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309" r:id="rId2"/>
    <p:sldId id="319" r:id="rId3"/>
    <p:sldId id="405" r:id="rId4"/>
    <p:sldId id="668" r:id="rId5"/>
    <p:sldId id="624" r:id="rId6"/>
    <p:sldId id="626" r:id="rId7"/>
    <p:sldId id="625" r:id="rId8"/>
    <p:sldId id="644" r:id="rId9"/>
    <p:sldId id="635" r:id="rId10"/>
    <p:sldId id="628" r:id="rId11"/>
    <p:sldId id="650" r:id="rId12"/>
    <p:sldId id="643" r:id="rId13"/>
    <p:sldId id="630" r:id="rId14"/>
    <p:sldId id="631" r:id="rId15"/>
    <p:sldId id="661" r:id="rId16"/>
    <p:sldId id="665" r:id="rId17"/>
    <p:sldId id="655" r:id="rId18"/>
    <p:sldId id="656" r:id="rId19"/>
    <p:sldId id="615" r:id="rId20"/>
    <p:sldId id="646" r:id="rId21"/>
    <p:sldId id="410" r:id="rId22"/>
    <p:sldId id="257" r:id="rId23"/>
    <p:sldId id="670" r:id="rId24"/>
    <p:sldId id="672" r:id="rId25"/>
    <p:sldId id="673" r:id="rId26"/>
    <p:sldId id="639" r:id="rId27"/>
    <p:sldId id="671" r:id="rId28"/>
    <p:sldId id="669" r:id="rId29"/>
    <p:sldId id="666" r:id="rId30"/>
    <p:sldId id="623" r:id="rId31"/>
    <p:sldId id="618" r:id="rId32"/>
    <p:sldId id="605" r:id="rId33"/>
    <p:sldId id="627" r:id="rId34"/>
    <p:sldId id="633" r:id="rId35"/>
    <p:sldId id="640" r:id="rId36"/>
    <p:sldId id="63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84E5E-6539-4C2B-AD54-249BCCB60D8F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389FF-9FCA-44BE-8B47-F17731113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00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68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389FF-9FCA-44BE-8B47-F177311130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86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B34FD5-E68A-2B4D-29FA-286945F27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124" y="1720793"/>
            <a:ext cx="5613714" cy="3573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17" name="Picture Placeholder 8">
            <a:extLst>
              <a:ext uri="{FF2B5EF4-FFF2-40B4-BE49-F238E27FC236}">
                <a16:creationId xmlns:a16="http://schemas.microsoft.com/office/drawing/2014/main" id="{5E934236-E122-7846-84A9-752797FA27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8509" y="1791485"/>
            <a:ext cx="2298955" cy="107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46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0124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7A53B-0110-1882-F7AD-ABC0883296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A1D0A-1C6E-CD39-81D5-45500FEB2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7E8B5-8383-F424-6844-2642B32CA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8B7E5-72CA-B21F-6B0D-FB80DA455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6C113-A29B-DEBA-94A5-2B3D828BF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A81-3DE6-4E84-8FC5-04973DA54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43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4ADA81-3DE6-4E84-8FC5-04973DA54B2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3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4ADA81-3DE6-4E84-8FC5-04973DA54B2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20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4ADA81-3DE6-4E84-8FC5-04973DA54B2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0323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4ADA81-3DE6-4E84-8FC5-04973DA54B2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87023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4ADA81-3DE6-4E84-8FC5-04973DA54B2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781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4ADA81-3DE6-4E84-8FC5-04973DA54B2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1635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4ADA81-3DE6-4E84-8FC5-04973DA54B2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4073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4ADA81-3DE6-4E84-8FC5-04973DA54B2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0955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4ADA81-3DE6-4E84-8FC5-04973DA54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1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jpeg"/><Relationship Id="rId4" Type="http://schemas.openxmlformats.org/officeDocument/2006/relationships/image" Target="../media/image8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Hall A Collaboration Winter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2" y="1720793"/>
            <a:ext cx="5875975" cy="1485709"/>
          </a:xfrm>
        </p:spPr>
        <p:txBody>
          <a:bodyPr/>
          <a:lstStyle/>
          <a:p>
            <a:pPr lvl="0"/>
            <a:r>
              <a:rPr lang="en-US" b="1" dirty="0">
                <a:solidFill>
                  <a:srgbClr val="BE1D1D"/>
                </a:solidFill>
              </a:rPr>
              <a:t>MOLLER Spectrometer Overview</a:t>
            </a:r>
            <a:endParaRPr lang="en-US" dirty="0">
              <a:solidFill>
                <a:srgbClr val="BE1D1D"/>
              </a:solidFill>
              <a:cs typeface="Arial" panose="020B0604020202020204" pitchFamily="34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C2C6090-CC32-4D48-9A2B-B1C817F35D25}"/>
              </a:ext>
            </a:extLst>
          </p:cNvPr>
          <p:cNvSpPr txBox="1">
            <a:spLocks/>
          </p:cNvSpPr>
          <p:nvPr/>
        </p:nvSpPr>
        <p:spPr>
          <a:xfrm>
            <a:off x="443182" y="4091048"/>
            <a:ext cx="5792155" cy="1587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400" b="1" dirty="0">
                <a:solidFill>
                  <a:srgbClr val="483025"/>
                </a:solidFill>
              </a:rPr>
              <a:t>Spectrometer team and Sandesh 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Jefferson Lab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0000"/>
                </a:solidFill>
              </a:rPr>
              <a:t>Moller – Spectrometer Team </a:t>
            </a:r>
            <a:endParaRPr lang="en-US" sz="14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Jan 21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90EC5-B7EB-A283-AC05-670EF1A09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BDDC8A-DEEA-142A-7987-9C2400BC5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DF1C68-69B5-81BC-F353-F8A31F210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B341460-AFDB-3E0D-3348-E9BD32ED8899}"/>
              </a:ext>
            </a:extLst>
          </p:cNvPr>
          <p:cNvSpPr txBox="1">
            <a:spLocks/>
          </p:cNvSpPr>
          <p:nvPr/>
        </p:nvSpPr>
        <p:spPr>
          <a:xfrm>
            <a:off x="5496601" y="6137900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4C93489-C35D-A251-8659-DBDAD6734382}"/>
              </a:ext>
            </a:extLst>
          </p:cNvPr>
          <p:cNvSpPr txBox="1">
            <a:spLocks/>
          </p:cNvSpPr>
          <p:nvPr/>
        </p:nvSpPr>
        <p:spPr>
          <a:xfrm>
            <a:off x="411163" y="966789"/>
            <a:ext cx="11287125" cy="475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Spectrometer - All procurements complete including PLC modules and racks, TM cables and connectors, I&amp;C PC, current transducers, RTD, ISO amps, sensors, etc.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F0A743-C8B2-9E24-37C4-BFFF7998F69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12" y="1484125"/>
            <a:ext cx="3175358" cy="14126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455D00-A1F8-4D8D-15DF-DF9C8D13F829}"/>
              </a:ext>
            </a:extLst>
          </p:cNvPr>
          <p:cNvSpPr txBox="1"/>
          <p:nvPr/>
        </p:nvSpPr>
        <p:spPr>
          <a:xfrm>
            <a:off x="1160572" y="1538219"/>
            <a:ext cx="21703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Voltage Comparators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85463F-D6D9-2EE3-702C-DFEACAC368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428" y="1495710"/>
            <a:ext cx="4189046" cy="2625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A4B000-2575-B403-6E25-FE5FC8B83AF9}"/>
              </a:ext>
            </a:extLst>
          </p:cNvPr>
          <p:cNvSpPr txBox="1"/>
          <p:nvPr/>
        </p:nvSpPr>
        <p:spPr>
          <a:xfrm>
            <a:off x="10776360" y="1546962"/>
            <a:ext cx="105394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Iso-amps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BC8136-0EBA-8AE4-8B64-E88E487DB5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428" y="4209379"/>
            <a:ext cx="4189046" cy="22166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EEEB61-3EDE-44FA-B907-0D9E803D8B58}"/>
              </a:ext>
            </a:extLst>
          </p:cNvPr>
          <p:cNvSpPr txBox="1"/>
          <p:nvPr/>
        </p:nvSpPr>
        <p:spPr>
          <a:xfrm>
            <a:off x="7811520" y="4262366"/>
            <a:ext cx="6599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/>
              <a:t>RTDs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D2DF1A-4606-9237-8BC6-238EFF2507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5913" y="1484125"/>
            <a:ext cx="3705991" cy="49413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5A2E01-2746-E0A9-682F-7F9CD8CBF4F8}"/>
              </a:ext>
            </a:extLst>
          </p:cNvPr>
          <p:cNvSpPr txBox="1"/>
          <p:nvPr/>
        </p:nvSpPr>
        <p:spPr>
          <a:xfrm>
            <a:off x="6518414" y="1662756"/>
            <a:ext cx="93699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/>
              <a:t>Racks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003DA4-57F0-184E-02F3-CDEF15E3F4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713" y="2951847"/>
            <a:ext cx="3175358" cy="34894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5EA59A-85BB-E6B0-EFCD-261CFCE40436}"/>
              </a:ext>
            </a:extLst>
          </p:cNvPr>
          <p:cNvSpPr txBox="1"/>
          <p:nvPr/>
        </p:nvSpPr>
        <p:spPr>
          <a:xfrm>
            <a:off x="2081391" y="6084262"/>
            <a:ext cx="14591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Cable Spools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F597992A-2105-3742-7B9C-34BEE97A4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2478623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5C231-F212-C433-7B78-9CDF6E5B0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D4F462C-CF25-BA3D-6BE9-228D23EFC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4C61B3-C179-DF98-63F6-49503D4C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 descr="A picture containing bicycle&#10;&#10;AI-generated content may be incorrect.">
            <a:extLst>
              <a:ext uri="{FF2B5EF4-FFF2-40B4-BE49-F238E27FC236}">
                <a16:creationId xmlns:a16="http://schemas.microsoft.com/office/drawing/2014/main" id="{806728CD-DC88-6213-7341-D87E36C8F4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0" y="1308085"/>
            <a:ext cx="5727394" cy="4295545"/>
          </a:xfrm>
          <a:prstGeom prst="rect">
            <a:avLst/>
          </a:prstGeom>
        </p:spPr>
      </p:pic>
      <p:pic>
        <p:nvPicPr>
          <p:cNvPr id="10" name="Picture 9" descr="A group of men standing in a room&#10;&#10;AI-generated content may be incorrect.">
            <a:extLst>
              <a:ext uri="{FF2B5EF4-FFF2-40B4-BE49-F238E27FC236}">
                <a16:creationId xmlns:a16="http://schemas.microsoft.com/office/drawing/2014/main" id="{7B8E776C-9848-5F2B-2A6E-5494ABBC49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664" y="1308086"/>
            <a:ext cx="5727394" cy="4295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8FB1C8-0927-ECAD-5163-7451EA4A3889}"/>
              </a:ext>
            </a:extLst>
          </p:cNvPr>
          <p:cNvSpPr txBox="1"/>
          <p:nvPr/>
        </p:nvSpPr>
        <p:spPr>
          <a:xfrm>
            <a:off x="336330" y="5825503"/>
            <a:ext cx="11626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Team Prepared for the Moller - First magnet (TM#3) out of 5 energized to 110% of Normal operating current (3710A)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Team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Magnet Group, Detector Support Group, Hall-A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B3B3E59-D70E-F177-A2E0-98CDB0477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Magnet(TM3) Powering</a:t>
            </a:r>
          </a:p>
        </p:txBody>
      </p:sp>
    </p:spTree>
    <p:extLst>
      <p:ext uri="{BB962C8B-B14F-4D97-AF65-F5344CB8AC3E}">
        <p14:creationId xmlns:p14="http://schemas.microsoft.com/office/powerpoint/2010/main" val="3834530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F1734-644A-5C1E-3E5C-32EF9B435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C60EDE-6778-F181-2344-6EB1151C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796159"/>
            <a:ext cx="11285837" cy="461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Powered to normal and then to 110% of normal Op current and thermal images </a:t>
            </a:r>
          </a:p>
          <a:p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39F6C5-A092-1C74-263C-1BECD175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3F152A9A-4E53-62D9-6251-BA309DDBE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1151279"/>
            <a:ext cx="3350612" cy="2512959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0AD8FC9-3FB2-2BA8-58D4-6E5E5133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9" y="4126269"/>
            <a:ext cx="3350613" cy="2512960"/>
          </a:xfrm>
          <a:prstGeom prst="rect">
            <a:avLst/>
          </a:prstGeom>
        </p:spPr>
      </p:pic>
      <p:pic>
        <p:nvPicPr>
          <p:cNvPr id="14" name="Picture 13" descr="A picture containing text, electronics, display&#10;&#10;AI-generated content may be incorrect.">
            <a:extLst>
              <a:ext uri="{FF2B5EF4-FFF2-40B4-BE49-F238E27FC236}">
                <a16:creationId xmlns:a16="http://schemas.microsoft.com/office/drawing/2014/main" id="{90E17A6B-C08C-FA1E-74EA-B15C5A7F6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6" y="1142999"/>
            <a:ext cx="6558455" cy="4918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8677E3-4D61-C80E-3293-22047FE15300}"/>
              </a:ext>
            </a:extLst>
          </p:cNvPr>
          <p:cNvSpPr txBox="1"/>
          <p:nvPr/>
        </p:nvSpPr>
        <p:spPr>
          <a:xfrm>
            <a:off x="193566" y="6061841"/>
            <a:ext cx="655845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Magnet TM#3 reached 110% full field (3710A) and down to normal operating current 3370A and parked for mapping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9C6C7-0E0A-9404-6535-2B8F3DCB1263}"/>
              </a:ext>
            </a:extLst>
          </p:cNvPr>
          <p:cNvSpPr txBox="1"/>
          <p:nvPr/>
        </p:nvSpPr>
        <p:spPr>
          <a:xfrm>
            <a:off x="7429499" y="3664238"/>
            <a:ext cx="335061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Magnet TM#3 thermal images to verify any local hot spots at Normal operating current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B4E4223-58A3-27BE-3DD6-21079377D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Magnet Powering</a:t>
            </a:r>
          </a:p>
        </p:txBody>
      </p:sp>
    </p:spTree>
    <p:extLst>
      <p:ext uri="{BB962C8B-B14F-4D97-AF65-F5344CB8AC3E}">
        <p14:creationId xmlns:p14="http://schemas.microsoft.com/office/powerpoint/2010/main" val="4164808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23CD4-B49C-AF0B-77E4-0C48F34CD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3F87DFE-DF47-0476-FEE0-6F266D0DA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EDC857-1D32-15F9-0D9A-DBCF486DF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z="1600" smtClean="0"/>
              <a:t>13</a:t>
            </a:fld>
            <a:endParaRPr lang="en-US" sz="1600" dirty="0"/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65ED79BA-C2FB-80D2-2B3A-C0A19A34B08D}"/>
              </a:ext>
            </a:extLst>
          </p:cNvPr>
          <p:cNvSpPr txBox="1">
            <a:spLocks/>
          </p:cNvSpPr>
          <p:nvPr/>
        </p:nvSpPr>
        <p:spPr>
          <a:xfrm>
            <a:off x="474592" y="1421890"/>
            <a:ext cx="4144066" cy="1932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Assembly allows field measurement at a radius of 25mm from the beamline and along the beamline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Al 6061 Probe holder designed to accommodate sensors</a:t>
            </a:r>
          </a:p>
          <a:p>
            <a:pPr marL="569913" lvl="1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35 sensors for radial measurement</a:t>
            </a:r>
          </a:p>
          <a:p>
            <a:pPr marL="569913" lvl="1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 sensors for field measurement along the beamline (between the r=25mm stations)</a:t>
            </a:r>
          </a:p>
        </p:txBody>
      </p:sp>
      <p:pic>
        <p:nvPicPr>
          <p:cNvPr id="29" name="Content Placeholder 8">
            <a:extLst>
              <a:ext uri="{FF2B5EF4-FFF2-40B4-BE49-F238E27FC236}">
                <a16:creationId xmlns:a16="http://schemas.microsoft.com/office/drawing/2014/main" id="{CDFD384C-AD3D-15E5-CAFD-FC670CF887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05" y="3390540"/>
            <a:ext cx="3107826" cy="32004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1C113F8-D251-A01E-E200-AEA94DCA8133}"/>
              </a:ext>
            </a:extLst>
          </p:cNvPr>
          <p:cNvGrpSpPr/>
          <p:nvPr/>
        </p:nvGrpSpPr>
        <p:grpSpPr>
          <a:xfrm>
            <a:off x="4350103" y="1187193"/>
            <a:ext cx="4077335" cy="2004114"/>
            <a:chOff x="4233672" y="947878"/>
            <a:chExt cx="4077335" cy="200411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A8850C0-577B-5CC2-EFD8-B77123351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3672" y="947878"/>
              <a:ext cx="4077335" cy="200411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CAEB6A3-8D65-9076-9D5B-7BA69D45BA8B}"/>
                </a:ext>
              </a:extLst>
            </p:cNvPr>
            <p:cNvSpPr txBox="1"/>
            <p:nvPr/>
          </p:nvSpPr>
          <p:spPr>
            <a:xfrm>
              <a:off x="5248275" y="1143000"/>
              <a:ext cx="13906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7 each 5 locations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92A040-3D83-3273-5573-D0A3F3A35517}"/>
                </a:ext>
              </a:extLst>
            </p:cNvPr>
            <p:cNvSpPr txBox="1"/>
            <p:nvPr/>
          </p:nvSpPr>
          <p:spPr>
            <a:xfrm>
              <a:off x="5683520" y="1491360"/>
              <a:ext cx="8887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@25mm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801469A-E0FC-093B-B9B8-60F0925CEE58}"/>
                </a:ext>
              </a:extLst>
            </p:cNvPr>
            <p:cNvSpPr txBox="1"/>
            <p:nvPr/>
          </p:nvSpPr>
          <p:spPr>
            <a:xfrm>
              <a:off x="6915859" y="2269957"/>
              <a:ext cx="13951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5 locations@0mm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C215527-87DD-A28F-5EF8-567E16FB77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72275" y="1949935"/>
              <a:ext cx="150959" cy="28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8F705A5-5FD3-186C-2F98-692F8CE1ED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1943" y="1867705"/>
              <a:ext cx="260895" cy="3739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9CA2D7B-E44F-4762-C82A-C685E12CAB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5658" y="2026135"/>
              <a:ext cx="816081" cy="2273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2FB4509-80F0-0C49-3710-E220710387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5859" y="1675487"/>
              <a:ext cx="665034" cy="5780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F49416E-ED68-1EB6-D853-A9F7B18B35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22255" y="2167284"/>
              <a:ext cx="1150198" cy="744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EF9CDB4-8D94-5D2B-2A10-BC49C5512D5A}"/>
                </a:ext>
              </a:extLst>
            </p:cNvPr>
            <p:cNvCxnSpPr>
              <a:cxnSpLocks/>
            </p:cNvCxnSpPr>
            <p:nvPr/>
          </p:nvCxnSpPr>
          <p:spPr>
            <a:xfrm>
              <a:off x="5787603" y="1664510"/>
              <a:ext cx="205578" cy="2315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789FA53-59A4-CE59-EB45-26F02F7E90FA}"/>
              </a:ext>
            </a:extLst>
          </p:cNvPr>
          <p:cNvSpPr txBox="1"/>
          <p:nvPr/>
        </p:nvSpPr>
        <p:spPr>
          <a:xfrm>
            <a:off x="354384" y="988059"/>
            <a:ext cx="61221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Field Measurement (Mechanics)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3987DD-806F-6857-B163-53538670D7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21" y="3383525"/>
            <a:ext cx="4267201" cy="32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E8755A-3DB4-8F5B-CAD2-528393A58097}"/>
              </a:ext>
            </a:extLst>
          </p:cNvPr>
          <p:cNvSpPr txBox="1"/>
          <p:nvPr/>
        </p:nvSpPr>
        <p:spPr>
          <a:xfrm>
            <a:off x="3497294" y="3326361"/>
            <a:ext cx="451277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Team setting up the mapper and stability of the magnet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C23A82-1010-F994-B0D2-B294FB6122E3}"/>
              </a:ext>
            </a:extLst>
          </p:cNvPr>
          <p:cNvGrpSpPr/>
          <p:nvPr/>
        </p:nvGrpSpPr>
        <p:grpSpPr>
          <a:xfrm>
            <a:off x="8596687" y="1174589"/>
            <a:ext cx="2799554" cy="2181721"/>
            <a:chOff x="384278" y="4584409"/>
            <a:chExt cx="2799554" cy="2181721"/>
          </a:xfrm>
        </p:grpSpPr>
        <p:pic>
          <p:nvPicPr>
            <p:cNvPr id="10" name="Picture 9" descr="A picture containing person, hand, tool&#10;&#10;AI-generated content may be incorrect.">
              <a:extLst>
                <a:ext uri="{FF2B5EF4-FFF2-40B4-BE49-F238E27FC236}">
                  <a16:creationId xmlns:a16="http://schemas.microsoft.com/office/drawing/2014/main" id="{2C674971-36B1-16CE-8444-4F2426444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280" y="4584409"/>
              <a:ext cx="2799552" cy="218172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390145-B113-947B-93CD-131AAF2AF063}"/>
                </a:ext>
              </a:extLst>
            </p:cNvPr>
            <p:cNvSpPr txBox="1"/>
            <p:nvPr/>
          </p:nvSpPr>
          <p:spPr>
            <a:xfrm>
              <a:off x="384278" y="4584409"/>
              <a:ext cx="2799553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Field sensor verification wrt to the field direction</a:t>
              </a: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22F5E94D-360C-4484-4179-757EE61F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Mapper</a:t>
            </a:r>
          </a:p>
        </p:txBody>
      </p:sp>
      <p:pic>
        <p:nvPicPr>
          <p:cNvPr id="15" name="Picture 14" descr="Table&#10;&#10;AI-generated content may be incorrect.">
            <a:extLst>
              <a:ext uri="{FF2B5EF4-FFF2-40B4-BE49-F238E27FC236}">
                <a16:creationId xmlns:a16="http://schemas.microsoft.com/office/drawing/2014/main" id="{84C7F0F1-D4B9-4E9E-6758-4AA91C8FA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0835" y="4002032"/>
            <a:ext cx="4372382" cy="18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32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7E0A0-50A3-45DC-4C28-B2594BA34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0AAFB0C-686D-0C9E-7357-1D606A47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2C9271-72AC-40E5-7556-2AF566BBB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z="1600" smtClean="0"/>
              <a:t>14</a:t>
            </a:fld>
            <a:endParaRPr lang="en-US" sz="16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C7DB39-B3BF-0884-857F-E7C963DAC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209" y="1054442"/>
            <a:ext cx="3442308" cy="259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AA11538-BD1A-3495-5D40-72A342FCF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209" y="3796677"/>
            <a:ext cx="3456081" cy="260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82087576-1D2C-9926-6718-46C8B8E4CD0C}"/>
              </a:ext>
            </a:extLst>
          </p:cNvPr>
          <p:cNvSpPr txBox="1">
            <a:spLocks/>
          </p:cNvSpPr>
          <p:nvPr/>
        </p:nvSpPr>
        <p:spPr>
          <a:xfrm>
            <a:off x="312813" y="4893058"/>
            <a:ext cx="3774146" cy="14632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lvl="1" indent="-227013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Field Mapping Fixture</a:t>
            </a:r>
          </a:p>
          <a:p>
            <a:pPr marL="460375" lvl="2" indent="-227013"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Probe holder received and inspected</a:t>
            </a:r>
          </a:p>
          <a:p>
            <a:pPr marL="460375" lvl="2" indent="-227013"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Probes installed</a:t>
            </a:r>
          </a:p>
          <a:p>
            <a:pPr marL="460375" lvl="2" indent="-227013"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Mapping assembly mechanical dry fit and survey in process</a:t>
            </a: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2978BE-4B7F-0A43-62DE-6E9EED089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13" y="1527704"/>
            <a:ext cx="3774146" cy="30275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E9312E-C9E6-1401-80F7-CC4E7AB7D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1707" y="1054442"/>
            <a:ext cx="4093336" cy="548447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D52FE7B1-8361-5FEA-0359-BA9AB4D9A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Mapper final assembly and test fit</a:t>
            </a:r>
          </a:p>
        </p:txBody>
      </p:sp>
    </p:spTree>
    <p:extLst>
      <p:ext uri="{BB962C8B-B14F-4D97-AF65-F5344CB8AC3E}">
        <p14:creationId xmlns:p14="http://schemas.microsoft.com/office/powerpoint/2010/main" val="1143107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703F5-2A18-5926-D811-932304754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9A43F6-7378-A620-A8C9-4A8AA9956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E54A5-EECD-2CA2-0EA7-CC526D81D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mtClean="0"/>
              <a:t>15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5FC8130-E7FD-760A-5E6E-B44965C0642C}"/>
              </a:ext>
            </a:extLst>
          </p:cNvPr>
          <p:cNvSpPr>
            <a:spLocks noGrp="1"/>
          </p:cNvSpPr>
          <p:nvPr/>
        </p:nvSpPr>
        <p:spPr>
          <a:xfrm>
            <a:off x="401054" y="1171074"/>
            <a:ext cx="4942471" cy="19795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Mapping fixtures alignment and survey - data collection and </a:t>
            </a:r>
            <a:r>
              <a:rPr lang="en-US" sz="1400" dirty="0" err="1"/>
              <a:t>anslysis</a:t>
            </a:r>
            <a:r>
              <a:rPr lang="en-US" sz="1400" dirty="0"/>
              <a:t> for mapping TM3, TM2, and TM1</a:t>
            </a:r>
          </a:p>
          <a:p>
            <a:r>
              <a:rPr lang="en-US" sz="1400" dirty="0"/>
              <a:t>OPERA simulation and analysis of TM1 to obtain ‘ideal’ field map data and distorted map to evaluate the error bar</a:t>
            </a:r>
          </a:p>
          <a:p>
            <a:r>
              <a:rPr lang="en-US" sz="1400" dirty="0"/>
              <a:t>Analyzed data from mapping of TM1 to compare with the simulated data</a:t>
            </a:r>
          </a:p>
          <a:p>
            <a:r>
              <a:rPr lang="en-US" sz="1400" dirty="0"/>
              <a:t>Prepared graphs, tables and presented to the MOLLER collaboration (been reviewed)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1AF3D4-C79E-3E8F-5CE4-A2D51592B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664" y="3028662"/>
            <a:ext cx="5695778" cy="35994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BF3FFC-5C26-D124-238F-51D90FB39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53" y="3057237"/>
            <a:ext cx="5715548" cy="3320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FFEDF3-80CE-3100-9CAF-ADE3346F9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656" y="1146590"/>
            <a:ext cx="2943642" cy="1896359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8757617-851A-6ACC-D487-533BFA5A2024}"/>
              </a:ext>
            </a:extLst>
          </p:cNvPr>
          <p:cNvSpPr>
            <a:spLocks noGrp="1"/>
          </p:cNvSpPr>
          <p:nvPr/>
        </p:nvSpPr>
        <p:spPr>
          <a:xfrm>
            <a:off x="8353429" y="1065987"/>
            <a:ext cx="3526013" cy="1896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114300"/>
            <a:r>
              <a:rPr lang="en-US" sz="1200" dirty="0"/>
              <a:t>Sensors located at approximately r=21.2 mm at five Z-locations.</a:t>
            </a:r>
          </a:p>
          <a:p>
            <a:pPr marL="114300" indent="-114300"/>
            <a:r>
              <a:rPr lang="en-US" sz="1200" dirty="0"/>
              <a:t>Z1 is approximately 69.85mm DS from the beginning of the coil curvature</a:t>
            </a:r>
          </a:p>
          <a:p>
            <a:pPr marL="114300" indent="-114300"/>
            <a:r>
              <a:rPr lang="en-US" sz="1200" dirty="0"/>
              <a:t>Z2 and following sensors are approximately 165mm further downstream Z2 = 234.95mm, Z3=400.05mm, Z4=565.15mm, Z5=730.25mm</a:t>
            </a:r>
          </a:p>
          <a:p>
            <a:pPr marL="114300" indent="-114300"/>
            <a:r>
              <a:rPr lang="en-US" sz="1200" dirty="0"/>
              <a:t>Z location of the R=0 sensors are an average of 64mm downstream of the radial sensors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AE900874-EBD3-122B-5445-163689155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– Data Analysis</a:t>
            </a:r>
          </a:p>
        </p:txBody>
      </p:sp>
    </p:spTree>
    <p:extLst>
      <p:ext uri="{BB962C8B-B14F-4D97-AF65-F5344CB8AC3E}">
        <p14:creationId xmlns:p14="http://schemas.microsoft.com/office/powerpoint/2010/main" val="225386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4054C-4037-1C86-41FE-2C9FF2893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91934B-D889-0758-5E53-065567B81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6486C-BF9D-7D12-49FB-CFBC945CC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mtClean="0"/>
              <a:t>16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C0726E-77D9-FB4D-C758-1EC4DB66A326}"/>
              </a:ext>
            </a:extLst>
          </p:cNvPr>
          <p:cNvSpPr>
            <a:spLocks noGrp="1"/>
          </p:cNvSpPr>
          <p:nvPr/>
        </p:nvSpPr>
        <p:spPr>
          <a:xfrm>
            <a:off x="402431" y="1575454"/>
            <a:ext cx="4312443" cy="2167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114300"/>
            <a:r>
              <a:rPr lang="en-US" sz="1400" dirty="0">
                <a:latin typeface="Arial" panose="020B0604020202020204" pitchFamily="34" charset="0"/>
              </a:rPr>
              <a:t>All values normalized with 0V readings</a:t>
            </a:r>
          </a:p>
          <a:p>
            <a:pPr marL="114300" indent="-114300"/>
            <a:r>
              <a:rPr lang="en-US" sz="1400" dirty="0">
                <a:latin typeface="Arial" panose="020B0604020202020204" pitchFamily="34" charset="0"/>
              </a:rPr>
              <a:t>Plotted vector components of B along each coil and between coils at each Z location</a:t>
            </a:r>
          </a:p>
          <a:p>
            <a:pPr marL="114300" indent="-114300"/>
            <a:r>
              <a:rPr lang="en-US" sz="1400" dirty="0" err="1">
                <a:latin typeface="Arial" panose="020B0604020202020204" pitchFamily="34" charset="0"/>
              </a:rPr>
              <a:t>Bz</a:t>
            </a:r>
            <a:r>
              <a:rPr lang="en-US" sz="1400" dirty="0">
                <a:latin typeface="Arial" panose="020B0604020202020204" pitchFamily="34" charset="0"/>
              </a:rPr>
              <a:t> is positive for all coils - Positive or close to zero for all in-between locations</a:t>
            </a:r>
          </a:p>
          <a:p>
            <a:pPr marL="114300" indent="-114300"/>
            <a:r>
              <a:rPr lang="en-US" sz="1400" dirty="0" err="1">
                <a:latin typeface="Arial" panose="020B0604020202020204" pitchFamily="34" charset="0"/>
              </a:rPr>
              <a:t>Bphi</a:t>
            </a:r>
            <a:r>
              <a:rPr lang="en-US" sz="1400" dirty="0">
                <a:latin typeface="Arial" panose="020B0604020202020204" pitchFamily="34" charset="0"/>
              </a:rPr>
              <a:t> mostly negative on coils, mostly positive between coils.</a:t>
            </a:r>
          </a:p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</a:rPr>
              <a:t>This aligns with the ideal case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F26099-84FF-CDBD-C3DA-C42580AA7768}"/>
              </a:ext>
            </a:extLst>
          </p:cNvPr>
          <p:cNvSpPr txBox="1"/>
          <p:nvPr/>
        </p:nvSpPr>
        <p:spPr>
          <a:xfrm>
            <a:off x="402431" y="1206122"/>
            <a:ext cx="36361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Mapping Data - B along Coils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6B202B9-CEEE-219C-BE8E-1BCE0058F0C6}"/>
              </a:ext>
            </a:extLst>
          </p:cNvPr>
          <p:cNvSpPr>
            <a:spLocks noGrp="1"/>
          </p:cNvSpPr>
          <p:nvPr/>
        </p:nvSpPr>
        <p:spPr>
          <a:xfrm>
            <a:off x="6005512" y="1101318"/>
            <a:ext cx="3533775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400" dirty="0"/>
              <a:t>Mapping Data – </a:t>
            </a:r>
            <a:r>
              <a:rPr lang="en-US" sz="1400" dirty="0" err="1"/>
              <a:t>Bz</a:t>
            </a:r>
            <a:r>
              <a:rPr lang="en-US" sz="1400" dirty="0"/>
              <a:t> Along Length (TM1)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6859C4-6DCE-F908-08A2-8EF209000BF0}"/>
              </a:ext>
            </a:extLst>
          </p:cNvPr>
          <p:cNvGrpSpPr/>
          <p:nvPr/>
        </p:nvGrpSpPr>
        <p:grpSpPr>
          <a:xfrm>
            <a:off x="4714874" y="1588808"/>
            <a:ext cx="7315200" cy="3344066"/>
            <a:chOff x="4038600" y="1575454"/>
            <a:chExt cx="7315200" cy="33440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1160C7C-85A1-9CDC-8633-21216E4F5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8600" y="1575454"/>
              <a:ext cx="7315200" cy="3036289"/>
            </a:xfrm>
            <a:prstGeom prst="rect">
              <a:avLst/>
            </a:prstGeom>
          </p:spPr>
        </p:pic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F836490D-60DD-44CA-AC26-5E10BC75AF3A}"/>
                </a:ext>
              </a:extLst>
            </p:cNvPr>
            <p:cNvSpPr txBox="1"/>
            <p:nvPr/>
          </p:nvSpPr>
          <p:spPr>
            <a:xfrm>
              <a:off x="6019799" y="4611743"/>
              <a:ext cx="33528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Max Value: 7.99 gauss  (Z1, CD)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80D8245-E579-4F94-1C62-48B1D8AB7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31" y="3831834"/>
            <a:ext cx="5274469" cy="2617345"/>
          </a:xfrm>
          <a:prstGeom prst="rect">
            <a:avLst/>
          </a:prstGeom>
        </p:spPr>
      </p:pic>
      <p:sp>
        <p:nvSpPr>
          <p:cNvPr id="24" name="TextBox 8">
            <a:extLst>
              <a:ext uri="{FF2B5EF4-FFF2-40B4-BE49-F238E27FC236}">
                <a16:creationId xmlns:a16="http://schemas.microsoft.com/office/drawing/2014/main" id="{BEF8F30F-B830-C017-0F98-519F6CA6CD85}"/>
              </a:ext>
            </a:extLst>
          </p:cNvPr>
          <p:cNvSpPr txBox="1"/>
          <p:nvPr/>
        </p:nvSpPr>
        <p:spPr>
          <a:xfrm>
            <a:off x="6191250" y="5064184"/>
            <a:ext cx="5695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the “Ideal” case, all components equal zero at r=0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Sensor not located at exact r=0</a:t>
            </a:r>
          </a:p>
          <a:p>
            <a:pPr lvl="1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Real By and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Bz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values flip signs depending on rotation angle</a:t>
            </a:r>
          </a:p>
          <a:p>
            <a:pPr lvl="1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Absolute values averaged across rotated readings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Physics Requirement: &lt;30 G Bx or By, ∫B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dl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&lt; 20 G 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- </a:t>
            </a:r>
            <a:r>
              <a:rPr lang="en-US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Bx,By</a:t>
            </a:r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 = 6.22 G, ∫B </a:t>
            </a:r>
            <a:r>
              <a:rPr lang="en-US" sz="1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 </a:t>
            </a:r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10 G m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D9DB2A9-512A-C8E1-5C38-0AE31AB24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– Data Analysis…</a:t>
            </a:r>
          </a:p>
        </p:txBody>
      </p:sp>
    </p:spTree>
    <p:extLst>
      <p:ext uri="{BB962C8B-B14F-4D97-AF65-F5344CB8AC3E}">
        <p14:creationId xmlns:p14="http://schemas.microsoft.com/office/powerpoint/2010/main" val="1230032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55B24-69BE-5D87-2701-B0285CEFA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F620FB-3B1E-3D24-2E66-97537ADDD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E8721-D69B-B934-71D9-82D5A459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mtClean="0"/>
              <a:t>17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84762D-A48C-E99B-2B0F-DA7814840E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22" y="1097621"/>
            <a:ext cx="3244413" cy="2433311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33EC96-AF64-4D24-8E89-3E37DEC54C5F}"/>
              </a:ext>
            </a:extLst>
          </p:cNvPr>
          <p:cNvSpPr/>
          <p:nvPr/>
        </p:nvSpPr>
        <p:spPr>
          <a:xfrm>
            <a:off x="3575433" y="4724868"/>
            <a:ext cx="83919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Window Forming - Successfully completed window forming, improved forming fixture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Designed shortened press-bar to form edges of detector window</a:t>
            </a:r>
          </a:p>
          <a:p>
            <a:pPr marL="57308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Conducted test pressing with short bar to test efficacy of this technique</a:t>
            </a:r>
          </a:p>
          <a:p>
            <a:pPr marL="57308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process of revising testing procedure &amp; fleshing out procedure to form full window</a:t>
            </a:r>
          </a:p>
          <a:p>
            <a:pPr marL="57308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Revised press bar design for detector window forming - to finalize parameters for final production</a:t>
            </a:r>
          </a:p>
          <a:p>
            <a:pPr marL="57308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Dry fit completed with window seam and outer weld seam completed with Steve D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(Hall B)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A24B87-09A1-49F8-BA32-C30C9819CC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7" b="33857"/>
          <a:stretch/>
        </p:blipFill>
        <p:spPr>
          <a:xfrm>
            <a:off x="236720" y="5102283"/>
            <a:ext cx="3244415" cy="14576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11" descr="A picture containing indoor, equipment, miller&#10;&#10;AI-generated content may be incorrect.">
            <a:extLst>
              <a:ext uri="{FF2B5EF4-FFF2-40B4-BE49-F238E27FC236}">
                <a16:creationId xmlns:a16="http://schemas.microsoft.com/office/drawing/2014/main" id="{9FD0AB0B-65B5-4A81-9A1D-DD699B1B1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2" r="-2" b="9346"/>
          <a:stretch>
            <a:fillRect/>
          </a:stretch>
        </p:blipFill>
        <p:spPr>
          <a:xfrm>
            <a:off x="236722" y="3428999"/>
            <a:ext cx="3244414" cy="17055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2D68557-CA8B-48D8-8F4B-51D138C58E2B}"/>
              </a:ext>
            </a:extLst>
          </p:cNvPr>
          <p:cNvGrpSpPr/>
          <p:nvPr/>
        </p:nvGrpSpPr>
        <p:grpSpPr>
          <a:xfrm>
            <a:off x="7539791" y="1071057"/>
            <a:ext cx="4427620" cy="3602716"/>
            <a:chOff x="3638269" y="1098232"/>
            <a:chExt cx="4624280" cy="3829862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13826A8D-0DEE-4657-A737-CBCAA7EF08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8269" y="1098232"/>
              <a:ext cx="4624280" cy="3829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C413A2-3163-43E6-B9EF-935F85B696B3}"/>
                </a:ext>
              </a:extLst>
            </p:cNvPr>
            <p:cNvSpPr txBox="1"/>
            <p:nvPr/>
          </p:nvSpPr>
          <p:spPr>
            <a:xfrm>
              <a:off x="4932178" y="4352302"/>
              <a:ext cx="2036461" cy="397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Window forming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E62536-FBB5-432B-961A-99B368CED051}"/>
              </a:ext>
            </a:extLst>
          </p:cNvPr>
          <p:cNvGrpSpPr/>
          <p:nvPr/>
        </p:nvGrpSpPr>
        <p:grpSpPr>
          <a:xfrm>
            <a:off x="3575433" y="1097621"/>
            <a:ext cx="3803935" cy="3576152"/>
            <a:chOff x="4005323" y="1099994"/>
            <a:chExt cx="3849795" cy="2898668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1F8A1A3F-EC66-4632-B392-6ACD5AA11E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323" y="1099994"/>
              <a:ext cx="3849795" cy="2898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A2111F-0C63-415B-9408-A5D72B5996CC}"/>
                </a:ext>
              </a:extLst>
            </p:cNvPr>
            <p:cNvSpPr txBox="1"/>
            <p:nvPr/>
          </p:nvSpPr>
          <p:spPr>
            <a:xfrm>
              <a:off x="4102822" y="1109966"/>
              <a:ext cx="2626889" cy="401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/>
                  </a:solidFill>
                </a:rPr>
                <a:t>Un-formed window</a:t>
              </a:r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80734089-8B2F-1BBB-8C3D-36EB67BB2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Detector Window - </a:t>
            </a:r>
            <a:r>
              <a:rPr lang="en-US" dirty="0">
                <a:solidFill>
                  <a:srgbClr val="FFC000"/>
                </a:solidFill>
              </a:rPr>
              <a:t>Preparing the forming fixture and forming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612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703F5-2A18-5926-D811-932304754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47038D60-C48A-8030-CA7B-3418E684B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E54A5-EECD-2CA2-0EA7-CC526D81D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2EED03-054B-4FFF-AD29-F2AD88B45A65}"/>
              </a:ext>
            </a:extLst>
          </p:cNvPr>
          <p:cNvGrpSpPr/>
          <p:nvPr/>
        </p:nvGrpSpPr>
        <p:grpSpPr>
          <a:xfrm>
            <a:off x="180717" y="3425217"/>
            <a:ext cx="3300420" cy="3226450"/>
            <a:chOff x="8319703" y="1097621"/>
            <a:chExt cx="3645031" cy="3867236"/>
          </a:xfrm>
        </p:grpSpPr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2BE96706-6671-4FC0-8F56-52FE611AF9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1" r="21704" b="9057"/>
            <a:stretch>
              <a:fillRect/>
            </a:stretch>
          </p:blipFill>
          <p:spPr bwMode="auto">
            <a:xfrm>
              <a:off x="8319704" y="1097621"/>
              <a:ext cx="3645030" cy="3867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71142B-BCE7-4C96-8B07-A186E9FDB9B8}"/>
                </a:ext>
              </a:extLst>
            </p:cNvPr>
            <p:cNvSpPr txBox="1"/>
            <p:nvPr/>
          </p:nvSpPr>
          <p:spPr>
            <a:xfrm>
              <a:off x="8319703" y="4286658"/>
              <a:ext cx="3645029" cy="442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Window Seam weld prep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F94BDE-29B3-47F1-8B3F-76E668E601F1}"/>
              </a:ext>
            </a:extLst>
          </p:cNvPr>
          <p:cNvGrpSpPr/>
          <p:nvPr/>
        </p:nvGrpSpPr>
        <p:grpSpPr>
          <a:xfrm>
            <a:off x="180717" y="1067156"/>
            <a:ext cx="3300419" cy="2227192"/>
            <a:chOff x="7973663" y="951128"/>
            <a:chExt cx="3849793" cy="2898667"/>
          </a:xfrm>
        </p:grpSpPr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DC3C6174-3E85-4DC9-A7ED-9E4FEBFC6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3663" y="951128"/>
              <a:ext cx="3849793" cy="2898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72AA47-5331-44C4-95C7-095ADAC3BBD1}"/>
                </a:ext>
              </a:extLst>
            </p:cNvPr>
            <p:cNvSpPr txBox="1"/>
            <p:nvPr/>
          </p:nvSpPr>
          <p:spPr>
            <a:xfrm>
              <a:off x="9511097" y="1104148"/>
              <a:ext cx="2218589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Formed window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B602FD-E644-4FF7-B67E-0D774E329D60}"/>
              </a:ext>
            </a:extLst>
          </p:cNvPr>
          <p:cNvGrpSpPr/>
          <p:nvPr/>
        </p:nvGrpSpPr>
        <p:grpSpPr>
          <a:xfrm>
            <a:off x="3897154" y="1241724"/>
            <a:ext cx="5758910" cy="3865366"/>
            <a:chOff x="3622116" y="1067155"/>
            <a:chExt cx="7417575" cy="5584511"/>
          </a:xfrm>
        </p:grpSpPr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8487DF80-D36E-4966-8730-CD59FB8816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2116" y="1067155"/>
              <a:ext cx="7417575" cy="5584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3BAA6E-4AE6-4E40-92FE-6F62061BEBEE}"/>
                </a:ext>
              </a:extLst>
            </p:cNvPr>
            <p:cNvSpPr txBox="1"/>
            <p:nvPr/>
          </p:nvSpPr>
          <p:spPr>
            <a:xfrm>
              <a:off x="6994358" y="1173516"/>
              <a:ext cx="40453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Window welded to outer Flange and tacked to inner flange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BF673B-CF20-92C8-6C60-CD4F9CB57BC9}"/>
              </a:ext>
            </a:extLst>
          </p:cNvPr>
          <p:cNvGrpSpPr/>
          <p:nvPr/>
        </p:nvGrpSpPr>
        <p:grpSpPr>
          <a:xfrm>
            <a:off x="7859880" y="3790179"/>
            <a:ext cx="3689807" cy="2769782"/>
            <a:chOff x="6996224" y="2867146"/>
            <a:chExt cx="4923753" cy="3692815"/>
          </a:xfrm>
        </p:grpSpPr>
        <p:pic>
          <p:nvPicPr>
            <p:cNvPr id="18" name="Picture 17" descr="A picture containing text, person, indoor, working&#10;&#10;AI-generated content may be incorrect.">
              <a:extLst>
                <a:ext uri="{FF2B5EF4-FFF2-40B4-BE49-F238E27FC236}">
                  <a16:creationId xmlns:a16="http://schemas.microsoft.com/office/drawing/2014/main" id="{787325B2-ADD7-88E1-5319-FCE4F93B5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224" y="2867146"/>
              <a:ext cx="4923753" cy="36928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7BC151-0E5A-CE4B-2D9B-F3064F4C7B2C}"/>
                </a:ext>
              </a:extLst>
            </p:cNvPr>
            <p:cNvSpPr txBox="1"/>
            <p:nvPr/>
          </p:nvSpPr>
          <p:spPr>
            <a:xfrm>
              <a:off x="9062935" y="5454837"/>
              <a:ext cx="2709531" cy="86172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r>
                <a:rPr lang="en-US" dirty="0"/>
                <a:t>Pressure test on 12/23/2025</a:t>
              </a:r>
            </a:p>
          </p:txBody>
        </p:sp>
      </p:grpSp>
      <p:sp>
        <p:nvSpPr>
          <p:cNvPr id="22" name="Title 21">
            <a:extLst>
              <a:ext uri="{FF2B5EF4-FFF2-40B4-BE49-F238E27FC236}">
                <a16:creationId xmlns:a16="http://schemas.microsoft.com/office/drawing/2014/main" id="{AEE433EB-8C31-B4F3-11C4-9DE7B046E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t"/>
            <a:r>
              <a:rPr lang="en-US" dirty="0"/>
              <a:t>Detector Window - Aluminum Welding and fitting window nipple</a:t>
            </a:r>
          </a:p>
        </p:txBody>
      </p:sp>
    </p:spTree>
    <p:extLst>
      <p:ext uri="{BB962C8B-B14F-4D97-AF65-F5344CB8AC3E}">
        <p14:creationId xmlns:p14="http://schemas.microsoft.com/office/powerpoint/2010/main" val="4192628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E19FDE-9B28-B3AA-73DD-C41CB2F9B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z="1600" smtClean="0"/>
              <a:t>19</a:t>
            </a:fld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31924" y="1101006"/>
            <a:ext cx="6564083" cy="4819347"/>
            <a:chOff x="5167483" y="850745"/>
            <a:chExt cx="6879018" cy="5469409"/>
          </a:xfrm>
        </p:grpSpPr>
        <p:grpSp>
          <p:nvGrpSpPr>
            <p:cNvPr id="11" name="Group 10"/>
            <p:cNvGrpSpPr/>
            <p:nvPr/>
          </p:nvGrpSpPr>
          <p:grpSpPr>
            <a:xfrm>
              <a:off x="5167483" y="850745"/>
              <a:ext cx="6879018" cy="5469409"/>
              <a:chOff x="5021179" y="973055"/>
              <a:chExt cx="6879018" cy="546940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7EA5E58-E4CC-4F13-B3FC-DB1E0E12D5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1179" y="973055"/>
                <a:ext cx="6879018" cy="519831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7577102" y="6134687"/>
                <a:ext cx="152958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LCW Distribution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529D50-AB10-0201-5831-31A4FE4381A2}"/>
                </a:ext>
              </a:extLst>
            </p:cNvPr>
            <p:cNvSpPr txBox="1"/>
            <p:nvPr/>
          </p:nvSpPr>
          <p:spPr>
            <a:xfrm>
              <a:off x="5278947" y="1021080"/>
              <a:ext cx="93999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LCW </a:t>
              </a:r>
            </a:p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221 gpm 1.33 MW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327CBD4-37C2-40E4-9BFC-B6B1EBCA58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782" y="1101006"/>
            <a:ext cx="4545961" cy="247961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D59F20-8295-4605-A477-756CEF5F7447}"/>
              </a:ext>
            </a:extLst>
          </p:cNvPr>
          <p:cNvSpPr/>
          <p:nvPr/>
        </p:nvSpPr>
        <p:spPr>
          <a:xfrm>
            <a:off x="964734" y="3028426"/>
            <a:ext cx="2810312" cy="2155970"/>
          </a:xfrm>
          <a:prstGeom prst="roundRect">
            <a:avLst/>
          </a:pr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451138-4AA9-4DAF-B4BE-6CF6EEEDAFBB}"/>
              </a:ext>
            </a:extLst>
          </p:cNvPr>
          <p:cNvCxnSpPr>
            <a:cxnSpLocks/>
          </p:cNvCxnSpPr>
          <p:nvPr/>
        </p:nvCxnSpPr>
        <p:spPr>
          <a:xfrm flipV="1">
            <a:off x="3775046" y="3495666"/>
            <a:ext cx="3526736" cy="965373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4648436-B1A0-2968-ACF3-735FBB50085C}"/>
              </a:ext>
            </a:extLst>
          </p:cNvPr>
          <p:cNvSpPr/>
          <p:nvPr/>
        </p:nvSpPr>
        <p:spPr>
          <a:xfrm>
            <a:off x="5858360" y="2100020"/>
            <a:ext cx="1048216" cy="1262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6F4B05D-EA3A-0010-DD47-73E2004A5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Distribution &amp; Manifold</a:t>
            </a:r>
          </a:p>
        </p:txBody>
      </p:sp>
    </p:spTree>
    <p:extLst>
      <p:ext uri="{BB962C8B-B14F-4D97-AF65-F5344CB8AC3E}">
        <p14:creationId xmlns:p14="http://schemas.microsoft.com/office/powerpoint/2010/main" val="1019307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F16C8-68A8-4C09-9324-5E18083FC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Spectrometer Overview - Moller Spectrometer Scope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A1514C2-F8D5-44DC-A0AE-AFAFE4C9B4E0}"/>
              </a:ext>
            </a:extLst>
          </p:cNvPr>
          <p:cNvGrpSpPr/>
          <p:nvPr/>
        </p:nvGrpSpPr>
        <p:grpSpPr>
          <a:xfrm>
            <a:off x="219456" y="779329"/>
            <a:ext cx="11649456" cy="4681180"/>
            <a:chOff x="60960" y="842512"/>
            <a:chExt cx="12131040" cy="48439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A0174E-9420-4F08-A5FD-5A9F84A86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" y="2438400"/>
              <a:ext cx="12131040" cy="3248025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31AD467-6C70-43CD-8484-2E8378982B9A}"/>
                </a:ext>
              </a:extLst>
            </p:cNvPr>
            <p:cNvGrpSpPr/>
            <p:nvPr/>
          </p:nvGrpSpPr>
          <p:grpSpPr>
            <a:xfrm>
              <a:off x="172406" y="842512"/>
              <a:ext cx="11525323" cy="3084060"/>
              <a:chOff x="172406" y="842512"/>
              <a:chExt cx="11525323" cy="3084060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A7D91D15-FC50-4268-8DB2-63DB56804280}"/>
                  </a:ext>
                </a:extLst>
              </p:cNvPr>
              <p:cNvGrpSpPr/>
              <p:nvPr/>
            </p:nvGrpSpPr>
            <p:grpSpPr>
              <a:xfrm>
                <a:off x="172406" y="1572961"/>
                <a:ext cx="1145178" cy="1215778"/>
                <a:chOff x="172406" y="1572961"/>
                <a:chExt cx="1145178" cy="1215778"/>
              </a:xfrm>
            </p:grpSpPr>
            <p:sp>
              <p:nvSpPr>
                <p:cNvPr id="15" name="Callout: Line 14">
                  <a:extLst>
                    <a:ext uri="{FF2B5EF4-FFF2-40B4-BE49-F238E27FC236}">
                      <a16:creationId xmlns:a16="http://schemas.microsoft.com/office/drawing/2014/main" id="{569E12A9-1112-437D-9351-F9A18D32DBAA}"/>
                    </a:ext>
                  </a:extLst>
                </p:cNvPr>
                <p:cNvSpPr/>
                <p:nvPr/>
              </p:nvSpPr>
              <p:spPr>
                <a:xfrm>
                  <a:off x="172406" y="2474466"/>
                  <a:ext cx="1025375" cy="314273"/>
                </a:xfrm>
                <a:prstGeom prst="borderCallout1">
                  <a:avLst>
                    <a:gd name="adj1" fmla="val 91080"/>
                    <a:gd name="adj2" fmla="val 100958"/>
                    <a:gd name="adj3" fmla="val 569062"/>
                    <a:gd name="adj4" fmla="val 125677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Bellows  #1</a:t>
                  </a:r>
                  <a:endParaRPr lang="en-US" sz="1200" dirty="0"/>
                </a:p>
              </p:txBody>
            </p:sp>
            <p:sp>
              <p:nvSpPr>
                <p:cNvPr id="16" name="Callout: Line 15">
                  <a:extLst>
                    <a:ext uri="{FF2B5EF4-FFF2-40B4-BE49-F238E27FC236}">
                      <a16:creationId xmlns:a16="http://schemas.microsoft.com/office/drawing/2014/main" id="{69C74D18-5AB7-402D-BA6E-B00CBFFE1BBE}"/>
                    </a:ext>
                  </a:extLst>
                </p:cNvPr>
                <p:cNvSpPr/>
                <p:nvPr/>
              </p:nvSpPr>
              <p:spPr>
                <a:xfrm>
                  <a:off x="352918" y="1948660"/>
                  <a:ext cx="905691" cy="453376"/>
                </a:xfrm>
                <a:prstGeom prst="borderCallout1">
                  <a:avLst>
                    <a:gd name="adj1" fmla="val 100092"/>
                    <a:gd name="adj2" fmla="val 100842"/>
                    <a:gd name="adj3" fmla="val 504667"/>
                    <a:gd name="adj4" fmla="val 148754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US Beam Pipe</a:t>
                  </a:r>
                  <a:endParaRPr lang="en-US" sz="1200" dirty="0"/>
                </a:p>
              </p:txBody>
            </p:sp>
            <p:sp>
              <p:nvSpPr>
                <p:cNvPr id="17" name="Callout: Line 16">
                  <a:extLst>
                    <a:ext uri="{FF2B5EF4-FFF2-40B4-BE49-F238E27FC236}">
                      <a16:creationId xmlns:a16="http://schemas.microsoft.com/office/drawing/2014/main" id="{3D6FECA4-CA09-48C5-87E1-2805EDF7F8A4}"/>
                    </a:ext>
                  </a:extLst>
                </p:cNvPr>
                <p:cNvSpPr/>
                <p:nvPr/>
              </p:nvSpPr>
              <p:spPr>
                <a:xfrm>
                  <a:off x="411893" y="1572961"/>
                  <a:ext cx="905691" cy="314273"/>
                </a:xfrm>
                <a:prstGeom prst="borderCallout1">
                  <a:avLst>
                    <a:gd name="adj1" fmla="val 108196"/>
                    <a:gd name="adj2" fmla="val 100842"/>
                    <a:gd name="adj3" fmla="val 812912"/>
                    <a:gd name="adj4" fmla="val 182408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Collar 0</a:t>
                  </a:r>
                  <a:endParaRPr lang="en-US" sz="1200" dirty="0"/>
                </a:p>
              </p:txBody>
            </p:sp>
          </p:grpSp>
          <p:sp>
            <p:nvSpPr>
              <p:cNvPr id="18" name="Callout: Line 17">
                <a:extLst>
                  <a:ext uri="{FF2B5EF4-FFF2-40B4-BE49-F238E27FC236}">
                    <a16:creationId xmlns:a16="http://schemas.microsoft.com/office/drawing/2014/main" id="{CBEE156C-C55C-4426-90BE-93ECEF4F5A7E}"/>
                  </a:ext>
                </a:extLst>
              </p:cNvPr>
              <p:cNvSpPr/>
              <p:nvPr/>
            </p:nvSpPr>
            <p:spPr>
              <a:xfrm>
                <a:off x="1651097" y="2281263"/>
                <a:ext cx="1025375" cy="314273"/>
              </a:xfrm>
              <a:prstGeom prst="borderCallout1">
                <a:avLst>
                  <a:gd name="adj1" fmla="val 97841"/>
                  <a:gd name="adj2" fmla="val 50542"/>
                  <a:gd name="adj3" fmla="val 599543"/>
                  <a:gd name="adj4" fmla="val 5853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Bellows #2</a:t>
                </a:r>
                <a:endParaRPr lang="en-US" sz="1200" dirty="0"/>
              </a:p>
            </p:txBody>
          </p:sp>
          <p:sp>
            <p:nvSpPr>
              <p:cNvPr id="20" name="Callout: Line 19">
                <a:extLst>
                  <a:ext uri="{FF2B5EF4-FFF2-40B4-BE49-F238E27FC236}">
                    <a16:creationId xmlns:a16="http://schemas.microsoft.com/office/drawing/2014/main" id="{7050FF10-FE94-4D5E-BB88-419DEAE8D5CE}"/>
                  </a:ext>
                </a:extLst>
              </p:cNvPr>
              <p:cNvSpPr/>
              <p:nvPr/>
            </p:nvSpPr>
            <p:spPr>
              <a:xfrm>
                <a:off x="10792038" y="1120982"/>
                <a:ext cx="905691" cy="314273"/>
              </a:xfrm>
              <a:prstGeom prst="borderCallout1">
                <a:avLst>
                  <a:gd name="adj1" fmla="val 98073"/>
                  <a:gd name="adj2" fmla="val 99555"/>
                  <a:gd name="adj3" fmla="val 823996"/>
                  <a:gd name="adj4" fmla="val 133369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SAM Pipe</a:t>
                </a:r>
                <a:endParaRPr lang="en-US" sz="1200" dirty="0"/>
              </a:p>
            </p:txBody>
          </p:sp>
          <p:sp>
            <p:nvSpPr>
              <p:cNvPr id="21" name="Callout: Line 20">
                <a:extLst>
                  <a:ext uri="{FF2B5EF4-FFF2-40B4-BE49-F238E27FC236}">
                    <a16:creationId xmlns:a16="http://schemas.microsoft.com/office/drawing/2014/main" id="{694B292C-1D2B-423A-B1F7-E064093FC4A0}"/>
                  </a:ext>
                </a:extLst>
              </p:cNvPr>
              <p:cNvSpPr/>
              <p:nvPr/>
            </p:nvSpPr>
            <p:spPr>
              <a:xfrm>
                <a:off x="10441577" y="1486993"/>
                <a:ext cx="1025375" cy="314273"/>
              </a:xfrm>
              <a:prstGeom prst="borderCallout1">
                <a:avLst>
                  <a:gd name="adj1" fmla="val 91510"/>
                  <a:gd name="adj2" fmla="val 99150"/>
                  <a:gd name="adj3" fmla="val 700840"/>
                  <a:gd name="adj4" fmla="val 124733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Bellows #7</a:t>
                </a:r>
                <a:endParaRPr lang="en-US" sz="1200" dirty="0"/>
              </a:p>
            </p:txBody>
          </p:sp>
          <p:sp>
            <p:nvSpPr>
              <p:cNvPr id="22" name="Callout: Line 21">
                <a:extLst>
                  <a:ext uri="{FF2B5EF4-FFF2-40B4-BE49-F238E27FC236}">
                    <a16:creationId xmlns:a16="http://schemas.microsoft.com/office/drawing/2014/main" id="{FBC4E5EA-94A1-4F54-B946-0B659331987C}"/>
                  </a:ext>
                </a:extLst>
              </p:cNvPr>
              <p:cNvSpPr/>
              <p:nvPr/>
            </p:nvSpPr>
            <p:spPr>
              <a:xfrm>
                <a:off x="9475712" y="2645837"/>
                <a:ext cx="1025375" cy="453376"/>
              </a:xfrm>
              <a:prstGeom prst="borderCallout1">
                <a:avLst>
                  <a:gd name="adj1" fmla="val 98843"/>
                  <a:gd name="adj2" fmla="val 61771"/>
                  <a:gd name="adj3" fmla="val 211839"/>
                  <a:gd name="adj4" fmla="val 65906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Detector Pipe</a:t>
                </a:r>
                <a:endParaRPr lang="en-US" sz="1200" dirty="0"/>
              </a:p>
            </p:txBody>
          </p:sp>
          <p:sp>
            <p:nvSpPr>
              <p:cNvPr id="23" name="Callout: Line 22">
                <a:extLst>
                  <a:ext uri="{FF2B5EF4-FFF2-40B4-BE49-F238E27FC236}">
                    <a16:creationId xmlns:a16="http://schemas.microsoft.com/office/drawing/2014/main" id="{100E88CA-3427-43F2-8748-B58DB458EEEA}"/>
                  </a:ext>
                </a:extLst>
              </p:cNvPr>
              <p:cNvSpPr/>
              <p:nvPr/>
            </p:nvSpPr>
            <p:spPr>
              <a:xfrm>
                <a:off x="9282674" y="1435255"/>
                <a:ext cx="1092926" cy="302618"/>
              </a:xfrm>
              <a:prstGeom prst="borderCallout1">
                <a:avLst>
                  <a:gd name="adj1" fmla="val 99739"/>
                  <a:gd name="adj2" fmla="val 7808"/>
                  <a:gd name="adj3" fmla="val 780411"/>
                  <a:gd name="adj4" fmla="val 3765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Bellows #5</a:t>
                </a:r>
                <a:endParaRPr lang="en-US" sz="1200" dirty="0"/>
              </a:p>
            </p:txBody>
          </p:sp>
          <p:sp>
            <p:nvSpPr>
              <p:cNvPr id="24" name="Callout: Line 23">
                <a:extLst>
                  <a:ext uri="{FF2B5EF4-FFF2-40B4-BE49-F238E27FC236}">
                    <a16:creationId xmlns:a16="http://schemas.microsoft.com/office/drawing/2014/main" id="{ADDFE577-D702-4E4A-A41A-4C77E1F90574}"/>
                  </a:ext>
                </a:extLst>
              </p:cNvPr>
              <p:cNvSpPr/>
              <p:nvPr/>
            </p:nvSpPr>
            <p:spPr>
              <a:xfrm>
                <a:off x="8511436" y="842512"/>
                <a:ext cx="1542476" cy="487489"/>
              </a:xfrm>
              <a:prstGeom prst="borderCallout1">
                <a:avLst>
                  <a:gd name="adj1" fmla="val 99739"/>
                  <a:gd name="adj2" fmla="val 7808"/>
                  <a:gd name="adj3" fmla="val 489226"/>
                  <a:gd name="adj4" fmla="val 37639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Detector Window Shutter</a:t>
                </a:r>
                <a:endParaRPr lang="en-US" sz="1200" dirty="0"/>
              </a:p>
            </p:txBody>
          </p:sp>
          <p:sp>
            <p:nvSpPr>
              <p:cNvPr id="25" name="Callout: Line 24">
                <a:extLst>
                  <a:ext uri="{FF2B5EF4-FFF2-40B4-BE49-F238E27FC236}">
                    <a16:creationId xmlns:a16="http://schemas.microsoft.com/office/drawing/2014/main" id="{8A7567BD-1331-4E1C-B7C7-643AD5564F85}"/>
                  </a:ext>
                </a:extLst>
              </p:cNvPr>
              <p:cNvSpPr/>
              <p:nvPr/>
            </p:nvSpPr>
            <p:spPr>
              <a:xfrm>
                <a:off x="6987693" y="1842967"/>
                <a:ext cx="1542476" cy="338128"/>
              </a:xfrm>
              <a:prstGeom prst="borderCallout1">
                <a:avLst>
                  <a:gd name="adj1" fmla="val 92870"/>
                  <a:gd name="adj2" fmla="val 99360"/>
                  <a:gd name="adj3" fmla="val 517886"/>
                  <a:gd name="adj4" fmla="val 139265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Detector Window</a:t>
                </a:r>
                <a:endParaRPr lang="en-US" sz="1200" dirty="0"/>
              </a:p>
            </p:txBody>
          </p:sp>
          <p:sp>
            <p:nvSpPr>
              <p:cNvPr id="26" name="Callout: Line 25">
                <a:extLst>
                  <a:ext uri="{FF2B5EF4-FFF2-40B4-BE49-F238E27FC236}">
                    <a16:creationId xmlns:a16="http://schemas.microsoft.com/office/drawing/2014/main" id="{2C22E0B3-79E0-46A3-998A-C0EE89DA02BE}"/>
                  </a:ext>
                </a:extLst>
              </p:cNvPr>
              <p:cNvSpPr/>
              <p:nvPr/>
            </p:nvSpPr>
            <p:spPr>
              <a:xfrm>
                <a:off x="6968960" y="2376974"/>
                <a:ext cx="1542476" cy="338128"/>
              </a:xfrm>
              <a:prstGeom prst="borderCallout1">
                <a:avLst>
                  <a:gd name="adj1" fmla="val 99987"/>
                  <a:gd name="adj2" fmla="val 99583"/>
                  <a:gd name="adj3" fmla="val 326046"/>
                  <a:gd name="adj4" fmla="val 98029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Drift Pipe</a:t>
                </a:r>
                <a:endParaRPr lang="en-US" sz="1200" dirty="0"/>
              </a:p>
            </p:txBody>
          </p:sp>
          <p:sp>
            <p:nvSpPr>
              <p:cNvPr id="27" name="Callout: Line 26">
                <a:extLst>
                  <a:ext uri="{FF2B5EF4-FFF2-40B4-BE49-F238E27FC236}">
                    <a16:creationId xmlns:a16="http://schemas.microsoft.com/office/drawing/2014/main" id="{C1410E11-C599-4E8B-96C1-577924869899}"/>
                  </a:ext>
                </a:extLst>
              </p:cNvPr>
              <p:cNvSpPr/>
              <p:nvPr/>
            </p:nvSpPr>
            <p:spPr>
              <a:xfrm>
                <a:off x="6156960" y="979557"/>
                <a:ext cx="1025375" cy="314273"/>
              </a:xfrm>
              <a:prstGeom prst="borderCallout1">
                <a:avLst>
                  <a:gd name="adj1" fmla="val 101937"/>
                  <a:gd name="adj2" fmla="val 55992"/>
                  <a:gd name="adj3" fmla="val 887729"/>
                  <a:gd name="adj4" fmla="val 76365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Bellows #4</a:t>
                </a:r>
                <a:endParaRPr lang="en-US" sz="1200" dirty="0"/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EB77097-1E45-4CDE-AEA9-FE73F580C0D2}"/>
                  </a:ext>
                </a:extLst>
              </p:cNvPr>
              <p:cNvGrpSpPr/>
              <p:nvPr/>
            </p:nvGrpSpPr>
            <p:grpSpPr>
              <a:xfrm>
                <a:off x="4017348" y="1329866"/>
                <a:ext cx="2631163" cy="1984647"/>
                <a:chOff x="4017348" y="1329866"/>
                <a:chExt cx="2631163" cy="1984647"/>
              </a:xfrm>
            </p:grpSpPr>
            <p:sp>
              <p:nvSpPr>
                <p:cNvPr id="28" name="Callout: Line 27">
                  <a:extLst>
                    <a:ext uri="{FF2B5EF4-FFF2-40B4-BE49-F238E27FC236}">
                      <a16:creationId xmlns:a16="http://schemas.microsoft.com/office/drawing/2014/main" id="{7C66CDB9-74F0-418C-AE5E-EA2D8614F499}"/>
                    </a:ext>
                  </a:extLst>
                </p:cNvPr>
                <p:cNvSpPr/>
                <p:nvPr/>
              </p:nvSpPr>
              <p:spPr>
                <a:xfrm>
                  <a:off x="4625549" y="1329866"/>
                  <a:ext cx="2022962" cy="1100576"/>
                </a:xfrm>
                <a:prstGeom prst="borderCallout1">
                  <a:avLst>
                    <a:gd name="adj1" fmla="val 99819"/>
                    <a:gd name="adj2" fmla="val 50903"/>
                    <a:gd name="adj3" fmla="val 148475"/>
                    <a:gd name="adj4" fmla="val 33536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DS Toroid</a:t>
                  </a:r>
                </a:p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 4x Magnets, (TM1-TM4)</a:t>
                  </a:r>
                </a:p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 Collimation</a:t>
                  </a:r>
                </a:p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Downstream Enclosure</a:t>
                  </a:r>
                  <a:endParaRPr lang="en-US" sz="1200" dirty="0"/>
                </a:p>
              </p:txBody>
            </p:sp>
            <p:sp>
              <p:nvSpPr>
                <p:cNvPr id="29" name="Left Brace 28">
                  <a:extLst>
                    <a:ext uri="{FF2B5EF4-FFF2-40B4-BE49-F238E27FC236}">
                      <a16:creationId xmlns:a16="http://schemas.microsoft.com/office/drawing/2014/main" id="{B95D77B8-BBE0-4537-B871-5545ED73E49B}"/>
                    </a:ext>
                  </a:extLst>
                </p:cNvPr>
                <p:cNvSpPr/>
                <p:nvPr/>
              </p:nvSpPr>
              <p:spPr>
                <a:xfrm rot="5157009">
                  <a:off x="5118764" y="1796217"/>
                  <a:ext cx="416880" cy="2619712"/>
                </a:xfrm>
                <a:prstGeom prst="lef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ED5D5C8-4400-425E-81F6-563EC544FB12}"/>
                  </a:ext>
                </a:extLst>
              </p:cNvPr>
              <p:cNvGrpSpPr/>
              <p:nvPr/>
            </p:nvGrpSpPr>
            <p:grpSpPr>
              <a:xfrm>
                <a:off x="2055710" y="1003618"/>
                <a:ext cx="2074370" cy="2922954"/>
                <a:chOff x="3720061" y="632670"/>
                <a:chExt cx="2074370" cy="2922954"/>
              </a:xfrm>
            </p:grpSpPr>
            <p:sp>
              <p:nvSpPr>
                <p:cNvPr id="32" name="Callout: Line 31">
                  <a:extLst>
                    <a:ext uri="{FF2B5EF4-FFF2-40B4-BE49-F238E27FC236}">
                      <a16:creationId xmlns:a16="http://schemas.microsoft.com/office/drawing/2014/main" id="{66E39DD6-EE24-4D38-A5EE-3E45C357416D}"/>
                    </a:ext>
                  </a:extLst>
                </p:cNvPr>
                <p:cNvSpPr/>
                <p:nvPr/>
              </p:nvSpPr>
              <p:spPr>
                <a:xfrm>
                  <a:off x="3720061" y="632670"/>
                  <a:ext cx="2074370" cy="1066843"/>
                </a:xfrm>
                <a:prstGeom prst="borderCallout1">
                  <a:avLst>
                    <a:gd name="adj1" fmla="val 98408"/>
                    <a:gd name="adj2" fmla="val 57216"/>
                    <a:gd name="adj3" fmla="val 249502"/>
                    <a:gd name="adj4" fmla="val 43514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US Toroid</a:t>
                  </a:r>
                </a:p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1x Magnet  (TM0)</a:t>
                  </a:r>
                </a:p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Collimation</a:t>
                  </a:r>
                </a:p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Upstream Enclosure</a:t>
                  </a:r>
                  <a:endParaRPr lang="en-US" sz="1200" dirty="0"/>
                </a:p>
              </p:txBody>
            </p:sp>
            <p:sp>
              <p:nvSpPr>
                <p:cNvPr id="33" name="Left Brace 32">
                  <a:extLst>
                    <a:ext uri="{FF2B5EF4-FFF2-40B4-BE49-F238E27FC236}">
                      <a16:creationId xmlns:a16="http://schemas.microsoft.com/office/drawing/2014/main" id="{33102D46-4DCC-402C-ABCC-F0A675393EF7}"/>
                    </a:ext>
                  </a:extLst>
                </p:cNvPr>
                <p:cNvSpPr/>
                <p:nvPr/>
              </p:nvSpPr>
              <p:spPr>
                <a:xfrm rot="5157009">
                  <a:off x="4510137" y="2712817"/>
                  <a:ext cx="271774" cy="1413839"/>
                </a:xfrm>
                <a:prstGeom prst="lef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sp>
            <p:nvSpPr>
              <p:cNvPr id="34" name="Callout: Line 33">
                <a:extLst>
                  <a:ext uri="{FF2B5EF4-FFF2-40B4-BE49-F238E27FC236}">
                    <a16:creationId xmlns:a16="http://schemas.microsoft.com/office/drawing/2014/main" id="{F8F2000D-7B89-4687-80FA-39A51768A3D0}"/>
                  </a:ext>
                </a:extLst>
              </p:cNvPr>
              <p:cNvSpPr/>
              <p:nvPr/>
            </p:nvSpPr>
            <p:spPr>
              <a:xfrm>
                <a:off x="9601200" y="1828337"/>
                <a:ext cx="1799775" cy="453376"/>
              </a:xfrm>
              <a:prstGeom prst="borderCallout1">
                <a:avLst>
                  <a:gd name="adj1" fmla="val 98843"/>
                  <a:gd name="adj2" fmla="val 41945"/>
                  <a:gd name="adj3" fmla="val 269511"/>
                  <a:gd name="adj4" fmla="val 83798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Pion Donut and Detector Pipe Support</a:t>
                </a:r>
                <a:endParaRPr lang="en-US" sz="1200" dirty="0"/>
              </a:p>
            </p:txBody>
          </p:sp>
        </p:grpSp>
      </p:grpSp>
      <p:sp>
        <p:nvSpPr>
          <p:cNvPr id="3" name="Callout: Line 2">
            <a:extLst>
              <a:ext uri="{FF2B5EF4-FFF2-40B4-BE49-F238E27FC236}">
                <a16:creationId xmlns:a16="http://schemas.microsoft.com/office/drawing/2014/main" id="{8805F016-CCD6-EF76-F1E3-D398D1D94C2A}"/>
              </a:ext>
            </a:extLst>
          </p:cNvPr>
          <p:cNvSpPr/>
          <p:nvPr/>
        </p:nvSpPr>
        <p:spPr>
          <a:xfrm>
            <a:off x="3439949" y="2435752"/>
            <a:ext cx="1025375" cy="314273"/>
          </a:xfrm>
          <a:prstGeom prst="borderCallout1">
            <a:avLst>
              <a:gd name="adj1" fmla="val 97841"/>
              <a:gd name="adj2" fmla="val 50542"/>
              <a:gd name="adj3" fmla="val 504370"/>
              <a:gd name="adj4" fmla="val 5853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Bellows #3</a:t>
            </a:r>
            <a:endParaRPr lang="en-US" sz="14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69260F-BF5A-43F0-88AD-CDDD6194A5C0}"/>
              </a:ext>
            </a:extLst>
          </p:cNvPr>
          <p:cNvSpPr txBox="1">
            <a:spLocks/>
          </p:cNvSpPr>
          <p:nvPr/>
        </p:nvSpPr>
        <p:spPr>
          <a:xfrm>
            <a:off x="564292" y="5545483"/>
            <a:ext cx="10902660" cy="8509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Note: Target shown just for reference; detectors not show for clarity</a:t>
            </a:r>
          </a:p>
          <a:p>
            <a:r>
              <a:rPr lang="en-US" sz="1200" dirty="0"/>
              <a:t>Major Items not shown: MPS, magnet cooling controls, vacuum pumping system, bunker shielding, and beam dump entry pipe and its support system.</a:t>
            </a: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62CBD5A0-696B-411B-B29D-DEE670343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B01C2F-0F5E-479E-95A6-9957CF754A67}"/>
              </a:ext>
            </a:extLst>
          </p:cNvPr>
          <p:cNvCxnSpPr>
            <a:cxnSpLocks/>
          </p:cNvCxnSpPr>
          <p:nvPr/>
        </p:nvCxnSpPr>
        <p:spPr>
          <a:xfrm flipH="1" flipV="1">
            <a:off x="1038113" y="4658061"/>
            <a:ext cx="586293" cy="887423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496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B2C4D-0429-700D-F16D-38E11620B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9BFAFD-C99D-6027-8435-831066AA6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78D2AF-0D98-60B4-B7CA-456478598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mtClean="0"/>
              <a:t>20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05303D-BBDD-86F1-DBA3-70A5400C4E1A}"/>
              </a:ext>
            </a:extLst>
          </p:cNvPr>
          <p:cNvSpPr>
            <a:spLocks noGrp="1"/>
          </p:cNvSpPr>
          <p:nvPr/>
        </p:nvSpPr>
        <p:spPr>
          <a:xfrm>
            <a:off x="495786" y="1035738"/>
            <a:ext cx="3969559" cy="1717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1400" dirty="0"/>
              <a:t>Developed procedure for hydro-pneumatic pressure testing of the Magnet LCW Valve manifolds -  mitigated by defining the approach boundary for testing based on stored-energy calculations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/>
              <a:t>Successfully completed the test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E7ECF5-5B4F-C821-8418-D61AB1D1D2D6}"/>
              </a:ext>
            </a:extLst>
          </p:cNvPr>
          <p:cNvGrpSpPr/>
          <p:nvPr/>
        </p:nvGrpSpPr>
        <p:grpSpPr>
          <a:xfrm>
            <a:off x="6267228" y="1043325"/>
            <a:ext cx="5004976" cy="5516636"/>
            <a:chOff x="6102622" y="1082035"/>
            <a:chExt cx="5004976" cy="55166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4C1F94F-2D3F-3A67-37E3-004769FA4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3961" t="9692" r="12374" b="6701"/>
            <a:stretch>
              <a:fillRect/>
            </a:stretch>
          </p:blipFill>
          <p:spPr>
            <a:xfrm>
              <a:off x="6102622" y="1350784"/>
              <a:ext cx="4199950" cy="244921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0153BF-5A84-4E60-9811-C87C6E55C591}"/>
                </a:ext>
              </a:extLst>
            </p:cNvPr>
            <p:cNvSpPr txBox="1"/>
            <p:nvPr/>
          </p:nvSpPr>
          <p:spPr>
            <a:xfrm>
              <a:off x="6437383" y="1082035"/>
              <a:ext cx="45935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b="1" dirty="0"/>
                <a:t>Model complete for the LCW Distribution Assembly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977B53B-2159-9EEE-9BE7-0478DECD1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423" r="8383"/>
            <a:stretch>
              <a:fillRect/>
            </a:stretch>
          </p:blipFill>
          <p:spPr>
            <a:xfrm>
              <a:off x="7317977" y="3763778"/>
              <a:ext cx="3789621" cy="2834893"/>
            </a:xfrm>
            <a:prstGeom prst="rect">
              <a:avLst/>
            </a:prstGeom>
          </p:spPr>
        </p:pic>
      </p:grpSp>
      <p:pic>
        <p:nvPicPr>
          <p:cNvPr id="17" name="Picture 16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EC54C487-66B8-9712-FDBF-1C8ECA5A8A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6" y="2416444"/>
            <a:ext cx="5524688" cy="414351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0926B8A-9CFF-2BB0-2BE2-C4ADAC59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Distribution &amp; Manifold…</a:t>
            </a:r>
          </a:p>
        </p:txBody>
      </p:sp>
    </p:spTree>
    <p:extLst>
      <p:ext uri="{BB962C8B-B14F-4D97-AF65-F5344CB8AC3E}">
        <p14:creationId xmlns:p14="http://schemas.microsoft.com/office/powerpoint/2010/main" val="355651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59BDA-F1EF-40E3-A146-FAEC73BE4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Pipes and Bellows  Received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844B6-1D4F-42DC-8CF9-1F7B3923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3556" y="979276"/>
            <a:ext cx="11678441" cy="5213382"/>
            <a:chOff x="104322" y="936949"/>
            <a:chExt cx="11983356" cy="5461252"/>
          </a:xfrm>
        </p:grpSpPr>
        <p:pic>
          <p:nvPicPr>
            <p:cNvPr id="6" name="Picture 5" descr="A picture containing old&#10;&#10;Description automatically generated">
              <a:extLst>
                <a:ext uri="{FF2B5EF4-FFF2-40B4-BE49-F238E27FC236}">
                  <a16:creationId xmlns:a16="http://schemas.microsoft.com/office/drawing/2014/main" id="{93B1D37D-82C3-20EC-7787-BAEA1E5D9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59503" y="3503737"/>
              <a:ext cx="2247398" cy="838127"/>
            </a:xfrm>
            <a:prstGeom prst="rect">
              <a:avLst/>
            </a:prstGeom>
          </p:spPr>
        </p:pic>
        <p:pic>
          <p:nvPicPr>
            <p:cNvPr id="8" name="Picture 7" descr="A close up of a speaker&#10;&#10;Description automatically generated with low confidence">
              <a:extLst>
                <a:ext uri="{FF2B5EF4-FFF2-40B4-BE49-F238E27FC236}">
                  <a16:creationId xmlns:a16="http://schemas.microsoft.com/office/drawing/2014/main" id="{02DA1D39-6729-6392-B2BA-F7DE84B10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4373" y="1045644"/>
              <a:ext cx="2057400" cy="1840010"/>
            </a:xfrm>
            <a:prstGeom prst="rect">
              <a:avLst/>
            </a:prstGeom>
          </p:spPr>
        </p:pic>
        <p:pic>
          <p:nvPicPr>
            <p:cNvPr id="7" name="Picture 6" descr="A picture containing ground, outdoor, drum, old&#10;&#10;Description automatically generated">
              <a:extLst>
                <a:ext uri="{FF2B5EF4-FFF2-40B4-BE49-F238E27FC236}">
                  <a16:creationId xmlns:a16="http://schemas.microsoft.com/office/drawing/2014/main" id="{EDF71474-62F4-385F-249E-CBBAD41D1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8305" y="936949"/>
              <a:ext cx="2222452" cy="2057400"/>
            </a:xfrm>
            <a:prstGeom prst="rect">
              <a:avLst/>
            </a:prstGeom>
          </p:spPr>
        </p:pic>
        <p:pic>
          <p:nvPicPr>
            <p:cNvPr id="10" name="Picture 9" descr="A picture containing ground, metal, dirty&#10;&#10;Description automatically generated">
              <a:extLst>
                <a:ext uri="{FF2B5EF4-FFF2-40B4-BE49-F238E27FC236}">
                  <a16:creationId xmlns:a16="http://schemas.microsoft.com/office/drawing/2014/main" id="{1BF5FE4D-2931-46AC-E578-12B5F7E6D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4729" y="936949"/>
              <a:ext cx="3224222" cy="2057400"/>
            </a:xfrm>
            <a:prstGeom prst="rect">
              <a:avLst/>
            </a:prstGeom>
          </p:spPr>
        </p:pic>
        <p:pic>
          <p:nvPicPr>
            <p:cNvPr id="12" name="Picture 11" descr="A picture containing indoor, kitchen, counter&#10;&#10;Description automatically generated">
              <a:extLst>
                <a:ext uri="{FF2B5EF4-FFF2-40B4-BE49-F238E27FC236}">
                  <a16:creationId xmlns:a16="http://schemas.microsoft.com/office/drawing/2014/main" id="{F2E01D8A-462E-4671-D620-10829E1DE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23450" y="936949"/>
              <a:ext cx="1764228" cy="2057400"/>
            </a:xfrm>
            <a:prstGeom prst="rect">
              <a:avLst/>
            </a:prstGeom>
          </p:spPr>
        </p:pic>
        <p:pic>
          <p:nvPicPr>
            <p:cNvPr id="14" name="Picture 13" descr="A picture containing ground, metal&#10;&#10;Description automatically generated">
              <a:extLst>
                <a:ext uri="{FF2B5EF4-FFF2-40B4-BE49-F238E27FC236}">
                  <a16:creationId xmlns:a16="http://schemas.microsoft.com/office/drawing/2014/main" id="{53C1D9EF-CFAA-C88B-DC49-EA73E327F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72923" y="936949"/>
              <a:ext cx="2556554" cy="2057400"/>
            </a:xfrm>
            <a:prstGeom prst="rect">
              <a:avLst/>
            </a:prstGeom>
          </p:spPr>
        </p:pic>
        <p:pic>
          <p:nvPicPr>
            <p:cNvPr id="16" name="Picture 15" descr="A picture containing ground&#10;&#10;Description automatically generated">
              <a:extLst>
                <a:ext uri="{FF2B5EF4-FFF2-40B4-BE49-F238E27FC236}">
                  <a16:creationId xmlns:a16="http://schemas.microsoft.com/office/drawing/2014/main" id="{BAA7FC3E-3253-F915-C3FD-D12618D90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1282" y="3503737"/>
              <a:ext cx="3879146" cy="2514600"/>
            </a:xfrm>
            <a:prstGeom prst="rect">
              <a:avLst/>
            </a:prstGeom>
          </p:spPr>
        </p:pic>
        <p:pic>
          <p:nvPicPr>
            <p:cNvPr id="18" name="Picture 17" descr="A picture containing indoor, engine, old&#10;&#10;Description automatically generated">
              <a:extLst>
                <a:ext uri="{FF2B5EF4-FFF2-40B4-BE49-F238E27FC236}">
                  <a16:creationId xmlns:a16="http://schemas.microsoft.com/office/drawing/2014/main" id="{B015EFDE-F7A4-01E3-3E56-2FB703CC2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9417" y="3503737"/>
              <a:ext cx="2905482" cy="2510207"/>
            </a:xfrm>
            <a:prstGeom prst="rect">
              <a:avLst/>
            </a:prstGeom>
          </p:spPr>
        </p:pic>
        <p:pic>
          <p:nvPicPr>
            <p:cNvPr id="20" name="Picture 19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FCC6306B-32C1-C76C-843F-92DA4EF34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53888" y="3503737"/>
              <a:ext cx="2236626" cy="25146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9DE60C-09CE-5868-85EE-61FFA6C0862C}"/>
                </a:ext>
              </a:extLst>
            </p:cNvPr>
            <p:cNvSpPr txBox="1"/>
            <p:nvPr/>
          </p:nvSpPr>
          <p:spPr>
            <a:xfrm>
              <a:off x="280886" y="3005601"/>
              <a:ext cx="15150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Bellows 1 and 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0D1BB5F-37CA-E485-1416-3059A464C3FF}"/>
                </a:ext>
              </a:extLst>
            </p:cNvPr>
            <p:cNvSpPr txBox="1"/>
            <p:nvPr/>
          </p:nvSpPr>
          <p:spPr>
            <a:xfrm>
              <a:off x="2615268" y="3005601"/>
              <a:ext cx="9771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Bellows 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0FA10AE-1631-E861-078C-0009BCCEACD9}"/>
                </a:ext>
              </a:extLst>
            </p:cNvPr>
            <p:cNvSpPr txBox="1"/>
            <p:nvPr/>
          </p:nvSpPr>
          <p:spPr>
            <a:xfrm>
              <a:off x="5478276" y="3005601"/>
              <a:ext cx="9771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Bellows 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A6094B-733E-0E01-7C25-79FAAFE80DFE}"/>
                </a:ext>
              </a:extLst>
            </p:cNvPr>
            <p:cNvSpPr txBox="1"/>
            <p:nvPr/>
          </p:nvSpPr>
          <p:spPr>
            <a:xfrm>
              <a:off x="8513387" y="3005601"/>
              <a:ext cx="9771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Bellows 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3CD4C38-66DB-BE98-789E-5F044371BD10}"/>
                </a:ext>
              </a:extLst>
            </p:cNvPr>
            <p:cNvSpPr txBox="1"/>
            <p:nvPr/>
          </p:nvSpPr>
          <p:spPr>
            <a:xfrm>
              <a:off x="10703777" y="3005601"/>
              <a:ext cx="9771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Bellows 7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4892A6-C2F8-8B9F-0A94-E4E97BEBC115}"/>
                </a:ext>
              </a:extLst>
            </p:cNvPr>
            <p:cNvSpPr txBox="1"/>
            <p:nvPr/>
          </p:nvSpPr>
          <p:spPr>
            <a:xfrm>
              <a:off x="381001" y="6059647"/>
              <a:ext cx="33797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Detector Pipe with Neckdown window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695FA5-785A-017A-BF9A-0FEA6CBBF056}"/>
                </a:ext>
              </a:extLst>
            </p:cNvPr>
            <p:cNvSpPr txBox="1"/>
            <p:nvPr/>
          </p:nvSpPr>
          <p:spPr>
            <a:xfrm>
              <a:off x="4993207" y="6059647"/>
              <a:ext cx="9701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Drift Pipe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5CF8A2-BB6D-1FAB-5325-E2DEAA1D1947}"/>
                </a:ext>
              </a:extLst>
            </p:cNvPr>
            <p:cNvSpPr txBox="1"/>
            <p:nvPr/>
          </p:nvSpPr>
          <p:spPr>
            <a:xfrm>
              <a:off x="7751317" y="6059647"/>
              <a:ext cx="11217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SAM Pipe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6E197A1-49D9-DC64-FC2C-47978F92897C}"/>
                </a:ext>
              </a:extLst>
            </p:cNvPr>
            <p:cNvSpPr txBox="1"/>
            <p:nvPr/>
          </p:nvSpPr>
          <p:spPr>
            <a:xfrm>
              <a:off x="9717233" y="4000569"/>
              <a:ext cx="9621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Beam pipe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51537E0-B10E-A775-6F45-10284CB815B8}"/>
              </a:ext>
            </a:extLst>
          </p:cNvPr>
          <p:cNvSpPr txBox="1"/>
          <p:nvPr/>
        </p:nvSpPr>
        <p:spPr>
          <a:xfrm>
            <a:off x="9523451" y="4627703"/>
            <a:ext cx="22623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All meet specs, have been tested and are ready to install</a:t>
            </a:r>
          </a:p>
        </p:txBody>
      </p:sp>
    </p:spTree>
    <p:extLst>
      <p:ext uri="{BB962C8B-B14F-4D97-AF65-F5344CB8AC3E}">
        <p14:creationId xmlns:p14="http://schemas.microsoft.com/office/powerpoint/2010/main" val="3796039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3023818" y="1769494"/>
            <a:ext cx="9184182" cy="4597272"/>
            <a:chOff x="2601418" y="1712894"/>
            <a:chExt cx="9184182" cy="4597272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3648508" y="1712894"/>
              <a:ext cx="8137092" cy="4597272"/>
              <a:chOff x="3242108" y="1483286"/>
              <a:chExt cx="8949892" cy="505648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42108" y="1483286"/>
                <a:ext cx="8229600" cy="4731025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3469617" y="3180103"/>
                <a:ext cx="8722383" cy="3359670"/>
                <a:chOff x="3469617" y="3139998"/>
                <a:chExt cx="8722383" cy="3359670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4082388" y="3139998"/>
                  <a:ext cx="8109612" cy="3082671"/>
                  <a:chOff x="4005747" y="3207509"/>
                  <a:chExt cx="8109612" cy="3082671"/>
                </a:xfrm>
              </p:grpSpPr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E98AE49-87B4-4B79-92BA-5F3CADD1A531}"/>
                      </a:ext>
                    </a:extLst>
                  </p:cNvPr>
                  <p:cNvSpPr txBox="1"/>
                  <p:nvPr/>
                </p:nvSpPr>
                <p:spPr>
                  <a:xfrm>
                    <a:off x="6054725" y="5979973"/>
                    <a:ext cx="122554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Collimator 1-2</a:t>
                    </a:r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CE98AE49-87B4-4B79-92BA-5F3CADD1A531}"/>
                      </a:ext>
                    </a:extLst>
                  </p:cNvPr>
                  <p:cNvSpPr txBox="1"/>
                  <p:nvPr/>
                </p:nvSpPr>
                <p:spPr>
                  <a:xfrm>
                    <a:off x="4670835" y="5938507"/>
                    <a:ext cx="122554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Blocker Sieve</a:t>
                    </a: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CE98AE49-87B4-4B79-92BA-5F3CADD1A531}"/>
                      </a:ext>
                    </a:extLst>
                  </p:cNvPr>
                  <p:cNvSpPr txBox="1"/>
                  <p:nvPr/>
                </p:nvSpPr>
                <p:spPr>
                  <a:xfrm>
                    <a:off x="7693745" y="5425961"/>
                    <a:ext cx="122554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TM0</a:t>
                    </a: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CE98AE49-87B4-4B79-92BA-5F3CADD1A531}"/>
                      </a:ext>
                    </a:extLst>
                  </p:cNvPr>
                  <p:cNvSpPr txBox="1"/>
                  <p:nvPr/>
                </p:nvSpPr>
                <p:spPr>
                  <a:xfrm>
                    <a:off x="9541372" y="5242084"/>
                    <a:ext cx="122554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Collimator 4</a:t>
                    </a:r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CE98AE49-87B4-4B79-92BA-5F3CADD1A531}"/>
                      </a:ext>
                    </a:extLst>
                  </p:cNvPr>
                  <p:cNvSpPr txBox="1"/>
                  <p:nvPr/>
                </p:nvSpPr>
                <p:spPr>
                  <a:xfrm>
                    <a:off x="10431488" y="4845705"/>
                    <a:ext cx="122554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Lead Ring</a:t>
                    </a:r>
                  </a:p>
                </p:txBody>
              </p:sp>
              <p:cxnSp>
                <p:nvCxnSpPr>
                  <p:cNvPr id="19" name="Straight Arrow Connector 18">
                    <a:extLst>
                      <a:ext uri="{FF2B5EF4-FFF2-40B4-BE49-F238E27FC236}">
                        <a16:creationId xmlns:a16="http://schemas.microsoft.com/office/drawing/2014/main" id="{83A1B132-E8D9-45D4-A829-773B96959B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555429" y="3304542"/>
                    <a:ext cx="488830" cy="1541163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83A1B132-E8D9-45D4-A829-773B96959B3E}"/>
                      </a:ext>
                    </a:extLst>
                  </p:cNvPr>
                  <p:cNvCxnSpPr>
                    <a:cxnSpLocks/>
                    <a:stCxn id="16" idx="0"/>
                  </p:cNvCxnSpPr>
                  <p:nvPr/>
                </p:nvCxnSpPr>
                <p:spPr>
                  <a:xfrm flipH="1" flipV="1">
                    <a:off x="9847758" y="3304542"/>
                    <a:ext cx="306385" cy="1937542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83A1B132-E8D9-45D4-A829-773B96959B3E}"/>
                      </a:ext>
                    </a:extLst>
                  </p:cNvPr>
                  <p:cNvCxnSpPr>
                    <a:cxnSpLocks/>
                    <a:stCxn id="15" idx="0"/>
                  </p:cNvCxnSpPr>
                  <p:nvPr/>
                </p:nvCxnSpPr>
                <p:spPr>
                  <a:xfrm flipH="1" flipV="1">
                    <a:off x="8008331" y="3817054"/>
                    <a:ext cx="298185" cy="1608907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>
                    <a:extLst>
                      <a:ext uri="{FF2B5EF4-FFF2-40B4-BE49-F238E27FC236}">
                        <a16:creationId xmlns:a16="http://schemas.microsoft.com/office/drawing/2014/main" id="{83A1B132-E8D9-45D4-A829-773B96959B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054725" y="3852038"/>
                    <a:ext cx="412364" cy="2224969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83A1B132-E8D9-45D4-A829-773B96959B3E}"/>
                      </a:ext>
                    </a:extLst>
                  </p:cNvPr>
                  <p:cNvCxnSpPr>
                    <a:cxnSpLocks/>
                    <a:stCxn id="14" idx="0"/>
                  </p:cNvCxnSpPr>
                  <p:nvPr/>
                </p:nvCxnSpPr>
                <p:spPr>
                  <a:xfrm flipH="1" flipV="1">
                    <a:off x="4873841" y="4086090"/>
                    <a:ext cx="409765" cy="1852417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83A1B132-E8D9-45D4-A829-773B96959B3E}"/>
                      </a:ext>
                    </a:extLst>
                  </p:cNvPr>
                  <p:cNvCxnSpPr>
                    <a:cxnSpLocks/>
                    <a:stCxn id="11" idx="0"/>
                  </p:cNvCxnSpPr>
                  <p:nvPr/>
                </p:nvCxnSpPr>
                <p:spPr>
                  <a:xfrm flipV="1">
                    <a:off x="4005747" y="4621507"/>
                    <a:ext cx="142400" cy="1668673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CE98AE49-87B4-4B79-92BA-5F3CADD1A531}"/>
                      </a:ext>
                    </a:extLst>
                  </p:cNvPr>
                  <p:cNvSpPr txBox="1"/>
                  <p:nvPr/>
                </p:nvSpPr>
                <p:spPr>
                  <a:xfrm>
                    <a:off x="10889817" y="4499457"/>
                    <a:ext cx="122554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Lead Wall</a:t>
                    </a:r>
                  </a:p>
                </p:txBody>
              </p:sp>
              <p:cxnSp>
                <p:nvCxnSpPr>
                  <p:cNvPr id="27" name="Straight Arrow Connector 26">
                    <a:extLst>
                      <a:ext uri="{FF2B5EF4-FFF2-40B4-BE49-F238E27FC236}">
                        <a16:creationId xmlns:a16="http://schemas.microsoft.com/office/drawing/2014/main" id="{83A1B132-E8D9-45D4-A829-773B96959B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89817" y="3207509"/>
                    <a:ext cx="391817" cy="1235303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E98AE49-87B4-4B79-92BA-5F3CADD1A531}"/>
                    </a:ext>
                  </a:extLst>
                </p:cNvPr>
                <p:cNvSpPr txBox="1"/>
                <p:nvPr/>
              </p:nvSpPr>
              <p:spPr>
                <a:xfrm>
                  <a:off x="3469617" y="6222669"/>
                  <a:ext cx="122554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US Enclosure</a:t>
                  </a:r>
                </a:p>
              </p:txBody>
            </p:sp>
          </p:grp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1418" y="2693037"/>
              <a:ext cx="1127858" cy="3371380"/>
            </a:xfrm>
            <a:prstGeom prst="rect">
              <a:avLst/>
            </a:prstGeom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 Spectrometer Overview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892" y="859416"/>
            <a:ext cx="868398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US enclosure houses the first toroidal magnet (TM-0) in the MOLLER spectrometer (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coils in the magnet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 resistive coil carries 1075 A, creating a peak field of 0.13 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total weight of the US Enclosure with the internal components is approx. 12000 lbs.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US Enclosure supports experimental equipment, approximately 5000 lbs.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1A59D-E433-4EC3-B982-CEF6652B934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05822C-165B-4DE3-A8A1-0383A2D77519}"/>
              </a:ext>
            </a:extLst>
          </p:cNvPr>
          <p:cNvSpPr txBox="1"/>
          <p:nvPr/>
        </p:nvSpPr>
        <p:spPr>
          <a:xfrm>
            <a:off x="7955983" y="5580049"/>
            <a:ext cx="2005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Coils and Frame received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B50971-45D3-1BAE-BAF1-00F178DFB8CD}"/>
              </a:ext>
            </a:extLst>
          </p:cNvPr>
          <p:cNvSpPr txBox="1"/>
          <p:nvPr/>
        </p:nvSpPr>
        <p:spPr>
          <a:xfrm>
            <a:off x="6394338" y="6065706"/>
            <a:ext cx="1721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Prototype developed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F04307-91C4-55F1-D1C0-CCD4F7FCB61A}"/>
              </a:ext>
            </a:extLst>
          </p:cNvPr>
          <p:cNvSpPr txBox="1"/>
          <p:nvPr/>
        </p:nvSpPr>
        <p:spPr>
          <a:xfrm>
            <a:off x="3974320" y="6347560"/>
            <a:ext cx="1679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Drawings completed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5B3202-B36B-E236-C164-4F1E371D96CB}"/>
              </a:ext>
            </a:extLst>
          </p:cNvPr>
          <p:cNvSpPr txBox="1"/>
          <p:nvPr/>
        </p:nvSpPr>
        <p:spPr>
          <a:xfrm>
            <a:off x="10871467" y="4994253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Ordered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F59004-E402-B4E2-4166-06CEDFF33D9E}"/>
              </a:ext>
            </a:extLst>
          </p:cNvPr>
          <p:cNvSpPr txBox="1"/>
          <p:nvPr/>
        </p:nvSpPr>
        <p:spPr>
          <a:xfrm>
            <a:off x="10048806" y="5368504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On-hand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F7DD05-084B-DAEC-3BFB-041CDE9F7563}"/>
              </a:ext>
            </a:extLst>
          </p:cNvPr>
          <p:cNvSpPr txBox="1"/>
          <p:nvPr/>
        </p:nvSpPr>
        <p:spPr>
          <a:xfrm>
            <a:off x="5563215" y="6005825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On-hand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E17FE2-F5BC-4EAF-9484-2BBF1C54C720}"/>
              </a:ext>
            </a:extLst>
          </p:cNvPr>
          <p:cNvSpPr txBox="1"/>
          <p:nvPr/>
        </p:nvSpPr>
        <p:spPr>
          <a:xfrm>
            <a:off x="10768873" y="4322347"/>
            <a:ext cx="1679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Drawings completed</a:t>
            </a:r>
          </a:p>
        </p:txBody>
      </p:sp>
    </p:spTree>
    <p:extLst>
      <p:ext uri="{BB962C8B-B14F-4D97-AF65-F5344CB8AC3E}">
        <p14:creationId xmlns:p14="http://schemas.microsoft.com/office/powerpoint/2010/main" val="1511782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74AAFCFC-78ED-2B6A-DC3F-F3FD229C2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2" y="832582"/>
            <a:ext cx="3624318" cy="272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A8956A-1677-F29F-104D-388293B5A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Spectrometer Overview…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53AAE81-5E7F-85DB-FB41-27051B33A4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342" y="3916707"/>
            <a:ext cx="364331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BCE51AD-FD31-03F4-49D5-6F61B1140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45" y="3916707"/>
            <a:ext cx="364363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97186D-D379-8D6D-0C70-9F098EC5E111}"/>
              </a:ext>
            </a:extLst>
          </p:cNvPr>
          <p:cNvSpPr txBox="1"/>
          <p:nvPr/>
        </p:nvSpPr>
        <p:spPr>
          <a:xfrm>
            <a:off x="411892" y="6025418"/>
            <a:ext cx="183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Collimator Stands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A36AF8-153B-49CA-50CC-AEDD0E92F0A8}"/>
              </a:ext>
            </a:extLst>
          </p:cNvPr>
          <p:cNvSpPr txBox="1"/>
          <p:nvPr/>
        </p:nvSpPr>
        <p:spPr>
          <a:xfrm>
            <a:off x="585448" y="2955353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TM0 Coils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D3686-7853-5895-7DC3-06D7D345A001}"/>
              </a:ext>
            </a:extLst>
          </p:cNvPr>
          <p:cNvSpPr txBox="1"/>
          <p:nvPr/>
        </p:nvSpPr>
        <p:spPr>
          <a:xfrm>
            <a:off x="4497426" y="3916707"/>
            <a:ext cx="342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US Girder and Support Weldments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C587D572-4E4B-FBAD-407C-304A47C88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7"/>
          <a:stretch>
            <a:fillRect/>
          </a:stretch>
        </p:blipFill>
        <p:spPr bwMode="auto">
          <a:xfrm>
            <a:off x="8180024" y="3916707"/>
            <a:ext cx="287963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4DFF1F-D6F1-442C-79D9-6AF7AE6D69C1}"/>
              </a:ext>
            </a:extLst>
          </p:cNvPr>
          <p:cNvSpPr txBox="1"/>
          <p:nvPr/>
        </p:nvSpPr>
        <p:spPr>
          <a:xfrm>
            <a:off x="9982200" y="4186745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2BS</a:t>
            </a:r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88830B48-F54E-849D-736F-FB273DF2A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6" b="26755"/>
          <a:stretch>
            <a:fillRect/>
          </a:stretch>
        </p:blipFill>
        <p:spPr bwMode="auto">
          <a:xfrm>
            <a:off x="4274342" y="916544"/>
            <a:ext cx="637785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6478B6-95DF-9E95-9A01-52D16D7AC0A8}"/>
              </a:ext>
            </a:extLst>
          </p:cNvPr>
          <p:cNvSpPr txBox="1"/>
          <p:nvPr/>
        </p:nvSpPr>
        <p:spPr>
          <a:xfrm>
            <a:off x="4648200" y="984992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TM0 Bulkhead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BB5425-1363-38C9-65C7-856563CF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A81-3DE6-4E84-8FC5-04973DA54B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46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D92B9-FF95-06EC-A14D-E936196EE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</a:t>
            </a:r>
          </a:p>
        </p:txBody>
      </p:sp>
      <p:pic>
        <p:nvPicPr>
          <p:cNvPr id="7" name="Content Placeholder 6" descr="A few people working in a factory&#10;&#10;AI-generated content may be incorrect.">
            <a:extLst>
              <a:ext uri="{FF2B5EF4-FFF2-40B4-BE49-F238E27FC236}">
                <a16:creationId xmlns:a16="http://schemas.microsoft.com/office/drawing/2014/main" id="{9490A2DA-9481-0514-1BFA-81BB71D63A04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770" y="777737"/>
            <a:ext cx="3966892" cy="297516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C7AA66-9FBA-5FC7-B3FC-376D3905191D}"/>
              </a:ext>
            </a:extLst>
          </p:cNvPr>
          <p:cNvSpPr txBox="1"/>
          <p:nvPr/>
        </p:nvSpPr>
        <p:spPr>
          <a:xfrm>
            <a:off x="9336786" y="2055801"/>
            <a:ext cx="2577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TM4 header repair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880EB5-6A89-3B4F-7BC1-CCA03C67D9B7}"/>
              </a:ext>
            </a:extLst>
          </p:cNvPr>
          <p:cNvGrpSpPr/>
          <p:nvPr/>
        </p:nvGrpSpPr>
        <p:grpSpPr>
          <a:xfrm>
            <a:off x="0" y="850536"/>
            <a:ext cx="5287349" cy="2991411"/>
            <a:chOff x="580851" y="1500563"/>
            <a:chExt cx="6506271" cy="3681038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15E193BE-6B9F-E91F-2993-31A0BF373B98}"/>
                </a:ext>
              </a:extLst>
            </p:cNvPr>
            <p:cNvSpPr txBox="1">
              <a:spLocks/>
            </p:cNvSpPr>
            <p:nvPr/>
          </p:nvSpPr>
          <p:spPr>
            <a:xfrm>
              <a:off x="4179565" y="1732427"/>
              <a:ext cx="2907557" cy="722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/>
              </a:lvl1pPr>
              <a:lvl2pPr marL="594360" lvl="1" indent="-320040" algn="just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b="1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Issue between Z Link Jam Nut and Bracket Bolts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0D95D4-1648-8D61-6EF8-9F1012909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851" y="1500563"/>
              <a:ext cx="5052493" cy="368103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2243DF-08A8-1664-0A64-343E4C8D9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505" y="3752905"/>
            <a:ext cx="5190622" cy="27721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35CB9E8-43D3-F22F-D7A6-CD8BD712CF3F}"/>
              </a:ext>
            </a:extLst>
          </p:cNvPr>
          <p:cNvSpPr/>
          <p:nvPr/>
        </p:nvSpPr>
        <p:spPr>
          <a:xfrm>
            <a:off x="-65320" y="4513420"/>
            <a:ext cx="25732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Interference between Collimator 6A DS and Mid Clamp Brackets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7AF6A27-2887-B77C-1FB4-116E38A95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3" b="35362"/>
          <a:stretch>
            <a:fillRect/>
          </a:stretch>
        </p:blipFill>
        <p:spPr bwMode="auto">
          <a:xfrm>
            <a:off x="6918658" y="3963313"/>
            <a:ext cx="3180588" cy="235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F6B092-749C-C778-848E-F85828E8481F}"/>
              </a:ext>
            </a:extLst>
          </p:cNvPr>
          <p:cNvSpPr txBox="1"/>
          <p:nvPr/>
        </p:nvSpPr>
        <p:spPr>
          <a:xfrm>
            <a:off x="9872578" y="4882752"/>
            <a:ext cx="2577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Tungsten Machining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608A7A-E8A3-5C20-3F3C-79267DBE4A0B}"/>
              </a:ext>
            </a:extLst>
          </p:cNvPr>
          <p:cNvSpPr txBox="1"/>
          <p:nvPr/>
        </p:nvSpPr>
        <p:spPr>
          <a:xfrm>
            <a:off x="3801701" y="3876483"/>
            <a:ext cx="840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Resolved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D8B7AC-18B3-BEC7-6F36-65C7347F219C}"/>
              </a:ext>
            </a:extLst>
          </p:cNvPr>
          <p:cNvSpPr txBox="1"/>
          <p:nvPr/>
        </p:nvSpPr>
        <p:spPr>
          <a:xfrm>
            <a:off x="1149555" y="1024764"/>
            <a:ext cx="840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Resolved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4B6DDB-8C08-C722-9CD9-DF6984A3B54D}"/>
              </a:ext>
            </a:extLst>
          </p:cNvPr>
          <p:cNvSpPr txBox="1"/>
          <p:nvPr/>
        </p:nvSpPr>
        <p:spPr>
          <a:xfrm>
            <a:off x="7371629" y="1084137"/>
            <a:ext cx="840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Resolved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05A75C-D507-9DC6-A9C2-A1A415E8279A}"/>
              </a:ext>
            </a:extLst>
          </p:cNvPr>
          <p:cNvSpPr txBox="1"/>
          <p:nvPr/>
        </p:nvSpPr>
        <p:spPr>
          <a:xfrm>
            <a:off x="7399552" y="4030371"/>
            <a:ext cx="840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Resolved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FC7CF7-1BCC-DD1E-2820-EE83263C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A81-3DE6-4E84-8FC5-04973DA54B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38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80AF8-18C6-86E3-71EC-837A86B7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 Enclosure</a:t>
            </a:r>
          </a:p>
        </p:txBody>
      </p:sp>
      <p:pic>
        <p:nvPicPr>
          <p:cNvPr id="6" name="Content Placeholder 5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4AD4669C-5D26-FC4E-7667-C3621ED8B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38" y="1008463"/>
            <a:ext cx="3884678" cy="2924934"/>
          </a:xfrm>
        </p:spPr>
      </p:pic>
      <p:pic>
        <p:nvPicPr>
          <p:cNvPr id="8" name="Content Placeholder 7" descr="A picture containing text, indoor, orange&#10;&#10;AI-generated content may be incorrect.">
            <a:extLst>
              <a:ext uri="{FF2B5EF4-FFF2-40B4-BE49-F238E27FC236}">
                <a16:creationId xmlns:a16="http://schemas.microsoft.com/office/drawing/2014/main" id="{82694B25-D0F4-0DD1-A66F-022D7D2E7A5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8" b="9416"/>
          <a:stretch>
            <a:fillRect/>
          </a:stretch>
        </p:blipFill>
        <p:spPr>
          <a:xfrm>
            <a:off x="3856038" y="4387069"/>
            <a:ext cx="3886200" cy="221700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D33D6E-5681-B5CA-A0FA-12C1FE8B0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3" y="1477670"/>
            <a:ext cx="3442447" cy="4572000"/>
          </a:xfrm>
          <a:prstGeom prst="rect">
            <a:avLst/>
          </a:prstGeom>
        </p:spPr>
      </p:pic>
      <p:pic>
        <p:nvPicPr>
          <p:cNvPr id="12" name="Picture 11" descr="A picture containing dirty&#10;&#10;AI-generated content may be incorrect.">
            <a:extLst>
              <a:ext uri="{FF2B5EF4-FFF2-40B4-BE49-F238E27FC236}">
                <a16:creationId xmlns:a16="http://schemas.microsoft.com/office/drawing/2014/main" id="{74246D12-1C87-9108-3278-7F955D43ED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04" y="1477670"/>
            <a:ext cx="3442448" cy="457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54219A-8DEF-3CFE-9973-8A2332F240F3}"/>
              </a:ext>
            </a:extLst>
          </p:cNvPr>
          <p:cNvSpPr txBox="1"/>
          <p:nvPr/>
        </p:nvSpPr>
        <p:spPr>
          <a:xfrm>
            <a:off x="2093618" y="4387069"/>
            <a:ext cx="1096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Leak at weld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CFF503-6F12-1878-7E78-A16BFB7D092F}"/>
              </a:ext>
            </a:extLst>
          </p:cNvPr>
          <p:cNvCxnSpPr/>
          <p:nvPr/>
        </p:nvCxnSpPr>
        <p:spPr>
          <a:xfrm flipH="1" flipV="1">
            <a:off x="2228850" y="3429000"/>
            <a:ext cx="361950" cy="95806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7DD7CF5-374D-B29F-AD90-0DC57EB91884}"/>
              </a:ext>
            </a:extLst>
          </p:cNvPr>
          <p:cNvSpPr txBox="1"/>
          <p:nvPr/>
        </p:nvSpPr>
        <p:spPr>
          <a:xfrm>
            <a:off x="4999290" y="1477670"/>
            <a:ext cx="197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highlight>
                  <a:srgbClr val="FFFF00"/>
                </a:highlight>
              </a:rPr>
              <a:t>Pumpdown</a:t>
            </a:r>
            <a:r>
              <a:rPr lang="en-US" sz="1400" dirty="0">
                <a:highlight>
                  <a:srgbClr val="FFFF00"/>
                </a:highlight>
              </a:rPr>
              <a:t> in NOV 2025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EB5C40-7282-E6DA-54D6-109B1CE4BEA9}"/>
              </a:ext>
            </a:extLst>
          </p:cNvPr>
          <p:cNvSpPr txBox="1"/>
          <p:nvPr/>
        </p:nvSpPr>
        <p:spPr>
          <a:xfrm>
            <a:off x="8706556" y="1631558"/>
            <a:ext cx="1713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Spool piece removed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259715-ABE7-91FA-26AA-610849E4F9DF}"/>
              </a:ext>
            </a:extLst>
          </p:cNvPr>
          <p:cNvSpPr txBox="1"/>
          <p:nvPr/>
        </p:nvSpPr>
        <p:spPr>
          <a:xfrm>
            <a:off x="4808164" y="4545706"/>
            <a:ext cx="1384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New spool piece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2C1F2A-E823-6ECD-27A5-8444DB19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A81-3DE6-4E84-8FC5-04973DA54B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41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BDED4-4FE9-91E8-A807-571B94141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CD75C2B-EC04-8D44-DAAF-0273AF1AC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B3D6A-DEE7-56EE-B406-466970A9A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mtClean="0"/>
              <a:t>26</a:t>
            </a:fld>
            <a:endParaRPr lang="en-US"/>
          </a:p>
        </p:txBody>
      </p:sp>
      <p:pic>
        <p:nvPicPr>
          <p:cNvPr id="10" name="Picture 9" descr="A picture containing person, ground, outdoor, standing&#10;&#10;AI-generated content may be incorrect.">
            <a:extLst>
              <a:ext uri="{FF2B5EF4-FFF2-40B4-BE49-F238E27FC236}">
                <a16:creationId xmlns:a16="http://schemas.microsoft.com/office/drawing/2014/main" id="{298AD9BF-192F-8F3D-7791-869F9B6A9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44" y="3388495"/>
            <a:ext cx="4184239" cy="3138180"/>
          </a:xfrm>
          <a:prstGeom prst="rect">
            <a:avLst/>
          </a:prstGeom>
        </p:spPr>
      </p:pic>
      <p:pic>
        <p:nvPicPr>
          <p:cNvPr id="13" name="Picture 12" descr="A picture containing ground&#10;&#10;AI-generated content may be incorrect.">
            <a:extLst>
              <a:ext uri="{FF2B5EF4-FFF2-40B4-BE49-F238E27FC236}">
                <a16:creationId xmlns:a16="http://schemas.microsoft.com/office/drawing/2014/main" id="{434CAF46-8A16-C585-FA33-7F6E02BA6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3" y="1379952"/>
            <a:ext cx="6862297" cy="5146723"/>
          </a:xfrm>
          <a:prstGeom prst="rect">
            <a:avLst/>
          </a:prstGeom>
        </p:spPr>
      </p:pic>
      <p:pic>
        <p:nvPicPr>
          <p:cNvPr id="8" name="Picture 7" descr="A group of people in a church&#10;&#10;AI-generated content may be incorrect.">
            <a:extLst>
              <a:ext uri="{FF2B5EF4-FFF2-40B4-BE49-F238E27FC236}">
                <a16:creationId xmlns:a16="http://schemas.microsoft.com/office/drawing/2014/main" id="{97735C47-C464-3B29-4BB8-7D2D111C0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44" y="1027996"/>
            <a:ext cx="4099035" cy="30742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02C65C-B969-6EA7-1C61-56761CC35D66}"/>
              </a:ext>
            </a:extLst>
          </p:cNvPr>
          <p:cNvSpPr/>
          <p:nvPr/>
        </p:nvSpPr>
        <p:spPr>
          <a:xfrm>
            <a:off x="340243" y="1030594"/>
            <a:ext cx="11046536" cy="69871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Test lab/MOLLER Magnet Assembly and test area – With Moller Spectrometer team. Glenn Youngkin, Chris Wright, Paul Mantica, Krishna Kumar, David Dean, Jens Dilling during DOE Secretary visit to JLAB 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A5EC911-25F4-FA7A-AB2D-EA5FF1B1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848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34971B-269D-5E3D-E193-F6F90A4F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669BF1-92BA-237F-3199-4C4A1D525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TM 1-4 magnets assembled</a:t>
            </a:r>
          </a:p>
          <a:p>
            <a:pPr lvl="1"/>
            <a:r>
              <a:rPr lang="en-US" dirty="0"/>
              <a:t>All flow circuits hydrostatically tested</a:t>
            </a:r>
          </a:p>
          <a:p>
            <a:r>
              <a:rPr lang="en-US" dirty="0"/>
              <a:t>LCW manifold complete and tested</a:t>
            </a:r>
          </a:p>
          <a:p>
            <a:r>
              <a:rPr lang="en-US" dirty="0"/>
              <a:t>All power supplies received and tested</a:t>
            </a:r>
          </a:p>
          <a:p>
            <a:r>
              <a:rPr lang="en-US" dirty="0"/>
              <a:t>TM 1-3 magnetic field mapping complete</a:t>
            </a:r>
          </a:p>
          <a:p>
            <a:pPr lvl="1"/>
            <a:r>
              <a:rPr lang="en-US" dirty="0"/>
              <a:t>All values acceptable</a:t>
            </a:r>
          </a:p>
          <a:p>
            <a:r>
              <a:rPr lang="en-US" dirty="0"/>
              <a:t>Detector window assembly complete</a:t>
            </a:r>
          </a:p>
          <a:p>
            <a:pPr lvl="1"/>
            <a:r>
              <a:rPr lang="en-US" dirty="0"/>
              <a:t>Pressure testing in progress</a:t>
            </a:r>
          </a:p>
          <a:p>
            <a:r>
              <a:rPr lang="en-US" dirty="0"/>
              <a:t>US Spectrometer design &amp; procurement progressing</a:t>
            </a:r>
          </a:p>
          <a:p>
            <a:r>
              <a:rPr lang="en-US" dirty="0"/>
              <a:t>Ongoing SAM pipe installation in Hall A 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9D252A-1A02-6E9A-7A04-78C214E49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A81-3DE6-4E84-8FC5-04973DA54B2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1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D48F0-FBB3-B577-FC77-B31903EBF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D78AF1-5AA5-36CE-56F6-FF8BBB5C01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2" y="950977"/>
            <a:ext cx="5392100" cy="405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8B185F9-85B0-DC41-3DB0-0471A700F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397" y="2145623"/>
            <a:ext cx="2685542" cy="356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en working in a factory&#10;&#10;AI-generated content may be incorrect.">
            <a:extLst>
              <a:ext uri="{FF2B5EF4-FFF2-40B4-BE49-F238E27FC236}">
                <a16:creationId xmlns:a16="http://schemas.microsoft.com/office/drawing/2014/main" id="{58EF697A-CEF4-B1EB-38BD-5082FDA67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87" y="3423572"/>
            <a:ext cx="4232910" cy="3174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D2BD8F-4111-FF88-E8F5-BA431E6FFFD8}"/>
              </a:ext>
            </a:extLst>
          </p:cNvPr>
          <p:cNvSpPr txBox="1"/>
          <p:nvPr/>
        </p:nvSpPr>
        <p:spPr>
          <a:xfrm>
            <a:off x="8181978" y="5419969"/>
            <a:ext cx="2551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Thank you!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5B0080D-2ABD-1844-9271-6700AEAB3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r="18881"/>
          <a:stretch>
            <a:fillRect/>
          </a:stretch>
        </p:blipFill>
        <p:spPr bwMode="auto">
          <a:xfrm>
            <a:off x="7141142" y="728029"/>
            <a:ext cx="3592334" cy="392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9DED26-BCEF-4D88-0DF8-B89B2F6CD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A81-3DE6-4E84-8FC5-04973DA54B2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88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5CD26-E95D-FC62-DF19-FB7C47E601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35AF0-9C64-6038-E01F-96E7289A7B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5FDAC-9D6D-BE0B-4A72-07F65D1BC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A81-3DE6-4E84-8FC5-04973DA54B2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03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A3EA53-E93E-4D8B-8012-EF6F01DC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Workspace FEB 2025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21AB4D-053B-41A0-B5D0-C565D757A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877221"/>
            <a:ext cx="4160280" cy="5103558"/>
          </a:xfrm>
        </p:spPr>
        <p:txBody>
          <a:bodyPr>
            <a:noAutofit/>
          </a:bodyPr>
          <a:lstStyle/>
          <a:p>
            <a:r>
              <a:rPr lang="en-US" sz="1800" dirty="0"/>
              <a:t>Spectrometer team includes </a:t>
            </a:r>
          </a:p>
          <a:p>
            <a:pPr marL="457200" lvl="1"/>
            <a:r>
              <a:rPr lang="en-US" sz="1600" dirty="0"/>
              <a:t>JLab support: Magnet Group, Detector Support Group, Mechanical Engineering, Metrology, DC Power, Hall-A, ES&amp;H</a:t>
            </a:r>
          </a:p>
          <a:p>
            <a:pPr marL="457200" lvl="1"/>
            <a:r>
              <a:rPr lang="en-US" sz="1600" dirty="0"/>
              <a:t>Contracted Engineering Services (US): </a:t>
            </a:r>
            <a:r>
              <a:rPr lang="en-US" sz="1600" dirty="0" err="1"/>
              <a:t>Bartoszek</a:t>
            </a:r>
            <a:r>
              <a:rPr lang="en-US" sz="1600" dirty="0"/>
              <a:t> Engineering, MIT-Bates</a:t>
            </a:r>
          </a:p>
          <a:p>
            <a:pPr marL="457200" lvl="1"/>
            <a:r>
              <a:rPr lang="en-US" sz="1600" dirty="0"/>
              <a:t>Contracts with many companies to provide hardware</a:t>
            </a:r>
          </a:p>
          <a:p>
            <a:pPr marL="2286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r>
              <a:rPr lang="en-US" sz="1400" dirty="0"/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133059" y="4067684"/>
            <a:ext cx="2222118" cy="2394116"/>
            <a:chOff x="8133059" y="4067684"/>
            <a:chExt cx="2222118" cy="2394116"/>
          </a:xfrm>
        </p:grpSpPr>
        <p:pic>
          <p:nvPicPr>
            <p:cNvPr id="9" name="Picture 8" descr="A picture containing indoor, toilet, tiled&#10;&#10;Description automatically generated">
              <a:extLst>
                <a:ext uri="{FF2B5EF4-FFF2-40B4-BE49-F238E27FC236}">
                  <a16:creationId xmlns:a16="http://schemas.microsoft.com/office/drawing/2014/main" id="{40084F91-FBF7-8D1D-8514-1D2AF7884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8047060" y="4153683"/>
              <a:ext cx="2394116" cy="222211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5258787-84E7-E129-5C4B-4C230C4A48E5}"/>
                </a:ext>
              </a:extLst>
            </p:cNvPr>
            <p:cNvSpPr txBox="1"/>
            <p:nvPr/>
          </p:nvSpPr>
          <p:spPr>
            <a:xfrm>
              <a:off x="9553074" y="6154023"/>
              <a:ext cx="802103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Collar 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72172" y="4066791"/>
            <a:ext cx="3302188" cy="2422958"/>
            <a:chOff x="4572172" y="4066791"/>
            <a:chExt cx="3302188" cy="242295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3509FF-10D2-B651-A28D-5ED043003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172" y="4066791"/>
              <a:ext cx="3302188" cy="242295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89302E-9573-C007-82A6-2254D98170AF}"/>
                </a:ext>
              </a:extLst>
            </p:cNvPr>
            <p:cNvSpPr txBox="1"/>
            <p:nvPr/>
          </p:nvSpPr>
          <p:spPr>
            <a:xfrm>
              <a:off x="4572172" y="6181972"/>
              <a:ext cx="1769388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Workspace 08/2023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72172" y="877221"/>
            <a:ext cx="7528747" cy="3130054"/>
            <a:chOff x="4572172" y="877221"/>
            <a:chExt cx="7528747" cy="3130054"/>
          </a:xfrm>
        </p:grpSpPr>
        <p:pic>
          <p:nvPicPr>
            <p:cNvPr id="12" name="Picture 11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13552C0E-391C-6BFD-4309-D1DA5466B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172" y="877221"/>
              <a:ext cx="7528747" cy="313005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22F3EE-EB64-0666-8EBA-1643ECEA11F5}"/>
                </a:ext>
              </a:extLst>
            </p:cNvPr>
            <p:cNvSpPr txBox="1"/>
            <p:nvPr/>
          </p:nvSpPr>
          <p:spPr>
            <a:xfrm>
              <a:off x="4572172" y="3684418"/>
              <a:ext cx="1769388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Workspace 02/2025</a:t>
              </a:r>
            </a:p>
          </p:txBody>
        </p:sp>
      </p:grp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EA503CB-FDEB-44AC-8BD9-B9F3B12A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819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1B695-6D57-E90A-B40E-D34B870B1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527F44B-1A73-EDD3-A848-4D2521AE9D83}"/>
              </a:ext>
            </a:extLst>
          </p:cNvPr>
          <p:cNvSpPr/>
          <p:nvPr/>
        </p:nvSpPr>
        <p:spPr>
          <a:xfrm>
            <a:off x="0" y="0"/>
            <a:ext cx="12192000" cy="61722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406172-42B5-912B-83FD-BAE955D5E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708659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chemeClr val="tx2"/>
                </a:solidFill>
                <a:latin typeface="+mn-lt"/>
              </a:rPr>
              <a:t>                       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Jefferson</a:t>
            </a:r>
            <a:r>
              <a:rPr lang="en-US" sz="3200" dirty="0">
                <a:solidFill>
                  <a:schemeClr val="bg1"/>
                </a:solidFill>
              </a:rPr>
              <a:t> Lab </a:t>
            </a: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MAGNET GROUP</a:t>
            </a:r>
            <a:endParaRPr 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A93D704-0D89-6C05-6781-5B3B9BD5F54E}"/>
              </a:ext>
            </a:extLst>
          </p:cNvPr>
          <p:cNvGraphicFramePr>
            <a:graphicFrameLocks noGrp="1"/>
          </p:cNvGraphicFramePr>
          <p:nvPr/>
        </p:nvGraphicFramePr>
        <p:xfrm>
          <a:off x="0" y="617219"/>
          <a:ext cx="12191998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63416">
                  <a:extLst>
                    <a:ext uri="{9D8B030D-6E8A-4147-A177-3AD203B41FA5}">
                      <a16:colId xmlns:a16="http://schemas.microsoft.com/office/drawing/2014/main" val="1923114401"/>
                    </a:ext>
                  </a:extLst>
                </a:gridCol>
                <a:gridCol w="2865584">
                  <a:extLst>
                    <a:ext uri="{9D8B030D-6E8A-4147-A177-3AD203B41FA5}">
                      <a16:colId xmlns:a16="http://schemas.microsoft.com/office/drawing/2014/main" val="4260740767"/>
                    </a:ext>
                  </a:extLst>
                </a:gridCol>
                <a:gridCol w="8762998">
                  <a:extLst>
                    <a:ext uri="{9D8B030D-6E8A-4147-A177-3AD203B41FA5}">
                      <a16:colId xmlns:a16="http://schemas.microsoft.com/office/drawing/2014/main" val="33325804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C000"/>
                          </a:solidFill>
                        </a:rPr>
                        <a:t>Test Lab with Spectrometer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02732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002796-33B2-8406-D0BD-426406DA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z="1600" smtClean="0"/>
              <a:t>30</a:t>
            </a:fld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56A203-C8B3-2709-ED1C-F78AFB70281D}"/>
              </a:ext>
            </a:extLst>
          </p:cNvPr>
          <p:cNvSpPr txBox="1"/>
          <p:nvPr/>
        </p:nvSpPr>
        <p:spPr>
          <a:xfrm>
            <a:off x="496104" y="1061888"/>
            <a:ext cx="5271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Leak Test of Water/Buss and Pressure Test of TM1</a:t>
            </a:r>
          </a:p>
        </p:txBody>
      </p:sp>
      <p:pic>
        <p:nvPicPr>
          <p:cNvPr id="9" name="Picture 8" descr="A picture containing gauge, device&#10;&#10;AI-generated content may be incorrect.">
            <a:extLst>
              <a:ext uri="{FF2B5EF4-FFF2-40B4-BE49-F238E27FC236}">
                <a16:creationId xmlns:a16="http://schemas.microsoft.com/office/drawing/2014/main" id="{5257CA77-05BC-32E1-734F-ECF1347E30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5"/>
          <a:stretch>
            <a:fillRect/>
          </a:stretch>
        </p:blipFill>
        <p:spPr>
          <a:xfrm rot="5400000">
            <a:off x="5474603" y="1677750"/>
            <a:ext cx="4445863" cy="3860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8E7A62-AD2F-981F-A83E-9523474C53FD}"/>
              </a:ext>
            </a:extLst>
          </p:cNvPr>
          <p:cNvSpPr txBox="1"/>
          <p:nvPr/>
        </p:nvSpPr>
        <p:spPr>
          <a:xfrm>
            <a:off x="6649875" y="5825019"/>
            <a:ext cx="209531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Pressure tested to 390 psi</a:t>
            </a:r>
          </a:p>
        </p:txBody>
      </p:sp>
      <p:pic>
        <p:nvPicPr>
          <p:cNvPr id="11" name="Picture 10" descr="A group of men working in a factory&#10;&#10;AI-generated content may be incorrect.">
            <a:extLst>
              <a:ext uri="{FF2B5EF4-FFF2-40B4-BE49-F238E27FC236}">
                <a16:creationId xmlns:a16="http://schemas.microsoft.com/office/drawing/2014/main" id="{9E3A7B3A-3216-7DD7-282C-3B5845292B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0" r="-1"/>
          <a:stretch>
            <a:fillRect/>
          </a:stretch>
        </p:blipFill>
        <p:spPr>
          <a:xfrm>
            <a:off x="496104" y="1369665"/>
            <a:ext cx="5143501" cy="44611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2B6A75-2DCC-D4A5-539C-FEB435CC44B6}"/>
              </a:ext>
            </a:extLst>
          </p:cNvPr>
          <p:cNvSpPr txBox="1"/>
          <p:nvPr/>
        </p:nvSpPr>
        <p:spPr>
          <a:xfrm>
            <a:off x="1433794" y="5830862"/>
            <a:ext cx="2927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Leak Test of Water/Buss Assembly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811339-B7EE-07FA-56C8-B303942C6767}"/>
              </a:ext>
            </a:extLst>
          </p:cNvPr>
          <p:cNvSpPr txBox="1"/>
          <p:nvPr/>
        </p:nvSpPr>
        <p:spPr>
          <a:xfrm>
            <a:off x="125166" y="108820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Aug 5</a:t>
            </a:r>
            <a:r>
              <a:rPr lang="en-US" b="1" baseline="30000" dirty="0">
                <a:solidFill>
                  <a:srgbClr val="FFC000"/>
                </a:solidFill>
              </a:rPr>
              <a:t>th</a:t>
            </a:r>
            <a:r>
              <a:rPr lang="en-US" b="1" dirty="0">
                <a:solidFill>
                  <a:srgbClr val="FFC000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14116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61722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708659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chemeClr val="tx2"/>
                </a:solidFill>
                <a:latin typeface="+mn-lt"/>
              </a:rPr>
              <a:t>                       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Jefferson</a:t>
            </a:r>
            <a:r>
              <a:rPr lang="en-US" sz="3200" dirty="0">
                <a:solidFill>
                  <a:schemeClr val="bg1"/>
                </a:solidFill>
              </a:rPr>
              <a:t> Lab </a:t>
            </a: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MAGNET GROUP</a:t>
            </a:r>
            <a:endParaRPr 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z="1600" smtClean="0"/>
              <a:t>31</a:t>
            </a:fld>
            <a:endParaRPr lang="en-US" sz="1600" dirty="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0" y="617219"/>
          <a:ext cx="12191998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63416">
                  <a:extLst>
                    <a:ext uri="{9D8B030D-6E8A-4147-A177-3AD203B41FA5}">
                      <a16:colId xmlns:a16="http://schemas.microsoft.com/office/drawing/2014/main" val="1923114401"/>
                    </a:ext>
                  </a:extLst>
                </a:gridCol>
                <a:gridCol w="2865584">
                  <a:extLst>
                    <a:ext uri="{9D8B030D-6E8A-4147-A177-3AD203B41FA5}">
                      <a16:colId xmlns:a16="http://schemas.microsoft.com/office/drawing/2014/main" val="4260740767"/>
                    </a:ext>
                  </a:extLst>
                </a:gridCol>
                <a:gridCol w="8762998">
                  <a:extLst>
                    <a:ext uri="{9D8B030D-6E8A-4147-A177-3AD203B41FA5}">
                      <a16:colId xmlns:a16="http://schemas.microsoft.com/office/drawing/2014/main" val="33325804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>
                          <a:solidFill>
                            <a:srgbClr val="FFC000"/>
                          </a:solidFill>
                        </a:rPr>
                        <a:t>Magnet Grp, Engineering, Assembly team</a:t>
                      </a:r>
                      <a:endParaRPr lang="en-US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027320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5166" y="108820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April 8</a:t>
            </a:r>
            <a:r>
              <a:rPr lang="en-US" b="1" baseline="30000" dirty="0">
                <a:solidFill>
                  <a:srgbClr val="FFC000"/>
                </a:solidFill>
              </a:rPr>
              <a:t>th</a:t>
            </a:r>
            <a:r>
              <a:rPr lang="en-US" b="1" dirty="0">
                <a:solidFill>
                  <a:srgbClr val="FFC000"/>
                </a:solidFill>
              </a:rPr>
              <a:t>,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368F44-CBA1-8B95-36F0-80C296BD508A}"/>
              </a:ext>
            </a:extLst>
          </p:cNvPr>
          <p:cNvSpPr txBox="1"/>
          <p:nvPr/>
        </p:nvSpPr>
        <p:spPr>
          <a:xfrm>
            <a:off x="293042" y="1041817"/>
            <a:ext cx="5392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Loading Six TM1 Coils and Three TM2 Coils into their Frames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93042" y="1403352"/>
            <a:ext cx="11636528" cy="4136614"/>
            <a:chOff x="293042" y="1951244"/>
            <a:chExt cx="11636528" cy="4136614"/>
          </a:xfrm>
        </p:grpSpPr>
        <p:grpSp>
          <p:nvGrpSpPr>
            <p:cNvPr id="5" name="Group 4"/>
            <p:cNvGrpSpPr/>
            <p:nvPr/>
          </p:nvGrpSpPr>
          <p:grpSpPr>
            <a:xfrm>
              <a:off x="293042" y="1962151"/>
              <a:ext cx="3085476" cy="4125707"/>
              <a:chOff x="293042" y="1962151"/>
              <a:chExt cx="3085476" cy="4125707"/>
            </a:xfrm>
          </p:grpSpPr>
          <p:pic>
            <p:nvPicPr>
              <p:cNvPr id="7" name="Picture 6" descr="A picture containing text, indoor&#10;&#10;AI-generated content may be incorrect.">
                <a:extLst>
                  <a:ext uri="{FF2B5EF4-FFF2-40B4-BE49-F238E27FC236}">
                    <a16:creationId xmlns:a16="http://schemas.microsoft.com/office/drawing/2014/main" id="{DDD33B45-1BE6-F654-710F-3D58216A7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-221620" y="2476813"/>
                <a:ext cx="4114800" cy="3085476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0BC30E-D640-F408-8578-0B7C04AE1C42}"/>
                  </a:ext>
                </a:extLst>
              </p:cNvPr>
              <p:cNvSpPr txBox="1"/>
              <p:nvPr/>
            </p:nvSpPr>
            <p:spPr>
              <a:xfrm>
                <a:off x="1828762" y="5780081"/>
                <a:ext cx="1543949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Loading TM1 coil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542917" y="1951244"/>
              <a:ext cx="3515472" cy="4125707"/>
              <a:chOff x="3489911" y="1962151"/>
              <a:chExt cx="3515472" cy="4125707"/>
            </a:xfrm>
          </p:grpSpPr>
          <p:pic>
            <p:nvPicPr>
              <p:cNvPr id="8" name="Picture 7" descr="A picture containing building&#10;&#10;AI-generated content may be incorrect.">
                <a:extLst>
                  <a:ext uri="{FF2B5EF4-FFF2-40B4-BE49-F238E27FC236}">
                    <a16:creationId xmlns:a16="http://schemas.microsoft.com/office/drawing/2014/main" id="{5BFBBBE4-1687-D720-3B0D-39CC95F3CF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01" r="8707" b="14347"/>
              <a:stretch/>
            </p:blipFill>
            <p:spPr>
              <a:xfrm rot="5400000">
                <a:off x="3190247" y="2261815"/>
                <a:ext cx="4114800" cy="351547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2941CD-3027-6415-C559-6DC79CA11472}"/>
                  </a:ext>
                </a:extLst>
              </p:cNvPr>
              <p:cNvSpPr txBox="1"/>
              <p:nvPr/>
            </p:nvSpPr>
            <p:spPr>
              <a:xfrm>
                <a:off x="5717915" y="5780081"/>
                <a:ext cx="1287468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Six TM1 Coils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7272911" y="1962152"/>
              <a:ext cx="4656659" cy="4114800"/>
              <a:chOff x="7272911" y="1962152"/>
              <a:chExt cx="4656659" cy="4114800"/>
            </a:xfrm>
          </p:grpSpPr>
          <p:pic>
            <p:nvPicPr>
              <p:cNvPr id="9" name="Picture 8" descr="A picture containing metalware, dirty, engine, gear&#10;&#10;AI-generated content may be incorrect.">
                <a:extLst>
                  <a:ext uri="{FF2B5EF4-FFF2-40B4-BE49-F238E27FC236}">
                    <a16:creationId xmlns:a16="http://schemas.microsoft.com/office/drawing/2014/main" id="{94F1E906-09E2-20B1-92FC-C31A8C9E98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81" t="-1360" r="3346" b="1360"/>
              <a:stretch/>
            </p:blipFill>
            <p:spPr>
              <a:xfrm rot="5400000">
                <a:off x="7543841" y="1691222"/>
                <a:ext cx="4114800" cy="4656659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D0D4FE-C48C-52E9-5B1A-515C6730A67E}"/>
                  </a:ext>
                </a:extLst>
              </p:cNvPr>
              <p:cNvSpPr txBox="1"/>
              <p:nvPr/>
            </p:nvSpPr>
            <p:spPr>
              <a:xfrm>
                <a:off x="10359338" y="5769174"/>
                <a:ext cx="1503873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Three TM2 Coils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4086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61722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708659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chemeClr val="tx2"/>
                </a:solidFill>
                <a:latin typeface="+mn-lt"/>
              </a:rPr>
              <a:t>                       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Jefferson</a:t>
            </a:r>
            <a:r>
              <a:rPr lang="en-US" sz="3200" dirty="0">
                <a:solidFill>
                  <a:schemeClr val="bg1"/>
                </a:solidFill>
              </a:rPr>
              <a:t> Lab </a:t>
            </a: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MAGNET GROUP</a:t>
            </a:r>
            <a:endParaRPr 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z="1600" smtClean="0"/>
              <a:t>32</a:t>
            </a:fld>
            <a:endParaRPr lang="en-US" sz="1600" dirty="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0" y="617219"/>
          <a:ext cx="12191998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63416">
                  <a:extLst>
                    <a:ext uri="{9D8B030D-6E8A-4147-A177-3AD203B41FA5}">
                      <a16:colId xmlns:a16="http://schemas.microsoft.com/office/drawing/2014/main" val="1923114401"/>
                    </a:ext>
                  </a:extLst>
                </a:gridCol>
                <a:gridCol w="2865584">
                  <a:extLst>
                    <a:ext uri="{9D8B030D-6E8A-4147-A177-3AD203B41FA5}">
                      <a16:colId xmlns:a16="http://schemas.microsoft.com/office/drawing/2014/main" val="4260740767"/>
                    </a:ext>
                  </a:extLst>
                </a:gridCol>
                <a:gridCol w="8762998">
                  <a:extLst>
                    <a:ext uri="{9D8B030D-6E8A-4147-A177-3AD203B41FA5}">
                      <a16:colId xmlns:a16="http://schemas.microsoft.com/office/drawing/2014/main" val="33325804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>
                          <a:solidFill>
                            <a:srgbClr val="FFC000"/>
                          </a:solidFill>
                        </a:rPr>
                        <a:t>Magnet Grp</a:t>
                      </a:r>
                      <a:endParaRPr lang="en-US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0273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5F34D57-613A-C11C-2947-F3B97B75A009}"/>
              </a:ext>
            </a:extLst>
          </p:cNvPr>
          <p:cNvSpPr txBox="1"/>
          <p:nvPr/>
        </p:nvSpPr>
        <p:spPr>
          <a:xfrm>
            <a:off x="125166" y="108820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Aug 5</a:t>
            </a:r>
            <a:r>
              <a:rPr lang="en-US" b="1" baseline="30000" dirty="0">
                <a:solidFill>
                  <a:srgbClr val="FFC000"/>
                </a:solidFill>
              </a:rPr>
              <a:t>th</a:t>
            </a:r>
            <a:r>
              <a:rPr lang="en-US" b="1" dirty="0">
                <a:solidFill>
                  <a:srgbClr val="FFC000"/>
                </a:solidFill>
              </a:rPr>
              <a:t>, 2025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E6E7B9B-E50E-1453-E7FC-8F0466C9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349" y="5843578"/>
            <a:ext cx="5384589" cy="512772"/>
          </a:xfrm>
        </p:spPr>
        <p:txBody>
          <a:bodyPr>
            <a:no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All Models Complete for the Moller Hall A LCW Distribution System Rubber Tubing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883FB5-90EC-552D-804C-D8ACB25AD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9" y="1392768"/>
            <a:ext cx="5384589" cy="433108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43B6003B-EB57-A0A2-7E92-7171F3E59B71}"/>
              </a:ext>
            </a:extLst>
          </p:cNvPr>
          <p:cNvSpPr txBox="1">
            <a:spLocks/>
          </p:cNvSpPr>
          <p:nvPr/>
        </p:nvSpPr>
        <p:spPr>
          <a:xfrm>
            <a:off x="6295989" y="5847040"/>
            <a:ext cx="5105287" cy="509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/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LCW Model modified for MPS Supply with added relief valve and updated pressure regulating valve (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2025 Revised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062E67-7562-EEB4-CEE0-2F4D0CD37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12" y="1392768"/>
            <a:ext cx="5110164" cy="433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219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482B0-991E-CD78-F9FF-45E325588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F2B2A6A-0153-D5B9-986F-7BBD34A4A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35" y="1115878"/>
            <a:ext cx="4049687" cy="24700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D9959A6-1029-E288-9766-CA2323EDFE53}"/>
              </a:ext>
            </a:extLst>
          </p:cNvPr>
          <p:cNvSpPr/>
          <p:nvPr/>
        </p:nvSpPr>
        <p:spPr>
          <a:xfrm>
            <a:off x="0" y="0"/>
            <a:ext cx="12192000" cy="61722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F6047-C1A5-2257-40B7-4306FAD90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708659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chemeClr val="tx2"/>
                </a:solidFill>
                <a:latin typeface="+mn-lt"/>
              </a:rPr>
              <a:t>                       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Jefferson</a:t>
            </a:r>
            <a:r>
              <a:rPr lang="en-US" sz="3200" dirty="0">
                <a:solidFill>
                  <a:schemeClr val="bg1"/>
                </a:solidFill>
              </a:rPr>
              <a:t> Lab </a:t>
            </a: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MAGNET GROUP</a:t>
            </a:r>
            <a:endParaRPr 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A5BDBD-6675-A3A1-D6C5-0CC9D568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z="1600" smtClean="0"/>
              <a:t>33</a:t>
            </a:fld>
            <a:endParaRPr lang="en-US" sz="1600" dirty="0"/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DEC3A154-3F69-8186-53CE-13EEE496A6BB}"/>
              </a:ext>
            </a:extLst>
          </p:cNvPr>
          <p:cNvGraphicFramePr>
            <a:graphicFrameLocks noGrp="1"/>
          </p:cNvGraphicFramePr>
          <p:nvPr/>
        </p:nvGraphicFramePr>
        <p:xfrm>
          <a:off x="0" y="617219"/>
          <a:ext cx="12191998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63416">
                  <a:extLst>
                    <a:ext uri="{9D8B030D-6E8A-4147-A177-3AD203B41FA5}">
                      <a16:colId xmlns:a16="http://schemas.microsoft.com/office/drawing/2014/main" val="1923114401"/>
                    </a:ext>
                  </a:extLst>
                </a:gridCol>
                <a:gridCol w="2865584">
                  <a:extLst>
                    <a:ext uri="{9D8B030D-6E8A-4147-A177-3AD203B41FA5}">
                      <a16:colId xmlns:a16="http://schemas.microsoft.com/office/drawing/2014/main" val="4260740767"/>
                    </a:ext>
                  </a:extLst>
                </a:gridCol>
                <a:gridCol w="8762998">
                  <a:extLst>
                    <a:ext uri="{9D8B030D-6E8A-4147-A177-3AD203B41FA5}">
                      <a16:colId xmlns:a16="http://schemas.microsoft.com/office/drawing/2014/main" val="33325804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>
                          <a:solidFill>
                            <a:srgbClr val="FFC000"/>
                          </a:solidFill>
                        </a:rPr>
                        <a:t>Magnet Grp, DSG</a:t>
                      </a:r>
                      <a:endParaRPr lang="en-US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0273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DDF2708-B01F-55C6-EF0F-D2EB89EF9B36}"/>
              </a:ext>
            </a:extLst>
          </p:cNvPr>
          <p:cNvSpPr txBox="1"/>
          <p:nvPr/>
        </p:nvSpPr>
        <p:spPr>
          <a:xfrm>
            <a:off x="125166" y="108820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Aug 5</a:t>
            </a:r>
            <a:r>
              <a:rPr lang="en-US" b="1" baseline="30000" dirty="0">
                <a:solidFill>
                  <a:srgbClr val="FFC000"/>
                </a:solidFill>
              </a:rPr>
              <a:t>th</a:t>
            </a:r>
            <a:r>
              <a:rPr lang="en-US" b="1" dirty="0">
                <a:solidFill>
                  <a:srgbClr val="FFC000"/>
                </a:solidFill>
              </a:rPr>
              <a:t>, 2025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9798002-5C3D-8613-6815-02410F3C8E8B}"/>
              </a:ext>
            </a:extLst>
          </p:cNvPr>
          <p:cNvSpPr txBox="1">
            <a:spLocks/>
          </p:cNvSpPr>
          <p:nvPr/>
        </p:nvSpPr>
        <p:spPr>
          <a:xfrm>
            <a:off x="6789913" y="5579208"/>
            <a:ext cx="5193273" cy="581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/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LCW Model modified for MPS Supply with added relief valve and updated pressure regulating valve (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2025 Revised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1E3AC5-5D14-5EDB-3B71-6F3C8BA75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914" y="1115878"/>
            <a:ext cx="5193272" cy="44015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1A1DE5-746C-61D7-8F62-29EE1EA09AC8}"/>
              </a:ext>
            </a:extLst>
          </p:cNvPr>
          <p:cNvSpPr txBox="1"/>
          <p:nvPr/>
        </p:nvSpPr>
        <p:spPr>
          <a:xfrm>
            <a:off x="788970" y="3654673"/>
            <a:ext cx="3113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Updated for MPS Supply Relief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EC3B93-DC2A-A6C4-0FB0-E8363B6CB1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637" y="1115878"/>
            <a:ext cx="2165182" cy="34740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A3E483-972F-F2C1-5D58-B5D2338C083D}"/>
              </a:ext>
            </a:extLst>
          </p:cNvPr>
          <p:cNvSpPr txBox="1"/>
          <p:nvPr/>
        </p:nvSpPr>
        <p:spPr>
          <a:xfrm>
            <a:off x="4536637" y="4589931"/>
            <a:ext cx="19845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Updated for MPS #4 Closed Loop Glycol Cooler </a:t>
            </a:r>
          </a:p>
        </p:txBody>
      </p:sp>
    </p:spTree>
    <p:extLst>
      <p:ext uri="{BB962C8B-B14F-4D97-AF65-F5344CB8AC3E}">
        <p14:creationId xmlns:p14="http://schemas.microsoft.com/office/powerpoint/2010/main" val="2570436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CEBB6-A892-3391-7576-59E268F5F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ED94634-3C30-0DE2-76D0-66C71705F593}"/>
              </a:ext>
            </a:extLst>
          </p:cNvPr>
          <p:cNvSpPr/>
          <p:nvPr/>
        </p:nvSpPr>
        <p:spPr>
          <a:xfrm>
            <a:off x="0" y="0"/>
            <a:ext cx="12192000" cy="61722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1D181A-7D5E-51D4-BFB6-D3F3F674D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708659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chemeClr val="tx2"/>
                </a:solidFill>
                <a:latin typeface="+mn-lt"/>
              </a:rPr>
              <a:t>                       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Jefferson</a:t>
            </a:r>
            <a:r>
              <a:rPr lang="en-US" sz="3200" dirty="0">
                <a:solidFill>
                  <a:schemeClr val="bg1"/>
                </a:solidFill>
              </a:rPr>
              <a:t> Lab </a:t>
            </a: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MAGNET GROUP</a:t>
            </a:r>
            <a:endParaRPr 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45112C-34B8-CE92-D145-2144271DD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z="1600" smtClean="0"/>
              <a:t>34</a:t>
            </a:fld>
            <a:endParaRPr lang="en-US" sz="1600" dirty="0"/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304CDF2F-12C2-3106-60D9-0FA778171E68}"/>
              </a:ext>
            </a:extLst>
          </p:cNvPr>
          <p:cNvGraphicFramePr>
            <a:graphicFrameLocks noGrp="1"/>
          </p:cNvGraphicFramePr>
          <p:nvPr/>
        </p:nvGraphicFramePr>
        <p:xfrm>
          <a:off x="0" y="617219"/>
          <a:ext cx="12191998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63416">
                  <a:extLst>
                    <a:ext uri="{9D8B030D-6E8A-4147-A177-3AD203B41FA5}">
                      <a16:colId xmlns:a16="http://schemas.microsoft.com/office/drawing/2014/main" val="1923114401"/>
                    </a:ext>
                  </a:extLst>
                </a:gridCol>
                <a:gridCol w="2865584">
                  <a:extLst>
                    <a:ext uri="{9D8B030D-6E8A-4147-A177-3AD203B41FA5}">
                      <a16:colId xmlns:a16="http://schemas.microsoft.com/office/drawing/2014/main" val="4260740767"/>
                    </a:ext>
                  </a:extLst>
                </a:gridCol>
                <a:gridCol w="8762998">
                  <a:extLst>
                    <a:ext uri="{9D8B030D-6E8A-4147-A177-3AD203B41FA5}">
                      <a16:colId xmlns:a16="http://schemas.microsoft.com/office/drawing/2014/main" val="33325804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Moller – TM4 Collimator 6A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>
                          <a:solidFill>
                            <a:srgbClr val="FFC000"/>
                          </a:solidFill>
                        </a:rPr>
                        <a:t>Magnet Grp, DSG</a:t>
                      </a:r>
                      <a:endParaRPr lang="en-US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0273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86F7D61-819E-C19F-2315-6EECAB906D13}"/>
              </a:ext>
            </a:extLst>
          </p:cNvPr>
          <p:cNvSpPr txBox="1"/>
          <p:nvPr/>
        </p:nvSpPr>
        <p:spPr>
          <a:xfrm>
            <a:off x="125166" y="108820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Aug 5</a:t>
            </a:r>
            <a:r>
              <a:rPr lang="en-US" b="1" baseline="30000" dirty="0">
                <a:solidFill>
                  <a:srgbClr val="FFC000"/>
                </a:solidFill>
              </a:rPr>
              <a:t>th</a:t>
            </a:r>
            <a:r>
              <a:rPr lang="en-US" b="1" dirty="0">
                <a:solidFill>
                  <a:srgbClr val="FFC000"/>
                </a:solidFill>
              </a:rPr>
              <a:t>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767E0-C3E1-B1A4-1D11-0D0904AA16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340" y="1370192"/>
            <a:ext cx="3592608" cy="23773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BA326E-8D98-020C-762B-3F0AFA81653B}"/>
              </a:ext>
            </a:extLst>
          </p:cNvPr>
          <p:cNvSpPr txBox="1"/>
          <p:nvPr/>
        </p:nvSpPr>
        <p:spPr>
          <a:xfrm>
            <a:off x="578341" y="3778568"/>
            <a:ext cx="3592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0.0103” Interference at all Collimator 6A-DS locations with the Mid-Clamp on TM4 Coils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234E6E-8269-236F-385C-099B74BE99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3401" y="1370192"/>
            <a:ext cx="3845988" cy="23893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18ABC7-71D8-863A-F898-615DA34C9C7B}"/>
              </a:ext>
            </a:extLst>
          </p:cNvPr>
          <p:cNvSpPr txBox="1"/>
          <p:nvPr/>
        </p:nvSpPr>
        <p:spPr>
          <a:xfrm>
            <a:off x="4170948" y="3778568"/>
            <a:ext cx="397844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Closeup of Collimator interference with adjacent Mid-Clamp. The interference is 0.0103” in ideal position, and the minimum distance between the top of the Mid-Clamp is also approximately 0.0174”.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Ideally both edges would be removed to provide &gt;0.03” of clearance to provide adjustability for the Survey team. Care should be taken to avoid damaging Collimator 6A-DS, 6A-US , or the belly plate of the coil.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9E68EC-3A83-4588-B330-80B7868948FE}"/>
              </a:ext>
            </a:extLst>
          </p:cNvPr>
          <p:cNvSpPr/>
          <p:nvPr/>
        </p:nvSpPr>
        <p:spPr>
          <a:xfrm flipH="1">
            <a:off x="8610600" y="2001419"/>
            <a:ext cx="324577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Path Forward (Option 4) for Collimator 6A Interference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Unload only one TM4 coil to create space to uninstall all 6a DS collimators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Machine off 0.12”x0.35”x3.0” notches on the  6a DS collimators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Reinstall collimators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Load the unloaded TM4 coil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Risk: Low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9A8AFD-1951-4455-A35E-7091408C2B45}"/>
              </a:ext>
            </a:extLst>
          </p:cNvPr>
          <p:cNvSpPr/>
          <p:nvPr/>
        </p:nvSpPr>
        <p:spPr>
          <a:xfrm>
            <a:off x="8438148" y="4678078"/>
            <a:ext cx="3418225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MOLLER Spectrometer team is working with – PM, CAM, L2 Tech and L2 Physics</a:t>
            </a:r>
          </a:p>
        </p:txBody>
      </p:sp>
    </p:spTree>
    <p:extLst>
      <p:ext uri="{BB962C8B-B14F-4D97-AF65-F5344CB8AC3E}">
        <p14:creationId xmlns:p14="http://schemas.microsoft.com/office/powerpoint/2010/main" val="838316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404E5-51AE-40A1-0B8F-AB2FB3C85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AD1626-E798-E30F-F66A-E53D4C7CA7BE}"/>
              </a:ext>
            </a:extLst>
          </p:cNvPr>
          <p:cNvSpPr/>
          <p:nvPr/>
        </p:nvSpPr>
        <p:spPr>
          <a:xfrm>
            <a:off x="0" y="0"/>
            <a:ext cx="12192000" cy="61722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EDDDA1-83E2-6BF2-411A-18D22C9DB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586969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+mn-lt"/>
              </a:rPr>
              <a:t>Jefferson</a:t>
            </a:r>
            <a:r>
              <a:rPr lang="en-US" sz="3200" dirty="0">
                <a:solidFill>
                  <a:schemeClr val="bg1"/>
                </a:solidFill>
              </a:rPr>
              <a:t> Lab </a:t>
            </a: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MAGNET GROUP</a:t>
            </a:r>
            <a:endParaRPr 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65E72D5-A22E-72C0-CBB1-F03A0D828F5A}"/>
              </a:ext>
            </a:extLst>
          </p:cNvPr>
          <p:cNvGraphicFramePr>
            <a:graphicFrameLocks noGrp="1"/>
          </p:cNvGraphicFramePr>
          <p:nvPr/>
        </p:nvGraphicFramePr>
        <p:xfrm>
          <a:off x="0" y="595004"/>
          <a:ext cx="12192000" cy="42495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260740767"/>
                    </a:ext>
                  </a:extLst>
                </a:gridCol>
              </a:tblGrid>
              <a:tr h="424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027320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CA61AC-79E0-5C39-49C4-2F7EBFD6F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8760" y="6194836"/>
            <a:ext cx="2743200" cy="365125"/>
          </a:xfrm>
        </p:spPr>
        <p:txBody>
          <a:bodyPr/>
          <a:lstStyle/>
          <a:p>
            <a:fld id="{CDD9C825-38AC-4BC9-9673-00013239EEA4}" type="slidenum">
              <a:rPr lang="en-US" smtClean="0"/>
              <a:t>35</a:t>
            </a:fld>
            <a:endParaRPr lang="en-US"/>
          </a:p>
        </p:txBody>
      </p:sp>
      <p:pic>
        <p:nvPicPr>
          <p:cNvPr id="9" name="Picture 8" descr="A picture containing gear&#10;&#10;AI-generated content may be incorrect.">
            <a:extLst>
              <a:ext uri="{FF2B5EF4-FFF2-40B4-BE49-F238E27FC236}">
                <a16:creationId xmlns:a16="http://schemas.microsoft.com/office/drawing/2014/main" id="{96813285-3410-5646-FC6A-24F40B8E9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14" y="1123910"/>
            <a:ext cx="5967650" cy="4475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D1B14-B3EA-F6C6-C40D-561DD546B062}"/>
              </a:ext>
            </a:extLst>
          </p:cNvPr>
          <p:cNvSpPr txBox="1"/>
          <p:nvPr/>
        </p:nvSpPr>
        <p:spPr>
          <a:xfrm>
            <a:off x="272023" y="5589697"/>
            <a:ext cx="5985442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lvl="2" algn="ctr"/>
            <a:r>
              <a:rPr lang="en-US" dirty="0"/>
              <a:t>First try alignment better than 0.5mm in all directions, verified by Survey and Alignment crew!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8128EB-0184-5A1E-B4CE-23152A3D2EFF}"/>
              </a:ext>
            </a:extLst>
          </p:cNvPr>
          <p:cNvSpPr txBox="1"/>
          <p:nvPr/>
        </p:nvSpPr>
        <p:spPr>
          <a:xfrm>
            <a:off x="125166" y="108820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Jan 13</a:t>
            </a:r>
            <a:r>
              <a:rPr lang="en-US" b="1" baseline="30000" dirty="0">
                <a:solidFill>
                  <a:srgbClr val="FFC000"/>
                </a:solidFill>
              </a:rPr>
              <a:t>th</a:t>
            </a:r>
            <a:r>
              <a:rPr lang="en-US" b="1" dirty="0">
                <a:solidFill>
                  <a:srgbClr val="FFC000"/>
                </a:solidFill>
              </a:rPr>
              <a:t> 2026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1D438AD-C754-BB41-F382-E6292918EFAD}"/>
              </a:ext>
            </a:extLst>
          </p:cNvPr>
          <p:cNvGraphicFramePr>
            <a:graphicFrameLocks noGrp="1"/>
          </p:cNvGraphicFramePr>
          <p:nvPr/>
        </p:nvGraphicFramePr>
        <p:xfrm>
          <a:off x="0" y="617219"/>
          <a:ext cx="12191998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1923114401"/>
                    </a:ext>
                  </a:extLst>
                </a:gridCol>
                <a:gridCol w="8762998">
                  <a:extLst>
                    <a:ext uri="{9D8B030D-6E8A-4147-A177-3AD203B41FA5}">
                      <a16:colId xmlns:a16="http://schemas.microsoft.com/office/drawing/2014/main" val="3332580432"/>
                    </a:ext>
                  </a:extLst>
                </a:gridCol>
              </a:tblGrid>
              <a:tr h="312812">
                <a:tc>
                  <a:txBody>
                    <a:bodyPr/>
                    <a:lstStyle/>
                    <a:p>
                      <a:r>
                        <a:rPr lang="en-US" dirty="0"/>
                        <a:t>Detector Window (Cont’d)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4"/>
                          </a:solidFill>
                        </a:rPr>
                        <a:t>First try alignment better than 0.5mm in all directions</a:t>
                      </a:r>
                      <a:endParaRPr lang="en-US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027320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B682881C-9B8F-5108-C5EF-8C8D4BFAA991}"/>
              </a:ext>
            </a:extLst>
          </p:cNvPr>
          <p:cNvGrpSpPr/>
          <p:nvPr/>
        </p:nvGrpSpPr>
        <p:grpSpPr>
          <a:xfrm>
            <a:off x="6996224" y="2867146"/>
            <a:ext cx="4923753" cy="3697022"/>
            <a:chOff x="6996224" y="2867146"/>
            <a:chExt cx="4923753" cy="3697022"/>
          </a:xfrm>
        </p:grpSpPr>
        <p:pic>
          <p:nvPicPr>
            <p:cNvPr id="11" name="Picture 10" descr="A picture containing text, person, indoor, working&#10;&#10;AI-generated content may be incorrect.">
              <a:extLst>
                <a:ext uri="{FF2B5EF4-FFF2-40B4-BE49-F238E27FC236}">
                  <a16:creationId xmlns:a16="http://schemas.microsoft.com/office/drawing/2014/main" id="{0DF10AB8-4D65-8574-A94F-71B67B17B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224" y="2867146"/>
              <a:ext cx="4923753" cy="369281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DCB5A0-7164-3C25-0597-B1031A8F40C4}"/>
                </a:ext>
              </a:extLst>
            </p:cNvPr>
            <p:cNvSpPr txBox="1"/>
            <p:nvPr/>
          </p:nvSpPr>
          <p:spPr>
            <a:xfrm>
              <a:off x="9000814" y="6194836"/>
              <a:ext cx="2919163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r>
                <a:rPr lang="en-US" dirty="0"/>
                <a:t>Pressure test on 12/23/2025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F24EE8-68D1-8BC2-C924-7E403EB487EA}"/>
              </a:ext>
            </a:extLst>
          </p:cNvPr>
          <p:cNvGrpSpPr/>
          <p:nvPr/>
        </p:nvGrpSpPr>
        <p:grpSpPr>
          <a:xfrm>
            <a:off x="6318215" y="1007976"/>
            <a:ext cx="3461263" cy="2711882"/>
            <a:chOff x="6318215" y="1007976"/>
            <a:chExt cx="3461263" cy="2711882"/>
          </a:xfrm>
        </p:grpSpPr>
        <p:pic>
          <p:nvPicPr>
            <p:cNvPr id="13" name="Picture 12" descr="A picture containing indoor&#10;&#10;AI-generated content may be incorrect.">
              <a:extLst>
                <a:ext uri="{FF2B5EF4-FFF2-40B4-BE49-F238E27FC236}">
                  <a16:creationId xmlns:a16="http://schemas.microsoft.com/office/drawing/2014/main" id="{203DA112-B8C1-A3AE-F44D-D9E97C107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215" y="1123910"/>
              <a:ext cx="3461263" cy="259594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9AA9B7-3E76-C72E-1909-1C6A05245B35}"/>
                </a:ext>
              </a:extLst>
            </p:cNvPr>
            <p:cNvSpPr txBox="1"/>
            <p:nvPr/>
          </p:nvSpPr>
          <p:spPr>
            <a:xfrm>
              <a:off x="6318215" y="1007976"/>
              <a:ext cx="3461263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Window to Flange Welding Started</a:t>
              </a:r>
            </a:p>
            <a:p>
              <a:pPr algn="ctr"/>
              <a:r>
                <a:rPr lang="en-US" dirty="0"/>
                <a:t>11-24-2025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8122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413E81-7A64-611A-F0DE-776DEC3B6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F939C5-567F-2B58-D1A0-8246B1154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27" t="26649" r="2596" b="19519"/>
          <a:stretch/>
        </p:blipFill>
        <p:spPr>
          <a:xfrm>
            <a:off x="411163" y="1971397"/>
            <a:ext cx="11287125" cy="337240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ED2414-32B1-988A-201D-F50BADCBB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A81-3DE6-4E84-8FC5-04973DA54B2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53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53D69-7427-0CA9-4214-11D1DA971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Workspace JAN 2026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315FDD-DD68-2BA4-2ACC-DA91FF7C1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3" y="1658252"/>
            <a:ext cx="11287125" cy="3998696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10F13-C4A9-3EF9-0ABC-A78496F4E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A81-3DE6-4E84-8FC5-04973DA54B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96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71A28-5D02-90FE-C8A0-CED0756A7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1BF44F2-13AA-87E1-CCC0-FD0FA8802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16436F-EB15-0794-0F1D-AD3BF4E78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z="1600" smtClean="0"/>
              <a:t>5</a:t>
            </a:fld>
            <a:endParaRPr lang="en-US" sz="1600" dirty="0"/>
          </a:p>
        </p:txBody>
      </p:sp>
      <p:pic>
        <p:nvPicPr>
          <p:cNvPr id="5" name="Content Placeholder 8" descr="A picture containing building, yellow, indoor, metal&#10;&#10;AI-generated content may be incorrect.">
            <a:extLst>
              <a:ext uri="{FF2B5EF4-FFF2-40B4-BE49-F238E27FC236}">
                <a16:creationId xmlns:a16="http://schemas.microsoft.com/office/drawing/2014/main" id="{A78290B2-3FB1-07E6-FA96-9F88C6AB57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20" y="1239874"/>
            <a:ext cx="5492750" cy="4119562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02799A33-C205-A07C-66EB-FC4593CD86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3" y="1509587"/>
            <a:ext cx="3308409" cy="358013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241CFE-FF4C-F7DD-BF74-981202B5CAFF}"/>
              </a:ext>
            </a:extLst>
          </p:cNvPr>
          <p:cNvSpPr txBox="1"/>
          <p:nvPr/>
        </p:nvSpPr>
        <p:spPr>
          <a:xfrm>
            <a:off x="2297617" y="5210979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TM2 as designed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F5338-5D06-514C-8FF3-9DFCA8CB8EF2}"/>
              </a:ext>
            </a:extLst>
          </p:cNvPr>
          <p:cNvSpPr txBox="1"/>
          <p:nvPr/>
        </p:nvSpPr>
        <p:spPr>
          <a:xfrm>
            <a:off x="7079574" y="5433460"/>
            <a:ext cx="3685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TM2 as fabricated and hydrostatically tested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E669CC-C7B5-01F2-3756-D10909687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81" y="1597819"/>
            <a:ext cx="2941276" cy="3491905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76AC3471-0C18-CCE2-88F8-7450064A5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TM2</a:t>
            </a:r>
          </a:p>
        </p:txBody>
      </p:sp>
    </p:spTree>
    <p:extLst>
      <p:ext uri="{BB962C8B-B14F-4D97-AF65-F5344CB8AC3E}">
        <p14:creationId xmlns:p14="http://schemas.microsoft.com/office/powerpoint/2010/main" val="931587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A2BDC-2AAF-E2EF-FF5A-D2E42FBBA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846E96-B8A4-1455-876F-7132BF617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D74F18-AA46-B8DA-5CB2-5E5C49DF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z="1600" smtClean="0"/>
              <a:t>6</a:t>
            </a:fld>
            <a:endParaRPr lang="en-US" sz="1600" dirty="0"/>
          </a:p>
        </p:txBody>
      </p:sp>
      <p:pic>
        <p:nvPicPr>
          <p:cNvPr id="6" name="Content Placeholder 7" descr="A picture containing engine&#10;&#10;AI-generated content may be incorrect.">
            <a:extLst>
              <a:ext uri="{FF2B5EF4-FFF2-40B4-BE49-F238E27FC236}">
                <a16:creationId xmlns:a16="http://schemas.microsoft.com/office/drawing/2014/main" id="{BC6C0161-D830-1D6F-D068-CA95A739A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3" y="1570435"/>
            <a:ext cx="5565775" cy="4174331"/>
          </a:xfrm>
          <a:prstGeom prst="rect">
            <a:avLst/>
          </a:prstGeom>
        </p:spPr>
      </p:pic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ABDF32EC-860C-FA14-E45F-53DDB7D783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38" y="1597819"/>
            <a:ext cx="5492750" cy="41195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6FA64E-1E30-A161-36BD-30F4052AB6E3}"/>
              </a:ext>
            </a:extLst>
          </p:cNvPr>
          <p:cNvSpPr txBox="1"/>
          <p:nvPr/>
        </p:nvSpPr>
        <p:spPr>
          <a:xfrm>
            <a:off x="562912" y="5717381"/>
            <a:ext cx="5430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/>
              <a:t>TM1 &amp; TM3 fabricated and tested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CCE5EC-0221-1F4A-C952-FFB96977A36B}"/>
              </a:ext>
            </a:extLst>
          </p:cNvPr>
          <p:cNvSpPr txBox="1"/>
          <p:nvPr/>
        </p:nvSpPr>
        <p:spPr>
          <a:xfrm>
            <a:off x="6205538" y="5679280"/>
            <a:ext cx="5492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 x TM4 coils, 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SC4 coils in safely stored and being prepared to load into frame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9F0ACA0-1764-1C42-5FBF-C488CA0AD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TM1, TM3 &amp; TM4 Coils</a:t>
            </a:r>
          </a:p>
        </p:txBody>
      </p:sp>
    </p:spTree>
    <p:extLst>
      <p:ext uri="{BB962C8B-B14F-4D97-AF65-F5344CB8AC3E}">
        <p14:creationId xmlns:p14="http://schemas.microsoft.com/office/powerpoint/2010/main" val="2135344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DA21E-7336-0B27-66A6-632753A5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5F06216-C1A9-1FBC-C601-13A4E9ADB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2B552C-3DBD-EE0E-1BE3-BBFBF0059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z="1600" smtClean="0"/>
              <a:t>7</a:t>
            </a:fld>
            <a:endParaRPr lang="en-US" sz="1600" dirty="0"/>
          </a:p>
        </p:txBody>
      </p:sp>
      <p:pic>
        <p:nvPicPr>
          <p:cNvPr id="6" name="Picture 5" descr="A picture containing indoor, miller&#10;&#10;AI-generated content may be incorrect.">
            <a:extLst>
              <a:ext uri="{FF2B5EF4-FFF2-40B4-BE49-F238E27FC236}">
                <a16:creationId xmlns:a16="http://schemas.microsoft.com/office/drawing/2014/main" id="{EA977744-9674-C918-2F2E-906F8C5787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4720" y="1673855"/>
            <a:ext cx="5242560" cy="3931920"/>
          </a:xfrm>
          <a:prstGeom prst="rect">
            <a:avLst/>
          </a:prstGeom>
        </p:spPr>
      </p:pic>
      <p:pic>
        <p:nvPicPr>
          <p:cNvPr id="7" name="Picture 6" descr="A picture containing indoor, old, dirty&#10;&#10;AI-generated content may be incorrect.">
            <a:extLst>
              <a:ext uri="{FF2B5EF4-FFF2-40B4-BE49-F238E27FC236}">
                <a16:creationId xmlns:a16="http://schemas.microsoft.com/office/drawing/2014/main" id="{B6B6EE17-AA4D-0A03-DC49-AA82B88A0E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8058" y="1673855"/>
            <a:ext cx="5242560" cy="3931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F10840-D58C-3024-4002-C208EC2FD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7498" y="1673855"/>
            <a:ext cx="5242560" cy="3931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4D8A65-5E95-A19B-4EFE-F04E63EBD2B3}"/>
              </a:ext>
            </a:extLst>
          </p:cNvPr>
          <p:cNvSpPr txBox="1"/>
          <p:nvPr/>
        </p:nvSpPr>
        <p:spPr>
          <a:xfrm>
            <a:off x="1396568" y="1086582"/>
            <a:ext cx="17134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Loading first coil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8A5C8-A422-D3EC-9C8B-C5B46DD05EDD}"/>
              </a:ext>
            </a:extLst>
          </p:cNvPr>
          <p:cNvSpPr txBox="1"/>
          <p:nvPr/>
        </p:nvSpPr>
        <p:spPr>
          <a:xfrm>
            <a:off x="5142005" y="1135279"/>
            <a:ext cx="20691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Loading second coil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A16021-6AEA-9E7D-5631-EA7F1BE3E8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7498" y="1673855"/>
            <a:ext cx="5242560" cy="39319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BCDFB9-70EB-CCD5-B01B-FFC9F5D82CAD}"/>
              </a:ext>
            </a:extLst>
          </p:cNvPr>
          <p:cNvSpPr txBox="1"/>
          <p:nvPr/>
        </p:nvSpPr>
        <p:spPr>
          <a:xfrm>
            <a:off x="9551611" y="1141086"/>
            <a:ext cx="20691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Loading second coil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3783DF6B-1E5F-9791-6DFE-EDBB7F3AE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 of TM4 coils</a:t>
            </a:r>
          </a:p>
        </p:txBody>
      </p:sp>
    </p:spTree>
    <p:extLst>
      <p:ext uri="{BB962C8B-B14F-4D97-AF65-F5344CB8AC3E}">
        <p14:creationId xmlns:p14="http://schemas.microsoft.com/office/powerpoint/2010/main" val="2080440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E8646-FE98-57F6-B388-01E648A61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33D19F0-6D41-CFE5-8149-812B6F352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42BE3-3F92-41F0-DC51-7900EED8C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C985C187-E397-A58F-8FD3-802730C05A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76" y="1160399"/>
            <a:ext cx="7058090" cy="52935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A26B76-AEF6-C416-3C22-47D6F9685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3773" y="1822095"/>
            <a:ext cx="5293566" cy="39701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E09A79-7929-BFC9-0B0C-FFA87CCD6E30}"/>
              </a:ext>
            </a:extLst>
          </p:cNvPr>
          <p:cNvSpPr txBox="1"/>
          <p:nvPr/>
        </p:nvSpPr>
        <p:spPr>
          <a:xfrm>
            <a:off x="811106" y="1260151"/>
            <a:ext cx="29038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All 7 coils Loading completed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E8D031-69A5-F0DA-32F8-7E62B1FBC8D5}"/>
              </a:ext>
            </a:extLst>
          </p:cNvPr>
          <p:cNvSpPr txBox="1"/>
          <p:nvPr/>
        </p:nvSpPr>
        <p:spPr>
          <a:xfrm>
            <a:off x="7026882" y="1260339"/>
            <a:ext cx="43540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Assembled magnet (TM#4) rested horizontal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0866423-6B26-1BB0-5507-1A772A677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 of TM4 coils…</a:t>
            </a:r>
          </a:p>
        </p:txBody>
      </p:sp>
    </p:spTree>
    <p:extLst>
      <p:ext uri="{BB962C8B-B14F-4D97-AF65-F5344CB8AC3E}">
        <p14:creationId xmlns:p14="http://schemas.microsoft.com/office/powerpoint/2010/main" val="644315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85DD1-8E07-57E8-32A7-528568399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6942374-3898-8F8D-4BA1-AC9D8403D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AA4ECB-9DB5-6EA4-57FF-E54062B3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C825-38AC-4BC9-9673-00013239EEA4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11B401D-C195-40E0-4A5E-EAC8D4BB9D14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35763F3-E57F-E386-30FF-BFA079812C2B}"/>
              </a:ext>
            </a:extLst>
          </p:cNvPr>
          <p:cNvSpPr txBox="1">
            <a:spLocks/>
          </p:cNvSpPr>
          <p:nvPr/>
        </p:nvSpPr>
        <p:spPr>
          <a:xfrm>
            <a:off x="142388" y="1063831"/>
            <a:ext cx="4101884" cy="382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360" lvl="1" indent="-320040" algn="just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24B90F-64D1-05F9-2AC2-0C4EE99691E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12" y="1446484"/>
            <a:ext cx="3608654" cy="2706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C2F227-D6EC-ABC3-5A68-740285C69033}"/>
              </a:ext>
            </a:extLst>
          </p:cNvPr>
          <p:cNvSpPr txBox="1"/>
          <p:nvPr/>
        </p:nvSpPr>
        <p:spPr>
          <a:xfrm>
            <a:off x="1499526" y="3790281"/>
            <a:ext cx="258747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TM-0, 1, 2 in Physics Storage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70F45D-5D25-DFE7-4B99-26DA2AF98E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272" y="1482026"/>
            <a:ext cx="2261801" cy="30157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0523F6-508F-4979-81EE-DD8A633049A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841" y="1482754"/>
            <a:ext cx="2261800" cy="30150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B55616-8C7A-942A-1863-2797386E4D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56"/>
          <a:stretch/>
        </p:blipFill>
        <p:spPr>
          <a:xfrm rot="16200000">
            <a:off x="1682737" y="3321157"/>
            <a:ext cx="1959987" cy="4373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ECFB0B-6A3F-FEA0-CA8A-FA567E9B16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3409" y="2516386"/>
            <a:ext cx="2878512" cy="2547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ACCDF5-5AA3-7463-93DF-0BA74EDF5B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43620" y="3724803"/>
            <a:ext cx="1049382" cy="35212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5EF79A-766E-DB43-F04C-0AE356EF6E8B}"/>
              </a:ext>
            </a:extLst>
          </p:cNvPr>
          <p:cNvSpPr txBox="1"/>
          <p:nvPr/>
        </p:nvSpPr>
        <p:spPr>
          <a:xfrm>
            <a:off x="2758832" y="4535627"/>
            <a:ext cx="200073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WCL – 5000 MCM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EF76AE-8F51-F010-6B76-58CD171346F6}"/>
              </a:ext>
            </a:extLst>
          </p:cNvPr>
          <p:cNvSpPr txBox="1"/>
          <p:nvPr/>
        </p:nvSpPr>
        <p:spPr>
          <a:xfrm>
            <a:off x="6533615" y="5721577"/>
            <a:ext cx="2076985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/>
              <a:t>1575 MCM flex jumper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D5A55F-4BA1-35FB-3E37-4C6E802FFDB9}"/>
              </a:ext>
            </a:extLst>
          </p:cNvPr>
          <p:cNvSpPr txBox="1"/>
          <p:nvPr/>
        </p:nvSpPr>
        <p:spPr>
          <a:xfrm>
            <a:off x="9709435" y="4517495"/>
            <a:ext cx="210492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/>
              <a:t>3000 MCM flex jumper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864B37-CE8B-A180-A1D8-2028E57BAFA7}"/>
              </a:ext>
            </a:extLst>
          </p:cNvPr>
          <p:cNvSpPr txBox="1"/>
          <p:nvPr/>
        </p:nvSpPr>
        <p:spPr>
          <a:xfrm>
            <a:off x="5107670" y="4189983"/>
            <a:ext cx="234820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TM-4 (virtual) FAT 7/24/25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2C5FE1DE-8CA7-6EC0-8856-0B32217FF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Magnet power supplies, leads and jumpers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37328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1E0EEF93-D0D9-4307-9E16-A30658898837}" vid="{DED854B5-169A-4969-A052-03840AB17D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204</TotalTime>
  <Words>1709</Words>
  <Application>Microsoft Office PowerPoint</Application>
  <PresentationFormat>Widescreen</PresentationFormat>
  <Paragraphs>291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Theme1</vt:lpstr>
      <vt:lpstr>Hall A Collaboration Winter Meeting</vt:lpstr>
      <vt:lpstr>Spectrometer Overview - Moller Spectrometer Scope</vt:lpstr>
      <vt:lpstr>Workspace FEB 2025</vt:lpstr>
      <vt:lpstr>Workspace JAN 2026</vt:lpstr>
      <vt:lpstr>TM2</vt:lpstr>
      <vt:lpstr>TM1, TM3 &amp; TM4 Coils</vt:lpstr>
      <vt:lpstr>Loading of TM4 coils</vt:lpstr>
      <vt:lpstr>Loading of TM4 coils…</vt:lpstr>
      <vt:lpstr>Magnet power supplies, leads and jumpers</vt:lpstr>
      <vt:lpstr>Instrumentation</vt:lpstr>
      <vt:lpstr>First Magnet(TM3) Powering</vt:lpstr>
      <vt:lpstr>Magnet Powering</vt:lpstr>
      <vt:lpstr>Magnetic Field Mapper</vt:lpstr>
      <vt:lpstr>Mapper final assembly and test fit</vt:lpstr>
      <vt:lpstr>Mapping – Data Analysis</vt:lpstr>
      <vt:lpstr>Mapping – Data Analysis…</vt:lpstr>
      <vt:lpstr>Detector Window - Preparing the forming fixture and forming</vt:lpstr>
      <vt:lpstr>Detector Window - Aluminum Welding and fitting window nipple</vt:lpstr>
      <vt:lpstr>LCW Distribution &amp; Manifold</vt:lpstr>
      <vt:lpstr>LCW Distribution &amp; Manifold…</vt:lpstr>
      <vt:lpstr>Beam Pipes and Bellows  Received</vt:lpstr>
      <vt:lpstr>US Spectrometer Overview</vt:lpstr>
      <vt:lpstr>US Spectrometer Overview…</vt:lpstr>
      <vt:lpstr>Issues</vt:lpstr>
      <vt:lpstr>DS Enclosure</vt:lpstr>
      <vt:lpstr>PowerPoint Presentation</vt:lpstr>
      <vt:lpstr>Summary</vt:lpstr>
      <vt:lpstr>PowerPoint Presentation</vt:lpstr>
      <vt:lpstr>backup</vt:lpstr>
      <vt:lpstr>                        Jefferson Lab MAGNET GROUP</vt:lpstr>
      <vt:lpstr>                        Jefferson Lab MAGNET GROUP</vt:lpstr>
      <vt:lpstr>                        Jefferson Lab MAGNET GROUP</vt:lpstr>
      <vt:lpstr>                        Jefferson Lab MAGNET GROUP</vt:lpstr>
      <vt:lpstr>                        Jefferson Lab MAGNET GROUP</vt:lpstr>
      <vt:lpstr>Jefferson Lab MAGNET GROUP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Sandesh Gopinath</dc:creator>
  <cp:lastModifiedBy>Sandesh Gopinath</cp:lastModifiedBy>
  <cp:revision>16</cp:revision>
  <dcterms:created xsi:type="dcterms:W3CDTF">2026-01-20T13:36:07Z</dcterms:created>
  <dcterms:modified xsi:type="dcterms:W3CDTF">2026-01-21T17:46:39Z</dcterms:modified>
</cp:coreProperties>
</file>