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64" r:id="rId3"/>
    <p:sldId id="281" r:id="rId4"/>
    <p:sldId id="287" r:id="rId5"/>
    <p:sldId id="290" r:id="rId6"/>
    <p:sldId id="283" r:id="rId7"/>
    <p:sldId id="289" r:id="rId8"/>
    <p:sldId id="286" r:id="rId9"/>
    <p:sldId id="292" r:id="rId10"/>
    <p:sldId id="291" r:id="rId11"/>
    <p:sldId id="294" r:id="rId12"/>
    <p:sldId id="263" r:id="rId13"/>
  </p:sldIdLst>
  <p:sldSz cx="9144000" cy="5143500" type="screen16x9"/>
  <p:notesSz cx="6858000" cy="9144000"/>
  <p:embeddedFontLst>
    <p:embeddedFont>
      <p:font typeface="Cambria Math" panose="02040503050406030204" pitchFamily="18" charset="0"/>
      <p:regular r:id="rId15"/>
    </p:embeddedFont>
    <p:embeddedFont>
      <p:font typeface="Lato" panose="020F0502020204030203" pitchFamily="34" charset="0"/>
      <p:regular r:id="rId16"/>
      <p:bold r:id="rId17"/>
      <p:italic r:id="rId18"/>
      <p:boldItalic r:id="rId19"/>
    </p:embeddedFont>
    <p:embeddedFont>
      <p:font typeface="Raleway"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D43"/>
    <a:srgbClr val="707070"/>
    <a:srgbClr val="DDBBBB"/>
    <a:srgbClr val="FFCD00"/>
    <a:srgbClr val="846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3"/>
    <p:restoredTop sz="80137"/>
  </p:normalViewPr>
  <p:slideViewPr>
    <p:cSldViewPr snapToGrid="0">
      <p:cViewPr>
        <p:scale>
          <a:sx n="125" d="100"/>
          <a:sy n="125" d="100"/>
        </p:scale>
        <p:origin x="1320" y="312"/>
      </p:cViewPr>
      <p:guideLst>
        <p:guide orient="horz" pos="1620"/>
        <p:guide pos="2880"/>
      </p:guideLst>
    </p:cSldViewPr>
  </p:slideViewPr>
  <p:outlineViewPr>
    <p:cViewPr>
      <p:scale>
        <a:sx n="33" d="100"/>
        <a:sy n="33" d="100"/>
      </p:scale>
      <p:origin x="0" y="-33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d9432552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4" name="Google Shape;84;g2d9432552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CB1B8C9-039B-FEF2-29E9-1E57E08C0351}"/>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13405B2E-5C2C-C419-0559-6F6959CD4F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1424174-35B4-1393-37E9-895BED6383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 dedicated Foil Degree of Saturation measurement was previously planned but is currently on hold.</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Planned to use Kerr/RMCD effects to measure foil saturation using a laser, at a variety of foil deviations from magnetic field normal.</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Experiment may not be feasible due to issues with stability of laser over longer distances than were required for tabletop tests.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Need </a:t>
            </a:r>
            <a:r>
              <a:rPr lang="en-US" sz="1200" dirty="0">
                <a:solidFill>
                  <a:schemeClr val="bg2"/>
                </a:solidFill>
              </a:rPr>
              <a:t>to perform Helmholtz saturation study on the mounted foils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Radiative Corrections: Work on radiative correction simulations planned for later this year.</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Radiative corrections were of less concern in previous experiments given their higher polarimetry error budgets but must now be reconsidered.</a:t>
            </a: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2936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a:extLst>
            <a:ext uri="{FF2B5EF4-FFF2-40B4-BE49-F238E27FC236}">
              <a16:creationId xmlns:a16="http://schemas.microsoft.com/office/drawing/2014/main" id="{3EBF4682-9B7A-A6D2-8A3B-0B8881B3423C}"/>
            </a:ext>
          </a:extLst>
        </p:cNvPr>
        <p:cNvGrpSpPr/>
        <p:nvPr/>
      </p:nvGrpSpPr>
      <p:grpSpPr>
        <a:xfrm>
          <a:off x="0" y="0"/>
          <a:ext cx="0" cy="0"/>
          <a:chOff x="0" y="0"/>
          <a:chExt cx="0" cy="0"/>
        </a:xfrm>
      </p:grpSpPr>
      <p:sp>
        <p:nvSpPr>
          <p:cNvPr id="83" name="Google Shape;83;g2d94325521e_0_0:notes">
            <a:extLst>
              <a:ext uri="{FF2B5EF4-FFF2-40B4-BE49-F238E27FC236}">
                <a16:creationId xmlns:a16="http://schemas.microsoft.com/office/drawing/2014/main" id="{099D5BF2-A133-CC29-A6CA-E82501BEC2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4" name="Google Shape;84;g2d94325521e_0_0:notes">
            <a:extLst>
              <a:ext uri="{FF2B5EF4-FFF2-40B4-BE49-F238E27FC236}">
                <a16:creationId xmlns:a16="http://schemas.microsoft.com/office/drawing/2014/main" id="{B742183F-5731-36A6-AA5B-4706075559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281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E88815FA-EB09-2F32-172A-A5F111C05895}"/>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C6CA34FA-0A34-36D7-0ED0-68D685E612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mc:AlternateContent xmlns:mc="http://schemas.openxmlformats.org/markup-compatibility/2006" xmlns:a14="http://schemas.microsoft.com/office/drawing/2010/main">
        <mc:Choice Requires="a14">
          <p:sp>
            <p:nvSpPr>
              <p:cNvPr id="106" name="Google Shape;106;g2d94325521e_0_6:notes">
                <a:extLst>
                  <a:ext uri="{FF2B5EF4-FFF2-40B4-BE49-F238E27FC236}">
                    <a16:creationId xmlns:a16="http://schemas.microsoft.com/office/drawing/2014/main" id="{E6F27D5F-5A34-C3AF-5D5C-1B00408D72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p>
              <a:p>
                <a:pPr marL="228600" lvl="0" indent="-228600">
                  <a:lnSpc>
                    <a:spcPct val="90000"/>
                  </a:lnSpc>
                  <a:spcBef>
                    <a:spcPts val="1000"/>
                  </a:spcBef>
                  <a:buClrTx/>
                  <a:buSzPct val="140000"/>
                  <a:buFont typeface="Arial" panose="020B0604020202020204" pitchFamily="34" charset="0"/>
                  <a:buChar char="•"/>
                  <a:defRPr/>
                </a:pP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14:m>
                  <m:oMath xmlns:m="http://schemas.openxmlformats.org/officeDocument/2006/math">
                    <m:func>
                      <m:funcPr>
                        <m:ctrlP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ctrlPr>
                      </m:funcPr>
                      <m:fName>
                        <m:sSup>
                          <m:sSupPr>
                            <m:ctrlP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ctrlPr>
                          </m:sSupPr>
                          <m:e>
                            <m:r>
                              <m:rPr>
                                <m:sty m:val="p"/>
                              </m:rPr>
                              <a:rPr kumimoji="0" lang="en-US" sz="1200" b="0" i="0"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t>sin</m:t>
                            </m:r>
                          </m:e>
                          <m:sup>
                            <m: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t>2</m:t>
                            </m:r>
                          </m:sup>
                        </m:sSup>
                      </m:fName>
                      <m:e>
                        <m:sSub>
                          <m:sSubPr>
                            <m:ctrlP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ctrlPr>
                          </m:sSubPr>
                          <m:e>
                            <m: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t>𝜃</m:t>
                            </m:r>
                          </m:e>
                          <m:sub>
                            <m:r>
                              <a:rPr kumimoji="0" lang="en-US" sz="1200" b="0" i="1" u="none" strike="noStrike" kern="1200" cap="none" spc="0" normalizeH="0" baseline="0" noProof="0" smtClean="0">
                                <a:ln>
                                  <a:noFill/>
                                </a:ln>
                                <a:solidFill>
                                  <a:schemeClr val="bg2"/>
                                </a:solidFill>
                                <a:effectLst/>
                                <a:uLnTx/>
                                <a:uFillTx/>
                                <a:latin typeface="Cambria Math" panose="02040503050406030204" pitchFamily="18" charset="0"/>
                                <a:ea typeface="Arial"/>
                                <a:cs typeface="Arial"/>
                                <a:sym typeface="Arial"/>
                              </a:rPr>
                              <m:t>𝑤</m:t>
                            </m:r>
                          </m:sub>
                        </m:sSub>
                      </m:e>
                    </m:func>
                  </m:oMath>
                </a14:m>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a:p>
                <a:pPr marL="1143000" marR="0" lvl="2"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Describe Compton at all?</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My research is in improving precision Møller polarimetry.</a:t>
                </a:r>
              </a:p>
            </p:txBody>
          </p:sp>
        </mc:Choice>
        <mc:Fallback xmlns="">
          <p:sp>
            <p:nvSpPr>
              <p:cNvPr id="106" name="Google Shape;106;g2d94325521e_0_6:notes">
                <a:extLst>
                  <a:ext uri="{FF2B5EF4-FFF2-40B4-BE49-F238E27FC236}">
                    <a16:creationId xmlns:a16="http://schemas.microsoft.com/office/drawing/2014/main" id="{E6F27D5F-5A34-C3AF-5D5C-1B00408D72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p>
              <a:p>
                <a:pPr marL="228600" lvl="0" indent="-228600">
                  <a:lnSpc>
                    <a:spcPct val="90000"/>
                  </a:lnSpc>
                  <a:spcBef>
                    <a:spcPts val="1000"/>
                  </a:spcBef>
                  <a:buClrTx/>
                  <a:buSzPct val="140000"/>
                  <a:buFont typeface="Arial" panose="020B0604020202020204" pitchFamily="34" charset="0"/>
                  <a:buChar char="•"/>
                  <a:defRPr/>
                </a:pP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r>
                  <a:rPr kumimoji="0" lang="en-US" sz="1200" b="0" i="0" u="none" strike="noStrike" kern="1200" cap="none" spc="0" normalizeH="0" baseline="0" noProof="0">
                    <a:ln>
                      <a:noFill/>
                    </a:ln>
                    <a:solidFill>
                      <a:schemeClr val="bg2"/>
                    </a:solidFill>
                    <a:effectLst/>
                    <a:uLnTx/>
                    <a:uFillTx/>
                    <a:latin typeface="Cambria Math" panose="02040503050406030204" pitchFamily="18" charset="0"/>
                    <a:ea typeface="Arial"/>
                    <a:cs typeface="Arial"/>
                    <a:sym typeface="Arial"/>
                  </a:rPr>
                  <a:t>sin^2⁡〖𝜃_𝑤 〗</a:t>
                </a: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a:p>
                <a:pPr marL="1143000" marR="0" lvl="2"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Describe Compton at all?</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My research is in improving precision Møller polarimetry.</a:t>
                </a:r>
              </a:p>
            </p:txBody>
          </p:sp>
        </mc:Fallback>
      </mc:AlternateContent>
    </p:spTree>
    <p:extLst>
      <p:ext uri="{BB962C8B-B14F-4D97-AF65-F5344CB8AC3E}">
        <p14:creationId xmlns:p14="http://schemas.microsoft.com/office/powerpoint/2010/main" val="250866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1D8F0F4-7B36-42C0-36E5-EF042E411AD3}"/>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ED704DB9-9A80-FC87-5E98-678A7E59A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A5987B11-635B-E1E3-9E78-9EC330BF03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Clr>
                <a:schemeClr val="bg2"/>
              </a:buClr>
              <a:buSzPct val="140000"/>
              <a:buFont typeface="Arial" panose="020B0604020202020204" pitchFamily="34" charset="0"/>
              <a:buChar char="•"/>
            </a:pPr>
            <a:r>
              <a:rPr lang="en-US" sz="1400" b="1" dirty="0">
                <a:solidFill>
                  <a:schemeClr val="bg2"/>
                </a:solidFill>
                <a:latin typeface="Lato" panose="020F0502020204030203" pitchFamily="34" charset="0"/>
                <a:ea typeface="Lato" panose="020F0502020204030203" pitchFamily="34" charset="0"/>
                <a:cs typeface="Lato" panose="020F0502020204030203" pitchFamily="34" charset="0"/>
              </a:rPr>
              <a:t>The Hall A Møller polarimeter </a:t>
            </a:r>
            <a:r>
              <a:rPr lang="en-US" sz="1400" b="0" dirty="0">
                <a:solidFill>
                  <a:schemeClr val="bg2"/>
                </a:solidFill>
                <a:latin typeface="Lato" panose="020F0502020204030203" pitchFamily="34" charset="0"/>
                <a:ea typeface="Lato" panose="020F0502020204030203" pitchFamily="34" charset="0"/>
                <a:cs typeface="Lato" panose="020F0502020204030203" pitchFamily="34" charset="0"/>
              </a:rPr>
              <a:t>m</a:t>
            </a: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easures scattering asymmetry from polarized electron target: A thin magnetized iron foil.</a:t>
            </a:r>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628650" lvl="1" indent="-171450" algn="l" rtl="0">
              <a:spcBef>
                <a:spcPts val="0"/>
              </a:spcBef>
              <a:spcAft>
                <a:spcPts val="0"/>
              </a:spcAft>
              <a:buFont typeface="Arial" panose="020B0604020202020204" pitchFamily="34" charset="0"/>
              <a:buChar char="•"/>
            </a:pPr>
            <a:r>
              <a:rPr lang="en-US" b="1" dirty="0"/>
              <a:t>Beam pol is function of measured asymmetry, known target polarization, and angle averaged analyzing power Azz</a:t>
            </a:r>
          </a:p>
          <a:p>
            <a:pPr marL="628650" lvl="1" indent="-171450" algn="l" rtl="0">
              <a:spcBef>
                <a:spcPts val="0"/>
              </a:spcBef>
              <a:spcAft>
                <a:spcPts val="0"/>
              </a:spcAft>
              <a:buFont typeface="Arial" panose="020B0604020202020204" pitchFamily="34" charset="0"/>
              <a:buChar char="•"/>
            </a:pPr>
            <a:r>
              <a:rPr lang="en-US" b="1" dirty="0"/>
              <a:t>Angle averaged Azz is determined from Azz formula via well-characterized Monte Carlo simulations</a:t>
            </a:r>
          </a:p>
          <a:p>
            <a:pPr marL="171450" lvl="0" indent="-171450" algn="l" rtl="0">
              <a:spcBef>
                <a:spcPts val="0"/>
              </a:spcBef>
              <a:spcAft>
                <a:spcPts val="0"/>
              </a:spcAft>
              <a:buFont typeface="Arial" panose="020B0604020202020204" pitchFamily="34" charset="0"/>
              <a:buChar char="•"/>
            </a:pPr>
            <a:endParaRPr lang="en-US" b="1" dirty="0"/>
          </a:p>
          <a:p>
            <a:pPr marL="171450" lvl="0" indent="-171450" algn="l" rtl="0">
              <a:spcBef>
                <a:spcPts val="0"/>
              </a:spcBef>
              <a:spcAft>
                <a:spcPts val="0"/>
              </a:spcAft>
              <a:buFont typeface="Arial" panose="020B0604020202020204" pitchFamily="34" charset="0"/>
              <a:buChar char="•"/>
            </a:pPr>
            <a:r>
              <a:rPr lang="en-US" b="1" dirty="0"/>
              <a:t>Diagram: Passes the target, defocus and focus mags, collimators, detectors. Two side b side blocks of 4. Møller stripes. L/R sums, Coincidences. Accidentals use delayed line to get real time measure of coincidences from backgrounds.</a:t>
            </a:r>
            <a:endParaRPr lang="en-US" sz="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endParaRPr lang="en-US" sz="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Møller measurements are taken in dedicated polarimetry runs during experiments,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not continuously like the Compton measurements</a:t>
            </a: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PREX: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Møller polarimetry </a:t>
            </a:r>
            <a:r>
              <a:rPr lang="en-US" sz="1200" b="0" kern="1200" dirty="0">
                <a:solidFill>
                  <a:schemeClr val="bg2"/>
                </a:solidFill>
                <a:latin typeface="Lato" panose="020F0502020204030203" pitchFamily="34" charset="0"/>
                <a:ea typeface="Lato" panose="020F0502020204030203" pitchFamily="34" charset="0"/>
                <a:cs typeface="Lato" panose="020F0502020204030203" pitchFamily="34" charset="0"/>
              </a:rPr>
              <a:t>w</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as the sole polarization measurement</a:t>
            </a: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CREX: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It was </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used to normalize the continuous Compton measurements</a:t>
            </a:r>
          </a:p>
        </p:txBody>
      </p:sp>
    </p:spTree>
    <p:extLst>
      <p:ext uri="{BB962C8B-B14F-4D97-AF65-F5344CB8AC3E}">
        <p14:creationId xmlns:p14="http://schemas.microsoft.com/office/powerpoint/2010/main" val="247672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2611F4C-0D2E-C906-1DE9-C763B6A1B747}"/>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AD8D5527-9FE3-9F83-A691-ACE08A652E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mc:AlternateContent xmlns:mc="http://schemas.openxmlformats.org/markup-compatibility/2006" xmlns:a14="http://schemas.microsoft.com/office/drawing/2010/main">
        <mc:Choice Requires="a14">
          <p:sp>
            <p:nvSpPr>
              <p:cNvPr id="106" name="Google Shape;106;g2d94325521e_0_6:notes">
                <a:extLst>
                  <a:ext uri="{FF2B5EF4-FFF2-40B4-BE49-F238E27FC236}">
                    <a16:creationId xmlns:a16="http://schemas.microsoft.com/office/drawing/2014/main" id="{461A1D1C-3F5F-47E4-CDC1-27A1A58DC6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SBS concluded by August 2025. The down period has allowed for hardware changes in preparation for MOLLER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Final SBS runs taken over the summer saw stability issues with the quadrupole and dipole power supplies.</a:t>
                </a:r>
              </a:p>
              <a:p>
                <a:pPr marL="228600" indent="-228600">
                  <a:lnSpc>
                    <a:spcPct val="90000"/>
                  </a:lnSpc>
                  <a:spcBef>
                    <a:spcPts val="1000"/>
                  </a:spcBef>
                  <a:buClrTx/>
                  <a:buSzPct val="140000"/>
                  <a:buFont typeface="Arial" panose="020B0604020202020204" pitchFamily="34" charset="0"/>
                  <a:buChar char="•"/>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New power supplies have been ordered for all 4 quadrupoles, and 3 have been installed.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All will be installed in time for </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 new dipole power supply has not been ordered </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Existing unit can reach 480 A (11 GeV) but struggles to reach 550 A specified by upper end of hysteresis loop</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Should not be a problem to drop upper end of hysteresis loop to 520 A. </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6" name="Google Shape;106;g2d94325521e_0_6:notes">
                <a:extLst>
                  <a:ext uri="{FF2B5EF4-FFF2-40B4-BE49-F238E27FC236}">
                    <a16:creationId xmlns:a16="http://schemas.microsoft.com/office/drawing/2014/main" id="{461A1D1C-3F5F-47E4-CDC1-27A1A58DC6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p>
              <a:p>
                <a:pPr marL="228600" lvl="0" indent="-228600">
                  <a:lnSpc>
                    <a:spcPct val="90000"/>
                  </a:lnSpc>
                  <a:spcBef>
                    <a:spcPts val="1000"/>
                  </a:spcBef>
                  <a:buClrTx/>
                  <a:buSzPct val="140000"/>
                  <a:buFont typeface="Arial" panose="020B0604020202020204" pitchFamily="34" charset="0"/>
                  <a:buChar char="•"/>
                  <a:defRPr/>
                </a:pP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r>
                  <a:rPr kumimoji="0" lang="en-US" sz="1200" b="0" i="0" u="none" strike="noStrike" kern="1200" cap="none" spc="0" normalizeH="0" baseline="0" noProof="0">
                    <a:ln>
                      <a:noFill/>
                    </a:ln>
                    <a:solidFill>
                      <a:schemeClr val="bg2"/>
                    </a:solidFill>
                    <a:effectLst/>
                    <a:uLnTx/>
                    <a:uFillTx/>
                    <a:latin typeface="Cambria Math" panose="02040503050406030204" pitchFamily="18" charset="0"/>
                    <a:ea typeface="Arial"/>
                    <a:cs typeface="Arial"/>
                    <a:sym typeface="Arial"/>
                  </a:rPr>
                  <a:t>sin^2⁡〖𝜃_𝑤 〗</a:t>
                </a: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a:p>
                <a:pPr marL="1143000" marR="0" lvl="2"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Describe Compton at all?</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My research is in improving precision Møller polarimetry.</a:t>
                </a:r>
              </a:p>
            </p:txBody>
          </p:sp>
        </mc:Fallback>
      </mc:AlternateContent>
    </p:spTree>
    <p:extLst>
      <p:ext uri="{BB962C8B-B14F-4D97-AF65-F5344CB8AC3E}">
        <p14:creationId xmlns:p14="http://schemas.microsoft.com/office/powerpoint/2010/main" val="710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4941AE7-4997-1397-7512-00628F4AA966}"/>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E7101191-9727-5C7F-D6F9-E7ACB2FA45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A66A9D6-CE59-DD0F-707E-DB37DD13F8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For MOLLER,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GEM detectors will be installed between the exit collimator and the main calorimeter to allow for particle tracking</a:t>
            </a:r>
          </a:p>
          <a:p>
            <a:pPr marL="685800" marR="0" lvl="1"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The new elements are highlighted in blue in this updated beamline diagram, and is shown in orang eon the schematic at right</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GEM construction &amp; testing completed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last year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at UVa</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Delivery &amp; installation of GEMs is pending</a:t>
            </a:r>
          </a:p>
          <a:p>
            <a:pPr marL="742950" marR="0" lvl="1" indent="-28575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DAQ integration will follow</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Analysis will be Syracuse University group</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New tungsten collimator has been built; not yet installed</a:t>
            </a:r>
          </a:p>
          <a:p>
            <a:pPr marL="742950" lvl="1" indent="-285750">
              <a:lnSpc>
                <a:spcPct val="90000"/>
              </a:lnSpc>
              <a:spcBef>
                <a:spcPts val="1000"/>
              </a:spcBef>
              <a:buClrTx/>
              <a:buSzPct val="140000"/>
              <a:buFont typeface="Arial" panose="020B0604020202020204" pitchFamily="34" charset="0"/>
              <a:buChar char="•"/>
              <a:defRPr/>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This is also highlighted in blue, immediately in front of the detector assembly</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Will limit vertical acceptance, cutting down on the Levchuk effect</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5658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E17C876-20CD-419C-F086-F4579DCE702A}"/>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5D26CBBE-4F13-B27B-3EF5-383C250B8F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EB862A59-0876-A825-1B2B-3E65E8FBA7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Target position to be moved upstream 30 cm</a:t>
            </a:r>
          </a:p>
          <a:p>
            <a:pPr marL="685800" lvl="1" indent="-228600">
              <a:lnSpc>
                <a:spcPct val="90000"/>
              </a:lnSpc>
              <a:spcBef>
                <a:spcPts val="1000"/>
              </a:spcBef>
              <a:buClrTx/>
              <a:buSzPct val="140000"/>
              <a:buFont typeface="Arial" panose="020B0604020202020204" pitchFamily="34" charset="0"/>
              <a:buChar char="•"/>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Reduces Levchuk Effect issues</a:t>
            </a:r>
            <a:endParaRPr kumimoji="0" lang="en-US" sz="1200" b="0" i="0" u="none" strike="noStrike" kern="1200" cap="none" spc="0" normalizeH="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Allows natural drift; less quad defocusing needed</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Keeps us in linear-response region for quad magnets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Currently developing precise mounting procedure for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Small deviations from field normal impede proper saturation of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Most methods of stamping out and mounting 10–25 µm foils warp them or create wrinkles.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Warping of foils was issue during previous experiments PREX &amp; CREX, causing 1% deviation in analyzing power.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Target position to be moved upstream 30 cm</a:t>
            </a:r>
          </a:p>
          <a:p>
            <a:pPr marL="685800" lvl="1" indent="-228600">
              <a:lnSpc>
                <a:spcPct val="90000"/>
              </a:lnSpc>
              <a:spcBef>
                <a:spcPts val="1000"/>
              </a:spcBef>
              <a:buClrTx/>
              <a:buSzPct val="140000"/>
              <a:buFont typeface="Arial" panose="020B0604020202020204" pitchFamily="34" charset="0"/>
              <a:buChar char="•"/>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Reduces Levchuk Effect issues</a:t>
            </a:r>
            <a:endParaRPr kumimoji="0" lang="en-US" sz="1200" b="0" i="0" u="none" strike="noStrike" kern="1200" cap="none" spc="0" normalizeH="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Allows natural drift; less quad defocusing needed</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Keeps us in linear-response region for quad magnets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Currently developing precise mounting procedure for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Small deviations from field normal impede proper saturation of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Most methods of stamping out and mounting 10–25 µm foils warp them or create wrinkles.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Warping of foils was issue during previous experiments PREX &amp; CREX, causing 1% deviation in analyzing power.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Even the PREX foil pictured here was warped enough to cause issues</a:t>
            </a:r>
          </a:p>
        </p:txBody>
      </p:sp>
    </p:spTree>
    <p:extLst>
      <p:ext uri="{BB962C8B-B14F-4D97-AF65-F5344CB8AC3E}">
        <p14:creationId xmlns:p14="http://schemas.microsoft.com/office/powerpoint/2010/main" val="127361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5F02C18E-1CCE-CFC8-E0A9-59FFCA5B75BE}"/>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8FB9140D-F47F-958E-55DC-D3F2753F67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mc:AlternateContent xmlns:mc="http://schemas.openxmlformats.org/markup-compatibility/2006" xmlns:a14="http://schemas.microsoft.com/office/drawing/2010/main">
        <mc:Choice Requires="a14">
          <p:sp>
            <p:nvSpPr>
              <p:cNvPr id="106" name="Google Shape;106;g2d94325521e_0_6:notes">
                <a:extLst>
                  <a:ext uri="{FF2B5EF4-FFF2-40B4-BE49-F238E27FC236}">
                    <a16:creationId xmlns:a16="http://schemas.microsoft.com/office/drawing/2014/main" id="{FFFC0BB0-1731-3F9E-2FFC-F93434A1CA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While we plan to use the polarimeter’s old NIM/CAMAC counting DAQ for MOLLER, it will be</a:t>
                </a:r>
                <a:r>
                  <a:rPr lang="en-US" sz="1400" b="0" kern="1200" dirty="0">
                    <a:solidFill>
                      <a:schemeClr val="bg2"/>
                    </a:solidFill>
                    <a:latin typeface="Lato" panose="020F0502020204030203" pitchFamily="34" charset="0"/>
                    <a:ea typeface="Lato" panose="020F0502020204030203" pitchFamily="34" charset="0"/>
                    <a:cs typeface="Lato" panose="020F0502020204030203" pitchFamily="34" charset="0"/>
                  </a:rPr>
                  <a:t> supplemental to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and a check on</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 new DAQ.</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This new FADC-based DAQ developed by Hanjie &amp; Zhongling reads out waveforms and forms coincidences in software.</a:t>
                </a: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We will need to develop a new analyzer for this system</a:t>
                </a: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and Accidental studies using the emulator will be conducted on the new DAQ after the conclusion of studies on the old DAQ.</a:t>
                </a:r>
              </a:p>
              <a:p>
                <a:pPr marL="228600" lvl="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At right: An example of waveform readout from the new DAQ. Pictured is a pileup event.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This waveform info is something that we do not have with the previous system, its output is scaler counters.</a:t>
                </a: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06" name="Google Shape;106;g2d94325521e_0_6:notes">
                <a:extLst>
                  <a:ext uri="{FF2B5EF4-FFF2-40B4-BE49-F238E27FC236}">
                    <a16:creationId xmlns:a16="http://schemas.microsoft.com/office/drawing/2014/main" id="{FFFC0BB0-1731-3F9E-2FFC-F93434A1CA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is the highest precision WMA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need potential discoveries to be significant.</a:t>
                </a:r>
              </a:p>
              <a:p>
                <a:pPr marL="228600" lvl="0" indent="-228600">
                  <a:lnSpc>
                    <a:spcPct val="90000"/>
                  </a:lnSpc>
                  <a:spcBef>
                    <a:spcPts val="1000"/>
                  </a:spcBef>
                  <a:buClrTx/>
                  <a:buSzPct val="140000"/>
                  <a:buFont typeface="Arial" panose="020B0604020202020204" pitchFamily="34" charset="0"/>
                  <a:buChar char="•"/>
                  <a:defRPr/>
                </a:pPr>
                <a:endPar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 </a:t>
                </a:r>
                <a:r>
                  <a:rPr kumimoji="0" lang="en-US" sz="14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added in quadrature</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r>
                  <a:rPr kumimoji="0" lang="en-US" sz="1200" b="0" i="0" u="none" strike="noStrike" kern="1200" cap="none" spc="0" normalizeH="0" baseline="0" noProof="0">
                    <a:ln>
                      <a:noFill/>
                    </a:ln>
                    <a:solidFill>
                      <a:schemeClr val="bg2"/>
                    </a:solidFill>
                    <a:effectLst/>
                    <a:uLnTx/>
                    <a:uFillTx/>
                    <a:latin typeface="Cambria Math" panose="02040503050406030204" pitchFamily="18" charset="0"/>
                    <a:ea typeface="Arial"/>
                    <a:cs typeface="Arial"/>
                    <a:sym typeface="Arial"/>
                  </a:rPr>
                  <a:t>sin^2⁡〖𝜃_𝑤 〗</a:t>
                </a: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bars on Fig. 1.</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projected 344 days of beam time.</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with a goal of</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Previous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CREX</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in Hall A had 0.85% systematic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uncertainty</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a:p>
                <a:pPr marL="1143000" marR="0" lvl="2"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200" b="1"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Describe Compton at all?</a:t>
                </a:r>
                <a:endPar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My research is in improving precision Møller polarimetry.</a:t>
                </a:r>
              </a:p>
            </p:txBody>
          </p:sp>
        </mc:Fallback>
      </mc:AlternateContent>
    </p:spTree>
    <p:extLst>
      <p:ext uri="{BB962C8B-B14F-4D97-AF65-F5344CB8AC3E}">
        <p14:creationId xmlns:p14="http://schemas.microsoft.com/office/powerpoint/2010/main" val="358089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67F4A53-1526-24E2-B1AB-8B85026EE31E}"/>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4DA9FB46-C8C6-0887-C001-F34CC3A373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5E90D8CE-036A-5045-A55F-6826337880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b="1" dirty="0"/>
              <a:t>Foil Saturation Polarization: Limited by global knowledge of the saturation curve of iron.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u="sng" dirty="0"/>
              <a:t>A_zz + Levchuk: </a:t>
            </a:r>
            <a:r>
              <a:rPr lang="en-US" sz="1200" b="0" i="0" u="none" strike="noStrike" cap="none" dirty="0">
                <a:solidFill>
                  <a:srgbClr val="000000"/>
                </a:solidFill>
                <a:effectLst/>
                <a:latin typeface="Arial"/>
                <a:ea typeface="Arial"/>
                <a:cs typeface="Arial"/>
                <a:sym typeface="Arial"/>
              </a:rPr>
              <a:t>A_zz is accuracy of simulations used to determine &lt;A_zz&gt; over acceptance. Levchuk refers to the uncertainties in the iron wavefunctions used to account for the Levchuk effect, which refers to the wider angular momentum distribution for unpolarized inner orbital iron electrons. Since the polarimeter has a finite acceptance, the unpolarized electrons in the momentum “tails” are more likely to be cut off by the limited acceptance, which has the effect of increasing the analyzing power.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Current Dependence</a:t>
            </a:r>
            <a:r>
              <a:rPr lang="en-US" sz="1200" b="0" i="0" u="none" strike="noStrike" cap="none" dirty="0">
                <a:solidFill>
                  <a:srgbClr val="000000"/>
                </a:solidFill>
                <a:effectLst/>
                <a:latin typeface="Arial"/>
                <a:cs typeface="Arial"/>
                <a:sym typeface="Arial"/>
              </a:rPr>
              <a:t>: </a:t>
            </a:r>
            <a:r>
              <a:rPr lang="en-US" sz="1200" b="0" i="0" u="none" strike="noStrike" cap="none" dirty="0">
                <a:solidFill>
                  <a:srgbClr val="000000"/>
                </a:solidFill>
                <a:effectLst/>
                <a:latin typeface="Arial"/>
                <a:ea typeface="Arial"/>
                <a:cs typeface="Arial"/>
                <a:sym typeface="Arial"/>
              </a:rPr>
              <a:t>For higher beam current more laser is needed on photocathode. This causes greater heating, which could in principle change the strain in the strained GaAs superlattice. This could change the polarization of the output electrons. This uncertainty is currently dependent on a 2007 test.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Aperture Transmission</a:t>
            </a:r>
            <a:r>
              <a:rPr lang="en-US" sz="1200" b="0" i="0" u="none" strike="noStrike" cap="none" dirty="0">
                <a:solidFill>
                  <a:srgbClr val="000000"/>
                </a:solidFill>
                <a:effectLst/>
                <a:latin typeface="Arial"/>
                <a:cs typeface="Arial"/>
                <a:sym typeface="Arial"/>
              </a:rPr>
              <a:t>: </a:t>
            </a:r>
            <a:r>
              <a:rPr lang="en-US" sz="1200" b="0" i="0" u="none" strike="noStrike" cap="none" dirty="0">
                <a:solidFill>
                  <a:srgbClr val="000000"/>
                </a:solidFill>
                <a:effectLst/>
                <a:latin typeface="Arial"/>
                <a:ea typeface="Arial"/>
                <a:cs typeface="Arial"/>
                <a:sym typeface="Arial"/>
              </a:rPr>
              <a:t>Reducing leakage currents sometimes requires narrowing the “main aperture in the source” to limit the effect. This aperture reduction could introduce uncertainty if there is a polarization gradient on the electron pulses. This has not been observed. The uncertainty is the size of the error on that test.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u="sng" strike="noStrike" cap="none" dirty="0">
                <a:solidFill>
                  <a:srgbClr val="000000"/>
                </a:solidFill>
                <a:effectLst/>
                <a:latin typeface="Arial"/>
                <a:cs typeface="Arial"/>
                <a:sym typeface="Arial"/>
              </a:rPr>
              <a:t>Null Asymmetry: </a:t>
            </a:r>
            <a:r>
              <a:rPr lang="en-US" sz="1200" b="0" i="0" u="none" strike="noStrike" cap="none" dirty="0">
                <a:solidFill>
                  <a:srgbClr val="000000"/>
                </a:solidFill>
                <a:effectLst/>
                <a:latin typeface="Arial"/>
                <a:ea typeface="Arial"/>
                <a:cs typeface="Arial"/>
                <a:sym typeface="Arial"/>
              </a:rPr>
              <a:t>Null asymmetry measurements are used to monitor for helicity-correlated beam properties unrelated to polarization. Pure copper foil target is used. Uncertainty represents upper bound (</a:t>
            </a:r>
            <a:r>
              <a:rPr lang="en-US" sz="1200" b="0" i="0" u="none" strike="noStrike" cap="none" dirty="0" err="1">
                <a:solidFill>
                  <a:srgbClr val="000000"/>
                </a:solidFill>
                <a:effectLst/>
                <a:latin typeface="Arial"/>
                <a:ea typeface="Arial"/>
                <a:cs typeface="Arial"/>
                <a:sym typeface="Arial"/>
              </a:rPr>
              <a:t>meas</a:t>
            </a:r>
            <a:r>
              <a:rPr lang="en-US" sz="1200" b="0" i="0" u="none" strike="noStrike" cap="none" dirty="0">
                <a:solidFill>
                  <a:srgbClr val="000000"/>
                </a:solidFill>
                <a:effectLst/>
                <a:latin typeface="Arial"/>
                <a:ea typeface="Arial"/>
                <a:cs typeface="Arial"/>
                <a:sym typeface="Arial"/>
              </a:rPr>
              <a:t> at 0.12±0.10 for 0.22 </a:t>
            </a:r>
            <a:r>
              <a:rPr lang="en-US" sz="1200" b="0" i="0" u="none" strike="noStrike" cap="none" dirty="0" err="1">
                <a:solidFill>
                  <a:srgbClr val="000000"/>
                </a:solidFill>
                <a:effectLst/>
                <a:latin typeface="Arial"/>
                <a:ea typeface="Arial"/>
                <a:cs typeface="Arial"/>
                <a:sym typeface="Arial"/>
              </a:rPr>
              <a:t>uncert</a:t>
            </a:r>
            <a:r>
              <a:rPr lang="en-US" sz="1200" b="0" i="0" u="none" strike="noStrike" cap="none" dirty="0">
                <a:solidFill>
                  <a:srgbClr val="000000"/>
                </a:solidFill>
                <a:effectLst/>
                <a:latin typeface="Arial"/>
                <a:ea typeface="Arial"/>
                <a:cs typeface="Arial"/>
                <a:sym typeface="Arial"/>
              </a:rPr>
              <a:t> for CREX).</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Electron Source Variation:</a:t>
            </a:r>
            <a:r>
              <a:rPr lang="en-US" sz="1200" b="0" i="0" u="none" strike="noStrike" cap="none" dirty="0">
                <a:solidFill>
                  <a:srgbClr val="000000"/>
                </a:solidFill>
                <a:effectLst/>
                <a:latin typeface="Arial"/>
                <a:cs typeface="Arial"/>
                <a:sym typeface="Arial"/>
              </a:rPr>
              <a:t> Pockels cell.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sng" strike="noStrike" cap="none" dirty="0">
                <a:solidFill>
                  <a:srgbClr val="000000"/>
                </a:solidFill>
                <a:effectLst/>
                <a:latin typeface="Arial"/>
                <a:cs typeface="Arial"/>
                <a:sym typeface="Arial"/>
              </a:rPr>
              <a:t>Leakage Currents: </a:t>
            </a:r>
            <a:r>
              <a:rPr lang="en-US" sz="1200" b="0" i="0" u="none" strike="noStrike" cap="none" dirty="0">
                <a:solidFill>
                  <a:srgbClr val="000000"/>
                </a:solidFill>
                <a:effectLst/>
                <a:latin typeface="Arial"/>
                <a:ea typeface="Arial"/>
                <a:cs typeface="Arial"/>
                <a:sym typeface="Arial"/>
              </a:rPr>
              <a:t>Laser alternates pulses for each of the 3 halls ABC in turn, generating electron bunches for each of the 3. Time between pulses is much longer than the pulses themselves, but there is low-level residual light (and therefore current) after the end of each planned bunch. Given the low current of a Mol pol run these residual currents that leak through from the previous hall bunches are not negligible.</a:t>
            </a:r>
            <a:endParaRPr lang="en-US" sz="1200" b="1" dirty="0"/>
          </a:p>
          <a:p>
            <a:pPr marL="171450" lvl="0" indent="-171450" algn="l" rtl="0">
              <a:spcBef>
                <a:spcPts val="0"/>
              </a:spcBef>
              <a:spcAft>
                <a:spcPts val="0"/>
              </a:spcAft>
              <a:buFont typeface="Arial" panose="020B0604020202020204" pitchFamily="34" charset="0"/>
              <a:buChar char="•"/>
            </a:pPr>
            <a:r>
              <a:rPr lang="en-US" sz="1200" b="1" dirty="0"/>
              <a:t>Foil Degree of Saturation: </a:t>
            </a:r>
            <a:r>
              <a:rPr lang="en-US" sz="1200" b="1" i="0" u="none" strike="noStrike" cap="none" dirty="0">
                <a:solidFill>
                  <a:srgbClr val="000000"/>
                </a:solidFill>
                <a:effectLst/>
                <a:latin typeface="Arial"/>
                <a:cs typeface="Arial"/>
                <a:sym typeface="Arial"/>
              </a:rPr>
              <a:t>Incomplete</a:t>
            </a:r>
            <a:r>
              <a:rPr lang="en-US" sz="1200" b="1" i="0" u="none" strike="noStrike" cap="none" dirty="0">
                <a:solidFill>
                  <a:srgbClr val="000000"/>
                </a:solidFill>
                <a:effectLst/>
                <a:latin typeface="Arial"/>
                <a:ea typeface="Arial"/>
                <a:cs typeface="Arial"/>
                <a:sym typeface="Arial"/>
              </a:rPr>
              <a:t> saturation of the iron foil. Estimate of incomplete polarization caused by foil misalignment from field normal.</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rgbClr val="000000"/>
                </a:solidFill>
                <a:effectLst/>
                <a:latin typeface="Arial"/>
                <a:cs typeface="Arial"/>
                <a:sym typeface="Arial"/>
              </a:rPr>
              <a:t>Dead Time: </a:t>
            </a:r>
            <a:r>
              <a:rPr lang="en-US" sz="1200" b="1" i="0" u="none" strike="noStrike" cap="none" dirty="0">
                <a:solidFill>
                  <a:srgbClr val="000000"/>
                </a:solidFill>
                <a:effectLst/>
                <a:latin typeface="Arial"/>
                <a:ea typeface="Arial"/>
                <a:cs typeface="Arial"/>
                <a:sym typeface="Arial"/>
              </a:rPr>
              <a:t>Dead time of the DAQ can result in a false asymmetry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1" i="0" u="none" strike="noStrike" cap="none" dirty="0">
                <a:solidFill>
                  <a:srgbClr val="000000"/>
                </a:solidFill>
                <a:effectLst/>
                <a:latin typeface="Arial"/>
                <a:cs typeface="Arial"/>
                <a:sym typeface="Arial"/>
              </a:rPr>
              <a:t>Accidentals: A real-time measure of uncorrelated background events.</a:t>
            </a:r>
          </a:p>
          <a:p>
            <a:pPr marL="171450" lvl="0" indent="-171450" algn="l" rtl="0">
              <a:spcBef>
                <a:spcPts val="0"/>
              </a:spcBef>
              <a:spcAft>
                <a:spcPts val="0"/>
              </a:spcAft>
              <a:buFont typeface="Arial" panose="020B0604020202020204" pitchFamily="34" charset="0"/>
              <a:buChar char="•"/>
            </a:pPr>
            <a:endParaRPr b="0" dirty="0"/>
          </a:p>
        </p:txBody>
      </p:sp>
    </p:spTree>
    <p:extLst>
      <p:ext uri="{BB962C8B-B14F-4D97-AF65-F5344CB8AC3E}">
        <p14:creationId xmlns:p14="http://schemas.microsoft.com/office/powerpoint/2010/main" val="207881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0CA34C4-9213-62CC-B1D6-A63A526EA68C}"/>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AED613CD-C711-665F-A879-3D780FCA3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E7293CAA-0C90-C071-F946-D135D421D9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In the old DAQ</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“accidental” coincidences are measured by AND-</a:t>
            </a:r>
            <a:r>
              <a:rPr lang="en-US" sz="1400" kern="1200" dirty="0" err="1">
                <a:solidFill>
                  <a:schemeClr val="bg2"/>
                </a:solidFill>
                <a:latin typeface="Lato" panose="020F0502020204030203" pitchFamily="34" charset="0"/>
                <a:ea typeface="Lato" panose="020F0502020204030203" pitchFamily="34" charset="0"/>
                <a:cs typeface="Lato" panose="020F0502020204030203" pitchFamily="34" charset="0"/>
              </a:rPr>
              <a:t>ing</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 delayed left signal with an undelayed right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to provide a measure of accidental coincidence counts from background events.</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The accidental rate is subtracted from the measured coincidence rate when calculating the asymmetry.</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is corrected by applying an e</a:t>
            </a:r>
            <a:r>
              <a:rPr lang="en-US" sz="1400" kern="1200" baseline="30000" dirty="0">
                <a:solidFill>
                  <a:schemeClr val="bg2"/>
                </a:solidFill>
                <a:latin typeface="Lato" panose="020F0502020204030203" pitchFamily="34" charset="0"/>
                <a:ea typeface="Lato" panose="020F0502020204030203" pitchFamily="34" charset="0"/>
                <a:cs typeface="Lato" panose="020F0502020204030203" pitchFamily="34" charset="0"/>
              </a:rPr>
              <a:t>R𝜏</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factor to the measured coincidence rate, where 𝜏 is a dead time constant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of the DAQ</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Previously 𝜏 = 15.7 ns value from LED tests was used.</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Don Jones, Eric King, and myself have conducted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Dead Time and Accidental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studies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on the old DAQ over the past several weeks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using a CAEN detector emulator.</a:t>
            </a:r>
          </a:p>
          <a:p>
            <a:pPr marL="685800" lvl="1" indent="-228600">
              <a:lnSpc>
                <a:spcPct val="90000"/>
              </a:lnSpc>
              <a:spcBef>
                <a:spcPts val="1000"/>
              </a:spcBef>
              <a:buClrTx/>
              <a:buSzPct val="140000"/>
              <a:buFont typeface="Arial" panose="020B0604020202020204" pitchFamily="34" charset="0"/>
              <a:buChar char="•"/>
              <a:defRPr/>
            </a:pP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The emulator </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has two independent output channels and a third internal channel which can inject coincident pulses into the two physical output channels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Pulse shape, amplitude, and frequency are tunable, and either constant or Poisson distributed pulses can be output.</a:t>
            </a:r>
          </a:p>
        </p:txBody>
      </p:sp>
    </p:spTree>
    <p:extLst>
      <p:ext uri="{BB962C8B-B14F-4D97-AF65-F5344CB8AC3E}">
        <p14:creationId xmlns:p14="http://schemas.microsoft.com/office/powerpoint/2010/main" val="1747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FF21D33-3B0A-228B-D898-15D1A80B848D}"/>
            </a:ext>
          </a:extLst>
        </p:cNvPr>
        <p:cNvGrpSpPr/>
        <p:nvPr/>
      </p:nvGrpSpPr>
      <p:grpSpPr>
        <a:xfrm>
          <a:off x="0" y="0"/>
          <a:ext cx="0" cy="0"/>
          <a:chOff x="0" y="0"/>
          <a:chExt cx="0" cy="0"/>
        </a:xfrm>
      </p:grpSpPr>
      <p:sp>
        <p:nvSpPr>
          <p:cNvPr id="105" name="Google Shape;105;g2d94325521e_0_6:notes">
            <a:extLst>
              <a:ext uri="{FF2B5EF4-FFF2-40B4-BE49-F238E27FC236}">
                <a16:creationId xmlns:a16="http://schemas.microsoft.com/office/drawing/2014/main" id="{68716545-9D07-E886-E360-EC75C1661F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6" name="Google Shape;106;g2d94325521e_0_6:notes">
            <a:extLst>
              <a:ext uri="{FF2B5EF4-FFF2-40B4-BE49-F238E27FC236}">
                <a16:creationId xmlns:a16="http://schemas.microsoft.com/office/drawing/2014/main" id="{45B02796-3E0B-9FCF-5475-60C3BAFC99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Studies have not been internally consistent but imply a dead time constant (𝜏) in the 22–32 ns range:</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Coincident pulse tests result in dead time of 𝜏 = 29 ns,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fit shown in graph at right.</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Singles tests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(dead time on a single side) </a:t>
            </a: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result in dead time of 𝜏 = 26–28 ns,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longer on right than left.</a:t>
            </a: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Minimum pulse spacing resolution suggests 𝜏 = 22–23 ns. </a:t>
            </a:r>
            <a:r>
              <a:rPr lang="en-US" sz="1200" b="1" kern="1200" dirty="0">
                <a:solidFill>
                  <a:schemeClr val="bg2"/>
                </a:solidFill>
                <a:latin typeface="Lato" panose="020F0502020204030203" pitchFamily="34" charset="0"/>
                <a:ea typeface="Lato" panose="020F0502020204030203" pitchFamily="34" charset="0"/>
                <a:cs typeface="Lato" panose="020F0502020204030203" pitchFamily="34" charset="0"/>
              </a:rPr>
              <a:t>Using emulator to output pulses closer and closer together until measured rate falls off.</a:t>
            </a: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We have been unable to develop a consistent and predictive model from this data.</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Recently used the emulator to generate a “map” of the measured vs. input rate across a wide range of input frequencies. </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Combined DT + Acc correction can then be made by comparison to best fit surface.</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Thus far correction is accurate to within ~10%, tests ongoing</a:t>
            </a:r>
          </a:p>
        </p:txBody>
      </p:sp>
    </p:spTree>
    <p:extLst>
      <p:ext uri="{BB962C8B-B14F-4D97-AF65-F5344CB8AC3E}">
        <p14:creationId xmlns:p14="http://schemas.microsoft.com/office/powerpoint/2010/main" val="378119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457" y="1141916"/>
            <a:ext cx="745763" cy="95251"/>
            <a:chOff x="4580561" y="2589004"/>
            <a:chExt cx="1064464" cy="25200"/>
          </a:xfrm>
        </p:grpSpPr>
        <p:sp>
          <p:nvSpPr>
            <p:cNvPr id="12" name="Google Shape;12;p2"/>
            <p:cNvSpPr/>
            <p:nvPr/>
          </p:nvSpPr>
          <p:spPr>
            <a:xfrm rot="-5400000">
              <a:off x="5366325" y="2335504"/>
              <a:ext cx="25200" cy="532200"/>
            </a:xfrm>
            <a:prstGeom prst="rect">
              <a:avLst/>
            </a:prstGeom>
            <a:solidFill>
              <a:srgbClr val="ED2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rgbClr val="9E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70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9" y="836929"/>
            <a:ext cx="745763" cy="85751"/>
            <a:chOff x="4580561" y="2589004"/>
            <a:chExt cx="1064464" cy="25200"/>
          </a:xfrm>
        </p:grpSpPr>
        <p:sp>
          <p:nvSpPr>
            <p:cNvPr id="26" name="Google Shape;26;p4"/>
            <p:cNvSpPr/>
            <p:nvPr/>
          </p:nvSpPr>
          <p:spPr>
            <a:xfrm rot="-5400000">
              <a:off x="5366325" y="2335504"/>
              <a:ext cx="25200" cy="532200"/>
            </a:xfrm>
            <a:prstGeom prst="rect">
              <a:avLst/>
            </a:prstGeom>
            <a:solidFill>
              <a:srgbClr val="ED2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rgbClr val="9E1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p:nvPr/>
        </p:nvSpPr>
        <p:spPr>
          <a:xfrm>
            <a:off x="-50" y="3899850"/>
            <a:ext cx="9144000" cy="1243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 name="Google Shape;87;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lvl="0"/>
            <a:r>
              <a:rPr lang="en-US" sz="3200" dirty="0">
                <a:ea typeface="+mj-lt"/>
                <a:cs typeface="+mj-lt"/>
              </a:rPr>
              <a:t>Møller Polarimetry for MOLLER</a:t>
            </a:r>
            <a:endParaRPr sz="3200" dirty="0"/>
          </a:p>
        </p:txBody>
      </p:sp>
      <p:sp>
        <p:nvSpPr>
          <p:cNvPr id="88" name="Google Shape;88;p13"/>
          <p:cNvSpPr txBox="1">
            <a:spLocks noGrp="1"/>
          </p:cNvSpPr>
          <p:nvPr>
            <p:ph type="subTitle" idx="1"/>
          </p:nvPr>
        </p:nvSpPr>
        <p:spPr>
          <a:xfrm>
            <a:off x="726450" y="2446025"/>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Addison Arcuri, Wednesday January 21 2026</a:t>
            </a:r>
          </a:p>
        </p:txBody>
      </p:sp>
      <p:sp>
        <p:nvSpPr>
          <p:cNvPr id="89" name="Google Shape;89;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pic>
        <p:nvPicPr>
          <p:cNvPr id="90" name="Google Shape;90;p13"/>
          <p:cNvPicPr preferRelativeResize="0"/>
          <p:nvPr/>
        </p:nvPicPr>
        <p:blipFill>
          <a:blip r:embed="rId3"/>
          <a:srcRect/>
          <a:stretch/>
        </p:blipFill>
        <p:spPr>
          <a:xfrm>
            <a:off x="1042413" y="3899850"/>
            <a:ext cx="2857033" cy="1243650"/>
          </a:xfrm>
          <a:prstGeom prst="rect">
            <a:avLst/>
          </a:prstGeom>
          <a:noFill/>
          <a:ln>
            <a:noFill/>
          </a:ln>
        </p:spPr>
      </p:pic>
      <p:pic>
        <p:nvPicPr>
          <p:cNvPr id="91" name="Google Shape;91;p13"/>
          <p:cNvPicPr preferRelativeResize="0"/>
          <p:nvPr/>
        </p:nvPicPr>
        <p:blipFill>
          <a:blip r:embed="rId4"/>
          <a:srcRect/>
          <a:stretch/>
        </p:blipFill>
        <p:spPr>
          <a:xfrm>
            <a:off x="5880784" y="3899850"/>
            <a:ext cx="2220803" cy="1243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234FBD6F-F62F-E491-DEB4-171659521FFD}"/>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62BDA062-7CF9-15E2-C7D5-7DA11050E3B3}"/>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More Systematic Uncertainties</a:t>
            </a:r>
            <a:endParaRPr sz="2400" dirty="0"/>
          </a:p>
        </p:txBody>
      </p:sp>
      <p:sp>
        <p:nvSpPr>
          <p:cNvPr id="109" name="Google Shape;109;p15">
            <a:extLst>
              <a:ext uri="{FF2B5EF4-FFF2-40B4-BE49-F238E27FC236}">
                <a16:creationId xmlns:a16="http://schemas.microsoft.com/office/drawing/2014/main" id="{D83600C0-4159-60D2-C47D-AADAAEA7D8B2}"/>
              </a:ext>
            </a:extLst>
          </p:cNvPr>
          <p:cNvSpPr txBox="1">
            <a:spLocks noGrp="1"/>
          </p:cNvSpPr>
          <p:nvPr>
            <p:ph type="body" idx="1"/>
          </p:nvPr>
        </p:nvSpPr>
        <p:spPr>
          <a:xfrm>
            <a:off x="727650" y="1020984"/>
            <a:ext cx="7688700" cy="2699170"/>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 dedicated Foil Degree of Saturation measurement was previously planned but is currently on hold.</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Planned to use Kerr/RMCD effects to measure foil saturation using a laser, at a variety of foil deviations from magnetic field normal.</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Experiment may not be feasible due to issues with stability of laser over longer distances than were required for tabletop tests.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Need </a:t>
            </a:r>
            <a:r>
              <a:rPr lang="en-US" sz="1200" dirty="0">
                <a:solidFill>
                  <a:schemeClr val="bg2"/>
                </a:solidFill>
              </a:rPr>
              <a:t>to perform Helmholtz saturation study on the mounted foils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Radiative Corrections: Work on radiative correction simulations planned for later this year.</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Radiative corrections were of less concern in previous experiments given their higher polarimetry error budgets but must now be reconsidered.</a:t>
            </a:r>
            <a:endPar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
        <p:nvSpPr>
          <p:cNvPr id="110" name="Google Shape;110;p15">
            <a:extLst>
              <a:ext uri="{FF2B5EF4-FFF2-40B4-BE49-F238E27FC236}">
                <a16:creationId xmlns:a16="http://schemas.microsoft.com/office/drawing/2014/main" id="{B07A5C85-C737-F018-61B9-F70FAFC8ABBE}"/>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72079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a:extLst>
            <a:ext uri="{FF2B5EF4-FFF2-40B4-BE49-F238E27FC236}">
              <a16:creationId xmlns:a16="http://schemas.microsoft.com/office/drawing/2014/main" id="{900759E8-4782-40D5-CC70-EDA44C08CC61}"/>
            </a:ext>
          </a:extLst>
        </p:cNvPr>
        <p:cNvGrpSpPr/>
        <p:nvPr/>
      </p:nvGrpSpPr>
      <p:grpSpPr>
        <a:xfrm>
          <a:off x="0" y="0"/>
          <a:ext cx="0" cy="0"/>
          <a:chOff x="0" y="0"/>
          <a:chExt cx="0" cy="0"/>
        </a:xfrm>
      </p:grpSpPr>
      <p:sp>
        <p:nvSpPr>
          <p:cNvPr id="86" name="Google Shape;86;p13">
            <a:extLst>
              <a:ext uri="{FF2B5EF4-FFF2-40B4-BE49-F238E27FC236}">
                <a16:creationId xmlns:a16="http://schemas.microsoft.com/office/drawing/2014/main" id="{92844000-CDFC-8DB1-08B9-0639774B58B0}"/>
              </a:ext>
            </a:extLst>
          </p:cNvPr>
          <p:cNvSpPr/>
          <p:nvPr/>
        </p:nvSpPr>
        <p:spPr>
          <a:xfrm>
            <a:off x="-1501" y="3894146"/>
            <a:ext cx="9144000" cy="1243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87" name="Google Shape;87;p13">
            <a:extLst>
              <a:ext uri="{FF2B5EF4-FFF2-40B4-BE49-F238E27FC236}">
                <a16:creationId xmlns:a16="http://schemas.microsoft.com/office/drawing/2014/main" id="{3932B7A7-85F7-8BBC-6F71-E3E14BBFC5BF}"/>
              </a:ext>
            </a:extLst>
          </p:cNvPr>
          <p:cNvSpPr txBox="1">
            <a:spLocks noGrp="1"/>
          </p:cNvSpPr>
          <p:nvPr>
            <p:ph type="ctrTitle"/>
          </p:nvPr>
        </p:nvSpPr>
        <p:spPr>
          <a:xfrm>
            <a:off x="726450" y="513600"/>
            <a:ext cx="7688100" cy="1664700"/>
          </a:xfrm>
          <a:prstGeom prst="rect">
            <a:avLst/>
          </a:prstGeom>
        </p:spPr>
        <p:txBody>
          <a:bodyPr spcFirstLastPara="1" wrap="square" lIns="91425" tIns="91425" rIns="91425" bIns="91425" anchor="t" anchorCtr="0">
            <a:noAutofit/>
          </a:bodyPr>
          <a:lstStyle/>
          <a:p>
            <a:pPr lvl="0"/>
            <a:r>
              <a:rPr lang="en-US" sz="3200" dirty="0"/>
              <a:t>Group Membership + Questions</a:t>
            </a:r>
            <a:endParaRPr sz="3200" dirty="0"/>
          </a:p>
        </p:txBody>
      </p:sp>
      <p:sp>
        <p:nvSpPr>
          <p:cNvPr id="88" name="Google Shape;88;p13">
            <a:extLst>
              <a:ext uri="{FF2B5EF4-FFF2-40B4-BE49-F238E27FC236}">
                <a16:creationId xmlns:a16="http://schemas.microsoft.com/office/drawing/2014/main" id="{7FFD39C9-0881-3E88-B9C3-40DACB84F146}"/>
              </a:ext>
            </a:extLst>
          </p:cNvPr>
          <p:cNvSpPr txBox="1">
            <a:spLocks noGrp="1"/>
          </p:cNvSpPr>
          <p:nvPr>
            <p:ph type="subTitle" idx="1"/>
          </p:nvPr>
        </p:nvSpPr>
        <p:spPr>
          <a:xfrm>
            <a:off x="726449" y="134595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r>
              <a:rPr lang="en-US" dirty="0">
                <a:solidFill>
                  <a:schemeClr val="bg2"/>
                </a:solidFill>
              </a:rPr>
              <a:t>Group Membership</a:t>
            </a:r>
          </a:p>
          <a:p>
            <a:pPr marL="285750" indent="-285750">
              <a:buFont typeface="Arial" panose="020B0604020202020204" pitchFamily="34" charset="0"/>
              <a:buChar char="•"/>
            </a:pPr>
            <a:r>
              <a:rPr lang="en-US" dirty="0">
                <a:solidFill>
                  <a:schemeClr val="bg2"/>
                </a:solidFill>
              </a:rPr>
              <a:t>Dave Gaskell, Don Jones, Hanjie Liu, William Henry (Jefferson Lab)</a:t>
            </a:r>
          </a:p>
          <a:p>
            <a:pPr marL="285750" lvl="0" indent="-285750">
              <a:buFont typeface="Arial" panose="020B0604020202020204" pitchFamily="34" charset="0"/>
              <a:buChar char="•"/>
            </a:pPr>
            <a:r>
              <a:rPr lang="en-US" dirty="0">
                <a:solidFill>
                  <a:schemeClr val="bg2"/>
                </a:solidFill>
              </a:rPr>
              <a:t>Addison Arcuri, Eric King, Jim Napolitano (Temple University) </a:t>
            </a:r>
          </a:p>
          <a:p>
            <a:pPr marL="285750" lvl="0" indent="-285750">
              <a:buFont typeface="Arial" panose="020B0604020202020204" pitchFamily="34" charset="0"/>
              <a:buChar char="•"/>
            </a:pPr>
            <a:r>
              <a:rPr lang="en-US" dirty="0">
                <a:solidFill>
                  <a:schemeClr val="bg2"/>
                </a:solidFill>
              </a:rPr>
              <a:t>Faraz Chahili, Paul Souder, Zhongling Ji (Syracuse University)</a:t>
            </a:r>
          </a:p>
          <a:p>
            <a:pPr marL="285750" indent="-285750">
              <a:buFont typeface="Arial" panose="020B0604020202020204" pitchFamily="34" charset="0"/>
              <a:buChar char="•"/>
            </a:pPr>
            <a:r>
              <a:rPr lang="en-US" dirty="0">
                <a:solidFill>
                  <a:schemeClr val="bg2"/>
                </a:solidFill>
              </a:rPr>
              <a:t>Kent Paschke, Nilanga Liyanage (UVa)</a:t>
            </a:r>
          </a:p>
          <a:p>
            <a:pPr marL="0" lvl="0" indent="0" algn="l" rtl="0">
              <a:spcBef>
                <a:spcPts val="0"/>
              </a:spcBef>
              <a:spcAft>
                <a:spcPts val="0"/>
              </a:spcAft>
              <a:buNone/>
            </a:pPr>
            <a:endParaRPr lang="en-US" dirty="0">
              <a:solidFill>
                <a:schemeClr val="bg2"/>
              </a:solidFill>
            </a:endParaRPr>
          </a:p>
          <a:p>
            <a:pPr marL="0" lvl="0" indent="0" algn="l" rtl="0">
              <a:spcBef>
                <a:spcPts val="0"/>
              </a:spcBef>
              <a:spcAft>
                <a:spcPts val="0"/>
              </a:spcAft>
              <a:buNone/>
            </a:pPr>
            <a:r>
              <a:rPr lang="en-US" sz="1800" dirty="0">
                <a:solidFill>
                  <a:schemeClr val="bg2"/>
                </a:solidFill>
              </a:rPr>
              <a:t>Thank you for listening. I’ll be happy to take questions now.</a:t>
            </a:r>
            <a:endParaRPr sz="1800" dirty="0">
              <a:solidFill>
                <a:schemeClr val="bg2"/>
              </a:solidFill>
            </a:endParaRPr>
          </a:p>
        </p:txBody>
      </p:sp>
      <p:sp>
        <p:nvSpPr>
          <p:cNvPr id="89" name="Google Shape;89;p13">
            <a:extLst>
              <a:ext uri="{FF2B5EF4-FFF2-40B4-BE49-F238E27FC236}">
                <a16:creationId xmlns:a16="http://schemas.microsoft.com/office/drawing/2014/main" id="{BDE24E2F-9E10-549E-CEEE-B0DC8F65A6F6}"/>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2" name="Google Shape;91;p13">
            <a:extLst>
              <a:ext uri="{FF2B5EF4-FFF2-40B4-BE49-F238E27FC236}">
                <a16:creationId xmlns:a16="http://schemas.microsoft.com/office/drawing/2014/main" id="{FA20BF44-13AB-D4F9-7A6D-17B547BF5AE2}"/>
              </a:ext>
            </a:extLst>
          </p:cNvPr>
          <p:cNvPicPr preferRelativeResize="0"/>
          <p:nvPr/>
        </p:nvPicPr>
        <p:blipFill>
          <a:blip r:embed="rId3"/>
          <a:srcRect/>
          <a:stretch/>
        </p:blipFill>
        <p:spPr>
          <a:xfrm>
            <a:off x="2554153" y="3880861"/>
            <a:ext cx="2220803" cy="1243650"/>
          </a:xfrm>
          <a:prstGeom prst="rect">
            <a:avLst/>
          </a:prstGeom>
          <a:noFill/>
          <a:ln>
            <a:noFill/>
          </a:ln>
        </p:spPr>
      </p:pic>
      <p:pic>
        <p:nvPicPr>
          <p:cNvPr id="4" name="Picture 3" descr="A black and red logo with a red circle&#10;&#10;AI-generated content may be incorrect.">
            <a:extLst>
              <a:ext uri="{FF2B5EF4-FFF2-40B4-BE49-F238E27FC236}">
                <a16:creationId xmlns:a16="http://schemas.microsoft.com/office/drawing/2014/main" id="{02719FE0-E9C9-AA01-2653-AD081FFBB42B}"/>
              </a:ext>
            </a:extLst>
          </p:cNvPr>
          <p:cNvPicPr>
            <a:picLocks noChangeAspect="1"/>
          </p:cNvPicPr>
          <p:nvPr/>
        </p:nvPicPr>
        <p:blipFill>
          <a:blip r:embed="rId4"/>
          <a:stretch>
            <a:fillRect/>
          </a:stretch>
        </p:blipFill>
        <p:spPr>
          <a:xfrm>
            <a:off x="262199" y="3984759"/>
            <a:ext cx="1912042" cy="1042932"/>
          </a:xfrm>
          <a:prstGeom prst="rect">
            <a:avLst/>
          </a:prstGeom>
        </p:spPr>
      </p:pic>
      <p:pic>
        <p:nvPicPr>
          <p:cNvPr id="8" name="Picture 7" descr="A logo of a university&#10;&#10;AI-generated content may be incorrect.">
            <a:extLst>
              <a:ext uri="{FF2B5EF4-FFF2-40B4-BE49-F238E27FC236}">
                <a16:creationId xmlns:a16="http://schemas.microsoft.com/office/drawing/2014/main" id="{B5B67530-5224-4738-D6B4-06438744520C}"/>
              </a:ext>
            </a:extLst>
          </p:cNvPr>
          <p:cNvPicPr>
            <a:picLocks noChangeAspect="1"/>
          </p:cNvPicPr>
          <p:nvPr/>
        </p:nvPicPr>
        <p:blipFill>
          <a:blip r:embed="rId5"/>
          <a:stretch>
            <a:fillRect/>
          </a:stretch>
        </p:blipFill>
        <p:spPr>
          <a:xfrm>
            <a:off x="6490189" y="3902029"/>
            <a:ext cx="2220804" cy="1249202"/>
          </a:xfrm>
          <a:prstGeom prst="rect">
            <a:avLst/>
          </a:prstGeom>
        </p:spPr>
      </p:pic>
      <p:pic>
        <p:nvPicPr>
          <p:cNvPr id="10" name="Picture 9" descr="A black background with orange letters and a letter s&#10;&#10;AI-generated content may be incorrect.">
            <a:extLst>
              <a:ext uri="{FF2B5EF4-FFF2-40B4-BE49-F238E27FC236}">
                <a16:creationId xmlns:a16="http://schemas.microsoft.com/office/drawing/2014/main" id="{10658529-C351-FC83-9895-B80DC50D33B4}"/>
              </a:ext>
            </a:extLst>
          </p:cNvPr>
          <p:cNvPicPr>
            <a:picLocks noChangeAspect="1"/>
          </p:cNvPicPr>
          <p:nvPr/>
        </p:nvPicPr>
        <p:blipFill>
          <a:blip r:embed="rId6"/>
          <a:stretch>
            <a:fillRect/>
          </a:stretch>
        </p:blipFill>
        <p:spPr>
          <a:xfrm>
            <a:off x="4767426" y="3984759"/>
            <a:ext cx="1897454" cy="1062574"/>
          </a:xfrm>
          <a:prstGeom prst="rect">
            <a:avLst/>
          </a:prstGeom>
        </p:spPr>
      </p:pic>
    </p:spTree>
    <p:extLst>
      <p:ext uri="{BB962C8B-B14F-4D97-AF65-F5344CB8AC3E}">
        <p14:creationId xmlns:p14="http://schemas.microsoft.com/office/powerpoint/2010/main" val="280906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526220C-1A78-603C-BA56-DDBE751B75A9}"/>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A6847FA3-4D9B-6071-38BA-21FC2472AFFD}"/>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Recap: MOLLER Error Goals [Backup?]</a:t>
            </a:r>
            <a:endParaRPr sz="2400" dirty="0"/>
          </a:p>
        </p:txBody>
      </p:sp>
      <mc:AlternateContent xmlns:mc="http://schemas.openxmlformats.org/markup-compatibility/2006">
        <mc:Choice xmlns:a14="http://schemas.microsoft.com/office/drawing/2010/main" Requires="a14">
          <p:sp>
            <p:nvSpPr>
              <p:cNvPr id="109" name="Google Shape;109;p15">
                <a:extLst>
                  <a:ext uri="{FF2B5EF4-FFF2-40B4-BE49-F238E27FC236}">
                    <a16:creationId xmlns:a16="http://schemas.microsoft.com/office/drawing/2014/main" id="{039D23CC-E469-346B-611F-540622950C44}"/>
                  </a:ext>
                </a:extLst>
              </p:cNvPr>
              <p:cNvSpPr txBox="1">
                <a:spLocks noGrp="1"/>
              </p:cNvSpPr>
              <p:nvPr>
                <p:ph type="body" idx="1"/>
              </p:nvPr>
            </p:nvSpPr>
            <p:spPr>
              <a:xfrm>
                <a:off x="727650" y="1020984"/>
                <a:ext cx="7688700" cy="2827410"/>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MOLLER will be the highest precision θ</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w</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experiment yet conducted below Z mass</a:t>
                </a:r>
              </a:p>
              <a:p>
                <a:pPr marL="685800" lvl="1"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Will be sensitive to new physics at energies far below LHC.</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Error budget on A</a:t>
                </a:r>
                <a:r>
                  <a:rPr kumimoji="0" lang="en-US" sz="1400" b="0" i="0" u="none" strike="noStrike" kern="1200" cap="none" spc="0" normalizeH="0" baseline="-2500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PV</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is 2.4%: 2.1% statistical and 1.1% systematic.</a:t>
                </a: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This corresponds to ±0.00028 on the value of </a:t>
                </a:r>
                <a14:m>
                  <m:oMath xmlns:m="http://schemas.openxmlformats.org/officeDocument/2006/math">
                    <m:func>
                      <m:funcPr>
                        <m:ctrlP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ctrlPr>
                      </m:funcPr>
                      <m:fName>
                        <m:sSup>
                          <m:sSupPr>
                            <m:ctrlP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ctrlPr>
                          </m:sSupPr>
                          <m:e>
                            <m:r>
                              <m:rPr>
                                <m:sty m:val="p"/>
                              </m:rPr>
                              <a:rPr kumimoji="0" lang="en-US" sz="1400" b="0" i="0"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t>sin</m:t>
                            </m:r>
                          </m:e>
                          <m:sup>
                            <m: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t>2</m:t>
                            </m:r>
                          </m:sup>
                        </m:sSup>
                      </m:fName>
                      <m:e>
                        <m:sSub>
                          <m:sSubPr>
                            <m:ctrlP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t>𝜃</m:t>
                            </m:r>
                          </m:e>
                          <m:sub>
                            <m:r>
                              <a:rPr kumimoji="0" lang="en-US" sz="1400" b="0" i="1" u="none" strike="noStrike" kern="1200" cap="none" spc="0" normalizeH="0" baseline="0" noProof="0" smtClean="0">
                                <a:ln>
                                  <a:noFill/>
                                </a:ln>
                                <a:solidFill>
                                  <a:schemeClr val="bg2"/>
                                </a:solidFill>
                                <a:effectLst/>
                                <a:uLnTx/>
                                <a:uFillTx/>
                                <a:latin typeface="Cambria Math" panose="02040503050406030204" pitchFamily="18" charset="0"/>
                                <a:ea typeface="+mn-ea"/>
                                <a:cs typeface="+mn-cs"/>
                              </a:rPr>
                              <m:t>𝑤</m:t>
                            </m:r>
                          </m:sub>
                        </m:sSub>
                      </m:e>
                    </m:func>
                  </m:oMath>
                </a14:m>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Statistical error is from a projected 344 days of beam time at 11 GeV.</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Polarimetry is one of the largest systematics in our budget, </a:t>
                </a:r>
                <a:r>
                  <a:rPr lang="en-US" sz="1400" u="sng" kern="1200" dirty="0">
                    <a:solidFill>
                      <a:schemeClr val="bg2"/>
                    </a:solidFill>
                    <a:latin typeface="Lato" panose="020F0502020204030203" pitchFamily="34" charset="0"/>
                    <a:ea typeface="Lato" panose="020F0502020204030203" pitchFamily="34" charset="0"/>
                    <a:cs typeface="Lato" panose="020F0502020204030203" pitchFamily="34" charset="0"/>
                  </a:rPr>
                  <a:t>goal is</a:t>
                </a:r>
                <a:r>
                  <a:rPr kumimoji="0" lang="en-US" sz="1400" b="0" i="0" u="sng"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 0.4%</a:t>
                </a:r>
              </a:p>
              <a:p>
                <a:pPr marL="685800" lvl="1"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Previous experiments in Hall A had a goal of 0.85%</a:t>
                </a:r>
                <a:endPar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marR="0" lvl="1" indent="-228600" algn="l" defTabSz="914400" rtl="0" eaLnBrk="1" fontAlgn="auto" latinLnBrk="0" hangingPunct="1">
                  <a:lnSpc>
                    <a:spcPct val="90000"/>
                  </a:lnSpc>
                  <a:spcBef>
                    <a:spcPts val="500"/>
                  </a:spcBef>
                  <a:spcAft>
                    <a:spcPts val="0"/>
                  </a:spcAft>
                  <a:buClrTx/>
                  <a:buSzPct val="140000"/>
                  <a:buFont typeface="Arial" panose="020B0604020202020204" pitchFamily="34" charset="0"/>
                  <a:buChar char="•"/>
                  <a:tabLst/>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 will use two polarimeters for redundancy: The Møller polarimeter and the Compton polarimeter.</a:t>
                </a:r>
              </a:p>
            </p:txBody>
          </p:sp>
        </mc:Choice>
        <mc:Fallback>
          <p:sp>
            <p:nvSpPr>
              <p:cNvPr id="109" name="Google Shape;109;p15">
                <a:extLst>
                  <a:ext uri="{FF2B5EF4-FFF2-40B4-BE49-F238E27FC236}">
                    <a16:creationId xmlns:a16="http://schemas.microsoft.com/office/drawing/2014/main" id="{039D23CC-E469-346B-611F-540622950C44}"/>
                  </a:ext>
                </a:extLst>
              </p:cNvPr>
              <p:cNvSpPr txBox="1">
                <a:spLocks noGrp="1" noRot="1" noChangeAspect="1" noMove="1" noResize="1" noEditPoints="1" noAdjustHandles="1" noChangeArrowheads="1" noChangeShapeType="1" noTextEdit="1"/>
              </p:cNvSpPr>
              <p:nvPr>
                <p:ph type="body" idx="1"/>
              </p:nvPr>
            </p:nvSpPr>
            <p:spPr>
              <a:xfrm>
                <a:off x="727650" y="1020984"/>
                <a:ext cx="7688700" cy="2827410"/>
              </a:xfrm>
              <a:prstGeom prst="rect">
                <a:avLst/>
              </a:prstGeom>
              <a:blipFill>
                <a:blip r:embed="rId3"/>
                <a:stretch>
                  <a:fillRect l="-660"/>
                </a:stretch>
              </a:blipFill>
            </p:spPr>
            <p:txBody>
              <a:bodyPr/>
              <a:lstStyle/>
              <a:p>
                <a:r>
                  <a:rPr lang="en-US">
                    <a:noFill/>
                  </a:rPr>
                  <a:t> </a:t>
                </a:r>
              </a:p>
            </p:txBody>
          </p:sp>
        </mc:Fallback>
      </mc:AlternateContent>
      <p:sp>
        <p:nvSpPr>
          <p:cNvPr id="110" name="Google Shape;110;p15">
            <a:extLst>
              <a:ext uri="{FF2B5EF4-FFF2-40B4-BE49-F238E27FC236}">
                <a16:creationId xmlns:a16="http://schemas.microsoft.com/office/drawing/2014/main" id="{29DC0B95-5556-2D83-A983-5F06846E6B26}"/>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247494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CBE4EBD-0DFD-6932-DC59-425DE7AD9D7D}"/>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6346A57F-72FC-6F0F-C663-2216DC3D5EFF}"/>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Background: The Hall A Møller Polarimeter</a:t>
            </a:r>
            <a:endParaRPr sz="2400" dirty="0"/>
          </a:p>
        </p:txBody>
      </p:sp>
      <mc:AlternateContent xmlns:mc="http://schemas.openxmlformats.org/markup-compatibility/2006">
        <mc:Choice xmlns:a14="http://schemas.microsoft.com/office/drawing/2010/main" Requires="a14">
          <p:sp>
            <p:nvSpPr>
              <p:cNvPr id="109" name="Google Shape;109;p15">
                <a:extLst>
                  <a:ext uri="{FF2B5EF4-FFF2-40B4-BE49-F238E27FC236}">
                    <a16:creationId xmlns:a16="http://schemas.microsoft.com/office/drawing/2014/main" id="{624D0818-6569-1297-3342-AEAA8BA5D311}"/>
                  </a:ext>
                </a:extLst>
              </p:cNvPr>
              <p:cNvSpPr txBox="1">
                <a:spLocks noGrp="1"/>
              </p:cNvSpPr>
              <p:nvPr>
                <p:ph type="body" idx="1"/>
              </p:nvPr>
            </p:nvSpPr>
            <p:spPr>
              <a:xfrm>
                <a:off x="480366" y="945568"/>
                <a:ext cx="7787700" cy="1657603"/>
              </a:xfrm>
              <a:prstGeom prst="rect">
                <a:avLst/>
              </a:prstGeom>
            </p:spPr>
            <p:txBody>
              <a:bodyPr spcFirstLastPara="1" wrap="square" lIns="91425" tIns="91425" rIns="91425" bIns="91425" anchor="t" anchorCtr="0">
                <a:spAutoFit/>
              </a:bodyPr>
              <a:lstStyle/>
              <a:p>
                <a:pPr>
                  <a:buClr>
                    <a:schemeClr val="bg2"/>
                  </a:buClr>
                  <a:buSzPct val="140000"/>
                  <a:buFont typeface="Arial" panose="020B0604020202020204" pitchFamily="34" charset="0"/>
                  <a:buChar char="•"/>
                </a:pP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Measures scattering asymmetry from polarized electron target: A thin magnetized iron foil.</a:t>
                </a:r>
              </a:p>
              <a:p>
                <a:pPr lvl="1">
                  <a:buClr>
                    <a:schemeClr val="bg2"/>
                  </a:buClr>
                  <a:buSzPct val="140000"/>
                  <a:buFont typeface="Arial" panose="020B0604020202020204" pitchFamily="34" charset="0"/>
                  <a:buChar char="•"/>
                </a:pPr>
                <a14:m>
                  <m:oMath xmlns:m="http://schemas.openxmlformats.org/officeDocument/2006/math">
                    <m:sSub>
                      <m:sSubPr>
                        <m:ctrlPr>
                          <a:rPr lang="en-US" sz="1600" b="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𝑃</m:t>
                        </m:r>
                      </m:e>
                      <m:sub>
                        <m:r>
                          <a:rPr lang="en-US" sz="1600" b="0" i="1" smtClean="0">
                            <a:solidFill>
                              <a:schemeClr val="bg2"/>
                            </a:solidFill>
                            <a:latin typeface="Cambria Math" panose="02040503050406030204" pitchFamily="18" charset="0"/>
                          </a:rPr>
                          <m:t>𝑏𝑒𝑎𝑚</m:t>
                        </m:r>
                      </m:sub>
                    </m:sSub>
                    <m:r>
                      <a:rPr lang="en-US" sz="1600" b="0" i="1" smtClean="0">
                        <a:solidFill>
                          <a:schemeClr val="bg2"/>
                        </a:solidFill>
                        <a:latin typeface="Cambria Math" panose="02040503050406030204" pitchFamily="18" charset="0"/>
                      </a:rPr>
                      <m:t>=</m:t>
                    </m:r>
                    <m:f>
                      <m:fPr>
                        <m:ctrlPr>
                          <a:rPr lang="en-US" sz="1600" b="0" i="1" smtClean="0">
                            <a:solidFill>
                              <a:schemeClr val="bg2"/>
                            </a:solidFill>
                            <a:latin typeface="Cambria Math" panose="02040503050406030204" pitchFamily="18" charset="0"/>
                          </a:rPr>
                        </m:ctrlPr>
                      </m:fPr>
                      <m:num>
                        <m:sSub>
                          <m:sSubPr>
                            <m:ctrlPr>
                              <a:rPr lang="en-US" sz="1600" b="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𝐴</m:t>
                            </m:r>
                          </m:e>
                          <m:sub>
                            <m:r>
                              <a:rPr lang="en-US" sz="1600" b="0" i="1" smtClean="0">
                                <a:solidFill>
                                  <a:schemeClr val="bg2"/>
                                </a:solidFill>
                                <a:latin typeface="Cambria Math" panose="02040503050406030204" pitchFamily="18" charset="0"/>
                              </a:rPr>
                              <m:t>𝑚𝑒𝑎𝑠</m:t>
                            </m:r>
                          </m:sub>
                        </m:sSub>
                      </m:num>
                      <m:den>
                        <m:sSub>
                          <m:sSubPr>
                            <m:ctrlPr>
                              <a:rPr lang="en-US" sz="1600" b="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𝑃</m:t>
                            </m:r>
                          </m:e>
                          <m:sub>
                            <m:r>
                              <a:rPr lang="en-US" sz="1600" b="0" i="1" smtClean="0">
                                <a:solidFill>
                                  <a:schemeClr val="bg2"/>
                                </a:solidFill>
                                <a:latin typeface="Cambria Math" panose="02040503050406030204" pitchFamily="18" charset="0"/>
                              </a:rPr>
                              <m:t>𝑡𝑎𝑟𝑔</m:t>
                            </m:r>
                          </m:sub>
                        </m:sSub>
                        <m:d>
                          <m:dPr>
                            <m:begChr m:val="⟨"/>
                            <m:endChr m:val="⟩"/>
                            <m:ctrlPr>
                              <a:rPr lang="en-US" sz="1600" b="0" i="1" smtClean="0">
                                <a:solidFill>
                                  <a:schemeClr val="bg2"/>
                                </a:solidFill>
                                <a:latin typeface="Cambria Math" panose="02040503050406030204" pitchFamily="18" charset="0"/>
                              </a:rPr>
                            </m:ctrlPr>
                          </m:dPr>
                          <m:e>
                            <m:sSub>
                              <m:sSubPr>
                                <m:ctrlPr>
                                  <a:rPr lang="en-US" sz="1600" b="0" i="1" smtClean="0">
                                    <a:solidFill>
                                      <a:schemeClr val="bg2"/>
                                    </a:solidFill>
                                    <a:latin typeface="Cambria Math" panose="02040503050406030204" pitchFamily="18" charset="0"/>
                                  </a:rPr>
                                </m:ctrlPr>
                              </m:sSubPr>
                              <m:e>
                                <m:r>
                                  <a:rPr lang="en-US" sz="1600" b="0" i="1" smtClean="0">
                                    <a:solidFill>
                                      <a:schemeClr val="bg2"/>
                                    </a:solidFill>
                                    <a:latin typeface="Cambria Math" panose="02040503050406030204" pitchFamily="18" charset="0"/>
                                  </a:rPr>
                                  <m:t>𝐴</m:t>
                                </m:r>
                              </m:e>
                              <m:sub>
                                <m:r>
                                  <a:rPr lang="en-US" sz="1600" b="0" i="1" smtClean="0">
                                    <a:solidFill>
                                      <a:schemeClr val="bg2"/>
                                    </a:solidFill>
                                    <a:latin typeface="Cambria Math" panose="02040503050406030204" pitchFamily="18" charset="0"/>
                                  </a:rPr>
                                  <m:t>𝑧𝑧</m:t>
                                </m:r>
                              </m:sub>
                            </m:sSub>
                          </m:e>
                        </m:d>
                      </m:den>
                    </m:f>
                    <m:r>
                      <a:rPr lang="en-US" sz="1600" b="0" i="1" smtClean="0">
                        <a:solidFill>
                          <a:schemeClr val="bg2"/>
                        </a:solidFill>
                        <a:latin typeface="Cambria Math" panose="02040503050406030204" pitchFamily="18" charset="0"/>
                      </a:rPr>
                      <m:t>                                        </m:t>
                    </m:r>
                    <m:sSub>
                      <m:sSubPr>
                        <m:ctrlPr>
                          <a:rPr lang="en-US" sz="1600" b="0" i="1">
                            <a:solidFill>
                              <a:schemeClr val="bg2"/>
                            </a:solidFill>
                            <a:latin typeface="Cambria Math" panose="02040503050406030204" pitchFamily="18" charset="0"/>
                          </a:rPr>
                        </m:ctrlPr>
                      </m:sSubPr>
                      <m:e>
                        <m:r>
                          <a:rPr lang="en-US" sz="1600" i="1">
                            <a:solidFill>
                              <a:schemeClr val="bg2"/>
                            </a:solidFill>
                            <a:latin typeface="Cambria Math" panose="02040503050406030204" pitchFamily="18" charset="0"/>
                          </a:rPr>
                          <m:t>𝐴</m:t>
                        </m:r>
                      </m:e>
                      <m:sub>
                        <m:r>
                          <a:rPr lang="en-US" sz="1600" i="1">
                            <a:solidFill>
                              <a:schemeClr val="bg2"/>
                            </a:solidFill>
                            <a:latin typeface="Cambria Math" panose="02040503050406030204" pitchFamily="18" charset="0"/>
                          </a:rPr>
                          <m:t>𝑧𝑧</m:t>
                        </m:r>
                      </m:sub>
                    </m:sSub>
                    <m:r>
                      <a:rPr lang="en-US" sz="1600" i="1">
                        <a:solidFill>
                          <a:schemeClr val="bg2"/>
                        </a:solidFill>
                        <a:latin typeface="Cambria Math" panose="02040503050406030204" pitchFamily="18" charset="0"/>
                      </a:rPr>
                      <m:t>=</m:t>
                    </m:r>
                    <m:f>
                      <m:fPr>
                        <m:ctrlPr>
                          <a:rPr lang="en-US" sz="1600" i="1">
                            <a:solidFill>
                              <a:schemeClr val="bg2"/>
                            </a:solidFill>
                            <a:latin typeface="Cambria Math" panose="02040503050406030204" pitchFamily="18" charset="0"/>
                          </a:rPr>
                        </m:ctrlPr>
                      </m:fPr>
                      <m:num>
                        <m:d>
                          <m:dPr>
                            <m:ctrlPr>
                              <a:rPr lang="en-US" sz="1600" i="1">
                                <a:solidFill>
                                  <a:schemeClr val="bg2"/>
                                </a:solidFill>
                                <a:latin typeface="Cambria Math" panose="02040503050406030204" pitchFamily="18" charset="0"/>
                              </a:rPr>
                            </m:ctrlPr>
                          </m:dPr>
                          <m:e>
                            <m:r>
                              <a:rPr lang="en-US" sz="1600" i="1">
                                <a:solidFill>
                                  <a:schemeClr val="bg2"/>
                                </a:solidFill>
                                <a:latin typeface="Cambria Math" panose="02040503050406030204" pitchFamily="18" charset="0"/>
                              </a:rPr>
                              <m:t>7+</m:t>
                            </m:r>
                            <m:r>
                              <m:rPr>
                                <m:sty m:val="p"/>
                              </m:rPr>
                              <a:rPr lang="en-US" sz="1600" i="0">
                                <a:solidFill>
                                  <a:schemeClr val="bg2"/>
                                </a:solidFill>
                                <a:latin typeface="Cambria Math" panose="02040503050406030204" pitchFamily="18" charset="0"/>
                              </a:rPr>
                              <m:t>co</m:t>
                            </m:r>
                            <m:sSup>
                              <m:sSupPr>
                                <m:ctrlPr>
                                  <a:rPr lang="en-US" sz="1600" i="1">
                                    <a:solidFill>
                                      <a:schemeClr val="bg2"/>
                                    </a:solidFill>
                                    <a:latin typeface="Cambria Math" panose="02040503050406030204" pitchFamily="18" charset="0"/>
                                  </a:rPr>
                                </m:ctrlPr>
                              </m:sSupPr>
                              <m:e>
                                <m:r>
                                  <m:rPr>
                                    <m:sty m:val="p"/>
                                  </m:rPr>
                                  <a:rPr lang="en-US" sz="1600" i="0">
                                    <a:solidFill>
                                      <a:schemeClr val="bg2"/>
                                    </a:solidFill>
                                    <a:latin typeface="Cambria Math" panose="02040503050406030204" pitchFamily="18" charset="0"/>
                                  </a:rPr>
                                  <m:t>s</m:t>
                                </m:r>
                              </m:e>
                              <m:sup>
                                <m:r>
                                  <a:rPr lang="en-US" sz="1600" i="0">
                                    <a:solidFill>
                                      <a:schemeClr val="bg2"/>
                                    </a:solidFill>
                                    <a:latin typeface="Cambria Math" panose="02040503050406030204" pitchFamily="18" charset="0"/>
                                  </a:rPr>
                                  <m:t>2</m:t>
                                </m:r>
                              </m:sup>
                            </m:sSup>
                            <m:r>
                              <a:rPr lang="en-US" sz="1600" i="1">
                                <a:solidFill>
                                  <a:schemeClr val="bg2"/>
                                </a:solidFill>
                                <a:latin typeface="Cambria Math" panose="02040503050406030204" pitchFamily="18" charset="0"/>
                              </a:rPr>
                              <m:t>𝜃</m:t>
                            </m:r>
                          </m:e>
                        </m:d>
                        <m:func>
                          <m:funcPr>
                            <m:ctrlPr>
                              <a:rPr lang="en-US" sz="1600" i="1" smtClean="0">
                                <a:solidFill>
                                  <a:schemeClr val="bg2"/>
                                </a:solidFill>
                                <a:latin typeface="Cambria Math" panose="02040503050406030204" pitchFamily="18" charset="0"/>
                              </a:rPr>
                            </m:ctrlPr>
                          </m:funcPr>
                          <m:fName>
                            <m:sSup>
                              <m:sSupPr>
                                <m:ctrlPr>
                                  <a:rPr lang="en-US" sz="1600" i="1" smtClean="0">
                                    <a:solidFill>
                                      <a:schemeClr val="bg2"/>
                                    </a:solidFill>
                                    <a:latin typeface="Cambria Math" panose="02040503050406030204" pitchFamily="18" charset="0"/>
                                  </a:rPr>
                                </m:ctrlPr>
                              </m:sSupPr>
                              <m:e>
                                <m:r>
                                  <m:rPr>
                                    <m:sty m:val="p"/>
                                  </m:rPr>
                                  <a:rPr lang="en-US" sz="1600" i="0">
                                    <a:solidFill>
                                      <a:schemeClr val="bg2"/>
                                    </a:solidFill>
                                    <a:latin typeface="Cambria Math" panose="02040503050406030204" pitchFamily="18" charset="0"/>
                                  </a:rPr>
                                  <m:t>sin</m:t>
                                </m:r>
                              </m:e>
                              <m:sup>
                                <m:r>
                                  <a:rPr lang="en-US" sz="1600" i="1">
                                    <a:solidFill>
                                      <a:schemeClr val="bg2"/>
                                    </a:solidFill>
                                    <a:latin typeface="Cambria Math" panose="02040503050406030204" pitchFamily="18" charset="0"/>
                                  </a:rPr>
                                  <m:t>2</m:t>
                                </m:r>
                              </m:sup>
                            </m:sSup>
                          </m:fName>
                          <m:e>
                            <m:r>
                              <a:rPr lang="en-US" sz="1600" b="0" i="1" smtClean="0">
                                <a:solidFill>
                                  <a:schemeClr val="bg2"/>
                                </a:solidFill>
                                <a:latin typeface="Cambria Math" panose="02040503050406030204" pitchFamily="18" charset="0"/>
                              </a:rPr>
                              <m:t>𝜃</m:t>
                            </m:r>
                          </m:e>
                        </m:func>
                      </m:num>
                      <m:den>
                        <m:sSup>
                          <m:sSupPr>
                            <m:ctrlPr>
                              <a:rPr lang="en-US" sz="1600" b="0" i="1">
                                <a:solidFill>
                                  <a:schemeClr val="bg2"/>
                                </a:solidFill>
                                <a:latin typeface="Cambria Math" panose="02040503050406030204" pitchFamily="18" charset="0"/>
                              </a:rPr>
                            </m:ctrlPr>
                          </m:sSupPr>
                          <m:e>
                            <m:d>
                              <m:dPr>
                                <m:ctrlPr>
                                  <a:rPr lang="en-US" sz="1600" b="0" i="1">
                                    <a:solidFill>
                                      <a:schemeClr val="bg2"/>
                                    </a:solidFill>
                                    <a:latin typeface="Cambria Math" panose="02040503050406030204" pitchFamily="18" charset="0"/>
                                  </a:rPr>
                                </m:ctrlPr>
                              </m:dPr>
                              <m:e>
                                <m:r>
                                  <a:rPr lang="en-US" sz="1600" b="0" i="1">
                                    <a:solidFill>
                                      <a:schemeClr val="bg2"/>
                                    </a:solidFill>
                                    <a:latin typeface="Cambria Math" panose="02040503050406030204" pitchFamily="18" charset="0"/>
                                  </a:rPr>
                                  <m:t>3+</m:t>
                                </m:r>
                                <m:func>
                                  <m:funcPr>
                                    <m:ctrlPr>
                                      <a:rPr lang="en-US" sz="1600" b="0" i="1">
                                        <a:solidFill>
                                          <a:schemeClr val="bg2"/>
                                        </a:solidFill>
                                        <a:latin typeface="Cambria Math" panose="02040503050406030204" pitchFamily="18" charset="0"/>
                                      </a:rPr>
                                    </m:ctrlPr>
                                  </m:funcPr>
                                  <m:fName>
                                    <m:sSup>
                                      <m:sSupPr>
                                        <m:ctrlPr>
                                          <a:rPr lang="en-US" sz="1600" b="0" i="1">
                                            <a:solidFill>
                                              <a:schemeClr val="bg2"/>
                                            </a:solidFill>
                                            <a:latin typeface="Cambria Math" panose="02040503050406030204" pitchFamily="18" charset="0"/>
                                          </a:rPr>
                                        </m:ctrlPr>
                                      </m:sSupPr>
                                      <m:e>
                                        <m:r>
                                          <m:rPr>
                                            <m:sty m:val="p"/>
                                          </m:rPr>
                                          <a:rPr lang="en-US" sz="1600" b="0" i="0">
                                            <a:solidFill>
                                              <a:schemeClr val="bg2"/>
                                            </a:solidFill>
                                            <a:latin typeface="Cambria Math" panose="02040503050406030204" pitchFamily="18" charset="0"/>
                                          </a:rPr>
                                          <m:t>cos</m:t>
                                        </m:r>
                                      </m:e>
                                      <m:sup>
                                        <m:r>
                                          <a:rPr lang="en-US" sz="1600" b="0" i="1">
                                            <a:solidFill>
                                              <a:schemeClr val="bg2"/>
                                            </a:solidFill>
                                            <a:latin typeface="Cambria Math" panose="02040503050406030204" pitchFamily="18" charset="0"/>
                                          </a:rPr>
                                          <m:t>2</m:t>
                                        </m:r>
                                      </m:sup>
                                    </m:sSup>
                                  </m:fName>
                                  <m:e>
                                    <m:r>
                                      <a:rPr lang="en-US" sz="1600" b="0" i="1" smtClean="0">
                                        <a:solidFill>
                                          <a:schemeClr val="bg2"/>
                                        </a:solidFill>
                                        <a:latin typeface="Cambria Math" panose="02040503050406030204" pitchFamily="18" charset="0"/>
                                      </a:rPr>
                                      <m:t>𝜃</m:t>
                                    </m:r>
                                  </m:e>
                                </m:func>
                              </m:e>
                            </m:d>
                          </m:e>
                          <m:sup>
                            <m:r>
                              <a:rPr lang="en-US" sz="1600" b="0" i="1">
                                <a:solidFill>
                                  <a:schemeClr val="bg2"/>
                                </a:solidFill>
                                <a:latin typeface="Cambria Math" panose="02040503050406030204" pitchFamily="18" charset="0"/>
                              </a:rPr>
                              <m:t>2</m:t>
                            </m:r>
                          </m:sup>
                        </m:sSup>
                      </m:den>
                    </m:f>
                  </m:oMath>
                </a14:m>
                <a:endParaRPr lang="en-US" sz="1600" dirty="0">
                  <a:solidFill>
                    <a:schemeClr val="bg2"/>
                  </a:solidFill>
                  <a:latin typeface="Lato" panose="020F0502020204030203" pitchFamily="34" charset="0"/>
                  <a:ea typeface="Lato" panose="020F0502020204030203" pitchFamily="34" charset="0"/>
                  <a:cs typeface="Lato" panose="020F0502020204030203" pitchFamily="34" charset="0"/>
                </a:endParaRPr>
              </a:p>
              <a:p>
                <a:pPr lvl="1">
                  <a:buClr>
                    <a:schemeClr val="bg2"/>
                  </a:buClr>
                  <a:buSzPct val="140000"/>
                  <a:buFont typeface="Arial" panose="020B0604020202020204" pitchFamily="34" charset="0"/>
                  <a:buChar char="•"/>
                </a:pPr>
                <a:endParaRPr lang="en-US" sz="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a:buClr>
                    <a:schemeClr val="bg2"/>
                  </a:buClr>
                  <a:buSzPct val="140000"/>
                  <a:buFont typeface="Arial" panose="020B0604020202020204" pitchFamily="34" charset="0"/>
                  <a:buChar cha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Møller measurements are taken in dedicated polarimetry runs during experiments</a:t>
                </a: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PREX: Was the sole polarization measurement</a:t>
                </a:r>
              </a:p>
              <a:p>
                <a:pPr lvl="1">
                  <a:buClr>
                    <a:schemeClr val="bg2"/>
                  </a:buClr>
                  <a:buSzPct val="140000"/>
                  <a:buFont typeface="Arial" panose="020B0604020202020204" pitchFamily="34" charset="0"/>
                  <a:buChar cha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In CREX: Used to normalize the continuous Compton measurements</a:t>
                </a:r>
              </a:p>
            </p:txBody>
          </p:sp>
        </mc:Choice>
        <mc:Fallback>
          <p:sp>
            <p:nvSpPr>
              <p:cNvPr id="109" name="Google Shape;109;p15">
                <a:extLst>
                  <a:ext uri="{FF2B5EF4-FFF2-40B4-BE49-F238E27FC236}">
                    <a16:creationId xmlns:a16="http://schemas.microsoft.com/office/drawing/2014/main" id="{624D0818-6569-1297-3342-AEAA8BA5D311}"/>
                  </a:ext>
                </a:extLst>
              </p:cNvPr>
              <p:cNvSpPr txBox="1">
                <a:spLocks noGrp="1" noRot="1" noChangeAspect="1" noMove="1" noResize="1" noEditPoints="1" noAdjustHandles="1" noChangeArrowheads="1" noChangeShapeType="1" noTextEdit="1"/>
              </p:cNvSpPr>
              <p:nvPr>
                <p:ph type="body" idx="1"/>
              </p:nvPr>
            </p:nvSpPr>
            <p:spPr>
              <a:xfrm>
                <a:off x="480366" y="945568"/>
                <a:ext cx="7787700" cy="1657603"/>
              </a:xfrm>
              <a:prstGeom prst="rect">
                <a:avLst/>
              </a:prstGeom>
              <a:blipFill>
                <a:blip r:embed="rId3"/>
                <a:stretch>
                  <a:fillRect t="-1527" b="-152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BBF9CB6-2C49-338F-4AEC-E037E98C37D7}"/>
              </a:ext>
            </a:extLst>
          </p:cNvPr>
          <p:cNvSpPr txBox="1"/>
          <p:nvPr/>
        </p:nvSpPr>
        <p:spPr>
          <a:xfrm>
            <a:off x="4181382" y="4515764"/>
            <a:ext cx="4231888" cy="430887"/>
          </a:xfrm>
          <a:prstGeom prst="rect">
            <a:avLst/>
          </a:prstGeom>
          <a:noFill/>
        </p:spPr>
        <p:txBody>
          <a:bodyPr wrap="square" rtlCol="0">
            <a:spAutoFit/>
          </a:bodyPr>
          <a:lstStyle/>
          <a:p>
            <a:r>
              <a:rPr lang="en-US" sz="1100" dirty="0"/>
              <a:t>Fig. 1: Hall A Møller polarimeter beamline &amp; detectors, with basic coincidence logic. </a:t>
            </a:r>
          </a:p>
        </p:txBody>
      </p:sp>
      <p:pic>
        <p:nvPicPr>
          <p:cNvPr id="4" name="Picture 3">
            <a:extLst>
              <a:ext uri="{FF2B5EF4-FFF2-40B4-BE49-F238E27FC236}">
                <a16:creationId xmlns:a16="http://schemas.microsoft.com/office/drawing/2014/main" id="{43CD4774-80FA-EA75-DBFF-A8E1213B7A44}"/>
              </a:ext>
            </a:extLst>
          </p:cNvPr>
          <p:cNvPicPr>
            <a:picLocks noChangeAspect="1"/>
          </p:cNvPicPr>
          <p:nvPr/>
        </p:nvPicPr>
        <p:blipFill>
          <a:blip r:embed="rId4"/>
          <a:stretch>
            <a:fillRect/>
          </a:stretch>
        </p:blipFill>
        <p:spPr>
          <a:xfrm>
            <a:off x="678150" y="2782209"/>
            <a:ext cx="7787700" cy="2361242"/>
          </a:xfrm>
          <a:prstGeom prst="rect">
            <a:avLst/>
          </a:prstGeom>
        </p:spPr>
      </p:pic>
      <p:sp>
        <p:nvSpPr>
          <p:cNvPr id="5" name="Slide Number Placeholder 4">
            <a:extLst>
              <a:ext uri="{FF2B5EF4-FFF2-40B4-BE49-F238E27FC236}">
                <a16:creationId xmlns:a16="http://schemas.microsoft.com/office/drawing/2014/main" id="{161329EA-0AD8-B884-4496-CA83FBE80B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20977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9281DEAA-507A-8915-1BFE-9404579D18BD}"/>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10FEE976-412F-E9DB-8F7E-036D4B5067F9}"/>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Hardware: Power Supplies + Magnets</a:t>
            </a:r>
            <a:endParaRPr sz="2400" dirty="0"/>
          </a:p>
        </p:txBody>
      </p:sp>
      <p:sp>
        <p:nvSpPr>
          <p:cNvPr id="109" name="Google Shape;109;p15">
            <a:extLst>
              <a:ext uri="{FF2B5EF4-FFF2-40B4-BE49-F238E27FC236}">
                <a16:creationId xmlns:a16="http://schemas.microsoft.com/office/drawing/2014/main" id="{533829A9-37FB-CFCD-20C4-6DF07808B78D}"/>
              </a:ext>
            </a:extLst>
          </p:cNvPr>
          <p:cNvSpPr txBox="1">
            <a:spLocks noGrp="1"/>
          </p:cNvSpPr>
          <p:nvPr>
            <p:ph type="body" idx="1"/>
          </p:nvPr>
        </p:nvSpPr>
        <p:spPr>
          <a:xfrm>
            <a:off x="727650" y="1020984"/>
            <a:ext cx="7688700" cy="1788152"/>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SBS concluded by August 2025. The down period has allowed for hardware changes in preparation for MOLLER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Final SBS runs taken over the summer saw stability issues with the quadrupole and dipole power supplies.</a:t>
            </a:r>
          </a:p>
          <a:p>
            <a:pPr marL="228600" indent="-228600">
              <a:lnSpc>
                <a:spcPct val="90000"/>
              </a:lnSpc>
              <a:spcBef>
                <a:spcPts val="1000"/>
              </a:spcBef>
              <a:buClrTx/>
              <a:buSzPct val="140000"/>
              <a:buFont typeface="Arial" panose="020B0604020202020204" pitchFamily="34" charset="0"/>
              <a:buChar char="•"/>
              <a:defRPr/>
            </a:pP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New power supplies have been ordered for all 4 quadrupoles, and 3 have been installed.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All will be installed in time for </a:t>
            </a:r>
            <a:r>
              <a:rPr kumimoji="0" lang="en-US" sz="14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MOLLER.</a:t>
            </a:r>
          </a:p>
        </p:txBody>
      </p:sp>
      <p:sp>
        <p:nvSpPr>
          <p:cNvPr id="110" name="Google Shape;110;p15">
            <a:extLst>
              <a:ext uri="{FF2B5EF4-FFF2-40B4-BE49-F238E27FC236}">
                <a16:creationId xmlns:a16="http://schemas.microsoft.com/office/drawing/2014/main" id="{9E8BB3B1-6144-8235-A757-A76B3EFF77D9}"/>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4" name="Google Shape;109;p15">
            <a:extLst>
              <a:ext uri="{FF2B5EF4-FFF2-40B4-BE49-F238E27FC236}">
                <a16:creationId xmlns:a16="http://schemas.microsoft.com/office/drawing/2014/main" id="{10286AD8-53C7-20E9-89E1-50A2DF29BBA7}"/>
              </a:ext>
            </a:extLst>
          </p:cNvPr>
          <p:cNvSpPr txBox="1">
            <a:spLocks/>
          </p:cNvSpPr>
          <p:nvPr/>
        </p:nvSpPr>
        <p:spPr>
          <a:xfrm>
            <a:off x="727650" y="2628588"/>
            <a:ext cx="4728270" cy="142805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 new dipole power supply has not been ordered </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Existing unit can reach 480 A (11 GeV) but struggles to reach 550 A specified by upper end of hysteresis loop</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Should not be a problem to drop upper end of hysteresis loop to 520 A. </a:t>
            </a:r>
          </a:p>
        </p:txBody>
      </p:sp>
      <p:pic>
        <p:nvPicPr>
          <p:cNvPr id="7" name="Picture 6" descr="A blue and black machine with wires and a red button&#10;&#10;AI-generated content may be incorrect.">
            <a:extLst>
              <a:ext uri="{FF2B5EF4-FFF2-40B4-BE49-F238E27FC236}">
                <a16:creationId xmlns:a16="http://schemas.microsoft.com/office/drawing/2014/main" id="{19394A50-479C-1648-0B25-7A3F59502865}"/>
              </a:ext>
            </a:extLst>
          </p:cNvPr>
          <p:cNvPicPr>
            <a:picLocks noChangeAspect="1"/>
          </p:cNvPicPr>
          <p:nvPr/>
        </p:nvPicPr>
        <p:blipFill>
          <a:blip r:embed="rId3"/>
          <a:stretch>
            <a:fillRect/>
          </a:stretch>
        </p:blipFill>
        <p:spPr>
          <a:xfrm>
            <a:off x="6039409" y="2571750"/>
            <a:ext cx="2376941" cy="2288120"/>
          </a:xfrm>
          <a:prstGeom prst="rect">
            <a:avLst/>
          </a:prstGeom>
        </p:spPr>
      </p:pic>
    </p:spTree>
    <p:extLst>
      <p:ext uri="{BB962C8B-B14F-4D97-AF65-F5344CB8AC3E}">
        <p14:creationId xmlns:p14="http://schemas.microsoft.com/office/powerpoint/2010/main" val="219547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6D5FE8C-6D69-39B5-ADCE-E823518CAFCB}"/>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767E9E92-F7CE-DF09-7040-D85FE8AC7676}"/>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New Hardware: GEMs and Collimator</a:t>
            </a:r>
          </a:p>
        </p:txBody>
      </p:sp>
      <p:sp>
        <p:nvSpPr>
          <p:cNvPr id="109" name="Google Shape;109;p15">
            <a:extLst>
              <a:ext uri="{FF2B5EF4-FFF2-40B4-BE49-F238E27FC236}">
                <a16:creationId xmlns:a16="http://schemas.microsoft.com/office/drawing/2014/main" id="{B121D62A-8E07-D60A-2B03-3D750F16CB8E}"/>
              </a:ext>
            </a:extLst>
          </p:cNvPr>
          <p:cNvSpPr txBox="1">
            <a:spLocks noGrp="1"/>
          </p:cNvSpPr>
          <p:nvPr>
            <p:ph type="body" idx="1"/>
          </p:nvPr>
        </p:nvSpPr>
        <p:spPr>
          <a:xfrm>
            <a:off x="727650" y="1020984"/>
            <a:ext cx="7688700" cy="700674"/>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GEM detectors for particle tracking will be installed between the exit collimator and the main calorimeter</a:t>
            </a:r>
          </a:p>
        </p:txBody>
      </p:sp>
      <p:sp>
        <p:nvSpPr>
          <p:cNvPr id="110" name="Google Shape;110;p15">
            <a:extLst>
              <a:ext uri="{FF2B5EF4-FFF2-40B4-BE49-F238E27FC236}">
                <a16:creationId xmlns:a16="http://schemas.microsoft.com/office/drawing/2014/main" id="{B7544BBC-4759-32D2-4BE5-06C59457F790}"/>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mtClean="0"/>
              <a:t>4</a:t>
            </a:fld>
            <a:endParaRPr lang="en"/>
          </a:p>
        </p:txBody>
      </p:sp>
      <p:pic>
        <p:nvPicPr>
          <p:cNvPr id="9" name="Picture 8" descr="A diagram of a machine&#10;&#10;AI-generated content may be incorrect.">
            <a:extLst>
              <a:ext uri="{FF2B5EF4-FFF2-40B4-BE49-F238E27FC236}">
                <a16:creationId xmlns:a16="http://schemas.microsoft.com/office/drawing/2014/main" id="{2B70FF7D-7B11-DEC8-C117-2D7324DE46CC}"/>
              </a:ext>
            </a:extLst>
          </p:cNvPr>
          <p:cNvPicPr>
            <a:picLocks noChangeAspect="1"/>
          </p:cNvPicPr>
          <p:nvPr/>
        </p:nvPicPr>
        <p:blipFill>
          <a:blip r:embed="rId3"/>
          <a:stretch>
            <a:fillRect/>
          </a:stretch>
        </p:blipFill>
        <p:spPr>
          <a:xfrm>
            <a:off x="6010556" y="1721658"/>
            <a:ext cx="2584314" cy="2377238"/>
          </a:xfrm>
          <a:prstGeom prst="rect">
            <a:avLst/>
          </a:prstGeom>
        </p:spPr>
      </p:pic>
      <p:pic>
        <p:nvPicPr>
          <p:cNvPr id="12" name="Picture 11" descr="A diagram of a machine&#10;&#10;AI-generated content may be incorrect.">
            <a:extLst>
              <a:ext uri="{FF2B5EF4-FFF2-40B4-BE49-F238E27FC236}">
                <a16:creationId xmlns:a16="http://schemas.microsoft.com/office/drawing/2014/main" id="{6F9DC4B6-DB0A-D6B0-5A82-220D5C1D529B}"/>
              </a:ext>
            </a:extLst>
          </p:cNvPr>
          <p:cNvPicPr>
            <a:picLocks noChangeAspect="1"/>
          </p:cNvPicPr>
          <p:nvPr/>
        </p:nvPicPr>
        <p:blipFill>
          <a:blip r:embed="rId4"/>
          <a:stretch>
            <a:fillRect/>
          </a:stretch>
        </p:blipFill>
        <p:spPr>
          <a:xfrm>
            <a:off x="701530" y="3683962"/>
            <a:ext cx="4918834" cy="1262689"/>
          </a:xfrm>
          <a:prstGeom prst="rect">
            <a:avLst/>
          </a:prstGeom>
        </p:spPr>
      </p:pic>
      <p:sp>
        <p:nvSpPr>
          <p:cNvPr id="13" name="TextBox 12">
            <a:extLst>
              <a:ext uri="{FF2B5EF4-FFF2-40B4-BE49-F238E27FC236}">
                <a16:creationId xmlns:a16="http://schemas.microsoft.com/office/drawing/2014/main" id="{F6F7DADC-43EA-C72C-2B91-3A2AD1C4F34E}"/>
              </a:ext>
            </a:extLst>
          </p:cNvPr>
          <p:cNvSpPr txBox="1"/>
          <p:nvPr/>
        </p:nvSpPr>
        <p:spPr>
          <a:xfrm>
            <a:off x="5620364" y="4153239"/>
            <a:ext cx="2974506"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Above: GEMs and GEM rack schematic.</a:t>
            </a:r>
          </a:p>
          <a:p>
            <a:r>
              <a:rPr lang="en-US" sz="1200" dirty="0">
                <a:latin typeface="Times New Roman" panose="02020603050405020304" pitchFamily="18" charset="0"/>
                <a:cs typeface="Times New Roman" panose="02020603050405020304" pitchFamily="18" charset="0"/>
              </a:rPr>
              <a:t>Left: Polarimeter beam line with new GEM and collimator locations highlighted in blue.</a:t>
            </a:r>
          </a:p>
        </p:txBody>
      </p:sp>
      <p:sp>
        <p:nvSpPr>
          <p:cNvPr id="15" name="Google Shape;109;p15">
            <a:extLst>
              <a:ext uri="{FF2B5EF4-FFF2-40B4-BE49-F238E27FC236}">
                <a16:creationId xmlns:a16="http://schemas.microsoft.com/office/drawing/2014/main" id="{F9B2986B-D47E-F49F-1AE3-E0075E498F9E}"/>
              </a:ext>
            </a:extLst>
          </p:cNvPr>
          <p:cNvSpPr txBox="1">
            <a:spLocks/>
          </p:cNvSpPr>
          <p:nvPr/>
        </p:nvSpPr>
        <p:spPr>
          <a:xfrm>
            <a:off x="701530" y="1552254"/>
            <a:ext cx="5309026" cy="206207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GEM construction &amp; testing completed summer 2025 at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UVa</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Delivery from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UVa</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&amp; installation of GEMs is pending	</a:t>
            </a: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DAQ and analysis will be led by </a:t>
            </a:r>
            <a:r>
              <a:rPr lang="en-US" sz="1400" b="1" kern="1200" dirty="0">
                <a:solidFill>
                  <a:schemeClr val="bg2"/>
                </a:solidFill>
                <a:latin typeface="Lato" panose="020F0502020204030203" pitchFamily="34" charset="0"/>
                <a:ea typeface="Lato" panose="020F0502020204030203" pitchFamily="34" charset="0"/>
                <a:cs typeface="Lato" panose="020F0502020204030203" pitchFamily="34" charset="0"/>
              </a:rPr>
              <a:t>Syracuse University </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group</a:t>
            </a:r>
          </a:p>
          <a:p>
            <a:pPr marL="285750" lvl="0" indent="-28575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Detector collimator built; not yet installed</a:t>
            </a:r>
          </a:p>
          <a:p>
            <a:pPr marL="742950" lvl="1" indent="-28575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Limits vertical acceptance to reduce Levchuk Effect issues</a:t>
            </a:r>
          </a:p>
          <a:p>
            <a:pPr marL="457200" lvl="1" indent="0">
              <a:lnSpc>
                <a:spcPct val="90000"/>
              </a:lnSpc>
              <a:spcBef>
                <a:spcPts val="1000"/>
              </a:spcBef>
              <a:buClrTx/>
              <a:buSzPct val="140000"/>
              <a:buNone/>
              <a:defRPr/>
            </a:pP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45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DB4B28A-892E-D148-C5FD-8AC16449BFA6}"/>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A1D64943-5C12-027C-07BB-CF5A0F5E4004}"/>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Hardware: Targets</a:t>
            </a:r>
            <a:endParaRPr sz="2400" dirty="0"/>
          </a:p>
        </p:txBody>
      </p:sp>
      <p:sp>
        <p:nvSpPr>
          <p:cNvPr id="109" name="Google Shape;109;p15">
            <a:extLst>
              <a:ext uri="{FF2B5EF4-FFF2-40B4-BE49-F238E27FC236}">
                <a16:creationId xmlns:a16="http://schemas.microsoft.com/office/drawing/2014/main" id="{732ED4EB-E366-5EF7-F5CF-A57E2B0EA47E}"/>
              </a:ext>
            </a:extLst>
          </p:cNvPr>
          <p:cNvSpPr txBox="1">
            <a:spLocks noGrp="1"/>
          </p:cNvSpPr>
          <p:nvPr>
            <p:ph type="body" idx="1"/>
          </p:nvPr>
        </p:nvSpPr>
        <p:spPr>
          <a:xfrm>
            <a:off x="727650" y="1020984"/>
            <a:ext cx="4911150" cy="3288049"/>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Target position to be moved upstream 30 cm</a:t>
            </a:r>
          </a:p>
          <a:p>
            <a:pPr marL="685800" lvl="1" indent="-228600">
              <a:lnSpc>
                <a:spcPct val="90000"/>
              </a:lnSpc>
              <a:spcBef>
                <a:spcPts val="1000"/>
              </a:spcBef>
              <a:buClrTx/>
              <a:buSzPct val="140000"/>
              <a:buFont typeface="Arial" panose="020B0604020202020204" pitchFamily="34" charset="0"/>
              <a:buChar char="•"/>
              <a:defRPr/>
            </a:pPr>
            <a:r>
              <a:rPr kumimoji="0" lang="en-US" sz="1200" b="0" i="0" u="none" strike="noStrike" kern="1200" cap="none" spc="0" normalizeH="0" baseline="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rPr>
              <a:t>Reduces Levchuk Effect issues</a:t>
            </a:r>
            <a:endParaRPr kumimoji="0" lang="en-US" sz="1200" b="0" i="0" u="none" strike="noStrike" kern="1200" cap="none" spc="0" normalizeH="0" noProof="0" dirty="0">
              <a:ln>
                <a:noFill/>
              </a:ln>
              <a:solidFill>
                <a:schemeClr val="bg2"/>
              </a:solidFill>
              <a:effectLst/>
              <a:uLnTx/>
              <a:uFillTx/>
              <a:latin typeface="Lato" panose="020F0502020204030203" pitchFamily="34" charset="0"/>
              <a:ea typeface="Lato" panose="020F0502020204030203" pitchFamily="34" charset="0"/>
              <a:cs typeface="Lato" panose="020F0502020204030203" pitchFamily="34" charset="0"/>
            </a:endParaRP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Allows natural drift; less quad defocusing needed</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Keeps us in linear-response region for quad magnets</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Currently developing precise mounting procedure for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Small deviations from field normal impede proper saturation of target foils.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Most methods of stamping out and mounting 10–25 µm foils warp them or create wrinkles.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Warping of foils was issue during previous experiments PREX &amp; CREX, causing 1% deviation in analyzing power.</a:t>
            </a:r>
          </a:p>
        </p:txBody>
      </p:sp>
      <p:sp>
        <p:nvSpPr>
          <p:cNvPr id="110" name="Google Shape;110;p15">
            <a:extLst>
              <a:ext uri="{FF2B5EF4-FFF2-40B4-BE49-F238E27FC236}">
                <a16:creationId xmlns:a16="http://schemas.microsoft.com/office/drawing/2014/main" id="{DA7712D6-9631-6F53-8B8D-5687FEABC606}"/>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3" name="Picture 2" descr="A piece of paper with a few pieces of metal on it&#10;&#10;AI-generated content may be incorrect.">
            <a:extLst>
              <a:ext uri="{FF2B5EF4-FFF2-40B4-BE49-F238E27FC236}">
                <a16:creationId xmlns:a16="http://schemas.microsoft.com/office/drawing/2014/main" id="{58BA06C6-2969-19F8-871C-C8311C934DD2}"/>
              </a:ext>
            </a:extLst>
          </p:cNvPr>
          <p:cNvPicPr>
            <a:picLocks noChangeAspect="1"/>
          </p:cNvPicPr>
          <p:nvPr/>
        </p:nvPicPr>
        <p:blipFill>
          <a:blip r:embed="rId3"/>
          <a:stretch>
            <a:fillRect/>
          </a:stretch>
        </p:blipFill>
        <p:spPr>
          <a:xfrm>
            <a:off x="6075679" y="1020984"/>
            <a:ext cx="2123748" cy="1854296"/>
          </a:xfrm>
          <a:prstGeom prst="rect">
            <a:avLst/>
          </a:prstGeom>
        </p:spPr>
      </p:pic>
      <p:sp>
        <p:nvSpPr>
          <p:cNvPr id="4" name="TextBox 3">
            <a:extLst>
              <a:ext uri="{FF2B5EF4-FFF2-40B4-BE49-F238E27FC236}">
                <a16:creationId xmlns:a16="http://schemas.microsoft.com/office/drawing/2014/main" id="{AA972959-8A5B-3EDE-F80D-266111A0FDBC}"/>
              </a:ext>
            </a:extLst>
          </p:cNvPr>
          <p:cNvSpPr txBox="1"/>
          <p:nvPr/>
        </p:nvSpPr>
        <p:spPr>
          <a:xfrm>
            <a:off x="5790402" y="2875280"/>
            <a:ext cx="2694302"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Foils stamped out by various methods</a:t>
            </a:r>
          </a:p>
        </p:txBody>
      </p:sp>
      <p:pic>
        <p:nvPicPr>
          <p:cNvPr id="6" name="Picture 5" descr="A circular object with a hole in it&#10;&#10;AI-generated content may be incorrect.">
            <a:extLst>
              <a:ext uri="{FF2B5EF4-FFF2-40B4-BE49-F238E27FC236}">
                <a16:creationId xmlns:a16="http://schemas.microsoft.com/office/drawing/2014/main" id="{F1373B86-50C2-3E5F-C0ED-B7D7EB20B403}"/>
              </a:ext>
            </a:extLst>
          </p:cNvPr>
          <p:cNvPicPr>
            <a:picLocks noChangeAspect="1"/>
          </p:cNvPicPr>
          <p:nvPr/>
        </p:nvPicPr>
        <p:blipFill>
          <a:blip r:embed="rId4"/>
          <a:stretch>
            <a:fillRect/>
          </a:stretch>
        </p:blipFill>
        <p:spPr>
          <a:xfrm>
            <a:off x="6075679" y="3152279"/>
            <a:ext cx="2123748" cy="1212724"/>
          </a:xfrm>
          <a:prstGeom prst="rect">
            <a:avLst/>
          </a:prstGeom>
        </p:spPr>
      </p:pic>
      <p:sp>
        <p:nvSpPr>
          <p:cNvPr id="7" name="TextBox 6">
            <a:extLst>
              <a:ext uri="{FF2B5EF4-FFF2-40B4-BE49-F238E27FC236}">
                <a16:creationId xmlns:a16="http://schemas.microsoft.com/office/drawing/2014/main" id="{46F2FBB2-B604-034A-73E3-981F54B51EF5}"/>
              </a:ext>
            </a:extLst>
          </p:cNvPr>
          <p:cNvSpPr txBox="1"/>
          <p:nvPr/>
        </p:nvSpPr>
        <p:spPr>
          <a:xfrm>
            <a:off x="5790402" y="4365003"/>
            <a:ext cx="269430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 PREX target foil with problematic wrinkling near the edges</a:t>
            </a:r>
          </a:p>
        </p:txBody>
      </p:sp>
    </p:spTree>
    <p:extLst>
      <p:ext uri="{BB962C8B-B14F-4D97-AF65-F5344CB8AC3E}">
        <p14:creationId xmlns:p14="http://schemas.microsoft.com/office/powerpoint/2010/main" val="429466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EAAA62DD-AF59-B9FD-36A4-67F96F6D9BF4}"/>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A74C73A3-24D4-D8C0-DEA5-554031738A97}"/>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New Hardware: New DAQ</a:t>
            </a:r>
            <a:endParaRPr sz="2400" dirty="0"/>
          </a:p>
        </p:txBody>
      </p:sp>
      <p:sp>
        <p:nvSpPr>
          <p:cNvPr id="109" name="Google Shape;109;p15">
            <a:extLst>
              <a:ext uri="{FF2B5EF4-FFF2-40B4-BE49-F238E27FC236}">
                <a16:creationId xmlns:a16="http://schemas.microsoft.com/office/drawing/2014/main" id="{7609796B-B655-919E-3318-BB33AA643F13}"/>
              </a:ext>
            </a:extLst>
          </p:cNvPr>
          <p:cNvSpPr txBox="1">
            <a:spLocks noGrp="1"/>
          </p:cNvSpPr>
          <p:nvPr>
            <p:ph type="body" idx="1"/>
          </p:nvPr>
        </p:nvSpPr>
        <p:spPr>
          <a:xfrm>
            <a:off x="727650" y="1020984"/>
            <a:ext cx="7688700" cy="1538853"/>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While we will use the polarimeter’s old NIM/CAMAC counting DAQ for MOLLER, it will be supplemental to a new DAQ.</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FADC-based DAQ developed by Hanjie &amp; Zhongling reads out waveforms and creates coincidence counts in software.</a:t>
            </a:r>
          </a:p>
          <a:p>
            <a:pPr marL="685800" lvl="1" indent="-228600">
              <a:lnSpc>
                <a:spcPct val="90000"/>
              </a:lnSpc>
              <a:spcBef>
                <a:spcPts val="1000"/>
              </a:spcBef>
              <a:buClrTx/>
              <a:buSzPct val="140000"/>
              <a:buFont typeface="Arial" panose="020B0604020202020204" pitchFamily="34" charset="0"/>
              <a:buChar char="•"/>
              <a:defRPr/>
            </a:pPr>
            <a:endPar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endParaRPr>
          </a:p>
        </p:txBody>
      </p:sp>
      <p:sp>
        <p:nvSpPr>
          <p:cNvPr id="110" name="Google Shape;110;p15">
            <a:extLst>
              <a:ext uri="{FF2B5EF4-FFF2-40B4-BE49-F238E27FC236}">
                <a16:creationId xmlns:a16="http://schemas.microsoft.com/office/drawing/2014/main" id="{F54A53D9-C124-D2F6-6BD1-2136117EFFD4}"/>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3" name="Picture 2" descr="A graph of a graph of a number of numbers&#10;&#10;AI-generated content may be incorrect.">
            <a:extLst>
              <a:ext uri="{FF2B5EF4-FFF2-40B4-BE49-F238E27FC236}">
                <a16:creationId xmlns:a16="http://schemas.microsoft.com/office/drawing/2014/main" id="{472E6AE7-E46C-6590-C9A8-DD579CCB89E4}"/>
              </a:ext>
            </a:extLst>
          </p:cNvPr>
          <p:cNvPicPr>
            <a:picLocks noChangeAspect="1"/>
          </p:cNvPicPr>
          <p:nvPr/>
        </p:nvPicPr>
        <p:blipFill>
          <a:blip r:embed="rId3"/>
          <a:stretch>
            <a:fillRect/>
          </a:stretch>
        </p:blipFill>
        <p:spPr>
          <a:xfrm>
            <a:off x="5947263" y="2178101"/>
            <a:ext cx="2589039" cy="2571750"/>
          </a:xfrm>
          <a:prstGeom prst="rect">
            <a:avLst/>
          </a:prstGeom>
        </p:spPr>
      </p:pic>
      <p:sp>
        <p:nvSpPr>
          <p:cNvPr id="4" name="TextBox 3">
            <a:extLst>
              <a:ext uri="{FF2B5EF4-FFF2-40B4-BE49-F238E27FC236}">
                <a16:creationId xmlns:a16="http://schemas.microsoft.com/office/drawing/2014/main" id="{89B817B3-C4FC-6209-EB40-B0EA54428852}"/>
              </a:ext>
            </a:extLst>
          </p:cNvPr>
          <p:cNvSpPr txBox="1"/>
          <p:nvPr/>
        </p:nvSpPr>
        <p:spPr>
          <a:xfrm>
            <a:off x="727650" y="2419351"/>
            <a:ext cx="5219613" cy="1512209"/>
          </a:xfrm>
          <a:prstGeom prst="rect">
            <a:avLst/>
          </a:prstGeom>
          <a:noFill/>
        </p:spPr>
        <p:txBody>
          <a:bodyPr wrap="square" rtlCol="0">
            <a:spAutoFit/>
          </a:bodyPr>
          <a:lstStyle/>
          <a:p>
            <a:pPr marL="228600" lvl="0" indent="-228600">
              <a:lnSpc>
                <a:spcPct val="90000"/>
              </a:lnSpc>
              <a:spcBef>
                <a:spcPts val="1000"/>
              </a:spcBef>
              <a:buClrTx/>
              <a:buSzPct val="140000"/>
              <a:buFont typeface="Arial" panose="020B0604020202020204" pitchFamily="34" charset="0"/>
              <a:buChar char="•"/>
              <a:defRPr/>
            </a:pPr>
            <a:r>
              <a:rPr lang="en-US" kern="1200" dirty="0">
                <a:solidFill>
                  <a:schemeClr val="bg2"/>
                </a:solidFill>
                <a:latin typeface="Lato" panose="020F0502020204030203" pitchFamily="34" charset="0"/>
                <a:ea typeface="Lato" panose="020F0502020204030203" pitchFamily="34" charset="0"/>
                <a:cs typeface="Lato" panose="020F0502020204030203" pitchFamily="34" charset="0"/>
              </a:rPr>
              <a:t>We will need to develop a new analyzer &amp; decoder for this system</a:t>
            </a:r>
          </a:p>
          <a:p>
            <a:pPr marL="228600" lvl="0" indent="-228600">
              <a:lnSpc>
                <a:spcPct val="90000"/>
              </a:lnSpc>
              <a:spcBef>
                <a:spcPts val="1000"/>
              </a:spcBef>
              <a:buClrTx/>
              <a:buSzPct val="140000"/>
              <a:buFont typeface="Arial" panose="020B0604020202020204" pitchFamily="34" charset="0"/>
              <a:buChar char="•"/>
              <a:defRPr/>
            </a:pPr>
            <a:r>
              <a:rPr lang="en-US" kern="1200" dirty="0">
                <a:solidFill>
                  <a:schemeClr val="bg2"/>
                </a:solidFill>
                <a:latin typeface="Lato" panose="020F0502020204030203" pitchFamily="34" charset="0"/>
                <a:ea typeface="Lato" panose="020F0502020204030203" pitchFamily="34" charset="0"/>
                <a:cs typeface="Lato" panose="020F0502020204030203" pitchFamily="34" charset="0"/>
              </a:rPr>
              <a:t>Emulator Dead Time and Accidental studies to be conducted on the new DAQ after conclusion of old DAQ studies</a:t>
            </a:r>
          </a:p>
          <a:p>
            <a:pPr marL="228600" lvl="0" indent="-228600">
              <a:lnSpc>
                <a:spcPct val="90000"/>
              </a:lnSpc>
              <a:spcBef>
                <a:spcPts val="1000"/>
              </a:spcBef>
              <a:buClrTx/>
              <a:buSzPct val="140000"/>
              <a:buFont typeface="Arial" panose="020B0604020202020204" pitchFamily="34" charset="0"/>
              <a:buChar char="•"/>
              <a:defRPr/>
            </a:pPr>
            <a:r>
              <a:rPr lang="en-US" kern="1200" dirty="0">
                <a:solidFill>
                  <a:schemeClr val="bg2"/>
                </a:solidFill>
                <a:latin typeface="Lato" panose="020F0502020204030203" pitchFamily="34" charset="0"/>
                <a:ea typeface="Lato" panose="020F0502020204030203" pitchFamily="34" charset="0"/>
                <a:cs typeface="Lato" panose="020F0502020204030203" pitchFamily="34" charset="0"/>
              </a:rPr>
              <a:t>At right: An example of waveform readout from the new DAQ. Pictured is a pileup event.</a:t>
            </a:r>
          </a:p>
        </p:txBody>
      </p:sp>
    </p:spTree>
    <p:extLst>
      <p:ext uri="{BB962C8B-B14F-4D97-AF65-F5344CB8AC3E}">
        <p14:creationId xmlns:p14="http://schemas.microsoft.com/office/powerpoint/2010/main" val="17019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A7D92DA-A3A9-64E9-0C15-C0902F690D22}"/>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084FEE46-A3D2-FCC3-CFB3-91B024510F0B}"/>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Møller Polarimetry Systematics</a:t>
            </a:r>
            <a:endParaRPr sz="2400" dirty="0"/>
          </a:p>
        </p:txBody>
      </p:sp>
      <p:sp>
        <p:nvSpPr>
          <p:cNvPr id="109" name="Google Shape;109;p15">
            <a:extLst>
              <a:ext uri="{FF2B5EF4-FFF2-40B4-BE49-F238E27FC236}">
                <a16:creationId xmlns:a16="http://schemas.microsoft.com/office/drawing/2014/main" id="{76842D4F-B859-E572-4CCC-6864F6CA660E}"/>
              </a:ext>
            </a:extLst>
          </p:cNvPr>
          <p:cNvSpPr txBox="1">
            <a:spLocks noGrp="1"/>
          </p:cNvSpPr>
          <p:nvPr>
            <p:ph type="body" idx="1"/>
          </p:nvPr>
        </p:nvSpPr>
        <p:spPr>
          <a:xfrm>
            <a:off x="5206314" y="1152525"/>
            <a:ext cx="3432458" cy="3540426"/>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Foil Saturation Polarization is global knowledge of iron saturation.</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a:t>
            </a:r>
            <a:r>
              <a:rPr lang="en-US" sz="1400" kern="1200" baseline="-25000" dirty="0">
                <a:solidFill>
                  <a:schemeClr val="bg2"/>
                </a:solidFill>
                <a:latin typeface="Lato" panose="020F0502020204030203" pitchFamily="34" charset="0"/>
                <a:ea typeface="Lato" panose="020F0502020204030203" pitchFamily="34" charset="0"/>
                <a:cs typeface="Lato" panose="020F0502020204030203" pitchFamily="34" charset="0"/>
              </a:rPr>
              <a:t>zz</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+Levchuk improvements previously mentioned</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Current Dependence and Aperture Transmission will require dedicated studies during MOLLER</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Null Asymmetry, Electron Source Variation, and Leakage Currents will be measured during MOLLER runs</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Foil Degree of Saturation, Radiative Corrections, Dead Time, and Accidentals have ongoing or planned pre-MOLLER studies.</a:t>
            </a:r>
          </a:p>
        </p:txBody>
      </p:sp>
      <p:sp>
        <p:nvSpPr>
          <p:cNvPr id="110" name="Google Shape;110;p15">
            <a:extLst>
              <a:ext uri="{FF2B5EF4-FFF2-40B4-BE49-F238E27FC236}">
                <a16:creationId xmlns:a16="http://schemas.microsoft.com/office/drawing/2014/main" id="{961481DC-3EE9-9785-7C1C-A3F0998F2A17}"/>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graphicFrame>
        <p:nvGraphicFramePr>
          <p:cNvPr id="3" name="Table 2">
            <a:extLst>
              <a:ext uri="{FF2B5EF4-FFF2-40B4-BE49-F238E27FC236}">
                <a16:creationId xmlns:a16="http://schemas.microsoft.com/office/drawing/2014/main" id="{B1905EDF-9E71-EC32-1C54-EB24D3738137}"/>
              </a:ext>
            </a:extLst>
          </p:cNvPr>
          <p:cNvGraphicFramePr>
            <a:graphicFrameLocks noGrp="1"/>
          </p:cNvGraphicFramePr>
          <p:nvPr>
            <p:extLst>
              <p:ext uri="{D42A27DB-BD31-4B8C-83A1-F6EECF244321}">
                <p14:modId xmlns:p14="http://schemas.microsoft.com/office/powerpoint/2010/main" val="746218785"/>
              </p:ext>
            </p:extLst>
          </p:nvPr>
        </p:nvGraphicFramePr>
        <p:xfrm>
          <a:off x="430598" y="1152525"/>
          <a:ext cx="4705692" cy="3405684"/>
        </p:xfrm>
        <a:graphic>
          <a:graphicData uri="http://schemas.openxmlformats.org/drawingml/2006/table">
            <a:tbl>
              <a:tblPr firstRow="1" bandRow="1"/>
              <a:tblGrid>
                <a:gridCol w="2149291">
                  <a:extLst>
                    <a:ext uri="{9D8B030D-6E8A-4147-A177-3AD203B41FA5}">
                      <a16:colId xmlns:a16="http://schemas.microsoft.com/office/drawing/2014/main" val="2076004944"/>
                    </a:ext>
                  </a:extLst>
                </a:gridCol>
                <a:gridCol w="1171237">
                  <a:extLst>
                    <a:ext uri="{9D8B030D-6E8A-4147-A177-3AD203B41FA5}">
                      <a16:colId xmlns:a16="http://schemas.microsoft.com/office/drawing/2014/main" val="532547774"/>
                    </a:ext>
                  </a:extLst>
                </a:gridCol>
                <a:gridCol w="1385164">
                  <a:extLst>
                    <a:ext uri="{9D8B030D-6E8A-4147-A177-3AD203B41FA5}">
                      <a16:colId xmlns:a16="http://schemas.microsoft.com/office/drawing/2014/main" val="1066941418"/>
                    </a:ext>
                  </a:extLst>
                </a:gridCol>
              </a:tblGrid>
              <a:tr h="26094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Problem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CREX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Aptos" panose="02110004020202020204"/>
                          <a:sym typeface="Arial"/>
                        </a:defRPr>
                      </a:lvl9pPr>
                    </a:lstStyle>
                    <a:p>
                      <a:r>
                        <a:rPr lang="en-US" sz="1200" dirty="0"/>
                        <a:t>MOLLER Goal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7070"/>
                    </a:solidFill>
                  </a:tcPr>
                </a:tc>
                <a:extLst>
                  <a:ext uri="{0D108BD9-81ED-4DB2-BD59-A6C34878D82A}">
                    <a16:rowId xmlns:a16="http://schemas.microsoft.com/office/drawing/2014/main" val="4017815610"/>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Foil Saturation Polarization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0.28</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0.24</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677150674"/>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Foil Degree of Saturation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023022605"/>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Azz + Levchuk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372307158"/>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Radiative Corrections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812056276"/>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Dead Time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259598763"/>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Accidentals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621121491"/>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Current Dependence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295853958"/>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Aperture Transmission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119725176"/>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Null Asymmetry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0.22</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445064615"/>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Electron Source Variation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0.06</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0.02</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492658261"/>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Leakage Currents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0.18</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2"/>
                          </a:solidFill>
                        </a:rPr>
                        <a:t>0.10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882091342"/>
                  </a:ext>
                </a:extLst>
              </a:tr>
              <a:tr h="2609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Overall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0.85</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ptos" panose="02110004020202020204"/>
                          <a:sym typeface="Arial"/>
                        </a:defRPr>
                      </a:lvl9pPr>
                    </a:lstStyle>
                    <a:p>
                      <a:r>
                        <a:rPr lang="en-US" sz="1100" dirty="0">
                          <a:solidFill>
                            <a:schemeClr val="bg1"/>
                          </a:solidFill>
                        </a:rPr>
                        <a:t>0.42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02D43"/>
                    </a:solidFill>
                  </a:tcPr>
                </a:tc>
                <a:extLst>
                  <a:ext uri="{0D108BD9-81ED-4DB2-BD59-A6C34878D82A}">
                    <a16:rowId xmlns:a16="http://schemas.microsoft.com/office/drawing/2014/main" val="2934311664"/>
                  </a:ext>
                </a:extLst>
              </a:tr>
            </a:tbl>
          </a:graphicData>
        </a:graphic>
      </p:graphicFrame>
      <p:sp>
        <p:nvSpPr>
          <p:cNvPr id="2" name="Rectangle 1">
            <a:extLst>
              <a:ext uri="{FF2B5EF4-FFF2-40B4-BE49-F238E27FC236}">
                <a16:creationId xmlns:a16="http://schemas.microsoft.com/office/drawing/2014/main" id="{AAB18C2E-2397-0C21-76F3-5B6712226355}"/>
              </a:ext>
            </a:extLst>
          </p:cNvPr>
          <p:cNvSpPr/>
          <p:nvPr/>
        </p:nvSpPr>
        <p:spPr>
          <a:xfrm>
            <a:off x="430597" y="1449211"/>
            <a:ext cx="4705691" cy="2346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0E02F0-AD9C-484F-1456-8CAC0C455DD6}"/>
              </a:ext>
            </a:extLst>
          </p:cNvPr>
          <p:cNvSpPr/>
          <p:nvPr/>
        </p:nvSpPr>
        <p:spPr>
          <a:xfrm>
            <a:off x="5514278" y="1369722"/>
            <a:ext cx="2124307" cy="18587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EF0EA8-CE78-9FF9-031F-46879E2C2291}"/>
              </a:ext>
            </a:extLst>
          </p:cNvPr>
          <p:cNvSpPr/>
          <p:nvPr/>
        </p:nvSpPr>
        <p:spPr>
          <a:xfrm>
            <a:off x="5514278" y="1899180"/>
            <a:ext cx="1010192" cy="185873"/>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8CBCE5-897D-41D7-8035-165246350164}"/>
              </a:ext>
            </a:extLst>
          </p:cNvPr>
          <p:cNvSpPr/>
          <p:nvPr/>
        </p:nvSpPr>
        <p:spPr>
          <a:xfrm>
            <a:off x="430597" y="1963601"/>
            <a:ext cx="4705690" cy="234623"/>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6DEAE6-5750-2C40-44F0-2AE84420A4B9}"/>
              </a:ext>
            </a:extLst>
          </p:cNvPr>
          <p:cNvSpPr/>
          <p:nvPr/>
        </p:nvSpPr>
        <p:spPr>
          <a:xfrm>
            <a:off x="5514278" y="2385877"/>
            <a:ext cx="2758454" cy="185873"/>
          </a:xfrm>
          <a:prstGeom prst="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0DA83A-E7B8-1AA2-054B-E4ED37B6F0DD}"/>
              </a:ext>
            </a:extLst>
          </p:cNvPr>
          <p:cNvSpPr/>
          <p:nvPr/>
        </p:nvSpPr>
        <p:spPr>
          <a:xfrm>
            <a:off x="5514278" y="2603074"/>
            <a:ext cx="1041797" cy="185873"/>
          </a:xfrm>
          <a:prstGeom prst="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813ECC-8B59-B6A4-77EF-E0E3ACFD249F}"/>
              </a:ext>
            </a:extLst>
          </p:cNvPr>
          <p:cNvSpPr/>
          <p:nvPr/>
        </p:nvSpPr>
        <p:spPr>
          <a:xfrm>
            <a:off x="430597" y="3009035"/>
            <a:ext cx="4705690" cy="489748"/>
          </a:xfrm>
          <a:prstGeom prst="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7DCC1F-BC21-A2C5-B345-7E875C4D1163}"/>
              </a:ext>
            </a:extLst>
          </p:cNvPr>
          <p:cNvSpPr/>
          <p:nvPr/>
        </p:nvSpPr>
        <p:spPr>
          <a:xfrm>
            <a:off x="430597" y="3527770"/>
            <a:ext cx="4705690" cy="752129"/>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58B223-8F57-B3FC-56B0-79B60C292206}"/>
              </a:ext>
            </a:extLst>
          </p:cNvPr>
          <p:cNvSpPr/>
          <p:nvPr/>
        </p:nvSpPr>
        <p:spPr>
          <a:xfrm>
            <a:off x="5518951" y="3087290"/>
            <a:ext cx="2610441" cy="18587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B430E9-C5DA-A2D3-8F10-F33DC5FBAF34}"/>
              </a:ext>
            </a:extLst>
          </p:cNvPr>
          <p:cNvSpPr/>
          <p:nvPr/>
        </p:nvSpPr>
        <p:spPr>
          <a:xfrm>
            <a:off x="5514278" y="3304487"/>
            <a:ext cx="2521169" cy="18587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9EB086-B520-B026-CB25-6EB5EE4A0132}"/>
              </a:ext>
            </a:extLst>
          </p:cNvPr>
          <p:cNvSpPr/>
          <p:nvPr/>
        </p:nvSpPr>
        <p:spPr>
          <a:xfrm>
            <a:off x="5514277" y="3805102"/>
            <a:ext cx="2803005" cy="18587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E1C98D-7C3F-03EE-07E1-F40BAFA1B7CF}"/>
              </a:ext>
            </a:extLst>
          </p:cNvPr>
          <p:cNvSpPr/>
          <p:nvPr/>
        </p:nvSpPr>
        <p:spPr>
          <a:xfrm>
            <a:off x="5514278" y="3990975"/>
            <a:ext cx="2264386" cy="18587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36C3ED-E205-4251-48AE-8B79161D7E13}"/>
              </a:ext>
            </a:extLst>
          </p:cNvPr>
          <p:cNvSpPr/>
          <p:nvPr/>
        </p:nvSpPr>
        <p:spPr>
          <a:xfrm>
            <a:off x="5514278" y="4176848"/>
            <a:ext cx="930364" cy="18587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A1AEC8-ED5C-EE68-AC56-4565867DBAF5}"/>
              </a:ext>
            </a:extLst>
          </p:cNvPr>
          <p:cNvSpPr/>
          <p:nvPr/>
        </p:nvSpPr>
        <p:spPr>
          <a:xfrm>
            <a:off x="430596" y="2227212"/>
            <a:ext cx="4705692" cy="75506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BFA06C-3152-0B0A-3380-B70F6ADB061D}"/>
              </a:ext>
            </a:extLst>
          </p:cNvPr>
          <p:cNvSpPr/>
          <p:nvPr/>
        </p:nvSpPr>
        <p:spPr>
          <a:xfrm>
            <a:off x="430596" y="1710596"/>
            <a:ext cx="4705692" cy="224018"/>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12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0D80A66-63BD-E595-5799-0ACF154EEA27}"/>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3B93D44D-6409-DA2B-F446-4D3F38F2D8DE}"/>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Systematic Uncertainties: Dead Time + Accidentals</a:t>
            </a:r>
            <a:endParaRPr sz="2400" dirty="0"/>
          </a:p>
        </p:txBody>
      </p:sp>
      <p:sp>
        <p:nvSpPr>
          <p:cNvPr id="109" name="Google Shape;109;p15">
            <a:extLst>
              <a:ext uri="{FF2B5EF4-FFF2-40B4-BE49-F238E27FC236}">
                <a16:creationId xmlns:a16="http://schemas.microsoft.com/office/drawing/2014/main" id="{93A96EA6-7402-91A6-137F-D996B771AC1F}"/>
              </a:ext>
            </a:extLst>
          </p:cNvPr>
          <p:cNvSpPr txBox="1">
            <a:spLocks noGrp="1"/>
          </p:cNvSpPr>
          <p:nvPr>
            <p:ph type="body" idx="1"/>
          </p:nvPr>
        </p:nvSpPr>
        <p:spPr>
          <a:xfrm>
            <a:off x="727650" y="1020984"/>
            <a:ext cx="4725799" cy="3014128"/>
          </a:xfrm>
          <a:prstGeom prst="rect">
            <a:avLst/>
          </a:prstGeom>
        </p:spPr>
        <p:txBody>
          <a:bodyPr spcFirstLastPara="1" wrap="square" lIns="91425" tIns="91425" rIns="91425" bIns="91425" anchor="t" anchorCtr="0">
            <a:spAutoFit/>
          </a:bodyPr>
          <a:lstStyle/>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“Accidental” coincidences are measured by AND-</a:t>
            </a:r>
            <a:r>
              <a:rPr lang="en-US" sz="1400" kern="1200" dirty="0" err="1">
                <a:solidFill>
                  <a:schemeClr val="bg2"/>
                </a:solidFill>
                <a:latin typeface="Lato" panose="020F0502020204030203" pitchFamily="34" charset="0"/>
                <a:ea typeface="Lato" panose="020F0502020204030203" pitchFamily="34" charset="0"/>
                <a:cs typeface="Lato" panose="020F0502020204030203" pitchFamily="34" charset="0"/>
              </a:rPr>
              <a:t>ing</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delayed left signal with right. </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Dead time correction factor is e</a:t>
            </a:r>
            <a:r>
              <a:rPr lang="en-US" sz="1400" kern="1200" baseline="30000" dirty="0">
                <a:solidFill>
                  <a:schemeClr val="bg2"/>
                </a:solidFill>
                <a:latin typeface="Lato" panose="020F0502020204030203" pitchFamily="34" charset="0"/>
                <a:ea typeface="Lato" panose="020F0502020204030203" pitchFamily="34" charset="0"/>
                <a:cs typeface="Lato" panose="020F0502020204030203" pitchFamily="34" charset="0"/>
              </a:rPr>
              <a:t>R𝜏</a:t>
            </a: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 times detection rate, where 𝜏 is a dead time constant. Previously 𝜏 = 15.7 ns from LED tests was used.</a:t>
            </a:r>
          </a:p>
          <a:p>
            <a:pPr marL="228600" marR="0" lvl="0" indent="-228600" algn="l" defTabSz="914400" rtl="0" eaLnBrk="1" fontAlgn="auto" latinLnBrk="0" hangingPunct="1">
              <a:lnSpc>
                <a:spcPct val="90000"/>
              </a:lnSpc>
              <a:spcBef>
                <a:spcPts val="1000"/>
              </a:spcBef>
              <a:spcAft>
                <a:spcPts val="0"/>
              </a:spcAft>
              <a:buClrTx/>
              <a:buSzPct val="140000"/>
              <a:buFont typeface="Arial" panose="020B0604020202020204" pitchFamily="34" charset="0"/>
              <a:buChar char="•"/>
              <a:tabLst/>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Don Jones, Eric King, and myself have conducted studies using a CAEN detector emulator.</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2 output channels. An internal channel can inject coincident pulses into the two physical output channels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Pulse shape, amplitude, and frequency are tunable, and either constant or Poisson distributed pulses can be output at a given frequency.</a:t>
            </a:r>
          </a:p>
        </p:txBody>
      </p:sp>
      <p:sp>
        <p:nvSpPr>
          <p:cNvPr id="110" name="Google Shape;110;p15">
            <a:extLst>
              <a:ext uri="{FF2B5EF4-FFF2-40B4-BE49-F238E27FC236}">
                <a16:creationId xmlns:a16="http://schemas.microsoft.com/office/drawing/2014/main" id="{7D04BB6D-1177-E63C-2ECF-CCC80AF60B8A}"/>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3" name="Picture 2" descr="A box with wires on a table&#10;&#10;AI-generated content may be incorrect.">
            <a:extLst>
              <a:ext uri="{FF2B5EF4-FFF2-40B4-BE49-F238E27FC236}">
                <a16:creationId xmlns:a16="http://schemas.microsoft.com/office/drawing/2014/main" id="{347BBE5C-CF6D-05CF-E4BA-5AFCE3D86799}"/>
              </a:ext>
            </a:extLst>
          </p:cNvPr>
          <p:cNvPicPr>
            <a:picLocks noChangeAspect="1"/>
          </p:cNvPicPr>
          <p:nvPr/>
        </p:nvPicPr>
        <p:blipFill>
          <a:blip r:embed="rId3"/>
          <a:stretch>
            <a:fillRect/>
          </a:stretch>
        </p:blipFill>
        <p:spPr>
          <a:xfrm>
            <a:off x="5847751" y="1242334"/>
            <a:ext cx="2962901" cy="1940430"/>
          </a:xfrm>
          <a:prstGeom prst="rect">
            <a:avLst/>
          </a:prstGeom>
        </p:spPr>
      </p:pic>
      <p:sp>
        <p:nvSpPr>
          <p:cNvPr id="5" name="TextBox 4">
            <a:extLst>
              <a:ext uri="{FF2B5EF4-FFF2-40B4-BE49-F238E27FC236}">
                <a16:creationId xmlns:a16="http://schemas.microsoft.com/office/drawing/2014/main" id="{7FE44B5E-B1EF-7A57-2715-936D94A61441}"/>
              </a:ext>
            </a:extLst>
          </p:cNvPr>
          <p:cNvSpPr txBox="1"/>
          <p:nvPr/>
        </p:nvSpPr>
        <p:spPr>
          <a:xfrm>
            <a:off x="5768645" y="3182764"/>
            <a:ext cx="2974506"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Above: The CAEN DT 5810B detector emulator in use. Input lines connect to DAQ at the FIFO the detector feeds into.</a:t>
            </a:r>
          </a:p>
        </p:txBody>
      </p:sp>
    </p:spTree>
    <p:extLst>
      <p:ext uri="{BB962C8B-B14F-4D97-AF65-F5344CB8AC3E}">
        <p14:creationId xmlns:p14="http://schemas.microsoft.com/office/powerpoint/2010/main" val="378468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0D62CC8-DCCF-64A8-878D-964A7E8F5CA0}"/>
            </a:ext>
          </a:extLst>
        </p:cNvPr>
        <p:cNvGrpSpPr/>
        <p:nvPr/>
      </p:nvGrpSpPr>
      <p:grpSpPr>
        <a:xfrm>
          <a:off x="0" y="0"/>
          <a:ext cx="0" cy="0"/>
          <a:chOff x="0" y="0"/>
          <a:chExt cx="0" cy="0"/>
        </a:xfrm>
      </p:grpSpPr>
      <p:sp>
        <p:nvSpPr>
          <p:cNvPr id="108" name="Google Shape;108;p15">
            <a:extLst>
              <a:ext uri="{FF2B5EF4-FFF2-40B4-BE49-F238E27FC236}">
                <a16:creationId xmlns:a16="http://schemas.microsoft.com/office/drawing/2014/main" id="{18B64C89-6928-BE90-2972-AB1A35F1DD2E}"/>
              </a:ext>
            </a:extLst>
          </p:cNvPr>
          <p:cNvSpPr txBox="1">
            <a:spLocks noGrp="1"/>
          </p:cNvSpPr>
          <p:nvPr>
            <p:ph type="title"/>
          </p:nvPr>
        </p:nvSpPr>
        <p:spPr>
          <a:xfrm>
            <a:off x="727650" y="84150"/>
            <a:ext cx="7688700" cy="535200"/>
          </a:xfrm>
          <a:prstGeom prst="rect">
            <a:avLst/>
          </a:prstGeom>
        </p:spPr>
        <p:txBody>
          <a:bodyPr spcFirstLastPara="1" wrap="square" lIns="91425" tIns="91425" rIns="91425" bIns="91425" anchor="t" anchorCtr="0">
            <a:noAutofit/>
          </a:bodyPr>
          <a:lstStyle/>
          <a:p>
            <a:pPr lvl="0">
              <a:buSzPts val="990"/>
            </a:pPr>
            <a:r>
              <a:rPr lang="en-US" sz="2400" dirty="0"/>
              <a:t>Systematic Uncertainties: Dead Time + Accidentals</a:t>
            </a:r>
            <a:endParaRPr sz="2400" dirty="0"/>
          </a:p>
        </p:txBody>
      </p:sp>
      <p:sp>
        <p:nvSpPr>
          <p:cNvPr id="109" name="Google Shape;109;p15">
            <a:extLst>
              <a:ext uri="{FF2B5EF4-FFF2-40B4-BE49-F238E27FC236}">
                <a16:creationId xmlns:a16="http://schemas.microsoft.com/office/drawing/2014/main" id="{AA8967E1-E1E7-4CAE-4003-4705A50C5CCF}"/>
              </a:ext>
            </a:extLst>
          </p:cNvPr>
          <p:cNvSpPr txBox="1">
            <a:spLocks noGrp="1"/>
          </p:cNvSpPr>
          <p:nvPr>
            <p:ph type="body" idx="1"/>
          </p:nvPr>
        </p:nvSpPr>
        <p:spPr>
          <a:xfrm>
            <a:off x="727650" y="878441"/>
            <a:ext cx="4808177" cy="4136487"/>
          </a:xfrm>
          <a:prstGeom prst="rect">
            <a:avLst/>
          </a:prstGeom>
        </p:spPr>
        <p:txBody>
          <a:bodyPr spcFirstLastPara="1" wrap="square" lIns="91425" tIns="91425" rIns="91425" bIns="91425" anchor="t" anchorCtr="0">
            <a:spAutoFit/>
          </a:bodyPr>
          <a:lstStyle/>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Studies have not been internally consistent but imply a dead time constant (𝜏) in the 22–32 ns range:</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Coincident pulse tests result in dead time of 𝜏 = 29 ns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Singles tests result in dead time of 𝜏 = 26–28 ns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Minimum pulse spacing resolution suggests 𝜏 = 22–23 ns. </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We have been unable to develop a consistent and predictive model from this data.</a:t>
            </a:r>
          </a:p>
          <a:p>
            <a:pPr marL="228600" indent="-228600">
              <a:lnSpc>
                <a:spcPct val="90000"/>
              </a:lnSpc>
              <a:spcBef>
                <a:spcPts val="1000"/>
              </a:spcBef>
              <a:buClrTx/>
              <a:buSzPct val="140000"/>
              <a:buFont typeface="Arial" panose="020B0604020202020204" pitchFamily="34" charset="0"/>
              <a:buChar char="•"/>
              <a:defRPr/>
            </a:pPr>
            <a:r>
              <a:rPr lang="en-US" sz="1400" kern="1200" dirty="0">
                <a:solidFill>
                  <a:schemeClr val="bg2"/>
                </a:solidFill>
                <a:latin typeface="Lato" panose="020F0502020204030203" pitchFamily="34" charset="0"/>
                <a:ea typeface="Lato" panose="020F0502020204030203" pitchFamily="34" charset="0"/>
                <a:cs typeface="Lato" panose="020F0502020204030203" pitchFamily="34" charset="0"/>
              </a:rPr>
              <a:t>Recently used the emulator to generate a “map” of the measured vs. input rate across a wide range of input frequencies. </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Combined DT + Acc correction can then be made by interpolation from the map points</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Thus far correction is accurate to within ~10%, tests ongoing.</a:t>
            </a:r>
          </a:p>
          <a:p>
            <a:pPr marL="685800" lvl="1" indent="-228600">
              <a:lnSpc>
                <a:spcPct val="90000"/>
              </a:lnSpc>
              <a:spcBef>
                <a:spcPts val="1000"/>
              </a:spcBef>
              <a:buClrTx/>
              <a:buSzPct val="140000"/>
              <a:buFont typeface="Arial" panose="020B0604020202020204" pitchFamily="34" charset="0"/>
              <a:buChar char="•"/>
              <a:defRPr/>
            </a:pPr>
            <a:r>
              <a:rPr lang="en-US" sz="1200" kern="1200" dirty="0">
                <a:solidFill>
                  <a:schemeClr val="bg2"/>
                </a:solidFill>
                <a:latin typeface="Lato" panose="020F0502020204030203" pitchFamily="34" charset="0"/>
                <a:ea typeface="Lato" panose="020F0502020204030203" pitchFamily="34" charset="0"/>
                <a:cs typeface="Lato" panose="020F0502020204030203" pitchFamily="34" charset="0"/>
              </a:rPr>
              <a:t>Unclear if correction undergoes drift over time. Would complicate usage.</a:t>
            </a:r>
          </a:p>
        </p:txBody>
      </p:sp>
      <p:sp>
        <p:nvSpPr>
          <p:cNvPr id="110" name="Google Shape;110;p15">
            <a:extLst>
              <a:ext uri="{FF2B5EF4-FFF2-40B4-BE49-F238E27FC236}">
                <a16:creationId xmlns:a16="http://schemas.microsoft.com/office/drawing/2014/main" id="{A973B0A0-9EF8-6BFF-03A5-5E07DC2463ED}"/>
              </a:ext>
            </a:extLst>
          </p:cNvPr>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026" name="Picture 2">
            <a:extLst>
              <a:ext uri="{FF2B5EF4-FFF2-40B4-BE49-F238E27FC236}">
                <a16:creationId xmlns:a16="http://schemas.microsoft.com/office/drawing/2014/main" id="{A92AEA68-020C-14A0-FFCC-91861729A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017" y="1041325"/>
            <a:ext cx="2817635" cy="2009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5D80064-47C4-2B4C-FA82-38840C8E7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017" y="3097427"/>
            <a:ext cx="2723764" cy="1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21915"/>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34594</TotalTime>
  <Words>2802</Words>
  <Application>Microsoft Macintosh PowerPoint</Application>
  <PresentationFormat>On-screen Show (16:9)</PresentationFormat>
  <Paragraphs>229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Lato</vt:lpstr>
      <vt:lpstr>Arial</vt:lpstr>
      <vt:lpstr>Raleway</vt:lpstr>
      <vt:lpstr>Times New Roman</vt:lpstr>
      <vt:lpstr>Cambria Math</vt:lpstr>
      <vt:lpstr>Streamline</vt:lpstr>
      <vt:lpstr>Møller Polarimetry for MOLLER</vt:lpstr>
      <vt:lpstr>Background: The Hall A Møller Polarimeter</vt:lpstr>
      <vt:lpstr>Hardware: Power Supplies + Magnets</vt:lpstr>
      <vt:lpstr>New Hardware: GEMs and Collimator</vt:lpstr>
      <vt:lpstr>Hardware: Targets</vt:lpstr>
      <vt:lpstr>New Hardware: New DAQ</vt:lpstr>
      <vt:lpstr>Møller Polarimetry Systematics</vt:lpstr>
      <vt:lpstr>Systematic Uncertainties: Dead Time + Accidentals</vt:lpstr>
      <vt:lpstr>Systematic Uncertainties: Dead Time + Accidentals</vt:lpstr>
      <vt:lpstr>More Systematic Uncertainties</vt:lpstr>
      <vt:lpstr>Group Membership + Questions</vt:lpstr>
      <vt:lpstr>Recap: MOLLER Error Goals [Backup?]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Arcuri, Addison</cp:lastModifiedBy>
  <cp:revision>72</cp:revision>
  <dcterms:modified xsi:type="dcterms:W3CDTF">2026-01-20T21:31:05Z</dcterms:modified>
</cp:coreProperties>
</file>