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  <p:sldMasterId id="2147483685" r:id="rId5"/>
  </p:sldMasterIdLst>
  <p:notesMasterIdLst>
    <p:notesMasterId r:id="rId19"/>
  </p:notesMasterIdLst>
  <p:sldIdLst>
    <p:sldId id="316" r:id="rId6"/>
    <p:sldId id="318" r:id="rId7"/>
    <p:sldId id="334" r:id="rId8"/>
    <p:sldId id="335" r:id="rId9"/>
    <p:sldId id="329" r:id="rId10"/>
    <p:sldId id="336" r:id="rId11"/>
    <p:sldId id="332" r:id="rId12"/>
    <p:sldId id="306" r:id="rId13"/>
    <p:sldId id="307" r:id="rId14"/>
    <p:sldId id="280" r:id="rId15"/>
    <p:sldId id="281" r:id="rId16"/>
    <p:sldId id="333" r:id="rId17"/>
    <p:sldId id="27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6" autoAdjust="0"/>
    <p:restoredTop sz="96206"/>
  </p:normalViewPr>
  <p:slideViewPr>
    <p:cSldViewPr snapToGrid="0">
      <p:cViewPr varScale="1">
        <p:scale>
          <a:sx n="135" d="100"/>
          <a:sy n="135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EC46D-D4AE-4966-8B03-CD737D2C976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DF2CD-7FFB-4872-B1B1-0AC59B86425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gm:t>
    </dgm:pt>
    <dgm:pt modelId="{F414C2E7-AF81-4EA4-A3E5-5C1382DE3442}" type="parTrans" cxnId="{BF26EF3C-1474-42EA-9FC3-13052DC0EDE1}">
      <dgm:prSet/>
      <dgm:spPr/>
      <dgm:t>
        <a:bodyPr/>
        <a:lstStyle/>
        <a:p>
          <a:endParaRPr lang="en-US"/>
        </a:p>
      </dgm:t>
    </dgm:pt>
    <dgm:pt modelId="{AA22994D-109F-421E-97A9-A20A2228F7FC}" type="sibTrans" cxnId="{BF26EF3C-1474-42EA-9FC3-13052DC0EDE1}">
      <dgm:prSet/>
      <dgm:spPr/>
      <dgm:t>
        <a:bodyPr/>
        <a:lstStyle/>
        <a:p>
          <a:endParaRPr lang="en-US"/>
        </a:p>
      </dgm:t>
    </dgm:pt>
    <dgm:pt modelId="{DAE0D0CC-DA1C-4021-A3A3-1345495715C0}" type="pres">
      <dgm:prSet presAssocID="{C16EC46D-D4AE-4966-8B03-CD737D2C976F}" presName="diagram" presStyleCnt="0">
        <dgm:presLayoutVars>
          <dgm:dir/>
          <dgm:resizeHandles val="exact"/>
        </dgm:presLayoutVars>
      </dgm:prSet>
      <dgm:spPr/>
    </dgm:pt>
    <dgm:pt modelId="{CC8757F1-1E43-4CC6-AE02-46796F8AB611}" type="pres">
      <dgm:prSet presAssocID="{DDBDF2CD-7FFB-4872-B1B1-0AC59B864257}" presName="node" presStyleLbl="node1" presStyleIdx="0" presStyleCnt="1" custLinFactNeighborX="3566">
        <dgm:presLayoutVars>
          <dgm:bulletEnabled val="1"/>
        </dgm:presLayoutVars>
      </dgm:prSet>
      <dgm:spPr/>
    </dgm:pt>
  </dgm:ptLst>
  <dgm:cxnLst>
    <dgm:cxn modelId="{DD38A210-1A5F-4BE3-8821-88BBACB926C8}" type="presOf" srcId="{DDBDF2CD-7FFB-4872-B1B1-0AC59B864257}" destId="{CC8757F1-1E43-4CC6-AE02-46796F8AB611}" srcOrd="0" destOrd="0" presId="urn:microsoft.com/office/officeart/2005/8/layout/default"/>
    <dgm:cxn modelId="{BF26EF3C-1474-42EA-9FC3-13052DC0EDE1}" srcId="{C16EC46D-D4AE-4966-8B03-CD737D2C976F}" destId="{DDBDF2CD-7FFB-4872-B1B1-0AC59B864257}" srcOrd="0" destOrd="0" parTransId="{F414C2E7-AF81-4EA4-A3E5-5C1382DE3442}" sibTransId="{AA22994D-109F-421E-97A9-A20A2228F7FC}"/>
    <dgm:cxn modelId="{3B90E663-1A53-444B-8244-E35A2F59C658}" type="presOf" srcId="{C16EC46D-D4AE-4966-8B03-CD737D2C976F}" destId="{DAE0D0CC-DA1C-4021-A3A3-1345495715C0}" srcOrd="0" destOrd="0" presId="urn:microsoft.com/office/officeart/2005/8/layout/default"/>
    <dgm:cxn modelId="{95780731-2D99-4259-B14C-0A8C348D8B31}" type="presParOf" srcId="{DAE0D0CC-DA1C-4021-A3A3-1345495715C0}" destId="{CC8757F1-1E43-4CC6-AE02-46796F8AB611}" srcOrd="0" destOrd="0" presId="urn:microsoft.com/office/officeart/2005/8/layout/defaul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757F1-1E43-4CC6-AE02-46796F8AB611}">
      <dsp:nvSpPr>
        <dsp:cNvPr id="0" name=""/>
        <dsp:cNvSpPr/>
      </dsp:nvSpPr>
      <dsp:spPr>
        <a:xfrm>
          <a:off x="103873" y="64"/>
          <a:ext cx="1371369" cy="822821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sp:txBody>
      <dsp:txXfrm>
        <a:off x="103873" y="64"/>
        <a:ext cx="1371369" cy="822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1/19/26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24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63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9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6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2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12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221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4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4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4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163" y="6152204"/>
            <a:ext cx="1639957" cy="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10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840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1/19/26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80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1/19/26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9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74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77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34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7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83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1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77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41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07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1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1/19/26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7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1/19/26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1/19/26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6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>
            <a:fillRect/>
          </a:stretch>
        </p:blipFill>
        <p:spPr>
          <a:xfrm>
            <a:off x="5387975" y="1599"/>
            <a:ext cx="6804025" cy="685480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1212210"/>
            <a:ext cx="6295015" cy="1462896"/>
          </a:xfrm>
        </p:spPr>
        <p:txBody>
          <a:bodyPr>
            <a:noAutofit/>
          </a:bodyPr>
          <a:lstStyle/>
          <a:p>
            <a:r>
              <a:rPr lang="en-US" dirty="0"/>
              <a:t>Polarized Beam for MOLLER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January 21, 2026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Riad Suleiman</a:t>
            </a:r>
          </a:p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2807BF-72A7-47F4-A294-AD622E57B4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Hall 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71944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Times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F1AB136-0DFF-411D-AE56-6672B67267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1314023"/>
                <a:ext cx="11285837" cy="538169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228240"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0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With 10 µs T_Settle time, travel times from </a:t>
                </a:r>
                <a:r>
                  <a:rPr lang="en-US" sz="20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Pockels</a:t>
                </a:r>
                <a:r>
                  <a:rPr lang="en-US" sz="20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Cell to Hall target becomes relevant. Also, </a:t>
                </a:r>
                <a:r>
                  <a:rPr lang="en-US" sz="2000" dirty="0"/>
                  <a:t>time it takes for helicity board signals to propagate to Laser Room and to Halls.</a:t>
                </a:r>
              </a:p>
              <a:p>
                <a:pPr indent="-228240"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r>
                  <a:rPr lang="en-US" sz="2000" dirty="0"/>
                  <a:t>It takes electron beam about 4.3 µs per pass to reach Hall.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Total distance at 5 passes is about 6.5 km, gives electron beam travel time of 21.7 µs.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Fiber length from Injector Service Building (ISB) IN01B05 to Counting House was measured to be 1705 ft. With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=1.45</m:t>
                    </m:r>
                  </m:oMath>
                </a14:m>
                <a:r>
                  <a:rPr lang="en-US" sz="2000" dirty="0"/>
                  <a:t>, it takes 2.5 µs for helicity signals to travel in fibers to Hall DAQ.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/>
                    </a:solidFill>
                  </a:rPr>
                  <a:t>All these travel times will be accounted for by using new Helicity Decoder Board such that recorded events have correct helicity at Physics Interaction Time.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F1AB136-0DFF-411D-AE56-6672B6726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14023"/>
                <a:ext cx="11285837" cy="5381694"/>
              </a:xfrm>
              <a:prstGeom prst="rect">
                <a:avLst/>
              </a:prstGeom>
              <a:blipFill>
                <a:blip r:embed="rId3"/>
                <a:stretch>
                  <a:fillRect l="-450" t="-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712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Programmable Common Delay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29A8D4-A4CB-475A-8B84-37EAFC39BB25}"/>
              </a:ext>
            </a:extLst>
          </p:cNvPr>
          <p:cNvSpPr txBox="1">
            <a:spLocks/>
          </p:cNvSpPr>
          <p:nvPr/>
        </p:nvSpPr>
        <p:spPr>
          <a:xfrm>
            <a:off x="411893" y="1289629"/>
            <a:ext cx="5684107" cy="27171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How to set input common time delay:</a:t>
            </a:r>
          </a:p>
          <a:p>
            <a:pPr lvl="1"/>
            <a:r>
              <a:rPr lang="en-US" sz="1600" dirty="0"/>
              <a:t>Helicity Board: 60 Hz Line Sync Mode.</a:t>
            </a:r>
          </a:p>
          <a:p>
            <a:pPr lvl="1"/>
            <a:r>
              <a:rPr lang="en-US" sz="1600" dirty="0"/>
              <a:t>Electron Beam: VL, 60 Hz Beam Sync, 50 ns pulses.</a:t>
            </a:r>
          </a:p>
          <a:p>
            <a:pPr lvl="1"/>
            <a:r>
              <a:rPr lang="en-US" sz="1600" dirty="0"/>
              <a:t>Check relative timing of laser VL Generator and Real Helicity signal at RTP cell.</a:t>
            </a:r>
          </a:p>
          <a:p>
            <a:pPr lvl="1"/>
            <a:r>
              <a:rPr lang="en-US" sz="1600" dirty="0"/>
              <a:t>Check relative timing of Detector Signal and Delayed Helicity signal at Hall DAQ.</a:t>
            </a:r>
          </a:p>
          <a:p>
            <a:pPr lvl="1"/>
            <a:r>
              <a:rPr lang="en-US" sz="1600" dirty="0"/>
              <a:t>Adjust board common delay to match relative timing at RTP cell.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57034A-ACA9-41DA-B4FE-09E8D20A574E}"/>
              </a:ext>
            </a:extLst>
          </p:cNvPr>
          <p:cNvGrpSpPr/>
          <p:nvPr/>
        </p:nvGrpSpPr>
        <p:grpSpPr>
          <a:xfrm>
            <a:off x="1692129" y="4060756"/>
            <a:ext cx="3620221" cy="2538345"/>
            <a:chOff x="1692129" y="3250753"/>
            <a:chExt cx="3620221" cy="253834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DD9C1B23-9405-412A-ABAE-C3A43D11B2AB}"/>
                </a:ext>
              </a:extLst>
            </p:cNvPr>
            <p:cNvSpPr/>
            <p:nvPr/>
          </p:nvSpPr>
          <p:spPr>
            <a:xfrm>
              <a:off x="1859322" y="3250753"/>
              <a:ext cx="3453028" cy="1462198"/>
            </a:xfrm>
            <a:prstGeom prst="wedgeRoundRectCallout">
              <a:avLst>
                <a:gd name="adj1" fmla="val 59838"/>
                <a:gd name="adj2" fmla="val 9279"/>
                <a:gd name="adj3" fmla="val 16667"/>
              </a:avLst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Helicity Decoder Board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Check relative timing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A2BA642-16A2-4356-A004-9CC26A46D257}"/>
                </a:ext>
              </a:extLst>
            </p:cNvPr>
            <p:cNvCxnSpPr>
              <a:cxnSpLocks/>
            </p:cNvCxnSpPr>
            <p:nvPr/>
          </p:nvCxnSpPr>
          <p:spPr>
            <a:xfrm>
              <a:off x="2064890" y="4558953"/>
              <a:ext cx="21425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08D239E-6C2E-41DE-9ED7-4BB5E5349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1716" y="3758494"/>
              <a:ext cx="0" cy="8002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4A6E80-8E63-4768-BFB2-B00A9B5FC747}"/>
                </a:ext>
              </a:extLst>
            </p:cNvPr>
            <p:cNvCxnSpPr>
              <a:cxnSpLocks/>
            </p:cNvCxnSpPr>
            <p:nvPr/>
          </p:nvCxnSpPr>
          <p:spPr>
            <a:xfrm>
              <a:off x="2183614" y="4545435"/>
              <a:ext cx="18172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47053F-F25B-42AB-A2D7-96A5BEA9590A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41" y="4230330"/>
              <a:ext cx="18172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3A765C-8342-402A-8A56-623F5A5FE8ED}"/>
                </a:ext>
              </a:extLst>
            </p:cNvPr>
            <p:cNvCxnSpPr>
              <a:cxnSpLocks/>
            </p:cNvCxnSpPr>
            <p:nvPr/>
          </p:nvCxnSpPr>
          <p:spPr>
            <a:xfrm>
              <a:off x="2547068" y="4547562"/>
              <a:ext cx="18172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1F830CD-6297-462D-8899-39CF2E4EC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41" y="4234178"/>
              <a:ext cx="0" cy="31125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06D4BB-A107-449B-88B1-86660C3222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7068" y="4230330"/>
              <a:ext cx="0" cy="31125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EFABCB-944E-4E6B-B9DC-D23A8ED1FBEA}"/>
                </a:ext>
              </a:extLst>
            </p:cNvPr>
            <p:cNvCxnSpPr>
              <a:cxnSpLocks/>
            </p:cNvCxnSpPr>
            <p:nvPr/>
          </p:nvCxnSpPr>
          <p:spPr>
            <a:xfrm>
              <a:off x="2823032" y="4545435"/>
              <a:ext cx="181727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825DF9-AA80-44BB-BAF6-F3A0B839D07D}"/>
                </a:ext>
              </a:extLst>
            </p:cNvPr>
            <p:cNvCxnSpPr>
              <a:cxnSpLocks/>
            </p:cNvCxnSpPr>
            <p:nvPr/>
          </p:nvCxnSpPr>
          <p:spPr>
            <a:xfrm>
              <a:off x="3004759" y="4230330"/>
              <a:ext cx="181727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D93DC73-1038-446E-83A9-CB36929CCDF3}"/>
                </a:ext>
              </a:extLst>
            </p:cNvPr>
            <p:cNvCxnSpPr>
              <a:cxnSpLocks/>
            </p:cNvCxnSpPr>
            <p:nvPr/>
          </p:nvCxnSpPr>
          <p:spPr>
            <a:xfrm>
              <a:off x="3186486" y="4547562"/>
              <a:ext cx="181727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BE4973A-4F12-4725-8B15-A0870F10A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759" y="4234178"/>
              <a:ext cx="0" cy="31125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02FD00-EDA3-4568-AA05-5045503B29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6486" y="4230330"/>
              <a:ext cx="0" cy="31125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A0D5590-C156-4620-A0D3-505A518A1074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41" y="4385958"/>
              <a:ext cx="639418" cy="0"/>
            </a:xfrm>
            <a:prstGeom prst="straightConnector1">
              <a:avLst/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9FF23AA9-72F5-4069-813A-9316C8F50349}"/>
                </a:ext>
              </a:extLst>
            </p:cNvPr>
            <p:cNvSpPr/>
            <p:nvPr/>
          </p:nvSpPr>
          <p:spPr>
            <a:xfrm>
              <a:off x="1692129" y="4794868"/>
              <a:ext cx="1709877" cy="994230"/>
            </a:xfrm>
            <a:prstGeom prst="wedgeRoundRectCallout">
              <a:avLst>
                <a:gd name="adj1" fmla="val 9940"/>
                <a:gd name="adj2" fmla="val -87249"/>
                <a:gd name="adj3" fmla="val 16667"/>
              </a:avLst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Board Common Input Delay (0-32 µs)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E0DE75-3B63-47E6-97C9-5F85DF0AEA33}"/>
              </a:ext>
            </a:extLst>
          </p:cNvPr>
          <p:cNvGrpSpPr/>
          <p:nvPr/>
        </p:nvGrpSpPr>
        <p:grpSpPr>
          <a:xfrm>
            <a:off x="5383212" y="2111640"/>
            <a:ext cx="6188885" cy="4377378"/>
            <a:chOff x="5383212" y="1810695"/>
            <a:chExt cx="6188885" cy="437737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4D184A5-A358-4DE8-BB47-795500A04FB4}"/>
                </a:ext>
              </a:extLst>
            </p:cNvPr>
            <p:cNvCxnSpPr>
              <a:cxnSpLocks/>
            </p:cNvCxnSpPr>
            <p:nvPr/>
          </p:nvCxnSpPr>
          <p:spPr>
            <a:xfrm>
              <a:off x="10192896" y="3758494"/>
              <a:ext cx="0" cy="20098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1E83F6-4B66-41D3-AB14-468B6B9B07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2896" y="1892990"/>
              <a:ext cx="1067391" cy="38753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92E3180-9228-4424-9BA4-B76CAB46EDE9}"/>
                </a:ext>
              </a:extLst>
            </p:cNvPr>
            <p:cNvSpPr/>
            <p:nvPr/>
          </p:nvSpPr>
          <p:spPr>
            <a:xfrm rot="16200000">
              <a:off x="10069452" y="3720846"/>
              <a:ext cx="246885" cy="4937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BB62BE-9D00-4EBD-BD32-ABD6D2543E31}"/>
                </a:ext>
              </a:extLst>
            </p:cNvPr>
            <p:cNvSpPr txBox="1"/>
            <p:nvPr/>
          </p:nvSpPr>
          <p:spPr>
            <a:xfrm>
              <a:off x="9347741" y="3404101"/>
              <a:ext cx="875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VL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Generator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75E618-DCE3-4EF7-A47B-FA8DDA9EA7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80437" y="1892989"/>
              <a:ext cx="153460" cy="5918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9DA33CF-4DE6-4CAC-B279-DAF80D4BA2A0}"/>
                </a:ext>
              </a:extLst>
            </p:cNvPr>
            <p:cNvCxnSpPr/>
            <p:nvPr/>
          </p:nvCxnSpPr>
          <p:spPr>
            <a:xfrm rot="5400000">
              <a:off x="9324667" y="4332303"/>
              <a:ext cx="3711541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AACA10-3726-4D1D-9A3F-9EAD0348E9B1}"/>
                </a:ext>
              </a:extLst>
            </p:cNvPr>
            <p:cNvCxnSpPr/>
            <p:nvPr/>
          </p:nvCxnSpPr>
          <p:spPr>
            <a:xfrm>
              <a:off x="9946011" y="5686041"/>
              <a:ext cx="493770" cy="1645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3AFDDC5-0E41-417F-AF08-897BFAECD4E9}"/>
                </a:ext>
              </a:extLst>
            </p:cNvPr>
            <p:cNvCxnSpPr/>
            <p:nvPr/>
          </p:nvCxnSpPr>
          <p:spPr>
            <a:xfrm>
              <a:off x="10996032" y="1810695"/>
              <a:ext cx="576065" cy="164590"/>
            </a:xfrm>
            <a:prstGeom prst="line">
              <a:avLst/>
            </a:prstGeom>
            <a:ln w="7620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Rounded Rectangle 30">
              <a:extLst>
                <a:ext uri="{FF2B5EF4-FFF2-40B4-BE49-F238E27FC236}">
                  <a16:creationId xmlns:a16="http://schemas.microsoft.com/office/drawing/2014/main" id="{17283E32-AACC-4B36-B3DE-E9BB39B43C59}"/>
                </a:ext>
              </a:extLst>
            </p:cNvPr>
            <p:cNvSpPr/>
            <p:nvPr/>
          </p:nvSpPr>
          <p:spPr>
            <a:xfrm rot="900000">
              <a:off x="10406529" y="4311964"/>
              <a:ext cx="246885" cy="41147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99E0DF-E438-4DC2-8153-5364859ABA3F}"/>
                </a:ext>
              </a:extLst>
            </p:cNvPr>
            <p:cNvSpPr txBox="1"/>
            <p:nvPr/>
          </p:nvSpPr>
          <p:spPr>
            <a:xfrm>
              <a:off x="10576639" y="4698500"/>
              <a:ext cx="579332" cy="526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itchFamily="34" charset="0"/>
                  <a:cs typeface="Arial" pitchFamily="34" charset="0"/>
                </a:rPr>
                <a:t>RTP </a:t>
              </a:r>
            </a:p>
            <a:p>
              <a:pPr algn="ctr"/>
              <a:r>
                <a:rPr lang="en-US" sz="1600" dirty="0">
                  <a:latin typeface="Arial" pitchFamily="34" charset="0"/>
                  <a:cs typeface="Arial" pitchFamily="34" charset="0"/>
                </a:rPr>
                <a:t>Cell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6A65EFE-A84D-4091-AE6F-BCE5C19907E1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6123868" y="6188072"/>
              <a:ext cx="5056569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199D717-632A-4EC6-951B-07E4221E4DB8}"/>
                </a:ext>
              </a:extLst>
            </p:cNvPr>
            <p:cNvSpPr/>
            <p:nvPr/>
          </p:nvSpPr>
          <p:spPr>
            <a:xfrm>
              <a:off x="9097151" y="4491370"/>
              <a:ext cx="164590" cy="2468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478E6A-D4E7-407B-A2C5-DC1E07D321ED}"/>
                </a:ext>
              </a:extLst>
            </p:cNvPr>
            <p:cNvSpPr txBox="1"/>
            <p:nvPr/>
          </p:nvSpPr>
          <p:spPr>
            <a:xfrm>
              <a:off x="7159081" y="3666129"/>
              <a:ext cx="745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Delayed</a:t>
              </a:r>
            </a:p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Helicity</a:t>
              </a:r>
            </a:p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Fiber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B225C7-32FE-45AA-9F30-948551BDFA1C}"/>
                </a:ext>
              </a:extLst>
            </p:cNvPr>
            <p:cNvSpPr txBox="1"/>
            <p:nvPr/>
          </p:nvSpPr>
          <p:spPr>
            <a:xfrm>
              <a:off x="8913009" y="4789055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HV Supply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04D2E60-C1E1-4659-8523-E33464E6106B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 flipV="1">
              <a:off x="9261741" y="4613289"/>
              <a:ext cx="1108807" cy="15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40">
              <a:extLst>
                <a:ext uri="{FF2B5EF4-FFF2-40B4-BE49-F238E27FC236}">
                  <a16:creationId xmlns:a16="http://schemas.microsoft.com/office/drawing/2014/main" id="{ED723112-45E1-4863-97DF-A84D6E99B404}"/>
                </a:ext>
              </a:extLst>
            </p:cNvPr>
            <p:cNvSpPr/>
            <p:nvPr/>
          </p:nvSpPr>
          <p:spPr>
            <a:xfrm>
              <a:off x="5383212" y="5282826"/>
              <a:ext cx="1481311" cy="905246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68AA9C1-3202-4201-9931-313AE704875D}"/>
                </a:ext>
              </a:extLst>
            </p:cNvPr>
            <p:cNvSpPr/>
            <p:nvPr/>
          </p:nvSpPr>
          <p:spPr>
            <a:xfrm>
              <a:off x="7003079" y="4851305"/>
              <a:ext cx="913771" cy="9052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D51EB9D-D49A-465A-9651-04536EC76206}"/>
                </a:ext>
              </a:extLst>
            </p:cNvPr>
            <p:cNvSpPr txBox="1"/>
            <p:nvPr/>
          </p:nvSpPr>
          <p:spPr>
            <a:xfrm>
              <a:off x="5598602" y="5529711"/>
              <a:ext cx="108952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itchFamily="34" charset="0"/>
                  <a:cs typeface="Arial" pitchFamily="34" charset="0"/>
                </a:rPr>
                <a:t>CEBAF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566613-E3CC-4985-90D7-0A8DDFDDD940}"/>
                </a:ext>
              </a:extLst>
            </p:cNvPr>
            <p:cNvSpPr txBox="1"/>
            <p:nvPr/>
          </p:nvSpPr>
          <p:spPr>
            <a:xfrm>
              <a:off x="7887912" y="5121125"/>
              <a:ext cx="64517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itchFamily="34" charset="0"/>
                  <a:cs typeface="Arial" pitchFamily="34" charset="0"/>
                </a:rPr>
                <a:t>Hall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1DD566C-2194-4032-81A1-573C5E91DF3E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>
              <a:off x="5790330" y="3472334"/>
              <a:ext cx="2132564" cy="74286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9">
              <a:extLst>
                <a:ext uri="{FF2B5EF4-FFF2-40B4-BE49-F238E27FC236}">
                  <a16:creationId xmlns:a16="http://schemas.microsoft.com/office/drawing/2014/main" id="{F155ED55-D43B-44BB-8EE8-24E15F0A6CF0}"/>
                </a:ext>
              </a:extLst>
            </p:cNvPr>
            <p:cNvCxnSpPr>
              <a:cxnSpLocks/>
              <a:stCxn id="53" idx="3"/>
              <a:endCxn id="36" idx="0"/>
            </p:cNvCxnSpPr>
            <p:nvPr/>
          </p:nvCxnSpPr>
          <p:spPr>
            <a:xfrm>
              <a:off x="8747512" y="3472334"/>
              <a:ext cx="431934" cy="1019036"/>
            </a:xfrm>
            <a:prstGeom prst="bentConnector2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68">
              <a:extLst>
                <a:ext uri="{FF2B5EF4-FFF2-40B4-BE49-F238E27FC236}">
                  <a16:creationId xmlns:a16="http://schemas.microsoft.com/office/drawing/2014/main" id="{A9CBCC54-3742-4F0D-B73E-2198B4AEB49F}"/>
                </a:ext>
              </a:extLst>
            </p:cNvPr>
            <p:cNvSpPr/>
            <p:nvPr/>
          </p:nvSpPr>
          <p:spPr>
            <a:xfrm>
              <a:off x="11015847" y="2073317"/>
              <a:ext cx="329180" cy="65836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1730AAF-A7ED-4044-ADEA-2D1BF25C7071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>
              <a:off x="6123868" y="5282826"/>
              <a:ext cx="1327322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7A4E7E-D80A-43E6-8FC0-9335BB9B4C3D}"/>
                </a:ext>
              </a:extLst>
            </p:cNvPr>
            <p:cNvSpPr txBox="1"/>
            <p:nvPr/>
          </p:nvSpPr>
          <p:spPr>
            <a:xfrm>
              <a:off x="7193256" y="5426446"/>
              <a:ext cx="550478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Target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E509C3C-8C33-4DC4-8246-3857EBED6EA0}"/>
                </a:ext>
              </a:extLst>
            </p:cNvPr>
            <p:cNvSpPr/>
            <p:nvPr/>
          </p:nvSpPr>
          <p:spPr>
            <a:xfrm>
              <a:off x="7327748" y="5159383"/>
              <a:ext cx="246885" cy="2468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1103039E-0C9B-4962-81CD-E6AF02741784}"/>
                </a:ext>
              </a:extLst>
            </p:cNvPr>
            <p:cNvSpPr/>
            <p:nvPr/>
          </p:nvSpPr>
          <p:spPr>
            <a:xfrm>
              <a:off x="6489618" y="4130694"/>
              <a:ext cx="493770" cy="411484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277C143-59D9-4884-8BB7-2EE53357DD70}"/>
                </a:ext>
              </a:extLst>
            </p:cNvPr>
            <p:cNvSpPr txBox="1"/>
            <p:nvPr/>
          </p:nvSpPr>
          <p:spPr>
            <a:xfrm>
              <a:off x="6520636" y="4212990"/>
              <a:ext cx="466282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DAQ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F1303B3-8ED3-4421-AACA-554B9C744687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 flipH="1" flipV="1">
              <a:off x="6880517" y="4542178"/>
              <a:ext cx="570673" cy="740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6AAE05D-E277-43ED-8EF6-4914EED81711}"/>
                </a:ext>
              </a:extLst>
            </p:cNvPr>
            <p:cNvSpPr txBox="1"/>
            <p:nvPr/>
          </p:nvSpPr>
          <p:spPr>
            <a:xfrm>
              <a:off x="7922894" y="3241501"/>
              <a:ext cx="824618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Helicity Generator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0B95B16-147A-4906-8869-32646B274911}"/>
                </a:ext>
              </a:extLst>
            </p:cNvPr>
            <p:cNvSpPr txBox="1"/>
            <p:nvPr/>
          </p:nvSpPr>
          <p:spPr>
            <a:xfrm>
              <a:off x="7336012" y="2813981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itchFamily="34" charset="0"/>
                  <a:cs typeface="Arial" pitchFamily="34" charset="0"/>
                </a:rPr>
                <a:t>ISB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3FEF059-63BD-4EFF-9C91-3AC714A0C73B}"/>
                </a:ext>
              </a:extLst>
            </p:cNvPr>
            <p:cNvSpPr txBox="1"/>
            <p:nvPr/>
          </p:nvSpPr>
          <p:spPr>
            <a:xfrm>
              <a:off x="7900438" y="2402497"/>
              <a:ext cx="860190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60 Hz Beam Sync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1E84E82-5B43-4458-8424-58A373E10E65}"/>
                </a:ext>
              </a:extLst>
            </p:cNvPr>
            <p:cNvCxnSpPr>
              <a:cxnSpLocks/>
              <a:stCxn id="55" idx="2"/>
              <a:endCxn id="53" idx="0"/>
            </p:cNvCxnSpPr>
            <p:nvPr/>
          </p:nvCxnSpPr>
          <p:spPr>
            <a:xfrm>
              <a:off x="8330533" y="2864162"/>
              <a:ext cx="4670" cy="377339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10CB939-E261-4959-B9DA-4D0D8A87AED9}"/>
                </a:ext>
              </a:extLst>
            </p:cNvPr>
            <p:cNvSpPr/>
            <p:nvPr/>
          </p:nvSpPr>
          <p:spPr>
            <a:xfrm>
              <a:off x="5706838" y="3902796"/>
              <a:ext cx="94237" cy="8613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AE84931-6ACB-480D-9B93-2F8EC5A2A082}"/>
                </a:ext>
              </a:extLst>
            </p:cNvPr>
            <p:cNvCxnSpPr>
              <a:cxnSpLocks/>
              <a:stCxn id="57" idx="3"/>
              <a:endCxn id="50" idx="3"/>
            </p:cNvCxnSpPr>
            <p:nvPr/>
          </p:nvCxnSpPr>
          <p:spPr>
            <a:xfrm>
              <a:off x="5801075" y="4333480"/>
              <a:ext cx="688543" cy="2956"/>
            </a:xfrm>
            <a:prstGeom prst="line">
              <a:avLst/>
            </a:prstGeom>
            <a:ln w="381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49">
              <a:extLst>
                <a:ext uri="{FF2B5EF4-FFF2-40B4-BE49-F238E27FC236}">
                  <a16:creationId xmlns:a16="http://schemas.microsoft.com/office/drawing/2014/main" id="{8AD63767-ADDE-445F-B5CB-C2CFF8FEBB5C}"/>
                </a:ext>
              </a:extLst>
            </p:cNvPr>
            <p:cNvCxnSpPr>
              <a:cxnSpLocks/>
              <a:stCxn id="55" idx="3"/>
              <a:endCxn id="27" idx="0"/>
            </p:cNvCxnSpPr>
            <p:nvPr/>
          </p:nvCxnSpPr>
          <p:spPr>
            <a:xfrm>
              <a:off x="8760628" y="2633330"/>
              <a:ext cx="1185382" cy="133440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FE99FAC-7F78-45CB-BC4B-ADDE49BA60F6}"/>
                </a:ext>
              </a:extLst>
            </p:cNvPr>
            <p:cNvSpPr txBox="1"/>
            <p:nvPr/>
          </p:nvSpPr>
          <p:spPr>
            <a:xfrm>
              <a:off x="8558094" y="3847895"/>
              <a:ext cx="6783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Real</a:t>
              </a:r>
            </a:p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Helicity</a:t>
              </a:r>
            </a:p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Fiber</a:t>
              </a:r>
            </a:p>
          </p:txBody>
        </p:sp>
        <p:sp>
          <p:nvSpPr>
            <p:cNvPr id="61" name="Speech Bubble: Rectangle with Corners Rounded 60">
              <a:extLst>
                <a:ext uri="{FF2B5EF4-FFF2-40B4-BE49-F238E27FC236}">
                  <a16:creationId xmlns:a16="http://schemas.microsoft.com/office/drawing/2014/main" id="{0344BE82-314B-47D5-A5BC-11F1F6067294}"/>
                </a:ext>
              </a:extLst>
            </p:cNvPr>
            <p:cNvSpPr/>
            <p:nvPr/>
          </p:nvSpPr>
          <p:spPr>
            <a:xfrm>
              <a:off x="9858409" y="2452531"/>
              <a:ext cx="998154" cy="838102"/>
            </a:xfrm>
            <a:prstGeom prst="wedgeRoundRectCallout">
              <a:avLst>
                <a:gd name="adj1" fmla="val 17404"/>
                <a:gd name="adj2" fmla="val 134552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Check relative timing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4DFA8-E0B2-4A5B-92F0-994A422F926D}"/>
                </a:ext>
              </a:extLst>
            </p:cNvPr>
            <p:cNvSpPr txBox="1"/>
            <p:nvPr/>
          </p:nvSpPr>
          <p:spPr>
            <a:xfrm>
              <a:off x="5781952" y="4367448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Detector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Signal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8D635D9-B66D-4BC9-8F25-61BE448316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7490" y="4480567"/>
              <a:ext cx="354683" cy="12877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2276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4CA3-5045-4E71-9D47-811A19B9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5102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Board Timing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673D16-FFDF-4C22-B97B-D99F9E34C106}"/>
              </a:ext>
            </a:extLst>
          </p:cNvPr>
          <p:cNvSpPr txBox="1">
            <a:spLocks/>
          </p:cNvSpPr>
          <p:nvPr/>
        </p:nvSpPr>
        <p:spPr>
          <a:xfrm>
            <a:off x="304800" y="1274007"/>
            <a:ext cx="11285837" cy="5381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Helicity Board output signals timing relative to </a:t>
            </a:r>
            <a:r>
              <a:rPr lang="en-US" sz="2400" dirty="0" err="1">
                <a:solidFill>
                  <a:schemeClr val="tx2"/>
                </a:solidFill>
              </a:rPr>
              <a:t>T_Settle</a:t>
            </a:r>
            <a:r>
              <a:rPr lang="en-US" sz="2400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en-US" dirty="0"/>
              <a:t> </a:t>
            </a:r>
            <a:r>
              <a:rPr lang="en-US" sz="2000" dirty="0"/>
              <a:t>All signals: Pair Sync, Pattern Sync, Helicity Flip, </a:t>
            </a:r>
            <a:r>
              <a:rPr lang="en-US" sz="2000" dirty="0" err="1"/>
              <a:t>nHelicity</a:t>
            </a:r>
            <a:r>
              <a:rPr lang="en-US" sz="2000" dirty="0"/>
              <a:t> Flip, and Delayed Helicity start 1.0 </a:t>
            </a:r>
            <a:r>
              <a:rPr lang="el-GR" sz="2000" dirty="0"/>
              <a:t>μ</a:t>
            </a:r>
            <a:r>
              <a:rPr lang="en-US" sz="2000" dirty="0"/>
              <a:t>s after </a:t>
            </a:r>
            <a:r>
              <a:rPr lang="en-US" sz="2000" dirty="0" err="1"/>
              <a:t>T_Settle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2D629B-6A88-479D-AC17-03CA3F59B962}"/>
              </a:ext>
            </a:extLst>
          </p:cNvPr>
          <p:cNvSpPr/>
          <p:nvPr/>
        </p:nvSpPr>
        <p:spPr>
          <a:xfrm>
            <a:off x="3190804" y="2750904"/>
            <a:ext cx="23378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</a:rPr>
              <a:t>CH1: T_Settle</a:t>
            </a:r>
          </a:p>
          <a:p>
            <a:endParaRPr lang="en-US" b="1" dirty="0">
              <a:solidFill>
                <a:srgbClr val="4F81BC"/>
              </a:solidFill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4F81BC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</a:rPr>
              <a:t>CH2: Helicity Flip</a:t>
            </a:r>
          </a:p>
          <a:p>
            <a:endParaRPr lang="en-US" b="1" dirty="0">
              <a:solidFill>
                <a:srgbClr val="4F81BC"/>
              </a:solidFill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4F81BC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CH3: nHelicity Flip</a:t>
            </a:r>
          </a:p>
          <a:p>
            <a:endParaRPr lang="en-US" b="1" dirty="0">
              <a:solidFill>
                <a:srgbClr val="4F81BC"/>
              </a:solidFill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4F81BC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CH4: Delayed Helicity</a:t>
            </a:r>
            <a:endParaRPr lang="en-US" dirty="0">
              <a:solidFill>
                <a:srgbClr val="7030A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5" name="Picture 14" descr="CIlogo.jpg">
            <a:extLst>
              <a:ext uri="{FF2B5EF4-FFF2-40B4-BE49-F238E27FC236}">
                <a16:creationId xmlns:a16="http://schemas.microsoft.com/office/drawing/2014/main" id="{67995DD7-4E4E-4CDD-8A96-EC45E8D343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8651" y="2648604"/>
            <a:ext cx="4655350" cy="349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356A-1588-8476-3268-E01ADF37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8DA69-7434-32C2-8419-F4CADF24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10767402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MOLLER Polarized Beam Requirements</a:t>
            </a:r>
            <a:endParaRPr lang="en-US" sz="20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MOLLER Accelerator Tasks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Update since Hall A 2025 Winter Collaboration Meeting: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RTP </a:t>
            </a:r>
            <a:r>
              <a:rPr lang="en-US" sz="2000" dirty="0" err="1"/>
              <a:t>Pockels</a:t>
            </a:r>
            <a:r>
              <a:rPr lang="en-US" sz="2000" dirty="0"/>
              <a:t> Cell HV Driver, Intensity Attenuator HV Driver, Helicity Magnets Controller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Laser Table Configuration, MOLLER Compton AI/ML, SBIR Phase II MeV Wiens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Plans to Test 2 kHz Helicity Reversal and Helicity Decoder Board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8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Polarized Beam Requirements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14D4DA0-0549-F04D-9A39-CE4FEBF72D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229" y="1238896"/>
                <a:ext cx="11285837" cy="538169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2"/>
                    </a:solidFill>
                  </a:rPr>
                  <a:t>MOLLER Apparatus is designed for nominal beam energy: </a:t>
                </a:r>
                <a14:m>
                  <m:oMath xmlns:m="http://schemas.openxmlformats.org/officeDocument/2006/math">
                    <m:r>
                      <a:rPr lang="en-US" sz="18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10.</m:t>
                    </m:r>
                    <m:r>
                      <a:rPr lang="en-US" sz="18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 GeV with low RF trip rate (&lt;6/hour)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2"/>
                    </a:solidFill>
                  </a:rPr>
                  <a:t>65 µA with 90% polarization (max 70 µA for target studies)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2"/>
                    </a:solidFill>
                  </a:rPr>
                  <a:t>Fast helicity reversal: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/>
                  <a:t>1920 Hz, 10 µs settle time, 64-window pattern, 128-window delay (or 960 Hz, 20 µs, 32-window pattern, 64-window delay)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2"/>
                    </a:solidFill>
                  </a:rPr>
                  <a:t>Slow helicity reversals: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/>
                  <a:t>Insertable half-wave plate (IHWP)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/>
                  <a:t>Wien Filters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/>
                  <a:t> </a:t>
                </a:r>
                <a:r>
                  <a:rPr lang="en-US" sz="1400" i="1" dirty="0"/>
                  <a:t>g</a:t>
                </a:r>
                <a:r>
                  <a:rPr lang="en-US" sz="1400" i="1" baseline="-25000" dirty="0"/>
                  <a:t>e</a:t>
                </a:r>
                <a:r>
                  <a:rPr lang="en-US" sz="1400" i="1" dirty="0"/>
                  <a:t>-2</a:t>
                </a:r>
                <a:r>
                  <a:rPr lang="en-US" sz="1400" dirty="0"/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0.10</m:t>
                    </m:r>
                  </m:oMath>
                </a14:m>
                <a:r>
                  <a:rPr lang="en-US" sz="1400" i="1" dirty="0"/>
                  <a:t> </a:t>
                </a:r>
                <a:r>
                  <a:rPr lang="en-US" sz="1400" dirty="0"/>
                  <a:t>GeV)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2"/>
                    </a:solidFill>
                  </a:rPr>
                  <a:t>Feedbacks on: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/>
                  <a:t>Helicity-correlated beam charge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/>
                  <a:t>Helicity-correlated position and angle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/>
                  <a:t>Polarization orientation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2"/>
                    </a:solidFill>
                  </a:rPr>
                  <a:t>Small helicity-correlated beam asymmetries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2"/>
                    </a:solidFill>
                  </a:rPr>
                  <a:t>Adequate adiabatic damping of transverse phase-space (for both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) – a factor of 100 is desired, a factor of 10 is required. Ideally,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𝑔𝑢𝑛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10800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0.494</m:t>
                            </m:r>
                          </m:den>
                        </m:f>
                      </m:e>
                    </m:rad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=148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2"/>
                    </a:solidFill>
                  </a:rPr>
                  <a:t>Acceptable beam halo (MOLLER Halo Monitor: to be specified, Compton Polarimeter: &lt;100 Hz/µA)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14D4DA0-0549-F04D-9A39-CE4FEBF72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29" y="1238896"/>
                <a:ext cx="11285837" cy="5381694"/>
              </a:xfrm>
              <a:prstGeom prst="rect">
                <a:avLst/>
              </a:prstGeom>
              <a:blipFill>
                <a:blip r:embed="rId3"/>
                <a:stretch>
                  <a:fillRect l="-337" t="-472" b="-5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55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BC1B95-D525-8A49-8CB2-3CBAB31414D3}"/>
              </a:ext>
            </a:extLst>
          </p:cNvPr>
          <p:cNvGrpSpPr/>
          <p:nvPr/>
        </p:nvGrpSpPr>
        <p:grpSpPr>
          <a:xfrm>
            <a:off x="1406062" y="459890"/>
            <a:ext cx="8798727" cy="5842952"/>
            <a:chOff x="1236379" y="775903"/>
            <a:chExt cx="8798727" cy="5842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281C8D-5659-7A43-8D80-7EE0F6502E60}"/>
                </a:ext>
              </a:extLst>
            </p:cNvPr>
            <p:cNvGrpSpPr/>
            <p:nvPr/>
          </p:nvGrpSpPr>
          <p:grpSpPr>
            <a:xfrm>
              <a:off x="1236379" y="775903"/>
              <a:ext cx="8798727" cy="5842952"/>
              <a:chOff x="1236379" y="676207"/>
              <a:chExt cx="8798727" cy="584295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9F7E1B3-FD19-184F-8CB8-C6974AD3854F}"/>
                  </a:ext>
                </a:extLst>
              </p:cNvPr>
              <p:cNvGrpSpPr/>
              <p:nvPr/>
            </p:nvGrpSpPr>
            <p:grpSpPr>
              <a:xfrm>
                <a:off x="1236379" y="676207"/>
                <a:ext cx="8798727" cy="5842952"/>
                <a:chOff x="93972" y="728441"/>
                <a:chExt cx="8798727" cy="5842952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EB8AA093-E13A-C24D-9680-CFC2C11E57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3972" y="728441"/>
                  <a:ext cx="8798727" cy="5842952"/>
                  <a:chOff x="-277799" y="228635"/>
                  <a:chExt cx="9776368" cy="6492169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09B8D55-95BE-6F4A-B100-22EB6CC9E0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77464" y="960147"/>
                    <a:ext cx="3605814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6CD3077B-4935-C44B-B1F9-955B9532F5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82314" y="960147"/>
                    <a:ext cx="0" cy="511431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33869611-F53F-1643-9FBA-AA64BB163C36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4389120" y="2688312"/>
                    <a:ext cx="5486343" cy="1463025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aphicFrame>
                <p:nvGraphicFramePr>
                  <p:cNvPr id="24" name="Diagram 23">
                    <a:extLst>
                      <a:ext uri="{FF2B5EF4-FFF2-40B4-BE49-F238E27FC236}">
                        <a16:creationId xmlns:a16="http://schemas.microsoft.com/office/drawing/2014/main" id="{7B42489C-856E-FD4E-9F66-9F1BEAB1664F}"/>
                      </a:ext>
                    </a:extLst>
                  </p:cNvPr>
                  <p:cNvGraphicFramePr/>
                  <p:nvPr/>
                </p:nvGraphicFramePr>
                <p:xfrm>
                  <a:off x="731562" y="502952"/>
                  <a:ext cx="1645902" cy="914390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020C5173-BA6F-D646-B787-9F6F3CE38791}"/>
                      </a:ext>
                    </a:extLst>
                  </p:cNvPr>
                  <p:cNvSpPr/>
                  <p:nvPr/>
                </p:nvSpPr>
                <p:spPr>
                  <a:xfrm>
                    <a:off x="3840488" y="685831"/>
                    <a:ext cx="182878" cy="54863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6D464B4-DC3B-E14A-B943-5BD9C722F4BB}"/>
                      </a:ext>
                    </a:extLst>
                  </p:cNvPr>
                  <p:cNvSpPr txBox="1"/>
                  <p:nvPr/>
                </p:nvSpPr>
                <p:spPr>
                  <a:xfrm>
                    <a:off x="3200413" y="228635"/>
                    <a:ext cx="99501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Attenuator</a:t>
                    </a: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6C84D66D-5E0E-7E47-818E-A8E7A2784374}"/>
                      </a:ext>
                    </a:extLst>
                  </p:cNvPr>
                  <p:cNvSpPr/>
                  <p:nvPr/>
                </p:nvSpPr>
                <p:spPr>
                  <a:xfrm>
                    <a:off x="5240695" y="685831"/>
                    <a:ext cx="182878" cy="54863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7302332-6171-7145-B8C2-C1C6E20F33C1}"/>
                      </a:ext>
                    </a:extLst>
                  </p:cNvPr>
                  <p:cNvSpPr txBox="1"/>
                  <p:nvPr/>
                </p:nvSpPr>
                <p:spPr>
                  <a:xfrm>
                    <a:off x="4331745" y="1208178"/>
                    <a:ext cx="135322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>
                        <a:latin typeface="Arial" pitchFamily="34" charset="0"/>
                        <a:cs typeface="Arial" pitchFamily="34" charset="0"/>
                      </a:rPr>
                      <a:t>WP    PC  LP   </a:t>
                    </a:r>
                    <a:endParaRPr lang="en-US" sz="1200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496B8D50-36ED-A945-8E95-E6C6EC675C9B}"/>
                      </a:ext>
                    </a:extLst>
                  </p:cNvPr>
                  <p:cNvCxnSpPr/>
                  <p:nvPr/>
                </p:nvCxnSpPr>
                <p:spPr>
                  <a:xfrm rot="10800000" flipH="1" flipV="1">
                    <a:off x="5842677" y="793998"/>
                    <a:ext cx="365756" cy="365756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879445B-0B1F-6A47-86AA-3954056026E2}"/>
                      </a:ext>
                    </a:extLst>
                  </p:cNvPr>
                  <p:cNvSpPr/>
                  <p:nvPr/>
                </p:nvSpPr>
                <p:spPr>
                  <a:xfrm rot="827236">
                    <a:off x="6134711" y="5843253"/>
                    <a:ext cx="110780" cy="54863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3733020C-98AD-1147-BC68-9547C2A2D18D}"/>
                      </a:ext>
                    </a:extLst>
                  </p:cNvPr>
                  <p:cNvSpPr txBox="1"/>
                  <p:nvPr/>
                </p:nvSpPr>
                <p:spPr>
                  <a:xfrm>
                    <a:off x="5219577" y="5968384"/>
                    <a:ext cx="841043" cy="512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PSS</a:t>
                    </a:r>
                  </a:p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Shutters</a:t>
                    </a:r>
                  </a:p>
                </p:txBody>
              </p: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43F6D951-9667-2F44-A847-A97B4ACBD952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812256" y="1371622"/>
                    <a:ext cx="1828781" cy="45719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0179E91D-F043-6F48-BBC7-FD1ED78CD877}"/>
                      </a:ext>
                    </a:extLst>
                  </p:cNvPr>
                  <p:cNvSpPr txBox="1"/>
                  <p:nvPr/>
                </p:nvSpPr>
                <p:spPr>
                  <a:xfrm>
                    <a:off x="7882741" y="836353"/>
                    <a:ext cx="1615828" cy="7181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Rotatable Strained</a:t>
                    </a:r>
                  </a:p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Superlattice GaAs</a:t>
                    </a:r>
                  </a:p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Photocathode</a:t>
                    </a:r>
                  </a:p>
                </p:txBody>
              </p: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E38556F6-45AA-4147-AED8-7D480CA8092B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436081" y="4567399"/>
                    <a:ext cx="4123935" cy="0"/>
                  </a:xfrm>
                  <a:prstGeom prst="line">
                    <a:avLst/>
                  </a:prstGeom>
                  <a:ln>
                    <a:solidFill>
                      <a:srgbClr val="7030A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CAA8599-034A-824C-9A25-D2CB9CD550E0}"/>
                      </a:ext>
                    </a:extLst>
                  </p:cNvPr>
                  <p:cNvSpPr txBox="1"/>
                  <p:nvPr/>
                </p:nvSpPr>
                <p:spPr>
                  <a:xfrm>
                    <a:off x="6492219" y="2697488"/>
                    <a:ext cx="73590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Vacuum</a:t>
                    </a:r>
                  </a:p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Window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478F2486-354D-5549-AA76-B370C38779EF}"/>
                      </a:ext>
                    </a:extLst>
                  </p:cNvPr>
                  <p:cNvSpPr txBox="1"/>
                  <p:nvPr/>
                </p:nvSpPr>
                <p:spPr>
                  <a:xfrm>
                    <a:off x="7626628" y="2265542"/>
                    <a:ext cx="160692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15° Dipole Magnet</a:t>
                    </a:r>
                  </a:p>
                </p:txBody>
              </p: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9298EC32-E572-A14D-A2E5-9C389E1590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16646" y="6158724"/>
                    <a:ext cx="202098" cy="3441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B9514549-EDE6-5C40-85E6-452BAE96D31E}"/>
                      </a:ext>
                    </a:extLst>
                  </p:cNvPr>
                  <p:cNvCxnSpPr/>
                  <p:nvPr/>
                </p:nvCxnSpPr>
                <p:spPr>
                  <a:xfrm rot="900000">
                    <a:off x="6941625" y="3213848"/>
                    <a:ext cx="45719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4DF21FD4-E9E2-2E4C-BF7A-7E019463CCFC}"/>
                      </a:ext>
                    </a:extLst>
                  </p:cNvPr>
                  <p:cNvCxnSpPr/>
                  <p:nvPr/>
                </p:nvCxnSpPr>
                <p:spPr>
                  <a:xfrm>
                    <a:off x="7589487" y="594391"/>
                    <a:ext cx="640073" cy="182878"/>
                  </a:xfrm>
                  <a:prstGeom prst="line">
                    <a:avLst/>
                  </a:prstGeom>
                  <a:ln w="76200"/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086DD45-4086-2848-BE06-32E490DB80C8}"/>
                      </a:ext>
                    </a:extLst>
                  </p:cNvPr>
                  <p:cNvSpPr txBox="1"/>
                  <p:nvPr/>
                </p:nvSpPr>
                <p:spPr>
                  <a:xfrm>
                    <a:off x="756644" y="6285611"/>
                    <a:ext cx="125506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i="1" dirty="0">
                        <a:latin typeface="Arial" pitchFamily="34" charset="0"/>
                        <a:cs typeface="Arial" pitchFamily="34" charset="0"/>
                      </a:rPr>
                      <a:t>g</a:t>
                    </a:r>
                    <a:r>
                      <a:rPr lang="en-US" sz="1200" i="1" baseline="-25000" dirty="0">
                        <a:latin typeface="Arial" pitchFamily="34" charset="0"/>
                        <a:cs typeface="Arial" pitchFamily="34" charset="0"/>
                      </a:rPr>
                      <a:t>e</a:t>
                    </a:r>
                    <a:r>
                      <a:rPr lang="en-US" sz="1200" i="1" dirty="0">
                        <a:latin typeface="Arial" pitchFamily="34" charset="0"/>
                        <a:cs typeface="Arial" pitchFamily="34" charset="0"/>
                      </a:rPr>
                      <a:t>-2</a:t>
                    </a:r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 Reversal</a:t>
                    </a:r>
                  </a:p>
                </p:txBody>
              </p: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68A431F2-9735-6C4E-96E9-4FFDF681DDB2}"/>
                      </a:ext>
                    </a:extLst>
                  </p:cNvPr>
                  <p:cNvCxnSpPr/>
                  <p:nvPr/>
                </p:nvCxnSpPr>
                <p:spPr>
                  <a:xfrm rot="900000">
                    <a:off x="6575869" y="5764963"/>
                    <a:ext cx="457195" cy="0"/>
                  </a:xfrm>
                  <a:prstGeom prst="line">
                    <a:avLst/>
                  </a:prstGeom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3AA75AEC-E7B5-E74D-B3D8-2D635B5B33E4}"/>
                      </a:ext>
                    </a:extLst>
                  </p:cNvPr>
                  <p:cNvSpPr txBox="1"/>
                  <p:nvPr/>
                </p:nvSpPr>
                <p:spPr>
                  <a:xfrm>
                    <a:off x="6711232" y="5888675"/>
                    <a:ext cx="58702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IHWP</a:t>
                    </a:r>
                  </a:p>
                </p:txBody>
              </p: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FE1D5F29-96E0-554D-8433-F01A7674FF94}"/>
                      </a:ext>
                    </a:extLst>
                  </p:cNvPr>
                  <p:cNvCxnSpPr/>
                  <p:nvPr/>
                </p:nvCxnSpPr>
                <p:spPr>
                  <a:xfrm rot="900000">
                    <a:off x="6758747" y="3936183"/>
                    <a:ext cx="457195" cy="0"/>
                  </a:xfrm>
                  <a:prstGeom prst="line">
                    <a:avLst/>
                  </a:prstGeom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C5083772-72AC-3741-9886-576ECC092ABB}"/>
                      </a:ext>
                    </a:extLst>
                  </p:cNvPr>
                  <p:cNvSpPr txBox="1"/>
                  <p:nvPr/>
                </p:nvSpPr>
                <p:spPr>
                  <a:xfrm>
                    <a:off x="6400780" y="3602700"/>
                    <a:ext cx="65434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RHWP</a:t>
                    </a:r>
                  </a:p>
                </p:txBody>
              </p:sp>
              <p:sp>
                <p:nvSpPr>
                  <p:cNvPr id="45" name="Rounded Rectangle 30">
                    <a:extLst>
                      <a:ext uri="{FF2B5EF4-FFF2-40B4-BE49-F238E27FC236}">
                        <a16:creationId xmlns:a16="http://schemas.microsoft.com/office/drawing/2014/main" id="{7C97DD73-BDFC-8A4A-8706-BA1ACB4B0833}"/>
                      </a:ext>
                    </a:extLst>
                  </p:cNvPr>
                  <p:cNvSpPr/>
                  <p:nvPr/>
                </p:nvSpPr>
                <p:spPr>
                  <a:xfrm rot="900000">
                    <a:off x="6638150" y="4544801"/>
                    <a:ext cx="274317" cy="457195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19E7D09D-F64D-2A4A-89EE-5B4885505490}"/>
                      </a:ext>
                    </a:extLst>
                  </p:cNvPr>
                  <p:cNvSpPr txBox="1"/>
                  <p:nvPr/>
                </p:nvSpPr>
                <p:spPr>
                  <a:xfrm>
                    <a:off x="6827161" y="4974285"/>
                    <a:ext cx="64370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 pitchFamily="34" charset="0"/>
                        <a:cs typeface="Arial" pitchFamily="34" charset="0"/>
                      </a:rPr>
                      <a:t>RTP </a:t>
                    </a:r>
                  </a:p>
                  <a:p>
                    <a:pPr algn="ctr"/>
                    <a:r>
                      <a:rPr lang="en-US" sz="1600" dirty="0">
                        <a:latin typeface="Arial" pitchFamily="34" charset="0"/>
                        <a:cs typeface="Arial" pitchFamily="34" charset="0"/>
                      </a:rPr>
                      <a:t>Cell</a:t>
                    </a:r>
                  </a:p>
                </p:txBody>
              </p: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DEA251A7-AEA6-614B-B513-2BFE19E043FC}"/>
                      </a:ext>
                    </a:extLst>
                  </p:cNvPr>
                  <p:cNvCxnSpPr/>
                  <p:nvPr/>
                </p:nvCxnSpPr>
                <p:spPr>
                  <a:xfrm rot="900000">
                    <a:off x="6577632" y="5661664"/>
                    <a:ext cx="365756" cy="158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F7A6774A-26A1-B947-AA7E-3171CB8BEE71}"/>
                      </a:ext>
                    </a:extLst>
                  </p:cNvPr>
                  <p:cNvCxnSpPr/>
                  <p:nvPr/>
                </p:nvCxnSpPr>
                <p:spPr>
                  <a:xfrm>
                    <a:off x="2011708" y="6629365"/>
                    <a:ext cx="5486340" cy="0"/>
                  </a:xfrm>
                  <a:prstGeom prst="line">
                    <a:avLst/>
                  </a:prstGeom>
                  <a:ln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5FDA782-1269-5C4E-9FA6-F53630F44138}"/>
                      </a:ext>
                    </a:extLst>
                  </p:cNvPr>
                  <p:cNvSpPr/>
                  <p:nvPr/>
                </p:nvSpPr>
                <p:spPr>
                  <a:xfrm>
                    <a:off x="4754878" y="2092409"/>
                    <a:ext cx="182878" cy="27431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D296E6B2-5C62-9E4B-8FFA-8FB4E2D04ABC}"/>
                      </a:ext>
                    </a:extLst>
                  </p:cNvPr>
                  <p:cNvSpPr/>
                  <p:nvPr/>
                </p:nvSpPr>
                <p:spPr>
                  <a:xfrm>
                    <a:off x="5394951" y="4617707"/>
                    <a:ext cx="182878" cy="45719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FFEF183B-99B0-A048-8E0C-B99EDDE1AE27}"/>
                      </a:ext>
                    </a:extLst>
                  </p:cNvPr>
                  <p:cNvSpPr txBox="1"/>
                  <p:nvPr/>
                </p:nvSpPr>
                <p:spPr>
                  <a:xfrm>
                    <a:off x="1308316" y="2788927"/>
                    <a:ext cx="1190142" cy="512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Delayed 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Helicity Fiber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3AF7DD1D-06B1-A041-8C11-3AF6ED4E23CC}"/>
                      </a:ext>
                    </a:extLst>
                  </p:cNvPr>
                  <p:cNvSpPr txBox="1"/>
                  <p:nvPr/>
                </p:nvSpPr>
                <p:spPr>
                  <a:xfrm>
                    <a:off x="4778033" y="5140311"/>
                    <a:ext cx="1250699" cy="512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HV Supply</a:t>
                    </a:r>
                  </a:p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(-2 kV – 2 kV)</a:t>
                    </a:r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25AE4EE-054C-F742-A703-B6AEF339A534}"/>
                      </a:ext>
                    </a:extLst>
                  </p:cNvPr>
                  <p:cNvSpPr txBox="1"/>
                  <p:nvPr/>
                </p:nvSpPr>
                <p:spPr>
                  <a:xfrm>
                    <a:off x="4865503" y="1587059"/>
                    <a:ext cx="1106428" cy="512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HV Supply</a:t>
                    </a:r>
                  </a:p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(-45 – 45 V)</a:t>
                    </a:r>
                  </a:p>
                </p:txBody>
              </p: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35EF69DF-54D1-2F4E-B95E-EC5988A2D524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087281" y="4382572"/>
                    <a:ext cx="0" cy="101890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ounded Rectangle 40">
                    <a:extLst>
                      <a:ext uri="{FF2B5EF4-FFF2-40B4-BE49-F238E27FC236}">
                        <a16:creationId xmlns:a16="http://schemas.microsoft.com/office/drawing/2014/main" id="{CDC6FB48-DFB5-9F47-8DDB-4C93886E5FD6}"/>
                      </a:ext>
                    </a:extLst>
                  </p:cNvPr>
                  <p:cNvSpPr/>
                  <p:nvPr/>
                </p:nvSpPr>
                <p:spPr>
                  <a:xfrm>
                    <a:off x="548684" y="5623536"/>
                    <a:ext cx="1645902" cy="1005829"/>
                  </a:xfrm>
                  <a:prstGeom prst="roundRect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Arc 55">
                    <a:extLst>
                      <a:ext uri="{FF2B5EF4-FFF2-40B4-BE49-F238E27FC236}">
                        <a16:creationId xmlns:a16="http://schemas.microsoft.com/office/drawing/2014/main" id="{09662A50-56EC-DE4B-9A04-E0D6F8D242B6}"/>
                      </a:ext>
                    </a:extLst>
                  </p:cNvPr>
                  <p:cNvSpPr/>
                  <p:nvPr/>
                </p:nvSpPr>
                <p:spPr>
                  <a:xfrm>
                    <a:off x="1828830" y="5166340"/>
                    <a:ext cx="365756" cy="1005829"/>
                  </a:xfrm>
                  <a:prstGeom prst="arc">
                    <a:avLst>
                      <a:gd name="adj1" fmla="val 16739944"/>
                      <a:gd name="adj2" fmla="val 2994977"/>
                    </a:avLst>
                  </a:prstGeom>
                  <a:ln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9C08479E-F82A-2F43-AEFF-B7359EF14C74}"/>
                      </a:ext>
                    </a:extLst>
                  </p:cNvPr>
                  <p:cNvSpPr/>
                  <p:nvPr/>
                </p:nvSpPr>
                <p:spPr>
                  <a:xfrm>
                    <a:off x="457245" y="3611878"/>
                    <a:ext cx="1828779" cy="182878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E36A75D4-2828-EE4B-81AB-30930797C9AE}"/>
                      </a:ext>
                    </a:extLst>
                  </p:cNvPr>
                  <p:cNvSpPr txBox="1"/>
                  <p:nvPr/>
                </p:nvSpPr>
                <p:spPr>
                  <a:xfrm>
                    <a:off x="731562" y="5897853"/>
                    <a:ext cx="121058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atin typeface="Arial" pitchFamily="34" charset="0"/>
                        <a:cs typeface="Arial" pitchFamily="34" charset="0"/>
                      </a:rPr>
                      <a:t>CEBAF</a:t>
                    </a:r>
                  </a:p>
                </p:txBody>
              </p: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4F7DBBE0-F70D-5544-BB9F-CF084B082FC0}"/>
                      </a:ext>
                    </a:extLst>
                  </p:cNvPr>
                  <p:cNvSpPr txBox="1"/>
                  <p:nvPr/>
                </p:nvSpPr>
                <p:spPr>
                  <a:xfrm>
                    <a:off x="182928" y="3429000"/>
                    <a:ext cx="71686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atin typeface="Arial" pitchFamily="34" charset="0"/>
                        <a:cs typeface="Arial" pitchFamily="34" charset="0"/>
                      </a:rPr>
                      <a:t>Hall</a:t>
                    </a:r>
                  </a:p>
                </p:txBody>
              </p:sp>
              <p:cxnSp>
                <p:nvCxnSpPr>
                  <p:cNvPr id="60" name="Straight Arrow Connector 59">
                    <a:extLst>
                      <a:ext uri="{FF2B5EF4-FFF2-40B4-BE49-F238E27FC236}">
                        <a16:creationId xmlns:a16="http://schemas.microsoft.com/office/drawing/2014/main" id="{E72AD93B-AA9F-A24C-89CA-770AC7FD7B5C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1730193" y="3474719"/>
                    <a:ext cx="1737344" cy="1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Arrow Connector 60">
                    <a:extLst>
                      <a:ext uri="{FF2B5EF4-FFF2-40B4-BE49-F238E27FC236}">
                        <a16:creationId xmlns:a16="http://schemas.microsoft.com/office/drawing/2014/main" id="{7632CF2C-2423-7B4F-9EF6-02CD6A7947F0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600232" y="3474720"/>
                    <a:ext cx="1737343" cy="1588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82A9F951-C8C8-6F40-968F-9DD59AB8E8A6}"/>
                      </a:ext>
                    </a:extLst>
                  </p:cNvPr>
                  <p:cNvSpPr txBox="1"/>
                  <p:nvPr/>
                </p:nvSpPr>
                <p:spPr>
                  <a:xfrm>
                    <a:off x="2509666" y="3145115"/>
                    <a:ext cx="794236" cy="512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T-Settle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Fiber</a:t>
                    </a:r>
                  </a:p>
                </p:txBody>
              </p: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93A23FEF-4E74-F94B-9BA8-3B9CF3FCDC19}"/>
                      </a:ext>
                    </a:extLst>
                  </p:cNvPr>
                  <p:cNvCxnSpPr/>
                  <p:nvPr/>
                </p:nvCxnSpPr>
                <p:spPr>
                  <a:xfrm>
                    <a:off x="2926098" y="2338787"/>
                    <a:ext cx="1828780" cy="1"/>
                  </a:xfrm>
                  <a:prstGeom prst="straightConnector1">
                    <a:avLst/>
                  </a:prstGeom>
                  <a:ln w="1270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4BEC1499-F5E6-834F-8850-2B1BEA95A1E7}"/>
                      </a:ext>
                    </a:extLst>
                  </p:cNvPr>
                  <p:cNvSpPr txBox="1"/>
                  <p:nvPr/>
                </p:nvSpPr>
                <p:spPr>
                  <a:xfrm>
                    <a:off x="3311407" y="4986864"/>
                    <a:ext cx="1747629" cy="512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rPr>
                      <a:t>Charge and Position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rPr>
                      <a:t>Feedbacks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814F154C-6C3B-FA4B-B7D2-B2B34AA9A177}"/>
                      </a:ext>
                    </a:extLst>
                  </p:cNvPr>
                  <p:cNvSpPr txBox="1"/>
                  <p:nvPr/>
                </p:nvSpPr>
                <p:spPr>
                  <a:xfrm>
                    <a:off x="-277799" y="1635893"/>
                    <a:ext cx="1735706" cy="9233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Laser</a:t>
                    </a:r>
                  </a:p>
                  <a:p>
                    <a:r>
                      <a:rPr lang="en-US" sz="12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rPr>
                      <a:t>Electron Beam</a:t>
                    </a:r>
                  </a:p>
                  <a:p>
                    <a:r>
                      <a:rPr lang="en-US" sz="12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Com. Fiber</a:t>
                    </a:r>
                  </a:p>
                  <a:p>
                    <a:r>
                      <a:rPr lang="en-US" sz="12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rPr>
                      <a:t>Controls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B66C46A0-7447-A642-9D97-5BCA0F19504A}"/>
                      </a:ext>
                    </a:extLst>
                  </p:cNvPr>
                  <p:cNvSpPr txBox="1"/>
                  <p:nvPr/>
                </p:nvSpPr>
                <p:spPr>
                  <a:xfrm>
                    <a:off x="3982945" y="2810151"/>
                    <a:ext cx="801858" cy="512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Helicity 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Fibers</a:t>
                    </a:r>
                  </a:p>
                </p:txBody>
              </p:sp>
              <p:cxnSp>
                <p:nvCxnSpPr>
                  <p:cNvPr id="67" name="Elbow Connector 53">
                    <a:extLst>
                      <a:ext uri="{FF2B5EF4-FFF2-40B4-BE49-F238E27FC236}">
                        <a16:creationId xmlns:a16="http://schemas.microsoft.com/office/drawing/2014/main" id="{C418EDA3-83FC-9145-892B-DFCE416E7E38}"/>
                      </a:ext>
                    </a:extLst>
                  </p:cNvPr>
                  <p:cNvCxnSpPr>
                    <a:cxnSpLocks/>
                    <a:stCxn id="93" idx="0"/>
                  </p:cNvCxnSpPr>
                  <p:nvPr/>
                </p:nvCxnSpPr>
                <p:spPr>
                  <a:xfrm>
                    <a:off x="2834658" y="4571992"/>
                    <a:ext cx="2557820" cy="404699"/>
                  </a:xfrm>
                  <a:prstGeom prst="bentConnector3">
                    <a:avLst>
                      <a:gd name="adj1" fmla="val 50000"/>
                    </a:avLst>
                  </a:prstGeom>
                  <a:ln>
                    <a:solidFill>
                      <a:srgbClr val="00B050"/>
                    </a:solidFill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Elbow Connector 54">
                    <a:extLst>
                      <a:ext uri="{FF2B5EF4-FFF2-40B4-BE49-F238E27FC236}">
                        <a16:creationId xmlns:a16="http://schemas.microsoft.com/office/drawing/2014/main" id="{C628D781-8509-5A45-B3E1-FC719EA1A5DC}"/>
                      </a:ext>
                    </a:extLst>
                  </p:cNvPr>
                  <p:cNvCxnSpPr>
                    <a:cxnSpLocks/>
                    <a:endCxn id="49" idx="2"/>
                  </p:cNvCxnSpPr>
                  <p:nvPr/>
                </p:nvCxnSpPr>
                <p:spPr>
                  <a:xfrm rot="5400000" flipH="1" flipV="1">
                    <a:off x="3045731" y="2766815"/>
                    <a:ext cx="2200673" cy="1400497"/>
                  </a:xfrm>
                  <a:prstGeom prst="bentConnector3">
                    <a:avLst>
                      <a:gd name="adj1" fmla="val 50000"/>
                    </a:avLst>
                  </a:prstGeom>
                  <a:ln>
                    <a:solidFill>
                      <a:srgbClr val="00B050"/>
                    </a:solidFill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4C9A6563-0BAB-1443-AFBA-25CFED0A8FE0}"/>
                      </a:ext>
                    </a:extLst>
                  </p:cNvPr>
                  <p:cNvSpPr txBox="1"/>
                  <p:nvPr/>
                </p:nvSpPr>
                <p:spPr>
                  <a:xfrm>
                    <a:off x="3493583" y="3495270"/>
                    <a:ext cx="953253" cy="7181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rPr>
                      <a:t>Charge 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rPr>
                      <a:t>Feedback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rPr>
                      <a:t> (IA)</a:t>
                    </a: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3491BDDC-A523-2B4D-95BD-5A725BAAEA13}"/>
                      </a:ext>
                    </a:extLst>
                  </p:cNvPr>
                  <p:cNvSpPr/>
                  <p:nvPr/>
                </p:nvSpPr>
                <p:spPr>
                  <a:xfrm>
                    <a:off x="3291854" y="685831"/>
                    <a:ext cx="182878" cy="54863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C86B290B-B2E0-7F4B-8FD2-C2A36F419328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976" y="1234464"/>
                    <a:ext cx="108645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LP  HWP  LP</a:t>
                    </a:r>
                  </a:p>
                </p:txBody>
              </p:sp>
              <p:sp>
                <p:nvSpPr>
                  <p:cNvPr id="72" name="Rounded Rectangle 58">
                    <a:extLst>
                      <a:ext uri="{FF2B5EF4-FFF2-40B4-BE49-F238E27FC236}">
                        <a16:creationId xmlns:a16="http://schemas.microsoft.com/office/drawing/2014/main" id="{2EC38027-E746-EE41-86D3-13A3E505669D}"/>
                      </a:ext>
                    </a:extLst>
                  </p:cNvPr>
                  <p:cNvSpPr/>
                  <p:nvPr/>
                </p:nvSpPr>
                <p:spPr>
                  <a:xfrm>
                    <a:off x="4572000" y="822960"/>
                    <a:ext cx="548634" cy="274317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7CB14388-33DC-6C49-926A-AE1EA59C74A9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057816" y="868708"/>
                    <a:ext cx="548634" cy="182878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B2A0D1EF-B979-754A-A0F6-F8D20663E3CE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3657610" y="868708"/>
                    <a:ext cx="548634" cy="182878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3D189078-5527-2341-9AFC-D350FF214D97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3108976" y="868708"/>
                    <a:ext cx="548634" cy="182878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98F64F35-766E-4941-B6CA-0966739DBDA7}"/>
                      </a:ext>
                    </a:extLst>
                  </p:cNvPr>
                  <p:cNvCxnSpPr>
                    <a:cxnSpLocks/>
                    <a:stCxn id="72" idx="2"/>
                    <a:endCxn id="49" idx="0"/>
                  </p:cNvCxnSpPr>
                  <p:nvPr/>
                </p:nvCxnSpPr>
                <p:spPr>
                  <a:xfrm>
                    <a:off x="4846317" y="1097276"/>
                    <a:ext cx="0" cy="99513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9AD0887D-E4DC-E943-9736-8F99D86C8D19}"/>
                      </a:ext>
                    </a:extLst>
                  </p:cNvPr>
                  <p:cNvSpPr txBox="1"/>
                  <p:nvPr/>
                </p:nvSpPr>
                <p:spPr>
                  <a:xfrm>
                    <a:off x="4894917" y="229552"/>
                    <a:ext cx="37863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 pitchFamily="34" charset="0"/>
                        <a:cs typeface="Arial" pitchFamily="34" charset="0"/>
                      </a:rPr>
                      <a:t>IA</a:t>
                    </a:r>
                  </a:p>
                </p:txBody>
              </p: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EDF376C5-E550-2E46-AC6C-F9A5EBDAA052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3389934" y="953506"/>
                    <a:ext cx="545952" cy="10600"/>
                  </a:xfrm>
                  <a:prstGeom prst="line">
                    <a:avLst/>
                  </a:prstGeom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C50D774D-7E65-4D4B-8286-F6E49F6DD9B5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226203" y="950916"/>
                    <a:ext cx="548636" cy="1"/>
                  </a:xfrm>
                  <a:prstGeom prst="line">
                    <a:avLst/>
                  </a:prstGeom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Left Brace 79">
                    <a:extLst>
                      <a:ext uri="{FF2B5EF4-FFF2-40B4-BE49-F238E27FC236}">
                        <a16:creationId xmlns:a16="http://schemas.microsoft.com/office/drawing/2014/main" id="{5BF792C2-0ADF-CF43-AC60-CDC55858ECF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79891" y="123476"/>
                    <a:ext cx="155448" cy="914400"/>
                  </a:xfrm>
                  <a:prstGeom prst="leftBrac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Left Brace 80">
                    <a:extLst>
                      <a:ext uri="{FF2B5EF4-FFF2-40B4-BE49-F238E27FC236}">
                        <a16:creationId xmlns:a16="http://schemas.microsoft.com/office/drawing/2014/main" id="{AEB06328-757C-DC4D-9732-DCAEA76F80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4861020" y="-15617"/>
                    <a:ext cx="202083" cy="1188719"/>
                  </a:xfrm>
                  <a:prstGeom prst="leftBrac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ounded Rectangle 68">
                    <a:extLst>
                      <a:ext uri="{FF2B5EF4-FFF2-40B4-BE49-F238E27FC236}">
                        <a16:creationId xmlns:a16="http://schemas.microsoft.com/office/drawing/2014/main" id="{87A8CA96-D4FA-8C48-9B7A-259EF117B777}"/>
                      </a:ext>
                    </a:extLst>
                  </p:cNvPr>
                  <p:cNvSpPr/>
                  <p:nvPr/>
                </p:nvSpPr>
                <p:spPr>
                  <a:xfrm>
                    <a:off x="7315170" y="2057415"/>
                    <a:ext cx="365756" cy="731512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8FD47BAE-4CF5-954A-9A51-9BCE3D40E5FF}"/>
                      </a:ext>
                    </a:extLst>
                  </p:cNvPr>
                  <p:cNvCxnSpPr>
                    <a:cxnSpLocks/>
                    <a:stCxn id="56" idx="0"/>
                    <a:endCxn id="57" idx="1"/>
                  </p:cNvCxnSpPr>
                  <p:nvPr/>
                </p:nvCxnSpPr>
                <p:spPr>
                  <a:xfrm rot="10800000">
                    <a:off x="725065" y="3879698"/>
                    <a:ext cx="1359665" cy="1328473"/>
                  </a:xfrm>
                  <a:prstGeom prst="line">
                    <a:avLst/>
                  </a:prstGeom>
                  <a:ln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94D2DBD6-EEC8-3E4A-A735-B21798B236D0}"/>
                      </a:ext>
                    </a:extLst>
                  </p:cNvPr>
                  <p:cNvSpPr/>
                  <p:nvPr/>
                </p:nvSpPr>
                <p:spPr>
                  <a:xfrm>
                    <a:off x="1554513" y="4709146"/>
                    <a:ext cx="274317" cy="274317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9CE9D950-3B15-0941-98D0-CEEC1F4EEF46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45" y="4343390"/>
                    <a:ext cx="61164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Target</a:t>
                    </a:r>
                  </a:p>
                </p:txBody>
              </p:sp>
              <p:sp>
                <p:nvSpPr>
                  <p:cNvPr id="86" name="Can 72">
                    <a:extLst>
                      <a:ext uri="{FF2B5EF4-FFF2-40B4-BE49-F238E27FC236}">
                        <a16:creationId xmlns:a16="http://schemas.microsoft.com/office/drawing/2014/main" id="{3C1A8767-A757-E840-828C-3CFCBAF003F3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908454" y="4049365"/>
                    <a:ext cx="365756" cy="393201"/>
                  </a:xfrm>
                  <a:prstGeom prst="can">
                    <a:avLst>
                      <a:gd name="adj" fmla="val 28111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C7B053EF-CFFB-4440-807B-938CD31A67A3}"/>
                      </a:ext>
                    </a:extLst>
                  </p:cNvPr>
                  <p:cNvSpPr txBox="1"/>
                  <p:nvPr/>
                </p:nvSpPr>
                <p:spPr>
                  <a:xfrm>
                    <a:off x="784529" y="4617707"/>
                    <a:ext cx="6030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BCMs</a:t>
                    </a:r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C8D1AF07-5F2E-6E4C-9CC8-0538BA2A7C42}"/>
                      </a:ext>
                    </a:extLst>
                  </p:cNvPr>
                  <p:cNvSpPr txBox="1"/>
                  <p:nvPr/>
                </p:nvSpPr>
                <p:spPr>
                  <a:xfrm>
                    <a:off x="1097318" y="4892024"/>
                    <a:ext cx="59503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BPMs</a:t>
                    </a:r>
                  </a:p>
                </p:txBody>
              </p:sp>
              <p:sp>
                <p:nvSpPr>
                  <p:cNvPr id="89" name="Isosceles Triangle 80">
                    <a:extLst>
                      <a:ext uri="{FF2B5EF4-FFF2-40B4-BE49-F238E27FC236}">
                        <a16:creationId xmlns:a16="http://schemas.microsoft.com/office/drawing/2014/main" id="{205A0494-090A-B94F-9BD2-1953FB194631}"/>
                      </a:ext>
                    </a:extLst>
                  </p:cNvPr>
                  <p:cNvSpPr/>
                  <p:nvPr/>
                </p:nvSpPr>
                <p:spPr>
                  <a:xfrm>
                    <a:off x="3108976" y="6355048"/>
                    <a:ext cx="365756" cy="365756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Isosceles Triangle 81">
                    <a:extLst>
                      <a:ext uri="{FF2B5EF4-FFF2-40B4-BE49-F238E27FC236}">
                        <a16:creationId xmlns:a16="http://schemas.microsoft.com/office/drawing/2014/main" id="{B3CF65BC-C240-9346-B919-E52F4DFB77F4}"/>
                      </a:ext>
                    </a:extLst>
                  </p:cNvPr>
                  <p:cNvSpPr/>
                  <p:nvPr/>
                </p:nvSpPr>
                <p:spPr>
                  <a:xfrm flipV="1">
                    <a:off x="2926098" y="6355048"/>
                    <a:ext cx="365756" cy="365756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B208569E-5BE4-AC4D-8908-6F187A9E2713}"/>
                      </a:ext>
                    </a:extLst>
                  </p:cNvPr>
                  <p:cNvSpPr txBox="1"/>
                  <p:nvPr/>
                </p:nvSpPr>
                <p:spPr>
                  <a:xfrm>
                    <a:off x="3310516" y="5989292"/>
                    <a:ext cx="1455528" cy="512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6.8 MeV </a:t>
                    </a:r>
                  </a:p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Helicity Magnets</a:t>
                    </a:r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DAFB8187-0356-BC45-9E8C-12F8F3FDCEF9}"/>
                      </a:ext>
                    </a:extLst>
                  </p:cNvPr>
                  <p:cNvSpPr/>
                  <p:nvPr/>
                </p:nvSpPr>
                <p:spPr>
                  <a:xfrm>
                    <a:off x="1280196" y="4434829"/>
                    <a:ext cx="274317" cy="274317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Hexagon 92">
                    <a:extLst>
                      <a:ext uri="{FF2B5EF4-FFF2-40B4-BE49-F238E27FC236}">
                        <a16:creationId xmlns:a16="http://schemas.microsoft.com/office/drawing/2014/main" id="{FA6B6743-5AC0-A648-A31B-E8D2C571A91B}"/>
                      </a:ext>
                    </a:extLst>
                  </p:cNvPr>
                  <p:cNvSpPr/>
                  <p:nvPr/>
                </p:nvSpPr>
                <p:spPr>
                  <a:xfrm>
                    <a:off x="2286025" y="4343390"/>
                    <a:ext cx="548634" cy="457205"/>
                  </a:xfrm>
                  <a:prstGeom prst="hexagon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C1EEB77C-5154-344D-BA3D-7163B7D1F3F2}"/>
                      </a:ext>
                    </a:extLst>
                  </p:cNvPr>
                  <p:cNvSpPr txBox="1"/>
                  <p:nvPr/>
                </p:nvSpPr>
                <p:spPr>
                  <a:xfrm>
                    <a:off x="2320489" y="4434829"/>
                    <a:ext cx="51809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DAQ</a:t>
                    </a:r>
                  </a:p>
                </p:txBody>
              </p:sp>
              <p:cxnSp>
                <p:nvCxnSpPr>
                  <p:cNvPr id="95" name="Elbow Connector 81">
                    <a:extLst>
                      <a:ext uri="{FF2B5EF4-FFF2-40B4-BE49-F238E27FC236}">
                        <a16:creationId xmlns:a16="http://schemas.microsoft.com/office/drawing/2014/main" id="{9C98DF39-7941-0A44-957E-108DB34548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02505" y="4457136"/>
                    <a:ext cx="3795823" cy="14111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9B7BA448-45BD-B342-9EF4-27FB44372A07}"/>
                      </a:ext>
                    </a:extLst>
                  </p:cNvPr>
                  <p:cNvSpPr txBox="1"/>
                  <p:nvPr/>
                </p:nvSpPr>
                <p:spPr>
                  <a:xfrm>
                    <a:off x="3251547" y="1825073"/>
                    <a:ext cx="896258" cy="51296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nHelicity 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Fibers</a:t>
                    </a:r>
                  </a:p>
                </p:txBody>
              </p: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C515F2E3-0D6F-F944-8EAF-43D6ECF298FF}"/>
                      </a:ext>
                    </a:extLst>
                  </p:cNvPr>
                  <p:cNvCxnSpPr>
                    <a:cxnSpLocks/>
                    <a:endCxn id="93" idx="3"/>
                  </p:cNvCxnSpPr>
                  <p:nvPr/>
                </p:nvCxnSpPr>
                <p:spPr>
                  <a:xfrm flipV="1">
                    <a:off x="1828830" y="4571993"/>
                    <a:ext cx="457195" cy="2285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19B19FE0-9632-EF4B-8B43-DAA34C62708B}"/>
                      </a:ext>
                    </a:extLst>
                  </p:cNvPr>
                  <p:cNvCxnSpPr>
                    <a:cxnSpLocks/>
                    <a:endCxn id="93" idx="3"/>
                  </p:cNvCxnSpPr>
                  <p:nvPr/>
                </p:nvCxnSpPr>
                <p:spPr>
                  <a:xfrm>
                    <a:off x="1554513" y="4571982"/>
                    <a:ext cx="731512" cy="1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724F51D9-A8E3-B34D-AC9F-71B8AFE63B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36619" y="2566279"/>
                    <a:ext cx="270853" cy="0"/>
                  </a:xfrm>
                  <a:prstGeom prst="line">
                    <a:avLst/>
                  </a:prstGeom>
                  <a:ln w="127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Elbow Connector 180">
                    <a:extLst>
                      <a:ext uri="{FF2B5EF4-FFF2-40B4-BE49-F238E27FC236}">
                        <a16:creationId xmlns:a16="http://schemas.microsoft.com/office/drawing/2014/main" id="{510DE819-F07C-E541-869E-0DD8C0E617EA}"/>
                      </a:ext>
                    </a:extLst>
                  </p:cNvPr>
                  <p:cNvCxnSpPr/>
                  <p:nvPr/>
                </p:nvCxnSpPr>
                <p:spPr>
                  <a:xfrm>
                    <a:off x="3017537" y="4572000"/>
                    <a:ext cx="18943" cy="1781711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F3D7CDFA-2C74-5245-B187-F4EE40AF1DE8}"/>
                      </a:ext>
                    </a:extLst>
                  </p:cNvPr>
                  <p:cNvSpPr txBox="1"/>
                  <p:nvPr/>
                </p:nvSpPr>
                <p:spPr>
                  <a:xfrm>
                    <a:off x="2173892" y="4892024"/>
                    <a:ext cx="857927" cy="461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rPr>
                      <a:t>Position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rPr>
                      <a:t>Feedback</a:t>
                    </a:r>
                  </a:p>
                </p:txBody>
              </p:sp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8F77E4B9-F68C-6048-AC2F-BF49C539F7A8}"/>
                      </a:ext>
                    </a:extLst>
                  </p:cNvPr>
                  <p:cNvSpPr txBox="1"/>
                  <p:nvPr/>
                </p:nvSpPr>
                <p:spPr>
                  <a:xfrm>
                    <a:off x="2011708" y="2106521"/>
                    <a:ext cx="916243" cy="512961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Helicity Controller</a:t>
                    </a:r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49A88652-11CD-A64F-8702-30EE1449BF3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450034" y="3934209"/>
                    <a:ext cx="96029" cy="54863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3FBE5971-F5FB-5741-8BFE-762F43D06C94}"/>
                      </a:ext>
                    </a:extLst>
                  </p:cNvPr>
                  <p:cNvSpPr txBox="1"/>
                  <p:nvPr/>
                </p:nvSpPr>
                <p:spPr>
                  <a:xfrm>
                    <a:off x="7863804" y="4069073"/>
                    <a:ext cx="106426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V-Wien Filter</a:t>
                    </a:r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D09F8CD7-E929-BB49-9C41-F80FBA47ECC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450034" y="4482843"/>
                    <a:ext cx="96029" cy="54863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0AF6A7CC-D429-AE43-AD6A-CBC51F61682E}"/>
                      </a:ext>
                    </a:extLst>
                  </p:cNvPr>
                  <p:cNvSpPr txBox="1"/>
                  <p:nvPr/>
                </p:nvSpPr>
                <p:spPr>
                  <a:xfrm>
                    <a:off x="7863804" y="4617707"/>
                    <a:ext cx="108074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H-Wien Filter</a:t>
                    </a:r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C78B4837-8D38-254C-BDD2-5A24DA69F0E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475189" y="4274810"/>
                    <a:ext cx="45719" cy="54863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1CCA7424-3A5D-4F4E-A2AD-DAF452C775DA}"/>
                      </a:ext>
                    </a:extLst>
                  </p:cNvPr>
                  <p:cNvSpPr txBox="1"/>
                  <p:nvPr/>
                </p:nvSpPr>
                <p:spPr>
                  <a:xfrm>
                    <a:off x="7772365" y="4343390"/>
                    <a:ext cx="137163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Spin Solenoids</a:t>
                    </a:r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051F5875-0E50-D14A-BD2B-FF026C2901E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475189" y="4183371"/>
                    <a:ext cx="45719" cy="54863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BE4657CB-C940-F242-9417-E93BF2E44DE4}"/>
                      </a:ext>
                    </a:extLst>
                  </p:cNvPr>
                  <p:cNvSpPr txBox="1"/>
                  <p:nvPr/>
                </p:nvSpPr>
                <p:spPr>
                  <a:xfrm>
                    <a:off x="2103148" y="5440660"/>
                    <a:ext cx="92189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10.6 GeV</a:t>
                    </a:r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8C2EA428-39AD-A847-BCA7-F589EE93C3CD}"/>
                      </a:ext>
                    </a:extLst>
                  </p:cNvPr>
                  <p:cNvSpPr txBox="1"/>
                  <p:nvPr/>
                </p:nvSpPr>
                <p:spPr>
                  <a:xfrm>
                    <a:off x="7422029" y="3324569"/>
                    <a:ext cx="94140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 pitchFamily="34" charset="0"/>
                        <a:cs typeface="Arial" pitchFamily="34" charset="0"/>
                      </a:rPr>
                      <a:t>200 keV</a:t>
                    </a:r>
                  </a:p>
                </p:txBody>
              </p:sp>
            </p:grp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937C692-DA6D-CA45-B0F7-14EF6B9E9F3F}"/>
                    </a:ext>
                  </a:extLst>
                </p:cNvPr>
                <p:cNvCxnSpPr/>
                <p:nvPr/>
              </p:nvCxnSpPr>
              <p:spPr>
                <a:xfrm flipH="1">
                  <a:off x="1317234" y="2123053"/>
                  <a:ext cx="18288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400B6CF-9766-A94E-ADCF-C18908FEE377}"/>
                    </a:ext>
                  </a:extLst>
                </p:cNvPr>
                <p:cNvCxnSpPr/>
                <p:nvPr/>
              </p:nvCxnSpPr>
              <p:spPr>
                <a:xfrm flipH="1">
                  <a:off x="1315846" y="2314525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91463AE-5C9C-404C-9A51-69F4524792F1}"/>
                    </a:ext>
                  </a:extLst>
                </p:cNvPr>
                <p:cNvCxnSpPr/>
                <p:nvPr/>
              </p:nvCxnSpPr>
              <p:spPr>
                <a:xfrm flipH="1">
                  <a:off x="1313779" y="2499170"/>
                  <a:ext cx="182880" cy="0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D4C0A0EA-97F4-E74A-9057-EB433A8D1B8E}"/>
                    </a:ext>
                  </a:extLst>
                </p:cNvPr>
                <p:cNvCxnSpPr/>
                <p:nvPr/>
              </p:nvCxnSpPr>
              <p:spPr>
                <a:xfrm flipH="1">
                  <a:off x="1315395" y="2680529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Elbow Connector 49">
                <a:extLst>
                  <a:ext uri="{FF2B5EF4-FFF2-40B4-BE49-F238E27FC236}">
                    <a16:creationId xmlns:a16="http://schemas.microsoft.com/office/drawing/2014/main" id="{BF5EC5C3-B439-0246-B192-E0C43B114D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9354" y="2722555"/>
                <a:ext cx="2210272" cy="2073017"/>
              </a:xfrm>
              <a:prstGeom prst="bentConnector3">
                <a:avLst>
                  <a:gd name="adj1" fmla="val 71834"/>
                </a:avLst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B4C5B6F-2A57-084E-A52B-D99545778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771" y="5913952"/>
                <a:ext cx="121703" cy="540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61F6833-FAEC-4344-9DAA-B723E1D852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0478" y="5937449"/>
                <a:ext cx="376618" cy="879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Elbow Connector 49">
              <a:extLst>
                <a:ext uri="{FF2B5EF4-FFF2-40B4-BE49-F238E27FC236}">
                  <a16:creationId xmlns:a16="http://schemas.microsoft.com/office/drawing/2014/main" id="{84F4C814-7318-6948-97FD-7E85AABE3A8E}"/>
                </a:ext>
              </a:extLst>
            </p:cNvPr>
            <p:cNvCxnSpPr>
              <a:cxnSpLocks/>
            </p:cNvCxnSpPr>
            <p:nvPr/>
          </p:nvCxnSpPr>
          <p:spPr>
            <a:xfrm>
              <a:off x="4116654" y="2764339"/>
              <a:ext cx="2210272" cy="2073017"/>
            </a:xfrm>
            <a:prstGeom prst="bentConnector3">
              <a:avLst>
                <a:gd name="adj1" fmla="val 74132"/>
              </a:avLst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04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MOLLER Tasks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1E5D6A-3FD2-4AE1-A48B-521763718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149490"/>
              </p:ext>
            </p:extLst>
          </p:nvPr>
        </p:nvGraphicFramePr>
        <p:xfrm>
          <a:off x="439387" y="1427265"/>
          <a:ext cx="10801171" cy="51421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75013">
                  <a:extLst>
                    <a:ext uri="{9D8B030D-6E8A-4147-A177-3AD203B41FA5}">
                      <a16:colId xmlns:a16="http://schemas.microsoft.com/office/drawing/2014/main" val="2443244176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837299424"/>
                    </a:ext>
                  </a:extLst>
                </a:gridCol>
                <a:gridCol w="3273552">
                  <a:extLst>
                    <a:ext uri="{9D8B030D-6E8A-4147-A177-3AD203B41FA5}">
                      <a16:colId xmlns:a16="http://schemas.microsoft.com/office/drawing/2014/main" val="2985176365"/>
                    </a:ext>
                  </a:extLst>
                </a:gridCol>
                <a:gridCol w="2551176">
                  <a:extLst>
                    <a:ext uri="{9D8B030D-6E8A-4147-A177-3AD203B41FA5}">
                      <a16:colId xmlns:a16="http://schemas.microsoft.com/office/drawing/2014/main" val="1075503146"/>
                    </a:ext>
                  </a:extLst>
                </a:gridCol>
                <a:gridCol w="2376686">
                  <a:extLst>
                    <a:ext uri="{9D8B030D-6E8A-4147-A177-3AD203B41FA5}">
                      <a16:colId xmlns:a16="http://schemas.microsoft.com/office/drawing/2014/main" val="1764674269"/>
                    </a:ext>
                  </a:extLst>
                </a:gridCol>
                <a:gridCol w="597696">
                  <a:extLst>
                    <a:ext uri="{9D8B030D-6E8A-4147-A177-3AD203B41FA5}">
                      <a16:colId xmlns:a16="http://schemas.microsoft.com/office/drawing/2014/main" val="670148764"/>
                    </a:ext>
                  </a:extLst>
                </a:gridCol>
              </a:tblGrid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Task ID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Topic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Scope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Status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Comment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Completion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4181111987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Helicity Generator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Helicity board with new settings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Settings are available and tested at 2 kHz and 1 kHz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Perform CEBAF-wide beam test to check readiness</a:t>
                      </a:r>
                      <a:endParaRPr lang="en-US" sz="8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94441880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Helicity Decoder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Boards for delayed helicity reporting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Built and distributed to  few users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All DAQs must use – distribute boards to halls</a:t>
                      </a:r>
                      <a:endParaRPr lang="en-US" sz="8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48255159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RTP Pockels Cell HV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a new 8-channel driver, with 10 µs risetime, electrically isolated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Final optimization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Install in SAM25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637879974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IA HV Driver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a new 4-channel driver, with 10 µs risetime, electrically isolated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Prototype design is ready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test, and install in 2026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207431472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Helicity Magnets Controller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new control system, with 10 µs rise-time, electrically isolated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Requirement document is ready. Bench testing.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Build, test, and install in 2026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r>
                        <a:rPr lang="en-US" sz="800" u="none" strike="noStrike">
                          <a:effectLst/>
                        </a:rPr>
                        <a:t>0</a:t>
                      </a:r>
                      <a:r>
                        <a:rPr lang="en-US" sz="800" u="none" strike="noStrike" dirty="0">
                          <a:effectLst/>
                        </a:rPr>
                        <a:t>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694256484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Polarization Feedback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Provide Wien feedback  to keep longitudinal polarization within 0.03°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Beam tests showed viability of using keV Wiens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Possible Phase II SBIR to build MeV Wiens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174196708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Wien Filter Slow Reversal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Study Wiens Flip-Right and Flip-Left setups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Initial beam studies showed a reasonable reversal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Implemented water cooling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536368545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Injector Transmission and PQB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Optimize injector transmission for &gt; 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Initial beam studies showed acceptable transmission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Evaluate apertures (A1, A2, A3, and A4)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 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702984822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Matching and Adiabatic Damping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Deliver matched beam and adequate damping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Measured across Booster, Accelerator will use </a:t>
                      </a:r>
                      <a:r>
                        <a:rPr lang="en-US" sz="800" u="none" strike="noStrike" dirty="0" err="1">
                          <a:effectLst/>
                        </a:rPr>
                        <a:t>raytrace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Finish </a:t>
                      </a:r>
                      <a:r>
                        <a:rPr lang="en-US" sz="800" u="none" strike="noStrike" dirty="0" err="1">
                          <a:effectLst/>
                        </a:rPr>
                        <a:t>raytrace</a:t>
                      </a:r>
                      <a:r>
                        <a:rPr lang="en-US" sz="800" u="none" strike="noStrike" dirty="0">
                          <a:effectLst/>
                        </a:rPr>
                        <a:t> analysis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80%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570826191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Fast Feedback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Test and maintain existing system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FFB works as designed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Measure current noise affecting vertical position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157068543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Compton Polarimeter Background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Setup beam thru polarimeter with low halo &gt; 100 Hz/µA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Added harp. No beam to Hall A till 2027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Working on Compton AI/ML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285249717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Beam Modulation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Hot checkout and maintain system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Beam study showed a working system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Need final results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07992782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Phase Advance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Design Hall A beam optics with sufficient phase advance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Was done before and designed optics with phase advance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Test in 2027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529419812"/>
                  </a:ext>
                </a:extLst>
              </a:tr>
              <a:tr h="241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Low Beam Current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Deliver low beam current for detectors calibration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New Task, ERR Recommendation</a:t>
                      </a:r>
                      <a:endParaRPr lang="en-US" sz="8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Have requirements – planning beam studies</a:t>
                      </a:r>
                      <a:endParaRPr lang="en-US" sz="8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559994402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Control of Charge Asymmetry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Measure and control charge asymmetry of Halls B, C, 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New IA system was added in Hall D laser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Perform feedback tests for Hall B and D beams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073798221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PQB in Injector and Hall 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Setup PQB in injector and Hall A and perform beam studies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Performed initial beam studies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More beam studies and reduce vertical position noise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5114843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Hallo Monitors in Hall 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Install halo target and detectors and provide FSD and EPICS controls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New halo monitor is being built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Install halo monitor in Hall A beamline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55868027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MOLLER Apparatus Protection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Protect apparatus from beam mis-steering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Comprehensive scheme has been outlined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Implement with Ops and </a:t>
                      </a:r>
                      <a:r>
                        <a:rPr lang="en-US" sz="800" u="none" strike="noStrike" dirty="0" err="1">
                          <a:effectLst/>
                        </a:rPr>
                        <a:t>RadCon</a:t>
                      </a:r>
                      <a:r>
                        <a:rPr lang="en-US" sz="800" u="none" strike="noStrike" dirty="0">
                          <a:effectLst/>
                        </a:rPr>
                        <a:t> Group (</a:t>
                      </a:r>
                      <a:r>
                        <a:rPr lang="en-US" sz="8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ERR       Comment</a:t>
                      </a:r>
                      <a:r>
                        <a:rPr lang="en-US" sz="800" u="none" strike="noStrike" dirty="0">
                          <a:effectLst/>
                        </a:rPr>
                        <a:t>)</a:t>
                      </a:r>
                      <a:endParaRPr lang="en-US" sz="8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704010485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BPM Receivers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receivers in Hall A line instead of old SEE electronics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Digital receivers are ready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Implement during MOLLER installation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233213778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BCM Receivers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BCM receivers in Hall A line to meet linearity and noise requirements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Receivers meet linearity requirement but not resolution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Identify source of noise and rebuild digital receivers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213186551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Laser Table Configuration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Configure laser table and injector for MOLLER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A laser will be reference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Common practice. Coordinating with MOLLER Coll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197340869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Intensity Modulation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new control system to modulate beam current by &lt;1%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Waiting on approval and requirements document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New task</a:t>
                      </a:r>
                      <a:endParaRPr lang="en-US" sz="8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353286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27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Preparations – I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B63125D-9520-4A08-AD5F-A97D6EE45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247462"/>
            <a:ext cx="11044706" cy="54482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Wiens vacuum spikes were due to heating from magnet – implementing water cooling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Hardware Installation: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600" dirty="0"/>
              <a:t>New HV driver for Pockels Cell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600" dirty="0"/>
              <a:t>New HV driver for laser Intensity Attenuator system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600" dirty="0"/>
              <a:t>New controller for Helicity Magnets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Laser Table Configuration: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600" dirty="0"/>
              <a:t>Change reference laser from B laser to A laser (A laser is high current and MOLLER laser)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600" dirty="0"/>
              <a:t>Replace half-wave plates of Intensity Attenuator systems with lambda/10 plates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600" dirty="0"/>
              <a:t>Move steering lens approximately 4 cm in front of vacuum window (now it is at 61 cm)</a:t>
            </a:r>
          </a:p>
          <a:p>
            <a:pPr marL="857250" lvl="1" indent="-400050">
              <a:buFont typeface="+mj-lt"/>
              <a:buAutoNum type="romanU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Electron Beam Studies: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600" dirty="0"/>
              <a:t>Injector transmission: evaluate apertures (A1, A2, A3, and A4)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600" dirty="0"/>
              <a:t>Characterize low beam currents needed for MOLLER detector calibration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600" dirty="0"/>
              <a:t>Identify source of beam current noise affecting vertical position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2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4B32E69-1CD3-46C8-87BC-2BF3111BDCB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74062" y="1424693"/>
                <a:ext cx="5798137" cy="4901356"/>
              </a:xfrm>
            </p:spPr>
            <p:txBody>
              <a:bodyPr/>
              <a:lstStyle/>
              <a:p>
                <a:r>
                  <a:rPr lang="en-US" sz="2000" dirty="0">
                    <a:solidFill>
                      <a:schemeClr val="tx2"/>
                    </a:solidFill>
                  </a:rPr>
                  <a:t>Rubidium-Titanyl-Phosphate (RTP) Pockels cell is used to produce Right-handed and Left-handed circularly-polarized laser light</a:t>
                </a:r>
              </a:p>
              <a:p>
                <a:endParaRPr lang="en-US" sz="1800" dirty="0">
                  <a:solidFill>
                    <a:schemeClr val="tx2"/>
                  </a:solidFill>
                </a:endParaRP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UVA Prototype Driver:</a:t>
                </a:r>
              </a:p>
              <a:p>
                <a:pPr lvl="1"/>
                <a:r>
                  <a:rPr lang="en-US" sz="1600" dirty="0"/>
                  <a:t>Use an opto-diode to switch HV between ±800 V</a:t>
                </a:r>
              </a:p>
              <a:p>
                <a:pPr lvl="1"/>
                <a:r>
                  <a:rPr lang="en-US" sz="1600" dirty="0"/>
                  <a:t>Switching time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600" dirty="0"/>
                  <a:t> µs and ringing amplitude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&lt;1%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In use since </a:t>
                </a:r>
                <a:r>
                  <a:rPr lang="en-US" sz="1600" dirty="0" err="1"/>
                  <a:t>PREx</a:t>
                </a:r>
                <a:r>
                  <a:rPr lang="en-US" sz="1600" dirty="0"/>
                  <a:t>-II</a:t>
                </a:r>
              </a:p>
              <a:p>
                <a:pPr lvl="1"/>
                <a:endParaRPr lang="en-US" sz="1600" dirty="0"/>
              </a:p>
              <a:p>
                <a:pPr marL="342900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2000" dirty="0" err="1">
                    <a:solidFill>
                      <a:schemeClr val="tx2"/>
                    </a:solidFill>
                  </a:rPr>
                  <a:t>JLab</a:t>
                </a:r>
                <a:r>
                  <a:rPr lang="en-US" sz="2000" dirty="0">
                    <a:solidFill>
                      <a:schemeClr val="tx2"/>
                    </a:solidFill>
                  </a:rPr>
                  <a:t> Driver:</a:t>
                </a:r>
              </a:p>
              <a:p>
                <a:pPr marL="800100" lvl="1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1600" dirty="0"/>
                  <a:t>Designed and built by Steven Covert and Jim </a:t>
                </a:r>
                <a:r>
                  <a:rPr lang="en-US" sz="1600" dirty="0" err="1"/>
                  <a:t>Kortze</a:t>
                </a:r>
                <a:r>
                  <a:rPr lang="en-US" sz="1600" dirty="0"/>
                  <a:t> – use MOSFET transistors</a:t>
                </a:r>
              </a:p>
              <a:p>
                <a:pPr marL="800100" lvl="1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1600" dirty="0"/>
                  <a:t>Prototype tested in November 2024</a:t>
                </a:r>
              </a:p>
              <a:p>
                <a:pPr marL="800100" lvl="1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1600" dirty="0"/>
                  <a:t>Production driver to be installed in January 2026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4B32E69-1CD3-46C8-87BC-2BF3111BDC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74062" y="1424693"/>
                <a:ext cx="5798137" cy="4901356"/>
              </a:xfrm>
              <a:blipFill>
                <a:blip r:embed="rId2"/>
                <a:stretch>
                  <a:fillRect l="-655" t="-517" r="-1528"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685B665-94F1-4B60-9EAB-FEE8C9E0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JLab RTP HV Driver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63-3FF8-44D6-B17E-AEC2513D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49E5BE-9EB6-459A-83DE-8793683D27B2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BA86C20-A12D-4BA1-923E-C3BD18CF1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15378"/>
          <a:stretch/>
        </p:blipFill>
        <p:spPr>
          <a:xfrm>
            <a:off x="6215109" y="1820217"/>
            <a:ext cx="5188287" cy="38998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3E3BD-6944-4CA6-9141-A14EF9FD4181}"/>
              </a:ext>
            </a:extLst>
          </p:cNvPr>
          <p:cNvSpPr txBox="1"/>
          <p:nvPr/>
        </p:nvSpPr>
        <p:spPr>
          <a:xfrm>
            <a:off x="8719043" y="3355105"/>
            <a:ext cx="849913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HV Driver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44E44-0C14-43B7-8CB5-5F01F6B7D2F1}"/>
              </a:ext>
            </a:extLst>
          </p:cNvPr>
          <p:cNvSpPr txBox="1"/>
          <p:nvPr/>
        </p:nvSpPr>
        <p:spPr>
          <a:xfrm>
            <a:off x="7006210" y="2834599"/>
            <a:ext cx="108484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RTP Crystals</a:t>
            </a:r>
          </a:p>
        </p:txBody>
      </p:sp>
    </p:spTree>
    <p:extLst>
      <p:ext uri="{BB962C8B-B14F-4D97-AF65-F5344CB8AC3E}">
        <p14:creationId xmlns:p14="http://schemas.microsoft.com/office/powerpoint/2010/main" val="1619811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 HV Driver and Helicity Magnets Controller – FY2026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D754887-4D27-4C06-8966-B14BB3A37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4792" y="1314023"/>
                <a:ext cx="6119047" cy="5012012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New Intensity Attenuator (IA) HV Driver is planned</a:t>
                </a:r>
              </a:p>
              <a:p>
                <a:r>
                  <a:rPr lang="en-US" sz="1600" dirty="0"/>
                  <a:t>Use ±45 V precision Operational Amplifiers</a:t>
                </a:r>
              </a:p>
              <a:p>
                <a:r>
                  <a:rPr lang="en-US" sz="1600" dirty="0"/>
                  <a:t>Switching time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600" dirty="0"/>
                  <a:t> µs</a:t>
                </a:r>
              </a:p>
              <a:p>
                <a:r>
                  <a:rPr lang="en-US" sz="1600" dirty="0"/>
                  <a:t>IA system for each Hall (A, B, C, and D)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D754887-4D27-4C06-8966-B14BB3A37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92" y="1314023"/>
                <a:ext cx="6119047" cy="5012012"/>
              </a:xfrm>
              <a:prstGeom prst="rect">
                <a:avLst/>
              </a:prstGeom>
              <a:blipFill>
                <a:blip r:embed="rId3"/>
                <a:stretch>
                  <a:fillRect l="-2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8DED947B-3ECA-421E-BD24-4702CD71C2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9196" y="1314023"/>
                <a:ext cx="5022647" cy="501201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New Helicity Magnets controller is planned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Switching time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µs – will overdrive magnets (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ERR Comment</a:t>
                </a:r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Four air-core magnets made of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Litz</a:t>
                </a:r>
                <a:r>
                  <a:rPr lang="en-US" sz="1600" dirty="0">
                    <a:solidFill>
                      <a:schemeClr val="tx1"/>
                    </a:solidFill>
                  </a:rPr>
                  <a:t> wire are installed in Injector MeV region</a:t>
                </a:r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8DED947B-3ECA-421E-BD24-4702CD71C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196" y="1314023"/>
                <a:ext cx="5022647" cy="5012019"/>
              </a:xfrm>
              <a:prstGeom prst="rect">
                <a:avLst/>
              </a:prstGeom>
              <a:blipFill>
                <a:blip r:embed="rId4"/>
                <a:stretch>
                  <a:fillRect l="-2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5F7A9A8-6149-418A-843E-DEBFDB69E1DC}"/>
              </a:ext>
            </a:extLst>
          </p:cNvPr>
          <p:cNvGrpSpPr>
            <a:grpSpLocks noChangeAspect="1"/>
          </p:cNvGrpSpPr>
          <p:nvPr/>
        </p:nvGrpSpPr>
        <p:grpSpPr>
          <a:xfrm>
            <a:off x="704383" y="2998536"/>
            <a:ext cx="4876800" cy="3329777"/>
            <a:chOff x="672915" y="2690149"/>
            <a:chExt cx="4876800" cy="33297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5128B6-4A11-4662-A447-56B7D2900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63"/>
            <a:stretch/>
          </p:blipFill>
          <p:spPr>
            <a:xfrm>
              <a:off x="672915" y="2690149"/>
              <a:ext cx="4876800" cy="33297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348AEB-D3A8-4BDB-B417-B67F53B3F9CC}"/>
                </a:ext>
              </a:extLst>
            </p:cNvPr>
            <p:cNvSpPr txBox="1"/>
            <p:nvPr/>
          </p:nvSpPr>
          <p:spPr>
            <a:xfrm>
              <a:off x="3224664" y="4832480"/>
              <a:ext cx="813492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KD*P PC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C9AEE9-C721-4B47-936B-ABC114A35392}"/>
                </a:ext>
              </a:extLst>
            </p:cNvPr>
            <p:cNvSpPr txBox="1"/>
            <p:nvPr/>
          </p:nvSpPr>
          <p:spPr>
            <a:xfrm>
              <a:off x="1362954" y="4518949"/>
              <a:ext cx="372218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LP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83135B-F782-4730-BEAA-83A9341F1A8C}"/>
                </a:ext>
              </a:extLst>
            </p:cNvPr>
            <p:cNvSpPr txBox="1"/>
            <p:nvPr/>
          </p:nvSpPr>
          <p:spPr>
            <a:xfrm>
              <a:off x="1787306" y="4806274"/>
              <a:ext cx="681597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λ/2 WP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593B97-3E66-44E3-AE62-074158D2F6FE}"/>
                </a:ext>
              </a:extLst>
            </p:cNvPr>
            <p:cNvSpPr txBox="1"/>
            <p:nvPr/>
          </p:nvSpPr>
          <p:spPr>
            <a:xfrm>
              <a:off x="4834543" y="4696435"/>
              <a:ext cx="372218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LP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9644B0F-F2D6-495E-AA20-7B6B90C71F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66" r="15353"/>
          <a:stretch/>
        </p:blipFill>
        <p:spPr>
          <a:xfrm rot="5400000">
            <a:off x="7556298" y="2721574"/>
            <a:ext cx="336844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0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Preparations – II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F99FF76-63F5-4C05-BDDA-9C510474A9FF}"/>
              </a:ext>
            </a:extLst>
          </p:cNvPr>
          <p:cNvSpPr txBox="1">
            <a:spLocks/>
          </p:cNvSpPr>
          <p:nvPr/>
        </p:nvSpPr>
        <p:spPr>
          <a:xfrm>
            <a:off x="424848" y="1393847"/>
            <a:ext cx="10815710" cy="5018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</a:rPr>
              <a:t>Rebuild digital receivers of beam current monitors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</a:rPr>
              <a:t>MOLLER Compton AI/ML (DOE NOFO funded): minimize Compton detector background and deliver beam that achieves several competing objectives (e.g., beam sizes, phase advances)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</a:rPr>
              <a:t>Support SBIR Phase II proposal (to be submitted): will build new 6.8 MeV Wiens for MOLLER polarization feedback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</a:rPr>
              <a:t>Test 2 kHz helicity reversal:</a:t>
            </a:r>
          </a:p>
          <a:p>
            <a:pPr lvl="1"/>
            <a:r>
              <a:rPr lang="en-US" sz="1600" dirty="0"/>
              <a:t>Perform CEBAF-wide beam test during 2026 physics run to check readiness to run at this high reversal rate</a:t>
            </a:r>
          </a:p>
          <a:p>
            <a:pPr lvl="1"/>
            <a:r>
              <a:rPr lang="en-US" sz="1600" dirty="0"/>
              <a:t>Use Helicity Decoder Board to account for electron beam and helicity signals travel times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18004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 PPT Template_1_010825" id="{9DB200FA-CEB3-4679-8D66-4AC717A73CB8}" vid="{8315C0D6-21E7-439E-8522-5440B9F66DE6}"/>
    </a:ext>
  </a:extLst>
</a:theme>
</file>

<file path=ppt/theme/theme2.xml><?xml version="1.0" encoding="utf-8"?>
<a:theme xmlns:a="http://schemas.openxmlformats.org/drawingml/2006/main" name="1_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14" ma:contentTypeDescription="Create a new document." ma:contentTypeScope="" ma:versionID="bd28b30c3dbfaa8682b75f1b25a70f13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ab6e2701ed48914029b246c140fed032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d9a9a06-a251-4954-ba57-1f60e5fb816a}" ma:internalName="TaxCatchAll" ma:showField="CatchAllData" ma:web="b3d45c07-3350-48b8-8699-306b33596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24de50-05d1-4ead-956f-39ed5306b4ae">
      <Terms xmlns="http://schemas.microsoft.com/office/infopath/2007/PartnerControls"/>
    </lcf76f155ced4ddcb4097134ff3c332f>
    <TaxCatchAll xmlns="b3d45c07-3350-48b8-8699-306b33596a2c" xsi:nil="true"/>
  </documentManagement>
</p:properties>
</file>

<file path=customXml/itemProps1.xml><?xml version="1.0" encoding="utf-8"?>
<ds:datastoreItem xmlns:ds="http://schemas.openxmlformats.org/officeDocument/2006/customXml" ds:itemID="{C3CD7C47-21A9-4F17-9919-BC6FA5F801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926022-DE24-4DBE-BB06-25140B9C10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54C9BC-52AE-4B0C-8E8B-650ACC8B8443}">
  <ds:schemaRefs>
    <ds:schemaRef ds:uri="http://schemas.microsoft.com/office/infopath/2007/PartnerControls"/>
    <ds:schemaRef ds:uri="http://schemas.microsoft.com/office/2006/documentManagement/types"/>
    <ds:schemaRef ds:uri="b3d45c07-3350-48b8-8699-306b33596a2c"/>
    <ds:schemaRef ds:uri="http://www.w3.org/XML/1998/namespace"/>
    <ds:schemaRef ds:uri="http://schemas.openxmlformats.org/package/2006/metadata/core-properties"/>
    <ds:schemaRef ds:uri="http://purl.org/dc/elements/1.1/"/>
    <ds:schemaRef ds:uri="8d24de50-05d1-4ead-956f-39ed5306b4ae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Template_010825(1)</Template>
  <TotalTime>1760</TotalTime>
  <Words>1927</Words>
  <Application>Microsoft Macintosh PowerPoint</Application>
  <PresentationFormat>Widescreen</PresentationFormat>
  <Paragraphs>370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Cambria Math</vt:lpstr>
      <vt:lpstr>Calibri</vt:lpstr>
      <vt:lpstr>Arial</vt:lpstr>
      <vt:lpstr>Wingdings</vt:lpstr>
      <vt:lpstr>Jefferson Lab Theme 1</vt:lpstr>
      <vt:lpstr>1_Jefferson Lab Theme 1</vt:lpstr>
      <vt:lpstr>Polarized Beam for MOLLER</vt:lpstr>
      <vt:lpstr>Outline </vt:lpstr>
      <vt:lpstr>MOLLER Polarized Beam Requirements</vt:lpstr>
      <vt:lpstr>PowerPoint Presentation</vt:lpstr>
      <vt:lpstr>Accelerator MOLLER Tasks</vt:lpstr>
      <vt:lpstr>MOLLER Preparations – I </vt:lpstr>
      <vt:lpstr>New JLab RTP HV Driver</vt:lpstr>
      <vt:lpstr>IA HV Driver and Helicity Magnets Controller – FY2026</vt:lpstr>
      <vt:lpstr>MOLLER Preparations – II</vt:lpstr>
      <vt:lpstr>Travel Times</vt:lpstr>
      <vt:lpstr>Board Programmable Common Delay</vt:lpstr>
      <vt:lpstr> Thank you</vt:lpstr>
      <vt:lpstr>Helicity Board Timing</vt:lpstr>
    </vt:vector>
  </TitlesOfParts>
  <Company>Jefferson 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Suleiman, Lema</cp:lastModifiedBy>
  <cp:revision>512</cp:revision>
  <cp:lastPrinted>2024-11-21T18:51:38Z</cp:lastPrinted>
  <dcterms:created xsi:type="dcterms:W3CDTF">2025-01-23T16:55:45Z</dcterms:created>
  <dcterms:modified xsi:type="dcterms:W3CDTF">2026-01-19T16:58:35Z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  <property fmtid="{D5CDD505-2E9C-101B-9397-08002B2CF9AE}" pid="3" name="MediaServiceImageTags">
    <vt:lpwstr/>
  </property>
</Properties>
</file>