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6" r:id="rId5"/>
    <p:sldId id="257" r:id="rId6"/>
    <p:sldId id="258" r:id="rId7"/>
    <p:sldId id="261" r:id="rId8"/>
    <p:sldId id="262" r:id="rId9"/>
    <p:sldId id="285" r:id="rId10"/>
    <p:sldId id="286" r:id="rId11"/>
    <p:sldId id="288" r:id="rId12"/>
    <p:sldId id="289" r:id="rId13"/>
    <p:sldId id="290" r:id="rId14"/>
    <p:sldId id="291" r:id="rId15"/>
    <p:sldId id="293" r:id="rId16"/>
    <p:sldId id="294" r:id="rId17"/>
    <p:sldId id="295" r:id="rId18"/>
    <p:sldId id="292" r:id="rId19"/>
    <p:sldId id="296" r:id="rId20"/>
    <p:sldId id="589" r:id="rId21"/>
    <p:sldId id="297" r:id="rId22"/>
    <p:sldId id="590" r:id="rId23"/>
    <p:sldId id="551" r:id="rId24"/>
    <p:sldId id="575" r:id="rId25"/>
    <p:sldId id="552" r:id="rId26"/>
    <p:sldId id="553" r:id="rId27"/>
    <p:sldId id="591" r:id="rId28"/>
    <p:sldId id="592" r:id="rId29"/>
    <p:sldId id="593" r:id="rId30"/>
    <p:sldId id="594" r:id="rId31"/>
    <p:sldId id="595" r:id="rId32"/>
    <p:sldId id="596" r:id="rId33"/>
    <p:sldId id="287" r:id="rId34"/>
    <p:sldId id="298" r:id="rId35"/>
    <p:sldId id="299" r:id="rId36"/>
    <p:sldId id="576" r:id="rId37"/>
    <p:sldId id="577" r:id="rId38"/>
    <p:sldId id="579" r:id="rId39"/>
    <p:sldId id="59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4C9"/>
    <a:srgbClr val="FF6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6F5E00-1793-41AE-9553-80B15A193E16}" v="1526" dt="2026-01-22T13:01:27.017"/>
    <p1510:client id="{6BFBBBD0-8435-6F4D-8EF7-36AFF844C4C2}" v="3664" dt="2026-01-21T23:24:35.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6A551-FEE6-446C-B1FC-A15DADB5E81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D847B-6585-43C0-BD76-8FB1B4EDAE6B}" type="slidenum">
              <a:rPr lang="en-US" smtClean="0"/>
              <a:t>‹#›</a:t>
            </a:fld>
            <a:endParaRPr lang="en-US"/>
          </a:p>
        </p:txBody>
      </p:sp>
    </p:spTree>
    <p:extLst>
      <p:ext uri="{BB962C8B-B14F-4D97-AF65-F5344CB8AC3E}">
        <p14:creationId xmlns:p14="http://schemas.microsoft.com/office/powerpoint/2010/main" val="143954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5043-3A59-9C25-70EA-084A560A3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1817E-3ED9-2CD5-1DE1-B401AE3B8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2ED00-3CBD-980B-F85A-9B680FCF40C4}"/>
              </a:ext>
            </a:extLst>
          </p:cNvPr>
          <p:cNvSpPr>
            <a:spLocks noGrp="1"/>
          </p:cNvSpPr>
          <p:nvPr>
            <p:ph type="body" idx="1"/>
          </p:nvPr>
        </p:nvSpPr>
        <p:spPr/>
        <p:txBody>
          <a:bodyPr/>
          <a:lstStyle/>
          <a:p>
            <a:r>
              <a:rPr lang="en-US"/>
              <a:t>Next, let us do a direct comparison of the W2 distributions from data and MC. Here is an example from the highest Q2 point. The black histogram represents data and the red line is the overall fit obtained by combining signal shape from QE MC and the background shape from inelastic MC. There are only two fit parameters here-a normalization parameter for the signal and one for the background. Clearly, the qualitative agreement of the overall fit to data is good over the entire range of interest, even at this kinematics, which is the most challenging one.</a:t>
            </a:r>
          </a:p>
        </p:txBody>
      </p:sp>
      <p:sp>
        <p:nvSpPr>
          <p:cNvPr id="4" name="Slide Number Placeholder 3">
            <a:extLst>
              <a:ext uri="{FF2B5EF4-FFF2-40B4-BE49-F238E27FC236}">
                <a16:creationId xmlns:a16="http://schemas.microsoft.com/office/drawing/2014/main" id="{0FB78B17-C61A-6025-657B-E0912439B82D}"/>
              </a:ext>
            </a:extLst>
          </p:cNvPr>
          <p:cNvSpPr>
            <a:spLocks noGrp="1"/>
          </p:cNvSpPr>
          <p:nvPr>
            <p:ph type="sldNum" sz="quarter" idx="5"/>
          </p:nvPr>
        </p:nvSpPr>
        <p:spPr/>
        <p:txBody>
          <a:bodyPr/>
          <a:lstStyle/>
          <a:p>
            <a:fld id="{19BCD3BB-389E-BC48-A5C0-0C6D424493B3}" type="slidenum">
              <a:rPr lang="en-US" smtClean="0"/>
              <a:t>17</a:t>
            </a:fld>
            <a:endParaRPr lang="en-US"/>
          </a:p>
        </p:txBody>
      </p:sp>
    </p:spTree>
    <p:extLst>
      <p:ext uri="{BB962C8B-B14F-4D97-AF65-F5344CB8AC3E}">
        <p14:creationId xmlns:p14="http://schemas.microsoft.com/office/powerpoint/2010/main" val="210319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question is how do we extract </a:t>
            </a:r>
            <a:r>
              <a:rPr lang="en-US" dirty="0" err="1"/>
              <a:t>GMn</a:t>
            </a:r>
            <a:r>
              <a:rPr lang="en-US" dirty="0"/>
              <a:t> from such a fit. Well, we begin with an assumption that our QE simulation accurately represents all the physics and detector effects that are known to be present in data. As mentioned earlier, we put in a lot of effort to make sure that it is the case. In light of that assumption, the fit parameter </a:t>
            </a:r>
            <a:r>
              <a:rPr lang="en-US" dirty="0" err="1"/>
              <a:t>rnpsf</a:t>
            </a:r>
            <a:r>
              <a:rPr lang="en-US" dirty="0"/>
              <a:t>, i.e. the …, becomes a measure of the .. and data. We can then multiply </a:t>
            </a:r>
            <a:r>
              <a:rPr lang="en-US" dirty="0" err="1"/>
              <a:t>Rnpsf</a:t>
            </a:r>
            <a:r>
              <a:rPr lang="en-US" dirty="0"/>
              <a:t> with the born cross-section calculated from MC, to get R, which is the born cross section ratio from data. Next, all that is left to do is to substitute R in this equation and get </a:t>
            </a:r>
            <a:r>
              <a:rPr lang="en-US" dirty="0" err="1"/>
              <a:t>GMn</a:t>
            </a:r>
            <a:r>
              <a:rPr lang="en-US" dirty="0"/>
              <a:t>. Now, the next step is to estimate the associated systematic uncertainties.</a:t>
            </a:r>
          </a:p>
        </p:txBody>
      </p:sp>
      <p:sp>
        <p:nvSpPr>
          <p:cNvPr id="4" name="Slide Number Placeholder 3"/>
          <p:cNvSpPr>
            <a:spLocks noGrp="1"/>
          </p:cNvSpPr>
          <p:nvPr>
            <p:ph type="sldNum" sz="quarter" idx="5"/>
          </p:nvPr>
        </p:nvSpPr>
        <p:spPr/>
        <p:txBody>
          <a:bodyPr/>
          <a:lstStyle/>
          <a:p>
            <a:fld id="{19BCD3BB-389E-BC48-A5C0-0C6D424493B3}" type="slidenum">
              <a:rPr lang="en-US" smtClean="0"/>
              <a:t>20</a:t>
            </a:fld>
            <a:endParaRPr lang="en-US"/>
          </a:p>
        </p:txBody>
      </p:sp>
    </p:spTree>
    <p:extLst>
      <p:ext uri="{BB962C8B-B14F-4D97-AF65-F5344CB8AC3E}">
        <p14:creationId xmlns:p14="http://schemas.microsoft.com/office/powerpoint/2010/main" val="195836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77B21-CFEC-27B6-C812-25D3EB217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2D38A-990A-F490-C657-2B35C94C5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71CFF-C369-B1B9-FEF4-0412827DE7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309D85-729D-88A1-DB46-ED96651F42A8}"/>
              </a:ext>
            </a:extLst>
          </p:cNvPr>
          <p:cNvSpPr>
            <a:spLocks noGrp="1"/>
          </p:cNvSpPr>
          <p:nvPr>
            <p:ph type="sldNum" sz="quarter" idx="5"/>
          </p:nvPr>
        </p:nvSpPr>
        <p:spPr/>
        <p:txBody>
          <a:bodyPr/>
          <a:lstStyle/>
          <a:p>
            <a:fld id="{19BCD3BB-389E-BC48-A5C0-0C6D424493B3}" type="slidenum">
              <a:rPr lang="en-US" smtClean="0"/>
              <a:t>21</a:t>
            </a:fld>
            <a:endParaRPr lang="en-US"/>
          </a:p>
        </p:txBody>
      </p:sp>
    </p:spTree>
    <p:extLst>
      <p:ext uri="{BB962C8B-B14F-4D97-AF65-F5344CB8AC3E}">
        <p14:creationId xmlns:p14="http://schemas.microsoft.com/office/powerpoint/2010/main" val="197998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measurement is systematics dominated and here is the preliminary systematic error budget. Sorry, my intention was not to overwhelm you with information here. I just wanted to point out that inelastic </a:t>
            </a:r>
            <a:r>
              <a:rPr lang="en-US" dirty="0" err="1"/>
              <a:t>cont</a:t>
            </a:r>
            <a:r>
              <a:rPr lang="en-US" dirty="0"/>
              <a:t>, </a:t>
            </a:r>
            <a:r>
              <a:rPr lang="en-US" dirty="0" err="1"/>
              <a:t>nde</a:t>
            </a:r>
            <a:r>
              <a:rPr lang="en-US" dirty="0"/>
              <a:t>, and radiative </a:t>
            </a:r>
            <a:r>
              <a:rPr lang="en-US" dirty="0" err="1"/>
              <a:t>corr</a:t>
            </a:r>
            <a:r>
              <a:rPr lang="en-US" dirty="0"/>
              <a:t> are the most prevalent sources of systematic errors for our measurements. Also, note that the extraction of </a:t>
            </a:r>
            <a:r>
              <a:rPr lang="en-US" dirty="0" err="1"/>
              <a:t>GMn</a:t>
            </a:r>
            <a:r>
              <a:rPr lang="en-US" dirty="0"/>
              <a:t> from the ratio R, gives rise to two additional sources of systematic errors associated to the proton cross section and gen. Now, with the systematics estimation in hand we are ready to extract the preliminary results.</a:t>
            </a:r>
          </a:p>
        </p:txBody>
      </p:sp>
      <p:sp>
        <p:nvSpPr>
          <p:cNvPr id="4" name="Slide Number Placeholder 3"/>
          <p:cNvSpPr>
            <a:spLocks noGrp="1"/>
          </p:cNvSpPr>
          <p:nvPr>
            <p:ph type="sldNum" sz="quarter" idx="5"/>
          </p:nvPr>
        </p:nvSpPr>
        <p:spPr/>
        <p:txBody>
          <a:bodyPr/>
          <a:lstStyle/>
          <a:p>
            <a:fld id="{19BCD3BB-389E-BC48-A5C0-0C6D424493B3}" type="slidenum">
              <a:rPr lang="en-US" smtClean="0"/>
              <a:t>22</a:t>
            </a:fld>
            <a:endParaRPr lang="en-US"/>
          </a:p>
        </p:txBody>
      </p:sp>
    </p:spTree>
    <p:extLst>
      <p:ext uri="{BB962C8B-B14F-4D97-AF65-F5344CB8AC3E}">
        <p14:creationId xmlns:p14="http://schemas.microsoft.com/office/powerpoint/2010/main" val="370149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i="0" dirty="0">
                <a:solidFill>
                  <a:srgbClr val="131413"/>
                </a:solidFill>
                <a:effectLst/>
                <a:latin typeface="Helvetica" pitchFamily="2" charset="0"/>
              </a:rPr>
              <a:t>Here, the red filled circles represent the results from this work, where the statistical and systematic errors have been added in quadrature. The low Q2 results agree with the existing world data, represented by black filled triangles here, and the high Q2 results significantly extend the region in which </a:t>
            </a:r>
            <a:r>
              <a:rPr lang="en-US" i="0" dirty="0" err="1">
                <a:solidFill>
                  <a:srgbClr val="131413"/>
                </a:solidFill>
                <a:effectLst/>
                <a:latin typeface="Helvetica" pitchFamily="2" charset="0"/>
              </a:rPr>
              <a:t>GMn</a:t>
            </a:r>
            <a:r>
              <a:rPr lang="en-US" i="0" dirty="0">
                <a:solidFill>
                  <a:srgbClr val="131413"/>
                </a:solidFill>
                <a:effectLst/>
                <a:latin typeface="Helvetica" pitchFamily="2" charset="0"/>
              </a:rPr>
              <a:t> is known precisely! The precision of the highest Q2 point is expected to stay unmatched for many years to come, as there aren’t any approved experiment at the moment which will reach such high Q2, as far as I am aware. Here, the black line is the global fit to the existing world data from 2018. Clearly, our data shows a slower fall-off of </a:t>
            </a:r>
            <a:r>
              <a:rPr lang="en-US" i="0" dirty="0" err="1">
                <a:solidFill>
                  <a:srgbClr val="131413"/>
                </a:solidFill>
                <a:effectLst/>
                <a:latin typeface="Helvetica" pitchFamily="2" charset="0"/>
              </a:rPr>
              <a:t>GMn</a:t>
            </a:r>
            <a:r>
              <a:rPr lang="en-US" i="0" dirty="0">
                <a:solidFill>
                  <a:srgbClr val="131413"/>
                </a:solidFill>
                <a:effectLst/>
                <a:latin typeface="Helvetica" pitchFamily="2" charset="0"/>
              </a:rPr>
              <a:t>, providing new insights into the internal structure of the neutron. </a:t>
            </a:r>
          </a:p>
          <a:p>
            <a:pPr>
              <a:buNone/>
            </a:pPr>
            <a:endParaRPr lang="en-US" i="0" dirty="0">
              <a:solidFill>
                <a:srgbClr val="131413"/>
              </a:solidFill>
              <a:effectLst/>
              <a:latin typeface="Helvetica" pitchFamily="2" charset="0"/>
            </a:endParaRPr>
          </a:p>
          <a:p>
            <a:pPr>
              <a:buNone/>
            </a:pPr>
            <a:r>
              <a:rPr lang="en-US" i="0" dirty="0">
                <a:solidFill>
                  <a:srgbClr val="131413"/>
                </a:solidFill>
                <a:effectLst/>
                <a:latin typeface="Helvetica" pitchFamily="2" charset="0"/>
              </a:rPr>
              <a:t>Now, as you can imagine, the impact of these results on the quark form factors is significant and very interesting. </a:t>
            </a:r>
          </a:p>
          <a:p>
            <a:pPr>
              <a:buNone/>
            </a:pPr>
            <a:endParaRPr lang="en-US" i="0" dirty="0">
              <a:solidFill>
                <a:srgbClr val="131413"/>
              </a:solidFill>
              <a:effectLst/>
              <a:latin typeface="Helvetica" pitchFamily="2" charset="0"/>
            </a:endParaRPr>
          </a:p>
          <a:p>
            <a:pPr>
              <a:buNone/>
            </a:pPr>
            <a:r>
              <a:rPr lang="en-US" i="0" dirty="0">
                <a:solidFill>
                  <a:srgbClr val="131413"/>
                </a:solidFill>
                <a:effectLst/>
                <a:latin typeface="Helvetica" pitchFamily="2" charset="0"/>
              </a:rPr>
              <a:t>“covariant spectator model, where the photon interacts with one quark and the other two quarks are treated as an on-shell diquark with a definite mass.”</a:t>
            </a:r>
          </a:p>
        </p:txBody>
      </p:sp>
      <p:sp>
        <p:nvSpPr>
          <p:cNvPr id="4" name="Slide Number Placeholder 3"/>
          <p:cNvSpPr>
            <a:spLocks noGrp="1"/>
          </p:cNvSpPr>
          <p:nvPr>
            <p:ph type="sldNum" sz="quarter" idx="5"/>
          </p:nvPr>
        </p:nvSpPr>
        <p:spPr/>
        <p:txBody>
          <a:bodyPr/>
          <a:lstStyle/>
          <a:p>
            <a:fld id="{19BCD3BB-389E-BC48-A5C0-0C6D424493B3}" type="slidenum">
              <a:rPr lang="en-US" smtClean="0"/>
              <a:t>23</a:t>
            </a:fld>
            <a:endParaRPr lang="en-US"/>
          </a:p>
        </p:txBody>
      </p:sp>
    </p:spTree>
    <p:extLst>
      <p:ext uri="{BB962C8B-B14F-4D97-AF65-F5344CB8AC3E}">
        <p14:creationId xmlns:p14="http://schemas.microsoft.com/office/powerpoint/2010/main" val="331252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1529-CFFC-75F3-F0AF-D7BD25BAC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4F21D-85EF-214D-747D-638DB9A35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26211-4EEF-49B9-4978-4915050340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034D01-36D2-8302-9C29-673709F0BBEC}"/>
              </a:ext>
            </a:extLst>
          </p:cNvPr>
          <p:cNvSpPr>
            <a:spLocks noGrp="1"/>
          </p:cNvSpPr>
          <p:nvPr>
            <p:ph type="sldNum" sz="quarter" idx="5"/>
          </p:nvPr>
        </p:nvSpPr>
        <p:spPr/>
        <p:txBody>
          <a:bodyPr/>
          <a:lstStyle/>
          <a:p>
            <a:fld id="{19BCD3BB-389E-BC48-A5C0-0C6D424493B3}" type="slidenum">
              <a:rPr lang="en-US" smtClean="0"/>
              <a:t>33</a:t>
            </a:fld>
            <a:endParaRPr lang="en-US"/>
          </a:p>
        </p:txBody>
      </p:sp>
    </p:spTree>
    <p:extLst>
      <p:ext uri="{BB962C8B-B14F-4D97-AF65-F5344CB8AC3E}">
        <p14:creationId xmlns:p14="http://schemas.microsoft.com/office/powerpoint/2010/main" val="323784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FFF7C-1164-F9AC-10C7-7D5A6B830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A9086-2F74-8E1A-0D0E-300C00649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D19FE-0E2B-16D6-0850-EFF771BF34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1D7048-54B8-5E69-0B72-DB0C4F993A95}"/>
              </a:ext>
            </a:extLst>
          </p:cNvPr>
          <p:cNvSpPr>
            <a:spLocks noGrp="1"/>
          </p:cNvSpPr>
          <p:nvPr>
            <p:ph type="sldNum" sz="quarter" idx="5"/>
          </p:nvPr>
        </p:nvSpPr>
        <p:spPr/>
        <p:txBody>
          <a:bodyPr/>
          <a:lstStyle/>
          <a:p>
            <a:fld id="{19BCD3BB-389E-BC48-A5C0-0C6D424493B3}" type="slidenum">
              <a:rPr lang="en-US" smtClean="0"/>
              <a:t>34</a:t>
            </a:fld>
            <a:endParaRPr lang="en-US"/>
          </a:p>
        </p:txBody>
      </p:sp>
    </p:spTree>
    <p:extLst>
      <p:ext uri="{BB962C8B-B14F-4D97-AF65-F5344CB8AC3E}">
        <p14:creationId xmlns:p14="http://schemas.microsoft.com/office/powerpoint/2010/main" val="3670144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2933-0574-9AB0-5DF9-81FCA21D8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2601B-FF9C-468F-45BB-13F3F2CEE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3D46D-A702-F9D9-DF82-8E8347B0BD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AABDCB-DB5E-4353-098E-A6271631AB3F}"/>
              </a:ext>
            </a:extLst>
          </p:cNvPr>
          <p:cNvSpPr>
            <a:spLocks noGrp="1"/>
          </p:cNvSpPr>
          <p:nvPr>
            <p:ph type="sldNum" sz="quarter" idx="5"/>
          </p:nvPr>
        </p:nvSpPr>
        <p:spPr/>
        <p:txBody>
          <a:bodyPr/>
          <a:lstStyle/>
          <a:p>
            <a:fld id="{19BCD3BB-389E-BC48-A5C0-0C6D424493B3}" type="slidenum">
              <a:rPr lang="en-US" smtClean="0"/>
              <a:t>35</a:t>
            </a:fld>
            <a:endParaRPr lang="en-US"/>
          </a:p>
        </p:txBody>
      </p:sp>
    </p:spTree>
    <p:extLst>
      <p:ext uri="{BB962C8B-B14F-4D97-AF65-F5344CB8AC3E}">
        <p14:creationId xmlns:p14="http://schemas.microsoft.com/office/powerpoint/2010/main" val="1524881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AF5C-8D34-15B4-9282-700249DE1B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712B08-24CA-55FE-B58C-8073EA0F75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86352-AE46-DB6B-959F-96CDC6398DD2}"/>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28410447-9719-DFFB-EFA7-CDE8FF29C01F}"/>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BBC979E4-B9AD-09E0-5963-3A67EAE46D10}"/>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3271090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49C6-AF6A-B7BE-AA43-C537C00571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D229CF-19A7-B2B9-2DD5-3FA2BDCB1C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6682F-C3A0-7CA4-B4AB-56C3E6D3AE5D}"/>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D7A1D24C-280F-DC2F-4ADA-584D3C64DC8F}"/>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F7AA4061-10A5-0E0D-6487-5874F34212DB}"/>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323209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70CB0-B14D-FF25-E853-8A8A333A67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3A8341-FEE5-DEF7-69EB-F358155D4D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08C7D-EB2A-421B-5973-727914F3EE5C}"/>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65D430FE-C42B-0392-4D9E-A943AFA27502}"/>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751B781E-1D16-E1DC-C3CB-526BF6F33148}"/>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2445538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01/22/2026</a:t>
            </a:r>
          </a:p>
        </p:txBody>
      </p:sp>
      <p:sp>
        <p:nvSpPr>
          <p:cNvPr id="5" name="Footer Placeholder 4"/>
          <p:cNvSpPr>
            <a:spLocks noGrp="1"/>
          </p:cNvSpPr>
          <p:nvPr>
            <p:ph type="ftr" sz="quarter" idx="11"/>
          </p:nvPr>
        </p:nvSpPr>
        <p:spPr/>
        <p:txBody>
          <a:bodyPr/>
          <a:lstStyle/>
          <a:p>
            <a:r>
              <a:rPr lang="en-US"/>
              <a:t>Hall-A Collaboration Winter Meeting - 2026</a:t>
            </a:r>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4188673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8" y="457200"/>
            <a:ext cx="10972800" cy="548640"/>
          </a:xfrm>
        </p:spPr>
        <p:txBody>
          <a:bodyPr anchor="t" anchorCtr="0"/>
          <a:lstStyle>
            <a:lvl1pPr>
              <a:defRPr sz="3200" b="1" i="0" cap="none" baseline="0">
                <a:solidFill>
                  <a:srgbClr val="313C5A"/>
                </a:solidFill>
              </a:defRPr>
            </a:lvl1pPr>
          </a:lstStyle>
          <a:p>
            <a:r>
              <a:rPr lang="en-US"/>
              <a:t>Click to edit Master title style</a:t>
            </a:r>
          </a:p>
        </p:txBody>
      </p:sp>
      <p:sp>
        <p:nvSpPr>
          <p:cNvPr id="3" name="Content Placeholder 2"/>
          <p:cNvSpPr>
            <a:spLocks noGrp="1"/>
          </p:cNvSpPr>
          <p:nvPr>
            <p:ph idx="1"/>
          </p:nvPr>
        </p:nvSpPr>
        <p:spPr>
          <a:xfrm>
            <a:off x="573616" y="1600201"/>
            <a:ext cx="11008784" cy="449579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576072" y="1055688"/>
            <a:ext cx="10936816"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EE0BA4C-AA60-9A4D-B29D-E83B8846A52D}"/>
              </a:ext>
            </a:extLst>
          </p:cNvPr>
          <p:cNvSpPr>
            <a:spLocks noGrp="1"/>
          </p:cNvSpPr>
          <p:nvPr>
            <p:ph type="dt" sz="half" idx="14"/>
          </p:nvPr>
        </p:nvSpPr>
        <p:spPr>
          <a:xfrm>
            <a:off x="573616" y="6367884"/>
            <a:ext cx="2743200" cy="365125"/>
          </a:xfrm>
        </p:spPr>
        <p:txBody>
          <a:bodyPr/>
          <a:lstStyle/>
          <a:p>
            <a:r>
              <a:rPr lang="en-US"/>
              <a:t>BERKELEY LAB</a:t>
            </a:r>
          </a:p>
        </p:txBody>
      </p:sp>
      <p:sp>
        <p:nvSpPr>
          <p:cNvPr id="7" name="Footer Placeholder 6">
            <a:extLst>
              <a:ext uri="{FF2B5EF4-FFF2-40B4-BE49-F238E27FC236}">
                <a16:creationId xmlns:a16="http://schemas.microsoft.com/office/drawing/2014/main" id="{57DFF5C0-BDA8-E348-A773-C9C0C69FB33D}"/>
              </a:ext>
            </a:extLst>
          </p:cNvPr>
          <p:cNvSpPr>
            <a:spLocks noGrp="1"/>
          </p:cNvSpPr>
          <p:nvPr>
            <p:ph type="ftr" sz="quarter" idx="15"/>
          </p:nvPr>
        </p:nvSpPr>
        <p:spPr/>
        <p:txBody>
          <a:bodyPr/>
          <a:lstStyle/>
          <a:p>
            <a:r>
              <a:rPr lang="en-US"/>
              <a:t>P. Datta | APS Global Summit | 03/18/2025</a:t>
            </a:r>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a:xfrm>
            <a:off x="8839200" y="6356350"/>
            <a:ext cx="2743200" cy="365125"/>
          </a:xfrm>
        </p:spPr>
        <p:txBody>
          <a:bodyPr/>
          <a:lstStyle/>
          <a:p>
            <a:fld id="{0EF2EA88-E9D4-0C4F-A5DF-5FE49FAF8E2F}" type="slidenum">
              <a:rPr lang="en-US" smtClean="0"/>
              <a:pPr/>
              <a:t>‹#›</a:t>
            </a:fld>
            <a:endParaRPr lang="en-US"/>
          </a:p>
        </p:txBody>
      </p:sp>
    </p:spTree>
    <p:extLst>
      <p:ext uri="{BB962C8B-B14F-4D97-AF65-F5344CB8AC3E}">
        <p14:creationId xmlns:p14="http://schemas.microsoft.com/office/powerpoint/2010/main" val="348036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D86A4-1AA2-0D5B-37BA-232FA233DD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4163B8-F94F-B9B0-247C-597FE35EBE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73CA0-CBC4-C563-39D0-3CC0D5372448}"/>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0AFAEB48-CE4F-CFDB-D8F5-1020C2D659AB}"/>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70639C0A-3274-7163-F21F-0C6A0409F76D}"/>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2548837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DC07E-CF84-7B7D-BF03-7469CB532B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9A2050-37EF-33A7-CF2B-4603BFA107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276516-5007-6F24-ACF3-344E8E67A9C8}"/>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0B2F0AC0-47ED-8C08-3881-800B6F90EAE4}"/>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8A835CE3-2ADA-E64E-168A-7E935611B317}"/>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94901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9C51-9EDD-E4BB-9067-74505B9748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9062CD-D111-FA0B-FF15-3D87F71ACE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0F5EBE-9AA4-70F6-A10E-8D0EB3D0BC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F21AD7-0D32-7CCA-BE45-65C4B8429749}"/>
              </a:ext>
            </a:extLst>
          </p:cNvPr>
          <p:cNvSpPr>
            <a:spLocks noGrp="1"/>
          </p:cNvSpPr>
          <p:nvPr>
            <p:ph type="dt" sz="half" idx="10"/>
          </p:nvPr>
        </p:nvSpPr>
        <p:spPr/>
        <p:txBody>
          <a:bodyPr/>
          <a:lstStyle/>
          <a:p>
            <a:r>
              <a:rPr lang="en-US"/>
              <a:t>01/22/2026</a:t>
            </a:r>
          </a:p>
        </p:txBody>
      </p:sp>
      <p:sp>
        <p:nvSpPr>
          <p:cNvPr id="6" name="Footer Placeholder 5">
            <a:extLst>
              <a:ext uri="{FF2B5EF4-FFF2-40B4-BE49-F238E27FC236}">
                <a16:creationId xmlns:a16="http://schemas.microsoft.com/office/drawing/2014/main" id="{8D886387-750C-046E-48A6-A479A9F1A911}"/>
              </a:ext>
            </a:extLst>
          </p:cNvPr>
          <p:cNvSpPr>
            <a:spLocks noGrp="1"/>
          </p:cNvSpPr>
          <p:nvPr>
            <p:ph type="ftr" sz="quarter" idx="11"/>
          </p:nvPr>
        </p:nvSpPr>
        <p:spPr/>
        <p:txBody>
          <a:bodyPr/>
          <a:lstStyle/>
          <a:p>
            <a:r>
              <a:rPr lang="en-US"/>
              <a:t>Hall-A Collaboration Winter Meeting - 2026</a:t>
            </a:r>
          </a:p>
        </p:txBody>
      </p:sp>
      <p:sp>
        <p:nvSpPr>
          <p:cNvPr id="7" name="Slide Number Placeholder 6">
            <a:extLst>
              <a:ext uri="{FF2B5EF4-FFF2-40B4-BE49-F238E27FC236}">
                <a16:creationId xmlns:a16="http://schemas.microsoft.com/office/drawing/2014/main" id="{5393839A-824D-87F2-1894-4D088C502811}"/>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861951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2FF3-D557-57F8-8C28-2AC6751BA9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AB4075-1E1A-2F36-40E3-5744D07CFE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D4E5AF-0763-E095-5C51-1434435974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0CE2A8-4F9D-BC9C-7C42-B1E58C7FBE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F7EF53-EEAE-2470-318C-CE40BDA44A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08B1C4-AB9A-8996-42DF-FB6227C1365A}"/>
              </a:ext>
            </a:extLst>
          </p:cNvPr>
          <p:cNvSpPr>
            <a:spLocks noGrp="1"/>
          </p:cNvSpPr>
          <p:nvPr>
            <p:ph type="dt" sz="half" idx="10"/>
          </p:nvPr>
        </p:nvSpPr>
        <p:spPr/>
        <p:txBody>
          <a:bodyPr/>
          <a:lstStyle/>
          <a:p>
            <a:r>
              <a:rPr lang="en-US"/>
              <a:t>01/22/2026</a:t>
            </a:r>
          </a:p>
        </p:txBody>
      </p:sp>
      <p:sp>
        <p:nvSpPr>
          <p:cNvPr id="8" name="Footer Placeholder 7">
            <a:extLst>
              <a:ext uri="{FF2B5EF4-FFF2-40B4-BE49-F238E27FC236}">
                <a16:creationId xmlns:a16="http://schemas.microsoft.com/office/drawing/2014/main" id="{1E373C57-F339-AAA9-EB5B-33B17909C920}"/>
              </a:ext>
            </a:extLst>
          </p:cNvPr>
          <p:cNvSpPr>
            <a:spLocks noGrp="1"/>
          </p:cNvSpPr>
          <p:nvPr>
            <p:ph type="ftr" sz="quarter" idx="11"/>
          </p:nvPr>
        </p:nvSpPr>
        <p:spPr/>
        <p:txBody>
          <a:bodyPr/>
          <a:lstStyle/>
          <a:p>
            <a:r>
              <a:rPr lang="en-US"/>
              <a:t>Hall-A Collaboration Winter Meeting - 2026</a:t>
            </a:r>
          </a:p>
        </p:txBody>
      </p:sp>
      <p:sp>
        <p:nvSpPr>
          <p:cNvPr id="9" name="Slide Number Placeholder 8">
            <a:extLst>
              <a:ext uri="{FF2B5EF4-FFF2-40B4-BE49-F238E27FC236}">
                <a16:creationId xmlns:a16="http://schemas.microsoft.com/office/drawing/2014/main" id="{246ED1BC-2CA2-85AF-7457-C31DF2D7A981}"/>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2361103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275F-3115-FAF3-0C5F-850174E88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B3381D-7FB2-E693-B6C7-01AE83315B43}"/>
              </a:ext>
            </a:extLst>
          </p:cNvPr>
          <p:cNvSpPr>
            <a:spLocks noGrp="1"/>
          </p:cNvSpPr>
          <p:nvPr>
            <p:ph type="dt" sz="half" idx="10"/>
          </p:nvPr>
        </p:nvSpPr>
        <p:spPr/>
        <p:txBody>
          <a:bodyPr/>
          <a:lstStyle/>
          <a:p>
            <a:r>
              <a:rPr lang="en-US"/>
              <a:t>01/22/2026</a:t>
            </a:r>
          </a:p>
        </p:txBody>
      </p:sp>
      <p:sp>
        <p:nvSpPr>
          <p:cNvPr id="4" name="Footer Placeholder 3">
            <a:extLst>
              <a:ext uri="{FF2B5EF4-FFF2-40B4-BE49-F238E27FC236}">
                <a16:creationId xmlns:a16="http://schemas.microsoft.com/office/drawing/2014/main" id="{5C475280-5A6E-7CD6-57DA-E6AC4262C1D3}"/>
              </a:ext>
            </a:extLst>
          </p:cNvPr>
          <p:cNvSpPr>
            <a:spLocks noGrp="1"/>
          </p:cNvSpPr>
          <p:nvPr>
            <p:ph type="ftr" sz="quarter" idx="11"/>
          </p:nvPr>
        </p:nvSpPr>
        <p:spPr/>
        <p:txBody>
          <a:bodyPr/>
          <a:lstStyle/>
          <a:p>
            <a:r>
              <a:rPr lang="en-US"/>
              <a:t>Hall-A Collaboration Winter Meeting - 2026</a:t>
            </a:r>
          </a:p>
        </p:txBody>
      </p:sp>
      <p:sp>
        <p:nvSpPr>
          <p:cNvPr id="5" name="Slide Number Placeholder 4">
            <a:extLst>
              <a:ext uri="{FF2B5EF4-FFF2-40B4-BE49-F238E27FC236}">
                <a16:creationId xmlns:a16="http://schemas.microsoft.com/office/drawing/2014/main" id="{1BD7A80C-D1C7-467C-DBD7-C67E2F2E1970}"/>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1940244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1F7E9-43D4-6F8A-5CE4-EB3E78758BCF}"/>
              </a:ext>
            </a:extLst>
          </p:cNvPr>
          <p:cNvSpPr>
            <a:spLocks noGrp="1"/>
          </p:cNvSpPr>
          <p:nvPr>
            <p:ph type="dt" sz="half" idx="10"/>
          </p:nvPr>
        </p:nvSpPr>
        <p:spPr/>
        <p:txBody>
          <a:bodyPr/>
          <a:lstStyle/>
          <a:p>
            <a:r>
              <a:rPr lang="en-US"/>
              <a:t>01/22/2026</a:t>
            </a:r>
          </a:p>
        </p:txBody>
      </p:sp>
      <p:sp>
        <p:nvSpPr>
          <p:cNvPr id="3" name="Footer Placeholder 2">
            <a:extLst>
              <a:ext uri="{FF2B5EF4-FFF2-40B4-BE49-F238E27FC236}">
                <a16:creationId xmlns:a16="http://schemas.microsoft.com/office/drawing/2014/main" id="{34993AEF-E620-9855-3B45-5B870C5BC610}"/>
              </a:ext>
            </a:extLst>
          </p:cNvPr>
          <p:cNvSpPr>
            <a:spLocks noGrp="1"/>
          </p:cNvSpPr>
          <p:nvPr>
            <p:ph type="ftr" sz="quarter" idx="11"/>
          </p:nvPr>
        </p:nvSpPr>
        <p:spPr/>
        <p:txBody>
          <a:bodyPr/>
          <a:lstStyle/>
          <a:p>
            <a:r>
              <a:rPr lang="en-US"/>
              <a:t>Hall-A Collaboration Winter Meeting - 2026</a:t>
            </a:r>
          </a:p>
        </p:txBody>
      </p:sp>
      <p:sp>
        <p:nvSpPr>
          <p:cNvPr id="4" name="Slide Number Placeholder 3">
            <a:extLst>
              <a:ext uri="{FF2B5EF4-FFF2-40B4-BE49-F238E27FC236}">
                <a16:creationId xmlns:a16="http://schemas.microsoft.com/office/drawing/2014/main" id="{1F6B4B8F-699D-68A6-D5A0-1A41EF60B4A1}"/>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320779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1688-85AC-3371-6DEF-E522B17619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47F6FF-3F01-689F-16B9-B2EEAEB31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977884-EC2E-DD31-120F-686ADBC9B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EAAF4-0010-788E-2F5B-4F8410595678}"/>
              </a:ext>
            </a:extLst>
          </p:cNvPr>
          <p:cNvSpPr>
            <a:spLocks noGrp="1"/>
          </p:cNvSpPr>
          <p:nvPr>
            <p:ph type="dt" sz="half" idx="10"/>
          </p:nvPr>
        </p:nvSpPr>
        <p:spPr/>
        <p:txBody>
          <a:bodyPr/>
          <a:lstStyle/>
          <a:p>
            <a:r>
              <a:rPr lang="en-US"/>
              <a:t>01/22/2026</a:t>
            </a:r>
          </a:p>
        </p:txBody>
      </p:sp>
      <p:sp>
        <p:nvSpPr>
          <p:cNvPr id="6" name="Footer Placeholder 5">
            <a:extLst>
              <a:ext uri="{FF2B5EF4-FFF2-40B4-BE49-F238E27FC236}">
                <a16:creationId xmlns:a16="http://schemas.microsoft.com/office/drawing/2014/main" id="{BF92C389-2494-960F-E4E9-922A11B7AE1F}"/>
              </a:ext>
            </a:extLst>
          </p:cNvPr>
          <p:cNvSpPr>
            <a:spLocks noGrp="1"/>
          </p:cNvSpPr>
          <p:nvPr>
            <p:ph type="ftr" sz="quarter" idx="11"/>
          </p:nvPr>
        </p:nvSpPr>
        <p:spPr/>
        <p:txBody>
          <a:bodyPr/>
          <a:lstStyle/>
          <a:p>
            <a:r>
              <a:rPr lang="en-US"/>
              <a:t>Hall-A Collaboration Winter Meeting - 2026</a:t>
            </a:r>
          </a:p>
        </p:txBody>
      </p:sp>
      <p:sp>
        <p:nvSpPr>
          <p:cNvPr id="7" name="Slide Number Placeholder 6">
            <a:extLst>
              <a:ext uri="{FF2B5EF4-FFF2-40B4-BE49-F238E27FC236}">
                <a16:creationId xmlns:a16="http://schemas.microsoft.com/office/drawing/2014/main" id="{FDE5AD1D-831D-6972-2F78-050CCA304085}"/>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20062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9F75-F47F-2B84-5428-8B62CF40C6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A14966-4D89-8F1D-3273-902EDFB7A3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82E59B-94EC-1603-D0F0-AC07F0430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1F794E-9F12-DAFC-2985-3B432DB83ABC}"/>
              </a:ext>
            </a:extLst>
          </p:cNvPr>
          <p:cNvSpPr>
            <a:spLocks noGrp="1"/>
          </p:cNvSpPr>
          <p:nvPr>
            <p:ph type="dt" sz="half" idx="10"/>
          </p:nvPr>
        </p:nvSpPr>
        <p:spPr/>
        <p:txBody>
          <a:bodyPr/>
          <a:lstStyle/>
          <a:p>
            <a:r>
              <a:rPr lang="en-US"/>
              <a:t>01/22/2026</a:t>
            </a:r>
          </a:p>
        </p:txBody>
      </p:sp>
      <p:sp>
        <p:nvSpPr>
          <p:cNvPr id="6" name="Footer Placeholder 5">
            <a:extLst>
              <a:ext uri="{FF2B5EF4-FFF2-40B4-BE49-F238E27FC236}">
                <a16:creationId xmlns:a16="http://schemas.microsoft.com/office/drawing/2014/main" id="{27738911-4B24-9C4F-07DC-B28A231013D2}"/>
              </a:ext>
            </a:extLst>
          </p:cNvPr>
          <p:cNvSpPr>
            <a:spLocks noGrp="1"/>
          </p:cNvSpPr>
          <p:nvPr>
            <p:ph type="ftr" sz="quarter" idx="11"/>
          </p:nvPr>
        </p:nvSpPr>
        <p:spPr/>
        <p:txBody>
          <a:bodyPr/>
          <a:lstStyle/>
          <a:p>
            <a:r>
              <a:rPr lang="en-US"/>
              <a:t>Hall-A Collaboration Winter Meeting - 2026</a:t>
            </a:r>
          </a:p>
        </p:txBody>
      </p:sp>
      <p:sp>
        <p:nvSpPr>
          <p:cNvPr id="7" name="Slide Number Placeholder 6">
            <a:extLst>
              <a:ext uri="{FF2B5EF4-FFF2-40B4-BE49-F238E27FC236}">
                <a16:creationId xmlns:a16="http://schemas.microsoft.com/office/drawing/2014/main" id="{3403A1BB-A80C-87E4-7414-39363C1DE6CB}"/>
              </a:ext>
            </a:extLst>
          </p:cNvPr>
          <p:cNvSpPr>
            <a:spLocks noGrp="1"/>
          </p:cNvSpPr>
          <p:nvPr>
            <p:ph type="sldNum" sz="quarter" idx="12"/>
          </p:nvPr>
        </p:nvSpPr>
        <p:spPr/>
        <p:txBody>
          <a:bodyPr/>
          <a:lstStyle/>
          <a:p>
            <a:fld id="{D432424C-B7AB-7B42-B916-CF20680684AF}" type="slidenum">
              <a:rPr lang="en-US" smtClean="0"/>
              <a:t>‹#›</a:t>
            </a:fld>
            <a:endParaRPr lang="en-US"/>
          </a:p>
        </p:txBody>
      </p:sp>
    </p:spTree>
    <p:extLst>
      <p:ext uri="{BB962C8B-B14F-4D97-AF65-F5344CB8AC3E}">
        <p14:creationId xmlns:p14="http://schemas.microsoft.com/office/powerpoint/2010/main" val="1763559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DEC273-256D-994B-116A-2388A0A76F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210EB6-8661-E4E8-E5C1-8F4EF0A892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32DD0-0F75-DD28-D654-954CBBC7AC7B}"/>
              </a:ext>
            </a:extLst>
          </p:cNvPr>
          <p:cNvSpPr>
            <a:spLocks noGrp="1"/>
          </p:cNvSpPr>
          <p:nvPr>
            <p:ph type="dt" sz="half" idx="2"/>
          </p:nvPr>
        </p:nvSpPr>
        <p:spPr>
          <a:xfrm>
            <a:off x="2172070" y="636887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01/22/2026</a:t>
            </a:r>
          </a:p>
        </p:txBody>
      </p:sp>
      <p:sp>
        <p:nvSpPr>
          <p:cNvPr id="5" name="Footer Placeholder 4">
            <a:extLst>
              <a:ext uri="{FF2B5EF4-FFF2-40B4-BE49-F238E27FC236}">
                <a16:creationId xmlns:a16="http://schemas.microsoft.com/office/drawing/2014/main" id="{9DA382DA-2C56-F34A-E6DA-C6030008F510}"/>
              </a:ext>
            </a:extLst>
          </p:cNvPr>
          <p:cNvSpPr>
            <a:spLocks noGrp="1"/>
          </p:cNvSpPr>
          <p:nvPr>
            <p:ph type="ftr" sz="quarter" idx="3"/>
          </p:nvPr>
        </p:nvSpPr>
        <p:spPr>
          <a:xfrm>
            <a:off x="5032899" y="6407963"/>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Hall-A Collaboration Winter Meeting - 2026</a:t>
            </a:r>
          </a:p>
        </p:txBody>
      </p:sp>
      <p:pic>
        <p:nvPicPr>
          <p:cNvPr id="8" name="Picture 7" descr="A close up of a logo&#10;&#10;AI-generated content may be incorrect.">
            <a:extLst>
              <a:ext uri="{FF2B5EF4-FFF2-40B4-BE49-F238E27FC236}">
                <a16:creationId xmlns:a16="http://schemas.microsoft.com/office/drawing/2014/main" id="{FBDD7ED1-16BD-DB81-61ED-FAA5B635A61F}"/>
              </a:ext>
            </a:extLst>
          </p:cNvPr>
          <p:cNvPicPr>
            <a:picLocks noChangeAspect="1"/>
          </p:cNvPicPr>
          <p:nvPr userDrawn="1"/>
        </p:nvPicPr>
        <p:blipFill>
          <a:blip r:embed="rId15"/>
          <a:srcRect t="36374" b="32266"/>
          <a:stretch>
            <a:fillRect/>
          </a:stretch>
        </p:blipFill>
        <p:spPr>
          <a:xfrm>
            <a:off x="0" y="6323688"/>
            <a:ext cx="2018116" cy="455492"/>
          </a:xfrm>
          <a:prstGeom prst="rect">
            <a:avLst/>
          </a:prstGeom>
        </p:spPr>
      </p:pic>
      <p:sp>
        <p:nvSpPr>
          <p:cNvPr id="6" name="Slide Number Placeholder 5">
            <a:extLst>
              <a:ext uri="{FF2B5EF4-FFF2-40B4-BE49-F238E27FC236}">
                <a16:creationId xmlns:a16="http://schemas.microsoft.com/office/drawing/2014/main" id="{F2443391-075D-4CD6-C121-410D119822AC}"/>
              </a:ext>
            </a:extLst>
          </p:cNvPr>
          <p:cNvSpPr>
            <a:spLocks noGrp="1"/>
          </p:cNvSpPr>
          <p:nvPr>
            <p:ph type="sldNum" sz="quarter" idx="4"/>
          </p:nvPr>
        </p:nvSpPr>
        <p:spPr>
          <a:xfrm>
            <a:off x="9382957" y="640796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2424C-B7AB-7B42-B916-CF20680684AF}" type="slidenum">
              <a:rPr lang="en-US" smtClean="0"/>
              <a:t>‹#›</a:t>
            </a:fld>
            <a:endParaRPr lang="en-US"/>
          </a:p>
        </p:txBody>
      </p:sp>
    </p:spTree>
    <p:extLst>
      <p:ext uri="{BB962C8B-B14F-4D97-AF65-F5344CB8AC3E}">
        <p14:creationId xmlns:p14="http://schemas.microsoft.com/office/powerpoint/2010/main" val="2062632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3A32CBC6-5761-E558-9231-925D1363ADB1}"/>
                  </a:ext>
                </a:extLst>
              </p:cNvPr>
              <p:cNvSpPr>
                <a:spLocks noGrp="1"/>
              </p:cNvSpPr>
              <p:nvPr>
                <p:ph type="ctrTitle"/>
              </p:nvPr>
            </p:nvSpPr>
            <p:spPr>
              <a:xfrm>
                <a:off x="1524000" y="738315"/>
                <a:ext cx="9144000" cy="971613"/>
              </a:xfrm>
            </p:spPr>
            <p:txBody>
              <a:bodyPr>
                <a:normAutofit/>
              </a:bodyPr>
              <a:lstStyle/>
              <a:p>
                <a:r>
                  <a:rPr lang="en-US" b="1" dirty="0"/>
                  <a:t>SBS </a:t>
                </a:r>
                <a14:m>
                  <m:oMath xmlns:m="http://schemas.openxmlformats.org/officeDocument/2006/math">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𝑮</m:t>
                        </m:r>
                      </m:e>
                      <m:sub>
                        <m:r>
                          <a:rPr lang="en-US" b="1" i="1" smtClean="0">
                            <a:latin typeface="Cambria Math" panose="02040503050406030204" pitchFamily="18" charset="0"/>
                          </a:rPr>
                          <m:t>𝑴</m:t>
                        </m:r>
                      </m:sub>
                      <m:sup>
                        <m:r>
                          <a:rPr lang="en-US" b="1" i="1" smtClean="0">
                            <a:latin typeface="Cambria Math" panose="02040503050406030204" pitchFamily="18" charset="0"/>
                          </a:rPr>
                          <m:t>𝒏</m:t>
                        </m:r>
                      </m:sup>
                    </m:sSubSup>
                  </m:oMath>
                </a14:m>
                <a:r>
                  <a:rPr lang="en-US" b="1" dirty="0"/>
                  <a:t> Analysis Status</a:t>
                </a:r>
              </a:p>
            </p:txBody>
          </p:sp>
        </mc:Choice>
        <mc:Fallback>
          <p:sp>
            <p:nvSpPr>
              <p:cNvPr id="2" name="Title 1">
                <a:extLst>
                  <a:ext uri="{FF2B5EF4-FFF2-40B4-BE49-F238E27FC236}">
                    <a16:creationId xmlns:a16="http://schemas.microsoft.com/office/drawing/2014/main" id="{3A32CBC6-5761-E558-9231-925D1363ADB1}"/>
                  </a:ext>
                </a:extLst>
              </p:cNvPr>
              <p:cNvSpPr>
                <a:spLocks noGrp="1" noRot="1" noChangeAspect="1" noMove="1" noResize="1" noEditPoints="1" noAdjustHandles="1" noChangeArrowheads="1" noChangeShapeType="1" noTextEdit="1"/>
              </p:cNvSpPr>
              <p:nvPr>
                <p:ph type="ctrTitle"/>
              </p:nvPr>
            </p:nvSpPr>
            <p:spPr>
              <a:xfrm>
                <a:off x="1524000" y="738315"/>
                <a:ext cx="9144000" cy="971613"/>
              </a:xfrm>
              <a:blipFill>
                <a:blip r:embed="rId2"/>
                <a:stretch>
                  <a:fillRect t="-21875" b="-42500"/>
                </a:stretch>
              </a:blipFill>
            </p:spPr>
            <p:txBody>
              <a:bodyPr/>
              <a:lstStyle/>
              <a:p>
                <a:r>
                  <a:rPr lang="en-US">
                    <a:noFill/>
                  </a:rPr>
                  <a:t> </a:t>
                </a:r>
              </a:p>
            </p:txBody>
          </p:sp>
        </mc:Fallback>
      </mc:AlternateContent>
      <p:sp>
        <p:nvSpPr>
          <p:cNvPr id="3" name="Subtitle 2">
            <a:extLst>
              <a:ext uri="{FF2B5EF4-FFF2-40B4-BE49-F238E27FC236}">
                <a16:creationId xmlns:a16="http://schemas.microsoft.com/office/drawing/2014/main" id="{4094A786-DAB3-6800-DE52-C7F7D6BAC2FF}"/>
              </a:ext>
            </a:extLst>
          </p:cNvPr>
          <p:cNvSpPr>
            <a:spLocks noGrp="1"/>
          </p:cNvSpPr>
          <p:nvPr>
            <p:ph type="subTitle" idx="1"/>
          </p:nvPr>
        </p:nvSpPr>
        <p:spPr>
          <a:xfrm>
            <a:off x="1466993" y="2526494"/>
            <a:ext cx="9144000" cy="407554"/>
          </a:xfrm>
        </p:spPr>
        <p:txBody>
          <a:bodyPr>
            <a:normAutofit lnSpcReduction="10000"/>
          </a:bodyPr>
          <a:lstStyle/>
          <a:p>
            <a:r>
              <a:rPr lang="en-US">
                <a:solidFill>
                  <a:srgbClr val="C00000"/>
                </a:solidFill>
              </a:rPr>
              <a:t>Hall-A Winter Collaboration Meeting – Jan. 22, 2026</a:t>
            </a:r>
          </a:p>
          <a:p>
            <a:endParaRPr lang="en-US">
              <a:solidFill>
                <a:srgbClr val="C00000"/>
              </a:solidFill>
            </a:endParaRPr>
          </a:p>
          <a:p>
            <a:endParaRPr lang="en-US"/>
          </a:p>
        </p:txBody>
      </p:sp>
      <p:pic>
        <p:nvPicPr>
          <p:cNvPr id="4" name="Picture 3">
            <a:extLst>
              <a:ext uri="{FF2B5EF4-FFF2-40B4-BE49-F238E27FC236}">
                <a16:creationId xmlns:a16="http://schemas.microsoft.com/office/drawing/2014/main" id="{81C6C7E7-4FCB-E2C1-5467-727D04988ADA}"/>
              </a:ext>
            </a:extLst>
          </p:cNvPr>
          <p:cNvPicPr>
            <a:picLocks noChangeAspect="1"/>
          </p:cNvPicPr>
          <p:nvPr/>
        </p:nvPicPr>
        <p:blipFill>
          <a:blip r:embed="rId3"/>
          <a:stretch>
            <a:fillRect/>
          </a:stretch>
        </p:blipFill>
        <p:spPr>
          <a:xfrm>
            <a:off x="9423390" y="5914783"/>
            <a:ext cx="2489219" cy="777881"/>
          </a:xfrm>
          <a:prstGeom prst="rect">
            <a:avLst/>
          </a:prstGeom>
        </p:spPr>
      </p:pic>
      <p:pic>
        <p:nvPicPr>
          <p:cNvPr id="5" name="Picture 4" descr="A shark with a red cape&#10;&#10;Description automatically generated">
            <a:extLst>
              <a:ext uri="{FF2B5EF4-FFF2-40B4-BE49-F238E27FC236}">
                <a16:creationId xmlns:a16="http://schemas.microsoft.com/office/drawing/2014/main" id="{413263CF-F4F3-ECB9-86A5-35CC3FAB164C}"/>
              </a:ext>
            </a:extLst>
          </p:cNvPr>
          <p:cNvPicPr>
            <a:picLocks noChangeAspect="1"/>
          </p:cNvPicPr>
          <p:nvPr/>
        </p:nvPicPr>
        <p:blipFill>
          <a:blip r:embed="rId4"/>
          <a:stretch>
            <a:fillRect/>
          </a:stretch>
        </p:blipFill>
        <p:spPr>
          <a:xfrm>
            <a:off x="5407641" y="5914782"/>
            <a:ext cx="1113608" cy="777881"/>
          </a:xfrm>
          <a:prstGeom prst="rect">
            <a:avLst/>
          </a:prstGeom>
        </p:spPr>
      </p:pic>
      <p:sp>
        <p:nvSpPr>
          <p:cNvPr id="7" name="TextBox 6">
            <a:extLst>
              <a:ext uri="{FF2B5EF4-FFF2-40B4-BE49-F238E27FC236}">
                <a16:creationId xmlns:a16="http://schemas.microsoft.com/office/drawing/2014/main" id="{320F66E9-AF34-2360-C50E-3ABC3726D9AE}"/>
              </a:ext>
            </a:extLst>
          </p:cNvPr>
          <p:cNvSpPr txBox="1"/>
          <p:nvPr/>
        </p:nvSpPr>
        <p:spPr>
          <a:xfrm>
            <a:off x="2259723" y="3859665"/>
            <a:ext cx="7346732" cy="830997"/>
          </a:xfrm>
          <a:prstGeom prst="rect">
            <a:avLst/>
          </a:prstGeom>
          <a:noFill/>
        </p:spPr>
        <p:txBody>
          <a:bodyPr wrap="square" rtlCol="0">
            <a:spAutoFit/>
          </a:bodyPr>
          <a:lstStyle/>
          <a:p>
            <a:pPr algn="ctr"/>
            <a:r>
              <a:rPr lang="en-US" sz="2400"/>
              <a:t>Anuruddha Rathnayake</a:t>
            </a:r>
            <a:br>
              <a:rPr lang="en-US" sz="2400"/>
            </a:br>
            <a:r>
              <a:rPr lang="en-US" sz="2400"/>
              <a:t> </a:t>
            </a:r>
            <a:r>
              <a:rPr lang="en-US" sz="2000"/>
              <a:t>On behalf of the GMN analysis group</a:t>
            </a:r>
          </a:p>
        </p:txBody>
      </p:sp>
    </p:spTree>
    <p:extLst>
      <p:ext uri="{BB962C8B-B14F-4D97-AF65-F5344CB8AC3E}">
        <p14:creationId xmlns:p14="http://schemas.microsoft.com/office/powerpoint/2010/main" val="2029406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425E-77BB-CACE-19B5-B1F6AFB2E6C6}"/>
              </a:ext>
            </a:extLst>
          </p:cNvPr>
          <p:cNvSpPr>
            <a:spLocks noGrp="1"/>
          </p:cNvSpPr>
          <p:nvPr>
            <p:ph type="title"/>
          </p:nvPr>
        </p:nvSpPr>
        <p:spPr>
          <a:xfrm>
            <a:off x="838200" y="68824"/>
            <a:ext cx="10515600" cy="831271"/>
          </a:xfrm>
        </p:spPr>
        <p:txBody>
          <a:bodyPr/>
          <a:lstStyle/>
          <a:p>
            <a:pPr algn="ctr"/>
            <a:r>
              <a:rPr lang="en-US" dirty="0"/>
              <a:t>GMN kinematic points</a:t>
            </a:r>
          </a:p>
        </p:txBody>
      </p:sp>
      <p:sp>
        <p:nvSpPr>
          <p:cNvPr id="4" name="Date Placeholder 3">
            <a:extLst>
              <a:ext uri="{FF2B5EF4-FFF2-40B4-BE49-F238E27FC236}">
                <a16:creationId xmlns:a16="http://schemas.microsoft.com/office/drawing/2014/main" id="{5EF3A1E8-C32E-9C3C-7810-C15864290622}"/>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E2CA918F-F215-4DF3-EEB3-C044E38A1A2B}"/>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981144D9-DC80-5E94-B932-E6824A20B894}"/>
              </a:ext>
            </a:extLst>
          </p:cNvPr>
          <p:cNvSpPr>
            <a:spLocks noGrp="1"/>
          </p:cNvSpPr>
          <p:nvPr>
            <p:ph type="sldNum" sz="quarter" idx="12"/>
          </p:nvPr>
        </p:nvSpPr>
        <p:spPr/>
        <p:txBody>
          <a:bodyPr/>
          <a:lstStyle/>
          <a:p>
            <a:fld id="{F68FD397-F2C8-48B8-A30E-8FD612544E28}" type="slidenum">
              <a:rPr lang="en-US" smtClean="0"/>
              <a:t>10</a:t>
            </a:fld>
            <a:endParaRPr lang="en-US"/>
          </a:p>
        </p:txBody>
      </p:sp>
      <p:grpSp>
        <p:nvGrpSpPr>
          <p:cNvPr id="7" name="Group 6">
            <a:extLst>
              <a:ext uri="{FF2B5EF4-FFF2-40B4-BE49-F238E27FC236}">
                <a16:creationId xmlns:a16="http://schemas.microsoft.com/office/drawing/2014/main" id="{730A63EA-CD79-8056-40AC-2C62B4607E85}"/>
              </a:ext>
            </a:extLst>
          </p:cNvPr>
          <p:cNvGrpSpPr/>
          <p:nvPr/>
        </p:nvGrpSpPr>
        <p:grpSpPr>
          <a:xfrm>
            <a:off x="4190244" y="927279"/>
            <a:ext cx="4335569" cy="3035321"/>
            <a:chOff x="3764143" y="2318465"/>
            <a:chExt cx="4663714" cy="3608155"/>
          </a:xfrm>
        </p:grpSpPr>
        <p:pic>
          <p:nvPicPr>
            <p:cNvPr id="8" name="Picture 7" descr="A graph of a graph showing the number of different numbers&#10;&#10;Description automatically generated with medium confidence">
              <a:extLst>
                <a:ext uri="{FF2B5EF4-FFF2-40B4-BE49-F238E27FC236}">
                  <a16:creationId xmlns:a16="http://schemas.microsoft.com/office/drawing/2014/main" id="{F2D53FEC-B9A5-4D92-FC8F-8EF08CACC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143" y="2318465"/>
              <a:ext cx="4663714" cy="333231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B2E291F-9AA7-2C8F-18AD-4F601C1201D5}"/>
                </a:ext>
              </a:extLst>
            </p:cNvPr>
            <p:cNvSpPr txBox="1"/>
            <p:nvPr/>
          </p:nvSpPr>
          <p:spPr>
            <a:xfrm>
              <a:off x="5726694" y="5648144"/>
              <a:ext cx="1367828" cy="278476"/>
            </a:xfrm>
            <a:prstGeom prst="rect">
              <a:avLst/>
            </a:prstGeom>
            <a:noFill/>
          </p:spPr>
          <p:txBody>
            <a:bodyPr wrap="square" rtlCol="0">
              <a:spAutoFit/>
            </a:bodyPr>
            <a:lstStyle/>
            <a:p>
              <a:r>
                <a:rPr lang="en-US" sz="800"/>
                <a:t>Plot: P. Datta</a:t>
              </a:r>
            </a:p>
          </p:txBody>
        </p:sp>
      </p:gr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1BF24300-A199-81C9-64A9-4795745B9F20}"/>
                  </a:ext>
                </a:extLst>
              </p:cNvPr>
              <p:cNvGraphicFramePr>
                <a:graphicFrameLocks noGrp="1"/>
              </p:cNvGraphicFramePr>
              <p:nvPr>
                <p:extLst>
                  <p:ext uri="{D42A27DB-BD31-4B8C-83A1-F6EECF244321}">
                    <p14:modId xmlns:p14="http://schemas.microsoft.com/office/powerpoint/2010/main" val="1925007657"/>
                  </p:ext>
                </p:extLst>
              </p:nvPr>
            </p:nvGraphicFramePr>
            <p:xfrm>
              <a:off x="1106042" y="3962600"/>
              <a:ext cx="10845222" cy="2281094"/>
            </p:xfrm>
            <a:graphic>
              <a:graphicData uri="http://schemas.openxmlformats.org/drawingml/2006/table">
                <a:tbl>
                  <a:tblPr>
                    <a:tableStyleId>{5940675A-B579-460E-94D1-54222C63F5DA}</a:tableStyleId>
                  </a:tblPr>
                  <a:tblGrid>
                    <a:gridCol w="785919">
                      <a:extLst>
                        <a:ext uri="{9D8B030D-6E8A-4147-A177-3AD203B41FA5}">
                          <a16:colId xmlns:a16="http://schemas.microsoft.com/office/drawing/2014/main" val="1391868693"/>
                        </a:ext>
                      </a:extLst>
                    </a:gridCol>
                    <a:gridCol w="785919">
                      <a:extLst>
                        <a:ext uri="{9D8B030D-6E8A-4147-A177-3AD203B41FA5}">
                          <a16:colId xmlns:a16="http://schemas.microsoft.com/office/drawing/2014/main" val="890975863"/>
                        </a:ext>
                      </a:extLst>
                    </a:gridCol>
                    <a:gridCol w="785919">
                      <a:extLst>
                        <a:ext uri="{9D8B030D-6E8A-4147-A177-3AD203B41FA5}">
                          <a16:colId xmlns:a16="http://schemas.microsoft.com/office/drawing/2014/main" val="1744538503"/>
                        </a:ext>
                      </a:extLst>
                    </a:gridCol>
                    <a:gridCol w="785919">
                      <a:extLst>
                        <a:ext uri="{9D8B030D-6E8A-4147-A177-3AD203B41FA5}">
                          <a16:colId xmlns:a16="http://schemas.microsoft.com/office/drawing/2014/main" val="3925483541"/>
                        </a:ext>
                      </a:extLst>
                    </a:gridCol>
                    <a:gridCol w="785919">
                      <a:extLst>
                        <a:ext uri="{9D8B030D-6E8A-4147-A177-3AD203B41FA5}">
                          <a16:colId xmlns:a16="http://schemas.microsoft.com/office/drawing/2014/main" val="3557363241"/>
                        </a:ext>
                      </a:extLst>
                    </a:gridCol>
                    <a:gridCol w="785919">
                      <a:extLst>
                        <a:ext uri="{9D8B030D-6E8A-4147-A177-3AD203B41FA5}">
                          <a16:colId xmlns:a16="http://schemas.microsoft.com/office/drawing/2014/main" val="4283848431"/>
                        </a:ext>
                      </a:extLst>
                    </a:gridCol>
                    <a:gridCol w="1182063">
                      <a:extLst>
                        <a:ext uri="{9D8B030D-6E8A-4147-A177-3AD203B41FA5}">
                          <a16:colId xmlns:a16="http://schemas.microsoft.com/office/drawing/2014/main" val="3343242527"/>
                        </a:ext>
                      </a:extLst>
                    </a:gridCol>
                    <a:gridCol w="525101">
                      <a:extLst>
                        <a:ext uri="{9D8B030D-6E8A-4147-A177-3AD203B41FA5}">
                          <a16:colId xmlns:a16="http://schemas.microsoft.com/office/drawing/2014/main" val="224077593"/>
                        </a:ext>
                      </a:extLst>
                    </a:gridCol>
                    <a:gridCol w="650593">
                      <a:extLst>
                        <a:ext uri="{9D8B030D-6E8A-4147-A177-3AD203B41FA5}">
                          <a16:colId xmlns:a16="http://schemas.microsoft.com/office/drawing/2014/main" val="3254920443"/>
                        </a:ext>
                      </a:extLst>
                    </a:gridCol>
                    <a:gridCol w="879442">
                      <a:extLst>
                        <a:ext uri="{9D8B030D-6E8A-4147-A177-3AD203B41FA5}">
                          <a16:colId xmlns:a16="http://schemas.microsoft.com/office/drawing/2014/main" val="1916773819"/>
                        </a:ext>
                      </a:extLst>
                    </a:gridCol>
                    <a:gridCol w="1493822">
                      <a:extLst>
                        <a:ext uri="{9D8B030D-6E8A-4147-A177-3AD203B41FA5}">
                          <a16:colId xmlns:a16="http://schemas.microsoft.com/office/drawing/2014/main" val="2004499806"/>
                        </a:ext>
                      </a:extLst>
                    </a:gridCol>
                    <a:gridCol w="612768">
                      <a:extLst>
                        <a:ext uri="{9D8B030D-6E8A-4147-A177-3AD203B41FA5}">
                          <a16:colId xmlns:a16="http://schemas.microsoft.com/office/drawing/2014/main" val="2500244477"/>
                        </a:ext>
                      </a:extLst>
                    </a:gridCol>
                    <a:gridCol w="785919">
                      <a:extLst>
                        <a:ext uri="{9D8B030D-6E8A-4147-A177-3AD203B41FA5}">
                          <a16:colId xmlns:a16="http://schemas.microsoft.com/office/drawing/2014/main" val="2817248759"/>
                        </a:ext>
                      </a:extLst>
                    </a:gridCol>
                  </a:tblGrid>
                  <a:tr h="675492">
                    <a:tc>
                      <a:txBody>
                        <a:bodyPr/>
                        <a:lstStyle/>
                        <a:p>
                          <a:pPr rtl="0" fontAlgn="b"/>
                          <a:r>
                            <a:rPr lang="en-US" sz="1400" b="1">
                              <a:effectLst/>
                              <a:latin typeface="Segoe UI" panose="020B0502040204020203" pitchFamily="34" charset="0"/>
                              <a:cs typeface="Segoe UI" panose="020B0502040204020203" pitchFamily="34" charset="0"/>
                            </a:rPr>
                            <a:t>Kin Label</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Q2 </a:t>
                          </a:r>
                          <a14:m>
                            <m:oMath xmlns:m="http://schemas.openxmlformats.org/officeDocument/2006/math">
                              <m:sSup>
                                <m:sSupPr>
                                  <m:ctrlPr>
                                    <a:rPr lang="en-US" sz="1400" b="1" i="1" smtClean="0">
                                      <a:effectLst/>
                                      <a:latin typeface="Cambria Math" panose="02040503050406030204" pitchFamily="18" charset="0"/>
                                    </a:rPr>
                                  </m:ctrlPr>
                                </m:sSupPr>
                                <m:e>
                                  <m:r>
                                    <m:rPr>
                                      <m:nor/>
                                    </m:rPr>
                                    <a:rPr lang="en-US" sz="1400" b="1" dirty="0" smtClean="0">
                                      <a:effectLst/>
                                      <a:latin typeface="Segoe UI" panose="020B0502040204020203" pitchFamily="34" charset="0"/>
                                      <a:cs typeface="Segoe UI" panose="020B0502040204020203" pitchFamily="34" charset="0"/>
                                    </a:rPr>
                                    <m:t>(</m:t>
                                  </m:r>
                                  <m:r>
                                    <m:rPr>
                                      <m:nor/>
                                    </m:rPr>
                                    <a:rPr lang="en-US" sz="1400" b="1" dirty="0" smtClean="0">
                                      <a:effectLst/>
                                      <a:latin typeface="Segoe UI" panose="020B0502040204020203" pitchFamily="34" charset="0"/>
                                      <a:cs typeface="Segoe UI" panose="020B0502040204020203" pitchFamily="34" charset="0"/>
                                    </a:rPr>
                                    <m:t>GeV</m:t>
                                  </m:r>
                                  <m:r>
                                    <m:rPr>
                                      <m:nor/>
                                    </m:rPr>
                                    <a:rPr lang="en-US" sz="1400" b="1" dirty="0" smtClean="0">
                                      <a:effectLst/>
                                      <a:latin typeface="Segoe UI" panose="020B0502040204020203" pitchFamily="34" charset="0"/>
                                      <a:cs typeface="Segoe UI" panose="020B0502040204020203" pitchFamily="34" charset="0"/>
                                    </a:rPr>
                                    <m:t>/</m:t>
                                  </m:r>
                                  <m:r>
                                    <m:rPr>
                                      <m:nor/>
                                    </m:rPr>
                                    <a:rPr lang="en-US" sz="1400" b="1" dirty="0" smtClean="0">
                                      <a:effectLst/>
                                      <a:latin typeface="Segoe UI" panose="020B0502040204020203" pitchFamily="34" charset="0"/>
                                      <a:cs typeface="Segoe UI" panose="020B0502040204020203" pitchFamily="34" charset="0"/>
                                    </a:rPr>
                                    <m:t>c</m:t>
                                  </m:r>
                                  <m:r>
                                    <m:rPr>
                                      <m:nor/>
                                    </m:rPr>
                                    <a:rPr lang="en-US" sz="1400" b="1" dirty="0" smtClean="0">
                                      <a:effectLst/>
                                      <a:latin typeface="Segoe UI" panose="020B0502040204020203" pitchFamily="34" charset="0"/>
                                      <a:cs typeface="Segoe UI" panose="020B0502040204020203" pitchFamily="34" charset="0"/>
                                    </a:rPr>
                                    <m:t>)</m:t>
                                  </m:r>
                                </m:e>
                                <m:sup>
                                  <m:r>
                                    <a:rPr lang="en-US" sz="1400" b="1" smtClean="0">
                                      <a:effectLst/>
                                      <a:latin typeface="Cambria Math" panose="02040503050406030204" pitchFamily="18" charset="0"/>
                                    </a:rPr>
                                    <m:t>𝟐</m:t>
                                  </m:r>
                                </m:sup>
                              </m:sSup>
                            </m:oMath>
                          </a14:m>
                          <a:endParaRPr lang="en-US" sz="1400" b="1">
                            <a:effectLst/>
                            <a:latin typeface="Segoe UI" panose="020B0502040204020203" pitchFamily="34" charset="0"/>
                            <a:cs typeface="Segoe UI" panose="020B0502040204020203" pitchFamily="34" charset="0"/>
                          </a:endParaRP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Beam E (GeV)</a:t>
                          </a:r>
                        </a:p>
                      </a:txBody>
                      <a:tcPr marL="23578" marR="23578" marT="15718" marB="15718" anchor="b"/>
                    </a:tc>
                    <a:tc>
                      <a:txBody>
                        <a:bodyPr/>
                        <a:lstStyle/>
                        <a:p>
                          <a:pPr rtl="0" fontAlgn="b"/>
                          <a14:m>
                            <m:oMathPara xmlns:m="http://schemas.openxmlformats.org/officeDocument/2006/math">
                              <m:oMathParaPr>
                                <m:jc m:val="centerGroup"/>
                              </m:oMathParaPr>
                              <m:oMath xmlns:m="http://schemas.openxmlformats.org/officeDocument/2006/math">
                                <m:r>
                                  <a:rPr lang="en-US" sz="1400" b="1" smtClean="0">
                                    <a:effectLst/>
                                    <a:latin typeface="Cambria Math" panose="02040503050406030204" pitchFamily="18" charset="0"/>
                                  </a:rPr>
                                  <m:t>𝝐</m:t>
                                </m:r>
                              </m:oMath>
                            </m:oMathPara>
                          </a14:m>
                          <a:endParaRPr lang="en-US" sz="1400" b="1">
                            <a:effectLst/>
                            <a:latin typeface="Segoe UI" panose="020B0502040204020203" pitchFamily="34" charset="0"/>
                            <a:cs typeface="Segoe UI" panose="020B0502040204020203" pitchFamily="34" charset="0"/>
                          </a:endParaRP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Central e mom (GeV/c)</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Central N mom (GeV/c)</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e-arm ang. (deg)</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BB dist. (m)</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SBS theta (deg)</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SBS dist. (m)</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SBS current % 2100A</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HCal angle (deg)</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HCal dist. (m)</a:t>
                          </a:r>
                        </a:p>
                      </a:txBody>
                      <a:tcPr marL="23578" marR="23578" marT="15718" marB="15718" anchor="b"/>
                    </a:tc>
                    <a:extLst>
                      <a:ext uri="{0D108BD9-81ED-4DB2-BD59-A6C34878D82A}">
                        <a16:rowId xmlns:a16="http://schemas.microsoft.com/office/drawing/2014/main" val="562520381"/>
                      </a:ext>
                    </a:extLst>
                  </a:tr>
                  <a:tr h="356218">
                    <a:tc>
                      <a:txBody>
                        <a:bodyPr/>
                        <a:lstStyle/>
                        <a:p>
                          <a:pPr rtl="0" fontAlgn="b"/>
                          <a:r>
                            <a:rPr lang="en-US" sz="1400">
                              <a:effectLst/>
                              <a:latin typeface="Segoe UI" panose="020B0502040204020203" pitchFamily="34" charset="0"/>
                              <a:cs typeface="Segoe UI" panose="020B0502040204020203" pitchFamily="34" charset="0"/>
                            </a:rPr>
                            <a:t>SBS-4</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3.7393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0.486</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2.11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2.35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36</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31.9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30%, 50%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31.9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11</a:t>
                          </a:r>
                        </a:p>
                      </a:txBody>
                      <a:tcPr marL="23578" marR="23578" marT="15718" marB="15718" anchor="b"/>
                    </a:tc>
                    <a:extLst>
                      <a:ext uri="{0D108BD9-81ED-4DB2-BD59-A6C34878D82A}">
                        <a16:rowId xmlns:a16="http://schemas.microsoft.com/office/drawing/2014/main" val="2879573883"/>
                      </a:ext>
                    </a:extLst>
                  </a:tr>
                  <a:tr h="257404">
                    <a:tc>
                      <a:txBody>
                        <a:bodyPr/>
                        <a:lstStyle/>
                        <a:p>
                          <a:pPr rtl="0" fontAlgn="b"/>
                          <a:r>
                            <a:rPr lang="en-US" sz="1400">
                              <a:effectLst/>
                              <a:latin typeface="Segoe UI" panose="020B0502040204020203" pitchFamily="34" charset="0"/>
                              <a:cs typeface="Segoe UI" panose="020B0502040204020203" pitchFamily="34" charset="0"/>
                            </a:rPr>
                            <a:t>SBS-8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5.9826</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0.668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3.59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3.22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26.5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29.9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50%, 70%, 100%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29.4</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11</a:t>
                          </a:r>
                        </a:p>
                      </a:txBody>
                      <a:tcPr marL="23578" marR="23578" marT="15718" marB="15718" anchor="b"/>
                    </a:tc>
                    <a:extLst>
                      <a:ext uri="{0D108BD9-81ED-4DB2-BD59-A6C34878D82A}">
                        <a16:rowId xmlns:a16="http://schemas.microsoft.com/office/drawing/2014/main" val="2903378339"/>
                      </a:ext>
                    </a:extLst>
                  </a:tr>
                  <a:tr h="247995">
                    <a:tc>
                      <a:txBody>
                        <a:bodyPr/>
                        <a:lstStyle/>
                        <a:p>
                          <a:pPr rtl="0" fontAlgn="b"/>
                          <a:r>
                            <a:rPr lang="en-US" sz="1400">
                              <a:effectLst/>
                              <a:latin typeface="Segoe UI" panose="020B0502040204020203" pitchFamily="34" charset="0"/>
                              <a:cs typeface="Segoe UI" panose="020B0502040204020203" pitchFamily="34" charset="0"/>
                            </a:rPr>
                            <a:t>SBS-9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4.0268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0.274</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1.63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3.21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1.55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70%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11</a:t>
                          </a:r>
                        </a:p>
                      </a:txBody>
                      <a:tcPr marL="23578" marR="23578" marT="15718" marB="15718" anchor="b"/>
                    </a:tc>
                    <a:extLst>
                      <a:ext uri="{0D108BD9-81ED-4DB2-BD59-A6C34878D82A}">
                        <a16:rowId xmlns:a16="http://schemas.microsoft.com/office/drawing/2014/main" val="2715117099"/>
                      </a:ext>
                    </a:extLst>
                  </a:tr>
                  <a:tr h="247995">
                    <a:tc>
                      <a:txBody>
                        <a:bodyPr/>
                        <a:lstStyle/>
                        <a:p>
                          <a:pPr rtl="0" fontAlgn="b"/>
                          <a:r>
                            <a:rPr lang="en-US" sz="1400">
                              <a:effectLst/>
                              <a:latin typeface="Segoe UI" panose="020B0502040204020203" pitchFamily="34" charset="0"/>
                              <a:cs typeface="Segoe UI" panose="020B0502040204020203" pitchFamily="34" charset="0"/>
                            </a:rPr>
                            <a:t>SBS-14</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7.5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5.9828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0.31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4.84</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46.5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1.85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17.3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70%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17.3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14</a:t>
                          </a:r>
                        </a:p>
                      </a:txBody>
                      <a:tcPr marL="23578" marR="23578" marT="15718" marB="15718" anchor="b"/>
                    </a:tc>
                    <a:extLst>
                      <a:ext uri="{0D108BD9-81ED-4DB2-BD59-A6C34878D82A}">
                        <a16:rowId xmlns:a16="http://schemas.microsoft.com/office/drawing/2014/main" val="1085083102"/>
                      </a:ext>
                    </a:extLst>
                  </a:tr>
                  <a:tr h="247995">
                    <a:tc>
                      <a:txBody>
                        <a:bodyPr/>
                        <a:lstStyle/>
                        <a:p>
                          <a:pPr rtl="0" fontAlgn="b"/>
                          <a:r>
                            <a:rPr lang="en-US" sz="1400">
                              <a:effectLst/>
                              <a:latin typeface="Segoe UI" panose="020B0502040204020203" pitchFamily="34" charset="0"/>
                              <a:cs typeface="Segoe UI" panose="020B0502040204020203" pitchFamily="34" charset="0"/>
                            </a:rPr>
                            <a:t>SBS-7</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9.8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7.9308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0.415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2.67</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6.2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1.85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16.1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85%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16.1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14</a:t>
                          </a:r>
                        </a:p>
                      </a:txBody>
                      <a:tcPr marL="23578" marR="23578" marT="15718" marB="15718" anchor="b"/>
                    </a:tc>
                    <a:extLst>
                      <a:ext uri="{0D108BD9-81ED-4DB2-BD59-A6C34878D82A}">
                        <a16:rowId xmlns:a16="http://schemas.microsoft.com/office/drawing/2014/main" val="3033158471"/>
                      </a:ext>
                    </a:extLst>
                  </a:tr>
                  <a:tr h="247995">
                    <a:tc>
                      <a:txBody>
                        <a:bodyPr/>
                        <a:lstStyle/>
                        <a:p>
                          <a:pPr rtl="0" fontAlgn="b"/>
                          <a:r>
                            <a:rPr lang="en-US" sz="1400">
                              <a:effectLst/>
                              <a:latin typeface="Segoe UI" panose="020B0502040204020203" pitchFamily="34" charset="0"/>
                              <a:cs typeface="Segoe UI" panose="020B0502040204020203" pitchFamily="34" charset="0"/>
                            </a:rPr>
                            <a:t>SBS-11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13.5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9.889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0.381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2.67</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8.13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1.55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13.3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100%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13.3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14.5</a:t>
                          </a:r>
                        </a:p>
                      </a:txBody>
                      <a:tcPr marL="23578" marR="23578" marT="15718" marB="15718" anchor="b"/>
                    </a:tc>
                    <a:extLst>
                      <a:ext uri="{0D108BD9-81ED-4DB2-BD59-A6C34878D82A}">
                        <a16:rowId xmlns:a16="http://schemas.microsoft.com/office/drawing/2014/main" val="3253150557"/>
                      </a:ext>
                    </a:extLst>
                  </a:tr>
                </a:tbl>
              </a:graphicData>
            </a:graphic>
          </p:graphicFrame>
        </mc:Choice>
        <mc:Fallback xmlns="">
          <p:graphicFrame>
            <p:nvGraphicFramePr>
              <p:cNvPr id="10" name="Table 9">
                <a:extLst>
                  <a:ext uri="{FF2B5EF4-FFF2-40B4-BE49-F238E27FC236}">
                    <a16:creationId xmlns:a16="http://schemas.microsoft.com/office/drawing/2014/main" id="{1BF24300-A199-81C9-64A9-4795745B9F20}"/>
                  </a:ext>
                </a:extLst>
              </p:cNvPr>
              <p:cNvGraphicFramePr>
                <a:graphicFrameLocks noGrp="1"/>
              </p:cNvGraphicFramePr>
              <p:nvPr>
                <p:extLst>
                  <p:ext uri="{D42A27DB-BD31-4B8C-83A1-F6EECF244321}">
                    <p14:modId xmlns:p14="http://schemas.microsoft.com/office/powerpoint/2010/main" val="1925007657"/>
                  </p:ext>
                </p:extLst>
              </p:nvPr>
            </p:nvGraphicFramePr>
            <p:xfrm>
              <a:off x="1106042" y="3962600"/>
              <a:ext cx="10845222" cy="2281094"/>
            </p:xfrm>
            <a:graphic>
              <a:graphicData uri="http://schemas.openxmlformats.org/drawingml/2006/table">
                <a:tbl>
                  <a:tblPr>
                    <a:tableStyleId>{5940675A-B579-460E-94D1-54222C63F5DA}</a:tableStyleId>
                  </a:tblPr>
                  <a:tblGrid>
                    <a:gridCol w="785919">
                      <a:extLst>
                        <a:ext uri="{9D8B030D-6E8A-4147-A177-3AD203B41FA5}">
                          <a16:colId xmlns:a16="http://schemas.microsoft.com/office/drawing/2014/main" val="1391868693"/>
                        </a:ext>
                      </a:extLst>
                    </a:gridCol>
                    <a:gridCol w="785919">
                      <a:extLst>
                        <a:ext uri="{9D8B030D-6E8A-4147-A177-3AD203B41FA5}">
                          <a16:colId xmlns:a16="http://schemas.microsoft.com/office/drawing/2014/main" val="890975863"/>
                        </a:ext>
                      </a:extLst>
                    </a:gridCol>
                    <a:gridCol w="785919">
                      <a:extLst>
                        <a:ext uri="{9D8B030D-6E8A-4147-A177-3AD203B41FA5}">
                          <a16:colId xmlns:a16="http://schemas.microsoft.com/office/drawing/2014/main" val="1744538503"/>
                        </a:ext>
                      </a:extLst>
                    </a:gridCol>
                    <a:gridCol w="785919">
                      <a:extLst>
                        <a:ext uri="{9D8B030D-6E8A-4147-A177-3AD203B41FA5}">
                          <a16:colId xmlns:a16="http://schemas.microsoft.com/office/drawing/2014/main" val="3925483541"/>
                        </a:ext>
                      </a:extLst>
                    </a:gridCol>
                    <a:gridCol w="785919">
                      <a:extLst>
                        <a:ext uri="{9D8B030D-6E8A-4147-A177-3AD203B41FA5}">
                          <a16:colId xmlns:a16="http://schemas.microsoft.com/office/drawing/2014/main" val="3557363241"/>
                        </a:ext>
                      </a:extLst>
                    </a:gridCol>
                    <a:gridCol w="785919">
                      <a:extLst>
                        <a:ext uri="{9D8B030D-6E8A-4147-A177-3AD203B41FA5}">
                          <a16:colId xmlns:a16="http://schemas.microsoft.com/office/drawing/2014/main" val="4283848431"/>
                        </a:ext>
                      </a:extLst>
                    </a:gridCol>
                    <a:gridCol w="1182063">
                      <a:extLst>
                        <a:ext uri="{9D8B030D-6E8A-4147-A177-3AD203B41FA5}">
                          <a16:colId xmlns:a16="http://schemas.microsoft.com/office/drawing/2014/main" val="3343242527"/>
                        </a:ext>
                      </a:extLst>
                    </a:gridCol>
                    <a:gridCol w="525101">
                      <a:extLst>
                        <a:ext uri="{9D8B030D-6E8A-4147-A177-3AD203B41FA5}">
                          <a16:colId xmlns:a16="http://schemas.microsoft.com/office/drawing/2014/main" val="224077593"/>
                        </a:ext>
                      </a:extLst>
                    </a:gridCol>
                    <a:gridCol w="650593">
                      <a:extLst>
                        <a:ext uri="{9D8B030D-6E8A-4147-A177-3AD203B41FA5}">
                          <a16:colId xmlns:a16="http://schemas.microsoft.com/office/drawing/2014/main" val="3254920443"/>
                        </a:ext>
                      </a:extLst>
                    </a:gridCol>
                    <a:gridCol w="879442">
                      <a:extLst>
                        <a:ext uri="{9D8B030D-6E8A-4147-A177-3AD203B41FA5}">
                          <a16:colId xmlns:a16="http://schemas.microsoft.com/office/drawing/2014/main" val="1916773819"/>
                        </a:ext>
                      </a:extLst>
                    </a:gridCol>
                    <a:gridCol w="1493822">
                      <a:extLst>
                        <a:ext uri="{9D8B030D-6E8A-4147-A177-3AD203B41FA5}">
                          <a16:colId xmlns:a16="http://schemas.microsoft.com/office/drawing/2014/main" val="2004499806"/>
                        </a:ext>
                      </a:extLst>
                    </a:gridCol>
                    <a:gridCol w="612768">
                      <a:extLst>
                        <a:ext uri="{9D8B030D-6E8A-4147-A177-3AD203B41FA5}">
                          <a16:colId xmlns:a16="http://schemas.microsoft.com/office/drawing/2014/main" val="2500244477"/>
                        </a:ext>
                      </a:extLst>
                    </a:gridCol>
                    <a:gridCol w="785919">
                      <a:extLst>
                        <a:ext uri="{9D8B030D-6E8A-4147-A177-3AD203B41FA5}">
                          <a16:colId xmlns:a16="http://schemas.microsoft.com/office/drawing/2014/main" val="2817248759"/>
                        </a:ext>
                      </a:extLst>
                    </a:gridCol>
                  </a:tblGrid>
                  <a:tr h="675492">
                    <a:tc>
                      <a:txBody>
                        <a:bodyPr/>
                        <a:lstStyle/>
                        <a:p>
                          <a:pPr rtl="0" fontAlgn="b"/>
                          <a:r>
                            <a:rPr lang="en-US" sz="1400" b="1">
                              <a:effectLst/>
                              <a:latin typeface="Segoe UI" panose="020B0502040204020203" pitchFamily="34" charset="0"/>
                              <a:cs typeface="Segoe UI" panose="020B0502040204020203" pitchFamily="34" charset="0"/>
                            </a:rPr>
                            <a:t>Kin Label</a:t>
                          </a:r>
                        </a:p>
                      </a:txBody>
                      <a:tcPr marL="23578" marR="23578" marT="15718" marB="15718" anchor="b"/>
                    </a:tc>
                    <a:tc>
                      <a:txBody>
                        <a:bodyPr/>
                        <a:lstStyle/>
                        <a:p>
                          <a:endParaRPr lang="en-US"/>
                        </a:p>
                      </a:txBody>
                      <a:tcPr marL="23578" marR="23578" marT="15718" marB="15718" anchor="b">
                        <a:blipFill>
                          <a:blip r:embed="rId3"/>
                          <a:stretch>
                            <a:fillRect l="-100775" t="-4505" r="-1181395" b="-252252"/>
                          </a:stretch>
                        </a:blipFill>
                      </a:tcPr>
                    </a:tc>
                    <a:tc>
                      <a:txBody>
                        <a:bodyPr/>
                        <a:lstStyle/>
                        <a:p>
                          <a:pPr rtl="0" fontAlgn="b"/>
                          <a:r>
                            <a:rPr lang="en-US" sz="1400" b="1">
                              <a:effectLst/>
                              <a:latin typeface="Segoe UI" panose="020B0502040204020203" pitchFamily="34" charset="0"/>
                              <a:cs typeface="Segoe UI" panose="020B0502040204020203" pitchFamily="34" charset="0"/>
                            </a:rPr>
                            <a:t>Beam E (GeV)</a:t>
                          </a:r>
                        </a:p>
                      </a:txBody>
                      <a:tcPr marL="23578" marR="23578" marT="15718" marB="15718" anchor="b"/>
                    </a:tc>
                    <a:tc>
                      <a:txBody>
                        <a:bodyPr/>
                        <a:lstStyle/>
                        <a:p>
                          <a:endParaRPr lang="en-US"/>
                        </a:p>
                      </a:txBody>
                      <a:tcPr marL="23578" marR="23578" marT="15718" marB="15718" anchor="b">
                        <a:blipFill>
                          <a:blip r:embed="rId3"/>
                          <a:stretch>
                            <a:fillRect l="-300775" t="-4505" r="-981395" b="-252252"/>
                          </a:stretch>
                        </a:blipFill>
                      </a:tcPr>
                    </a:tc>
                    <a:tc>
                      <a:txBody>
                        <a:bodyPr/>
                        <a:lstStyle/>
                        <a:p>
                          <a:pPr rtl="0" fontAlgn="b"/>
                          <a:r>
                            <a:rPr lang="en-US" sz="1400" b="1">
                              <a:effectLst/>
                              <a:latin typeface="Segoe UI" panose="020B0502040204020203" pitchFamily="34" charset="0"/>
                              <a:cs typeface="Segoe UI" panose="020B0502040204020203" pitchFamily="34" charset="0"/>
                            </a:rPr>
                            <a:t>Central e mom (GeV/c)</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Central N mom (GeV/c)</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e-arm ang. (deg)</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BB dist. (m)</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SBS theta (deg)</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SBS dist. (m)</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SBS current % 2100A</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HCal angle (deg)</a:t>
                          </a:r>
                        </a:p>
                      </a:txBody>
                      <a:tcPr marL="23578" marR="23578" marT="15718" marB="15718" anchor="b"/>
                    </a:tc>
                    <a:tc>
                      <a:txBody>
                        <a:bodyPr/>
                        <a:lstStyle/>
                        <a:p>
                          <a:pPr rtl="0" fontAlgn="b"/>
                          <a:r>
                            <a:rPr lang="en-US" sz="1400" b="1">
                              <a:effectLst/>
                              <a:latin typeface="Segoe UI" panose="020B0502040204020203" pitchFamily="34" charset="0"/>
                              <a:cs typeface="Segoe UI" panose="020B0502040204020203" pitchFamily="34" charset="0"/>
                            </a:rPr>
                            <a:t>HCal dist. (m)</a:t>
                          </a:r>
                        </a:p>
                      </a:txBody>
                      <a:tcPr marL="23578" marR="23578" marT="15718" marB="15718" anchor="b"/>
                    </a:tc>
                    <a:extLst>
                      <a:ext uri="{0D108BD9-81ED-4DB2-BD59-A6C34878D82A}">
                        <a16:rowId xmlns:a16="http://schemas.microsoft.com/office/drawing/2014/main" val="562520381"/>
                      </a:ext>
                    </a:extLst>
                  </a:tr>
                  <a:tr h="356218">
                    <a:tc>
                      <a:txBody>
                        <a:bodyPr/>
                        <a:lstStyle/>
                        <a:p>
                          <a:pPr rtl="0" fontAlgn="b"/>
                          <a:r>
                            <a:rPr lang="en-US" sz="1400">
                              <a:effectLst/>
                              <a:latin typeface="Segoe UI" panose="020B0502040204020203" pitchFamily="34" charset="0"/>
                              <a:cs typeface="Segoe UI" panose="020B0502040204020203" pitchFamily="34" charset="0"/>
                            </a:rPr>
                            <a:t>SBS-4</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3.7393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0.486</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2.11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2.35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36</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31.9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30%, 50%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31.9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11</a:t>
                          </a:r>
                        </a:p>
                      </a:txBody>
                      <a:tcPr marL="23578" marR="23578" marT="15718" marB="15718" anchor="b"/>
                    </a:tc>
                    <a:extLst>
                      <a:ext uri="{0D108BD9-81ED-4DB2-BD59-A6C34878D82A}">
                        <a16:rowId xmlns:a16="http://schemas.microsoft.com/office/drawing/2014/main" val="2879573883"/>
                      </a:ext>
                    </a:extLst>
                  </a:tr>
                  <a:tr h="257404">
                    <a:tc>
                      <a:txBody>
                        <a:bodyPr/>
                        <a:lstStyle/>
                        <a:p>
                          <a:pPr rtl="0" fontAlgn="b"/>
                          <a:r>
                            <a:rPr lang="en-US" sz="1400">
                              <a:effectLst/>
                              <a:latin typeface="Segoe UI" panose="020B0502040204020203" pitchFamily="34" charset="0"/>
                              <a:cs typeface="Segoe UI" panose="020B0502040204020203" pitchFamily="34" charset="0"/>
                            </a:rPr>
                            <a:t>SBS-8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5.9826</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0.668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3.59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3.22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26.5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29.9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50%, 70%, 100%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29.4</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11</a:t>
                          </a:r>
                        </a:p>
                      </a:txBody>
                      <a:tcPr marL="23578" marR="23578" marT="15718" marB="15718" anchor="b"/>
                    </a:tc>
                    <a:extLst>
                      <a:ext uri="{0D108BD9-81ED-4DB2-BD59-A6C34878D82A}">
                        <a16:rowId xmlns:a16="http://schemas.microsoft.com/office/drawing/2014/main" val="2903378339"/>
                      </a:ext>
                    </a:extLst>
                  </a:tr>
                  <a:tr h="247995">
                    <a:tc>
                      <a:txBody>
                        <a:bodyPr/>
                        <a:lstStyle/>
                        <a:p>
                          <a:pPr rtl="0" fontAlgn="b"/>
                          <a:r>
                            <a:rPr lang="en-US" sz="1400">
                              <a:effectLst/>
                              <a:latin typeface="Segoe UI" panose="020B0502040204020203" pitchFamily="34" charset="0"/>
                              <a:cs typeface="Segoe UI" panose="020B0502040204020203" pitchFamily="34" charset="0"/>
                            </a:rPr>
                            <a:t>SBS-9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4.0268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0.274</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1.63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3.21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1.55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70%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11</a:t>
                          </a:r>
                        </a:p>
                      </a:txBody>
                      <a:tcPr marL="23578" marR="23578" marT="15718" marB="15718" anchor="b"/>
                    </a:tc>
                    <a:extLst>
                      <a:ext uri="{0D108BD9-81ED-4DB2-BD59-A6C34878D82A}">
                        <a16:rowId xmlns:a16="http://schemas.microsoft.com/office/drawing/2014/main" val="2715117099"/>
                      </a:ext>
                    </a:extLst>
                  </a:tr>
                  <a:tr h="247995">
                    <a:tc>
                      <a:txBody>
                        <a:bodyPr/>
                        <a:lstStyle/>
                        <a:p>
                          <a:pPr rtl="0" fontAlgn="b"/>
                          <a:r>
                            <a:rPr lang="en-US" sz="1400">
                              <a:effectLst/>
                              <a:latin typeface="Segoe UI" panose="020B0502040204020203" pitchFamily="34" charset="0"/>
                              <a:cs typeface="Segoe UI" panose="020B0502040204020203" pitchFamily="34" charset="0"/>
                            </a:rPr>
                            <a:t>SBS-14</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7.5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5.9828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0.31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4.84</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46.5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1.85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17.3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70%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17.3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14</a:t>
                          </a:r>
                        </a:p>
                      </a:txBody>
                      <a:tcPr marL="23578" marR="23578" marT="15718" marB="15718" anchor="b"/>
                    </a:tc>
                    <a:extLst>
                      <a:ext uri="{0D108BD9-81ED-4DB2-BD59-A6C34878D82A}">
                        <a16:rowId xmlns:a16="http://schemas.microsoft.com/office/drawing/2014/main" val="1085083102"/>
                      </a:ext>
                    </a:extLst>
                  </a:tr>
                  <a:tr h="247995">
                    <a:tc>
                      <a:txBody>
                        <a:bodyPr/>
                        <a:lstStyle/>
                        <a:p>
                          <a:pPr rtl="0" fontAlgn="b"/>
                          <a:r>
                            <a:rPr lang="en-US" sz="1400">
                              <a:effectLst/>
                              <a:latin typeface="Segoe UI" panose="020B0502040204020203" pitchFamily="34" charset="0"/>
                              <a:cs typeface="Segoe UI" panose="020B0502040204020203" pitchFamily="34" charset="0"/>
                            </a:rPr>
                            <a:t>SBS-7</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9.8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7.9308</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0.415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2.67</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6.2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1.85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16.1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85%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16.1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14</a:t>
                          </a:r>
                        </a:p>
                      </a:txBody>
                      <a:tcPr marL="23578" marR="23578" marT="15718" marB="15718" anchor="b"/>
                    </a:tc>
                    <a:extLst>
                      <a:ext uri="{0D108BD9-81ED-4DB2-BD59-A6C34878D82A}">
                        <a16:rowId xmlns:a16="http://schemas.microsoft.com/office/drawing/2014/main" val="3033158471"/>
                      </a:ext>
                    </a:extLst>
                  </a:tr>
                  <a:tr h="247995">
                    <a:tc>
                      <a:txBody>
                        <a:bodyPr/>
                        <a:lstStyle/>
                        <a:p>
                          <a:pPr rtl="0" fontAlgn="b"/>
                          <a:r>
                            <a:rPr lang="en-US" sz="1400">
                              <a:effectLst/>
                              <a:latin typeface="Segoe UI" panose="020B0502040204020203" pitchFamily="34" charset="0"/>
                              <a:cs typeface="Segoe UI" panose="020B0502040204020203" pitchFamily="34" charset="0"/>
                            </a:rPr>
                            <a:t>SBS-11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13.5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9.889</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0.381</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2.67</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8.13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42</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1.55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13.3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2.25</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100%</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13.3</a:t>
                          </a:r>
                        </a:p>
                      </a:txBody>
                      <a:tcPr marL="23578" marR="23578" marT="15718" marB="15718" anchor="b"/>
                    </a:tc>
                    <a:tc>
                      <a:txBody>
                        <a:bodyPr/>
                        <a:lstStyle/>
                        <a:p>
                          <a:pPr algn="r" rtl="0" fontAlgn="b"/>
                          <a:r>
                            <a:rPr lang="en-US" sz="1400">
                              <a:effectLst/>
                              <a:latin typeface="Segoe UI" panose="020B0502040204020203" pitchFamily="34" charset="0"/>
                              <a:cs typeface="Segoe UI" panose="020B0502040204020203" pitchFamily="34" charset="0"/>
                            </a:rPr>
                            <a:t>14.5</a:t>
                          </a:r>
                        </a:p>
                      </a:txBody>
                      <a:tcPr marL="23578" marR="23578" marT="15718" marB="15718" anchor="b"/>
                    </a:tc>
                    <a:extLst>
                      <a:ext uri="{0D108BD9-81ED-4DB2-BD59-A6C34878D82A}">
                        <a16:rowId xmlns:a16="http://schemas.microsoft.com/office/drawing/2014/main" val="3253150557"/>
                      </a:ext>
                    </a:extLst>
                  </a:tr>
                </a:tbl>
              </a:graphicData>
            </a:graphic>
          </p:graphicFrame>
        </mc:Fallback>
      </mc:AlternateContent>
      <p:sp>
        <p:nvSpPr>
          <p:cNvPr id="3" name="Left Brace 2">
            <a:extLst>
              <a:ext uri="{FF2B5EF4-FFF2-40B4-BE49-F238E27FC236}">
                <a16:creationId xmlns:a16="http://schemas.microsoft.com/office/drawing/2014/main" id="{BBCCF725-2120-4EF4-7BC0-97A8FA7D307D}"/>
              </a:ext>
            </a:extLst>
          </p:cNvPr>
          <p:cNvSpPr/>
          <p:nvPr/>
        </p:nvSpPr>
        <p:spPr>
          <a:xfrm>
            <a:off x="978797" y="5048518"/>
            <a:ext cx="104104" cy="38636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A930542-E5A4-EE72-182D-B5BD8CC6E2C5}"/>
              </a:ext>
            </a:extLst>
          </p:cNvPr>
          <p:cNvSpPr txBox="1"/>
          <p:nvPr/>
        </p:nvSpPr>
        <p:spPr>
          <a:xfrm>
            <a:off x="90152" y="4528135"/>
            <a:ext cx="875766" cy="1169551"/>
          </a:xfrm>
          <a:prstGeom prst="rect">
            <a:avLst/>
          </a:prstGeom>
          <a:noFill/>
          <a:ln>
            <a:solidFill>
              <a:schemeClr val="accent1"/>
            </a:solidFill>
          </a:ln>
        </p:spPr>
        <p:txBody>
          <a:bodyPr wrap="square" rtlCol="0">
            <a:spAutoFit/>
          </a:bodyPr>
          <a:lstStyle/>
          <a:p>
            <a:r>
              <a:rPr lang="en-US" sz="1400" err="1">
                <a:solidFill>
                  <a:srgbClr val="FF0000"/>
                </a:solidFill>
              </a:rPr>
              <a:t>nTEP</a:t>
            </a:r>
            <a:r>
              <a:rPr lang="en-US" sz="1400">
                <a:solidFill>
                  <a:srgbClr val="FF0000"/>
                </a:solidFill>
              </a:rPr>
              <a:t> points.</a:t>
            </a:r>
            <a:br>
              <a:rPr lang="en-US" sz="1400">
                <a:solidFill>
                  <a:srgbClr val="FF0000"/>
                </a:solidFill>
              </a:rPr>
            </a:br>
            <a:r>
              <a:rPr lang="en-US" sz="1400">
                <a:solidFill>
                  <a:srgbClr val="FF0000"/>
                </a:solidFill>
              </a:rPr>
              <a:t>Next talk by</a:t>
            </a:r>
            <a:br>
              <a:rPr lang="en-US" sz="1400">
                <a:solidFill>
                  <a:srgbClr val="FF0000"/>
                </a:solidFill>
              </a:rPr>
            </a:br>
            <a:r>
              <a:rPr lang="en-US" sz="1400">
                <a:solidFill>
                  <a:srgbClr val="FF0000"/>
                </a:solidFill>
              </a:rPr>
              <a:t> Z. Wertz</a:t>
            </a:r>
          </a:p>
        </p:txBody>
      </p:sp>
    </p:spTree>
    <p:extLst>
      <p:ext uri="{BB962C8B-B14F-4D97-AF65-F5344CB8AC3E}">
        <p14:creationId xmlns:p14="http://schemas.microsoft.com/office/powerpoint/2010/main" val="136460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7E120-CF22-77C8-B780-E93C148DD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DD3D5C-D460-ABD4-99CD-4445545B8BB2}"/>
              </a:ext>
            </a:extLst>
          </p:cNvPr>
          <p:cNvSpPr>
            <a:spLocks noGrp="1"/>
          </p:cNvSpPr>
          <p:nvPr>
            <p:ph type="title"/>
          </p:nvPr>
        </p:nvSpPr>
        <p:spPr/>
        <p:txBody>
          <a:bodyPr/>
          <a:lstStyle/>
          <a:p>
            <a:r>
              <a:rPr lang="en-US">
                <a:solidFill>
                  <a:schemeClr val="bg1">
                    <a:lumMod val="85000"/>
                  </a:schemeClr>
                </a:solidFill>
              </a:rPr>
              <a:t>Outline</a:t>
            </a:r>
          </a:p>
        </p:txBody>
      </p:sp>
      <p:sp>
        <p:nvSpPr>
          <p:cNvPr id="3" name="Content Placeholder 2">
            <a:extLst>
              <a:ext uri="{FF2B5EF4-FFF2-40B4-BE49-F238E27FC236}">
                <a16:creationId xmlns:a16="http://schemas.microsoft.com/office/drawing/2014/main" id="{3DE106B4-7379-4259-F7A7-669BA674B06D}"/>
              </a:ext>
            </a:extLst>
          </p:cNvPr>
          <p:cNvSpPr>
            <a:spLocks noGrp="1"/>
          </p:cNvSpPr>
          <p:nvPr>
            <p:ph idx="1"/>
          </p:nvPr>
        </p:nvSpPr>
        <p:spPr>
          <a:xfrm>
            <a:off x="838200" y="1825625"/>
            <a:ext cx="10515600" cy="2656223"/>
          </a:xfrm>
        </p:spPr>
        <p:txBody>
          <a:bodyPr/>
          <a:lstStyle/>
          <a:p>
            <a:r>
              <a:rPr lang="en-US">
                <a:solidFill>
                  <a:schemeClr val="bg1">
                    <a:lumMod val="85000"/>
                  </a:schemeClr>
                </a:solidFill>
              </a:rPr>
              <a:t>SBS GMN experiment brief overview</a:t>
            </a:r>
          </a:p>
          <a:p>
            <a:r>
              <a:rPr lang="en-US"/>
              <a:t>Analysis methodology</a:t>
            </a:r>
          </a:p>
          <a:p>
            <a:r>
              <a:rPr lang="en-US">
                <a:solidFill>
                  <a:schemeClr val="bg1">
                    <a:lumMod val="85000"/>
                  </a:schemeClr>
                </a:solidFill>
              </a:rPr>
              <a:t>Preliminary analysis results from Pass-2 mass replay</a:t>
            </a:r>
          </a:p>
          <a:p>
            <a:r>
              <a:rPr lang="en-US">
                <a:solidFill>
                  <a:schemeClr val="bg1">
                    <a:lumMod val="85000"/>
                  </a:schemeClr>
                </a:solidFill>
              </a:rPr>
              <a:t>Calibration for Pass-3 mass replay </a:t>
            </a:r>
          </a:p>
          <a:p>
            <a:r>
              <a:rPr lang="en-US">
                <a:solidFill>
                  <a:schemeClr val="bg1">
                    <a:lumMod val="85000"/>
                  </a:schemeClr>
                </a:solidFill>
              </a:rPr>
              <a:t>Summary and outlook</a:t>
            </a:r>
          </a:p>
        </p:txBody>
      </p:sp>
      <p:sp>
        <p:nvSpPr>
          <p:cNvPr id="4" name="Date Placeholder 3">
            <a:extLst>
              <a:ext uri="{FF2B5EF4-FFF2-40B4-BE49-F238E27FC236}">
                <a16:creationId xmlns:a16="http://schemas.microsoft.com/office/drawing/2014/main" id="{A8036029-C361-E7DF-5D9A-771716DE92FF}"/>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E7275DE6-29AE-9BB3-2BAC-93C5666C395F}"/>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F7DB10E8-70DF-093E-8E53-F4729EC88301}"/>
              </a:ext>
            </a:extLst>
          </p:cNvPr>
          <p:cNvSpPr>
            <a:spLocks noGrp="1"/>
          </p:cNvSpPr>
          <p:nvPr>
            <p:ph type="sldNum" sz="quarter" idx="12"/>
          </p:nvPr>
        </p:nvSpPr>
        <p:spPr/>
        <p:txBody>
          <a:bodyPr/>
          <a:lstStyle/>
          <a:p>
            <a:fld id="{D432424C-B7AB-7B42-B916-CF20680684AF}" type="slidenum">
              <a:rPr lang="en-US" smtClean="0"/>
              <a:t>11</a:t>
            </a:fld>
            <a:endParaRPr lang="en-US"/>
          </a:p>
        </p:txBody>
      </p:sp>
    </p:spTree>
    <p:extLst>
      <p:ext uri="{BB962C8B-B14F-4D97-AF65-F5344CB8AC3E}">
        <p14:creationId xmlns:p14="http://schemas.microsoft.com/office/powerpoint/2010/main" val="73435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FFCE5-877B-1B8C-0827-3F962BBF9916}"/>
              </a:ext>
            </a:extLst>
          </p:cNvPr>
          <p:cNvSpPr>
            <a:spLocks noGrp="1"/>
          </p:cNvSpPr>
          <p:nvPr>
            <p:ph type="title"/>
          </p:nvPr>
        </p:nvSpPr>
        <p:spPr>
          <a:xfrm>
            <a:off x="838200" y="18254"/>
            <a:ext cx="10515600" cy="932957"/>
          </a:xfrm>
        </p:spPr>
        <p:txBody>
          <a:bodyPr/>
          <a:lstStyle/>
          <a:p>
            <a:pPr algn="ctr"/>
            <a:r>
              <a:rPr lang="en-US" dirty="0"/>
              <a:t>Event selection</a:t>
            </a:r>
          </a:p>
        </p:txBody>
      </p:sp>
      <p:sp>
        <p:nvSpPr>
          <p:cNvPr id="4" name="Date Placeholder 3">
            <a:extLst>
              <a:ext uri="{FF2B5EF4-FFF2-40B4-BE49-F238E27FC236}">
                <a16:creationId xmlns:a16="http://schemas.microsoft.com/office/drawing/2014/main" id="{96818231-01AF-2969-EAE4-56BC3267E2F4}"/>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7C8B60EB-3477-2B0C-BB8C-2D456E47E98A}"/>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16ABA4E7-7ECE-6058-469B-7E1B81F25EEA}"/>
              </a:ext>
            </a:extLst>
          </p:cNvPr>
          <p:cNvSpPr>
            <a:spLocks noGrp="1"/>
          </p:cNvSpPr>
          <p:nvPr>
            <p:ph type="sldNum" sz="quarter" idx="12"/>
          </p:nvPr>
        </p:nvSpPr>
        <p:spPr/>
        <p:txBody>
          <a:bodyPr/>
          <a:lstStyle/>
          <a:p>
            <a:fld id="{F68FD397-F2C8-48B8-A30E-8FD612544E28}" type="slidenum">
              <a:rPr lang="en-US" smtClean="0"/>
              <a:t>12</a:t>
            </a:fld>
            <a:endParaRPr lang="en-US"/>
          </a:p>
        </p:txBody>
      </p:sp>
      <p:pic>
        <p:nvPicPr>
          <p:cNvPr id="15" name="Picture 14" descr="A graph of a graph showing a cluster of energy&#10;&#10;Description automatically generated">
            <a:extLst>
              <a:ext uri="{FF2B5EF4-FFF2-40B4-BE49-F238E27FC236}">
                <a16:creationId xmlns:a16="http://schemas.microsoft.com/office/drawing/2014/main" id="{75DFD40C-3CC9-7903-C15B-F2C599888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386" y="951211"/>
            <a:ext cx="2850593" cy="220119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35712A64-8334-90A8-915D-02DE07FC1E79}"/>
                  </a:ext>
                </a:extLst>
              </p:cNvPr>
              <p:cNvSpPr txBox="1">
                <a:spLocks/>
              </p:cNvSpPr>
              <p:nvPr/>
            </p:nvSpPr>
            <p:spPr>
              <a:xfrm>
                <a:off x="1184537" y="951211"/>
                <a:ext cx="4718265" cy="541766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20000"/>
                  </a:lnSpc>
                  <a:spcBef>
                    <a:spcPts val="400"/>
                  </a:spcBef>
                  <a:buSzPct val="120000"/>
                  <a:buFont typeface="Wingdings" pitchFamily="2" charset="2"/>
                  <a:buChar char="§"/>
                </a:pPr>
                <a:r>
                  <a:rPr lang="en-US" sz="1700" b="1">
                    <a:latin typeface="Arial" panose="020B0604020202020204" pitchFamily="34" charset="0"/>
                    <a:cs typeface="Arial" panose="020B0604020202020204" pitchFamily="34" charset="0"/>
                  </a:rPr>
                  <a:t>Good </a:t>
                </a:r>
                <a:r>
                  <a:rPr lang="en-US" sz="1700" b="1" i="1">
                    <a:latin typeface="Arial" panose="020B0604020202020204" pitchFamily="34" charset="0"/>
                    <a:cs typeface="Arial" panose="020B0604020202020204" pitchFamily="34" charset="0"/>
                  </a:rPr>
                  <a:t>e </a:t>
                </a:r>
                <a:r>
                  <a:rPr lang="en-US" sz="1700" b="1">
                    <a:latin typeface="Arial" panose="020B0604020202020204" pitchFamily="34" charset="0"/>
                    <a:cs typeface="Arial" panose="020B0604020202020204" pitchFamily="34" charset="0"/>
                  </a:rPr>
                  <a:t>Track Selection Cuts:</a:t>
                </a:r>
              </a:p>
              <a:p>
                <a:pPr marL="742950" lvl="1" indent="-285750" algn="l">
                  <a:lnSpc>
                    <a:spcPct val="120000"/>
                  </a:lnSpc>
                  <a:buFont typeface="Courier New" panose="02070309020205020404" pitchFamily="49" charset="0"/>
                  <a:buChar char="o"/>
                </a:pPr>
                <a:r>
                  <a:rPr lang="en-US" sz="1500">
                    <a:latin typeface="Arial" panose="020B0604020202020204" pitchFamily="34" charset="0"/>
                    <a:cs typeface="Arial" panose="020B0604020202020204" pitchFamily="34" charset="0"/>
                  </a:rPr>
                  <a:t>Track Quality</a:t>
                </a:r>
              </a:p>
              <a:p>
                <a:pPr marL="1200150" lvl="2" indent="-285750" algn="l">
                  <a:lnSpc>
                    <a:spcPct val="120000"/>
                  </a:lnSpc>
                  <a:buFont typeface="Wingdings" pitchFamily="2" charset="2"/>
                  <a:buChar char="§"/>
                </a:pPr>
                <a:r>
                  <a:rPr lang="en-US" sz="1300">
                    <a:latin typeface="Arial" panose="020B0604020202020204" pitchFamily="34" charset="0"/>
                    <a:cs typeface="Arial" panose="020B0604020202020204" pitchFamily="34" charset="0"/>
                  </a:rPr>
                  <a:t>No. of GEM layers with hits &gt; 3</a:t>
                </a:r>
              </a:p>
              <a:p>
                <a:pPr marL="1200150" lvl="2" indent="-285750" algn="l">
                  <a:lnSpc>
                    <a:spcPct val="120000"/>
                  </a:lnSpc>
                  <a:buFont typeface="Wingdings" pitchFamily="2" charset="2"/>
                  <a:buChar char="§"/>
                </a:pPr>
                <a:r>
                  <a:rPr lang="en-US" sz="1300">
                    <a:latin typeface="Arial" panose="020B0604020202020204" pitchFamily="34" charset="0"/>
                    <a:cs typeface="Arial" panose="020B0604020202020204" pitchFamily="34" charset="0"/>
                  </a:rPr>
                  <a:t>|(vertex)</a:t>
                </a:r>
                <a:r>
                  <a:rPr lang="en-US" sz="1300" baseline="-25000">
                    <a:latin typeface="Arial" panose="020B0604020202020204" pitchFamily="34" charset="0"/>
                    <a:cs typeface="Arial" panose="020B0604020202020204" pitchFamily="34" charset="0"/>
                  </a:rPr>
                  <a:t>z</a:t>
                </a:r>
                <a:r>
                  <a:rPr lang="en-US" sz="1300">
                    <a:latin typeface="Arial" panose="020B0604020202020204" pitchFamily="34" charset="0"/>
                    <a:cs typeface="Arial" panose="020B0604020202020204" pitchFamily="34" charset="0"/>
                  </a:rPr>
                  <a:t>| &lt; 0.08 m</a:t>
                </a:r>
              </a:p>
              <a:p>
                <a:pPr marL="1200150" lvl="2" indent="-285750" algn="l">
                  <a:lnSpc>
                    <a:spcPct val="120000"/>
                  </a:lnSpc>
                  <a:buFont typeface="Wingdings" pitchFamily="2" charset="2"/>
                  <a:buChar char="§"/>
                </a:pPr>
                <a:r>
                  <a:rPr lang="en-US" sz="1300">
                    <a:latin typeface="Arial" panose="020B0604020202020204" pitchFamily="34" charset="0"/>
                    <a:cs typeface="Arial" panose="020B0604020202020204" pitchFamily="34" charset="0"/>
                  </a:rPr>
                  <a:t>E/p</a:t>
                </a:r>
              </a:p>
              <a:p>
                <a:pPr marL="1200150" lvl="2" indent="-285750" algn="l">
                  <a:lnSpc>
                    <a:spcPct val="120000"/>
                  </a:lnSpc>
                  <a:buFont typeface="Wingdings" pitchFamily="2" charset="2"/>
                  <a:buChar char="§"/>
                </a:pPr>
                <a:r>
                  <a:rPr lang="en-US" sz="1300">
                    <a:latin typeface="Arial" panose="020B0604020202020204" pitchFamily="34" charset="0"/>
                    <a:cs typeface="Arial" panose="020B0604020202020204" pitchFamily="34" charset="0"/>
                  </a:rPr>
                  <a:t>BB optics validity</a:t>
                </a:r>
              </a:p>
              <a:p>
                <a:pPr marL="742950" lvl="1" indent="-285750" algn="l">
                  <a:lnSpc>
                    <a:spcPct val="120000"/>
                  </a:lnSpc>
                  <a:buFont typeface="Courier New" panose="02070309020205020404" pitchFamily="49" charset="0"/>
                  <a:buChar char="o"/>
                </a:pPr>
                <a:r>
                  <a:rPr lang="en-US" sz="1500">
                    <a:latin typeface="Arial" panose="020B0604020202020204" pitchFamily="34" charset="0"/>
                    <a:cs typeface="Arial" panose="020B0604020202020204" pitchFamily="34" charset="0"/>
                  </a:rPr>
                  <a:t>PID Cuts</a:t>
                </a:r>
              </a:p>
              <a:p>
                <a:pPr marL="1200150" lvl="2" indent="-285750" algn="l">
                  <a:lnSpc>
                    <a:spcPct val="120000"/>
                  </a:lnSpc>
                  <a:buFont typeface="Wingdings" pitchFamily="2" charset="2"/>
                  <a:buChar char="§"/>
                </a:pPr>
                <a:r>
                  <a:rPr lang="en-US" sz="1300">
                    <a:latin typeface="Arial" panose="020B0604020202020204" pitchFamily="34" charset="0"/>
                    <a:cs typeface="Arial" panose="020B0604020202020204" pitchFamily="34" charset="0"/>
                  </a:rPr>
                  <a:t>Pre-Shower energy &gt; 0.2 GeV</a:t>
                </a:r>
              </a:p>
              <a:p>
                <a:pPr marL="1200150" lvl="2" indent="-285750" algn="l">
                  <a:lnSpc>
                    <a:spcPct val="120000"/>
                  </a:lnSpc>
                  <a:buFont typeface="Wingdings" pitchFamily="2" charset="2"/>
                  <a:buChar char="§"/>
                </a:pPr>
                <a:r>
                  <a:rPr lang="en-US" sz="1300">
                    <a:latin typeface="Arial" panose="020B0604020202020204" pitchFamily="34" charset="0"/>
                    <a:cs typeface="Arial" panose="020B0604020202020204" pitchFamily="34" charset="0"/>
                  </a:rPr>
                  <a:t>GRINCH cluster size &gt; 2</a:t>
                </a:r>
                <a:br>
                  <a:rPr lang="en-US" sz="1300">
                    <a:latin typeface="Arial" panose="020B0604020202020204" pitchFamily="34" charset="0"/>
                    <a:cs typeface="Arial" panose="020B0604020202020204" pitchFamily="34" charset="0"/>
                  </a:rPr>
                </a:br>
                <a:endParaRPr lang="en-US" sz="1300">
                  <a:latin typeface="Arial" panose="020B0604020202020204" pitchFamily="34" charset="0"/>
                  <a:cs typeface="Arial" panose="020B0604020202020204" pitchFamily="34" charset="0"/>
                </a:endParaRPr>
              </a:p>
              <a:p>
                <a:pPr marL="285750" indent="-285750" algn="l">
                  <a:lnSpc>
                    <a:spcPct val="120000"/>
                  </a:lnSpc>
                  <a:spcBef>
                    <a:spcPts val="400"/>
                  </a:spcBef>
                  <a:buSzPct val="120000"/>
                  <a:buFont typeface="Wingdings" pitchFamily="2" charset="2"/>
                  <a:buChar char="§"/>
                </a:pPr>
                <a:r>
                  <a:rPr lang="en-US" sz="1700" b="1">
                    <a:latin typeface="Arial" panose="020B0604020202020204" pitchFamily="34" charset="0"/>
                    <a:cs typeface="Arial" panose="020B0604020202020204" pitchFamily="34" charset="0"/>
                  </a:rPr>
                  <a:t>Good HCAL Event Selection:</a:t>
                </a:r>
              </a:p>
              <a:p>
                <a:pPr marL="742950" lvl="1" indent="-285750" algn="l">
                  <a:lnSpc>
                    <a:spcPct val="120000"/>
                  </a:lnSpc>
                  <a:buFont typeface="Courier New" panose="02070309020205020404" pitchFamily="49" charset="0"/>
                  <a:buChar char="o"/>
                </a:pPr>
                <a:r>
                  <a:rPr lang="en-US" sz="1500">
                    <a:latin typeface="Arial" panose="020B0604020202020204" pitchFamily="34" charset="0"/>
                    <a:cs typeface="Arial" panose="020B0604020202020204" pitchFamily="34" charset="0"/>
                  </a:rPr>
                  <a:t>HCAL cluster energy </a:t>
                </a:r>
              </a:p>
              <a:p>
                <a:pPr marL="742950" lvl="1" indent="-285750" algn="l">
                  <a:lnSpc>
                    <a:spcPct val="120000"/>
                  </a:lnSpc>
                  <a:buFont typeface="Courier New" panose="02070309020205020404" pitchFamily="49" charset="0"/>
                  <a:buChar char="o"/>
                </a:pPr>
                <a:r>
                  <a:rPr lang="en-US" sz="1500">
                    <a:latin typeface="Arial" panose="020B0604020202020204" pitchFamily="34" charset="0"/>
                    <a:cs typeface="Arial" panose="020B0604020202020204" pitchFamily="34" charset="0"/>
                  </a:rPr>
                  <a:t>HCAL active area</a:t>
                </a:r>
              </a:p>
              <a:p>
                <a:pPr marL="285750" indent="-285750" algn="l">
                  <a:lnSpc>
                    <a:spcPct val="120000"/>
                  </a:lnSpc>
                  <a:spcBef>
                    <a:spcPts val="400"/>
                  </a:spcBef>
                  <a:buSzPct val="120000"/>
                  <a:buFont typeface="Wingdings" pitchFamily="2" charset="2"/>
                  <a:buChar char="§"/>
                </a:pPr>
                <a:r>
                  <a:rPr lang="en-US" sz="1700" b="1">
                    <a:latin typeface="Arial" panose="020B0604020202020204" pitchFamily="34" charset="0"/>
                    <a:cs typeface="Arial" panose="020B0604020202020204" pitchFamily="34" charset="0"/>
                  </a:rPr>
                  <a:t>Good Coincidence Event Selection:</a:t>
                </a:r>
                <a:endParaRPr lang="en-US" sz="1700">
                  <a:latin typeface="Arial" panose="020B0604020202020204" pitchFamily="34" charset="0"/>
                  <a:cs typeface="Arial" panose="020B0604020202020204" pitchFamily="34" charset="0"/>
                </a:endParaRPr>
              </a:p>
              <a:p>
                <a:pPr marL="742950" lvl="1" indent="-285750" algn="l">
                  <a:lnSpc>
                    <a:spcPct val="120000"/>
                  </a:lnSpc>
                  <a:spcBef>
                    <a:spcPts val="400"/>
                  </a:spcBef>
                  <a:buSzPct val="100000"/>
                  <a:buFont typeface="Courier New" panose="02070309020205020404" pitchFamily="49" charset="0"/>
                  <a:buChar char="o"/>
                </a:pPr>
                <a:r>
                  <a:rPr lang="en-US" sz="1500">
                    <a:latin typeface="Arial" panose="020B0604020202020204" pitchFamily="34" charset="0"/>
                    <a:cs typeface="Arial" panose="020B0604020202020204" pitchFamily="34" charset="0"/>
                  </a:rPr>
                  <a:t>Shower-HCAL ADC coincidence time</a:t>
                </a:r>
              </a:p>
              <a:p>
                <a:pPr marL="285750" indent="-285750" algn="l">
                  <a:lnSpc>
                    <a:spcPct val="120000"/>
                  </a:lnSpc>
                  <a:spcBef>
                    <a:spcPts val="400"/>
                  </a:spcBef>
                  <a:buSzPct val="120000"/>
                  <a:buFont typeface="Wingdings" pitchFamily="2" charset="2"/>
                  <a:buChar char="§"/>
                </a:pPr>
                <a:r>
                  <a:rPr lang="en-US" sz="1700" b="1">
                    <a:latin typeface="Arial" panose="020B0604020202020204" pitchFamily="34" charset="0"/>
                    <a:cs typeface="Arial" panose="020B0604020202020204" pitchFamily="34" charset="0"/>
                  </a:rPr>
                  <a:t>Quasi-Elastic Event Selection Cuts:</a:t>
                </a:r>
                <a:endParaRPr lang="en-US" sz="1700">
                  <a:latin typeface="Arial" panose="020B0604020202020204" pitchFamily="34" charset="0"/>
                  <a:cs typeface="Arial" panose="020B0604020202020204" pitchFamily="34" charset="0"/>
                </a:endParaRPr>
              </a:p>
              <a:p>
                <a:pPr marL="742950" lvl="1" indent="-285750" algn="l">
                  <a:lnSpc>
                    <a:spcPct val="120000"/>
                  </a:lnSpc>
                  <a:spcBef>
                    <a:spcPts val="400"/>
                  </a:spcBef>
                  <a:buSzPct val="100000"/>
                  <a:buFont typeface="Courier New" panose="02070309020205020404" pitchFamily="49" charset="0"/>
                  <a:buChar char="o"/>
                </a:pPr>
                <a:r>
                  <a:rPr lang="en-US" sz="1500">
                    <a:latin typeface="Arial" panose="020B0604020202020204" pitchFamily="34" charset="0"/>
                    <a:cs typeface="Arial" panose="020B0604020202020204" pitchFamily="34" charset="0"/>
                  </a:rPr>
                  <a:t>W</a:t>
                </a:r>
                <a:r>
                  <a:rPr lang="en-US" sz="1500" baseline="30000">
                    <a:latin typeface="Arial" panose="020B0604020202020204" pitchFamily="34" charset="0"/>
                    <a:cs typeface="Arial" panose="020B0604020202020204" pitchFamily="34" charset="0"/>
                  </a:rPr>
                  <a:t>2</a:t>
                </a:r>
                <a:endParaRPr lang="en-US" sz="1500">
                  <a:latin typeface="Arial" panose="020B0604020202020204" pitchFamily="34" charset="0"/>
                  <a:cs typeface="Arial" panose="020B0604020202020204" pitchFamily="34" charset="0"/>
                </a:endParaRPr>
              </a:p>
              <a:p>
                <a:pPr marL="742950" lvl="1" indent="-285750" algn="l">
                  <a:lnSpc>
                    <a:spcPct val="120000"/>
                  </a:lnSpc>
                  <a:spcBef>
                    <a:spcPts val="400"/>
                  </a:spcBef>
                  <a:buSzPct val="100000"/>
                  <a:buFont typeface="Courier New" panose="02070309020205020404" pitchFamily="49" charset="0"/>
                  <a:buChar char="o"/>
                </a:pPr>
                <a14:m>
                  <m:oMath xmlns:m="http://schemas.openxmlformats.org/officeDocument/2006/math">
                    <m:r>
                      <a:rPr lang="en-US" sz="1500" i="1">
                        <a:latin typeface="Cambria Math" panose="02040503050406030204" pitchFamily="18" charset="0"/>
                        <a:ea typeface="Cambria Math" panose="02040503050406030204" pitchFamily="18" charset="0"/>
                        <a:cs typeface="Arial" panose="020B0604020202020204" pitchFamily="34" charset="0"/>
                      </a:rPr>
                      <m:t>∆</m:t>
                    </m:r>
                    <m:r>
                      <a:rPr lang="en-US" sz="1500" i="1">
                        <a:latin typeface="Cambria Math" panose="02040503050406030204" pitchFamily="18" charset="0"/>
                        <a:ea typeface="Cambria Math" panose="02040503050406030204" pitchFamily="18" charset="0"/>
                        <a:cs typeface="Arial" panose="020B0604020202020204" pitchFamily="34" charset="0"/>
                      </a:rPr>
                      <m:t>𝑦</m:t>
                    </m:r>
                  </m:oMath>
                </a14:m>
                <a:endParaRPr lang="en-US" sz="1700" b="1">
                  <a:latin typeface="Arial" panose="020B0604020202020204" pitchFamily="34" charset="0"/>
                  <a:cs typeface="Arial" panose="020B0604020202020204" pitchFamily="34" charset="0"/>
                </a:endParaRPr>
              </a:p>
              <a:p>
                <a:pPr marL="342900" indent="-342900" algn="l">
                  <a:lnSpc>
                    <a:spcPct val="120000"/>
                  </a:lnSpc>
                  <a:spcBef>
                    <a:spcPts val="400"/>
                  </a:spcBef>
                  <a:buSzPct val="100000"/>
                  <a:buFont typeface="Wingdings" pitchFamily="2" charset="2"/>
                  <a:buChar char="§"/>
                </a:pPr>
                <a:r>
                  <a:rPr lang="en-US" sz="1700" b="1">
                    <a:latin typeface="Arial" panose="020B0604020202020204" pitchFamily="34" charset="0"/>
                    <a:cs typeface="Arial" panose="020B0604020202020204" pitchFamily="34" charset="0"/>
                  </a:rPr>
                  <a:t>Fiducial Cut</a:t>
                </a:r>
              </a:p>
              <a:p>
                <a:pPr marL="742950" lvl="1" indent="-285750" algn="l">
                  <a:lnSpc>
                    <a:spcPct val="120000"/>
                  </a:lnSpc>
                  <a:spcBef>
                    <a:spcPts val="400"/>
                  </a:spcBef>
                  <a:buSzPct val="100000"/>
                  <a:buFont typeface="Courier New" panose="02070309020205020404" pitchFamily="49" charset="0"/>
                  <a:buChar char="o"/>
                </a:pPr>
                <a:r>
                  <a:rPr lang="en-US" sz="1500">
                    <a:latin typeface="Arial" panose="020B0604020202020204" pitchFamily="34" charset="0"/>
                    <a:cs typeface="Arial" panose="020B0604020202020204" pitchFamily="34" charset="0"/>
                  </a:rPr>
                  <a:t>n and p acceptance matching</a:t>
                </a:r>
              </a:p>
              <a:p>
                <a:pPr marL="285750" indent="-285750" algn="l">
                  <a:lnSpc>
                    <a:spcPct val="120000"/>
                  </a:lnSpc>
                  <a:spcBef>
                    <a:spcPts val="400"/>
                  </a:spcBef>
                  <a:buSzPct val="120000"/>
                  <a:buFont typeface="Wingdings" pitchFamily="2" charset="2"/>
                  <a:buChar char="§"/>
                </a:pPr>
                <a:endParaRPr lang="en-US" sz="1700" b="1">
                  <a:latin typeface="Arial" panose="020B0604020202020204" pitchFamily="34" charset="0"/>
                  <a:cs typeface="Arial" panose="020B0604020202020204" pitchFamily="34" charset="0"/>
                </a:endParaRPr>
              </a:p>
            </p:txBody>
          </p:sp>
        </mc:Choice>
        <mc:Fallback xmlns="">
          <p:sp>
            <p:nvSpPr>
              <p:cNvPr id="18" name="Content Placeholder 2">
                <a:extLst>
                  <a:ext uri="{FF2B5EF4-FFF2-40B4-BE49-F238E27FC236}">
                    <a16:creationId xmlns:a16="http://schemas.microsoft.com/office/drawing/2014/main" id="{35712A64-8334-90A8-915D-02DE07FC1E79}"/>
                  </a:ext>
                </a:extLst>
              </p:cNvPr>
              <p:cNvSpPr txBox="1">
                <a:spLocks noRot="1" noChangeAspect="1" noMove="1" noResize="1" noEditPoints="1" noAdjustHandles="1" noChangeArrowheads="1" noChangeShapeType="1" noTextEdit="1"/>
              </p:cNvSpPr>
              <p:nvPr/>
            </p:nvSpPr>
            <p:spPr>
              <a:xfrm>
                <a:off x="1184537" y="951211"/>
                <a:ext cx="4718265" cy="5417660"/>
              </a:xfrm>
              <a:prstGeom prst="rect">
                <a:avLst/>
              </a:prstGeom>
              <a:blipFill>
                <a:blip r:embed="rId3"/>
                <a:stretch>
                  <a:fillRect l="-904" t="-900"/>
                </a:stretch>
              </a:blipFill>
            </p:spPr>
            <p:txBody>
              <a:bodyPr/>
              <a:lstStyle/>
              <a:p>
                <a:r>
                  <a:rPr lang="en-US">
                    <a:noFill/>
                  </a:rPr>
                  <a:t> </a:t>
                </a:r>
              </a:p>
            </p:txBody>
          </p:sp>
        </mc:Fallback>
      </mc:AlternateContent>
      <p:pic>
        <p:nvPicPr>
          <p:cNvPr id="21" name="Picture 20" descr="A graph of a normalized number&#10;&#10;Description automatically generated with medium confidence">
            <a:extLst>
              <a:ext uri="{FF2B5EF4-FFF2-40B4-BE49-F238E27FC236}">
                <a16:creationId xmlns:a16="http://schemas.microsoft.com/office/drawing/2014/main" id="{35F3D907-1D69-9960-7CC9-E73B847AB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4503" y="951211"/>
            <a:ext cx="3002058" cy="2201197"/>
          </a:xfrm>
          <a:prstGeom prst="rect">
            <a:avLst/>
          </a:prstGeom>
          <a:ln>
            <a:noFill/>
          </a:ln>
          <a:effectLst>
            <a:outerShdw blurRad="292100" dist="139700" dir="2700000" algn="tl" rotWithShape="0">
              <a:srgbClr val="333333">
                <a:alpha val="65000"/>
              </a:srgbClr>
            </a:outerShdw>
          </a:effectLst>
        </p:spPr>
      </p:pic>
      <p:pic>
        <p:nvPicPr>
          <p:cNvPr id="24" name="Picture 23" descr="A graph of a normal distribution&#10;&#10;Description automatically generated">
            <a:extLst>
              <a:ext uri="{FF2B5EF4-FFF2-40B4-BE49-F238E27FC236}">
                <a16:creationId xmlns:a16="http://schemas.microsoft.com/office/drawing/2014/main" id="{8B822EE1-4216-9F6E-2D88-E147A3350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6947" y="3429000"/>
            <a:ext cx="3086063" cy="2104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5808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A31AE-8F84-4E91-9043-5CBEA75BDA42}"/>
              </a:ext>
            </a:extLst>
          </p:cNvPr>
          <p:cNvSpPr>
            <a:spLocks noGrp="1"/>
          </p:cNvSpPr>
          <p:nvPr>
            <p:ph type="title"/>
          </p:nvPr>
        </p:nvSpPr>
        <p:spPr>
          <a:xfrm>
            <a:off x="838200" y="41755"/>
            <a:ext cx="10515600" cy="1027191"/>
          </a:xfrm>
        </p:spPr>
        <p:txBody>
          <a:bodyPr>
            <a:normAutofit/>
          </a:bodyPr>
          <a:lstStyle/>
          <a:p>
            <a:pPr algn="ctr"/>
            <a:r>
              <a:rPr lang="en-US"/>
              <a:t>Event selection </a:t>
            </a:r>
            <a:r>
              <a:rPr lang="en-US" err="1"/>
              <a:t>cnt</a:t>
            </a:r>
            <a:r>
              <a:rPr lang="en-US"/>
              <a:t>.</a:t>
            </a:r>
          </a:p>
        </p:txBody>
      </p:sp>
      <p:sp>
        <p:nvSpPr>
          <p:cNvPr id="4" name="Date Placeholder 3">
            <a:extLst>
              <a:ext uri="{FF2B5EF4-FFF2-40B4-BE49-F238E27FC236}">
                <a16:creationId xmlns:a16="http://schemas.microsoft.com/office/drawing/2014/main" id="{3EC304EF-78D0-F23D-86B4-076A5C0CEBB2}"/>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3E63D295-1D64-3AB1-6E32-8C9190D70899}"/>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EE0577AF-D749-92D5-70E9-51EA126D0B7F}"/>
              </a:ext>
            </a:extLst>
          </p:cNvPr>
          <p:cNvSpPr>
            <a:spLocks noGrp="1"/>
          </p:cNvSpPr>
          <p:nvPr>
            <p:ph type="sldNum" sz="quarter" idx="12"/>
          </p:nvPr>
        </p:nvSpPr>
        <p:spPr/>
        <p:txBody>
          <a:bodyPr/>
          <a:lstStyle/>
          <a:p>
            <a:fld id="{D432424C-B7AB-7B42-B916-CF20680684AF}" type="slidenum">
              <a:rPr lang="en-US" smtClean="0"/>
              <a:t>13</a:t>
            </a:fld>
            <a:endParaRPr lang="en-US"/>
          </a:p>
        </p:txBody>
      </p:sp>
      <p:pic>
        <p:nvPicPr>
          <p:cNvPr id="9" name="Picture 8" descr="A screenshot of a graph&#10;&#10;AI-generated content may be incorrect.">
            <a:extLst>
              <a:ext uri="{FF2B5EF4-FFF2-40B4-BE49-F238E27FC236}">
                <a16:creationId xmlns:a16="http://schemas.microsoft.com/office/drawing/2014/main" id="{5A206D29-55C3-BED7-6CA1-FC3046409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65" y="1609555"/>
            <a:ext cx="4005674" cy="3710448"/>
          </a:xfrm>
          <a:prstGeom prst="rect">
            <a:avLst/>
          </a:prstGeom>
          <a:ln>
            <a:solidFill>
              <a:schemeClr val="tx1"/>
            </a:solidFill>
          </a:ln>
        </p:spPr>
      </p:pic>
      <p:pic>
        <p:nvPicPr>
          <p:cNvPr id="11" name="Picture 10" descr="A screenshot of a graph&#10;&#10;AI-generated content may be incorrect.">
            <a:extLst>
              <a:ext uri="{FF2B5EF4-FFF2-40B4-BE49-F238E27FC236}">
                <a16:creationId xmlns:a16="http://schemas.microsoft.com/office/drawing/2014/main" id="{66FC0A92-F598-4279-9056-4EFAC70D4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862" y="1537997"/>
            <a:ext cx="4005674" cy="3782006"/>
          </a:xfrm>
          <a:prstGeom prst="rect">
            <a:avLst/>
          </a:prstGeom>
          <a:ln>
            <a:solidFill>
              <a:schemeClr val="tx1"/>
            </a:solidFill>
          </a:ln>
        </p:spPr>
      </p:pic>
      <p:cxnSp>
        <p:nvCxnSpPr>
          <p:cNvPr id="12" name="Straight Connector 11">
            <a:extLst>
              <a:ext uri="{FF2B5EF4-FFF2-40B4-BE49-F238E27FC236}">
                <a16:creationId xmlns:a16="http://schemas.microsoft.com/office/drawing/2014/main" id="{656C497C-D3CD-94A5-1871-A64ADA340537}"/>
              </a:ext>
            </a:extLst>
          </p:cNvPr>
          <p:cNvCxnSpPr>
            <a:cxnSpLocks/>
          </p:cNvCxnSpPr>
          <p:nvPr/>
        </p:nvCxnSpPr>
        <p:spPr>
          <a:xfrm>
            <a:off x="6096000" y="1118061"/>
            <a:ext cx="0" cy="4266277"/>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BAED37-3065-2CC8-1042-75FBC9F35CF4}"/>
              </a:ext>
            </a:extLst>
          </p:cNvPr>
          <p:cNvCxnSpPr>
            <a:cxnSpLocks/>
          </p:cNvCxnSpPr>
          <p:nvPr/>
        </p:nvCxnSpPr>
        <p:spPr>
          <a:xfrm>
            <a:off x="5113984" y="3251199"/>
            <a:ext cx="0" cy="7982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BA84D5B-E722-0A1C-9A95-C97DF2DCD48C}"/>
              </a:ext>
            </a:extLst>
          </p:cNvPr>
          <p:cNvSpPr txBox="1"/>
          <p:nvPr/>
        </p:nvSpPr>
        <p:spPr>
          <a:xfrm>
            <a:off x="5109393" y="3388732"/>
            <a:ext cx="986607" cy="523220"/>
          </a:xfrm>
          <a:prstGeom prst="rect">
            <a:avLst/>
          </a:prstGeom>
          <a:noFill/>
        </p:spPr>
        <p:txBody>
          <a:bodyPr wrap="square" rtlCol="0">
            <a:spAutoFit/>
          </a:bodyPr>
          <a:lstStyle/>
          <a:p>
            <a:r>
              <a:rPr lang="en-US" sz="1400"/>
              <a:t>proton deflection</a:t>
            </a:r>
          </a:p>
        </p:txBody>
      </p:sp>
      <p:sp>
        <p:nvSpPr>
          <p:cNvPr id="17" name="TextBox 16">
            <a:extLst>
              <a:ext uri="{FF2B5EF4-FFF2-40B4-BE49-F238E27FC236}">
                <a16:creationId xmlns:a16="http://schemas.microsoft.com/office/drawing/2014/main" id="{E917EFE8-86EC-1A3D-61A9-4B95C08D2340}"/>
              </a:ext>
            </a:extLst>
          </p:cNvPr>
          <p:cNvSpPr txBox="1"/>
          <p:nvPr/>
        </p:nvSpPr>
        <p:spPr>
          <a:xfrm>
            <a:off x="1817043" y="1087585"/>
            <a:ext cx="2454518" cy="369332"/>
          </a:xfrm>
          <a:prstGeom prst="rect">
            <a:avLst/>
          </a:prstGeom>
          <a:noFill/>
        </p:spPr>
        <p:txBody>
          <a:bodyPr wrap="none" rtlCol="0">
            <a:spAutoFit/>
          </a:bodyPr>
          <a:lstStyle/>
          <a:p>
            <a:r>
              <a:rPr lang="en-US" b="1">
                <a:solidFill>
                  <a:srgbClr val="C00000"/>
                </a:solidFill>
                <a:latin typeface="Arial" panose="020B0604020202020204" pitchFamily="34" charset="0"/>
                <a:cs typeface="Arial" panose="020B0604020202020204" pitchFamily="34" charset="0"/>
              </a:rPr>
              <a:t>Prior to Fiducial Cut </a:t>
            </a:r>
          </a:p>
        </p:txBody>
      </p:sp>
      <p:sp>
        <p:nvSpPr>
          <p:cNvPr id="18" name="TextBox 17">
            <a:extLst>
              <a:ext uri="{FF2B5EF4-FFF2-40B4-BE49-F238E27FC236}">
                <a16:creationId xmlns:a16="http://schemas.microsoft.com/office/drawing/2014/main" id="{35FE42EF-83E7-50F3-C502-4FD52BAE8885}"/>
              </a:ext>
            </a:extLst>
          </p:cNvPr>
          <p:cNvSpPr txBox="1"/>
          <p:nvPr/>
        </p:nvSpPr>
        <p:spPr>
          <a:xfrm>
            <a:off x="2512063" y="5438510"/>
            <a:ext cx="2104679" cy="307777"/>
          </a:xfrm>
          <a:prstGeom prst="rect">
            <a:avLst/>
          </a:prstGeom>
          <a:noFill/>
        </p:spPr>
        <p:txBody>
          <a:bodyPr wrap="none" rtlCol="0">
            <a:spAutoFit/>
          </a:bodyPr>
          <a:lstStyle/>
          <a:p>
            <a:r>
              <a:rPr lang="en-US" sz="1400"/>
              <a:t>HCAL Physical Boundary</a:t>
            </a:r>
          </a:p>
        </p:txBody>
      </p:sp>
      <p:sp>
        <p:nvSpPr>
          <p:cNvPr id="19" name="TextBox 18">
            <a:extLst>
              <a:ext uri="{FF2B5EF4-FFF2-40B4-BE49-F238E27FC236}">
                <a16:creationId xmlns:a16="http://schemas.microsoft.com/office/drawing/2014/main" id="{7840D19F-5B50-D0D6-BFEB-5593751FF5F7}"/>
              </a:ext>
            </a:extLst>
          </p:cNvPr>
          <p:cNvSpPr txBox="1"/>
          <p:nvPr/>
        </p:nvSpPr>
        <p:spPr>
          <a:xfrm>
            <a:off x="2513215" y="5760601"/>
            <a:ext cx="2320572" cy="307777"/>
          </a:xfrm>
          <a:prstGeom prst="rect">
            <a:avLst/>
          </a:prstGeom>
          <a:noFill/>
        </p:spPr>
        <p:txBody>
          <a:bodyPr wrap="none" rtlCol="0">
            <a:spAutoFit/>
          </a:bodyPr>
          <a:lstStyle/>
          <a:p>
            <a:r>
              <a:rPr lang="en-US" sz="1400"/>
              <a:t>HCAL Active Area Boundary</a:t>
            </a:r>
          </a:p>
        </p:txBody>
      </p:sp>
      <p:sp>
        <p:nvSpPr>
          <p:cNvPr id="20" name="TextBox 19">
            <a:extLst>
              <a:ext uri="{FF2B5EF4-FFF2-40B4-BE49-F238E27FC236}">
                <a16:creationId xmlns:a16="http://schemas.microsoft.com/office/drawing/2014/main" id="{57EEA0A5-A319-FC8C-62C4-D45A22A9E29B}"/>
              </a:ext>
            </a:extLst>
          </p:cNvPr>
          <p:cNvSpPr txBox="1"/>
          <p:nvPr/>
        </p:nvSpPr>
        <p:spPr>
          <a:xfrm>
            <a:off x="2512063" y="6100186"/>
            <a:ext cx="1710661" cy="307777"/>
          </a:xfrm>
          <a:prstGeom prst="rect">
            <a:avLst/>
          </a:prstGeom>
          <a:noFill/>
        </p:spPr>
        <p:txBody>
          <a:bodyPr wrap="none" rtlCol="0">
            <a:spAutoFit/>
          </a:bodyPr>
          <a:lstStyle/>
          <a:p>
            <a:r>
              <a:rPr lang="en-US" sz="1400"/>
              <a:t>HCAL Safety Margin</a:t>
            </a:r>
          </a:p>
        </p:txBody>
      </p:sp>
      <p:cxnSp>
        <p:nvCxnSpPr>
          <p:cNvPr id="21" name="Straight Connector 20">
            <a:extLst>
              <a:ext uri="{FF2B5EF4-FFF2-40B4-BE49-F238E27FC236}">
                <a16:creationId xmlns:a16="http://schemas.microsoft.com/office/drawing/2014/main" id="{952BD0B4-B7D2-DBE1-EF66-A11A73E25631}"/>
              </a:ext>
            </a:extLst>
          </p:cNvPr>
          <p:cNvCxnSpPr>
            <a:cxnSpLocks/>
          </p:cNvCxnSpPr>
          <p:nvPr/>
        </p:nvCxnSpPr>
        <p:spPr>
          <a:xfrm>
            <a:off x="2103861" y="5593648"/>
            <a:ext cx="408202" cy="0"/>
          </a:xfrm>
          <a:prstGeom prst="line">
            <a:avLst/>
          </a:prstGeom>
          <a:ln w="254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A24FFDD-5C7C-93DE-EDDD-979969837EC9}"/>
              </a:ext>
            </a:extLst>
          </p:cNvPr>
          <p:cNvCxnSpPr>
            <a:cxnSpLocks/>
          </p:cNvCxnSpPr>
          <p:nvPr/>
        </p:nvCxnSpPr>
        <p:spPr>
          <a:xfrm>
            <a:off x="2103861" y="5906983"/>
            <a:ext cx="408202" cy="0"/>
          </a:xfrm>
          <a:prstGeom prst="line">
            <a:avLst/>
          </a:prstGeom>
          <a:ln w="254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921073D-8865-E19F-B9B4-FDB697E3CCB8}"/>
              </a:ext>
            </a:extLst>
          </p:cNvPr>
          <p:cNvCxnSpPr>
            <a:cxnSpLocks/>
          </p:cNvCxnSpPr>
          <p:nvPr/>
        </p:nvCxnSpPr>
        <p:spPr>
          <a:xfrm>
            <a:off x="2103861" y="6242263"/>
            <a:ext cx="408202" cy="0"/>
          </a:xfrm>
          <a:prstGeom prst="line">
            <a:avLst/>
          </a:prstGeom>
          <a:ln w="25400">
            <a:solidFill>
              <a:srgbClr val="FF24C9"/>
            </a:solidFill>
            <a:prstDash val="sys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C095F57-56CE-F67A-87EE-B123BFD5563E}"/>
              </a:ext>
            </a:extLst>
          </p:cNvPr>
          <p:cNvSpPr txBox="1"/>
          <p:nvPr/>
        </p:nvSpPr>
        <p:spPr>
          <a:xfrm>
            <a:off x="7920440" y="1068946"/>
            <a:ext cx="2172390" cy="369332"/>
          </a:xfrm>
          <a:prstGeom prst="rect">
            <a:avLst/>
          </a:prstGeom>
          <a:noFill/>
        </p:spPr>
        <p:txBody>
          <a:bodyPr wrap="none" rtlCol="0">
            <a:spAutoFit/>
          </a:bodyPr>
          <a:lstStyle/>
          <a:p>
            <a:r>
              <a:rPr lang="en-US" b="1">
                <a:solidFill>
                  <a:srgbClr val="C00000"/>
                </a:solidFill>
                <a:latin typeface="Arial" panose="020B0604020202020204" pitchFamily="34" charset="0"/>
                <a:cs typeface="Arial" panose="020B0604020202020204" pitchFamily="34" charset="0"/>
              </a:rPr>
              <a:t>After Fiducial Cut </a:t>
            </a:r>
          </a:p>
        </p:txBody>
      </p:sp>
      <p:sp>
        <p:nvSpPr>
          <p:cNvPr id="25" name="TextBox 24">
            <a:extLst>
              <a:ext uri="{FF2B5EF4-FFF2-40B4-BE49-F238E27FC236}">
                <a16:creationId xmlns:a16="http://schemas.microsoft.com/office/drawing/2014/main" id="{FDFBC4C1-30EE-4CE5-FFBB-5CF6C190B449}"/>
              </a:ext>
            </a:extLst>
          </p:cNvPr>
          <p:cNvSpPr txBox="1"/>
          <p:nvPr/>
        </p:nvSpPr>
        <p:spPr>
          <a:xfrm>
            <a:off x="6966301" y="5438510"/>
            <a:ext cx="4362796" cy="954107"/>
          </a:xfrm>
          <a:prstGeom prst="rect">
            <a:avLst/>
          </a:prstGeom>
          <a:noFill/>
        </p:spPr>
        <p:txBody>
          <a:bodyPr wrap="square" rtlCol="0">
            <a:spAutoFit/>
          </a:bodyPr>
          <a:lstStyle/>
          <a:p>
            <a:pPr marL="285750" indent="-285750">
              <a:buFont typeface="Arial" panose="020B0604020202020204" pitchFamily="34" charset="0"/>
              <a:buChar char="•"/>
            </a:pPr>
            <a:r>
              <a:rPr lang="en-US" sz="1400"/>
              <a:t>Matches the acceptance of D(</a:t>
            </a:r>
            <a:r>
              <a:rPr lang="en-US" sz="1400" err="1"/>
              <a:t>e,e’n</a:t>
            </a:r>
            <a:r>
              <a:rPr lang="en-US" sz="1400"/>
              <a:t>) and D(</a:t>
            </a:r>
            <a:r>
              <a:rPr lang="en-US" sz="1400" err="1"/>
              <a:t>e,e’p</a:t>
            </a:r>
            <a:r>
              <a:rPr lang="en-US" sz="1400"/>
              <a:t>) events which otherwise could be different due to the deflection of protons by the magnet. </a:t>
            </a:r>
          </a:p>
          <a:p>
            <a:pPr marL="285750" indent="-285750">
              <a:buFont typeface="Arial" panose="020B0604020202020204" pitchFamily="34" charset="0"/>
              <a:buChar char="•"/>
            </a:pPr>
            <a:r>
              <a:rPr lang="en-US" sz="1400"/>
              <a:t>Essential for accurate cross section ratio R. </a:t>
            </a:r>
          </a:p>
        </p:txBody>
      </p:sp>
    </p:spTree>
    <p:extLst>
      <p:ext uri="{BB962C8B-B14F-4D97-AF65-F5344CB8AC3E}">
        <p14:creationId xmlns:p14="http://schemas.microsoft.com/office/powerpoint/2010/main" val="166980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5B731-A574-23A3-85FC-471FD15ACBDE}"/>
              </a:ext>
            </a:extLst>
          </p:cNvPr>
          <p:cNvSpPr>
            <a:spLocks noGrp="1"/>
          </p:cNvSpPr>
          <p:nvPr>
            <p:ph type="title"/>
          </p:nvPr>
        </p:nvSpPr>
        <p:spPr>
          <a:xfrm>
            <a:off x="838200" y="83714"/>
            <a:ext cx="10515600" cy="853609"/>
          </a:xfrm>
        </p:spPr>
        <p:txBody>
          <a:bodyPr/>
          <a:lstStyle/>
          <a:p>
            <a:pPr algn="ctr"/>
            <a:r>
              <a:rPr lang="en-US"/>
              <a:t>D(e,e’n) and D(e,e’p)  yield extraction</a:t>
            </a:r>
          </a:p>
        </p:txBody>
      </p:sp>
      <p:sp>
        <p:nvSpPr>
          <p:cNvPr id="3" name="Content Placeholder 2">
            <a:extLst>
              <a:ext uri="{FF2B5EF4-FFF2-40B4-BE49-F238E27FC236}">
                <a16:creationId xmlns:a16="http://schemas.microsoft.com/office/drawing/2014/main" id="{059E1E53-ADE7-CFDD-ED84-4D5523D4C76B}"/>
              </a:ext>
            </a:extLst>
          </p:cNvPr>
          <p:cNvSpPr>
            <a:spLocks noGrp="1"/>
          </p:cNvSpPr>
          <p:nvPr>
            <p:ph idx="1"/>
          </p:nvPr>
        </p:nvSpPr>
        <p:spPr>
          <a:xfrm>
            <a:off x="838200" y="4424342"/>
            <a:ext cx="10515600" cy="1906197"/>
          </a:xfrm>
        </p:spPr>
        <p:txBody>
          <a:bodyPr>
            <a:normAutofit/>
          </a:bodyPr>
          <a:lstStyle/>
          <a:p>
            <a:pPr marL="285750" indent="-285750">
              <a:buFont typeface="Arial" panose="020B0604020202020204" pitchFamily="34" charset="0"/>
              <a:buChar char="•"/>
            </a:pPr>
            <a:endParaRPr lang="en-US" sz="1800">
              <a:sym typeface="Wingdings" panose="05000000000000000000" pitchFamily="2" charset="2"/>
            </a:endParaRPr>
          </a:p>
          <a:p>
            <a:pPr marL="285750" indent="-285750">
              <a:buFont typeface="Arial" panose="020B0604020202020204" pitchFamily="34" charset="0"/>
              <a:buChar char="•"/>
            </a:pPr>
            <a:r>
              <a:rPr lang="en-US" sz="1800">
                <a:sym typeface="Wingdings" panose="05000000000000000000" pitchFamily="2" charset="2"/>
              </a:rPr>
              <a:t>M</a:t>
            </a:r>
            <a:r>
              <a:rPr lang="en-US" sz="1800"/>
              <a:t>ultiple scattering, radiative effects, nuclear effects (in the Deuteron target), detector resolution, and detector efficiencies; all contribute to the </a:t>
            </a:r>
            <a:r>
              <a:rPr lang="en-US" sz="1800" b="1"/>
              <a:t>signal and background profile.</a:t>
            </a:r>
          </a:p>
          <a:p>
            <a:pPr marL="285750" indent="-285750">
              <a:buFont typeface="Arial" panose="020B0604020202020204" pitchFamily="34" charset="0"/>
              <a:buChar char="•"/>
            </a:pPr>
            <a:r>
              <a:rPr lang="en-US" sz="1800"/>
              <a:t>Extracting </a:t>
            </a:r>
            <a:r>
              <a:rPr lang="en-US" sz="1800" i="1">
                <a:solidFill>
                  <a:schemeClr val="accent2"/>
                </a:solidFill>
              </a:rPr>
              <a:t>quasi</a:t>
            </a:r>
            <a:r>
              <a:rPr lang="en-US" sz="1800">
                <a:solidFill>
                  <a:schemeClr val="accent2"/>
                </a:solidFill>
              </a:rPr>
              <a:t>-</a:t>
            </a:r>
            <a:r>
              <a:rPr lang="en-US" sz="1800" i="1">
                <a:solidFill>
                  <a:schemeClr val="accent2"/>
                </a:solidFill>
              </a:rPr>
              <a:t>elastic n and p yield ratio</a:t>
            </a:r>
            <a:r>
              <a:rPr lang="en-US" sz="1800"/>
              <a:t> requires accurate knowledge of the shape of </a:t>
            </a:r>
            <a:r>
              <a:rPr lang="en-US" sz="1800" b="1"/>
              <a:t>quasi-elastic peaks</a:t>
            </a:r>
            <a:r>
              <a:rPr lang="en-US" sz="1800"/>
              <a:t>, and </a:t>
            </a:r>
            <a:r>
              <a:rPr lang="en-US" sz="1800" b="1"/>
              <a:t>inelastic background </a:t>
            </a:r>
            <a:r>
              <a:rPr lang="en-US" sz="1800"/>
              <a:t> </a:t>
            </a:r>
            <a:r>
              <a:rPr lang="en-US" sz="1800">
                <a:sym typeface="Wingdings" panose="05000000000000000000" pitchFamily="2" charset="2"/>
              </a:rPr>
              <a:t></a:t>
            </a:r>
            <a:r>
              <a:rPr lang="en-US" sz="1800"/>
              <a:t> accomplished by event gen. + detector response simulations.</a:t>
            </a:r>
            <a:endParaRPr lang="en-US" sz="1800" b="1"/>
          </a:p>
        </p:txBody>
      </p:sp>
      <p:sp>
        <p:nvSpPr>
          <p:cNvPr id="4" name="Date Placeholder 3">
            <a:extLst>
              <a:ext uri="{FF2B5EF4-FFF2-40B4-BE49-F238E27FC236}">
                <a16:creationId xmlns:a16="http://schemas.microsoft.com/office/drawing/2014/main" id="{52365149-343A-A0C9-66B3-866D2B381FBE}"/>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A7D7E204-3B10-0E33-B132-4912D8AEDFD3}"/>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5B4E0F76-A5D4-AAAC-5413-2C39B80FEB4C}"/>
              </a:ext>
            </a:extLst>
          </p:cNvPr>
          <p:cNvSpPr>
            <a:spLocks noGrp="1"/>
          </p:cNvSpPr>
          <p:nvPr>
            <p:ph type="sldNum" sz="quarter" idx="12"/>
          </p:nvPr>
        </p:nvSpPr>
        <p:spPr/>
        <p:txBody>
          <a:bodyPr/>
          <a:lstStyle/>
          <a:p>
            <a:fld id="{F68FD397-F2C8-48B8-A30E-8FD612544E28}" type="slidenum">
              <a:rPr lang="en-US" smtClean="0"/>
              <a:t>14</a:t>
            </a:fld>
            <a:endParaRPr lang="en-US"/>
          </a:p>
        </p:txBody>
      </p:sp>
      <p:grpSp>
        <p:nvGrpSpPr>
          <p:cNvPr id="7" name="Group 6">
            <a:extLst>
              <a:ext uri="{FF2B5EF4-FFF2-40B4-BE49-F238E27FC236}">
                <a16:creationId xmlns:a16="http://schemas.microsoft.com/office/drawing/2014/main" id="{B26CFA04-79D8-460B-0C94-149C3089E9FE}"/>
              </a:ext>
            </a:extLst>
          </p:cNvPr>
          <p:cNvGrpSpPr/>
          <p:nvPr/>
        </p:nvGrpSpPr>
        <p:grpSpPr>
          <a:xfrm>
            <a:off x="452849" y="1129061"/>
            <a:ext cx="11131921" cy="2795433"/>
            <a:chOff x="211227" y="904597"/>
            <a:chExt cx="11131921" cy="2795433"/>
          </a:xfrm>
        </p:grpSpPr>
        <p:grpSp>
          <p:nvGrpSpPr>
            <p:cNvPr id="8" name="Group 7">
              <a:extLst>
                <a:ext uri="{FF2B5EF4-FFF2-40B4-BE49-F238E27FC236}">
                  <a16:creationId xmlns:a16="http://schemas.microsoft.com/office/drawing/2014/main" id="{54E92D76-3F72-30F1-7420-7922FB945495}"/>
                </a:ext>
              </a:extLst>
            </p:cNvPr>
            <p:cNvGrpSpPr/>
            <p:nvPr/>
          </p:nvGrpSpPr>
          <p:grpSpPr>
            <a:xfrm>
              <a:off x="5103626" y="1243987"/>
              <a:ext cx="6239522" cy="2306787"/>
              <a:chOff x="5103626" y="1243987"/>
              <a:chExt cx="6239522" cy="2306787"/>
            </a:xfrm>
          </p:grpSpPr>
          <p:pic>
            <p:nvPicPr>
              <p:cNvPr id="11" name="Picture 10" descr="A graph of a function&#10;&#10;Description automatically generated">
                <a:extLst>
                  <a:ext uri="{FF2B5EF4-FFF2-40B4-BE49-F238E27FC236}">
                    <a16:creationId xmlns:a16="http://schemas.microsoft.com/office/drawing/2014/main" id="{42EA52D2-6525-633C-1A29-11F490827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7273" y="1243987"/>
                <a:ext cx="3325875" cy="2268075"/>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9665E458-A7DA-0AD3-8997-AD60BB71FA33}"/>
                  </a:ext>
                </a:extLst>
              </p:cNvPr>
              <p:cNvGrpSpPr/>
              <p:nvPr/>
            </p:nvGrpSpPr>
            <p:grpSpPr>
              <a:xfrm>
                <a:off x="5103626" y="1281176"/>
                <a:ext cx="5868093" cy="2269598"/>
                <a:chOff x="4824638" y="3910076"/>
                <a:chExt cx="5868093" cy="2269598"/>
              </a:xfrm>
            </p:grpSpPr>
            <p:pic>
              <p:nvPicPr>
                <p:cNvPr id="13" name="Picture 12" descr="A blue and yellow dotted pattern&#10;&#10;Description automatically generated">
                  <a:extLst>
                    <a:ext uri="{FF2B5EF4-FFF2-40B4-BE49-F238E27FC236}">
                      <a16:creationId xmlns:a16="http://schemas.microsoft.com/office/drawing/2014/main" id="{EE844760-9C9F-79BD-ECCB-DD220AA1C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052" y="3953993"/>
                  <a:ext cx="1526241" cy="2186969"/>
                </a:xfrm>
                <a:prstGeom prst="rect">
                  <a:avLst/>
                </a:prstGeom>
                <a:ln>
                  <a:noFill/>
                </a:ln>
                <a:effectLst>
                  <a:outerShdw blurRad="292100" dist="139700" dir="2700000" algn="tl" rotWithShape="0">
                    <a:srgbClr val="333333">
                      <a:alpha val="65000"/>
                    </a:srgbClr>
                  </a:outerShdw>
                </a:effectLst>
              </p:spPr>
            </p:pic>
            <p:sp>
              <p:nvSpPr>
                <p:cNvPr id="14" name="Arrow: Right 13">
                  <a:extLst>
                    <a:ext uri="{FF2B5EF4-FFF2-40B4-BE49-F238E27FC236}">
                      <a16:creationId xmlns:a16="http://schemas.microsoft.com/office/drawing/2014/main" id="{F7761996-56EA-C8E3-A929-A13406DFCECC}"/>
                    </a:ext>
                  </a:extLst>
                </p:cNvPr>
                <p:cNvSpPr/>
                <p:nvPr/>
              </p:nvSpPr>
              <p:spPr>
                <a:xfrm>
                  <a:off x="4908434" y="4753424"/>
                  <a:ext cx="461394"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225C1B3-9E9A-79FF-5978-3A371DE64AC3}"/>
                    </a:ext>
                  </a:extLst>
                </p:cNvPr>
                <p:cNvSpPr/>
                <p:nvPr/>
              </p:nvSpPr>
              <p:spPr>
                <a:xfrm>
                  <a:off x="7192402" y="4753424"/>
                  <a:ext cx="461394"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BA03E4C-0632-41C8-F326-A7A2D841023C}"/>
                    </a:ext>
                  </a:extLst>
                </p:cNvPr>
                <p:cNvPicPr>
                  <a:picLocks noChangeAspect="1"/>
                </p:cNvPicPr>
                <p:nvPr/>
              </p:nvPicPr>
              <p:blipFill>
                <a:blip r:embed="rId4"/>
                <a:stretch>
                  <a:fillRect/>
                </a:stretch>
              </p:blipFill>
              <p:spPr>
                <a:xfrm>
                  <a:off x="4848060" y="5598321"/>
                  <a:ext cx="1004937" cy="288128"/>
                </a:xfrm>
                <a:prstGeom prst="rect">
                  <a:avLst/>
                </a:prstGeom>
              </p:spPr>
            </p:pic>
            <p:pic>
              <p:nvPicPr>
                <p:cNvPr id="17" name="Picture 16">
                  <a:extLst>
                    <a:ext uri="{FF2B5EF4-FFF2-40B4-BE49-F238E27FC236}">
                      <a16:creationId xmlns:a16="http://schemas.microsoft.com/office/drawing/2014/main" id="{0C56B295-AE5B-0EAB-54D8-C7C404DC49D9}"/>
                    </a:ext>
                  </a:extLst>
                </p:cNvPr>
                <p:cNvPicPr>
                  <a:picLocks noChangeAspect="1"/>
                </p:cNvPicPr>
                <p:nvPr/>
              </p:nvPicPr>
              <p:blipFill>
                <a:blip r:embed="rId5"/>
                <a:stretch>
                  <a:fillRect/>
                </a:stretch>
              </p:blipFill>
              <p:spPr>
                <a:xfrm>
                  <a:off x="4824638" y="4365397"/>
                  <a:ext cx="965212" cy="299548"/>
                </a:xfrm>
                <a:prstGeom prst="rect">
                  <a:avLst/>
                </a:prstGeom>
              </p:spPr>
            </p:pic>
            <p:cxnSp>
              <p:nvCxnSpPr>
                <p:cNvPr id="18" name="Straight Arrow Connector 17">
                  <a:extLst>
                    <a:ext uri="{FF2B5EF4-FFF2-40B4-BE49-F238E27FC236}">
                      <a16:creationId xmlns:a16="http://schemas.microsoft.com/office/drawing/2014/main" id="{5A67B70F-1D90-391E-084B-05C9CB97B859}"/>
                    </a:ext>
                  </a:extLst>
                </p:cNvPr>
                <p:cNvCxnSpPr>
                  <a:cxnSpLocks/>
                </p:cNvCxnSpPr>
                <p:nvPr/>
              </p:nvCxnSpPr>
              <p:spPr>
                <a:xfrm>
                  <a:off x="5789850" y="4522068"/>
                  <a:ext cx="214149" cy="129652"/>
                </a:xfrm>
                <a:prstGeom prst="straightConnector1">
                  <a:avLst/>
                </a:prstGeom>
                <a:ln w="28575">
                  <a:solidFill>
                    <a:srgbClr val="FFC000"/>
                  </a:solidFill>
                  <a:tailEnd type="triangle"/>
                </a:ln>
              </p:spPr>
              <p:style>
                <a:lnRef idx="1">
                  <a:schemeClr val="accent4"/>
                </a:lnRef>
                <a:fillRef idx="0">
                  <a:schemeClr val="accent4"/>
                </a:fillRef>
                <a:effectRef idx="0">
                  <a:schemeClr val="accent4"/>
                </a:effectRef>
                <a:fontRef idx="minor">
                  <a:schemeClr val="tx1"/>
                </a:fontRef>
              </p:style>
            </p:cxnSp>
            <p:cxnSp>
              <p:nvCxnSpPr>
                <p:cNvPr id="19" name="Straight Arrow Connector 18">
                  <a:extLst>
                    <a:ext uri="{FF2B5EF4-FFF2-40B4-BE49-F238E27FC236}">
                      <a16:creationId xmlns:a16="http://schemas.microsoft.com/office/drawing/2014/main" id="{E54596B7-4E8D-C7A9-4992-0BEE18ABBD66}"/>
                    </a:ext>
                  </a:extLst>
                </p:cNvPr>
                <p:cNvCxnSpPr>
                  <a:cxnSpLocks/>
                </p:cNvCxnSpPr>
                <p:nvPr/>
              </p:nvCxnSpPr>
              <p:spPr>
                <a:xfrm flipV="1">
                  <a:off x="5852997" y="5490609"/>
                  <a:ext cx="243003" cy="161582"/>
                </a:xfrm>
                <a:prstGeom prst="straightConnector1">
                  <a:avLst/>
                </a:prstGeom>
                <a:ln w="28575">
                  <a:solidFill>
                    <a:srgbClr val="FFC000"/>
                  </a:solidFill>
                  <a:tailEnd type="triangle"/>
                </a:ln>
              </p:spPr>
              <p:style>
                <a:lnRef idx="1">
                  <a:schemeClr val="accent4"/>
                </a:lnRef>
                <a:fillRef idx="0">
                  <a:schemeClr val="accent4"/>
                </a:fillRef>
                <a:effectRef idx="0">
                  <a:schemeClr val="accent4"/>
                </a:effectRef>
                <a:fontRef idx="minor">
                  <a:schemeClr val="tx1"/>
                </a:fontRef>
              </p:style>
            </p:cxnSp>
            <p:pic>
              <p:nvPicPr>
                <p:cNvPr id="20" name="Picture 19">
                  <a:extLst>
                    <a:ext uri="{FF2B5EF4-FFF2-40B4-BE49-F238E27FC236}">
                      <a16:creationId xmlns:a16="http://schemas.microsoft.com/office/drawing/2014/main" id="{DE6D094C-DD08-FF44-3E23-B10EE9CDD660}"/>
                    </a:ext>
                  </a:extLst>
                </p:cNvPr>
                <p:cNvPicPr>
                  <a:picLocks noChangeAspect="1"/>
                </p:cNvPicPr>
                <p:nvPr/>
              </p:nvPicPr>
              <p:blipFill>
                <a:blip r:embed="rId6"/>
                <a:stretch>
                  <a:fillRect/>
                </a:stretch>
              </p:blipFill>
              <p:spPr>
                <a:xfrm>
                  <a:off x="8019105" y="3910076"/>
                  <a:ext cx="840413" cy="516043"/>
                </a:xfrm>
                <a:prstGeom prst="rect">
                  <a:avLst/>
                </a:prstGeom>
              </p:spPr>
            </p:pic>
            <p:pic>
              <p:nvPicPr>
                <p:cNvPr id="21" name="Picture 20">
                  <a:extLst>
                    <a:ext uri="{FF2B5EF4-FFF2-40B4-BE49-F238E27FC236}">
                      <a16:creationId xmlns:a16="http://schemas.microsoft.com/office/drawing/2014/main" id="{01FA3599-3E0E-A6E3-7D61-D7A89DBF2F77}"/>
                    </a:ext>
                  </a:extLst>
                </p:cNvPr>
                <p:cNvPicPr>
                  <a:picLocks noChangeAspect="1"/>
                </p:cNvPicPr>
                <p:nvPr/>
              </p:nvPicPr>
              <p:blipFill>
                <a:blip r:embed="rId7"/>
                <a:stretch>
                  <a:fillRect/>
                </a:stretch>
              </p:blipFill>
              <p:spPr>
                <a:xfrm>
                  <a:off x="9906729" y="4522068"/>
                  <a:ext cx="786002" cy="519058"/>
                </a:xfrm>
                <a:prstGeom prst="rect">
                  <a:avLst/>
                </a:prstGeom>
              </p:spPr>
            </p:pic>
            <p:cxnSp>
              <p:nvCxnSpPr>
                <p:cNvPr id="22" name="Straight Arrow Connector 21">
                  <a:extLst>
                    <a:ext uri="{FF2B5EF4-FFF2-40B4-BE49-F238E27FC236}">
                      <a16:creationId xmlns:a16="http://schemas.microsoft.com/office/drawing/2014/main" id="{D3CAC29F-1471-DC35-2C35-206726641FFA}"/>
                    </a:ext>
                  </a:extLst>
                </p:cNvPr>
                <p:cNvCxnSpPr>
                  <a:cxnSpLocks/>
                </p:cNvCxnSpPr>
                <p:nvPr/>
              </p:nvCxnSpPr>
              <p:spPr>
                <a:xfrm>
                  <a:off x="8859518" y="4122594"/>
                  <a:ext cx="359983" cy="75699"/>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id="{D2E57887-F509-0A63-0DF8-676130A7F394}"/>
                    </a:ext>
                  </a:extLst>
                </p:cNvPr>
                <p:cNvCxnSpPr>
                  <a:cxnSpLocks/>
                </p:cNvCxnSpPr>
                <p:nvPr/>
              </p:nvCxnSpPr>
              <p:spPr>
                <a:xfrm flipH="1">
                  <a:off x="9660883" y="4934649"/>
                  <a:ext cx="287789" cy="231822"/>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a:extLst>
                    <a:ext uri="{FF2B5EF4-FFF2-40B4-BE49-F238E27FC236}">
                      <a16:creationId xmlns:a16="http://schemas.microsoft.com/office/drawing/2014/main" id="{06DB9A31-D920-B000-8E8F-5C5658D285F1}"/>
                    </a:ext>
                  </a:extLst>
                </p:cNvPr>
                <p:cNvCxnSpPr>
                  <a:cxnSpLocks/>
                </p:cNvCxnSpPr>
                <p:nvPr/>
              </p:nvCxnSpPr>
              <p:spPr>
                <a:xfrm flipH="1" flipV="1">
                  <a:off x="8840922" y="5885367"/>
                  <a:ext cx="198587" cy="294307"/>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6" name="Straight Arrow Connector 25">
                  <a:extLst>
                    <a:ext uri="{FF2B5EF4-FFF2-40B4-BE49-F238E27FC236}">
                      <a16:creationId xmlns:a16="http://schemas.microsoft.com/office/drawing/2014/main" id="{F5FA0BB4-4AE8-8549-DDA3-89964FE4C5FB}"/>
                    </a:ext>
                  </a:extLst>
                </p:cNvPr>
                <p:cNvCxnSpPr>
                  <a:cxnSpLocks/>
                </p:cNvCxnSpPr>
                <p:nvPr/>
              </p:nvCxnSpPr>
              <p:spPr>
                <a:xfrm flipV="1">
                  <a:off x="9849900" y="5885367"/>
                  <a:ext cx="197544" cy="294307"/>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gr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0B22505-6F39-A06D-F69C-9DA6F173510F}"/>
                    </a:ext>
                  </a:extLst>
                </p:cNvPr>
                <p:cNvSpPr txBox="1"/>
                <p:nvPr/>
              </p:nvSpPr>
              <p:spPr>
                <a:xfrm>
                  <a:off x="8113054" y="904597"/>
                  <a:ext cx="3055707" cy="369332"/>
                </a:xfrm>
                <a:prstGeom prst="rect">
                  <a:avLst/>
                </a:prstGeom>
                <a:noFill/>
              </p:spPr>
              <p:txBody>
                <a:bodyPr wrap="square" rtlCol="0">
                  <a:spAutoFit/>
                </a:bodyPr>
                <a:lstStyle/>
                <a:p>
                  <a:pPr algn="ctr"/>
                  <a:r>
                    <a:rPr lang="en-US"/>
                    <a:t>The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oMath>
                  </a14:m>
                  <a:r>
                    <a:rPr lang="en-US"/>
                    <a:t> plot</a:t>
                  </a:r>
                </a:p>
              </p:txBody>
            </p:sp>
          </mc:Choice>
          <mc:Fallback xmlns="">
            <p:sp>
              <p:nvSpPr>
                <p:cNvPr id="9" name="TextBox 8">
                  <a:extLst>
                    <a:ext uri="{FF2B5EF4-FFF2-40B4-BE49-F238E27FC236}">
                      <a16:creationId xmlns:a16="http://schemas.microsoft.com/office/drawing/2014/main" id="{70B22505-6F39-A06D-F69C-9DA6F173510F}"/>
                    </a:ext>
                  </a:extLst>
                </p:cNvPr>
                <p:cNvSpPr txBox="1">
                  <a:spLocks noRot="1" noChangeAspect="1" noMove="1" noResize="1" noEditPoints="1" noAdjustHandles="1" noChangeArrowheads="1" noChangeShapeType="1" noTextEdit="1"/>
                </p:cNvSpPr>
                <p:nvPr/>
              </p:nvSpPr>
              <p:spPr>
                <a:xfrm>
                  <a:off x="8113054" y="904597"/>
                  <a:ext cx="3055707" cy="369332"/>
                </a:xfrm>
                <a:prstGeom prst="rect">
                  <a:avLst/>
                </a:prstGeom>
                <a:blipFill>
                  <a:blip r:embed="rId8"/>
                  <a:stretch>
                    <a:fillRect t="-8197" b="-24590"/>
                  </a:stretch>
                </a:blipFill>
              </p:spPr>
              <p:txBody>
                <a:bodyPr/>
                <a:lstStyle/>
                <a:p>
                  <a:r>
                    <a:rPr lang="en-US">
                      <a:noFill/>
                    </a:rPr>
                    <a:t> </a:t>
                  </a:r>
                </a:p>
              </p:txBody>
            </p:sp>
          </mc:Fallback>
        </mc:AlternateContent>
        <p:pic>
          <p:nvPicPr>
            <p:cNvPr id="10" name="Picture 9" descr="A diagram of a machine&#10;&#10;Description automatically generated">
              <a:extLst>
                <a:ext uri="{FF2B5EF4-FFF2-40B4-BE49-F238E27FC236}">
                  <a16:creationId xmlns:a16="http://schemas.microsoft.com/office/drawing/2014/main" id="{0BF05207-8540-93F9-AF57-4182BE37A3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227" y="1124421"/>
              <a:ext cx="4854780" cy="2575609"/>
            </a:xfrm>
            <a:prstGeom prst="rect">
              <a:avLst/>
            </a:prstGeom>
            <a:ln>
              <a:noFill/>
            </a:ln>
            <a:effectLst>
              <a:outerShdw blurRad="292100" dist="139700" dir="2700000" algn="tl" rotWithShape="0">
                <a:srgbClr val="333333">
                  <a:alpha val="65000"/>
                </a:srgbClr>
              </a:outerShdw>
            </a:effectLst>
          </p:spPr>
        </p:pic>
      </p:grpSp>
      <p:sp>
        <p:nvSpPr>
          <p:cNvPr id="27" name="TextBox 26">
            <a:extLst>
              <a:ext uri="{FF2B5EF4-FFF2-40B4-BE49-F238E27FC236}">
                <a16:creationId xmlns:a16="http://schemas.microsoft.com/office/drawing/2014/main" id="{DDA769A4-A287-D8FE-F0F5-B4CCF453547B}"/>
              </a:ext>
            </a:extLst>
          </p:cNvPr>
          <p:cNvSpPr txBox="1"/>
          <p:nvPr/>
        </p:nvSpPr>
        <p:spPr>
          <a:xfrm>
            <a:off x="8539715" y="3780394"/>
            <a:ext cx="3045055" cy="315544"/>
          </a:xfrm>
          <a:prstGeom prst="rect">
            <a:avLst/>
          </a:prstGeom>
          <a:solidFill>
            <a:schemeClr val="bg1"/>
          </a:solidFill>
          <a:ln>
            <a:solidFill>
              <a:schemeClr val="accent2"/>
            </a:solidFill>
          </a:ln>
        </p:spPr>
        <p:txBody>
          <a:bodyPr wrap="square" rtlCol="0">
            <a:spAutoFit/>
          </a:bodyPr>
          <a:lstStyle/>
          <a:p>
            <a:pPr algn="ctr"/>
            <a:r>
              <a:rPr lang="en-US" sz="1400" b="1">
                <a:solidFill>
                  <a:srgbClr val="C00000"/>
                </a:solidFill>
              </a:rPr>
              <a:t>Inelastic background </a:t>
            </a:r>
          </a:p>
        </p:txBody>
      </p:sp>
      <p:grpSp>
        <p:nvGrpSpPr>
          <p:cNvPr id="37" name="Group 36">
            <a:extLst>
              <a:ext uri="{FF2B5EF4-FFF2-40B4-BE49-F238E27FC236}">
                <a16:creationId xmlns:a16="http://schemas.microsoft.com/office/drawing/2014/main" id="{81C7576C-67E0-D9DA-2C30-354061D93A5C}"/>
              </a:ext>
            </a:extLst>
          </p:cNvPr>
          <p:cNvGrpSpPr/>
          <p:nvPr/>
        </p:nvGrpSpPr>
        <p:grpSpPr>
          <a:xfrm>
            <a:off x="3913426" y="3842438"/>
            <a:ext cx="6903921" cy="658368"/>
            <a:chOff x="3913426" y="3842438"/>
            <a:chExt cx="6903921" cy="658368"/>
          </a:xfrm>
        </p:grpSpPr>
        <p:sp>
          <p:nvSpPr>
            <p:cNvPr id="31" name="TextBox 30">
              <a:extLst>
                <a:ext uri="{FF2B5EF4-FFF2-40B4-BE49-F238E27FC236}">
                  <a16:creationId xmlns:a16="http://schemas.microsoft.com/office/drawing/2014/main" id="{8A53C6BE-146B-7DC0-EFAD-8F7FD395F93B}"/>
                </a:ext>
              </a:extLst>
            </p:cNvPr>
            <p:cNvSpPr txBox="1"/>
            <p:nvPr/>
          </p:nvSpPr>
          <p:spPr>
            <a:xfrm>
              <a:off x="3913426" y="4193029"/>
              <a:ext cx="6903921" cy="307777"/>
            </a:xfrm>
            <a:prstGeom prst="rect">
              <a:avLst/>
            </a:prstGeom>
            <a:noFill/>
            <a:ln>
              <a:solidFill>
                <a:schemeClr val="tx1"/>
              </a:solidFill>
            </a:ln>
          </p:spPr>
          <p:txBody>
            <a:bodyPr wrap="square" rtlCol="0">
              <a:spAutoFit/>
            </a:bodyPr>
            <a:lstStyle/>
            <a:p>
              <a:r>
                <a:rPr lang="en-US" sz="1400"/>
                <a:t>Detected HCal cluster pos. – Predicted pos. of a </a:t>
              </a:r>
              <a:r>
                <a:rPr lang="en-US" sz="1400" b="1"/>
                <a:t>neutron</a:t>
              </a:r>
              <a:r>
                <a:rPr lang="en-US" sz="1400"/>
                <a:t> hit on HCal from e’ kinematics</a:t>
              </a:r>
            </a:p>
          </p:txBody>
        </p:sp>
        <p:cxnSp>
          <p:nvCxnSpPr>
            <p:cNvPr id="33" name="Straight Arrow Connector 32">
              <a:extLst>
                <a:ext uri="{FF2B5EF4-FFF2-40B4-BE49-F238E27FC236}">
                  <a16:creationId xmlns:a16="http://schemas.microsoft.com/office/drawing/2014/main" id="{5F09A1E4-29AA-A63A-D392-A7C86E5367A7}"/>
                </a:ext>
              </a:extLst>
            </p:cNvPr>
            <p:cNvCxnSpPr>
              <a:cxnSpLocks/>
            </p:cNvCxnSpPr>
            <p:nvPr/>
          </p:nvCxnSpPr>
          <p:spPr>
            <a:xfrm flipV="1">
              <a:off x="6813781" y="3842438"/>
              <a:ext cx="1" cy="359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5" name="TextBox 34">
            <a:extLst>
              <a:ext uri="{FF2B5EF4-FFF2-40B4-BE49-F238E27FC236}">
                <a16:creationId xmlns:a16="http://schemas.microsoft.com/office/drawing/2014/main" id="{9DFFE1CE-67D7-5250-9410-C910984B2C96}"/>
              </a:ext>
            </a:extLst>
          </p:cNvPr>
          <p:cNvSpPr txBox="1"/>
          <p:nvPr/>
        </p:nvSpPr>
        <p:spPr>
          <a:xfrm>
            <a:off x="7535469" y="1684764"/>
            <a:ext cx="840413" cy="600164"/>
          </a:xfrm>
          <a:prstGeom prst="rect">
            <a:avLst/>
          </a:prstGeom>
          <a:solidFill>
            <a:schemeClr val="bg1"/>
          </a:solidFill>
        </p:spPr>
        <p:txBody>
          <a:bodyPr wrap="square" rtlCol="0">
            <a:spAutoFit/>
          </a:bodyPr>
          <a:lstStyle/>
          <a:p>
            <a:r>
              <a:rPr lang="en-US" sz="1100"/>
              <a:t>Project on dispersive direction</a:t>
            </a:r>
          </a:p>
        </p:txBody>
      </p:sp>
    </p:spTree>
    <p:extLst>
      <p:ext uri="{BB962C8B-B14F-4D97-AF65-F5344CB8AC3E}">
        <p14:creationId xmlns:p14="http://schemas.microsoft.com/office/powerpoint/2010/main" val="52035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B7E0-5E2F-B0E2-EA63-91C99ED85C0C}"/>
              </a:ext>
            </a:extLst>
          </p:cNvPr>
          <p:cNvSpPr>
            <a:spLocks noGrp="1"/>
          </p:cNvSpPr>
          <p:nvPr>
            <p:ph type="title"/>
          </p:nvPr>
        </p:nvSpPr>
        <p:spPr>
          <a:xfrm>
            <a:off x="916752" y="93542"/>
            <a:ext cx="10515600" cy="708279"/>
          </a:xfrm>
        </p:spPr>
        <p:txBody>
          <a:bodyPr/>
          <a:lstStyle/>
          <a:p>
            <a:pPr algn="ctr"/>
            <a:r>
              <a:rPr lang="en-US" dirty="0"/>
              <a:t>GMn analysis workflow</a:t>
            </a:r>
          </a:p>
        </p:txBody>
      </p:sp>
      <p:sp>
        <p:nvSpPr>
          <p:cNvPr id="4" name="Date Placeholder 3">
            <a:extLst>
              <a:ext uri="{FF2B5EF4-FFF2-40B4-BE49-F238E27FC236}">
                <a16:creationId xmlns:a16="http://schemas.microsoft.com/office/drawing/2014/main" id="{03008E09-626D-72EB-1A49-CE49FF605300}"/>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4255470C-B0C6-6BB6-B815-6B646C4CA89C}"/>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7AE6B581-6042-331E-5F68-9880F9BF28C1}"/>
              </a:ext>
            </a:extLst>
          </p:cNvPr>
          <p:cNvSpPr>
            <a:spLocks noGrp="1"/>
          </p:cNvSpPr>
          <p:nvPr>
            <p:ph type="sldNum" sz="quarter" idx="12"/>
          </p:nvPr>
        </p:nvSpPr>
        <p:spPr/>
        <p:txBody>
          <a:bodyPr/>
          <a:lstStyle/>
          <a:p>
            <a:fld id="{F68FD397-F2C8-48B8-A30E-8FD612544E28}" type="slidenum">
              <a:rPr lang="en-US" smtClean="0"/>
              <a:t>15</a:t>
            </a:fld>
            <a:endParaRPr lang="en-US"/>
          </a:p>
        </p:txBody>
      </p:sp>
      <p:grpSp>
        <p:nvGrpSpPr>
          <p:cNvPr id="7" name="Group 6">
            <a:extLst>
              <a:ext uri="{FF2B5EF4-FFF2-40B4-BE49-F238E27FC236}">
                <a16:creationId xmlns:a16="http://schemas.microsoft.com/office/drawing/2014/main" id="{BB392E2D-00BF-8395-FC89-A8B68298A98D}"/>
              </a:ext>
            </a:extLst>
          </p:cNvPr>
          <p:cNvGrpSpPr/>
          <p:nvPr/>
        </p:nvGrpSpPr>
        <p:grpSpPr>
          <a:xfrm>
            <a:off x="265568" y="810870"/>
            <a:ext cx="11660864" cy="5552953"/>
            <a:chOff x="905522" y="811325"/>
            <a:chExt cx="8557177" cy="6032892"/>
          </a:xfrm>
        </p:grpSpPr>
        <p:sp>
          <p:nvSpPr>
            <p:cNvPr id="8" name="Rectangle 7">
              <a:extLst>
                <a:ext uri="{FF2B5EF4-FFF2-40B4-BE49-F238E27FC236}">
                  <a16:creationId xmlns:a16="http://schemas.microsoft.com/office/drawing/2014/main" id="{E59288B0-6656-0BC0-53DE-B82B7CA4FDB7}"/>
                </a:ext>
              </a:extLst>
            </p:cNvPr>
            <p:cNvSpPr/>
            <p:nvPr/>
          </p:nvSpPr>
          <p:spPr>
            <a:xfrm>
              <a:off x="905523" y="2996471"/>
              <a:ext cx="3430838" cy="14945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D(e,e’n) and D(e,e’p) yield plot creation</a:t>
              </a:r>
            </a:p>
            <a:p>
              <a:pPr marL="285750" indent="-285750" algn="ctr">
                <a:buFont typeface="Arial" panose="020B0604020202020204" pitchFamily="34" charset="0"/>
                <a:buChar char="•"/>
              </a:pPr>
              <a:r>
                <a:rPr lang="en-US" sz="1200">
                  <a:solidFill>
                    <a:srgbClr val="FFFF00"/>
                  </a:solidFill>
                </a:rPr>
                <a:t>Calculate q vector from e-arm variables</a:t>
              </a:r>
            </a:p>
            <a:p>
              <a:pPr marL="285750" indent="-285750" algn="ctr">
                <a:buFont typeface="Arial" panose="020B0604020202020204" pitchFamily="34" charset="0"/>
                <a:buChar char="•"/>
              </a:pPr>
              <a:r>
                <a:rPr lang="en-US" sz="1200">
                  <a:solidFill>
                    <a:srgbClr val="FFFF00"/>
                  </a:solidFill>
                </a:rPr>
                <a:t>Using the neutron hypothesis (assuming no mag. deflection), calculate predicted hadron hit position on HCal</a:t>
              </a:r>
            </a:p>
            <a:p>
              <a:pPr marL="285750" indent="-285750" algn="ctr">
                <a:buFont typeface="Arial" panose="020B0604020202020204" pitchFamily="34" charset="0"/>
                <a:buChar char="•"/>
              </a:pPr>
              <a:r>
                <a:rPr lang="en-US" sz="1200">
                  <a:solidFill>
                    <a:srgbClr val="FFFF00"/>
                  </a:solidFill>
                </a:rPr>
                <a:t>Create an </a:t>
              </a:r>
              <a:r>
                <a:rPr lang="en-US" sz="1200" i="1">
                  <a:solidFill>
                    <a:srgbClr val="FFFF00"/>
                  </a:solidFill>
                </a:rPr>
                <a:t>Expected pos. – Detected pos.</a:t>
              </a:r>
              <a:r>
                <a:rPr lang="en-US" sz="1200">
                  <a:solidFill>
                    <a:srgbClr val="FFFF00"/>
                  </a:solidFill>
                </a:rPr>
                <a:t> plot projection along the magnet dispersive direction </a:t>
              </a:r>
              <a:endParaRPr lang="en-US" sz="1400">
                <a:solidFill>
                  <a:srgbClr val="FFFF00"/>
                </a:solidFill>
              </a:endParaRPr>
            </a:p>
          </p:txBody>
        </p:sp>
        <p:grpSp>
          <p:nvGrpSpPr>
            <p:cNvPr id="9" name="Group 8">
              <a:extLst>
                <a:ext uri="{FF2B5EF4-FFF2-40B4-BE49-F238E27FC236}">
                  <a16:creationId xmlns:a16="http://schemas.microsoft.com/office/drawing/2014/main" id="{1A7ED3DB-B791-C60A-0AB0-646C04C10626}"/>
                </a:ext>
              </a:extLst>
            </p:cNvPr>
            <p:cNvGrpSpPr/>
            <p:nvPr/>
          </p:nvGrpSpPr>
          <p:grpSpPr>
            <a:xfrm>
              <a:off x="905522" y="811325"/>
              <a:ext cx="8557177" cy="6032892"/>
              <a:chOff x="1491410" y="811325"/>
              <a:chExt cx="7971289" cy="6032892"/>
            </a:xfrm>
          </p:grpSpPr>
          <p:sp>
            <p:nvSpPr>
              <p:cNvPr id="10" name="Rectangle: Rounded Corners 9">
                <a:extLst>
                  <a:ext uri="{FF2B5EF4-FFF2-40B4-BE49-F238E27FC236}">
                    <a16:creationId xmlns:a16="http://schemas.microsoft.com/office/drawing/2014/main" id="{27DB1825-6778-AD17-30D9-2793A8F41AC1}"/>
                  </a:ext>
                </a:extLst>
              </p:cNvPr>
              <p:cNvSpPr/>
              <p:nvPr/>
            </p:nvSpPr>
            <p:spPr>
              <a:xfrm>
                <a:off x="2521223" y="811325"/>
                <a:ext cx="1038691" cy="2281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Raw data</a:t>
                </a:r>
              </a:p>
            </p:txBody>
          </p:sp>
          <p:sp>
            <p:nvSpPr>
              <p:cNvPr id="11" name="Rectangle 10">
                <a:extLst>
                  <a:ext uri="{FF2B5EF4-FFF2-40B4-BE49-F238E27FC236}">
                    <a16:creationId xmlns:a16="http://schemas.microsoft.com/office/drawing/2014/main" id="{6CD4ED62-5E35-9935-A8DF-16C0F818977D}"/>
                  </a:ext>
                </a:extLst>
              </p:cNvPr>
              <p:cNvSpPr/>
              <p:nvPr/>
            </p:nvSpPr>
            <p:spPr>
              <a:xfrm>
                <a:off x="1491411" y="1219703"/>
                <a:ext cx="3195961" cy="440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Event reconstruction</a:t>
                </a:r>
              </a:p>
              <a:p>
                <a:pPr marL="285750" indent="-285750" algn="ctr">
                  <a:buFont typeface="Arial" panose="020B0604020202020204" pitchFamily="34" charset="0"/>
                  <a:buChar char="•"/>
                </a:pPr>
                <a:r>
                  <a:rPr lang="en-US" sz="1200">
                    <a:solidFill>
                      <a:srgbClr val="FFFF00"/>
                    </a:solidFill>
                  </a:rPr>
                  <a:t>Analyzer + SBS-OFFLINE + SBS-REPLAY</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2565603-ABDF-1A59-7B9D-F83B106D7AD8}"/>
                      </a:ext>
                    </a:extLst>
                  </p:cNvPr>
                  <p:cNvSpPr/>
                  <p:nvPr/>
                </p:nvSpPr>
                <p:spPr>
                  <a:xfrm>
                    <a:off x="1491410" y="1825308"/>
                    <a:ext cx="3195961" cy="10586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Quasi-Elastic event selection</a:t>
                    </a:r>
                  </a:p>
                  <a:p>
                    <a:pPr marL="285750" indent="-285750" algn="ctr">
                      <a:buFont typeface="Arial" panose="020B0604020202020204" pitchFamily="34" charset="0"/>
                      <a:buChar char="•"/>
                    </a:pPr>
                    <a:r>
                      <a:rPr lang="en-US" sz="1200">
                        <a:solidFill>
                          <a:srgbClr val="FFFF00"/>
                        </a:solidFill>
                      </a:rPr>
                      <a:t>Electron arm track-quality and </a:t>
                    </a:r>
                    <a14:m>
                      <m:oMath xmlns:m="http://schemas.openxmlformats.org/officeDocument/2006/math">
                        <m:sSup>
                          <m:sSupPr>
                            <m:ctrlPr>
                              <a:rPr lang="en-US" sz="1200" i="1" smtClean="0">
                                <a:solidFill>
                                  <a:srgbClr val="FFFF00"/>
                                </a:solidFill>
                                <a:latin typeface="Cambria Math" panose="02040503050406030204" pitchFamily="18" charset="0"/>
                              </a:rPr>
                            </m:ctrlPr>
                          </m:sSupPr>
                          <m:e>
                            <m:r>
                              <a:rPr lang="en-US" sz="1200" b="0" i="1" smtClean="0">
                                <a:solidFill>
                                  <a:srgbClr val="FFFF00"/>
                                </a:solidFill>
                                <a:latin typeface="Cambria Math" panose="02040503050406030204" pitchFamily="18" charset="0"/>
                              </a:rPr>
                              <m:t>𝑊</m:t>
                            </m:r>
                          </m:e>
                          <m:sup>
                            <m:r>
                              <a:rPr lang="en-US" sz="1200" b="0" i="1" smtClean="0">
                                <a:solidFill>
                                  <a:srgbClr val="FFFF00"/>
                                </a:solidFill>
                                <a:latin typeface="Cambria Math" panose="02040503050406030204" pitchFamily="18" charset="0"/>
                              </a:rPr>
                              <m:t>2</m:t>
                            </m:r>
                          </m:sup>
                        </m:sSup>
                      </m:oMath>
                    </a14:m>
                    <a:endParaRPr lang="en-US" sz="1200">
                      <a:solidFill>
                        <a:srgbClr val="FFFF00"/>
                      </a:solidFill>
                    </a:endParaRPr>
                  </a:p>
                  <a:p>
                    <a:pPr marL="285750" indent="-285750" algn="ctr">
                      <a:buFont typeface="Arial" panose="020B0604020202020204" pitchFamily="34" charset="0"/>
                      <a:buChar char="•"/>
                    </a:pPr>
                    <a:r>
                      <a:rPr lang="en-US" sz="1200">
                        <a:solidFill>
                          <a:srgbClr val="FFFF00"/>
                        </a:solidFill>
                      </a:rPr>
                      <a:t>Fiducial cuts – n and p acceptance match</a:t>
                    </a:r>
                  </a:p>
                  <a:p>
                    <a:pPr marL="285750" indent="-285750" algn="ctr">
                      <a:buFont typeface="Arial" panose="020B0604020202020204" pitchFamily="34" charset="0"/>
                      <a:buChar char="•"/>
                    </a:pPr>
                    <a:r>
                      <a:rPr lang="en-US" sz="1200">
                        <a:solidFill>
                          <a:srgbClr val="FFFF00"/>
                        </a:solidFill>
                      </a:rPr>
                      <a:t>HCal and BBCal coincidence time cuts</a:t>
                    </a:r>
                  </a:p>
                  <a:p>
                    <a:pPr marL="285750" indent="-285750" algn="ctr">
                      <a:buFont typeface="Arial" panose="020B0604020202020204" pitchFamily="34" charset="0"/>
                      <a:buChar char="•"/>
                    </a:pPr>
                    <a:r>
                      <a:rPr lang="en-US" sz="1200">
                        <a:solidFill>
                          <a:srgbClr val="FFFF00"/>
                        </a:solidFill>
                      </a:rPr>
                      <a:t>HCal cluster energy cuts</a:t>
                    </a:r>
                    <a:endParaRPr lang="en-US" sz="1400">
                      <a:solidFill>
                        <a:srgbClr val="FFFF00"/>
                      </a:solidFill>
                    </a:endParaRPr>
                  </a:p>
                </p:txBody>
              </p:sp>
            </mc:Choice>
            <mc:Fallback xmlns="">
              <p:sp>
                <p:nvSpPr>
                  <p:cNvPr id="12" name="Rectangle 11">
                    <a:extLst>
                      <a:ext uri="{FF2B5EF4-FFF2-40B4-BE49-F238E27FC236}">
                        <a16:creationId xmlns:a16="http://schemas.microsoft.com/office/drawing/2014/main" id="{82565603-ABDF-1A59-7B9D-F83B106D7AD8}"/>
                      </a:ext>
                    </a:extLst>
                  </p:cNvPr>
                  <p:cNvSpPr>
                    <a:spLocks noRot="1" noChangeAspect="1" noMove="1" noResize="1" noEditPoints="1" noAdjustHandles="1" noChangeArrowheads="1" noChangeShapeType="1" noTextEdit="1"/>
                  </p:cNvSpPr>
                  <p:nvPr/>
                </p:nvSpPr>
                <p:spPr>
                  <a:xfrm>
                    <a:off x="1491410" y="1825308"/>
                    <a:ext cx="3195961" cy="1058672"/>
                  </a:xfrm>
                  <a:prstGeom prst="rect">
                    <a:avLst/>
                  </a:prstGeom>
                  <a:blipFill>
                    <a:blip r:embed="rId2"/>
                    <a:stretch>
                      <a:fillRect t="-3681" b="-6748"/>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B837C3C5-02E4-C43C-5610-ED426273AFE5}"/>
                  </a:ext>
                </a:extLst>
              </p:cNvPr>
              <p:cNvSpPr/>
              <p:nvPr/>
            </p:nvSpPr>
            <p:spPr>
              <a:xfrm>
                <a:off x="6091387" y="1580385"/>
                <a:ext cx="3195961" cy="37987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b="1"/>
                  <a:t>G4SBS </a:t>
                </a:r>
                <a:r>
                  <a:rPr lang="en-US" sz="1200">
                    <a:solidFill>
                      <a:srgbClr val="FFFF00"/>
                    </a:solidFill>
                  </a:rPr>
                  <a:t>Realistic detector simulation</a:t>
                </a:r>
              </a:p>
            </p:txBody>
          </p:sp>
          <p:sp>
            <p:nvSpPr>
              <p:cNvPr id="14" name="Rectangle 13">
                <a:extLst>
                  <a:ext uri="{FF2B5EF4-FFF2-40B4-BE49-F238E27FC236}">
                    <a16:creationId xmlns:a16="http://schemas.microsoft.com/office/drawing/2014/main" id="{E1CF8CB9-F228-F44E-5981-3B4436BAA142}"/>
                  </a:ext>
                </a:extLst>
              </p:cNvPr>
              <p:cNvSpPr/>
              <p:nvPr/>
            </p:nvSpPr>
            <p:spPr>
              <a:xfrm>
                <a:off x="5916040" y="811325"/>
                <a:ext cx="3462292" cy="61754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SIMC D(e,e’n) and D(e,e’p) event generation</a:t>
                </a:r>
              </a:p>
              <a:p>
                <a:pPr marL="171450" indent="-171450" algn="ctr">
                  <a:buFont typeface="Arial" panose="020B0604020202020204" pitchFamily="34" charset="0"/>
                  <a:buChar char="•"/>
                </a:pPr>
                <a:r>
                  <a:rPr lang="en-US" sz="1200">
                    <a:solidFill>
                      <a:srgbClr val="FFFF00"/>
                    </a:solidFill>
                  </a:rPr>
                  <a:t>Nuclear effects</a:t>
                </a:r>
              </a:p>
              <a:p>
                <a:pPr marL="171450" indent="-171450" algn="ctr">
                  <a:buFont typeface="Arial" panose="020B0604020202020204" pitchFamily="34" charset="0"/>
                  <a:buChar char="•"/>
                </a:pPr>
                <a:r>
                  <a:rPr lang="en-US" sz="1200">
                    <a:solidFill>
                      <a:srgbClr val="FFFF00"/>
                    </a:solidFill>
                  </a:rPr>
                  <a:t>Radiative effects</a:t>
                </a:r>
                <a:endParaRPr lang="en-US"/>
              </a:p>
            </p:txBody>
          </p:sp>
          <p:sp>
            <p:nvSpPr>
              <p:cNvPr id="15" name="Rectangle 14">
                <a:extLst>
                  <a:ext uri="{FF2B5EF4-FFF2-40B4-BE49-F238E27FC236}">
                    <a16:creationId xmlns:a16="http://schemas.microsoft.com/office/drawing/2014/main" id="{F900BF77-ECF4-E891-444E-158F12358479}"/>
                  </a:ext>
                </a:extLst>
              </p:cNvPr>
              <p:cNvSpPr/>
              <p:nvPr/>
            </p:nvSpPr>
            <p:spPr>
              <a:xfrm>
                <a:off x="6091387" y="2108942"/>
                <a:ext cx="3195961" cy="30366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Digitization </a:t>
                </a:r>
                <a:r>
                  <a:rPr lang="en-US" sz="1400" b="1">
                    <a:solidFill>
                      <a:srgbClr val="FFFF00"/>
                    </a:solidFill>
                  </a:rPr>
                  <a:t>pseudo raw-data</a:t>
                </a:r>
                <a:endParaRPr lang="en-US" sz="1400" b="1"/>
              </a:p>
            </p:txBody>
          </p:sp>
          <p:sp>
            <p:nvSpPr>
              <p:cNvPr id="16" name="Rectangle 15">
                <a:extLst>
                  <a:ext uri="{FF2B5EF4-FFF2-40B4-BE49-F238E27FC236}">
                    <a16:creationId xmlns:a16="http://schemas.microsoft.com/office/drawing/2014/main" id="{48519198-535B-0432-40DA-FD60FC317430}"/>
                  </a:ext>
                </a:extLst>
              </p:cNvPr>
              <p:cNvSpPr/>
              <p:nvPr/>
            </p:nvSpPr>
            <p:spPr>
              <a:xfrm>
                <a:off x="6091387" y="2560832"/>
                <a:ext cx="3195961" cy="41846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Event reconstruction</a:t>
                </a:r>
              </a:p>
              <a:p>
                <a:pPr marL="285750" indent="-285750" algn="ctr">
                  <a:buFont typeface="Arial" panose="020B0604020202020204" pitchFamily="34" charset="0"/>
                  <a:buChar char="•"/>
                </a:pPr>
                <a:r>
                  <a:rPr lang="en-US" sz="1200">
                    <a:solidFill>
                      <a:srgbClr val="FFFF00"/>
                    </a:solidFill>
                  </a:rPr>
                  <a:t>Analyzer + SBS-OFFLINE + SBS-REPLAY</a:t>
                </a:r>
              </a:p>
            </p:txBody>
          </p:sp>
          <p:cxnSp>
            <p:nvCxnSpPr>
              <p:cNvPr id="17" name="Straight Arrow Connector 16">
                <a:extLst>
                  <a:ext uri="{FF2B5EF4-FFF2-40B4-BE49-F238E27FC236}">
                    <a16:creationId xmlns:a16="http://schemas.microsoft.com/office/drawing/2014/main" id="{EC9BED89-3FAE-13D3-0FB7-5CD9144FE4C0}"/>
                  </a:ext>
                </a:extLst>
              </p:cNvPr>
              <p:cNvCxnSpPr>
                <a:cxnSpLocks/>
              </p:cNvCxnSpPr>
              <p:nvPr/>
            </p:nvCxnSpPr>
            <p:spPr>
              <a:xfrm flipH="1">
                <a:off x="3089393" y="1057570"/>
                <a:ext cx="8" cy="149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7884FC-D589-421C-106E-4BC864C00EAF}"/>
                  </a:ext>
                </a:extLst>
              </p:cNvPr>
              <p:cNvCxnSpPr>
                <a:cxnSpLocks/>
              </p:cNvCxnSpPr>
              <p:nvPr/>
            </p:nvCxnSpPr>
            <p:spPr>
              <a:xfrm>
                <a:off x="3089391" y="1659473"/>
                <a:ext cx="2" cy="165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1AE9996-C510-B75E-379B-4D02BDAB8723}"/>
                  </a:ext>
                </a:extLst>
              </p:cNvPr>
              <p:cNvCxnSpPr>
                <a:cxnSpLocks/>
              </p:cNvCxnSpPr>
              <p:nvPr/>
            </p:nvCxnSpPr>
            <p:spPr>
              <a:xfrm flipH="1">
                <a:off x="3068676" y="2836203"/>
                <a:ext cx="3" cy="155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43EADD5-7938-827B-641B-C40765BA8F30}"/>
                  </a:ext>
                </a:extLst>
              </p:cNvPr>
              <p:cNvCxnSpPr>
                <a:cxnSpLocks/>
              </p:cNvCxnSpPr>
              <p:nvPr/>
            </p:nvCxnSpPr>
            <p:spPr>
              <a:xfrm flipH="1">
                <a:off x="7683491" y="1432036"/>
                <a:ext cx="8" cy="149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1B50437-358E-FF1E-C97B-07BA0B85C087}"/>
                  </a:ext>
                </a:extLst>
              </p:cNvPr>
              <p:cNvCxnSpPr>
                <a:cxnSpLocks/>
              </p:cNvCxnSpPr>
              <p:nvPr/>
            </p:nvCxnSpPr>
            <p:spPr>
              <a:xfrm flipH="1">
                <a:off x="7683483" y="1948409"/>
                <a:ext cx="8" cy="149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C59E33-7941-49CE-581D-57857AF37FDC}"/>
                  </a:ext>
                </a:extLst>
              </p:cNvPr>
              <p:cNvCxnSpPr>
                <a:cxnSpLocks/>
              </p:cNvCxnSpPr>
              <p:nvPr/>
            </p:nvCxnSpPr>
            <p:spPr>
              <a:xfrm flipH="1">
                <a:off x="7683482" y="2406658"/>
                <a:ext cx="8" cy="149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E4F4034-DC73-D0FE-B3D2-E1A8DC0A55D9}"/>
                  </a:ext>
                </a:extLst>
              </p:cNvPr>
              <p:cNvSpPr/>
              <p:nvPr/>
            </p:nvSpPr>
            <p:spPr>
              <a:xfrm>
                <a:off x="5916040" y="3152379"/>
                <a:ext cx="3546659" cy="55419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a:p>
              <a:p>
                <a:pPr algn="ctr"/>
                <a:r>
                  <a:rPr lang="en-US" sz="1400" b="1"/>
                  <a:t>Apply same cuts as in real data analysis and make the same yield plots</a:t>
                </a:r>
              </a:p>
              <a:p>
                <a:pPr marL="285750" indent="-285750" algn="ctr">
                  <a:buFont typeface="Arial" panose="020B0604020202020204" pitchFamily="34" charset="0"/>
                  <a:buChar char="•"/>
                </a:pPr>
                <a:endParaRPr lang="en-US" sz="1200" b="1"/>
              </a:p>
            </p:txBody>
          </p:sp>
          <p:cxnSp>
            <p:nvCxnSpPr>
              <p:cNvPr id="24" name="Straight Arrow Connector 23">
                <a:extLst>
                  <a:ext uri="{FF2B5EF4-FFF2-40B4-BE49-F238E27FC236}">
                    <a16:creationId xmlns:a16="http://schemas.microsoft.com/office/drawing/2014/main" id="{446C2DAE-A767-D657-45FE-FCB3C695479B}"/>
                  </a:ext>
                </a:extLst>
              </p:cNvPr>
              <p:cNvCxnSpPr>
                <a:cxnSpLocks/>
              </p:cNvCxnSpPr>
              <p:nvPr/>
            </p:nvCxnSpPr>
            <p:spPr>
              <a:xfrm flipH="1">
                <a:off x="7683482" y="2985803"/>
                <a:ext cx="8" cy="149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5027E745-ECCC-F5AA-72AC-C09CD0CA332D}"/>
                  </a:ext>
                </a:extLst>
              </p:cNvPr>
              <p:cNvCxnSpPr>
                <a:cxnSpLocks/>
                <a:stCxn id="8" idx="2"/>
                <a:endCxn id="27" idx="1"/>
              </p:cNvCxnSpPr>
              <p:nvPr/>
            </p:nvCxnSpPr>
            <p:spPr>
              <a:xfrm rot="16200000" flipH="1">
                <a:off x="3151148" y="4429240"/>
                <a:ext cx="333676" cy="45721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71983DAE-2AE6-9A31-6C4D-30A6F8BE6342}"/>
                  </a:ext>
                </a:extLst>
              </p:cNvPr>
              <p:cNvCxnSpPr>
                <a:cxnSpLocks/>
                <a:stCxn id="28" idx="2"/>
                <a:endCxn id="27" idx="3"/>
              </p:cNvCxnSpPr>
              <p:nvPr/>
            </p:nvCxnSpPr>
            <p:spPr>
              <a:xfrm rot="5400000">
                <a:off x="7418344" y="4553660"/>
                <a:ext cx="367593" cy="17445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6EC2233-E4C1-D3AA-EFC7-BA0371B42032}"/>
                  </a:ext>
                </a:extLst>
              </p:cNvPr>
              <p:cNvSpPr/>
              <p:nvPr/>
            </p:nvSpPr>
            <p:spPr>
              <a:xfrm>
                <a:off x="3546593" y="4560735"/>
                <a:ext cx="3968318" cy="5279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Extract ratio R by </a:t>
                </a:r>
                <a:r>
                  <a:rPr lang="en-US" sz="1400" b="1" i="1"/>
                  <a:t>fitting</a:t>
                </a:r>
                <a:r>
                  <a:rPr lang="en-US" sz="1400" b="1"/>
                  <a:t> simulated data to real data</a:t>
                </a:r>
              </a:p>
            </p:txBody>
          </p:sp>
          <p:sp>
            <p:nvSpPr>
              <p:cNvPr id="28" name="Rectangle 27">
                <a:extLst>
                  <a:ext uri="{FF2B5EF4-FFF2-40B4-BE49-F238E27FC236}">
                    <a16:creationId xmlns:a16="http://schemas.microsoft.com/office/drawing/2014/main" id="{43004935-97E1-761A-0FCA-E19F9E90C2F5}"/>
                  </a:ext>
                </a:extLst>
              </p:cNvPr>
              <p:cNvSpPr/>
              <p:nvPr/>
            </p:nvSpPr>
            <p:spPr>
              <a:xfrm>
                <a:off x="6091387" y="3913950"/>
                <a:ext cx="3195961" cy="54314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Add inelastic + accidental background</a:t>
                </a:r>
              </a:p>
            </p:txBody>
          </p:sp>
          <p:cxnSp>
            <p:nvCxnSpPr>
              <p:cNvPr id="29" name="Straight Arrow Connector 28">
                <a:extLst>
                  <a:ext uri="{FF2B5EF4-FFF2-40B4-BE49-F238E27FC236}">
                    <a16:creationId xmlns:a16="http://schemas.microsoft.com/office/drawing/2014/main" id="{A3EA8868-F4D8-D0A4-D9D9-A409825EEDB1}"/>
                  </a:ext>
                </a:extLst>
              </p:cNvPr>
              <p:cNvCxnSpPr>
                <a:cxnSpLocks/>
                <a:stCxn id="23" idx="2"/>
              </p:cNvCxnSpPr>
              <p:nvPr/>
            </p:nvCxnSpPr>
            <p:spPr>
              <a:xfrm flipH="1">
                <a:off x="7689368" y="3706570"/>
                <a:ext cx="2" cy="196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FD8E528-AE2B-E30D-5429-9FB44083A697}"/>
                  </a:ext>
                </a:extLst>
              </p:cNvPr>
              <p:cNvSpPr/>
              <p:nvPr/>
            </p:nvSpPr>
            <p:spPr>
              <a:xfrm>
                <a:off x="4014885" y="5254594"/>
                <a:ext cx="3038235" cy="4552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Systematic uncertainty studies on </a:t>
                </a:r>
                <a:r>
                  <a:rPr lang="en-US" sz="1400" b="1" i="1"/>
                  <a:t>R</a:t>
                </a:r>
              </a:p>
            </p:txBody>
          </p:sp>
          <p:cxnSp>
            <p:nvCxnSpPr>
              <p:cNvPr id="31" name="Straight Arrow Connector 30">
                <a:extLst>
                  <a:ext uri="{FF2B5EF4-FFF2-40B4-BE49-F238E27FC236}">
                    <a16:creationId xmlns:a16="http://schemas.microsoft.com/office/drawing/2014/main" id="{8D1FBB23-AE23-AD4A-398F-D98B0C02B119}"/>
                  </a:ext>
                </a:extLst>
              </p:cNvPr>
              <p:cNvCxnSpPr>
                <a:cxnSpLocks/>
              </p:cNvCxnSpPr>
              <p:nvPr/>
            </p:nvCxnSpPr>
            <p:spPr>
              <a:xfrm flipH="1">
                <a:off x="5428656" y="5087681"/>
                <a:ext cx="8" cy="149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ectangle: Rounded Corners 31">
                    <a:extLst>
                      <a:ext uri="{FF2B5EF4-FFF2-40B4-BE49-F238E27FC236}">
                        <a16:creationId xmlns:a16="http://schemas.microsoft.com/office/drawing/2014/main" id="{CB6D94CD-CDAE-3C6C-BCC0-9329FA05F5A5}"/>
                      </a:ext>
                    </a:extLst>
                  </p:cNvPr>
                  <p:cNvSpPr/>
                  <p:nvPr/>
                </p:nvSpPr>
                <p:spPr>
                  <a:xfrm>
                    <a:off x="5172308" y="6472119"/>
                    <a:ext cx="512695" cy="37209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b="1" i="1" smtClean="0">
                                  <a:solidFill>
                                    <a:schemeClr val="tx1">
                                      <a:lumMod val="95000"/>
                                      <a:lumOff val="5000"/>
                                    </a:schemeClr>
                                  </a:solidFill>
                                  <a:latin typeface="Cambria Math" panose="02040503050406030204" pitchFamily="18" charset="0"/>
                                </a:rPr>
                              </m:ctrlPr>
                            </m:sSubSupPr>
                            <m:e>
                              <m:r>
                                <a:rPr lang="en-US" sz="1400" b="1" i="1" smtClean="0">
                                  <a:solidFill>
                                    <a:schemeClr val="tx1">
                                      <a:lumMod val="95000"/>
                                      <a:lumOff val="5000"/>
                                    </a:schemeClr>
                                  </a:solidFill>
                                  <a:latin typeface="Cambria Math" panose="02040503050406030204" pitchFamily="18" charset="0"/>
                                </a:rPr>
                                <m:t>𝑮</m:t>
                              </m:r>
                            </m:e>
                            <m:sub>
                              <m:r>
                                <a:rPr lang="en-US" sz="1400" b="1" i="1" smtClean="0">
                                  <a:solidFill>
                                    <a:schemeClr val="tx1">
                                      <a:lumMod val="95000"/>
                                      <a:lumOff val="5000"/>
                                    </a:schemeClr>
                                  </a:solidFill>
                                  <a:latin typeface="Cambria Math" panose="02040503050406030204" pitchFamily="18" charset="0"/>
                                </a:rPr>
                                <m:t>𝑴</m:t>
                              </m:r>
                            </m:sub>
                            <m:sup>
                              <m:r>
                                <a:rPr lang="en-US" sz="1400" b="1" i="1" smtClean="0">
                                  <a:solidFill>
                                    <a:schemeClr val="tx1">
                                      <a:lumMod val="95000"/>
                                      <a:lumOff val="5000"/>
                                    </a:schemeClr>
                                  </a:solidFill>
                                  <a:latin typeface="Cambria Math" panose="02040503050406030204" pitchFamily="18" charset="0"/>
                                </a:rPr>
                                <m:t>𝒏</m:t>
                              </m:r>
                            </m:sup>
                          </m:sSubSup>
                        </m:oMath>
                      </m:oMathPara>
                    </a14:m>
                    <a:endParaRPr lang="en-US" sz="1400" i="1">
                      <a:solidFill>
                        <a:srgbClr val="FF0000"/>
                      </a:solidFill>
                    </a:endParaRPr>
                  </a:p>
                </p:txBody>
              </p:sp>
            </mc:Choice>
            <mc:Fallback xmlns="">
              <p:sp>
                <p:nvSpPr>
                  <p:cNvPr id="32" name="Rectangle: Rounded Corners 31">
                    <a:extLst>
                      <a:ext uri="{FF2B5EF4-FFF2-40B4-BE49-F238E27FC236}">
                        <a16:creationId xmlns:a16="http://schemas.microsoft.com/office/drawing/2014/main" id="{CB6D94CD-CDAE-3C6C-BCC0-9329FA05F5A5}"/>
                      </a:ext>
                    </a:extLst>
                  </p:cNvPr>
                  <p:cNvSpPr>
                    <a:spLocks noRot="1" noChangeAspect="1" noMove="1" noResize="1" noEditPoints="1" noAdjustHandles="1" noChangeArrowheads="1" noChangeShapeType="1" noTextEdit="1"/>
                  </p:cNvSpPr>
                  <p:nvPr/>
                </p:nvSpPr>
                <p:spPr>
                  <a:xfrm>
                    <a:off x="5172308" y="6472119"/>
                    <a:ext cx="512695" cy="372098"/>
                  </a:xfrm>
                  <a:prstGeom prst="roundRect">
                    <a:avLst/>
                  </a:prstGeom>
                  <a:blipFill>
                    <a:blip r:embed="rId3"/>
                    <a:stretch>
                      <a:fillRect/>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558419DF-52F9-B8A7-334B-4171D16139D3}"/>
                  </a:ext>
                </a:extLst>
              </p:cNvPr>
              <p:cNvCxnSpPr>
                <a:cxnSpLocks/>
              </p:cNvCxnSpPr>
              <p:nvPr/>
            </p:nvCxnSpPr>
            <p:spPr>
              <a:xfrm flipH="1">
                <a:off x="3394193" y="1362370"/>
                <a:ext cx="8" cy="149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1583CA6-8406-D59C-97A0-F5DE7D55A1FE}"/>
                  </a:ext>
                </a:extLst>
              </p:cNvPr>
              <p:cNvCxnSpPr>
                <a:cxnSpLocks/>
              </p:cNvCxnSpPr>
              <p:nvPr/>
            </p:nvCxnSpPr>
            <p:spPr>
              <a:xfrm flipH="1">
                <a:off x="5428656" y="5707927"/>
                <a:ext cx="8" cy="149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0CA3E942-64DA-7992-8BB4-4742C113F7D7}"/>
                      </a:ext>
                    </a:extLst>
                  </p:cNvPr>
                  <p:cNvSpPr/>
                  <p:nvPr/>
                </p:nvSpPr>
                <p:spPr>
                  <a:xfrm>
                    <a:off x="3787421" y="5865501"/>
                    <a:ext cx="3412336" cy="4552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R and parameterization for </a:t>
                    </a:r>
                    <a14:m>
                      <m:oMath xmlns:m="http://schemas.openxmlformats.org/officeDocument/2006/math">
                        <m:sSub>
                          <m:sSubPr>
                            <m:ctrlPr>
                              <a:rPr lang="en-US" sz="1400" b="1" i="1" smtClean="0">
                                <a:solidFill>
                                  <a:schemeClr val="tx1">
                                    <a:lumMod val="95000"/>
                                    <a:lumOff val="5000"/>
                                  </a:schemeClr>
                                </a:solidFill>
                                <a:latin typeface="Cambria Math" panose="02040503050406030204" pitchFamily="18" charset="0"/>
                              </a:rPr>
                            </m:ctrlPr>
                          </m:sSubPr>
                          <m:e>
                            <m:r>
                              <a:rPr lang="en-US" sz="1400" b="1" i="1" smtClean="0">
                                <a:solidFill>
                                  <a:schemeClr val="tx1">
                                    <a:lumMod val="95000"/>
                                    <a:lumOff val="5000"/>
                                  </a:schemeClr>
                                </a:solidFill>
                                <a:latin typeface="Cambria Math" panose="02040503050406030204" pitchFamily="18" charset="0"/>
                                <a:ea typeface="Cambria Math" panose="02040503050406030204" pitchFamily="18" charset="0"/>
                              </a:rPr>
                              <m:t>𝝈</m:t>
                            </m:r>
                          </m:e>
                          <m:sub>
                            <m:r>
                              <a:rPr lang="en-US" sz="1400" b="1" i="1" smtClean="0">
                                <a:solidFill>
                                  <a:schemeClr val="tx1">
                                    <a:lumMod val="95000"/>
                                    <a:lumOff val="5000"/>
                                  </a:schemeClr>
                                </a:solidFill>
                                <a:latin typeface="Cambria Math" panose="02040503050406030204" pitchFamily="18" charset="0"/>
                              </a:rPr>
                              <m:t>(</m:t>
                            </m:r>
                            <m:r>
                              <a:rPr lang="en-US" sz="1400" b="1" i="1" smtClean="0">
                                <a:solidFill>
                                  <a:schemeClr val="tx1">
                                    <a:lumMod val="95000"/>
                                    <a:lumOff val="5000"/>
                                  </a:schemeClr>
                                </a:solidFill>
                                <a:latin typeface="Cambria Math" panose="02040503050406030204" pitchFamily="18" charset="0"/>
                              </a:rPr>
                              <m:t>𝒆</m:t>
                            </m:r>
                            <m:r>
                              <a:rPr lang="en-US" sz="1400" b="1" i="1" smtClean="0">
                                <a:solidFill>
                                  <a:schemeClr val="tx1">
                                    <a:lumMod val="95000"/>
                                    <a:lumOff val="5000"/>
                                  </a:schemeClr>
                                </a:solidFill>
                                <a:latin typeface="Cambria Math" panose="02040503050406030204" pitchFamily="18" charset="0"/>
                              </a:rPr>
                              <m:t>,</m:t>
                            </m:r>
                            <m:sSup>
                              <m:sSupPr>
                                <m:ctrlPr>
                                  <a:rPr lang="en-US" sz="1400" b="1" i="1" smtClean="0">
                                    <a:solidFill>
                                      <a:schemeClr val="tx1">
                                        <a:lumMod val="95000"/>
                                        <a:lumOff val="5000"/>
                                      </a:schemeClr>
                                    </a:solidFill>
                                    <a:latin typeface="Cambria Math" panose="02040503050406030204" pitchFamily="18" charset="0"/>
                                  </a:rPr>
                                </m:ctrlPr>
                              </m:sSupPr>
                              <m:e>
                                <m:r>
                                  <a:rPr lang="en-US" sz="1400" b="1" i="1" smtClean="0">
                                    <a:solidFill>
                                      <a:schemeClr val="tx1">
                                        <a:lumMod val="95000"/>
                                        <a:lumOff val="5000"/>
                                      </a:schemeClr>
                                    </a:solidFill>
                                    <a:latin typeface="Cambria Math" panose="02040503050406030204" pitchFamily="18" charset="0"/>
                                  </a:rPr>
                                  <m:t>𝒆</m:t>
                                </m:r>
                              </m:e>
                              <m:sup>
                                <m:r>
                                  <a:rPr lang="en-US" sz="1400" b="1" i="1" smtClean="0">
                                    <a:solidFill>
                                      <a:schemeClr val="tx1">
                                        <a:lumMod val="95000"/>
                                        <a:lumOff val="5000"/>
                                      </a:schemeClr>
                                    </a:solidFill>
                                    <a:latin typeface="Cambria Math" panose="02040503050406030204" pitchFamily="18" charset="0"/>
                                  </a:rPr>
                                  <m:t>′</m:t>
                                </m:r>
                              </m:sup>
                            </m:sSup>
                            <m:r>
                              <a:rPr lang="en-US" sz="1400" b="1" i="1" smtClean="0">
                                <a:solidFill>
                                  <a:schemeClr val="tx1">
                                    <a:lumMod val="95000"/>
                                    <a:lumOff val="5000"/>
                                  </a:schemeClr>
                                </a:solidFill>
                                <a:latin typeface="Cambria Math" panose="02040503050406030204" pitchFamily="18" charset="0"/>
                              </a:rPr>
                              <m:t>𝒑</m:t>
                            </m:r>
                            <m:r>
                              <a:rPr lang="en-US" sz="1400" b="1" i="1" smtClean="0">
                                <a:solidFill>
                                  <a:schemeClr val="tx1">
                                    <a:lumMod val="95000"/>
                                    <a:lumOff val="5000"/>
                                  </a:schemeClr>
                                </a:solidFill>
                                <a:latin typeface="Cambria Math" panose="02040503050406030204" pitchFamily="18" charset="0"/>
                              </a:rPr>
                              <m:t>)</m:t>
                            </m:r>
                          </m:sub>
                        </m:sSub>
                      </m:oMath>
                    </a14:m>
                    <a:r>
                      <a:rPr lang="en-US" sz="1400" b="1"/>
                      <a:t> and </a:t>
                    </a:r>
                    <a14:m>
                      <m:oMath xmlns:m="http://schemas.openxmlformats.org/officeDocument/2006/math">
                        <m:sSubSup>
                          <m:sSubSupPr>
                            <m:ctrlPr>
                              <a:rPr lang="en-US" sz="1400" b="1" i="1" smtClean="0">
                                <a:solidFill>
                                  <a:schemeClr val="tx1">
                                    <a:lumMod val="95000"/>
                                    <a:lumOff val="5000"/>
                                  </a:schemeClr>
                                </a:solidFill>
                                <a:latin typeface="Cambria Math" panose="02040503050406030204" pitchFamily="18" charset="0"/>
                              </a:rPr>
                            </m:ctrlPr>
                          </m:sSubSupPr>
                          <m:e>
                            <m:r>
                              <a:rPr lang="en-US" sz="1400" b="1" i="1">
                                <a:solidFill>
                                  <a:schemeClr val="tx1">
                                    <a:lumMod val="95000"/>
                                    <a:lumOff val="5000"/>
                                  </a:schemeClr>
                                </a:solidFill>
                                <a:latin typeface="Cambria Math" panose="02040503050406030204" pitchFamily="18" charset="0"/>
                              </a:rPr>
                              <m:t>𝑮</m:t>
                            </m:r>
                          </m:e>
                          <m:sub>
                            <m:r>
                              <a:rPr lang="en-US" sz="1400" b="1" i="1" smtClean="0">
                                <a:solidFill>
                                  <a:schemeClr val="tx1">
                                    <a:lumMod val="95000"/>
                                    <a:lumOff val="5000"/>
                                  </a:schemeClr>
                                </a:solidFill>
                                <a:latin typeface="Cambria Math" panose="02040503050406030204" pitchFamily="18" charset="0"/>
                              </a:rPr>
                              <m:t>𝑬</m:t>
                            </m:r>
                          </m:sub>
                          <m:sup>
                            <m:r>
                              <a:rPr lang="en-US" sz="1400" b="1" i="1">
                                <a:solidFill>
                                  <a:schemeClr val="tx1">
                                    <a:lumMod val="95000"/>
                                    <a:lumOff val="5000"/>
                                  </a:schemeClr>
                                </a:solidFill>
                                <a:latin typeface="Cambria Math" panose="02040503050406030204" pitchFamily="18" charset="0"/>
                              </a:rPr>
                              <m:t>𝒏</m:t>
                            </m:r>
                          </m:sup>
                        </m:sSubSup>
                      </m:oMath>
                    </a14:m>
                    <a:endParaRPr lang="en-US" sz="1400" b="1" i="1"/>
                  </a:p>
                </p:txBody>
              </p:sp>
            </mc:Choice>
            <mc:Fallback xmlns="">
              <p:sp>
                <p:nvSpPr>
                  <p:cNvPr id="36" name="Rectangle 35">
                    <a:extLst>
                      <a:ext uri="{FF2B5EF4-FFF2-40B4-BE49-F238E27FC236}">
                        <a16:creationId xmlns:a16="http://schemas.microsoft.com/office/drawing/2014/main" id="{0CA3E942-64DA-7992-8BB4-4742C113F7D7}"/>
                      </a:ext>
                    </a:extLst>
                  </p:cNvPr>
                  <p:cNvSpPr>
                    <a:spLocks noRot="1" noChangeAspect="1" noMove="1" noResize="1" noEditPoints="1" noAdjustHandles="1" noChangeArrowheads="1" noChangeShapeType="1" noTextEdit="1"/>
                  </p:cNvSpPr>
                  <p:nvPr/>
                </p:nvSpPr>
                <p:spPr>
                  <a:xfrm>
                    <a:off x="3787421" y="5865501"/>
                    <a:ext cx="3412336" cy="455258"/>
                  </a:xfrm>
                  <a:prstGeom prst="rect">
                    <a:avLst/>
                  </a:prstGeom>
                  <a:blipFill>
                    <a:blip r:embed="rId4"/>
                    <a:stretch>
                      <a:fillRect/>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80513B79-83AA-9C29-2682-5B8E2374F262}"/>
                  </a:ext>
                </a:extLst>
              </p:cNvPr>
              <p:cNvCxnSpPr>
                <a:cxnSpLocks/>
              </p:cNvCxnSpPr>
              <p:nvPr/>
            </p:nvCxnSpPr>
            <p:spPr>
              <a:xfrm flipH="1">
                <a:off x="5428647" y="6303283"/>
                <a:ext cx="8" cy="149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44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99E5-E472-B255-410C-ADE56CC36FB8}"/>
              </a:ext>
            </a:extLst>
          </p:cNvPr>
          <p:cNvSpPr>
            <a:spLocks noGrp="1"/>
          </p:cNvSpPr>
          <p:nvPr>
            <p:ph type="title"/>
          </p:nvPr>
        </p:nvSpPr>
        <p:spPr>
          <a:xfrm>
            <a:off x="838200" y="84911"/>
            <a:ext cx="10515600" cy="708842"/>
          </a:xfrm>
        </p:spPr>
        <p:txBody>
          <a:bodyPr/>
          <a:lstStyle/>
          <a:p>
            <a:pPr algn="ctr"/>
            <a:r>
              <a:rPr lang="en-US"/>
              <a:t>Quasi-elastic data simulation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B879FD-608F-6FA5-C259-588200F52B4C}"/>
                  </a:ext>
                </a:extLst>
              </p:cNvPr>
              <p:cNvSpPr>
                <a:spLocks noGrp="1"/>
              </p:cNvSpPr>
              <p:nvPr>
                <p:ph idx="1"/>
              </p:nvPr>
            </p:nvSpPr>
            <p:spPr>
              <a:xfrm>
                <a:off x="714759" y="835056"/>
                <a:ext cx="10762482" cy="3309661"/>
              </a:xfrm>
            </p:spPr>
            <p:txBody>
              <a:bodyPr>
                <a:normAutofit/>
              </a:bodyPr>
              <a:lstStyle/>
              <a:p>
                <a:r>
                  <a:rPr lang="en-US" sz="1800" b="1"/>
                  <a:t>SIMC</a:t>
                </a:r>
                <a:r>
                  <a:rPr lang="en-US" sz="1800"/>
                  <a:t> event generator</a:t>
                </a:r>
              </a:p>
              <a:p>
                <a:pPr lvl="1"/>
                <a:r>
                  <a:rPr lang="en-US" sz="1400"/>
                  <a:t>Generate </a:t>
                </a:r>
                <a:r>
                  <a:rPr lang="en-US" sz="1400" b="1" i="1"/>
                  <a:t>D(</a:t>
                </a:r>
                <a:r>
                  <a:rPr lang="en-US" sz="1400" b="1" i="1" dirty="0" err="1"/>
                  <a:t>e,e’n</a:t>
                </a:r>
                <a:r>
                  <a:rPr lang="en-US" sz="1400" b="1" i="1"/>
                  <a:t>)p</a:t>
                </a:r>
                <a:r>
                  <a:rPr lang="en-US" sz="1400" b="1"/>
                  <a:t> </a:t>
                </a:r>
                <a:r>
                  <a:rPr lang="en-US" sz="1400"/>
                  <a:t>and </a:t>
                </a:r>
                <a:r>
                  <a:rPr lang="en-US" sz="1400" b="1" i="1"/>
                  <a:t>D(</a:t>
                </a:r>
                <a:r>
                  <a:rPr lang="en-US" sz="1400" b="1" i="1" dirty="0" err="1"/>
                  <a:t>e,e’p</a:t>
                </a:r>
                <a:r>
                  <a:rPr lang="en-US" sz="1400" b="1" i="1"/>
                  <a:t>)n</a:t>
                </a:r>
                <a:r>
                  <a:rPr lang="en-US" sz="1400"/>
                  <a:t> events with: Kelly – 2004 parameterization for </a:t>
                </a:r>
                <a14:m>
                  <m:oMath xmlns:m="http://schemas.openxmlformats.org/officeDocument/2006/math">
                    <m:sSubSup>
                      <m:sSubSupPr>
                        <m:ctrlPr>
                          <a:rPr lang="en-US" sz="1400" i="1" smtClean="0">
                            <a:latin typeface="Cambria Math" panose="02040503050406030204" pitchFamily="18" charset="0"/>
                          </a:rPr>
                        </m:ctrlPr>
                      </m:sSubSupPr>
                      <m:e>
                        <m:r>
                          <a:rPr lang="en-US" sz="1400" b="0" i="1" smtClean="0">
                            <a:latin typeface="Cambria Math" panose="02040503050406030204" pitchFamily="18" charset="0"/>
                          </a:rPr>
                          <m:t>𝐺</m:t>
                        </m:r>
                      </m:e>
                      <m:sub>
                        <m:r>
                          <a:rPr lang="en-US" sz="1400" b="0" i="1" smtClean="0">
                            <a:latin typeface="Cambria Math" panose="02040503050406030204" pitchFamily="18" charset="0"/>
                          </a:rPr>
                          <m:t>𝐸</m:t>
                        </m:r>
                      </m:sub>
                      <m:sup>
                        <m:r>
                          <a:rPr lang="en-US" sz="1400" b="0" i="1" smtClean="0">
                            <a:latin typeface="Cambria Math" panose="02040503050406030204" pitchFamily="18" charset="0"/>
                          </a:rPr>
                          <m:t>𝑝</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b="0" i="1" smtClean="0">
                            <a:latin typeface="Cambria Math" panose="02040503050406030204" pitchFamily="18" charset="0"/>
                          </a:rPr>
                          <m:t>𝑀</m:t>
                        </m:r>
                      </m:sub>
                      <m:sup>
                        <m:r>
                          <a:rPr lang="en-US" sz="1400" i="1">
                            <a:latin typeface="Cambria Math" panose="02040503050406030204" pitchFamily="18" charset="0"/>
                          </a:rPr>
                          <m:t>𝑝</m:t>
                        </m:r>
                      </m:sup>
                    </m:sSubSup>
                  </m:oMath>
                </a14:m>
                <a:r>
                  <a:rPr lang="en-US" sz="1400" b="1"/>
                  <a:t> </a:t>
                </a:r>
                <a:r>
                  <a:rPr lang="en-US" sz="1400"/>
                  <a:t>and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b="0" i="1" smtClean="0">
                            <a:latin typeface="Cambria Math" panose="02040503050406030204" pitchFamily="18" charset="0"/>
                          </a:rPr>
                          <m:t>𝑛</m:t>
                        </m:r>
                      </m:sup>
                    </m:sSubSup>
                  </m:oMath>
                </a14:m>
                <a:r>
                  <a:rPr lang="en-US" sz="1400"/>
                  <a:t>, Riordan parameterization for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𝐸</m:t>
                        </m:r>
                      </m:sub>
                      <m:sup>
                        <m:r>
                          <a:rPr lang="en-US" sz="1400" b="0" i="1" smtClean="0">
                            <a:latin typeface="Cambria Math" panose="02040503050406030204" pitchFamily="18" charset="0"/>
                          </a:rPr>
                          <m:t>𝑛</m:t>
                        </m:r>
                      </m:sup>
                    </m:sSubSup>
                  </m:oMath>
                </a14:m>
                <a:endParaRPr lang="en-US" sz="1400" b="1"/>
              </a:p>
              <a:p>
                <a:pPr lvl="1"/>
                <a:r>
                  <a:rPr lang="en-US" sz="1400" b="1"/>
                  <a:t>Radiative effects:</a:t>
                </a:r>
                <a:r>
                  <a:rPr lang="en-US" sz="1400"/>
                  <a:t> internal and external Bremsstrahlung for electrons</a:t>
                </a:r>
                <a:endParaRPr lang="en-US" sz="1400" dirty="0"/>
              </a:p>
              <a:p>
                <a:pPr lvl="1"/>
                <a:r>
                  <a:rPr lang="en-US" sz="1400" b="1"/>
                  <a:t>Nuclear effects:</a:t>
                </a:r>
                <a:r>
                  <a:rPr lang="en-US" sz="1400"/>
                  <a:t> nucleon Fermi motion, nuclear binding </a:t>
                </a:r>
              </a:p>
              <a:p>
                <a:r>
                  <a:rPr lang="en-US" sz="1800" b="1"/>
                  <a:t>G4SBS</a:t>
                </a:r>
                <a:r>
                  <a:rPr lang="en-US" sz="1800"/>
                  <a:t> detector response simulation</a:t>
                </a:r>
              </a:p>
              <a:p>
                <a:pPr lvl="1"/>
                <a:r>
                  <a:rPr lang="en-US" sz="1400"/>
                  <a:t>Geant4 based package; run SIMC generated events through the experiment setup in G4SBS</a:t>
                </a:r>
              </a:p>
              <a:p>
                <a:pPr lvl="1"/>
                <a:r>
                  <a:rPr lang="en-US" sz="1400"/>
                  <a:t>Simulates magnetic fields, multiple scattering, ionization, Cerenkov, Bremsstrahlung,  and other particle interactions with matter</a:t>
                </a:r>
              </a:p>
              <a:p>
                <a:pPr lvl="1"/>
                <a:r>
                  <a:rPr lang="en-US" sz="1400" b="1"/>
                  <a:t>Inelastic event generator:</a:t>
                </a:r>
                <a:r>
                  <a:rPr lang="en-US" sz="1400"/>
                  <a:t> inclusive D(</a:t>
                </a:r>
                <a:r>
                  <a:rPr lang="en-US" sz="1400" dirty="0" err="1"/>
                  <a:t>e,e</a:t>
                </a:r>
                <a:r>
                  <a:rPr lang="en-US" sz="1400"/>
                  <a:t>’) scattering from Christy-</a:t>
                </a:r>
                <a:r>
                  <a:rPr lang="en-US" sz="1400" dirty="0"/>
                  <a:t>Bosted</a:t>
                </a:r>
                <a:r>
                  <a:rPr lang="en-US" sz="1400"/>
                  <a:t> parameterization. Final state hadron: </a:t>
                </a:r>
                <a:r>
                  <a:rPr lang="en-US" sz="1400" dirty="0" err="1"/>
                  <a:t>pions</a:t>
                </a:r>
                <a:endParaRPr lang="en-US" sz="1400" b="1"/>
              </a:p>
              <a:p>
                <a:r>
                  <a:rPr lang="en-US" sz="1800" b="1"/>
                  <a:t>Assumption</a:t>
                </a:r>
              </a:p>
              <a:p>
                <a:pPr lvl="1"/>
                <a:r>
                  <a:rPr lang="en-US" sz="1400"/>
                  <a:t>Particle interaction with matter, detector resolutions, efficiencies, signals are all the relevant effects are simulated correctly</a:t>
                </a:r>
              </a:p>
              <a:p>
                <a:pPr lvl="1"/>
                <a:r>
                  <a:rPr lang="en-US" sz="1400" u="sng"/>
                  <a:t>Simulation is perfect </a:t>
                </a:r>
                <a:r>
                  <a:rPr lang="en-US" sz="1400"/>
                  <a:t>(credible packages used above) and difference between real data and simulated data is </a:t>
                </a:r>
                <a14:m>
                  <m:oMath xmlns:m="http://schemas.openxmlformats.org/officeDocument/2006/math">
                    <m:sSub>
                      <m:sSubPr>
                        <m:ctrlPr>
                          <a:rPr lang="en-US" sz="1400" b="1" i="1" smtClean="0">
                            <a:solidFill>
                              <a:srgbClr val="FF0000"/>
                            </a:solidFill>
                            <a:latin typeface="Cambria Math" panose="02040503050406030204" pitchFamily="18" charset="0"/>
                          </a:rPr>
                        </m:ctrlPr>
                      </m:sSubPr>
                      <m:e>
                        <m:d>
                          <m:dPr>
                            <m:ctrlPr>
                              <a:rPr lang="en-US" sz="1400" b="1" i="1" smtClean="0">
                                <a:solidFill>
                                  <a:srgbClr val="FF0000"/>
                                </a:solidFill>
                                <a:latin typeface="Cambria Math" panose="02040503050406030204" pitchFamily="18" charset="0"/>
                              </a:rPr>
                            </m:ctrlPr>
                          </m:dPr>
                          <m:e>
                            <m:f>
                              <m:fPr>
                                <m:ctrlPr>
                                  <a:rPr lang="en-US" sz="1400" b="1" i="1" smtClean="0">
                                    <a:solidFill>
                                      <a:srgbClr val="FF0000"/>
                                    </a:solidFill>
                                    <a:latin typeface="Cambria Math" panose="02040503050406030204" pitchFamily="18" charset="0"/>
                                  </a:rPr>
                                </m:ctrlPr>
                              </m:fPr>
                              <m:num>
                                <m:r>
                                  <a:rPr lang="en-US" sz="1400" b="1" i="1" smtClean="0">
                                    <a:solidFill>
                                      <a:srgbClr val="FF0000"/>
                                    </a:solidFill>
                                    <a:latin typeface="Cambria Math" panose="02040503050406030204" pitchFamily="18" charset="0"/>
                                  </a:rPr>
                                  <m:t>𝒅</m:t>
                                </m:r>
                                <m:r>
                                  <a:rPr lang="en-US" sz="1400" b="1" i="1" smtClean="0">
                                    <a:solidFill>
                                      <a:srgbClr val="FF0000"/>
                                    </a:solidFill>
                                    <a:latin typeface="Cambria Math" panose="02040503050406030204" pitchFamily="18" charset="0"/>
                                    <a:ea typeface="Cambria Math" panose="02040503050406030204" pitchFamily="18" charset="0"/>
                                  </a:rPr>
                                  <m:t>𝝈</m:t>
                                </m:r>
                              </m:num>
                              <m:den>
                                <m:r>
                                  <a:rPr lang="en-US" sz="1400" b="1" i="1" smtClean="0">
                                    <a:solidFill>
                                      <a:srgbClr val="FF0000"/>
                                    </a:solidFill>
                                    <a:latin typeface="Cambria Math" panose="02040503050406030204" pitchFamily="18" charset="0"/>
                                  </a:rPr>
                                  <m:t>𝒅</m:t>
                                </m:r>
                                <m:r>
                                  <a:rPr lang="el-GR" sz="1400" b="1" i="1" smtClean="0">
                                    <a:solidFill>
                                      <a:srgbClr val="FF0000"/>
                                    </a:solidFill>
                                    <a:latin typeface="Cambria Math" panose="02040503050406030204" pitchFamily="18" charset="0"/>
                                  </a:rPr>
                                  <m:t>Ω</m:t>
                                </m:r>
                              </m:den>
                            </m:f>
                          </m:e>
                        </m:d>
                      </m:e>
                      <m:sub>
                        <m:r>
                          <a:rPr lang="en-US" sz="1400" b="1" i="1" smtClean="0">
                            <a:solidFill>
                              <a:srgbClr val="FF0000"/>
                            </a:solidFill>
                            <a:latin typeface="Cambria Math" panose="02040503050406030204" pitchFamily="18" charset="0"/>
                          </a:rPr>
                          <m:t>𝒏</m:t>
                        </m:r>
                        <m:r>
                          <a:rPr lang="en-US" sz="1400" b="1" i="1" smtClean="0">
                            <a:solidFill>
                              <a:srgbClr val="FF0000"/>
                            </a:solidFill>
                            <a:latin typeface="Cambria Math" panose="02040503050406030204" pitchFamily="18" charset="0"/>
                          </a:rPr>
                          <m:t>(</m:t>
                        </m:r>
                        <m:r>
                          <a:rPr lang="en-US" sz="1400" b="1" i="1" smtClean="0">
                            <a:solidFill>
                              <a:srgbClr val="FF0000"/>
                            </a:solidFill>
                            <a:latin typeface="Cambria Math" panose="02040503050406030204" pitchFamily="18" charset="0"/>
                          </a:rPr>
                          <m:t>𝒆</m:t>
                        </m:r>
                        <m:r>
                          <a:rPr lang="en-US" sz="1400" b="1" i="1" smtClean="0">
                            <a:solidFill>
                              <a:srgbClr val="FF0000"/>
                            </a:solidFill>
                            <a:latin typeface="Cambria Math" panose="02040503050406030204" pitchFamily="18" charset="0"/>
                          </a:rPr>
                          <m:t>,</m:t>
                        </m:r>
                        <m:sSup>
                          <m:sSupPr>
                            <m:ctrlPr>
                              <a:rPr lang="en-US" sz="1400" b="1" i="1" smtClean="0">
                                <a:solidFill>
                                  <a:srgbClr val="FF0000"/>
                                </a:solidFill>
                                <a:latin typeface="Cambria Math" panose="02040503050406030204" pitchFamily="18" charset="0"/>
                              </a:rPr>
                            </m:ctrlPr>
                          </m:sSupPr>
                          <m:e>
                            <m:r>
                              <a:rPr lang="en-US" sz="1400" b="1" i="1" smtClean="0">
                                <a:solidFill>
                                  <a:srgbClr val="FF0000"/>
                                </a:solidFill>
                                <a:latin typeface="Cambria Math" panose="02040503050406030204" pitchFamily="18" charset="0"/>
                              </a:rPr>
                              <m:t>𝒆</m:t>
                            </m:r>
                          </m:e>
                          <m:sup>
                            <m:r>
                              <a:rPr lang="en-US" sz="1400" b="1" i="1" smtClean="0">
                                <a:solidFill>
                                  <a:srgbClr val="FF0000"/>
                                </a:solidFill>
                                <a:latin typeface="Cambria Math" panose="02040503050406030204" pitchFamily="18" charset="0"/>
                              </a:rPr>
                              <m:t>′</m:t>
                            </m:r>
                          </m:sup>
                        </m:sSup>
                        <m:r>
                          <a:rPr lang="en-US" sz="1400" b="1" i="1" smtClean="0">
                            <a:solidFill>
                              <a:srgbClr val="FF0000"/>
                            </a:solidFill>
                            <a:latin typeface="Cambria Math" panose="02040503050406030204" pitchFamily="18" charset="0"/>
                          </a:rPr>
                          <m:t>)</m:t>
                        </m:r>
                      </m:sub>
                    </m:sSub>
                  </m:oMath>
                </a14:m>
                <a:endParaRPr lang="en-US" sz="1400" b="1"/>
              </a:p>
            </p:txBody>
          </p:sp>
        </mc:Choice>
        <mc:Fallback xmlns="">
          <p:sp>
            <p:nvSpPr>
              <p:cNvPr id="3" name="Content Placeholder 2">
                <a:extLst>
                  <a:ext uri="{FF2B5EF4-FFF2-40B4-BE49-F238E27FC236}">
                    <a16:creationId xmlns:a16="http://schemas.microsoft.com/office/drawing/2014/main" id="{8FB879FD-608F-6FA5-C259-588200F52B4C}"/>
                  </a:ext>
                </a:extLst>
              </p:cNvPr>
              <p:cNvSpPr>
                <a:spLocks noGrp="1" noRot="1" noChangeAspect="1" noMove="1" noResize="1" noEditPoints="1" noAdjustHandles="1" noChangeArrowheads="1" noChangeShapeType="1" noTextEdit="1"/>
              </p:cNvSpPr>
              <p:nvPr>
                <p:ph idx="1"/>
              </p:nvPr>
            </p:nvSpPr>
            <p:spPr>
              <a:xfrm>
                <a:off x="714759" y="835056"/>
                <a:ext cx="10762482" cy="3309661"/>
              </a:xfrm>
              <a:blipFill>
                <a:blip r:embed="rId2"/>
                <a:stretch>
                  <a:fillRect l="-340" t="-1842" b="-55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0E1A90D4-E1C3-E53B-1EEE-1CC4230EE307}"/>
              </a:ext>
            </a:extLst>
          </p:cNvPr>
          <p:cNvSpPr>
            <a:spLocks noGrp="1"/>
          </p:cNvSpPr>
          <p:nvPr>
            <p:ph type="dt" sz="half" idx="10"/>
          </p:nvPr>
        </p:nvSpPr>
        <p:spPr/>
        <p:txBody>
          <a:bodyPr/>
          <a:lstStyle/>
          <a:p>
            <a:r>
              <a:rPr lang="en-US" dirty="0"/>
              <a:t>01/22/2026</a:t>
            </a:r>
          </a:p>
        </p:txBody>
      </p:sp>
      <p:sp>
        <p:nvSpPr>
          <p:cNvPr id="5" name="Footer Placeholder 4">
            <a:extLst>
              <a:ext uri="{FF2B5EF4-FFF2-40B4-BE49-F238E27FC236}">
                <a16:creationId xmlns:a16="http://schemas.microsoft.com/office/drawing/2014/main" id="{C118F854-ABE3-0A35-9E0A-824A7A04CF96}"/>
              </a:ext>
            </a:extLst>
          </p:cNvPr>
          <p:cNvSpPr>
            <a:spLocks noGrp="1"/>
          </p:cNvSpPr>
          <p:nvPr>
            <p:ph type="ftr" sz="quarter" idx="11"/>
          </p:nvPr>
        </p:nvSpPr>
        <p:spPr/>
        <p:txBody>
          <a:bodyPr/>
          <a:lstStyle/>
          <a:p>
            <a:r>
              <a:rPr lang="en-US" dirty="0"/>
              <a:t>Hall-A Collaboration Winter Meeting - 2026</a:t>
            </a:r>
          </a:p>
        </p:txBody>
      </p:sp>
      <p:sp>
        <p:nvSpPr>
          <p:cNvPr id="6" name="Slide Number Placeholder 5">
            <a:extLst>
              <a:ext uri="{FF2B5EF4-FFF2-40B4-BE49-F238E27FC236}">
                <a16:creationId xmlns:a16="http://schemas.microsoft.com/office/drawing/2014/main" id="{FE5CDFF2-66F1-F3BC-3F48-07C3FE744CBB}"/>
              </a:ext>
            </a:extLst>
          </p:cNvPr>
          <p:cNvSpPr>
            <a:spLocks noGrp="1"/>
          </p:cNvSpPr>
          <p:nvPr>
            <p:ph type="sldNum" sz="quarter" idx="12"/>
          </p:nvPr>
        </p:nvSpPr>
        <p:spPr/>
        <p:txBody>
          <a:bodyPr/>
          <a:lstStyle/>
          <a:p>
            <a:fld id="{F68FD397-F2C8-48B8-A30E-8FD612544E28}" type="slidenum">
              <a:rPr lang="en-US" smtClean="0"/>
              <a:t>16</a:t>
            </a:fld>
            <a:endParaRPr lang="en-US"/>
          </a:p>
        </p:txBody>
      </p:sp>
      <p:cxnSp>
        <p:nvCxnSpPr>
          <p:cNvPr id="32" name="Straight Arrow Connector 31">
            <a:extLst>
              <a:ext uri="{FF2B5EF4-FFF2-40B4-BE49-F238E27FC236}">
                <a16:creationId xmlns:a16="http://schemas.microsoft.com/office/drawing/2014/main" id="{8B266E99-6FEC-88C7-A7F5-624634754AD9}"/>
              </a:ext>
            </a:extLst>
          </p:cNvPr>
          <p:cNvCxnSpPr>
            <a:cxnSpLocks/>
            <a:stCxn id="23" idx="2"/>
          </p:cNvCxnSpPr>
          <p:nvPr/>
        </p:nvCxnSpPr>
        <p:spPr>
          <a:xfrm flipH="1">
            <a:off x="7257013" y="4555150"/>
            <a:ext cx="10446" cy="153888"/>
          </a:xfrm>
          <a:prstGeom prst="straightConnector1">
            <a:avLst/>
          </a:prstGeom>
          <a:solidFill>
            <a:schemeClr val="accent2"/>
          </a:solid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4F0FE6B3-8E13-D0D7-C7AD-23C22FE9A8B9}"/>
              </a:ext>
            </a:extLst>
          </p:cNvPr>
          <p:cNvGrpSpPr/>
          <p:nvPr/>
        </p:nvGrpSpPr>
        <p:grpSpPr>
          <a:xfrm>
            <a:off x="3402962" y="4194923"/>
            <a:ext cx="6483260" cy="2092135"/>
            <a:chOff x="3585842" y="4242088"/>
            <a:chExt cx="6483260" cy="2092135"/>
          </a:xfrm>
        </p:grpSpPr>
        <p:grpSp>
          <p:nvGrpSpPr>
            <p:cNvPr id="20" name="Group 19">
              <a:extLst>
                <a:ext uri="{FF2B5EF4-FFF2-40B4-BE49-F238E27FC236}">
                  <a16:creationId xmlns:a16="http://schemas.microsoft.com/office/drawing/2014/main" id="{013BDE27-95FC-D5D3-235E-0A6A15A3385B}"/>
                </a:ext>
              </a:extLst>
            </p:cNvPr>
            <p:cNvGrpSpPr/>
            <p:nvPr/>
          </p:nvGrpSpPr>
          <p:grpSpPr>
            <a:xfrm>
              <a:off x="3585842" y="4242088"/>
              <a:ext cx="5020316" cy="2092135"/>
              <a:chOff x="259557" y="1339268"/>
              <a:chExt cx="5020316" cy="2092135"/>
            </a:xfrm>
            <a:solidFill>
              <a:schemeClr val="accent2"/>
            </a:solidFill>
          </p:grpSpPr>
          <p:pic>
            <p:nvPicPr>
              <p:cNvPr id="22" name="Picture 21" descr="A colorful object with a black background&#10;&#10;Description automatically generated">
                <a:extLst>
                  <a:ext uri="{FF2B5EF4-FFF2-40B4-BE49-F238E27FC236}">
                    <a16:creationId xmlns:a16="http://schemas.microsoft.com/office/drawing/2014/main" id="{BEC58406-F4F6-B963-0365-B3684E834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557" y="1450371"/>
                <a:ext cx="4348922" cy="1920240"/>
              </a:xfrm>
              <a:prstGeom prst="rect">
                <a:avLst/>
              </a:prstGeom>
              <a:grpFill/>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119FC906-35F2-7498-4218-F3EE60EC8BE7}"/>
                  </a:ext>
                </a:extLst>
              </p:cNvPr>
              <p:cNvSpPr txBox="1"/>
              <p:nvPr/>
            </p:nvSpPr>
            <p:spPr>
              <a:xfrm>
                <a:off x="3845986" y="1422496"/>
                <a:ext cx="556135" cy="276999"/>
              </a:xfrm>
              <a:prstGeom prst="rect">
                <a:avLst/>
              </a:prstGeom>
              <a:noFill/>
            </p:spPr>
            <p:txBody>
              <a:bodyPr wrap="square" rtlCol="0">
                <a:spAutoFit/>
              </a:bodyPr>
              <a:lstStyle/>
              <a:p>
                <a:r>
                  <a:rPr lang="en-US" sz="1200" b="1">
                    <a:solidFill>
                      <a:schemeClr val="bg1"/>
                    </a:solidFill>
                  </a:rPr>
                  <a:t>HCal</a:t>
                </a:r>
              </a:p>
            </p:txBody>
          </p:sp>
          <p:cxnSp>
            <p:nvCxnSpPr>
              <p:cNvPr id="24" name="Straight Arrow Connector 23">
                <a:extLst>
                  <a:ext uri="{FF2B5EF4-FFF2-40B4-BE49-F238E27FC236}">
                    <a16:creationId xmlns:a16="http://schemas.microsoft.com/office/drawing/2014/main" id="{3DAB8D6D-5D4F-590D-D02F-270B27A07782}"/>
                  </a:ext>
                </a:extLst>
              </p:cNvPr>
              <p:cNvCxnSpPr>
                <a:cxnSpLocks/>
              </p:cNvCxnSpPr>
              <p:nvPr/>
            </p:nvCxnSpPr>
            <p:spPr>
              <a:xfrm>
                <a:off x="5279873" y="1339268"/>
                <a:ext cx="0" cy="245173"/>
              </a:xfrm>
              <a:prstGeom prst="straightConnector1">
                <a:avLst/>
              </a:prstGeom>
              <a:grp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01EAA8E-84DE-FFC3-20C2-411A72DDE95E}"/>
                  </a:ext>
                </a:extLst>
              </p:cNvPr>
              <p:cNvSpPr txBox="1"/>
              <p:nvPr/>
            </p:nvSpPr>
            <p:spPr>
              <a:xfrm>
                <a:off x="2029274" y="3059168"/>
                <a:ext cx="1165071" cy="276999"/>
              </a:xfrm>
              <a:prstGeom prst="rect">
                <a:avLst/>
              </a:prstGeom>
              <a:noFill/>
            </p:spPr>
            <p:txBody>
              <a:bodyPr wrap="square" rtlCol="0">
                <a:spAutoFit/>
              </a:bodyPr>
              <a:lstStyle/>
              <a:p>
                <a:r>
                  <a:rPr lang="en-US" sz="1200" b="1">
                    <a:solidFill>
                      <a:schemeClr val="bg1"/>
                    </a:solidFill>
                  </a:rPr>
                  <a:t>h-arm magnet</a:t>
                </a:r>
              </a:p>
            </p:txBody>
          </p:sp>
          <p:cxnSp>
            <p:nvCxnSpPr>
              <p:cNvPr id="26" name="Straight Arrow Connector 25">
                <a:extLst>
                  <a:ext uri="{FF2B5EF4-FFF2-40B4-BE49-F238E27FC236}">
                    <a16:creationId xmlns:a16="http://schemas.microsoft.com/office/drawing/2014/main" id="{63DE0CE9-4FD6-DABA-D5F3-A3541636BE90}"/>
                  </a:ext>
                </a:extLst>
              </p:cNvPr>
              <p:cNvCxnSpPr>
                <a:cxnSpLocks/>
              </p:cNvCxnSpPr>
              <p:nvPr/>
            </p:nvCxnSpPr>
            <p:spPr>
              <a:xfrm flipH="1">
                <a:off x="1962954" y="3191697"/>
                <a:ext cx="137382" cy="0"/>
              </a:xfrm>
              <a:prstGeom prst="straightConnector1">
                <a:avLst/>
              </a:prstGeom>
              <a:grp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64B76D4-B856-F288-672A-2FB07405EB07}"/>
                  </a:ext>
                </a:extLst>
              </p:cNvPr>
              <p:cNvSpPr txBox="1"/>
              <p:nvPr/>
            </p:nvSpPr>
            <p:spPr>
              <a:xfrm>
                <a:off x="392740" y="1703647"/>
                <a:ext cx="625192" cy="276999"/>
              </a:xfrm>
              <a:prstGeom prst="rect">
                <a:avLst/>
              </a:prstGeom>
              <a:noFill/>
            </p:spPr>
            <p:txBody>
              <a:bodyPr wrap="square" rtlCol="0">
                <a:spAutoFit/>
              </a:bodyPr>
              <a:lstStyle/>
              <a:p>
                <a:r>
                  <a:rPr lang="en-US" sz="1200">
                    <a:solidFill>
                      <a:schemeClr val="bg1"/>
                    </a:solidFill>
                  </a:rPr>
                  <a:t>e-arm</a:t>
                </a:r>
              </a:p>
            </p:txBody>
          </p:sp>
          <p:cxnSp>
            <p:nvCxnSpPr>
              <p:cNvPr id="28" name="Straight Arrow Connector 27">
                <a:extLst>
                  <a:ext uri="{FF2B5EF4-FFF2-40B4-BE49-F238E27FC236}">
                    <a16:creationId xmlns:a16="http://schemas.microsoft.com/office/drawing/2014/main" id="{6C774F50-0C90-2926-8525-BA13E74EAC9D}"/>
                  </a:ext>
                </a:extLst>
              </p:cNvPr>
              <p:cNvCxnSpPr>
                <a:cxnSpLocks/>
              </p:cNvCxnSpPr>
              <p:nvPr/>
            </p:nvCxnSpPr>
            <p:spPr>
              <a:xfrm>
                <a:off x="705336" y="1928575"/>
                <a:ext cx="0" cy="245173"/>
              </a:xfrm>
              <a:prstGeom prst="straightConnector1">
                <a:avLst/>
              </a:prstGeom>
              <a:grp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CDBFEF4-51FC-A3ED-80B2-D15B99D487A7}"/>
                  </a:ext>
                </a:extLst>
              </p:cNvPr>
              <p:cNvSpPr txBox="1"/>
              <p:nvPr/>
            </p:nvSpPr>
            <p:spPr>
              <a:xfrm>
                <a:off x="608432" y="3154404"/>
                <a:ext cx="611895" cy="276999"/>
              </a:xfrm>
              <a:prstGeom prst="rect">
                <a:avLst/>
              </a:prstGeom>
              <a:noFill/>
            </p:spPr>
            <p:txBody>
              <a:bodyPr wrap="square" rtlCol="0">
                <a:spAutoFit/>
              </a:bodyPr>
              <a:lstStyle/>
              <a:p>
                <a:r>
                  <a:rPr lang="en-US" sz="1200" b="1">
                    <a:solidFill>
                      <a:schemeClr val="bg1"/>
                    </a:solidFill>
                  </a:rPr>
                  <a:t>Target</a:t>
                </a:r>
              </a:p>
            </p:txBody>
          </p:sp>
          <p:cxnSp>
            <p:nvCxnSpPr>
              <p:cNvPr id="30" name="Straight Arrow Connector 29">
                <a:extLst>
                  <a:ext uri="{FF2B5EF4-FFF2-40B4-BE49-F238E27FC236}">
                    <a16:creationId xmlns:a16="http://schemas.microsoft.com/office/drawing/2014/main" id="{39E4A029-9C2B-45D9-3815-13818221E347}"/>
                  </a:ext>
                </a:extLst>
              </p:cNvPr>
              <p:cNvCxnSpPr>
                <a:cxnSpLocks/>
              </p:cNvCxnSpPr>
              <p:nvPr/>
            </p:nvCxnSpPr>
            <p:spPr>
              <a:xfrm flipV="1">
                <a:off x="985648" y="2802636"/>
                <a:ext cx="260058" cy="426565"/>
              </a:xfrm>
              <a:prstGeom prst="straightConnector1">
                <a:avLst/>
              </a:prstGeom>
              <a:grp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F8DE9019-0A1A-18A9-B150-771E5C346B3F}"/>
                </a:ext>
              </a:extLst>
            </p:cNvPr>
            <p:cNvSpPr txBox="1"/>
            <p:nvPr/>
          </p:nvSpPr>
          <p:spPr>
            <a:xfrm>
              <a:off x="7934764" y="5102078"/>
              <a:ext cx="2134338" cy="307777"/>
            </a:xfrm>
            <a:prstGeom prst="rect">
              <a:avLst/>
            </a:prstGeom>
            <a:noFill/>
          </p:spPr>
          <p:txBody>
            <a:bodyPr wrap="square" rtlCol="0">
              <a:spAutoFit/>
            </a:bodyPr>
            <a:lstStyle/>
            <a:p>
              <a:r>
                <a:rPr lang="en-US" sz="1400" b="1"/>
                <a:t>Simulation environment</a:t>
              </a:r>
            </a:p>
          </p:txBody>
        </p:sp>
      </p:grpSp>
    </p:spTree>
    <p:extLst>
      <p:ext uri="{BB962C8B-B14F-4D97-AF65-F5344CB8AC3E}">
        <p14:creationId xmlns:p14="http://schemas.microsoft.com/office/powerpoint/2010/main" val="31627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33189-624D-1138-6D41-C50A642E1ED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FD2540-9D4D-54D0-FA0B-DF8A9222F83A}"/>
              </a:ext>
            </a:extLst>
          </p:cNvPr>
          <p:cNvSpPr>
            <a:spLocks noGrp="1"/>
          </p:cNvSpPr>
          <p:nvPr>
            <p:ph type="sldNum" sz="quarter" idx="16"/>
          </p:nvPr>
        </p:nvSpPr>
        <p:spPr/>
        <p:txBody>
          <a:bodyPr/>
          <a:lstStyle/>
          <a:p>
            <a:fld id="{0EF2EA88-E9D4-0C4F-A5DF-5FE49FAF8E2F}" type="slidenum">
              <a:rPr lang="en-US" smtClean="0"/>
              <a:pPr/>
              <a:t>17</a:t>
            </a:fld>
            <a:endParaRPr lang="en-US"/>
          </a:p>
        </p:txBody>
      </p:sp>
      <p:sp>
        <p:nvSpPr>
          <p:cNvPr id="8" name="Footer Placeholder 7">
            <a:extLst>
              <a:ext uri="{FF2B5EF4-FFF2-40B4-BE49-F238E27FC236}">
                <a16:creationId xmlns:a16="http://schemas.microsoft.com/office/drawing/2014/main" id="{88CCC51B-83B6-0E88-3EA8-AC70A29B83BF}"/>
              </a:ext>
            </a:extLst>
          </p:cNvPr>
          <p:cNvSpPr>
            <a:spLocks noGrp="1"/>
          </p:cNvSpPr>
          <p:nvPr>
            <p:ph type="ftr" sz="quarter" idx="15"/>
          </p:nvPr>
        </p:nvSpPr>
        <p:spPr/>
        <p:txBody>
          <a:bodyPr/>
          <a:lstStyle/>
          <a:p>
            <a:r>
              <a:rPr lang="en-US"/>
              <a:t>P. Datta</a:t>
            </a:r>
          </a:p>
        </p:txBody>
      </p:sp>
      <p:sp>
        <p:nvSpPr>
          <p:cNvPr id="9" name="Date Placeholder 8">
            <a:extLst>
              <a:ext uri="{FF2B5EF4-FFF2-40B4-BE49-F238E27FC236}">
                <a16:creationId xmlns:a16="http://schemas.microsoft.com/office/drawing/2014/main" id="{2C3CE0EE-C96A-8076-3275-8A041924E353}"/>
              </a:ext>
            </a:extLst>
          </p:cNvPr>
          <p:cNvSpPr>
            <a:spLocks noGrp="1"/>
          </p:cNvSpPr>
          <p:nvPr>
            <p:ph type="dt" sz="half" idx="14"/>
          </p:nvPr>
        </p:nvSpPr>
        <p:spPr>
          <a:xfrm>
            <a:off x="2821250" y="6407963"/>
            <a:ext cx="2743200" cy="365125"/>
          </a:xfrm>
        </p:spPr>
        <p:txBody>
          <a:bodyPr/>
          <a:lstStyle/>
          <a:p>
            <a:r>
              <a:rPr lang="en-US"/>
              <a:t>BERKELEY LAB</a:t>
            </a:r>
          </a:p>
        </p:txBody>
      </p:sp>
      <mc:AlternateContent xmlns:mc="http://schemas.openxmlformats.org/markup-compatibility/2006" xmlns:a14="http://schemas.microsoft.com/office/drawing/2010/main">
        <mc:Choice Requires="a14">
          <p:sp>
            <p:nvSpPr>
              <p:cNvPr id="37" name="Title 1">
                <a:extLst>
                  <a:ext uri="{FF2B5EF4-FFF2-40B4-BE49-F238E27FC236}">
                    <a16:creationId xmlns:a16="http://schemas.microsoft.com/office/drawing/2014/main" id="{FE0218CC-5D4D-CFC2-0A77-FF9C21DE69C1}"/>
                  </a:ext>
                </a:extLst>
              </p:cNvPr>
              <p:cNvSpPr txBox="1">
                <a:spLocks/>
              </p:cNvSpPr>
              <p:nvPr/>
            </p:nvSpPr>
            <p:spPr>
              <a:xfrm>
                <a:off x="573616" y="229895"/>
                <a:ext cx="10972800" cy="5486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i="0" kern="1200" cap="none" baseline="0">
                    <a:solidFill>
                      <a:srgbClr val="313C5A"/>
                    </a:solidFill>
                    <a:latin typeface="+mj-lt"/>
                    <a:ea typeface="+mj-ea"/>
                    <a:cs typeface="+mj-cs"/>
                  </a:defRPr>
                </a:lvl1pPr>
              </a:lstStyle>
              <a:p>
                <a:pPr algn="ctr"/>
                <a:r>
                  <a:rPr lang="en-US" b="0" dirty="0">
                    <a:solidFill>
                      <a:schemeClr val="tx1"/>
                    </a:solidFill>
                  </a:rPr>
                  <a:t>Qualitative Data/MC Comparison of the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𝑊</m:t>
                        </m:r>
                      </m:e>
                      <m:sup>
                        <m:r>
                          <a:rPr lang="en-US" b="0" i="1" smtClean="0">
                            <a:solidFill>
                              <a:schemeClr val="tx1"/>
                            </a:solidFill>
                            <a:latin typeface="Cambria Math" panose="02040503050406030204" pitchFamily="18" charset="0"/>
                          </a:rPr>
                          <m:t>2</m:t>
                        </m:r>
                      </m:sup>
                    </m:sSup>
                  </m:oMath>
                </a14:m>
                <a:r>
                  <a:rPr lang="en-US" b="0" dirty="0">
                    <a:solidFill>
                      <a:schemeClr val="tx1"/>
                    </a:solidFill>
                  </a:rPr>
                  <a:t> Distribution</a:t>
                </a:r>
              </a:p>
            </p:txBody>
          </p:sp>
        </mc:Choice>
        <mc:Fallback xmlns="">
          <p:sp>
            <p:nvSpPr>
              <p:cNvPr id="37" name="Title 1">
                <a:extLst>
                  <a:ext uri="{FF2B5EF4-FFF2-40B4-BE49-F238E27FC236}">
                    <a16:creationId xmlns:a16="http://schemas.microsoft.com/office/drawing/2014/main" id="{FE0218CC-5D4D-CFC2-0A77-FF9C21DE69C1}"/>
                  </a:ext>
                </a:extLst>
              </p:cNvPr>
              <p:cNvSpPr txBox="1">
                <a:spLocks noRot="1" noChangeAspect="1" noMove="1" noResize="1" noEditPoints="1" noAdjustHandles="1" noChangeArrowheads="1" noChangeShapeType="1" noTextEdit="1"/>
              </p:cNvSpPr>
              <p:nvPr/>
            </p:nvSpPr>
            <p:spPr>
              <a:xfrm>
                <a:off x="573616" y="229895"/>
                <a:ext cx="10972800" cy="548640"/>
              </a:xfrm>
              <a:prstGeom prst="rect">
                <a:avLst/>
              </a:prstGeom>
              <a:blipFill>
                <a:blip r:embed="rId3"/>
                <a:stretch>
                  <a:fillRect t="-22222" b="-34444"/>
                </a:stretch>
              </a:blipFill>
            </p:spPr>
            <p:txBody>
              <a:bodyPr/>
              <a:lstStyle/>
              <a:p>
                <a:r>
                  <a:rPr lang="en-US">
                    <a:noFill/>
                  </a:rPr>
                  <a:t> </a:t>
                </a:r>
              </a:p>
            </p:txBody>
          </p:sp>
        </mc:Fallback>
      </mc:AlternateContent>
      <p:pic>
        <p:nvPicPr>
          <p:cNvPr id="14" name="Picture 13" descr="A graph of a function&#10;&#10;Description automatically generated with medium confidence">
            <a:extLst>
              <a:ext uri="{FF2B5EF4-FFF2-40B4-BE49-F238E27FC236}">
                <a16:creationId xmlns:a16="http://schemas.microsoft.com/office/drawing/2014/main" id="{7B1ACE7B-6DC5-657C-6C6F-6F5DF5E94C1C}"/>
              </a:ext>
            </a:extLst>
          </p:cNvPr>
          <p:cNvPicPr>
            <a:picLocks noChangeAspect="1"/>
          </p:cNvPicPr>
          <p:nvPr/>
        </p:nvPicPr>
        <p:blipFill>
          <a:blip r:embed="rId4"/>
          <a:stretch>
            <a:fillRect/>
          </a:stretch>
        </p:blipFill>
        <p:spPr>
          <a:xfrm>
            <a:off x="3668741" y="1385816"/>
            <a:ext cx="4854518" cy="3897209"/>
          </a:xfrm>
          <a:prstGeom prst="rect">
            <a:avLst/>
          </a:prstGeom>
          <a:ln>
            <a:solidFill>
              <a:schemeClr val="tx1"/>
            </a:solidFill>
          </a:ln>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FA440C22-882F-2331-1677-09FEA98F5D23}"/>
              </a:ext>
            </a:extLst>
          </p:cNvPr>
          <p:cNvSpPr txBox="1"/>
          <p:nvPr/>
        </p:nvSpPr>
        <p:spPr>
          <a:xfrm>
            <a:off x="1305382" y="5624604"/>
            <a:ext cx="8905418" cy="338554"/>
          </a:xfrm>
          <a:prstGeom prst="rect">
            <a:avLst/>
          </a:prstGeom>
          <a:noFill/>
        </p:spPr>
        <p:txBody>
          <a:bodyPr wrap="square" rtlCol="0">
            <a:spAutoFit/>
          </a:bodyPr>
          <a:lstStyle/>
          <a:p>
            <a:pPr marL="285750" indent="-285750">
              <a:buSzPct val="120000"/>
              <a:buFont typeface="Wingdings" pitchFamily="2" charset="2"/>
              <a:buChar char="v"/>
            </a:pPr>
            <a:r>
              <a:rPr lang="en-US" sz="1600">
                <a:latin typeface="Arial" panose="020B0604020202020204" pitchFamily="34" charset="0"/>
                <a:cs typeface="Arial" panose="020B0604020202020204" pitchFamily="34" charset="0"/>
              </a:rPr>
              <a:t>Qualitative data/MC comparison looks encouraging even for the most challenging kinematics.</a:t>
            </a:r>
            <a:endParaRPr lang="en-US" sz="1600">
              <a:solidFill>
                <a:schemeClr val="accent6">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971C334-97FF-B348-E9AC-E8001733B95F}"/>
              </a:ext>
            </a:extLst>
          </p:cNvPr>
          <p:cNvSpPr txBox="1"/>
          <p:nvPr/>
        </p:nvSpPr>
        <p:spPr>
          <a:xfrm>
            <a:off x="3955830" y="919773"/>
            <a:ext cx="4371710" cy="338554"/>
          </a:xfrm>
          <a:prstGeom prst="rect">
            <a:avLst/>
          </a:prstGeom>
          <a:solidFill>
            <a:schemeClr val="bg1"/>
          </a:solidFill>
        </p:spPr>
        <p:txBody>
          <a:bodyPr wrap="none" rtlCol="0">
            <a:spAutoFit/>
          </a:bodyPr>
          <a:lstStyle/>
          <a:p>
            <a:r>
              <a:rPr lang="en-US" sz="1600" b="1">
                <a:solidFill>
                  <a:srgbClr val="C00000"/>
                </a:solidFill>
                <a:latin typeface="Arial" panose="020B0604020202020204" pitchFamily="34" charset="0"/>
                <a:cs typeface="Arial" panose="020B0604020202020204" pitchFamily="34" charset="0"/>
              </a:rPr>
              <a:t>Data/MC Comparison for Q</a:t>
            </a:r>
            <a:r>
              <a:rPr lang="en-US" sz="1600" b="1" baseline="30000">
                <a:solidFill>
                  <a:srgbClr val="C00000"/>
                </a:solidFill>
                <a:latin typeface="Arial" panose="020B0604020202020204" pitchFamily="34" charset="0"/>
                <a:cs typeface="Arial" panose="020B0604020202020204" pitchFamily="34" charset="0"/>
              </a:rPr>
              <a:t>2</a:t>
            </a:r>
            <a:r>
              <a:rPr lang="en-US" sz="1600" b="1">
                <a:solidFill>
                  <a:srgbClr val="C00000"/>
                </a:solidFill>
                <a:latin typeface="Arial" panose="020B0604020202020204" pitchFamily="34" charset="0"/>
                <a:cs typeface="Arial" panose="020B0604020202020204" pitchFamily="34" charset="0"/>
              </a:rPr>
              <a:t> = 13.5 (GeV/c)</a:t>
            </a:r>
            <a:r>
              <a:rPr lang="en-US" sz="1600" b="1" baseline="30000">
                <a:solidFill>
                  <a:srgbClr val="C00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238094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BD7B-1F40-2721-CD2F-D542C2F60A1E}"/>
              </a:ext>
            </a:extLst>
          </p:cNvPr>
          <p:cNvSpPr>
            <a:spLocks noGrp="1"/>
          </p:cNvSpPr>
          <p:nvPr>
            <p:ph type="title"/>
          </p:nvPr>
        </p:nvSpPr>
        <p:spPr>
          <a:xfrm>
            <a:off x="838199" y="166823"/>
            <a:ext cx="10515600" cy="844145"/>
          </a:xfrm>
        </p:spPr>
        <p:txBody>
          <a:bodyPr/>
          <a:lstStyle/>
          <a:p>
            <a:pPr algn="ctr"/>
            <a:r>
              <a:rPr lang="en-US" dirty="0"/>
              <a:t>Extracting ratio </a:t>
            </a:r>
            <a:r>
              <a:rPr lang="en-US" i="1" dirty="0"/>
              <a:t>R</a:t>
            </a:r>
            <a:r>
              <a:rPr lang="en-US" dirty="0"/>
              <a:t> and GMN calculation</a:t>
            </a:r>
          </a:p>
        </p:txBody>
      </p:sp>
      <p:sp>
        <p:nvSpPr>
          <p:cNvPr id="4" name="Date Placeholder 3">
            <a:extLst>
              <a:ext uri="{FF2B5EF4-FFF2-40B4-BE49-F238E27FC236}">
                <a16:creationId xmlns:a16="http://schemas.microsoft.com/office/drawing/2014/main" id="{B67ABA70-A5BA-EB34-11C2-7AFA8CE1A6F7}"/>
              </a:ext>
            </a:extLst>
          </p:cNvPr>
          <p:cNvSpPr>
            <a:spLocks noGrp="1"/>
          </p:cNvSpPr>
          <p:nvPr>
            <p:ph type="dt" sz="half" idx="10"/>
          </p:nvPr>
        </p:nvSpPr>
        <p:spPr/>
        <p:txBody>
          <a:bodyPr/>
          <a:lstStyle/>
          <a:p>
            <a:r>
              <a:rPr lang="en-US" dirty="0"/>
              <a:t>01/22/2026</a:t>
            </a:r>
          </a:p>
        </p:txBody>
      </p:sp>
      <p:sp>
        <p:nvSpPr>
          <p:cNvPr id="5" name="Footer Placeholder 4">
            <a:extLst>
              <a:ext uri="{FF2B5EF4-FFF2-40B4-BE49-F238E27FC236}">
                <a16:creationId xmlns:a16="http://schemas.microsoft.com/office/drawing/2014/main" id="{38DEE090-7E35-8AA4-4BBF-540DE9B4DD48}"/>
              </a:ext>
            </a:extLst>
          </p:cNvPr>
          <p:cNvSpPr>
            <a:spLocks noGrp="1"/>
          </p:cNvSpPr>
          <p:nvPr>
            <p:ph type="ftr" sz="quarter" idx="11"/>
          </p:nvPr>
        </p:nvSpPr>
        <p:spPr/>
        <p:txBody>
          <a:bodyPr/>
          <a:lstStyle/>
          <a:p>
            <a:r>
              <a:rPr lang="en-US" dirty="0"/>
              <a:t>Hall-A Collaboration Winter Meeting - 2026</a:t>
            </a:r>
          </a:p>
        </p:txBody>
      </p:sp>
      <p:sp>
        <p:nvSpPr>
          <p:cNvPr id="6" name="Slide Number Placeholder 5">
            <a:extLst>
              <a:ext uri="{FF2B5EF4-FFF2-40B4-BE49-F238E27FC236}">
                <a16:creationId xmlns:a16="http://schemas.microsoft.com/office/drawing/2014/main" id="{6F47CEA8-A57D-1D1E-2830-301E5FA4E9A2}"/>
              </a:ext>
            </a:extLst>
          </p:cNvPr>
          <p:cNvSpPr>
            <a:spLocks noGrp="1"/>
          </p:cNvSpPr>
          <p:nvPr>
            <p:ph type="sldNum" sz="quarter" idx="12"/>
          </p:nvPr>
        </p:nvSpPr>
        <p:spPr/>
        <p:txBody>
          <a:bodyPr/>
          <a:lstStyle/>
          <a:p>
            <a:fld id="{F68FD397-F2C8-48B8-A30E-8FD612544E28}" type="slidenum">
              <a:rPr lang="en-US" smtClean="0"/>
              <a:t>18</a:t>
            </a:fld>
            <a:endParaRPr lang="en-US"/>
          </a:p>
        </p:txBody>
      </p:sp>
      <p:grpSp>
        <p:nvGrpSpPr>
          <p:cNvPr id="21" name="Group 20">
            <a:extLst>
              <a:ext uri="{FF2B5EF4-FFF2-40B4-BE49-F238E27FC236}">
                <a16:creationId xmlns:a16="http://schemas.microsoft.com/office/drawing/2014/main" id="{C2EB545E-617C-87EF-4805-3411B2DE274B}"/>
              </a:ext>
            </a:extLst>
          </p:cNvPr>
          <p:cNvGrpSpPr/>
          <p:nvPr/>
        </p:nvGrpSpPr>
        <p:grpSpPr>
          <a:xfrm>
            <a:off x="415857" y="1262605"/>
            <a:ext cx="11504786" cy="3757452"/>
            <a:chOff x="630546" y="1535874"/>
            <a:chExt cx="11069946" cy="3671233"/>
          </a:xfrm>
        </p:grpSpPr>
        <p:grpSp>
          <p:nvGrpSpPr>
            <p:cNvPr id="7" name="Group 6">
              <a:extLst>
                <a:ext uri="{FF2B5EF4-FFF2-40B4-BE49-F238E27FC236}">
                  <a16:creationId xmlns:a16="http://schemas.microsoft.com/office/drawing/2014/main" id="{F1F2999F-1CE3-5409-DB09-978D9763A112}"/>
                </a:ext>
              </a:extLst>
            </p:cNvPr>
            <p:cNvGrpSpPr/>
            <p:nvPr/>
          </p:nvGrpSpPr>
          <p:grpSpPr>
            <a:xfrm>
              <a:off x="630546" y="1553010"/>
              <a:ext cx="4191001" cy="3015444"/>
              <a:chOff x="1477550" y="3071585"/>
              <a:chExt cx="4191001" cy="3015444"/>
            </a:xfrm>
          </p:grpSpPr>
          <p:pic>
            <p:nvPicPr>
              <p:cNvPr id="8" name="Picture 7" descr="A graph of a normal distribution&#10;&#10;Description automatically generated">
                <a:extLst>
                  <a:ext uri="{FF2B5EF4-FFF2-40B4-BE49-F238E27FC236}">
                    <a16:creationId xmlns:a16="http://schemas.microsoft.com/office/drawing/2014/main" id="{6B7CBE64-506F-9B73-7C46-FC7A3A357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550" y="3208726"/>
                <a:ext cx="3796693" cy="287830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4C7BAFE-943D-2B36-5F80-D68239F059B9}"/>
                  </a:ext>
                </a:extLst>
              </p:cNvPr>
              <p:cNvSpPr txBox="1"/>
              <p:nvPr/>
            </p:nvSpPr>
            <p:spPr>
              <a:xfrm>
                <a:off x="1477551" y="3071585"/>
                <a:ext cx="4191000" cy="369332"/>
              </a:xfrm>
              <a:prstGeom prst="rect">
                <a:avLst/>
              </a:prstGeom>
              <a:solidFill>
                <a:schemeClr val="bg1"/>
              </a:solidFill>
            </p:spPr>
            <p:txBody>
              <a:bodyPr wrap="square" rtlCol="0">
                <a:spAutoFit/>
              </a:bodyPr>
              <a:lstStyle/>
              <a:p>
                <a:pPr algn="ctr"/>
                <a:r>
                  <a:rPr lang="en-US" dirty="0"/>
                  <a:t>Before fit</a:t>
                </a:r>
              </a:p>
            </p:txBody>
          </p:sp>
        </p:grpSp>
        <p:cxnSp>
          <p:nvCxnSpPr>
            <p:cNvPr id="11" name="Straight Arrow Connector 10">
              <a:extLst>
                <a:ext uri="{FF2B5EF4-FFF2-40B4-BE49-F238E27FC236}">
                  <a16:creationId xmlns:a16="http://schemas.microsoft.com/office/drawing/2014/main" id="{9CDD3977-F216-ADB8-6B22-3B13DC7816E9}"/>
                </a:ext>
              </a:extLst>
            </p:cNvPr>
            <p:cNvCxnSpPr/>
            <p:nvPr/>
          </p:nvCxnSpPr>
          <p:spPr>
            <a:xfrm>
              <a:off x="4964629" y="3216540"/>
              <a:ext cx="2305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2144EF2E-B2DA-B465-165D-FB9193E0E36A}"/>
                </a:ext>
              </a:extLst>
            </p:cNvPr>
            <p:cNvGrpSpPr/>
            <p:nvPr/>
          </p:nvGrpSpPr>
          <p:grpSpPr>
            <a:xfrm>
              <a:off x="7607091" y="1535874"/>
              <a:ext cx="4093401" cy="3671233"/>
              <a:chOff x="7778088" y="1756116"/>
              <a:chExt cx="4093401" cy="3671233"/>
            </a:xfrm>
          </p:grpSpPr>
          <p:pic>
            <p:nvPicPr>
              <p:cNvPr id="15" name="Content Placeholder 7" descr="A graph of a function&#10;&#10;Description automatically generated">
                <a:extLst>
                  <a:ext uri="{FF2B5EF4-FFF2-40B4-BE49-F238E27FC236}">
                    <a16:creationId xmlns:a16="http://schemas.microsoft.com/office/drawing/2014/main" id="{D39140CE-8077-5A9E-0925-A54BBDEFE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758" y="2057804"/>
                <a:ext cx="3935731" cy="2784068"/>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5D8E35B7-D52F-ACB7-DA58-F6B5A895D62C}"/>
                  </a:ext>
                </a:extLst>
              </p:cNvPr>
              <p:cNvSpPr txBox="1"/>
              <p:nvPr/>
            </p:nvSpPr>
            <p:spPr>
              <a:xfrm>
                <a:off x="7778088" y="1756116"/>
                <a:ext cx="4093401" cy="369332"/>
              </a:xfrm>
              <a:prstGeom prst="rect">
                <a:avLst/>
              </a:prstGeom>
              <a:solidFill>
                <a:schemeClr val="bg1"/>
              </a:solidFill>
            </p:spPr>
            <p:txBody>
              <a:bodyPr wrap="square" rtlCol="0">
                <a:spAutoFit/>
              </a:bodyPr>
              <a:lstStyle/>
              <a:p>
                <a:pPr algn="ctr"/>
                <a:r>
                  <a:rPr lang="en-US" dirty="0"/>
                  <a:t>After fit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519B4B4-35FD-FE93-B319-F3B5A8FF4411}"/>
                      </a:ext>
                    </a:extLst>
                  </p:cNvPr>
                  <p:cNvSpPr txBox="1"/>
                  <p:nvPr/>
                </p:nvSpPr>
                <p:spPr>
                  <a:xfrm>
                    <a:off x="8610600" y="5058017"/>
                    <a:ext cx="2743200" cy="369332"/>
                  </a:xfrm>
                  <a:prstGeom prst="rect">
                    <a:avLst/>
                  </a:prstGeom>
                  <a:noFill/>
                </p:spPr>
                <p:txBody>
                  <a:bodyPr wrap="square"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=3.0 </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𝐺𝑒𝑉</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sup>
                            <m:r>
                              <a:rPr lang="en-US" b="0" i="1" smtClean="0">
                                <a:latin typeface="Cambria Math" panose="02040503050406030204" pitchFamily="18" charset="0"/>
                              </a:rPr>
                              <m:t>2</m:t>
                            </m:r>
                          </m:sup>
                        </m:sSup>
                      </m:oMath>
                    </a14:m>
                    <a:r>
                      <a:rPr lang="en-US" dirty="0"/>
                      <a:t> data</a:t>
                    </a:r>
                  </a:p>
                </p:txBody>
              </p:sp>
            </mc:Choice>
            <mc:Fallback xmlns="">
              <p:sp>
                <p:nvSpPr>
                  <p:cNvPr id="17" name="TextBox 16">
                    <a:extLst>
                      <a:ext uri="{FF2B5EF4-FFF2-40B4-BE49-F238E27FC236}">
                        <a16:creationId xmlns:a16="http://schemas.microsoft.com/office/drawing/2014/main" id="{D519B4B4-35FD-FE93-B319-F3B5A8FF4411}"/>
                      </a:ext>
                    </a:extLst>
                  </p:cNvPr>
                  <p:cNvSpPr txBox="1">
                    <a:spLocks noRot="1" noChangeAspect="1" noMove="1" noResize="1" noEditPoints="1" noAdjustHandles="1" noChangeArrowheads="1" noChangeShapeType="1" noTextEdit="1"/>
                  </p:cNvSpPr>
                  <p:nvPr/>
                </p:nvSpPr>
                <p:spPr>
                  <a:xfrm>
                    <a:off x="8610600" y="5058017"/>
                    <a:ext cx="2743200" cy="369332"/>
                  </a:xfrm>
                  <a:prstGeom prst="rect">
                    <a:avLst/>
                  </a:prstGeom>
                  <a:blipFill>
                    <a:blip r:embed="rId4"/>
                    <a:stretch>
                      <a:fillRect l="-428" t="-7937" b="-2063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3B31A91-ED35-9413-152E-F1DE27904DAD}"/>
                    </a:ext>
                  </a:extLst>
                </p:cNvPr>
                <p:cNvSpPr txBox="1"/>
                <p:nvPr/>
              </p:nvSpPr>
              <p:spPr>
                <a:xfrm>
                  <a:off x="5147922" y="1553010"/>
                  <a:ext cx="1896155" cy="304912"/>
                </a:xfrm>
                <a:prstGeom prst="rect">
                  <a:avLst/>
                </a:prstGeom>
                <a:noFill/>
              </p:spPr>
              <p:txBody>
                <a:bodyPr wrap="square" lIns="0" tIns="0" rIns="0" bIns="0" rtlCol="0">
                  <a:spAutoFit/>
                </a:bodyPr>
                <a:lstStyle/>
                <a:p>
                  <a:pPr/>
                  <a:r>
                    <a:rPr lang="en-US" sz="1200" dirty="0"/>
                    <a:t>Minimize </a:t>
                  </a:r>
                  <a14:m>
                    <m:oMath xmlns:m="http://schemas.openxmlformats.org/officeDocument/2006/math">
                      <m:sSup>
                        <m:sSupPr>
                          <m:ctrlPr>
                            <a:rPr lang="en-US" sz="1200" i="1" smtClean="0">
                              <a:latin typeface="Cambria Math" panose="02040503050406030204" pitchFamily="18" charset="0"/>
                            </a:rPr>
                          </m:ctrlPr>
                        </m:sSupPr>
                        <m:e>
                          <m:r>
                            <a:rPr lang="en-US" sz="1200" i="1" smtClean="0">
                              <a:latin typeface="Cambria Math" panose="02040503050406030204" pitchFamily="18" charset="0"/>
                              <a:ea typeface="Cambria Math" panose="02040503050406030204" pitchFamily="18" charset="0"/>
                            </a:rPr>
                            <m:t>𝜒</m:t>
                          </m:r>
                        </m:e>
                        <m:sup>
                          <m:r>
                            <a:rPr lang="en-US" sz="1200" b="0" i="1" smtClean="0">
                              <a:latin typeface="Cambria Math" panose="02040503050406030204" pitchFamily="18" charset="0"/>
                            </a:rPr>
                            <m:t>2</m:t>
                          </m:r>
                        </m:sup>
                      </m:sSup>
                      <m:r>
                        <a:rPr lang="en-US" sz="1200" b="0" i="1" smtClean="0">
                          <a:latin typeface="Cambria Math" panose="02040503050406030204" pitchFamily="18" charset="0"/>
                        </a:rPr>
                        <m:t>=</m:t>
                      </m:r>
                      <m:nary>
                        <m:naryPr>
                          <m:chr m:val="∑"/>
                          <m:subHide m:val="on"/>
                          <m:supHide m:val="on"/>
                          <m:ctrlPr>
                            <a:rPr lang="en-US" sz="1200" b="0" i="1" smtClean="0">
                              <a:latin typeface="Cambria Math" panose="02040503050406030204" pitchFamily="18" charset="0"/>
                            </a:rPr>
                          </m:ctrlPr>
                        </m:naryPr>
                        <m:sub/>
                        <m:sup/>
                        <m:e>
                          <m:f>
                            <m:fPr>
                              <m:ctrlPr>
                                <a:rPr lang="en-US" sz="1200" b="0" i="1" smtClean="0">
                                  <a:latin typeface="Cambria Math" panose="02040503050406030204" pitchFamily="18" charset="0"/>
                                </a:rPr>
                              </m:ctrlPr>
                            </m:fPr>
                            <m:num>
                              <m:sSup>
                                <m:sSupPr>
                                  <m:ctrlPr>
                                    <a:rPr lang="en-US" sz="1200" b="0" i="1" smtClean="0">
                                      <a:latin typeface="Cambria Math" panose="02040503050406030204" pitchFamily="18" charset="0"/>
                                    </a:rPr>
                                  </m:ctrlPr>
                                </m:sSupPr>
                                <m:e>
                                  <m:d>
                                    <m:dPr>
                                      <m:ctrlPr>
                                        <a:rPr lang="en-US" sz="1200" b="0" i="1" smtClean="0">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𝐷</m:t>
                                          </m:r>
                                        </m:e>
                                        <m:sub>
                                          <m:r>
                                            <a:rPr lang="en-US" sz="1200" i="1">
                                              <a:latin typeface="Cambria Math" panose="02040503050406030204" pitchFamily="18" charset="0"/>
                                            </a:rPr>
                                            <m:t>𝑖</m:t>
                                          </m:r>
                                        </m:sub>
                                      </m:sSub>
                                      <m:r>
                                        <a:rPr lang="en-US" sz="1200" i="1">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𝑆</m:t>
                                          </m:r>
                                        </m:e>
                                        <m:sub>
                                          <m:r>
                                            <a:rPr lang="en-US" sz="1200" i="1">
                                              <a:latin typeface="Cambria Math" panose="02040503050406030204" pitchFamily="18" charset="0"/>
                                            </a:rPr>
                                            <m:t>𝑖</m:t>
                                          </m:r>
                                        </m:sub>
                                      </m:sSub>
                                    </m:e>
                                  </m:d>
                                </m:e>
                                <m:sup>
                                  <m:r>
                                    <a:rPr lang="en-US" sz="1200" b="0" i="1" smtClean="0">
                                      <a:latin typeface="Cambria Math" panose="02040503050406030204" pitchFamily="18" charset="0"/>
                                    </a:rPr>
                                    <m:t>2</m:t>
                                  </m:r>
                                </m:sup>
                              </m:sSup>
                            </m:num>
                            <m:den>
                              <m:sSub>
                                <m:sSubPr>
                                  <m:ctrlPr>
                                    <a:rPr lang="en-US" sz="1200" i="1">
                                      <a:latin typeface="Cambria Math" panose="02040503050406030204" pitchFamily="18" charset="0"/>
                                    </a:rPr>
                                  </m:ctrlPr>
                                </m:sSubPr>
                                <m:e>
                                  <m:r>
                                    <a:rPr lang="en-US" sz="1200" i="1">
                                      <a:latin typeface="Cambria Math" panose="02040503050406030204" pitchFamily="18" charset="0"/>
                                    </a:rPr>
                                    <m:t>𝑆</m:t>
                                  </m:r>
                                </m:e>
                                <m:sub>
                                  <m:r>
                                    <a:rPr lang="en-US" sz="1200" i="1">
                                      <a:latin typeface="Cambria Math" panose="02040503050406030204" pitchFamily="18" charset="0"/>
                                    </a:rPr>
                                    <m:t>𝑖</m:t>
                                  </m:r>
                                </m:sub>
                              </m:sSub>
                            </m:den>
                          </m:f>
                        </m:e>
                      </m:nary>
                    </m:oMath>
                  </a14:m>
                  <a:endParaRPr lang="en-US" sz="1200" dirty="0"/>
                </a:p>
              </p:txBody>
            </p:sp>
          </mc:Choice>
          <mc:Fallback xmlns="">
            <p:sp>
              <p:nvSpPr>
                <p:cNvPr id="20" name="TextBox 19">
                  <a:extLst>
                    <a:ext uri="{FF2B5EF4-FFF2-40B4-BE49-F238E27FC236}">
                      <a16:creationId xmlns:a16="http://schemas.microsoft.com/office/drawing/2014/main" id="{43B31A91-ED35-9413-152E-F1DE27904DAD}"/>
                    </a:ext>
                  </a:extLst>
                </p:cNvPr>
                <p:cNvSpPr txBox="1">
                  <a:spLocks noRot="1" noChangeAspect="1" noMove="1" noResize="1" noEditPoints="1" noAdjustHandles="1" noChangeArrowheads="1" noChangeShapeType="1" noTextEdit="1"/>
                </p:cNvSpPr>
                <p:nvPr/>
              </p:nvSpPr>
              <p:spPr>
                <a:xfrm>
                  <a:off x="5147922" y="1553010"/>
                  <a:ext cx="1896155" cy="304912"/>
                </a:xfrm>
                <a:prstGeom prst="rect">
                  <a:avLst/>
                </a:prstGeom>
                <a:blipFill>
                  <a:blip r:embed="rId5"/>
                  <a:stretch>
                    <a:fillRect l="-4630" t="-82353" b="-13529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C6D2FE-BF8F-3F9A-538F-91783E1699E7}"/>
                  </a:ext>
                </a:extLst>
              </p:cNvPr>
              <p:cNvSpPr txBox="1"/>
              <p:nvPr/>
            </p:nvSpPr>
            <p:spPr>
              <a:xfrm>
                <a:off x="2593671" y="2708694"/>
                <a:ext cx="1652521" cy="7907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𝑹</m:t>
                          </m:r>
                        </m:e>
                        <m:sub>
                          <m:r>
                            <a:rPr lang="en-US" sz="1200" b="1" i="1" smtClean="0">
                              <a:latin typeface="Cambria Math" panose="02040503050406030204" pitchFamily="18" charset="0"/>
                            </a:rPr>
                            <m:t>𝑴𝑪</m:t>
                          </m:r>
                        </m:sub>
                      </m:sSub>
                      <m:r>
                        <a:rPr lang="en-US" sz="1200" b="1" i="1" smtClean="0">
                          <a:latin typeface="Cambria Math" panose="02040503050406030204" pitchFamily="18" charset="0"/>
                        </a:rPr>
                        <m:t>=</m:t>
                      </m:r>
                      <m:f>
                        <m:fPr>
                          <m:ctrlPr>
                            <a:rPr lang="en-US" sz="1200" b="1" i="1" smtClean="0">
                              <a:latin typeface="Cambria Math" panose="02040503050406030204" pitchFamily="18" charset="0"/>
                            </a:rPr>
                          </m:ctrlPr>
                        </m:fPr>
                        <m:num>
                          <m:sSub>
                            <m:sSubPr>
                              <m:ctrlPr>
                                <a:rPr lang="en-US" sz="1200" b="1" i="1" smtClean="0">
                                  <a:latin typeface="Cambria Math" panose="02040503050406030204" pitchFamily="18" charset="0"/>
                                </a:rPr>
                              </m:ctrlPr>
                            </m:sSubPr>
                            <m:e>
                              <m:d>
                                <m:dPr>
                                  <m:ctrlPr>
                                    <a:rPr lang="en-US" sz="1200" b="1" i="1" smtClean="0">
                                      <a:latin typeface="Cambria Math" panose="02040503050406030204" pitchFamily="18" charset="0"/>
                                    </a:rPr>
                                  </m:ctrlPr>
                                </m:dPr>
                                <m:e>
                                  <m:f>
                                    <m:fPr>
                                      <m:ctrlPr>
                                        <a:rPr lang="en-US" sz="1200" b="1" i="1" smtClean="0">
                                          <a:latin typeface="Cambria Math" panose="02040503050406030204" pitchFamily="18" charset="0"/>
                                        </a:rPr>
                                      </m:ctrlPr>
                                    </m:fPr>
                                    <m:num>
                                      <m:r>
                                        <a:rPr lang="en-US" sz="1200" b="1" i="1" smtClean="0">
                                          <a:latin typeface="Cambria Math" panose="02040503050406030204" pitchFamily="18" charset="0"/>
                                        </a:rPr>
                                        <m:t>𝒅</m:t>
                                      </m:r>
                                      <m:r>
                                        <a:rPr lang="en-US" sz="1200" b="1" i="1" smtClean="0">
                                          <a:latin typeface="Cambria Math" panose="02040503050406030204" pitchFamily="18" charset="0"/>
                                          <a:ea typeface="Cambria Math" panose="02040503050406030204" pitchFamily="18" charset="0"/>
                                        </a:rPr>
                                        <m:t>𝝈</m:t>
                                      </m:r>
                                    </m:num>
                                    <m:den>
                                      <m:r>
                                        <a:rPr lang="en-US" sz="1200" b="1" i="1" smtClean="0">
                                          <a:latin typeface="Cambria Math" panose="02040503050406030204" pitchFamily="18" charset="0"/>
                                        </a:rPr>
                                        <m:t>𝒅</m:t>
                                      </m:r>
                                      <m:r>
                                        <a:rPr lang="el-GR" sz="1200" b="1" i="1" smtClean="0">
                                          <a:latin typeface="Cambria Math" panose="02040503050406030204" pitchFamily="18" charset="0"/>
                                        </a:rPr>
                                        <m:t>Ω</m:t>
                                      </m:r>
                                    </m:den>
                                  </m:f>
                                </m:e>
                              </m:d>
                            </m:e>
                            <m:sub>
                              <m:r>
                                <a:rPr lang="en-US" sz="1200" b="1" i="1" smtClean="0">
                                  <a:latin typeface="Cambria Math" panose="02040503050406030204" pitchFamily="18" charset="0"/>
                                </a:rPr>
                                <m:t>𝒏</m:t>
                              </m:r>
                              <m:d>
                                <m:dPr>
                                  <m:ctrlPr>
                                    <a:rPr lang="en-US" sz="1200" b="1" i="1" smtClean="0">
                                      <a:latin typeface="Cambria Math" panose="02040503050406030204" pitchFamily="18" charset="0"/>
                                    </a:rPr>
                                  </m:ctrlPr>
                                </m:dPr>
                                <m:e>
                                  <m:r>
                                    <a:rPr lang="en-US" sz="1200" b="1" i="1" smtClean="0">
                                      <a:latin typeface="Cambria Math" panose="02040503050406030204" pitchFamily="18" charset="0"/>
                                    </a:rPr>
                                    <m:t>𝒆</m:t>
                                  </m:r>
                                  <m:r>
                                    <a:rPr lang="en-US" sz="1200" b="1" i="1" smtClean="0">
                                      <a:latin typeface="Cambria Math" panose="02040503050406030204" pitchFamily="18" charset="0"/>
                                    </a:rPr>
                                    <m:t>,</m:t>
                                  </m:r>
                                  <m:sSup>
                                    <m:sSupPr>
                                      <m:ctrlPr>
                                        <a:rPr lang="en-US" sz="1200" b="1" i="1" smtClean="0">
                                          <a:latin typeface="Cambria Math" panose="02040503050406030204" pitchFamily="18" charset="0"/>
                                        </a:rPr>
                                      </m:ctrlPr>
                                    </m:sSupPr>
                                    <m:e>
                                      <m:r>
                                        <a:rPr lang="en-US" sz="1200" b="1" i="1" smtClean="0">
                                          <a:latin typeface="Cambria Math" panose="02040503050406030204" pitchFamily="18" charset="0"/>
                                        </a:rPr>
                                        <m:t>𝒆</m:t>
                                      </m:r>
                                    </m:e>
                                    <m:sup>
                                      <m:r>
                                        <a:rPr lang="en-US" sz="1200" b="1" i="1" smtClean="0">
                                          <a:latin typeface="Cambria Math" panose="02040503050406030204" pitchFamily="18" charset="0"/>
                                        </a:rPr>
                                        <m:t>′</m:t>
                                      </m:r>
                                    </m:sup>
                                  </m:sSup>
                                </m:e>
                              </m:d>
                              <m:r>
                                <a:rPr lang="en-US" sz="1200" b="1" i="1" smtClean="0">
                                  <a:latin typeface="Cambria Math" panose="02040503050406030204" pitchFamily="18" charset="0"/>
                                </a:rPr>
                                <m:t>,   </m:t>
                              </m:r>
                              <m:r>
                                <a:rPr lang="en-US" sz="1200" b="1" i="1" smtClean="0">
                                  <a:latin typeface="Cambria Math" panose="02040503050406030204" pitchFamily="18" charset="0"/>
                                </a:rPr>
                                <m:t>𝑴𝑪</m:t>
                              </m:r>
                            </m:sub>
                          </m:sSub>
                        </m:num>
                        <m:den>
                          <m:sSub>
                            <m:sSubPr>
                              <m:ctrlPr>
                                <a:rPr lang="en-US" sz="1200" b="1" i="1">
                                  <a:latin typeface="Cambria Math" panose="02040503050406030204" pitchFamily="18" charset="0"/>
                                </a:rPr>
                              </m:ctrlPr>
                            </m:sSubPr>
                            <m:e>
                              <m:d>
                                <m:dPr>
                                  <m:ctrlPr>
                                    <a:rPr lang="en-US" sz="1200" b="1" i="1">
                                      <a:latin typeface="Cambria Math" panose="02040503050406030204" pitchFamily="18" charset="0"/>
                                    </a:rPr>
                                  </m:ctrlPr>
                                </m:dPr>
                                <m:e>
                                  <m:f>
                                    <m:fPr>
                                      <m:ctrlPr>
                                        <a:rPr lang="en-US" sz="1200" b="1" i="1">
                                          <a:latin typeface="Cambria Math" panose="02040503050406030204" pitchFamily="18" charset="0"/>
                                        </a:rPr>
                                      </m:ctrlPr>
                                    </m:fPr>
                                    <m:num>
                                      <m:r>
                                        <a:rPr lang="en-US" sz="1200" b="1" i="1">
                                          <a:latin typeface="Cambria Math" panose="02040503050406030204" pitchFamily="18" charset="0"/>
                                        </a:rPr>
                                        <m:t>𝒅</m:t>
                                      </m:r>
                                      <m:r>
                                        <a:rPr lang="en-US" sz="1200" b="1" i="1">
                                          <a:latin typeface="Cambria Math" panose="02040503050406030204" pitchFamily="18" charset="0"/>
                                          <a:ea typeface="Cambria Math" panose="02040503050406030204" pitchFamily="18" charset="0"/>
                                        </a:rPr>
                                        <m:t>𝝈</m:t>
                                      </m:r>
                                    </m:num>
                                    <m:den>
                                      <m:r>
                                        <a:rPr lang="en-US" sz="1200" b="1" i="1">
                                          <a:latin typeface="Cambria Math" panose="02040503050406030204" pitchFamily="18" charset="0"/>
                                        </a:rPr>
                                        <m:t>𝒅</m:t>
                                      </m:r>
                                      <m:r>
                                        <a:rPr lang="el-GR" sz="1200" b="1" i="1">
                                          <a:latin typeface="Cambria Math" panose="02040503050406030204" pitchFamily="18" charset="0"/>
                                        </a:rPr>
                                        <m:t>Ω</m:t>
                                      </m:r>
                                    </m:den>
                                  </m:f>
                                </m:e>
                              </m:d>
                            </m:e>
                            <m:sub>
                              <m:r>
                                <a:rPr lang="en-US" sz="1200" b="1" i="1" smtClean="0">
                                  <a:latin typeface="Cambria Math" panose="02040503050406030204" pitchFamily="18" charset="0"/>
                                </a:rPr>
                                <m:t>𝒑</m:t>
                              </m:r>
                              <m:d>
                                <m:dPr>
                                  <m:ctrlPr>
                                    <a:rPr lang="en-US" sz="1200" b="1" i="1">
                                      <a:latin typeface="Cambria Math" panose="02040503050406030204" pitchFamily="18" charset="0"/>
                                    </a:rPr>
                                  </m:ctrlPr>
                                </m:dPr>
                                <m:e>
                                  <m:r>
                                    <a:rPr lang="en-US" sz="1200" b="1" i="1">
                                      <a:latin typeface="Cambria Math" panose="02040503050406030204" pitchFamily="18" charset="0"/>
                                    </a:rPr>
                                    <m:t>𝒆</m:t>
                                  </m:r>
                                  <m:r>
                                    <a:rPr lang="en-US" sz="1200" b="1" i="1">
                                      <a:latin typeface="Cambria Math" panose="02040503050406030204" pitchFamily="18" charset="0"/>
                                    </a:rPr>
                                    <m:t>,</m:t>
                                  </m:r>
                                  <m:sSup>
                                    <m:sSupPr>
                                      <m:ctrlPr>
                                        <a:rPr lang="en-US" sz="1200" b="1" i="1">
                                          <a:latin typeface="Cambria Math" panose="02040503050406030204" pitchFamily="18" charset="0"/>
                                        </a:rPr>
                                      </m:ctrlPr>
                                    </m:sSupPr>
                                    <m:e>
                                      <m:r>
                                        <a:rPr lang="en-US" sz="1200" b="1" i="1">
                                          <a:latin typeface="Cambria Math" panose="02040503050406030204" pitchFamily="18" charset="0"/>
                                        </a:rPr>
                                        <m:t>𝒆</m:t>
                                      </m:r>
                                    </m:e>
                                    <m:sup>
                                      <m:r>
                                        <a:rPr lang="en-US" sz="1200" b="1" i="1">
                                          <a:latin typeface="Cambria Math" panose="02040503050406030204" pitchFamily="18" charset="0"/>
                                        </a:rPr>
                                        <m:t>′</m:t>
                                      </m:r>
                                    </m:sup>
                                  </m:sSup>
                                </m:e>
                              </m:d>
                              <m:r>
                                <a:rPr lang="en-US" sz="1200" b="1" i="1">
                                  <a:latin typeface="Cambria Math" panose="02040503050406030204" pitchFamily="18" charset="0"/>
                                </a:rPr>
                                <m:t>,   </m:t>
                              </m:r>
                              <m:r>
                                <a:rPr lang="en-US" sz="1200" b="1" i="1" smtClean="0">
                                  <a:latin typeface="Cambria Math" panose="02040503050406030204" pitchFamily="18" charset="0"/>
                                </a:rPr>
                                <m:t>𝑴𝑪</m:t>
                              </m:r>
                            </m:sub>
                          </m:sSub>
                        </m:den>
                      </m:f>
                    </m:oMath>
                  </m:oMathPara>
                </a14:m>
                <a:endParaRPr lang="en-US" sz="1200" b="1" dirty="0"/>
              </a:p>
            </p:txBody>
          </p:sp>
        </mc:Choice>
        <mc:Fallback xmlns="">
          <p:sp>
            <p:nvSpPr>
              <p:cNvPr id="22" name="TextBox 21">
                <a:extLst>
                  <a:ext uri="{FF2B5EF4-FFF2-40B4-BE49-F238E27FC236}">
                    <a16:creationId xmlns:a16="http://schemas.microsoft.com/office/drawing/2014/main" id="{C5C6D2FE-BF8F-3F9A-538F-91783E1699E7}"/>
                  </a:ext>
                </a:extLst>
              </p:cNvPr>
              <p:cNvSpPr txBox="1">
                <a:spLocks noRot="1" noChangeAspect="1" noMove="1" noResize="1" noEditPoints="1" noAdjustHandles="1" noChangeArrowheads="1" noChangeShapeType="1" noTextEdit="1"/>
              </p:cNvSpPr>
              <p:nvPr/>
            </p:nvSpPr>
            <p:spPr>
              <a:xfrm>
                <a:off x="2593671" y="2708694"/>
                <a:ext cx="1652521" cy="7907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488DE7C-AE3D-2F1A-000A-DADA16C159FD}"/>
                  </a:ext>
                </a:extLst>
              </p:cNvPr>
              <p:cNvSpPr txBox="1"/>
              <p:nvPr/>
            </p:nvSpPr>
            <p:spPr>
              <a:xfrm>
                <a:off x="838199" y="5143553"/>
                <a:ext cx="10723251" cy="1221745"/>
              </a:xfrm>
              <a:prstGeom prst="rect">
                <a:avLst/>
              </a:prstGeom>
              <a:noFill/>
            </p:spPr>
            <p:txBody>
              <a:bodyPr wrap="square" rtlCol="0">
                <a:spAutoFit/>
              </a:bodyPr>
              <a:lstStyle/>
              <a:p>
                <a:pPr marL="285750" indent="-285750">
                  <a:buFont typeface="Arial" panose="020B0604020202020204" pitchFamily="34" charset="0"/>
                  <a:buChar char="•"/>
                </a:pPr>
                <a:r>
                  <a:rPr lang="en-US" b="1" dirty="0"/>
                  <a:t>Key assumptions:</a:t>
                </a:r>
              </a:p>
              <a:p>
                <a:pPr marL="742950" lvl="1" indent="-285750">
                  <a:buFont typeface="Arial" panose="020B0604020202020204" pitchFamily="34" charset="0"/>
                  <a:buChar char="•"/>
                </a:pPr>
                <a:r>
                  <a:rPr lang="en-US" dirty="0"/>
                  <a:t>HCal </a:t>
                </a:r>
                <a:r>
                  <a:rPr lang="en-US" b="1" dirty="0"/>
                  <a:t>n</a:t>
                </a:r>
                <a:r>
                  <a:rPr lang="en-US" dirty="0"/>
                  <a:t> and </a:t>
                </a:r>
                <a:r>
                  <a:rPr lang="en-US" b="1" dirty="0"/>
                  <a:t>p</a:t>
                </a:r>
                <a:r>
                  <a:rPr lang="en-US" dirty="0"/>
                  <a:t> detection efficiencies,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rPr>
                          <m:t>𝑛</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𝑝</m:t>
                        </m:r>
                      </m:sub>
                    </m:sSub>
                  </m:oMath>
                </a14:m>
                <a:r>
                  <a:rPr lang="en-US" dirty="0"/>
                  <a:t>, between simulation and real-life </a:t>
                </a:r>
                <a:r>
                  <a:rPr lang="en-US" b="1" u="sng" dirty="0"/>
                  <a:t>matches perfectly</a:t>
                </a:r>
              </a:p>
              <a:p>
                <a:pPr marL="742950" lvl="1" indent="-285750">
                  <a:buFont typeface="Arial" panose="020B0604020202020204" pitchFamily="34" charset="0"/>
                  <a:buChar char="•"/>
                </a:pPr>
                <a:r>
                  <a:rPr lang="en-US" dirty="0"/>
                  <a:t>Nuclear, radiative, and other particle-matter interactions simulated perfectly – well proven and benefits from ration cancellations.</a:t>
                </a:r>
              </a:p>
            </p:txBody>
          </p:sp>
        </mc:Choice>
        <mc:Fallback xmlns="">
          <p:sp>
            <p:nvSpPr>
              <p:cNvPr id="24" name="TextBox 23">
                <a:extLst>
                  <a:ext uri="{FF2B5EF4-FFF2-40B4-BE49-F238E27FC236}">
                    <a16:creationId xmlns:a16="http://schemas.microsoft.com/office/drawing/2014/main" id="{B488DE7C-AE3D-2F1A-000A-DADA16C159FD}"/>
                  </a:ext>
                </a:extLst>
              </p:cNvPr>
              <p:cNvSpPr txBox="1">
                <a:spLocks noRot="1" noChangeAspect="1" noMove="1" noResize="1" noEditPoints="1" noAdjustHandles="1" noChangeArrowheads="1" noChangeShapeType="1" noTextEdit="1"/>
              </p:cNvSpPr>
              <p:nvPr/>
            </p:nvSpPr>
            <p:spPr>
              <a:xfrm>
                <a:off x="838199" y="5143553"/>
                <a:ext cx="10723251" cy="1221745"/>
              </a:xfrm>
              <a:prstGeom prst="rect">
                <a:avLst/>
              </a:prstGeom>
              <a:blipFill>
                <a:blip r:embed="rId7"/>
                <a:stretch>
                  <a:fillRect l="-341" t="-3000" b="-750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FE4CD10-56BB-DCE3-F90A-764302598ADC}"/>
              </a:ext>
            </a:extLst>
          </p:cNvPr>
          <p:cNvPicPr>
            <a:picLocks noChangeAspect="1"/>
          </p:cNvPicPr>
          <p:nvPr/>
        </p:nvPicPr>
        <p:blipFill>
          <a:blip r:embed="rId8"/>
          <a:stretch>
            <a:fillRect/>
          </a:stretch>
        </p:blipFill>
        <p:spPr>
          <a:xfrm>
            <a:off x="4383621" y="1735788"/>
            <a:ext cx="3424755" cy="239865"/>
          </a:xfrm>
          <a:prstGeom prst="rect">
            <a:avLst/>
          </a:prstGeom>
          <a:solidFill>
            <a:schemeClr val="bg1"/>
          </a:solidFill>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8B751449-4099-86EE-F8A0-3E588876AA0E}"/>
                  </a:ext>
                </a:extLst>
              </p:cNvPr>
              <p:cNvSpPr txBox="1"/>
              <p:nvPr/>
            </p:nvSpPr>
            <p:spPr>
              <a:xfrm>
                <a:off x="4661685" y="1981353"/>
                <a:ext cx="3524642" cy="816121"/>
              </a:xfrm>
              <a:prstGeom prst="rect">
                <a:avLst/>
              </a:prstGeom>
              <a:noFill/>
            </p:spPr>
            <p:txBody>
              <a:bodyPr wrap="square" rtlCol="0">
                <a:spAutoFit/>
              </a:bodyPr>
              <a:lstStyle/>
              <a:p>
                <a:pPr/>
                <a:r>
                  <a:rPr lang="en-US" sz="1400" i="1" dirty="0">
                    <a:latin typeface="Times New Roman" panose="02020603050405020304" pitchFamily="18" charset="0"/>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 </a:t>
                </a:r>
                <a:r>
                  <a:rPr lang="en-US" sz="1400" dirty="0">
                    <a:cs typeface="Times New Roman" panose="02020603050405020304" pitchFamily="18" charset="0"/>
                  </a:rPr>
                  <a:t>Overall proton normalization</a:t>
                </a:r>
                <a:r>
                  <a:rPr lang="en-US" sz="1400" dirty="0">
                    <a:latin typeface="Times New Roman" panose="02020603050405020304" pitchFamily="18" charset="0"/>
                    <a:cs typeface="Times New Roman" panose="02020603050405020304" pitchFamily="18" charset="0"/>
                  </a:rPr>
                  <a:t> </a:t>
                </a:r>
                <a:br>
                  <a:rPr lang="en-US" sz="1400" dirty="0">
                    <a:latin typeface="Times New Roman" panose="02020603050405020304" pitchFamily="18" charset="0"/>
                    <a:cs typeface="Times New Roman" panose="02020603050405020304" pitchFamily="18" charset="0"/>
                  </a:rPr>
                </a:br>
                <a14:m>
                  <m:oMath xmlns:m="http://schemas.openxmlformats.org/officeDocument/2006/math">
                    <m:sSubSup>
                      <m:sSubSupPr>
                        <m:ctrlPr>
                          <a:rPr lang="en-US" sz="1400" i="1" smtClean="0">
                            <a:latin typeface="Cambria Math" panose="02040503050406030204" pitchFamily="18" charset="0"/>
                            <a:cs typeface="Times New Roman" panose="02020603050405020304" pitchFamily="18" charset="0"/>
                          </a:rPr>
                        </m:ctrlPr>
                      </m:sSubSupPr>
                      <m:e>
                        <m:r>
                          <a:rPr lang="en-US" sz="1400" b="0" i="1" smtClean="0">
                            <a:latin typeface="Cambria Math" panose="02040503050406030204" pitchFamily="18" charset="0"/>
                            <a:cs typeface="Times New Roman" panose="02020603050405020304" pitchFamily="18" charset="0"/>
                          </a:rPr>
                          <m:t>𝑅</m:t>
                        </m:r>
                      </m:e>
                      <m:sub>
                        <m:r>
                          <a:rPr lang="en-US" sz="1400" b="0" i="1" smtClean="0">
                            <a:latin typeface="Cambria Math" panose="02040503050406030204" pitchFamily="18" charset="0"/>
                            <a:cs typeface="Times New Roman" panose="02020603050405020304" pitchFamily="18" charset="0"/>
                          </a:rPr>
                          <m:t>𝑛</m:t>
                        </m:r>
                        <m:r>
                          <a:rPr lang="en-US" sz="1400" b="0" i="1" smtClean="0">
                            <a:latin typeface="Cambria Math" panose="02040503050406030204" pitchFamily="18" charset="0"/>
                            <a:cs typeface="Times New Roman" panose="02020603050405020304" pitchFamily="18" charset="0"/>
                          </a:rPr>
                          <m:t>/</m:t>
                        </m:r>
                        <m:r>
                          <a:rPr lang="en-US" sz="1400" b="0" i="1" smtClean="0">
                            <a:latin typeface="Cambria Math" panose="02040503050406030204" pitchFamily="18" charset="0"/>
                            <a:cs typeface="Times New Roman" panose="02020603050405020304" pitchFamily="18" charset="0"/>
                          </a:rPr>
                          <m:t>𝑝</m:t>
                        </m:r>
                      </m:sub>
                      <m:sup>
                        <m:r>
                          <a:rPr lang="en-US" sz="1400" b="0" i="1" smtClean="0">
                            <a:latin typeface="Cambria Math" panose="02040503050406030204" pitchFamily="18" charset="0"/>
                            <a:cs typeface="Times New Roman" panose="02020603050405020304" pitchFamily="18" charset="0"/>
                          </a:rPr>
                          <m:t>𝑠𝑓</m:t>
                        </m:r>
                      </m:sup>
                    </m:sSubSup>
                  </m:oMath>
                </a14:m>
                <a:r>
                  <a:rPr lang="en-US" sz="1400" i="1" dirty="0">
                    <a:latin typeface="Times New Roman" panose="02020603050405020304" pitchFamily="18" charset="0"/>
                    <a:cs typeface="Times New Roman" panose="02020603050405020304" pitchFamily="18" charset="0"/>
                  </a:rPr>
                  <a:t> </a:t>
                </a:r>
                <a:r>
                  <a:rPr lang="en-US" sz="1400" dirty="0">
                    <a:cs typeface="Times New Roman" panose="02020603050405020304" pitchFamily="18" charset="0"/>
                  </a:rPr>
                  <a:t>- Relative n to p scale factor</a:t>
                </a:r>
                <a:endParaRPr lang="en-US" sz="1400"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B – </a:t>
                </a:r>
                <a:r>
                  <a:rPr lang="en-US" sz="1400" dirty="0">
                    <a:cs typeface="Times New Roman" panose="02020603050405020304" pitchFamily="18" charset="0"/>
                  </a:rPr>
                  <a:t>Overall background normalization</a:t>
                </a:r>
                <a:endParaRPr lang="en-US" sz="1400" i="1" dirty="0">
                  <a:latin typeface="Times New Roman" panose="02020603050405020304" pitchFamily="18"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8B751449-4099-86EE-F8A0-3E588876AA0E}"/>
                  </a:ext>
                </a:extLst>
              </p:cNvPr>
              <p:cNvSpPr txBox="1">
                <a:spLocks noRot="1" noChangeAspect="1" noMove="1" noResize="1" noEditPoints="1" noAdjustHandles="1" noChangeArrowheads="1" noChangeShapeType="1" noTextEdit="1"/>
              </p:cNvSpPr>
              <p:nvPr/>
            </p:nvSpPr>
            <p:spPr>
              <a:xfrm>
                <a:off x="4661685" y="1981353"/>
                <a:ext cx="3524642" cy="816121"/>
              </a:xfrm>
              <a:prstGeom prst="rect">
                <a:avLst/>
              </a:prstGeom>
              <a:blipFill>
                <a:blip r:embed="rId9"/>
                <a:stretch>
                  <a:fillRect l="-519" t="-2239" b="-74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E0CFDA9-D4B7-688F-E2DA-4DCE0A05686C}"/>
                  </a:ext>
                </a:extLst>
              </p:cNvPr>
              <p:cNvSpPr txBox="1"/>
              <p:nvPr/>
            </p:nvSpPr>
            <p:spPr>
              <a:xfrm>
                <a:off x="5032899" y="3423364"/>
                <a:ext cx="1913634" cy="369332"/>
              </a:xfrm>
              <a:prstGeom prst="rect">
                <a:avLst/>
              </a:prstGeom>
              <a:noFill/>
            </p:spPr>
            <p:txBody>
              <a:bodyPr wrap="square" rtlCol="0">
                <a:spAutoFit/>
              </a:bodyPr>
              <a:lstStyle/>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𝐺</m:t>
                        </m:r>
                      </m:e>
                      <m:sub>
                        <m:r>
                          <a:rPr lang="en-US" b="0" i="1" smtClean="0">
                            <a:latin typeface="Cambria Math" panose="02040503050406030204" pitchFamily="18" charset="0"/>
                          </a:rPr>
                          <m:t>𝑀</m:t>
                        </m:r>
                      </m:sub>
                      <m:sup>
                        <m:r>
                          <a:rPr lang="en-US" b="0" i="1" smtClean="0">
                            <a:latin typeface="Cambria Math" panose="02040503050406030204" pitchFamily="18" charset="0"/>
                          </a:rPr>
                          <m:t>𝑛</m:t>
                        </m:r>
                      </m:sup>
                    </m:sSubSup>
                  </m:oMath>
                </a14:m>
                <a:r>
                  <a:rPr lang="en-US" dirty="0"/>
                  <a:t> calculation:</a:t>
                </a:r>
              </a:p>
            </p:txBody>
          </p:sp>
        </mc:Choice>
        <mc:Fallback>
          <p:sp>
            <p:nvSpPr>
              <p:cNvPr id="13" name="TextBox 12">
                <a:extLst>
                  <a:ext uri="{FF2B5EF4-FFF2-40B4-BE49-F238E27FC236}">
                    <a16:creationId xmlns:a16="http://schemas.microsoft.com/office/drawing/2014/main" id="{EE0CFDA9-D4B7-688F-E2DA-4DCE0A05686C}"/>
                  </a:ext>
                </a:extLst>
              </p:cNvPr>
              <p:cNvSpPr txBox="1">
                <a:spLocks noRot="1" noChangeAspect="1" noMove="1" noResize="1" noEditPoints="1" noAdjustHandles="1" noChangeArrowheads="1" noChangeShapeType="1" noTextEdit="1"/>
              </p:cNvSpPr>
              <p:nvPr/>
            </p:nvSpPr>
            <p:spPr>
              <a:xfrm>
                <a:off x="5032899" y="3423364"/>
                <a:ext cx="1913634" cy="369332"/>
              </a:xfrm>
              <a:prstGeom prst="rect">
                <a:avLst/>
              </a:prstGeom>
              <a:blipFill>
                <a:blip r:embed="rId10"/>
                <a:stretch>
                  <a:fillRect t="-8333" b="-28333"/>
                </a:stretch>
              </a:blipFill>
            </p:spPr>
            <p:txBody>
              <a:bodyPr/>
              <a:lstStyle/>
              <a:p>
                <a:r>
                  <a:rPr lang="en-US">
                    <a:noFill/>
                  </a:rPr>
                  <a:t> </a:t>
                </a:r>
              </a:p>
            </p:txBody>
          </p:sp>
        </mc:Fallback>
      </mc:AlternateContent>
      <p:pic>
        <p:nvPicPr>
          <p:cNvPr id="25" name="Picture 24" descr="A red number on a black background&#10;&#10;Description automatically generated">
            <a:extLst>
              <a:ext uri="{FF2B5EF4-FFF2-40B4-BE49-F238E27FC236}">
                <a16:creationId xmlns:a16="http://schemas.microsoft.com/office/drawing/2014/main" id="{BDF6C250-4802-7CE2-B73A-BC3C2D78E6B6}"/>
              </a:ext>
            </a:extLst>
          </p:cNvPr>
          <p:cNvPicPr>
            <a:picLocks noChangeAspect="1"/>
          </p:cNvPicPr>
          <p:nvPr/>
        </p:nvPicPr>
        <p:blipFill>
          <a:blip r:embed="rId11"/>
          <a:stretch>
            <a:fillRect/>
          </a:stretch>
        </p:blipFill>
        <p:spPr>
          <a:xfrm>
            <a:off x="4915270" y="3875259"/>
            <a:ext cx="2257493" cy="489695"/>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E39508E4-DA52-E3E6-6F10-0EB0AB1DF349}"/>
              </a:ext>
            </a:extLst>
          </p:cNvPr>
          <p:cNvPicPr>
            <a:picLocks noChangeAspect="1"/>
          </p:cNvPicPr>
          <p:nvPr/>
        </p:nvPicPr>
        <p:blipFill>
          <a:blip r:embed="rId12"/>
          <a:stretch>
            <a:fillRect/>
          </a:stretch>
        </p:blipFill>
        <p:spPr>
          <a:xfrm>
            <a:off x="4474931" y="4430453"/>
            <a:ext cx="3355381" cy="510712"/>
          </a:xfrm>
          <a:prstGeom prst="rect">
            <a:avLst/>
          </a:prstGeom>
        </p:spPr>
      </p:pic>
      <p:pic>
        <p:nvPicPr>
          <p:cNvPr id="27" name="Picture 26">
            <a:extLst>
              <a:ext uri="{FF2B5EF4-FFF2-40B4-BE49-F238E27FC236}">
                <a16:creationId xmlns:a16="http://schemas.microsoft.com/office/drawing/2014/main" id="{3EC59F15-CBA0-9F90-8490-73C4401144A5}"/>
              </a:ext>
            </a:extLst>
          </p:cNvPr>
          <p:cNvPicPr>
            <a:picLocks noChangeAspect="1"/>
          </p:cNvPicPr>
          <p:nvPr/>
        </p:nvPicPr>
        <p:blipFill>
          <a:blip r:embed="rId13"/>
          <a:stretch>
            <a:fillRect/>
          </a:stretch>
        </p:blipFill>
        <p:spPr>
          <a:xfrm>
            <a:off x="4113869" y="4636410"/>
            <a:ext cx="269752" cy="163486"/>
          </a:xfrm>
          <a:prstGeom prst="rect">
            <a:avLst/>
          </a:prstGeom>
        </p:spPr>
      </p:pic>
    </p:spTree>
    <p:extLst>
      <p:ext uri="{BB962C8B-B14F-4D97-AF65-F5344CB8AC3E}">
        <p14:creationId xmlns:p14="http://schemas.microsoft.com/office/powerpoint/2010/main" val="2559093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48431-23CE-1427-D607-FE97ABCE9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223F4-408F-4AA4-0B69-CA986E403D61}"/>
              </a:ext>
            </a:extLst>
          </p:cNvPr>
          <p:cNvSpPr>
            <a:spLocks noGrp="1"/>
          </p:cNvSpPr>
          <p:nvPr>
            <p:ph type="title"/>
          </p:nvPr>
        </p:nvSpPr>
        <p:spPr/>
        <p:txBody>
          <a:bodyPr/>
          <a:lstStyle/>
          <a:p>
            <a:r>
              <a:rPr lang="en-US">
                <a:solidFill>
                  <a:schemeClr val="bg1">
                    <a:lumMod val="85000"/>
                  </a:schemeClr>
                </a:solidFill>
              </a:rPr>
              <a:t>Outline</a:t>
            </a:r>
          </a:p>
        </p:txBody>
      </p:sp>
      <p:sp>
        <p:nvSpPr>
          <p:cNvPr id="3" name="Content Placeholder 2">
            <a:extLst>
              <a:ext uri="{FF2B5EF4-FFF2-40B4-BE49-F238E27FC236}">
                <a16:creationId xmlns:a16="http://schemas.microsoft.com/office/drawing/2014/main" id="{B1255A94-E333-0D31-BB64-955E62BCC448}"/>
              </a:ext>
            </a:extLst>
          </p:cNvPr>
          <p:cNvSpPr>
            <a:spLocks noGrp="1"/>
          </p:cNvSpPr>
          <p:nvPr>
            <p:ph idx="1"/>
          </p:nvPr>
        </p:nvSpPr>
        <p:spPr>
          <a:xfrm>
            <a:off x="838200" y="1825625"/>
            <a:ext cx="10515600" cy="2656223"/>
          </a:xfrm>
        </p:spPr>
        <p:txBody>
          <a:bodyPr/>
          <a:lstStyle/>
          <a:p>
            <a:r>
              <a:rPr lang="en-US" dirty="0">
                <a:solidFill>
                  <a:schemeClr val="bg1">
                    <a:lumMod val="85000"/>
                  </a:schemeClr>
                </a:solidFill>
              </a:rPr>
              <a:t>SBS GMN experiment brief overview</a:t>
            </a:r>
          </a:p>
          <a:p>
            <a:r>
              <a:rPr lang="en-US" dirty="0">
                <a:solidFill>
                  <a:schemeClr val="bg1">
                    <a:lumMod val="85000"/>
                  </a:schemeClr>
                </a:solidFill>
              </a:rPr>
              <a:t>Analysis methodology</a:t>
            </a:r>
          </a:p>
          <a:p>
            <a:r>
              <a:rPr lang="en-US" dirty="0"/>
              <a:t>Preliminary analysis results from Pass-2 mass replay</a:t>
            </a:r>
          </a:p>
          <a:p>
            <a:r>
              <a:rPr lang="en-US" dirty="0">
                <a:solidFill>
                  <a:schemeClr val="bg1">
                    <a:lumMod val="85000"/>
                  </a:schemeClr>
                </a:solidFill>
              </a:rPr>
              <a:t>Calibration for Pass-3 mass replay </a:t>
            </a:r>
          </a:p>
          <a:p>
            <a:r>
              <a:rPr lang="en-US" dirty="0">
                <a:solidFill>
                  <a:schemeClr val="bg1">
                    <a:lumMod val="85000"/>
                  </a:schemeClr>
                </a:solidFill>
              </a:rPr>
              <a:t>Summary and outlook</a:t>
            </a:r>
          </a:p>
        </p:txBody>
      </p:sp>
      <p:sp>
        <p:nvSpPr>
          <p:cNvPr id="4" name="Date Placeholder 3">
            <a:extLst>
              <a:ext uri="{FF2B5EF4-FFF2-40B4-BE49-F238E27FC236}">
                <a16:creationId xmlns:a16="http://schemas.microsoft.com/office/drawing/2014/main" id="{4EBF9179-86C5-2A38-5C56-266C45A31E75}"/>
              </a:ext>
            </a:extLst>
          </p:cNvPr>
          <p:cNvSpPr>
            <a:spLocks noGrp="1"/>
          </p:cNvSpPr>
          <p:nvPr>
            <p:ph type="dt" sz="half" idx="10"/>
          </p:nvPr>
        </p:nvSpPr>
        <p:spPr/>
        <p:txBody>
          <a:bodyPr/>
          <a:lstStyle/>
          <a:p>
            <a:r>
              <a:rPr lang="en-US" dirty="0"/>
              <a:t>01/22/2026</a:t>
            </a:r>
          </a:p>
        </p:txBody>
      </p:sp>
      <p:sp>
        <p:nvSpPr>
          <p:cNvPr id="5" name="Footer Placeholder 4">
            <a:extLst>
              <a:ext uri="{FF2B5EF4-FFF2-40B4-BE49-F238E27FC236}">
                <a16:creationId xmlns:a16="http://schemas.microsoft.com/office/drawing/2014/main" id="{42558343-6DE1-9537-1318-7A2DE067B2B4}"/>
              </a:ext>
            </a:extLst>
          </p:cNvPr>
          <p:cNvSpPr>
            <a:spLocks noGrp="1"/>
          </p:cNvSpPr>
          <p:nvPr>
            <p:ph type="ftr" sz="quarter" idx="11"/>
          </p:nvPr>
        </p:nvSpPr>
        <p:spPr/>
        <p:txBody>
          <a:bodyPr/>
          <a:lstStyle/>
          <a:p>
            <a:r>
              <a:rPr lang="en-US" dirty="0"/>
              <a:t>Hall-A Collaboration Winter Meeting - 2026</a:t>
            </a:r>
          </a:p>
        </p:txBody>
      </p:sp>
      <p:sp>
        <p:nvSpPr>
          <p:cNvPr id="6" name="Slide Number Placeholder 5">
            <a:extLst>
              <a:ext uri="{FF2B5EF4-FFF2-40B4-BE49-F238E27FC236}">
                <a16:creationId xmlns:a16="http://schemas.microsoft.com/office/drawing/2014/main" id="{B6C2C932-D270-B72E-5BA8-90495407CE23}"/>
              </a:ext>
            </a:extLst>
          </p:cNvPr>
          <p:cNvSpPr>
            <a:spLocks noGrp="1"/>
          </p:cNvSpPr>
          <p:nvPr>
            <p:ph type="sldNum" sz="quarter" idx="12"/>
          </p:nvPr>
        </p:nvSpPr>
        <p:spPr/>
        <p:txBody>
          <a:bodyPr/>
          <a:lstStyle/>
          <a:p>
            <a:fld id="{D432424C-B7AB-7B42-B916-CF20680684AF}" type="slidenum">
              <a:rPr lang="en-US" smtClean="0"/>
              <a:t>19</a:t>
            </a:fld>
            <a:endParaRPr lang="en-US"/>
          </a:p>
        </p:txBody>
      </p:sp>
    </p:spTree>
    <p:extLst>
      <p:ext uri="{BB962C8B-B14F-4D97-AF65-F5344CB8AC3E}">
        <p14:creationId xmlns:p14="http://schemas.microsoft.com/office/powerpoint/2010/main" val="3566733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C149-260A-75D1-0E93-D93E4483DCDD}"/>
              </a:ext>
            </a:extLst>
          </p:cNvPr>
          <p:cNvSpPr>
            <a:spLocks noGrp="1"/>
          </p:cNvSpPr>
          <p:nvPr>
            <p:ph type="title"/>
          </p:nvPr>
        </p:nvSpPr>
        <p:spPr>
          <a:xfrm>
            <a:off x="838200" y="365126"/>
            <a:ext cx="10515600" cy="768216"/>
          </a:xfrm>
        </p:spPr>
        <p:txBody>
          <a:bodyPr/>
          <a:lstStyle/>
          <a:p>
            <a:r>
              <a:rPr lang="en-US"/>
              <a:t>Acknowledgements</a:t>
            </a:r>
          </a:p>
        </p:txBody>
      </p:sp>
      <p:sp>
        <p:nvSpPr>
          <p:cNvPr id="3" name="Content Placeholder 2">
            <a:extLst>
              <a:ext uri="{FF2B5EF4-FFF2-40B4-BE49-F238E27FC236}">
                <a16:creationId xmlns:a16="http://schemas.microsoft.com/office/drawing/2014/main" id="{43A06DE5-9BE3-185C-C7FD-BD132C5B68AE}"/>
              </a:ext>
            </a:extLst>
          </p:cNvPr>
          <p:cNvSpPr>
            <a:spLocks noGrp="1"/>
          </p:cNvSpPr>
          <p:nvPr>
            <p:ph idx="1"/>
          </p:nvPr>
        </p:nvSpPr>
        <p:spPr>
          <a:xfrm>
            <a:off x="325145" y="1118016"/>
            <a:ext cx="7141195" cy="4904720"/>
          </a:xfrm>
        </p:spPr>
        <p:txBody>
          <a:bodyPr>
            <a:normAutofit/>
          </a:bodyPr>
          <a:lstStyle/>
          <a:p>
            <a:r>
              <a:rPr lang="en-US" sz="1800" dirty="0"/>
              <a:t>GMN </a:t>
            </a:r>
            <a:r>
              <a:rPr lang="en-US" sz="1800" b="1" dirty="0"/>
              <a:t>and</a:t>
            </a:r>
            <a:r>
              <a:rPr lang="en-US" sz="1800" dirty="0"/>
              <a:t> nTPE  Graduate Students (all graduated) – Vanessa Brio (Catania U.), John Boyd (UVA), Provakar Datta (</a:t>
            </a:r>
            <a:r>
              <a:rPr lang="en-US" sz="1800" dirty="0" err="1"/>
              <a:t>Uconn</a:t>
            </a:r>
            <a:r>
              <a:rPr lang="en-US" sz="1800" dirty="0"/>
              <a:t>), Nathaniel Lashley-</a:t>
            </a:r>
            <a:r>
              <a:rPr lang="en-US" sz="1800" dirty="0" err="1"/>
              <a:t>Colthrist</a:t>
            </a:r>
            <a:r>
              <a:rPr lang="en-US" sz="1800" dirty="0"/>
              <a:t> (Hampton U.), Ralph Marinaro (U. of Glasgow), Anuruddha Rathnayake (UVA), Maria </a:t>
            </a:r>
            <a:r>
              <a:rPr lang="en-US" sz="1800" dirty="0" err="1"/>
              <a:t>Satnik</a:t>
            </a:r>
            <a:r>
              <a:rPr lang="en-US" sz="1800" dirty="0"/>
              <a:t> (W&amp;M), Sebastian Seeds (</a:t>
            </a:r>
            <a:r>
              <a:rPr lang="en-US" sz="1800" dirty="0" err="1"/>
              <a:t>Uconn</a:t>
            </a:r>
            <a:r>
              <a:rPr lang="en-US" sz="1800" dirty="0"/>
              <a:t>), Ezekiel Wertz (W&amp;M).</a:t>
            </a:r>
          </a:p>
          <a:p>
            <a:r>
              <a:rPr lang="en-US" sz="1800" dirty="0"/>
              <a:t>Provakar Datta for extensive analysis efforts and lending me the results/plots.</a:t>
            </a:r>
          </a:p>
          <a:p>
            <a:r>
              <a:rPr lang="en-US" sz="1800" dirty="0"/>
              <a:t>Andrew Puckett and Eric </a:t>
            </a:r>
            <a:r>
              <a:rPr lang="en-US" sz="1800" dirty="0" err="1"/>
              <a:t>Fuchey</a:t>
            </a:r>
            <a:r>
              <a:rPr lang="en-US" sz="1800" dirty="0"/>
              <a:t> for their continuous leadership on analysis efforts.</a:t>
            </a:r>
          </a:p>
          <a:p>
            <a:r>
              <a:rPr lang="en-US" sz="1800" dirty="0"/>
              <a:t>GMN spokespeople – Bogdan Wojtsekhowski (JLab),  Brain Quinn (CMU), Alexandre </a:t>
            </a:r>
            <a:r>
              <a:rPr lang="en-US" sz="1800" dirty="0" err="1"/>
              <a:t>Camsonne</a:t>
            </a:r>
            <a:r>
              <a:rPr lang="en-US" sz="1800" dirty="0"/>
              <a:t> (JLab), and David Hamilton (U. of Glasgow).</a:t>
            </a:r>
          </a:p>
          <a:p>
            <a:r>
              <a:rPr lang="en-US" sz="1800" dirty="0"/>
              <a:t>Jefferson Lab SBS collaboration and Hall-A collaboration.</a:t>
            </a:r>
          </a:p>
          <a:p>
            <a:r>
              <a:rPr lang="en-US" sz="1800" b="1" dirty="0"/>
              <a:t>Everyone</a:t>
            </a:r>
            <a:r>
              <a:rPr lang="en-US" sz="1800" dirty="0"/>
              <a:t> who supported experiment design, installation, and running.</a:t>
            </a:r>
          </a:p>
          <a:p>
            <a:r>
              <a:rPr lang="en-US" sz="1800" dirty="0"/>
              <a:t>Department of Energy Office of Science, Office of Nuclear Physics.</a:t>
            </a:r>
          </a:p>
        </p:txBody>
      </p:sp>
      <p:sp>
        <p:nvSpPr>
          <p:cNvPr id="4" name="Date Placeholder 3">
            <a:extLst>
              <a:ext uri="{FF2B5EF4-FFF2-40B4-BE49-F238E27FC236}">
                <a16:creationId xmlns:a16="http://schemas.microsoft.com/office/drawing/2014/main" id="{CB9E57C7-52CC-87B2-4D62-4780A0D2DD9A}"/>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CDE986DD-4CF1-D5DD-CBEA-3648D2B5BEC5}"/>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E0C675A3-51BD-F69A-F102-7F8CA468D55E}"/>
              </a:ext>
            </a:extLst>
          </p:cNvPr>
          <p:cNvSpPr>
            <a:spLocks noGrp="1"/>
          </p:cNvSpPr>
          <p:nvPr>
            <p:ph type="sldNum" sz="quarter" idx="12"/>
          </p:nvPr>
        </p:nvSpPr>
        <p:spPr/>
        <p:txBody>
          <a:bodyPr/>
          <a:lstStyle/>
          <a:p>
            <a:fld id="{D432424C-B7AB-7B42-B916-CF20680684AF}" type="slidenum">
              <a:rPr lang="en-US" smtClean="0"/>
              <a:t>2</a:t>
            </a:fld>
            <a:endParaRPr lang="en-US"/>
          </a:p>
        </p:txBody>
      </p:sp>
      <p:pic>
        <p:nvPicPr>
          <p:cNvPr id="8" name="Picture 7" descr="A group of people posing for a photo&#10;&#10;AI-generated content may be incorrect.">
            <a:extLst>
              <a:ext uri="{FF2B5EF4-FFF2-40B4-BE49-F238E27FC236}">
                <a16:creationId xmlns:a16="http://schemas.microsoft.com/office/drawing/2014/main" id="{3DD8EE1C-F367-FC66-82D6-6B5525201D2E}"/>
              </a:ext>
            </a:extLst>
          </p:cNvPr>
          <p:cNvPicPr>
            <a:picLocks noChangeAspect="1"/>
          </p:cNvPicPr>
          <p:nvPr/>
        </p:nvPicPr>
        <p:blipFill>
          <a:blip r:embed="rId2">
            <a:extLst>
              <a:ext uri="{28A0092B-C50C-407E-A947-70E740481C1C}">
                <a14:useLocalDpi xmlns:a14="http://schemas.microsoft.com/office/drawing/2010/main" val="0"/>
              </a:ext>
            </a:extLst>
          </a:blip>
          <a:srcRect l="15344" t="23433" r="17499" b="9758"/>
          <a:stretch>
            <a:fillRect/>
          </a:stretch>
        </p:blipFill>
        <p:spPr>
          <a:xfrm>
            <a:off x="7466340" y="1747987"/>
            <a:ext cx="4487303" cy="3362026"/>
          </a:xfrm>
          <a:prstGeom prst="rect">
            <a:avLst/>
          </a:prstGeom>
        </p:spPr>
      </p:pic>
    </p:spTree>
    <p:extLst>
      <p:ext uri="{BB962C8B-B14F-4D97-AF65-F5344CB8AC3E}">
        <p14:creationId xmlns:p14="http://schemas.microsoft.com/office/powerpoint/2010/main" val="3769466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BFA08-771B-A0DB-288E-A5E9BC1C213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FEF67A-CAC4-8C6B-527A-D9BFDECCC657}"/>
              </a:ext>
            </a:extLst>
          </p:cNvPr>
          <p:cNvSpPr>
            <a:spLocks noGrp="1"/>
          </p:cNvSpPr>
          <p:nvPr>
            <p:ph type="sldNum" sz="quarter" idx="16"/>
          </p:nvPr>
        </p:nvSpPr>
        <p:spPr/>
        <p:txBody>
          <a:bodyPr/>
          <a:lstStyle/>
          <a:p>
            <a:fld id="{0EF2EA88-E9D4-0C4F-A5DF-5FE49FAF8E2F}" type="slidenum">
              <a:rPr lang="en-US" smtClean="0"/>
              <a:pPr/>
              <a:t>20</a:t>
            </a:fld>
            <a:endParaRPr lang="en-US" dirty="0"/>
          </a:p>
        </p:txBody>
      </p:sp>
      <p:sp>
        <p:nvSpPr>
          <p:cNvPr id="8" name="Footer Placeholder 7">
            <a:extLst>
              <a:ext uri="{FF2B5EF4-FFF2-40B4-BE49-F238E27FC236}">
                <a16:creationId xmlns:a16="http://schemas.microsoft.com/office/drawing/2014/main" id="{857AB0BD-0CC8-838D-C66A-A1EDEEEA0075}"/>
              </a:ext>
            </a:extLst>
          </p:cNvPr>
          <p:cNvSpPr>
            <a:spLocks noGrp="1"/>
          </p:cNvSpPr>
          <p:nvPr>
            <p:ph type="ftr" sz="quarter" idx="15"/>
          </p:nvPr>
        </p:nvSpPr>
        <p:spPr>
          <a:xfrm>
            <a:off x="4002616" y="6301390"/>
            <a:ext cx="4114800" cy="365125"/>
          </a:xfrm>
        </p:spPr>
        <p:txBody>
          <a:bodyPr/>
          <a:lstStyle/>
          <a:p>
            <a:r>
              <a:rPr lang="en-US" dirty="0"/>
              <a:t>Hall-A Collaboration Winter Meeting - 2026</a:t>
            </a:r>
          </a:p>
        </p:txBody>
      </p:sp>
      <mc:AlternateContent xmlns:mc="http://schemas.openxmlformats.org/markup-compatibility/2006" xmlns:a14="http://schemas.microsoft.com/office/drawing/2010/main">
        <mc:Choice Requires="a14">
          <p:sp>
            <p:nvSpPr>
              <p:cNvPr id="37" name="Title 1">
                <a:extLst>
                  <a:ext uri="{FF2B5EF4-FFF2-40B4-BE49-F238E27FC236}">
                    <a16:creationId xmlns:a16="http://schemas.microsoft.com/office/drawing/2014/main" id="{4D9DCFAB-0042-D79C-87B1-3D85975027B7}"/>
                  </a:ext>
                </a:extLst>
              </p:cNvPr>
              <p:cNvSpPr txBox="1">
                <a:spLocks/>
              </p:cNvSpPr>
              <p:nvPr/>
            </p:nvSpPr>
            <p:spPr>
              <a:xfrm>
                <a:off x="573616" y="229895"/>
                <a:ext cx="10972800" cy="5486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i="0" kern="1200" cap="none" baseline="0">
                    <a:solidFill>
                      <a:srgbClr val="313C5A"/>
                    </a:solidFill>
                    <a:latin typeface="+mj-lt"/>
                    <a:ea typeface="+mj-ea"/>
                    <a:cs typeface="+mj-cs"/>
                  </a:defRPr>
                </a:lvl1pPr>
              </a:lstStyle>
              <a:p>
                <a:pPr algn="ctr"/>
                <a:r>
                  <a:rPr lang="en-US" b="0" dirty="0" err="1">
                    <a:solidFill>
                      <a:schemeClr val="accent1">
                        <a:lumMod val="50000"/>
                      </a:schemeClr>
                    </a:solidFill>
                  </a:rPr>
                  <a:t>GMn</a:t>
                </a:r>
                <a:r>
                  <a:rPr lang="en-US" b="0" dirty="0">
                    <a:solidFill>
                      <a:schemeClr val="accent1">
                        <a:lumMod val="50000"/>
                      </a:schemeClr>
                    </a:solidFill>
                  </a:rPr>
                  <a:t> Extraction from Data/MC Fit : </a:t>
                </a:r>
                <a14:m>
                  <m:oMath xmlns:m="http://schemas.openxmlformats.org/officeDocument/2006/math">
                    <m:sSup>
                      <m:sSupPr>
                        <m:ctrlPr>
                          <a:rPr lang="en-US" b="0" i="1" smtClean="0">
                            <a:solidFill>
                              <a:schemeClr val="accent1">
                                <a:lumMod val="60000"/>
                                <a:lumOff val="40000"/>
                              </a:schemeClr>
                            </a:solidFill>
                            <a:latin typeface="Cambria Math" panose="02040503050406030204" pitchFamily="18" charset="0"/>
                          </a:rPr>
                        </m:ctrlPr>
                      </m:sSupPr>
                      <m:e>
                        <m:r>
                          <a:rPr lang="en-US" b="0" i="1">
                            <a:solidFill>
                              <a:schemeClr val="accent1">
                                <a:lumMod val="60000"/>
                                <a:lumOff val="40000"/>
                              </a:schemeClr>
                            </a:solidFill>
                            <a:latin typeface="Cambria Math" panose="02040503050406030204" pitchFamily="18" charset="0"/>
                          </a:rPr>
                          <m:t>𝑄</m:t>
                        </m:r>
                      </m:e>
                      <m:sup>
                        <m:r>
                          <a:rPr lang="en-US" b="0" i="1">
                            <a:solidFill>
                              <a:schemeClr val="accent1">
                                <a:lumMod val="60000"/>
                                <a:lumOff val="40000"/>
                              </a:schemeClr>
                            </a:solidFill>
                            <a:latin typeface="Cambria Math" panose="02040503050406030204" pitchFamily="18" charset="0"/>
                          </a:rPr>
                          <m:t>2</m:t>
                        </m:r>
                      </m:sup>
                    </m:sSup>
                    <m:r>
                      <a:rPr lang="en-US" b="0">
                        <a:solidFill>
                          <a:schemeClr val="accent1">
                            <a:lumMod val="60000"/>
                            <a:lumOff val="40000"/>
                          </a:schemeClr>
                        </a:solidFill>
                        <a:latin typeface="Cambria Math" panose="02040503050406030204" pitchFamily="18" charset="0"/>
                      </a:rPr>
                      <m:t>=</m:t>
                    </m:r>
                    <m:r>
                      <a:rPr lang="en-US" b="0" i="1">
                        <a:solidFill>
                          <a:schemeClr val="accent1">
                            <a:lumMod val="60000"/>
                            <a:lumOff val="40000"/>
                          </a:schemeClr>
                        </a:solidFill>
                        <a:latin typeface="Cambria Math" panose="02040503050406030204" pitchFamily="18" charset="0"/>
                      </a:rPr>
                      <m:t>7</m:t>
                    </m:r>
                    <m:r>
                      <a:rPr lang="en-US" b="0">
                        <a:solidFill>
                          <a:schemeClr val="accent1">
                            <a:lumMod val="60000"/>
                            <a:lumOff val="40000"/>
                          </a:schemeClr>
                        </a:solidFill>
                        <a:latin typeface="Cambria Math" panose="02040503050406030204" pitchFamily="18" charset="0"/>
                      </a:rPr>
                      <m:t>.</m:t>
                    </m:r>
                    <m:r>
                      <a:rPr lang="en-US" b="0" i="1">
                        <a:solidFill>
                          <a:schemeClr val="accent1">
                            <a:lumMod val="60000"/>
                            <a:lumOff val="40000"/>
                          </a:schemeClr>
                        </a:solidFill>
                        <a:latin typeface="Cambria Math" panose="02040503050406030204" pitchFamily="18" charset="0"/>
                      </a:rPr>
                      <m:t>4</m:t>
                    </m:r>
                    <m:r>
                      <a:rPr lang="en-US" b="0">
                        <a:solidFill>
                          <a:schemeClr val="accent1">
                            <a:lumMod val="60000"/>
                            <a:lumOff val="40000"/>
                          </a:schemeClr>
                        </a:solidFill>
                        <a:latin typeface="Cambria Math" panose="02040503050406030204" pitchFamily="18" charset="0"/>
                      </a:rPr>
                      <m:t> </m:t>
                    </m:r>
                    <m:sSup>
                      <m:sSupPr>
                        <m:ctrlPr>
                          <a:rPr lang="en-US" b="0" i="1">
                            <a:solidFill>
                              <a:schemeClr val="accent1">
                                <a:lumMod val="60000"/>
                                <a:lumOff val="40000"/>
                              </a:schemeClr>
                            </a:solidFill>
                            <a:latin typeface="Cambria Math" panose="02040503050406030204" pitchFamily="18" charset="0"/>
                          </a:rPr>
                        </m:ctrlPr>
                      </m:sSupPr>
                      <m:e>
                        <m:r>
                          <a:rPr lang="en-US" b="0">
                            <a:solidFill>
                              <a:schemeClr val="accent1">
                                <a:lumMod val="60000"/>
                                <a:lumOff val="40000"/>
                              </a:schemeClr>
                            </a:solidFill>
                            <a:latin typeface="Cambria Math" panose="02040503050406030204" pitchFamily="18" charset="0"/>
                          </a:rPr>
                          <m:t>(</m:t>
                        </m:r>
                        <m:r>
                          <m:rPr>
                            <m:sty m:val="p"/>
                          </m:rPr>
                          <a:rPr lang="en-US" b="0" i="1">
                            <a:solidFill>
                              <a:schemeClr val="accent1">
                                <a:lumMod val="60000"/>
                                <a:lumOff val="40000"/>
                              </a:schemeClr>
                            </a:solidFill>
                            <a:latin typeface="Cambria Math" panose="02040503050406030204" pitchFamily="18" charset="0"/>
                          </a:rPr>
                          <m:t>GeV</m:t>
                        </m:r>
                        <m:r>
                          <a:rPr lang="en-US" b="0">
                            <a:solidFill>
                              <a:schemeClr val="accent1">
                                <a:lumMod val="60000"/>
                                <a:lumOff val="40000"/>
                              </a:schemeClr>
                            </a:solidFill>
                            <a:latin typeface="Cambria Math" panose="02040503050406030204" pitchFamily="18" charset="0"/>
                          </a:rPr>
                          <m:t>/</m:t>
                        </m:r>
                        <m:r>
                          <m:rPr>
                            <m:sty m:val="p"/>
                          </m:rPr>
                          <a:rPr lang="en-US" b="0" i="1">
                            <a:solidFill>
                              <a:schemeClr val="accent1">
                                <a:lumMod val="60000"/>
                                <a:lumOff val="40000"/>
                              </a:schemeClr>
                            </a:solidFill>
                            <a:latin typeface="Cambria Math" panose="02040503050406030204" pitchFamily="18" charset="0"/>
                          </a:rPr>
                          <m:t>c</m:t>
                        </m:r>
                        <m:r>
                          <a:rPr lang="en-US" b="0">
                            <a:solidFill>
                              <a:schemeClr val="accent1">
                                <a:lumMod val="60000"/>
                                <a:lumOff val="40000"/>
                              </a:schemeClr>
                            </a:solidFill>
                            <a:latin typeface="Cambria Math" panose="02040503050406030204" pitchFamily="18" charset="0"/>
                          </a:rPr>
                          <m:t>)</m:t>
                        </m:r>
                      </m:e>
                      <m:sup>
                        <m:r>
                          <a:rPr lang="en-US" b="0" i="1">
                            <a:solidFill>
                              <a:schemeClr val="accent1">
                                <a:lumMod val="60000"/>
                                <a:lumOff val="40000"/>
                              </a:schemeClr>
                            </a:solidFill>
                            <a:latin typeface="Cambria Math" panose="02040503050406030204" pitchFamily="18" charset="0"/>
                          </a:rPr>
                          <m:t>2</m:t>
                        </m:r>
                      </m:sup>
                    </m:sSup>
                  </m:oMath>
                </a14:m>
                <a:r>
                  <a:rPr lang="en-US" b="0" dirty="0">
                    <a:solidFill>
                      <a:schemeClr val="accent1">
                        <a:lumMod val="50000"/>
                      </a:schemeClr>
                    </a:solidFill>
                  </a:rPr>
                  <a:t> </a:t>
                </a:r>
              </a:p>
            </p:txBody>
          </p:sp>
        </mc:Choice>
        <mc:Fallback xmlns="">
          <p:sp>
            <p:nvSpPr>
              <p:cNvPr id="37" name="Title 1">
                <a:extLst>
                  <a:ext uri="{FF2B5EF4-FFF2-40B4-BE49-F238E27FC236}">
                    <a16:creationId xmlns:a16="http://schemas.microsoft.com/office/drawing/2014/main" id="{4D9DCFAB-0042-D79C-87B1-3D85975027B7}"/>
                  </a:ext>
                </a:extLst>
              </p:cNvPr>
              <p:cNvSpPr txBox="1">
                <a:spLocks noRot="1" noChangeAspect="1" noMove="1" noResize="1" noEditPoints="1" noAdjustHandles="1" noChangeArrowheads="1" noChangeShapeType="1" noTextEdit="1"/>
              </p:cNvSpPr>
              <p:nvPr/>
            </p:nvSpPr>
            <p:spPr>
              <a:xfrm>
                <a:off x="573616" y="229895"/>
                <a:ext cx="10972800" cy="548640"/>
              </a:xfrm>
              <a:prstGeom prst="rect">
                <a:avLst/>
              </a:prstGeom>
              <a:blipFill>
                <a:blip r:embed="rId3"/>
                <a:stretch>
                  <a:fillRect t="-22222" b="-34444"/>
                </a:stretch>
              </a:blipFill>
            </p:spPr>
            <p:txBody>
              <a:bodyPr/>
              <a:lstStyle/>
              <a:p>
                <a:r>
                  <a:rPr lang="en-US">
                    <a:noFill/>
                  </a:rPr>
                  <a:t> </a:t>
                </a:r>
              </a:p>
            </p:txBody>
          </p:sp>
        </mc:Fallback>
      </mc:AlternateContent>
      <p:pic>
        <p:nvPicPr>
          <p:cNvPr id="19" name="Picture 18" descr="A graph of a function&#10;&#10;Description automatically generated">
            <a:extLst>
              <a:ext uri="{FF2B5EF4-FFF2-40B4-BE49-F238E27FC236}">
                <a16:creationId xmlns:a16="http://schemas.microsoft.com/office/drawing/2014/main" id="{2ABCA7FF-01BF-7260-0A5D-9AB97EED4CA8}"/>
              </a:ext>
            </a:extLst>
          </p:cNvPr>
          <p:cNvPicPr>
            <a:picLocks noChangeAspect="1"/>
          </p:cNvPicPr>
          <p:nvPr/>
        </p:nvPicPr>
        <p:blipFill>
          <a:blip r:embed="rId4"/>
          <a:stretch>
            <a:fillRect/>
          </a:stretch>
        </p:blipFill>
        <p:spPr>
          <a:xfrm>
            <a:off x="2791081" y="859243"/>
            <a:ext cx="6609838" cy="5139514"/>
          </a:xfrm>
          <a:prstGeom prst="rect">
            <a:avLst/>
          </a:prstGeom>
        </p:spPr>
      </p:pic>
      <p:sp>
        <p:nvSpPr>
          <p:cNvPr id="4" name="TextBox 3">
            <a:extLst>
              <a:ext uri="{FF2B5EF4-FFF2-40B4-BE49-F238E27FC236}">
                <a16:creationId xmlns:a16="http://schemas.microsoft.com/office/drawing/2014/main" id="{098F3352-7937-55C6-AA5B-79A01D0159F8}"/>
              </a:ext>
            </a:extLst>
          </p:cNvPr>
          <p:cNvSpPr txBox="1"/>
          <p:nvPr/>
        </p:nvSpPr>
        <p:spPr>
          <a:xfrm rot="16200000">
            <a:off x="2503983" y="4682192"/>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Residual</a:t>
            </a:r>
          </a:p>
        </p:txBody>
      </p:sp>
    </p:spTree>
    <p:extLst>
      <p:ext uri="{BB962C8B-B14F-4D97-AF65-F5344CB8AC3E}">
        <p14:creationId xmlns:p14="http://schemas.microsoft.com/office/powerpoint/2010/main" val="959172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F575-4687-103D-CC58-43337CA90860}"/>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06CF7C1-8DC9-8E2C-F9D1-011B8178D635}"/>
              </a:ext>
            </a:extLst>
          </p:cNvPr>
          <p:cNvSpPr>
            <a:spLocks noGrp="1"/>
          </p:cNvSpPr>
          <p:nvPr>
            <p:ph type="sldNum" sz="quarter" idx="16"/>
          </p:nvPr>
        </p:nvSpPr>
        <p:spPr/>
        <p:txBody>
          <a:bodyPr/>
          <a:lstStyle/>
          <a:p>
            <a:fld id="{0EF2EA88-E9D4-0C4F-A5DF-5FE49FAF8E2F}" type="slidenum">
              <a:rPr lang="en-US" smtClean="0"/>
              <a:pPr/>
              <a:t>21</a:t>
            </a:fld>
            <a:endParaRPr lang="en-US" dirty="0"/>
          </a:p>
        </p:txBody>
      </p:sp>
      <p:sp>
        <p:nvSpPr>
          <p:cNvPr id="8" name="Footer Placeholder 7">
            <a:extLst>
              <a:ext uri="{FF2B5EF4-FFF2-40B4-BE49-F238E27FC236}">
                <a16:creationId xmlns:a16="http://schemas.microsoft.com/office/drawing/2014/main" id="{96D40ADA-53AB-5A10-24C2-A011C438A4BD}"/>
              </a:ext>
            </a:extLst>
          </p:cNvPr>
          <p:cNvSpPr>
            <a:spLocks noGrp="1"/>
          </p:cNvSpPr>
          <p:nvPr>
            <p:ph type="ftr" sz="quarter" idx="15"/>
          </p:nvPr>
        </p:nvSpPr>
        <p:spPr>
          <a:xfrm>
            <a:off x="4233979" y="6375046"/>
            <a:ext cx="4114800" cy="365125"/>
          </a:xfrm>
        </p:spPr>
        <p:txBody>
          <a:bodyPr/>
          <a:lstStyle/>
          <a:p>
            <a:r>
              <a:rPr lang="en-US" dirty="0"/>
              <a:t>Hall-A Collaboration Winter Meeting - 2026</a:t>
            </a:r>
          </a:p>
        </p:txBody>
      </p:sp>
      <mc:AlternateContent xmlns:mc="http://schemas.openxmlformats.org/markup-compatibility/2006" xmlns:a14="http://schemas.microsoft.com/office/drawing/2010/main">
        <mc:Choice Requires="a14">
          <p:sp>
            <p:nvSpPr>
              <p:cNvPr id="37" name="Title 1">
                <a:extLst>
                  <a:ext uri="{FF2B5EF4-FFF2-40B4-BE49-F238E27FC236}">
                    <a16:creationId xmlns:a16="http://schemas.microsoft.com/office/drawing/2014/main" id="{E35CE2DD-DFF2-59CF-CB4F-9FFFDA526712}"/>
                  </a:ext>
                </a:extLst>
              </p:cNvPr>
              <p:cNvSpPr txBox="1">
                <a:spLocks/>
              </p:cNvSpPr>
              <p:nvPr/>
            </p:nvSpPr>
            <p:spPr>
              <a:xfrm>
                <a:off x="609600" y="69020"/>
                <a:ext cx="10972800" cy="5486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i="0" kern="1200" cap="none" baseline="0">
                    <a:solidFill>
                      <a:srgbClr val="313C5A"/>
                    </a:solidFill>
                    <a:latin typeface="+mj-lt"/>
                    <a:ea typeface="+mj-ea"/>
                    <a:cs typeface="+mj-cs"/>
                  </a:defRPr>
                </a:lvl1pPr>
              </a:lstStyle>
              <a:p>
                <a:pPr algn="ctr"/>
                <a:r>
                  <a:rPr lang="en-US" dirty="0">
                    <a:solidFill>
                      <a:schemeClr val="accent1">
                        <a:lumMod val="50000"/>
                      </a:schemeClr>
                    </a:solidFill>
                  </a:rPr>
                  <a:t>Data/MC Fit to </a:t>
                </a:r>
                <a14:m>
                  <m:oMath xmlns:m="http://schemas.openxmlformats.org/officeDocument/2006/math">
                    <m:r>
                      <a:rPr lang="en-US" i="1" smtClean="0">
                        <a:solidFill>
                          <a:schemeClr val="accent1">
                            <a:lumMod val="50000"/>
                          </a:schemeClr>
                        </a:solidFill>
                        <a:latin typeface="Cambria Math" panose="02040503050406030204" pitchFamily="18" charset="0"/>
                        <a:ea typeface="Cambria Math" panose="02040503050406030204" pitchFamily="18" charset="0"/>
                      </a:rPr>
                      <m:t>∆</m:t>
                    </m:r>
                    <m:r>
                      <a:rPr lang="en-US" b="1" i="1" smtClean="0">
                        <a:solidFill>
                          <a:schemeClr val="accent1">
                            <a:lumMod val="50000"/>
                          </a:schemeClr>
                        </a:solidFill>
                        <a:latin typeface="Cambria Math" panose="02040503050406030204" pitchFamily="18" charset="0"/>
                        <a:ea typeface="Cambria Math" panose="02040503050406030204" pitchFamily="18" charset="0"/>
                      </a:rPr>
                      <m:t>𝒙</m:t>
                    </m:r>
                  </m:oMath>
                </a14:m>
                <a:r>
                  <a:rPr lang="en-US" dirty="0">
                    <a:solidFill>
                      <a:schemeClr val="accent1">
                        <a:lumMod val="50000"/>
                      </a:schemeClr>
                    </a:solidFill>
                  </a:rPr>
                  <a:t> Distribution for Higher </a:t>
                </a:r>
                <a14:m>
                  <m:oMath xmlns:m="http://schemas.openxmlformats.org/officeDocument/2006/math">
                    <m:sSup>
                      <m:sSupPr>
                        <m:ctrlPr>
                          <a:rPr lang="en-US" i="1" smtClean="0">
                            <a:solidFill>
                              <a:schemeClr val="accent1">
                                <a:lumMod val="50000"/>
                              </a:schemeClr>
                            </a:solidFill>
                            <a:latin typeface="Cambria Math" panose="02040503050406030204" pitchFamily="18" charset="0"/>
                          </a:rPr>
                        </m:ctrlPr>
                      </m:sSupPr>
                      <m:e>
                        <m:r>
                          <a:rPr lang="en-US" b="1" i="0" smtClean="0">
                            <a:solidFill>
                              <a:schemeClr val="accent1">
                                <a:lumMod val="50000"/>
                              </a:schemeClr>
                            </a:solidFill>
                            <a:latin typeface="Cambria Math" panose="02040503050406030204" pitchFamily="18" charset="0"/>
                          </a:rPr>
                          <m:t>𝐐</m:t>
                        </m:r>
                      </m:e>
                      <m:sup>
                        <m:r>
                          <a:rPr lang="en-US" b="1" i="0" smtClean="0">
                            <a:solidFill>
                              <a:schemeClr val="accent1">
                                <a:lumMod val="50000"/>
                              </a:schemeClr>
                            </a:solidFill>
                            <a:latin typeface="Cambria Math" panose="02040503050406030204" pitchFamily="18" charset="0"/>
                          </a:rPr>
                          <m:t>𝟐</m:t>
                        </m:r>
                      </m:sup>
                    </m:sSup>
                  </m:oMath>
                </a14:m>
                <a:r>
                  <a:rPr lang="en-US" dirty="0">
                    <a:solidFill>
                      <a:schemeClr val="accent1">
                        <a:lumMod val="50000"/>
                      </a:schemeClr>
                    </a:solidFill>
                  </a:rPr>
                  <a:t> Points</a:t>
                </a:r>
              </a:p>
            </p:txBody>
          </p:sp>
        </mc:Choice>
        <mc:Fallback xmlns="">
          <p:sp>
            <p:nvSpPr>
              <p:cNvPr id="37" name="Title 1">
                <a:extLst>
                  <a:ext uri="{FF2B5EF4-FFF2-40B4-BE49-F238E27FC236}">
                    <a16:creationId xmlns:a16="http://schemas.microsoft.com/office/drawing/2014/main" id="{E35CE2DD-DFF2-59CF-CB4F-9FFFDA526712}"/>
                  </a:ext>
                </a:extLst>
              </p:cNvPr>
              <p:cNvSpPr txBox="1">
                <a:spLocks noRot="1" noChangeAspect="1" noMove="1" noResize="1" noEditPoints="1" noAdjustHandles="1" noChangeArrowheads="1" noChangeShapeType="1" noTextEdit="1"/>
              </p:cNvSpPr>
              <p:nvPr/>
            </p:nvSpPr>
            <p:spPr>
              <a:xfrm>
                <a:off x="609600" y="69020"/>
                <a:ext cx="10972800" cy="548640"/>
              </a:xfrm>
              <a:prstGeom prst="rect">
                <a:avLst/>
              </a:prstGeom>
              <a:blipFill>
                <a:blip r:embed="rId3"/>
                <a:stretch>
                  <a:fillRect t="-20000"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03BD29-341C-9221-3686-02942C1E38E2}"/>
                  </a:ext>
                </a:extLst>
              </p:cNvPr>
              <p:cNvSpPr txBox="1"/>
              <p:nvPr/>
            </p:nvSpPr>
            <p:spPr>
              <a:xfrm>
                <a:off x="559375" y="752749"/>
                <a:ext cx="4915128" cy="338554"/>
              </a:xfrm>
              <a:prstGeom prst="rect">
                <a:avLst/>
              </a:prstGeom>
              <a:noFill/>
            </p:spPr>
            <p:txBody>
              <a:bodyPr wrap="none" rtlCol="0">
                <a:spAutoFit/>
              </a:bodyPr>
              <a:lstStyle/>
              <a:p>
                <a:r>
                  <a:rPr lang="en-US" sz="1600" b="1">
                    <a:latin typeface="Arial" panose="020B0604020202020204" pitchFamily="34" charset="0"/>
                    <a:cs typeface="Arial" panose="020B0604020202020204" pitchFamily="34" charset="0"/>
                  </a:rPr>
                  <a:t>Q</a:t>
                </a:r>
                <a:r>
                  <a:rPr lang="en-US" sz="1600" b="1" baseline="30000">
                    <a:latin typeface="Arial" panose="020B0604020202020204" pitchFamily="34" charset="0"/>
                    <a:cs typeface="Arial" panose="020B0604020202020204" pitchFamily="34" charset="0"/>
                  </a:rPr>
                  <a:t>2 </a:t>
                </a:r>
                <a:r>
                  <a:rPr lang="en-US" sz="1600" b="1">
                    <a:latin typeface="Arial" panose="020B0604020202020204" pitchFamily="34" charset="0"/>
                    <a:cs typeface="Arial" panose="020B0604020202020204" pitchFamily="34" charset="0"/>
                  </a:rPr>
                  <a:t>= 9.9 GeV</a:t>
                </a:r>
                <a:r>
                  <a:rPr lang="en-US" sz="1600" b="1" baseline="30000">
                    <a:latin typeface="Arial" panose="020B0604020202020204" pitchFamily="34" charset="0"/>
                    <a:cs typeface="Arial" panose="020B0604020202020204" pitchFamily="34" charset="0"/>
                  </a:rPr>
                  <a:t>2</a:t>
                </a:r>
                <a:r>
                  <a:rPr lang="en-US" sz="1600">
                    <a:latin typeface="Arial" panose="020B0604020202020204" pitchFamily="34" charset="0"/>
                    <a:cs typeface="Arial" panose="020B0604020202020204" pitchFamily="34" charset="0"/>
                  </a:rPr>
                  <a:t>, 0.2 </a:t>
                </a:r>
                <a14:m>
                  <m:oMath xmlns:m="http://schemas.openxmlformats.org/officeDocument/2006/math">
                    <m:r>
                      <a:rPr lang="en-US" sz="16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1600">
                    <a:latin typeface="Arial" panose="020B0604020202020204" pitchFamily="34" charset="0"/>
                    <a:cs typeface="Arial" panose="020B0604020202020204" pitchFamily="34" charset="0"/>
                  </a:rPr>
                  <a:t> W</a:t>
                </a:r>
                <a:r>
                  <a:rPr lang="en-US" sz="1600" baseline="30000">
                    <a:latin typeface="Arial" panose="020B0604020202020204" pitchFamily="34" charset="0"/>
                    <a:cs typeface="Arial" panose="020B0604020202020204" pitchFamily="34" charset="0"/>
                  </a:rPr>
                  <a:t>2</a:t>
                </a:r>
                <a:r>
                  <a:rPr lang="en-US" sz="1600">
                    <a:latin typeface="Arial" panose="020B0604020202020204" pitchFamily="34" charset="0"/>
                    <a:cs typeface="Arial" panose="020B0604020202020204" pitchFamily="34" charset="0"/>
                  </a:rPr>
                  <a:t> </a:t>
                </a:r>
                <a14:m>
                  <m:oMath xmlns:m="http://schemas.openxmlformats.org/officeDocument/2006/math">
                    <m:r>
                      <a:rPr lang="en-US" sz="16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1600">
                    <a:latin typeface="Arial" panose="020B0604020202020204" pitchFamily="34" charset="0"/>
                    <a:cs typeface="Arial" panose="020B0604020202020204" pitchFamily="34" charset="0"/>
                  </a:rPr>
                  <a:t> 1.32 GeV</a:t>
                </a:r>
                <a:r>
                  <a:rPr lang="en-US" sz="1600" baseline="30000">
                    <a:latin typeface="Arial" panose="020B0604020202020204" pitchFamily="34" charset="0"/>
                    <a:cs typeface="Arial" panose="020B0604020202020204" pitchFamily="34" charset="0"/>
                  </a:rPr>
                  <a:t>2</a:t>
                </a:r>
                <a:r>
                  <a:rPr lang="en-US" sz="1600">
                    <a:latin typeface="Arial" panose="020B0604020202020204" pitchFamily="34" charset="0"/>
                    <a:cs typeface="Arial" panose="020B0604020202020204" pitchFamily="34" charset="0"/>
                  </a:rPr>
                  <a:t>, Fiducial Cuts</a:t>
                </a:r>
              </a:p>
            </p:txBody>
          </p:sp>
        </mc:Choice>
        <mc:Fallback xmlns="">
          <p:sp>
            <p:nvSpPr>
              <p:cNvPr id="13" name="TextBox 12">
                <a:extLst>
                  <a:ext uri="{FF2B5EF4-FFF2-40B4-BE49-F238E27FC236}">
                    <a16:creationId xmlns:a16="http://schemas.microsoft.com/office/drawing/2014/main" id="{E103BD29-341C-9221-3686-02942C1E38E2}"/>
                  </a:ext>
                </a:extLst>
              </p:cNvPr>
              <p:cNvSpPr txBox="1">
                <a:spLocks noRot="1" noChangeAspect="1" noMove="1" noResize="1" noEditPoints="1" noAdjustHandles="1" noChangeArrowheads="1" noChangeShapeType="1" noTextEdit="1"/>
              </p:cNvSpPr>
              <p:nvPr/>
            </p:nvSpPr>
            <p:spPr>
              <a:xfrm>
                <a:off x="559375" y="752749"/>
                <a:ext cx="4915128" cy="338554"/>
              </a:xfrm>
              <a:prstGeom prst="rect">
                <a:avLst/>
              </a:prstGeom>
              <a:blipFill>
                <a:blip r:embed="rId4"/>
                <a:stretch>
                  <a:fillRect l="-744" t="-5357" b="-21429"/>
                </a:stretch>
              </a:blipFill>
            </p:spPr>
            <p:txBody>
              <a:bodyPr/>
              <a:lstStyle/>
              <a:p>
                <a:r>
                  <a:rPr lang="en-US">
                    <a:noFill/>
                  </a:rPr>
                  <a:t> </a:t>
                </a:r>
              </a:p>
            </p:txBody>
          </p:sp>
        </mc:Fallback>
      </mc:AlternateContent>
      <p:pic>
        <p:nvPicPr>
          <p:cNvPr id="14" name="Picture 13" descr="A graph of a function&#10;&#10;Description automatically generated">
            <a:extLst>
              <a:ext uri="{FF2B5EF4-FFF2-40B4-BE49-F238E27FC236}">
                <a16:creationId xmlns:a16="http://schemas.microsoft.com/office/drawing/2014/main" id="{313459B5-4F96-83EA-8E47-742B8398EF70}"/>
              </a:ext>
            </a:extLst>
          </p:cNvPr>
          <p:cNvPicPr>
            <a:picLocks noChangeAspect="1"/>
          </p:cNvPicPr>
          <p:nvPr/>
        </p:nvPicPr>
        <p:blipFill>
          <a:blip r:embed="rId5"/>
          <a:stretch>
            <a:fillRect/>
          </a:stretch>
        </p:blipFill>
        <p:spPr>
          <a:xfrm>
            <a:off x="153970" y="1171361"/>
            <a:ext cx="5778997" cy="4970807"/>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0E83146-44FE-BB5F-A722-7D180FCD69DE}"/>
                  </a:ext>
                </a:extLst>
              </p:cNvPr>
              <p:cNvSpPr txBox="1"/>
              <p:nvPr/>
            </p:nvSpPr>
            <p:spPr>
              <a:xfrm>
                <a:off x="2697665" y="5843074"/>
                <a:ext cx="684803" cy="307777"/>
              </a:xfrm>
              <a:prstGeom prst="rect">
                <a:avLst/>
              </a:prstGeom>
              <a:noFill/>
            </p:spPr>
            <p:txBody>
              <a:bodyPr wrap="none" rtlCol="0">
                <a:spAutoFit/>
              </a:bodyPr>
              <a:lstStyle/>
              <a:p>
                <a14:m>
                  <m:oMath xmlns:m="http://schemas.openxmlformats.org/officeDocument/2006/math">
                    <m:r>
                      <a:rPr lang="en-US" sz="1400" b="1" i="0" smtClean="0">
                        <a:latin typeface="Cambria Math" panose="02040503050406030204" pitchFamily="18" charset="0"/>
                        <a:ea typeface="Cambria Math" panose="02040503050406030204" pitchFamily="18" charset="0"/>
                      </a:rPr>
                      <m:t>∆</m:t>
                    </m:r>
                    <m:r>
                      <a:rPr lang="en-US" sz="1400" b="1" i="0" smtClean="0">
                        <a:latin typeface="Cambria Math" panose="02040503050406030204" pitchFamily="18" charset="0"/>
                        <a:ea typeface="Cambria Math" panose="02040503050406030204" pitchFamily="18" charset="0"/>
                      </a:rPr>
                      <m:t>𝐱</m:t>
                    </m:r>
                    <m:r>
                      <a:rPr lang="en-US" sz="1400" b="1" i="0" smtClean="0">
                        <a:latin typeface="Cambria Math" panose="02040503050406030204" pitchFamily="18" charset="0"/>
                        <a:ea typeface="Cambria Math" panose="02040503050406030204" pitchFamily="18" charset="0"/>
                      </a:rPr>
                      <m:t> </m:t>
                    </m:r>
                  </m:oMath>
                </a14:m>
                <a:r>
                  <a:rPr lang="en-US" sz="1400" b="1"/>
                  <a:t>(m)</a:t>
                </a:r>
              </a:p>
            </p:txBody>
          </p:sp>
        </mc:Choice>
        <mc:Fallback xmlns="">
          <p:sp>
            <p:nvSpPr>
              <p:cNvPr id="17" name="TextBox 16">
                <a:extLst>
                  <a:ext uri="{FF2B5EF4-FFF2-40B4-BE49-F238E27FC236}">
                    <a16:creationId xmlns:a16="http://schemas.microsoft.com/office/drawing/2014/main" id="{70E83146-44FE-BB5F-A722-7D180FCD69DE}"/>
                  </a:ext>
                </a:extLst>
              </p:cNvPr>
              <p:cNvSpPr txBox="1">
                <a:spLocks noRot="1" noChangeAspect="1" noMove="1" noResize="1" noEditPoints="1" noAdjustHandles="1" noChangeArrowheads="1" noChangeShapeType="1" noTextEdit="1"/>
              </p:cNvSpPr>
              <p:nvPr/>
            </p:nvSpPr>
            <p:spPr>
              <a:xfrm>
                <a:off x="2697665" y="5843074"/>
                <a:ext cx="684803" cy="307777"/>
              </a:xfrm>
              <a:prstGeom prst="rect">
                <a:avLst/>
              </a:prstGeom>
              <a:blipFill>
                <a:blip r:embed="rId6"/>
                <a:stretch>
                  <a:fillRect t="-4000" r="-1786" b="-2000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8F82E894-C641-D235-DD11-00A71DBBD751}"/>
              </a:ext>
            </a:extLst>
          </p:cNvPr>
          <p:cNvGrpSpPr/>
          <p:nvPr/>
        </p:nvGrpSpPr>
        <p:grpSpPr>
          <a:xfrm>
            <a:off x="6084711" y="643466"/>
            <a:ext cx="5953319" cy="5780795"/>
            <a:chOff x="6084711" y="643466"/>
            <a:chExt cx="5953319" cy="5780795"/>
          </a:xfrm>
        </p:grpSpPr>
        <p:cxnSp>
          <p:nvCxnSpPr>
            <p:cNvPr id="19" name="Straight Connector 18">
              <a:extLst>
                <a:ext uri="{FF2B5EF4-FFF2-40B4-BE49-F238E27FC236}">
                  <a16:creationId xmlns:a16="http://schemas.microsoft.com/office/drawing/2014/main" id="{E0A38023-6464-A2E0-477C-4A4A6E8E13CC}"/>
                </a:ext>
              </a:extLst>
            </p:cNvPr>
            <p:cNvCxnSpPr>
              <a:cxnSpLocks/>
            </p:cNvCxnSpPr>
            <p:nvPr/>
          </p:nvCxnSpPr>
          <p:spPr>
            <a:xfrm>
              <a:off x="6084711" y="643466"/>
              <a:ext cx="4478" cy="5780795"/>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C8B0037-6890-6F60-1BB4-18D248E687AB}"/>
                    </a:ext>
                  </a:extLst>
                </p:cNvPr>
                <p:cNvSpPr txBox="1"/>
                <p:nvPr/>
              </p:nvSpPr>
              <p:spPr>
                <a:xfrm>
                  <a:off x="6562455" y="751008"/>
                  <a:ext cx="5142755" cy="338554"/>
                </a:xfrm>
                <a:prstGeom prst="rect">
                  <a:avLst/>
                </a:prstGeom>
                <a:noFill/>
              </p:spPr>
              <p:txBody>
                <a:bodyPr wrap="none" rtlCol="0">
                  <a:spAutoFit/>
                </a:bodyPr>
                <a:lstStyle/>
                <a:p>
                  <a:r>
                    <a:rPr lang="en-US" sz="1600" b="1">
                      <a:latin typeface="Arial" panose="020B0604020202020204" pitchFamily="34" charset="0"/>
                      <a:cs typeface="Arial" panose="020B0604020202020204" pitchFamily="34" charset="0"/>
                    </a:rPr>
                    <a:t>Q</a:t>
                  </a:r>
                  <a:r>
                    <a:rPr lang="en-US" sz="1600" b="1" baseline="30000">
                      <a:latin typeface="Arial" panose="020B0604020202020204" pitchFamily="34" charset="0"/>
                      <a:cs typeface="Arial" panose="020B0604020202020204" pitchFamily="34" charset="0"/>
                    </a:rPr>
                    <a:t>2 </a:t>
                  </a:r>
                  <a:r>
                    <a:rPr lang="en-US" sz="1600" b="1">
                      <a:latin typeface="Arial" panose="020B0604020202020204" pitchFamily="34" charset="0"/>
                      <a:cs typeface="Arial" panose="020B0604020202020204" pitchFamily="34" charset="0"/>
                    </a:rPr>
                    <a:t>= 13.6 GeV</a:t>
                  </a:r>
                  <a:r>
                    <a:rPr lang="en-US" sz="1600" b="1" baseline="30000">
                      <a:latin typeface="Arial" panose="020B0604020202020204" pitchFamily="34" charset="0"/>
                      <a:cs typeface="Arial" panose="020B0604020202020204" pitchFamily="34" charset="0"/>
                    </a:rPr>
                    <a:t>2</a:t>
                  </a:r>
                  <a:r>
                    <a:rPr lang="en-US" sz="1600">
                      <a:latin typeface="Arial" panose="020B0604020202020204" pitchFamily="34" charset="0"/>
                      <a:cs typeface="Arial" panose="020B0604020202020204" pitchFamily="34" charset="0"/>
                    </a:rPr>
                    <a:t>, 0.16 </a:t>
                  </a:r>
                  <a14:m>
                    <m:oMath xmlns:m="http://schemas.openxmlformats.org/officeDocument/2006/math">
                      <m:r>
                        <a:rPr lang="en-US" sz="16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1600">
                      <a:latin typeface="Arial" panose="020B0604020202020204" pitchFamily="34" charset="0"/>
                      <a:cs typeface="Arial" panose="020B0604020202020204" pitchFamily="34" charset="0"/>
                    </a:rPr>
                    <a:t> W</a:t>
                  </a:r>
                  <a:r>
                    <a:rPr lang="en-US" sz="1600" baseline="30000">
                      <a:latin typeface="Arial" panose="020B0604020202020204" pitchFamily="34" charset="0"/>
                      <a:cs typeface="Arial" panose="020B0604020202020204" pitchFamily="34" charset="0"/>
                    </a:rPr>
                    <a:t>2</a:t>
                  </a:r>
                  <a:r>
                    <a:rPr lang="en-US" sz="1600">
                      <a:latin typeface="Arial" panose="020B0604020202020204" pitchFamily="34" charset="0"/>
                      <a:cs typeface="Arial" panose="020B0604020202020204" pitchFamily="34" charset="0"/>
                    </a:rPr>
                    <a:t> </a:t>
                  </a:r>
                  <a14:m>
                    <m:oMath xmlns:m="http://schemas.openxmlformats.org/officeDocument/2006/math">
                      <m:r>
                        <a:rPr lang="en-US" sz="16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1600">
                      <a:latin typeface="Arial" panose="020B0604020202020204" pitchFamily="34" charset="0"/>
                      <a:cs typeface="Arial" panose="020B0604020202020204" pitchFamily="34" charset="0"/>
                    </a:rPr>
                    <a:t> 1.44 GeV</a:t>
                  </a:r>
                  <a:r>
                    <a:rPr lang="en-US" sz="1600" baseline="30000">
                      <a:latin typeface="Arial" panose="020B0604020202020204" pitchFamily="34" charset="0"/>
                      <a:cs typeface="Arial" panose="020B0604020202020204" pitchFamily="34" charset="0"/>
                    </a:rPr>
                    <a:t>2</a:t>
                  </a:r>
                  <a:r>
                    <a:rPr lang="en-US" sz="1600">
                      <a:latin typeface="Arial" panose="020B0604020202020204" pitchFamily="34" charset="0"/>
                      <a:cs typeface="Arial" panose="020B0604020202020204" pitchFamily="34" charset="0"/>
                    </a:rPr>
                    <a:t>, Fiducial Cuts</a:t>
                  </a:r>
                </a:p>
              </p:txBody>
            </p:sp>
          </mc:Choice>
          <mc:Fallback xmlns="">
            <p:sp>
              <p:nvSpPr>
                <p:cNvPr id="20" name="TextBox 19">
                  <a:extLst>
                    <a:ext uri="{FF2B5EF4-FFF2-40B4-BE49-F238E27FC236}">
                      <a16:creationId xmlns:a16="http://schemas.microsoft.com/office/drawing/2014/main" id="{FC8B0037-6890-6F60-1BB4-18D248E687AB}"/>
                    </a:ext>
                  </a:extLst>
                </p:cNvPr>
                <p:cNvSpPr txBox="1">
                  <a:spLocks noRot="1" noChangeAspect="1" noMove="1" noResize="1" noEditPoints="1" noAdjustHandles="1" noChangeArrowheads="1" noChangeShapeType="1" noTextEdit="1"/>
                </p:cNvSpPr>
                <p:nvPr/>
              </p:nvSpPr>
              <p:spPr>
                <a:xfrm>
                  <a:off x="6562455" y="751008"/>
                  <a:ext cx="5142755" cy="338554"/>
                </a:xfrm>
                <a:prstGeom prst="rect">
                  <a:avLst/>
                </a:prstGeom>
                <a:blipFill>
                  <a:blip r:embed="rId7"/>
                  <a:stretch>
                    <a:fillRect l="-712" t="-5357" b="-21429"/>
                  </a:stretch>
                </a:blipFill>
              </p:spPr>
              <p:txBody>
                <a:bodyPr/>
                <a:lstStyle/>
                <a:p>
                  <a:r>
                    <a:rPr lang="en-US">
                      <a:noFill/>
                    </a:rPr>
                    <a:t> </a:t>
                  </a:r>
                </a:p>
              </p:txBody>
            </p:sp>
          </mc:Fallback>
        </mc:AlternateContent>
        <p:pic>
          <p:nvPicPr>
            <p:cNvPr id="21" name="Picture 20" descr="A graph of a function&#10;&#10;Description automatically generated">
              <a:extLst>
                <a:ext uri="{FF2B5EF4-FFF2-40B4-BE49-F238E27FC236}">
                  <a16:creationId xmlns:a16="http://schemas.microsoft.com/office/drawing/2014/main" id="{A14B3CF2-7199-FB1E-1524-A229B05107D0}"/>
                </a:ext>
              </a:extLst>
            </p:cNvPr>
            <p:cNvPicPr>
              <a:picLocks noChangeAspect="1"/>
            </p:cNvPicPr>
            <p:nvPr/>
          </p:nvPicPr>
          <p:blipFill>
            <a:blip r:embed="rId8"/>
            <a:stretch>
              <a:fillRect/>
            </a:stretch>
          </p:blipFill>
          <p:spPr>
            <a:xfrm>
              <a:off x="6291379" y="1171360"/>
              <a:ext cx="5746651" cy="4970807"/>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B5118F4-EB78-2866-93C4-215D5C58A7B2}"/>
                    </a:ext>
                  </a:extLst>
                </p:cNvPr>
                <p:cNvSpPr txBox="1"/>
                <p:nvPr/>
              </p:nvSpPr>
              <p:spPr>
                <a:xfrm>
                  <a:off x="8791430" y="5831036"/>
                  <a:ext cx="684803" cy="307777"/>
                </a:xfrm>
                <a:prstGeom prst="rect">
                  <a:avLst/>
                </a:prstGeom>
                <a:noFill/>
              </p:spPr>
              <p:txBody>
                <a:bodyPr wrap="none" rtlCol="0">
                  <a:spAutoFit/>
                </a:bodyPr>
                <a:lstStyle/>
                <a:p>
                  <a14:m>
                    <m:oMath xmlns:m="http://schemas.openxmlformats.org/officeDocument/2006/math">
                      <m:r>
                        <a:rPr lang="en-US" sz="1400" b="1" i="0" smtClean="0">
                          <a:latin typeface="Cambria Math" panose="02040503050406030204" pitchFamily="18" charset="0"/>
                          <a:ea typeface="Cambria Math" panose="02040503050406030204" pitchFamily="18" charset="0"/>
                        </a:rPr>
                        <m:t>∆</m:t>
                      </m:r>
                      <m:r>
                        <a:rPr lang="en-US" sz="1400" b="1" i="0" smtClean="0">
                          <a:latin typeface="Cambria Math" panose="02040503050406030204" pitchFamily="18" charset="0"/>
                          <a:ea typeface="Cambria Math" panose="02040503050406030204" pitchFamily="18" charset="0"/>
                        </a:rPr>
                        <m:t>𝐱</m:t>
                      </m:r>
                      <m:r>
                        <a:rPr lang="en-US" sz="1400" b="1" i="0" smtClean="0">
                          <a:latin typeface="Cambria Math" panose="02040503050406030204" pitchFamily="18" charset="0"/>
                          <a:ea typeface="Cambria Math" panose="02040503050406030204" pitchFamily="18" charset="0"/>
                        </a:rPr>
                        <m:t> </m:t>
                      </m:r>
                    </m:oMath>
                  </a14:m>
                  <a:r>
                    <a:rPr lang="en-US" sz="1400" b="1"/>
                    <a:t>(m)</a:t>
                  </a:r>
                </a:p>
              </p:txBody>
            </p:sp>
          </mc:Choice>
          <mc:Fallback xmlns="">
            <p:sp>
              <p:nvSpPr>
                <p:cNvPr id="22" name="TextBox 21">
                  <a:extLst>
                    <a:ext uri="{FF2B5EF4-FFF2-40B4-BE49-F238E27FC236}">
                      <a16:creationId xmlns:a16="http://schemas.microsoft.com/office/drawing/2014/main" id="{4B5118F4-EB78-2866-93C4-215D5C58A7B2}"/>
                    </a:ext>
                  </a:extLst>
                </p:cNvPr>
                <p:cNvSpPr txBox="1">
                  <a:spLocks noRot="1" noChangeAspect="1" noMove="1" noResize="1" noEditPoints="1" noAdjustHandles="1" noChangeArrowheads="1" noChangeShapeType="1" noTextEdit="1"/>
                </p:cNvSpPr>
                <p:nvPr/>
              </p:nvSpPr>
              <p:spPr>
                <a:xfrm>
                  <a:off x="8791430" y="5831036"/>
                  <a:ext cx="684803" cy="307777"/>
                </a:xfrm>
                <a:prstGeom prst="rect">
                  <a:avLst/>
                </a:prstGeom>
                <a:blipFill>
                  <a:blip r:embed="rId6"/>
                  <a:stretch>
                    <a:fillRect t="-4000" r="-885" b="-20000"/>
                  </a:stretch>
                </a:blipFill>
              </p:spPr>
              <p:txBody>
                <a:bodyPr/>
                <a:lstStyle/>
                <a:p>
                  <a:r>
                    <a:rPr lang="en-US">
                      <a:noFill/>
                    </a:rPr>
                    <a:t> </a:t>
                  </a:r>
                </a:p>
              </p:txBody>
            </p:sp>
          </mc:Fallback>
        </mc:AlternateContent>
      </p:grpSp>
    </p:spTree>
    <p:extLst>
      <p:ext uri="{BB962C8B-B14F-4D97-AF65-F5344CB8AC3E}">
        <p14:creationId xmlns:p14="http://schemas.microsoft.com/office/powerpoint/2010/main" val="248746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E0E36-D6DB-2E15-44B1-88072CCDA21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5F69C28-530F-2C34-CB24-72428E16286E}"/>
              </a:ext>
            </a:extLst>
          </p:cNvPr>
          <p:cNvPicPr>
            <a:picLocks noChangeAspect="1"/>
          </p:cNvPicPr>
          <p:nvPr/>
        </p:nvPicPr>
        <p:blipFill>
          <a:blip r:embed="rId3"/>
          <a:stretch>
            <a:fillRect/>
          </a:stretch>
        </p:blipFill>
        <p:spPr>
          <a:xfrm>
            <a:off x="1883375" y="1011767"/>
            <a:ext cx="8425248" cy="4838446"/>
          </a:xfrm>
          <a:prstGeom prst="rect">
            <a:avLst/>
          </a:prstGeom>
        </p:spPr>
      </p:pic>
      <p:sp>
        <p:nvSpPr>
          <p:cNvPr id="6" name="Slide Number Placeholder 5">
            <a:extLst>
              <a:ext uri="{FF2B5EF4-FFF2-40B4-BE49-F238E27FC236}">
                <a16:creationId xmlns:a16="http://schemas.microsoft.com/office/drawing/2014/main" id="{BE70095B-CAB4-A347-9879-2CD160ADA636}"/>
              </a:ext>
            </a:extLst>
          </p:cNvPr>
          <p:cNvSpPr>
            <a:spLocks noGrp="1"/>
          </p:cNvSpPr>
          <p:nvPr>
            <p:ph type="sldNum" sz="quarter" idx="16"/>
          </p:nvPr>
        </p:nvSpPr>
        <p:spPr/>
        <p:txBody>
          <a:bodyPr/>
          <a:lstStyle/>
          <a:p>
            <a:fld id="{0EF2EA88-E9D4-0C4F-A5DF-5FE49FAF8E2F}" type="slidenum">
              <a:rPr lang="en-US" smtClean="0"/>
              <a:pPr/>
              <a:t>22</a:t>
            </a:fld>
            <a:endParaRPr lang="en-US" dirty="0"/>
          </a:p>
        </p:txBody>
      </p:sp>
      <p:sp>
        <p:nvSpPr>
          <p:cNvPr id="8" name="Footer Placeholder 7">
            <a:extLst>
              <a:ext uri="{FF2B5EF4-FFF2-40B4-BE49-F238E27FC236}">
                <a16:creationId xmlns:a16="http://schemas.microsoft.com/office/drawing/2014/main" id="{9349457C-ECA7-7C1A-FCE2-1E36EE6F63D5}"/>
              </a:ext>
            </a:extLst>
          </p:cNvPr>
          <p:cNvSpPr>
            <a:spLocks noGrp="1"/>
          </p:cNvSpPr>
          <p:nvPr>
            <p:ph type="ftr" sz="quarter" idx="15"/>
          </p:nvPr>
        </p:nvSpPr>
        <p:spPr/>
        <p:txBody>
          <a:bodyPr/>
          <a:lstStyle/>
          <a:p>
            <a:r>
              <a:rPr lang="en-US" dirty="0"/>
              <a:t>Hall-A Collaboration Winter Meeting - 2026</a:t>
            </a:r>
          </a:p>
        </p:txBody>
      </p:sp>
      <p:sp>
        <p:nvSpPr>
          <p:cNvPr id="37" name="Title 1">
            <a:extLst>
              <a:ext uri="{FF2B5EF4-FFF2-40B4-BE49-F238E27FC236}">
                <a16:creationId xmlns:a16="http://schemas.microsoft.com/office/drawing/2014/main" id="{B90B7312-B63E-9514-06E7-47E2B55C78FD}"/>
              </a:ext>
            </a:extLst>
          </p:cNvPr>
          <p:cNvSpPr txBox="1">
            <a:spLocks/>
          </p:cNvSpPr>
          <p:nvPr/>
        </p:nvSpPr>
        <p:spPr>
          <a:xfrm>
            <a:off x="573616" y="229895"/>
            <a:ext cx="10972800" cy="5486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i="0" kern="1200" cap="none" baseline="0">
                <a:solidFill>
                  <a:srgbClr val="313C5A"/>
                </a:solidFill>
                <a:latin typeface="+mj-lt"/>
                <a:ea typeface="+mj-ea"/>
                <a:cs typeface="+mj-cs"/>
              </a:defRPr>
            </a:lvl1pPr>
          </a:lstStyle>
          <a:p>
            <a:pPr algn="ctr"/>
            <a:r>
              <a:rPr lang="en-US" b="0" dirty="0">
                <a:solidFill>
                  <a:schemeClr val="accent1">
                    <a:lumMod val="50000"/>
                  </a:schemeClr>
                </a:solidFill>
              </a:rPr>
              <a:t>Total Systematic Error Budget (Preliminary)</a:t>
            </a:r>
          </a:p>
        </p:txBody>
      </p:sp>
      <p:sp>
        <p:nvSpPr>
          <p:cNvPr id="3" name="Rectangle 2">
            <a:extLst>
              <a:ext uri="{FF2B5EF4-FFF2-40B4-BE49-F238E27FC236}">
                <a16:creationId xmlns:a16="http://schemas.microsoft.com/office/drawing/2014/main" id="{D775E241-3595-35D1-CCA8-D681A55761B5}"/>
              </a:ext>
            </a:extLst>
          </p:cNvPr>
          <p:cNvSpPr/>
          <p:nvPr/>
        </p:nvSpPr>
        <p:spPr>
          <a:xfrm>
            <a:off x="4952768" y="4276867"/>
            <a:ext cx="5468095" cy="769441"/>
          </a:xfrm>
          <a:prstGeom prst="rect">
            <a:avLst/>
          </a:prstGeom>
          <a:noFill/>
        </p:spPr>
        <p:txBody>
          <a:bodyPr wrap="square" lIns="91440" tIns="45720" rIns="91440" bIns="45720">
            <a:spAutoFit/>
          </a:bodyPr>
          <a:lstStyle/>
          <a:p>
            <a:pPr algn="ctr"/>
            <a:r>
              <a:rPr lang="en-US" sz="4400" b="0" cap="none" spc="0" dirty="0">
                <a:ln w="0"/>
                <a:solidFill>
                  <a:schemeClr val="accent1">
                    <a:lumMod val="75000"/>
                    <a:alpha val="46955"/>
                  </a:schemeClr>
                </a:solidFill>
                <a:effectLst/>
              </a:rPr>
              <a:t>Preliminary</a:t>
            </a:r>
          </a:p>
        </p:txBody>
      </p:sp>
      <p:sp>
        <p:nvSpPr>
          <p:cNvPr id="4" name="Rectangle 3">
            <a:extLst>
              <a:ext uri="{FF2B5EF4-FFF2-40B4-BE49-F238E27FC236}">
                <a16:creationId xmlns:a16="http://schemas.microsoft.com/office/drawing/2014/main" id="{45D66125-C354-8966-B669-A53977732181}"/>
              </a:ext>
            </a:extLst>
          </p:cNvPr>
          <p:cNvSpPr/>
          <p:nvPr/>
        </p:nvSpPr>
        <p:spPr>
          <a:xfrm>
            <a:off x="4952769" y="2333817"/>
            <a:ext cx="5468095" cy="769441"/>
          </a:xfrm>
          <a:prstGeom prst="rect">
            <a:avLst/>
          </a:prstGeom>
          <a:noFill/>
        </p:spPr>
        <p:txBody>
          <a:bodyPr wrap="square" lIns="91440" tIns="45720" rIns="91440" bIns="45720">
            <a:spAutoFit/>
          </a:bodyPr>
          <a:lstStyle/>
          <a:p>
            <a:pPr algn="ctr"/>
            <a:r>
              <a:rPr lang="en-US" sz="4400" b="0" cap="none" spc="0" dirty="0">
                <a:ln w="0"/>
                <a:solidFill>
                  <a:schemeClr val="accent1">
                    <a:lumMod val="75000"/>
                    <a:alpha val="46955"/>
                  </a:schemeClr>
                </a:solidFill>
                <a:effectLst/>
              </a:rPr>
              <a:t>Preliminary</a:t>
            </a:r>
          </a:p>
        </p:txBody>
      </p:sp>
      <p:sp>
        <p:nvSpPr>
          <p:cNvPr id="2" name="Rectangle 1">
            <a:extLst>
              <a:ext uri="{FF2B5EF4-FFF2-40B4-BE49-F238E27FC236}">
                <a16:creationId xmlns:a16="http://schemas.microsoft.com/office/drawing/2014/main" id="{CDF7F70C-1118-0120-B916-E1D323810F60}"/>
              </a:ext>
            </a:extLst>
          </p:cNvPr>
          <p:cNvSpPr/>
          <p:nvPr/>
        </p:nvSpPr>
        <p:spPr>
          <a:xfrm>
            <a:off x="3272212" y="2229869"/>
            <a:ext cx="6641223" cy="702527"/>
          </a:xfrm>
          <a:prstGeom prst="rect">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DFB3712-165C-9FBC-F318-84EF465D0F92}"/>
              </a:ext>
            </a:extLst>
          </p:cNvPr>
          <p:cNvSpPr/>
          <p:nvPr/>
        </p:nvSpPr>
        <p:spPr>
          <a:xfrm>
            <a:off x="3272211" y="4903092"/>
            <a:ext cx="6641223" cy="523932"/>
          </a:xfrm>
          <a:prstGeom prst="rect">
            <a:avLst/>
          </a:prstGeom>
          <a:noFill/>
          <a:ln w="34925">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03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0C9D3-7F4A-7307-924B-9058616A574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781CC5E-B9E6-C137-BC7A-8227A2616E5D}"/>
              </a:ext>
            </a:extLst>
          </p:cNvPr>
          <p:cNvPicPr>
            <a:picLocks noChangeAspect="1"/>
          </p:cNvPicPr>
          <p:nvPr/>
        </p:nvPicPr>
        <p:blipFill>
          <a:blip r:embed="rId3"/>
          <a:stretch>
            <a:fillRect/>
          </a:stretch>
        </p:blipFill>
        <p:spPr>
          <a:xfrm>
            <a:off x="2647331" y="863038"/>
            <a:ext cx="7083849" cy="5131921"/>
          </a:xfrm>
          <a:prstGeom prst="rect">
            <a:avLst/>
          </a:prstGeom>
        </p:spPr>
      </p:pic>
      <p:sp>
        <p:nvSpPr>
          <p:cNvPr id="6" name="Slide Number Placeholder 5">
            <a:extLst>
              <a:ext uri="{FF2B5EF4-FFF2-40B4-BE49-F238E27FC236}">
                <a16:creationId xmlns:a16="http://schemas.microsoft.com/office/drawing/2014/main" id="{1B753ACD-1E81-0618-22EC-DF9E639D9B44}"/>
              </a:ext>
            </a:extLst>
          </p:cNvPr>
          <p:cNvSpPr>
            <a:spLocks noGrp="1"/>
          </p:cNvSpPr>
          <p:nvPr>
            <p:ph type="sldNum" sz="quarter" idx="16"/>
          </p:nvPr>
        </p:nvSpPr>
        <p:spPr/>
        <p:txBody>
          <a:bodyPr/>
          <a:lstStyle/>
          <a:p>
            <a:fld id="{0EF2EA88-E9D4-0C4F-A5DF-5FE49FAF8E2F}" type="slidenum">
              <a:rPr lang="en-US" smtClean="0"/>
              <a:pPr/>
              <a:t>23</a:t>
            </a:fld>
            <a:endParaRPr lang="en-US" dirty="0"/>
          </a:p>
        </p:txBody>
      </p:sp>
      <p:sp>
        <p:nvSpPr>
          <p:cNvPr id="8" name="Footer Placeholder 7">
            <a:extLst>
              <a:ext uri="{FF2B5EF4-FFF2-40B4-BE49-F238E27FC236}">
                <a16:creationId xmlns:a16="http://schemas.microsoft.com/office/drawing/2014/main" id="{CE3ECFCC-4DD4-B142-49CF-DC33A436513E}"/>
              </a:ext>
            </a:extLst>
          </p:cNvPr>
          <p:cNvSpPr>
            <a:spLocks noGrp="1"/>
          </p:cNvSpPr>
          <p:nvPr>
            <p:ph type="ftr" sz="quarter" idx="15"/>
          </p:nvPr>
        </p:nvSpPr>
        <p:spPr/>
        <p:txBody>
          <a:bodyPr/>
          <a:lstStyle/>
          <a:p>
            <a:r>
              <a:rPr lang="en-US" dirty="0"/>
              <a:t>Hall-A Collaboration Winter Meeting - 2026</a:t>
            </a:r>
          </a:p>
        </p:txBody>
      </p:sp>
      <p:sp>
        <p:nvSpPr>
          <p:cNvPr id="37" name="Title 1">
            <a:extLst>
              <a:ext uri="{FF2B5EF4-FFF2-40B4-BE49-F238E27FC236}">
                <a16:creationId xmlns:a16="http://schemas.microsoft.com/office/drawing/2014/main" id="{4D8DDA95-24DE-AB1F-1337-E4D51A570AB0}"/>
              </a:ext>
            </a:extLst>
          </p:cNvPr>
          <p:cNvSpPr txBox="1">
            <a:spLocks/>
          </p:cNvSpPr>
          <p:nvPr/>
        </p:nvSpPr>
        <p:spPr>
          <a:xfrm>
            <a:off x="573616" y="229895"/>
            <a:ext cx="10972800" cy="5486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i="0" kern="1200" cap="none" baseline="0">
                <a:solidFill>
                  <a:srgbClr val="313C5A"/>
                </a:solidFill>
                <a:latin typeface="+mj-lt"/>
                <a:ea typeface="+mj-ea"/>
                <a:cs typeface="+mj-cs"/>
              </a:defRPr>
            </a:lvl1pPr>
          </a:lstStyle>
          <a:p>
            <a:pPr algn="ctr"/>
            <a:r>
              <a:rPr lang="en-US" b="0" dirty="0">
                <a:solidFill>
                  <a:schemeClr val="accent1">
                    <a:lumMod val="50000"/>
                  </a:schemeClr>
                </a:solidFill>
              </a:rPr>
              <a:t>Preliminary Results from Pass-2 data (and MC)</a:t>
            </a:r>
          </a:p>
        </p:txBody>
      </p:sp>
      <p:sp>
        <p:nvSpPr>
          <p:cNvPr id="2" name="TextBox 1">
            <a:extLst>
              <a:ext uri="{FF2B5EF4-FFF2-40B4-BE49-F238E27FC236}">
                <a16:creationId xmlns:a16="http://schemas.microsoft.com/office/drawing/2014/main" id="{E9DD8282-BA52-0F43-0FCC-1E1335B3FDA7}"/>
              </a:ext>
            </a:extLst>
          </p:cNvPr>
          <p:cNvSpPr txBox="1"/>
          <p:nvPr/>
        </p:nvSpPr>
        <p:spPr>
          <a:xfrm>
            <a:off x="573616" y="5996795"/>
            <a:ext cx="6370655" cy="338554"/>
          </a:xfrm>
          <a:prstGeom prst="rect">
            <a:avLst/>
          </a:prstGeom>
          <a:noFill/>
        </p:spPr>
        <p:txBody>
          <a:bodyPr wrap="none" rtlCol="0">
            <a:spAutoFit/>
          </a:bodyPr>
          <a:lstStyle/>
          <a:p>
            <a:pPr marL="285750" indent="-285750">
              <a:buFont typeface="Wingdings" pitchFamily="2" charset="2"/>
              <a:buChar char="v"/>
            </a:pPr>
            <a:r>
              <a:rPr lang="en-US" sz="1600" dirty="0">
                <a:latin typeface="Arial" panose="020B0604020202020204" pitchFamily="34" charset="0"/>
                <a:cs typeface="Arial" panose="020B0604020202020204" pitchFamily="34" charset="0"/>
              </a:rPr>
              <a:t>Statistical and Systematic errors have been added in quadrature.</a:t>
            </a:r>
          </a:p>
        </p:txBody>
      </p:sp>
      <p:sp>
        <p:nvSpPr>
          <p:cNvPr id="4" name="Oval 3">
            <a:extLst>
              <a:ext uri="{FF2B5EF4-FFF2-40B4-BE49-F238E27FC236}">
                <a16:creationId xmlns:a16="http://schemas.microsoft.com/office/drawing/2014/main" id="{FB0D94C7-11E6-AAB2-BCB1-9CE630CE3F63}"/>
              </a:ext>
            </a:extLst>
          </p:cNvPr>
          <p:cNvSpPr/>
          <p:nvPr/>
        </p:nvSpPr>
        <p:spPr>
          <a:xfrm>
            <a:off x="8691122" y="2535378"/>
            <a:ext cx="470463" cy="475996"/>
          </a:xfrm>
          <a:prstGeom prst="ellipse">
            <a:avLst/>
          </a:prstGeom>
          <a:noFill/>
          <a:ln w="3810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F1BBCE3-2FFD-9AD0-E479-25B1992271BE}"/>
              </a:ext>
            </a:extLst>
          </p:cNvPr>
          <p:cNvSpPr txBox="1"/>
          <p:nvPr/>
        </p:nvSpPr>
        <p:spPr>
          <a:xfrm>
            <a:off x="9731180" y="3520440"/>
            <a:ext cx="2005584" cy="667512"/>
          </a:xfrm>
          <a:prstGeom prst="rect">
            <a:avLst/>
          </a:prstGeom>
          <a:noFill/>
        </p:spPr>
        <p:txBody>
          <a:bodyPr wrap="square" rtlCol="0">
            <a:spAutoFit/>
          </a:bodyPr>
          <a:lstStyle/>
          <a:p>
            <a:r>
              <a:rPr lang="en-US" dirty="0"/>
              <a:t>Analysis credit: </a:t>
            </a:r>
            <a:br>
              <a:rPr lang="en-US" dirty="0"/>
            </a:br>
            <a:r>
              <a:rPr lang="en-US" dirty="0"/>
              <a:t>P. Datta</a:t>
            </a:r>
          </a:p>
        </p:txBody>
      </p:sp>
    </p:spTree>
    <p:extLst>
      <p:ext uri="{BB962C8B-B14F-4D97-AF65-F5344CB8AC3E}">
        <p14:creationId xmlns:p14="http://schemas.microsoft.com/office/powerpoint/2010/main" val="214540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DA433-64D8-0CC1-1239-5621C40DC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E37D1-6815-0DDE-700D-A0515EAFF6B7}"/>
              </a:ext>
            </a:extLst>
          </p:cNvPr>
          <p:cNvSpPr>
            <a:spLocks noGrp="1"/>
          </p:cNvSpPr>
          <p:nvPr>
            <p:ph type="title"/>
          </p:nvPr>
        </p:nvSpPr>
        <p:spPr/>
        <p:txBody>
          <a:bodyPr/>
          <a:lstStyle/>
          <a:p>
            <a:r>
              <a:rPr lang="en-US">
                <a:solidFill>
                  <a:schemeClr val="bg1">
                    <a:lumMod val="85000"/>
                  </a:schemeClr>
                </a:solidFill>
              </a:rPr>
              <a:t>Outline</a:t>
            </a:r>
          </a:p>
        </p:txBody>
      </p:sp>
      <p:sp>
        <p:nvSpPr>
          <p:cNvPr id="3" name="Content Placeholder 2">
            <a:extLst>
              <a:ext uri="{FF2B5EF4-FFF2-40B4-BE49-F238E27FC236}">
                <a16:creationId xmlns:a16="http://schemas.microsoft.com/office/drawing/2014/main" id="{EC57C8F2-2FB6-8255-11EA-C79A0E027D48}"/>
              </a:ext>
            </a:extLst>
          </p:cNvPr>
          <p:cNvSpPr>
            <a:spLocks noGrp="1"/>
          </p:cNvSpPr>
          <p:nvPr>
            <p:ph idx="1"/>
          </p:nvPr>
        </p:nvSpPr>
        <p:spPr>
          <a:xfrm>
            <a:off x="838200" y="1825625"/>
            <a:ext cx="10515600" cy="2656223"/>
          </a:xfrm>
        </p:spPr>
        <p:txBody>
          <a:bodyPr/>
          <a:lstStyle/>
          <a:p>
            <a:r>
              <a:rPr lang="en-US" dirty="0">
                <a:solidFill>
                  <a:schemeClr val="bg1">
                    <a:lumMod val="85000"/>
                  </a:schemeClr>
                </a:solidFill>
              </a:rPr>
              <a:t>SBS GMN experiment brief overview</a:t>
            </a:r>
          </a:p>
          <a:p>
            <a:r>
              <a:rPr lang="en-US" dirty="0">
                <a:solidFill>
                  <a:schemeClr val="bg1">
                    <a:lumMod val="85000"/>
                  </a:schemeClr>
                </a:solidFill>
              </a:rPr>
              <a:t>Analysis methodology</a:t>
            </a:r>
          </a:p>
          <a:p>
            <a:r>
              <a:rPr lang="en-US" dirty="0">
                <a:solidFill>
                  <a:schemeClr val="bg1">
                    <a:lumMod val="85000"/>
                  </a:schemeClr>
                </a:solidFill>
              </a:rPr>
              <a:t>Preliminary analysis results from Pass-2 mass replay</a:t>
            </a:r>
          </a:p>
          <a:p>
            <a:r>
              <a:rPr lang="en-US" dirty="0"/>
              <a:t>Calibration for Pass-3 mass replay </a:t>
            </a:r>
          </a:p>
          <a:p>
            <a:r>
              <a:rPr lang="en-US" dirty="0">
                <a:solidFill>
                  <a:schemeClr val="bg1">
                    <a:lumMod val="85000"/>
                  </a:schemeClr>
                </a:solidFill>
              </a:rPr>
              <a:t>Summary and outlook</a:t>
            </a:r>
          </a:p>
        </p:txBody>
      </p:sp>
      <p:sp>
        <p:nvSpPr>
          <p:cNvPr id="4" name="Date Placeholder 3">
            <a:extLst>
              <a:ext uri="{FF2B5EF4-FFF2-40B4-BE49-F238E27FC236}">
                <a16:creationId xmlns:a16="http://schemas.microsoft.com/office/drawing/2014/main" id="{5774EA34-9956-9A69-4890-7E6D2C6001B7}"/>
              </a:ext>
            </a:extLst>
          </p:cNvPr>
          <p:cNvSpPr>
            <a:spLocks noGrp="1"/>
          </p:cNvSpPr>
          <p:nvPr>
            <p:ph type="dt" sz="half" idx="10"/>
          </p:nvPr>
        </p:nvSpPr>
        <p:spPr/>
        <p:txBody>
          <a:bodyPr/>
          <a:lstStyle/>
          <a:p>
            <a:r>
              <a:rPr lang="en-US" dirty="0"/>
              <a:t>01/22/2026</a:t>
            </a:r>
          </a:p>
        </p:txBody>
      </p:sp>
      <p:sp>
        <p:nvSpPr>
          <p:cNvPr id="5" name="Footer Placeholder 4">
            <a:extLst>
              <a:ext uri="{FF2B5EF4-FFF2-40B4-BE49-F238E27FC236}">
                <a16:creationId xmlns:a16="http://schemas.microsoft.com/office/drawing/2014/main" id="{79625FD9-9E76-CAD1-3E7B-B16C2EAD770F}"/>
              </a:ext>
            </a:extLst>
          </p:cNvPr>
          <p:cNvSpPr>
            <a:spLocks noGrp="1"/>
          </p:cNvSpPr>
          <p:nvPr>
            <p:ph type="ftr" sz="quarter" idx="11"/>
          </p:nvPr>
        </p:nvSpPr>
        <p:spPr/>
        <p:txBody>
          <a:bodyPr/>
          <a:lstStyle/>
          <a:p>
            <a:r>
              <a:rPr lang="en-US" dirty="0"/>
              <a:t>Hall-A Collaboration Winter Meeting - 2026</a:t>
            </a:r>
          </a:p>
        </p:txBody>
      </p:sp>
      <p:sp>
        <p:nvSpPr>
          <p:cNvPr id="6" name="Slide Number Placeholder 5">
            <a:extLst>
              <a:ext uri="{FF2B5EF4-FFF2-40B4-BE49-F238E27FC236}">
                <a16:creationId xmlns:a16="http://schemas.microsoft.com/office/drawing/2014/main" id="{7D11A5FC-7089-21AA-953B-50EF6D5347BA}"/>
              </a:ext>
            </a:extLst>
          </p:cNvPr>
          <p:cNvSpPr>
            <a:spLocks noGrp="1"/>
          </p:cNvSpPr>
          <p:nvPr>
            <p:ph type="sldNum" sz="quarter" idx="12"/>
          </p:nvPr>
        </p:nvSpPr>
        <p:spPr/>
        <p:txBody>
          <a:bodyPr/>
          <a:lstStyle/>
          <a:p>
            <a:fld id="{D432424C-B7AB-7B42-B916-CF20680684AF}" type="slidenum">
              <a:rPr lang="en-US" smtClean="0"/>
              <a:t>24</a:t>
            </a:fld>
            <a:endParaRPr lang="en-US"/>
          </a:p>
        </p:txBody>
      </p:sp>
    </p:spTree>
    <p:extLst>
      <p:ext uri="{BB962C8B-B14F-4D97-AF65-F5344CB8AC3E}">
        <p14:creationId xmlns:p14="http://schemas.microsoft.com/office/powerpoint/2010/main" val="3135001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BCE8-B33C-5D26-0EFF-D21A17BDA958}"/>
              </a:ext>
            </a:extLst>
          </p:cNvPr>
          <p:cNvSpPr>
            <a:spLocks noGrp="1"/>
          </p:cNvSpPr>
          <p:nvPr>
            <p:ph type="title"/>
          </p:nvPr>
        </p:nvSpPr>
        <p:spPr>
          <a:xfrm>
            <a:off x="838200" y="18255"/>
            <a:ext cx="10515600" cy="1054087"/>
          </a:xfrm>
        </p:spPr>
        <p:txBody>
          <a:bodyPr/>
          <a:lstStyle/>
          <a:p>
            <a:pPr algn="ctr"/>
            <a:r>
              <a:rPr lang="en-US"/>
              <a:t>Improved Timing Calibration</a:t>
            </a:r>
          </a:p>
        </p:txBody>
      </p:sp>
      <p:sp>
        <p:nvSpPr>
          <p:cNvPr id="3" name="Content Placeholder 2">
            <a:extLst>
              <a:ext uri="{FF2B5EF4-FFF2-40B4-BE49-F238E27FC236}">
                <a16:creationId xmlns:a16="http://schemas.microsoft.com/office/drawing/2014/main" id="{B5CCAFAF-E188-BBCD-29D5-3093DDCDA829}"/>
              </a:ext>
            </a:extLst>
          </p:cNvPr>
          <p:cNvSpPr>
            <a:spLocks noGrp="1"/>
          </p:cNvSpPr>
          <p:nvPr>
            <p:ph idx="1"/>
          </p:nvPr>
        </p:nvSpPr>
        <p:spPr>
          <a:xfrm>
            <a:off x="904701" y="1255222"/>
            <a:ext cx="10515600" cy="3483033"/>
          </a:xfrm>
        </p:spPr>
        <p:txBody>
          <a:bodyPr>
            <a:normAutofit/>
          </a:bodyPr>
          <a:lstStyle/>
          <a:p>
            <a:r>
              <a:rPr lang="en-US" sz="2400" dirty="0"/>
              <a:t>BB Hodoscope was supposed to give the event “start-time” 0.1-0.2 ns res.</a:t>
            </a:r>
          </a:p>
          <a:p>
            <a:r>
              <a:rPr lang="en-US" sz="2400" dirty="0"/>
              <a:t>Corrections for TOF variation of electrons within the BB acceptance needed.</a:t>
            </a:r>
          </a:p>
          <a:p>
            <a:r>
              <a:rPr lang="en-US" sz="2400" dirty="0"/>
              <a:t>Long-standing complications (trigger-phase) in comparing the TDC times from BB Hodoscope  to the FADC times of BB SH,PS, and HCal prevented a timing calibration of the latter sub-systems </a:t>
            </a:r>
            <a:r>
              <a:rPr lang="en-US" sz="2400" dirty="0" err="1"/>
              <a:t>w.r.t.</a:t>
            </a:r>
            <a:r>
              <a:rPr lang="en-US" sz="2400" dirty="0"/>
              <a:t> the BB Hodoscope in Pass-1 and Pass2.</a:t>
            </a:r>
          </a:p>
          <a:p>
            <a:r>
              <a:rPr lang="en-US" sz="2400" dirty="0"/>
              <a:t>For Pass-3, the </a:t>
            </a:r>
            <a:r>
              <a:rPr lang="en-US" sz="2400" b="1" dirty="0"/>
              <a:t>all the above tasks/roadblocks have been cleared</a:t>
            </a:r>
            <a:r>
              <a:rPr lang="en-US" sz="2400" dirty="0"/>
              <a:t> and now we have aligned each sub-system </a:t>
            </a:r>
            <a:r>
              <a:rPr lang="en-US" sz="2400" dirty="0" err="1"/>
              <a:t>w.r.t.</a:t>
            </a:r>
            <a:r>
              <a:rPr lang="en-US" sz="2400" dirty="0"/>
              <a:t> the calibrated timing hodoscope – Thank you, Andrew Puckett and everyone who contributed!!!</a:t>
            </a:r>
          </a:p>
        </p:txBody>
      </p:sp>
      <p:sp>
        <p:nvSpPr>
          <p:cNvPr id="4" name="Date Placeholder 3">
            <a:extLst>
              <a:ext uri="{FF2B5EF4-FFF2-40B4-BE49-F238E27FC236}">
                <a16:creationId xmlns:a16="http://schemas.microsoft.com/office/drawing/2014/main" id="{BDA14607-A6AA-1016-3853-3394714721C2}"/>
              </a:ext>
            </a:extLst>
          </p:cNvPr>
          <p:cNvSpPr>
            <a:spLocks noGrp="1"/>
          </p:cNvSpPr>
          <p:nvPr>
            <p:ph type="dt" sz="half" idx="10"/>
          </p:nvPr>
        </p:nvSpPr>
        <p:spPr/>
        <p:txBody>
          <a:bodyPr/>
          <a:lstStyle/>
          <a:p>
            <a:r>
              <a:rPr lang="en-US"/>
              <a:t>01/22/2026</a:t>
            </a:r>
            <a:endParaRPr lang="en-US" dirty="0"/>
          </a:p>
        </p:txBody>
      </p:sp>
      <p:sp>
        <p:nvSpPr>
          <p:cNvPr id="5" name="Footer Placeholder 4">
            <a:extLst>
              <a:ext uri="{FF2B5EF4-FFF2-40B4-BE49-F238E27FC236}">
                <a16:creationId xmlns:a16="http://schemas.microsoft.com/office/drawing/2014/main" id="{C8D770FE-8611-7B44-9AAB-A85B9675E8E1}"/>
              </a:ext>
            </a:extLst>
          </p:cNvPr>
          <p:cNvSpPr>
            <a:spLocks noGrp="1"/>
          </p:cNvSpPr>
          <p:nvPr>
            <p:ph type="ftr" sz="quarter" idx="11"/>
          </p:nvPr>
        </p:nvSpPr>
        <p:spPr/>
        <p:txBody>
          <a:bodyPr/>
          <a:lstStyle/>
          <a:p>
            <a:r>
              <a:rPr lang="en-US"/>
              <a:t>Hall-A Collaboration Winter Meeting - 2026</a:t>
            </a:r>
            <a:endParaRPr lang="en-US" dirty="0"/>
          </a:p>
        </p:txBody>
      </p:sp>
      <p:sp>
        <p:nvSpPr>
          <p:cNvPr id="6" name="Slide Number Placeholder 5">
            <a:extLst>
              <a:ext uri="{FF2B5EF4-FFF2-40B4-BE49-F238E27FC236}">
                <a16:creationId xmlns:a16="http://schemas.microsoft.com/office/drawing/2014/main" id="{54465EDF-2B93-2D9F-0527-EA9BAD0A4C3C}"/>
              </a:ext>
            </a:extLst>
          </p:cNvPr>
          <p:cNvSpPr>
            <a:spLocks noGrp="1"/>
          </p:cNvSpPr>
          <p:nvPr>
            <p:ph type="sldNum" sz="quarter" idx="12"/>
          </p:nvPr>
        </p:nvSpPr>
        <p:spPr/>
        <p:txBody>
          <a:bodyPr/>
          <a:lstStyle/>
          <a:p>
            <a:fld id="{D432424C-B7AB-7B42-B916-CF20680684AF}" type="slidenum">
              <a:rPr lang="en-US" smtClean="0"/>
              <a:t>25</a:t>
            </a:fld>
            <a:endParaRPr lang="en-US"/>
          </a:p>
        </p:txBody>
      </p:sp>
    </p:spTree>
    <p:extLst>
      <p:ext uri="{BB962C8B-B14F-4D97-AF65-F5344CB8AC3E}">
        <p14:creationId xmlns:p14="http://schemas.microsoft.com/office/powerpoint/2010/main" val="2331648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3919-A59F-7AF0-6762-71FA7BEA8996}"/>
              </a:ext>
            </a:extLst>
          </p:cNvPr>
          <p:cNvSpPr>
            <a:spLocks noGrp="1"/>
          </p:cNvSpPr>
          <p:nvPr>
            <p:ph type="title"/>
          </p:nvPr>
        </p:nvSpPr>
        <p:spPr>
          <a:xfrm>
            <a:off x="838200" y="124004"/>
            <a:ext cx="10515600" cy="802368"/>
          </a:xfrm>
        </p:spPr>
        <p:txBody>
          <a:bodyPr/>
          <a:lstStyle/>
          <a:p>
            <a:pPr algn="ctr"/>
            <a:r>
              <a:rPr lang="en-US"/>
              <a:t>TOF within BB acceptance</a:t>
            </a:r>
          </a:p>
        </p:txBody>
      </p:sp>
      <p:sp>
        <p:nvSpPr>
          <p:cNvPr id="3" name="Content Placeholder 2">
            <a:extLst>
              <a:ext uri="{FF2B5EF4-FFF2-40B4-BE49-F238E27FC236}">
                <a16:creationId xmlns:a16="http://schemas.microsoft.com/office/drawing/2014/main" id="{5643EC3F-25CD-10CF-5755-EEA02B442E86}"/>
              </a:ext>
            </a:extLst>
          </p:cNvPr>
          <p:cNvSpPr>
            <a:spLocks noGrp="1"/>
          </p:cNvSpPr>
          <p:nvPr>
            <p:ph idx="1"/>
          </p:nvPr>
        </p:nvSpPr>
        <p:spPr>
          <a:xfrm>
            <a:off x="623056" y="1257751"/>
            <a:ext cx="5566111" cy="2305504"/>
          </a:xfrm>
        </p:spPr>
        <p:txBody>
          <a:bodyPr>
            <a:normAutofit lnSpcReduction="10000"/>
          </a:bodyPr>
          <a:lstStyle/>
          <a:p>
            <a:r>
              <a:rPr lang="en-US" sz="2000" dirty="0"/>
              <a:t>In MC, electron TOF w/ focal plane variables observed.</a:t>
            </a:r>
          </a:p>
          <a:p>
            <a:r>
              <a:rPr lang="en-US" sz="2000" dirty="0"/>
              <a:t>Fit a 2</a:t>
            </a:r>
            <a:r>
              <a:rPr lang="en-US" sz="2000" baseline="30000" dirty="0"/>
              <a:t>nd</a:t>
            </a:r>
            <a:r>
              <a:rPr lang="en-US" sz="2000" dirty="0"/>
              <a:t> –order expansion of the TOF (relative to the acceptance average) in all the </a:t>
            </a:r>
            <a:r>
              <a:rPr lang="en-US" sz="2000" dirty="0" err="1"/>
              <a:t>fp</a:t>
            </a:r>
            <a:r>
              <a:rPr lang="en-US" sz="2000" dirty="0"/>
              <a:t> variables just as it is done for the optics calibration.</a:t>
            </a:r>
          </a:p>
          <a:p>
            <a:r>
              <a:rPr lang="en-US" sz="2000" dirty="0"/>
              <a:t>Obtain TOF to within about 0.02 ns.</a:t>
            </a:r>
          </a:p>
          <a:p>
            <a:r>
              <a:rPr lang="en-US" sz="2000" dirty="0"/>
              <a:t>Replay new data w/ TOF corrections included.</a:t>
            </a:r>
          </a:p>
          <a:p>
            <a:endParaRPr lang="en-US" sz="2000" dirty="0"/>
          </a:p>
        </p:txBody>
      </p:sp>
      <p:sp>
        <p:nvSpPr>
          <p:cNvPr id="4" name="Date Placeholder 3">
            <a:extLst>
              <a:ext uri="{FF2B5EF4-FFF2-40B4-BE49-F238E27FC236}">
                <a16:creationId xmlns:a16="http://schemas.microsoft.com/office/drawing/2014/main" id="{076D7AA9-FA4B-865F-4823-6C480EB48DD0}"/>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F7AD18C7-D92E-76A6-B773-8217FB96BCD1}"/>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B2C2C4B6-637F-EABE-5CF1-E4BABF705630}"/>
              </a:ext>
            </a:extLst>
          </p:cNvPr>
          <p:cNvSpPr>
            <a:spLocks noGrp="1"/>
          </p:cNvSpPr>
          <p:nvPr>
            <p:ph type="sldNum" sz="quarter" idx="12"/>
          </p:nvPr>
        </p:nvSpPr>
        <p:spPr/>
        <p:txBody>
          <a:bodyPr/>
          <a:lstStyle/>
          <a:p>
            <a:fld id="{D432424C-B7AB-7B42-B916-CF20680684AF}" type="slidenum">
              <a:rPr lang="en-US" smtClean="0"/>
              <a:t>26</a:t>
            </a:fld>
            <a:endParaRPr lang="en-US"/>
          </a:p>
        </p:txBody>
      </p:sp>
      <p:pic>
        <p:nvPicPr>
          <p:cNvPr id="8" name="Picture 7" descr="A group of images of a graph&#10;&#10;AI-generated content may be incorrect.">
            <a:extLst>
              <a:ext uri="{FF2B5EF4-FFF2-40B4-BE49-F238E27FC236}">
                <a16:creationId xmlns:a16="http://schemas.microsoft.com/office/drawing/2014/main" id="{A6991413-45B6-F4C2-F450-F257DC5B0C18}"/>
              </a:ext>
            </a:extLst>
          </p:cNvPr>
          <p:cNvPicPr>
            <a:picLocks noChangeAspect="1"/>
          </p:cNvPicPr>
          <p:nvPr/>
        </p:nvPicPr>
        <p:blipFill>
          <a:blip r:embed="rId2">
            <a:extLst>
              <a:ext uri="{28A0092B-C50C-407E-A947-70E740481C1C}">
                <a14:useLocalDpi xmlns:a14="http://schemas.microsoft.com/office/drawing/2010/main" val="0"/>
              </a:ext>
            </a:extLst>
          </a:blip>
          <a:srcRect l="1519" r="1297"/>
          <a:stretch>
            <a:fillRect/>
          </a:stretch>
        </p:blipFill>
        <p:spPr>
          <a:xfrm>
            <a:off x="6512378" y="1257751"/>
            <a:ext cx="4493080" cy="2962353"/>
          </a:xfrm>
          <a:prstGeom prst="rect">
            <a:avLst/>
          </a:prstGeom>
          <a:ln>
            <a:solidFill>
              <a:schemeClr val="tx1"/>
            </a:solidFill>
          </a:ln>
        </p:spPr>
      </p:pic>
      <p:pic>
        <p:nvPicPr>
          <p:cNvPr id="10" name="Picture 9" descr="A graph of a graph of a line&#10;&#10;AI-generated content may be incorrect.">
            <a:extLst>
              <a:ext uri="{FF2B5EF4-FFF2-40B4-BE49-F238E27FC236}">
                <a16:creationId xmlns:a16="http://schemas.microsoft.com/office/drawing/2014/main" id="{FDB3E44E-B3F1-D8C1-88EF-EA44807C4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070" y="3794630"/>
            <a:ext cx="3693886" cy="2422613"/>
          </a:xfrm>
          <a:prstGeom prst="rect">
            <a:avLst/>
          </a:prstGeom>
          <a:ln>
            <a:solidFill>
              <a:schemeClr val="tx1"/>
            </a:solidFill>
          </a:ln>
        </p:spPr>
      </p:pic>
      <p:sp>
        <p:nvSpPr>
          <p:cNvPr id="11" name="TextBox 10">
            <a:extLst>
              <a:ext uri="{FF2B5EF4-FFF2-40B4-BE49-F238E27FC236}">
                <a16:creationId xmlns:a16="http://schemas.microsoft.com/office/drawing/2014/main" id="{59938C84-F3F2-E538-3D12-E6D01697CCDC}"/>
              </a:ext>
            </a:extLst>
          </p:cNvPr>
          <p:cNvSpPr txBox="1"/>
          <p:nvPr/>
        </p:nvSpPr>
        <p:spPr>
          <a:xfrm>
            <a:off x="6368143" y="5576207"/>
            <a:ext cx="2286000" cy="369332"/>
          </a:xfrm>
          <a:prstGeom prst="rect">
            <a:avLst/>
          </a:prstGeom>
          <a:noFill/>
        </p:spPr>
        <p:txBody>
          <a:bodyPr wrap="square" rtlCol="0">
            <a:spAutoFit/>
          </a:bodyPr>
          <a:lstStyle/>
          <a:p>
            <a:r>
              <a:rPr lang="en-US" dirty="0"/>
              <a:t>Analysis: A. Puckett</a:t>
            </a:r>
          </a:p>
        </p:txBody>
      </p:sp>
    </p:spTree>
    <p:extLst>
      <p:ext uri="{BB962C8B-B14F-4D97-AF65-F5344CB8AC3E}">
        <p14:creationId xmlns:p14="http://schemas.microsoft.com/office/powerpoint/2010/main" val="651026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0C90-496C-B7CE-BD79-FAD0E2A07E5E}"/>
              </a:ext>
            </a:extLst>
          </p:cNvPr>
          <p:cNvSpPr>
            <a:spLocks noGrp="1"/>
          </p:cNvSpPr>
          <p:nvPr>
            <p:ph type="title"/>
          </p:nvPr>
        </p:nvSpPr>
        <p:spPr>
          <a:xfrm>
            <a:off x="838199" y="84911"/>
            <a:ext cx="10853057" cy="932077"/>
          </a:xfrm>
        </p:spPr>
        <p:txBody>
          <a:bodyPr>
            <a:normAutofit fontScale="90000"/>
          </a:bodyPr>
          <a:lstStyle/>
          <a:p>
            <a:pPr algn="ctr"/>
            <a:r>
              <a:rPr lang="en-US" dirty="0"/>
              <a:t>Consolidate Timing Calibration script brief overview</a:t>
            </a:r>
          </a:p>
        </p:txBody>
      </p:sp>
      <p:sp>
        <p:nvSpPr>
          <p:cNvPr id="3" name="Content Placeholder 2">
            <a:extLst>
              <a:ext uri="{FF2B5EF4-FFF2-40B4-BE49-F238E27FC236}">
                <a16:creationId xmlns:a16="http://schemas.microsoft.com/office/drawing/2014/main" id="{2B859060-C761-295C-C8D9-52C502915AC6}"/>
              </a:ext>
            </a:extLst>
          </p:cNvPr>
          <p:cNvSpPr>
            <a:spLocks noGrp="1"/>
          </p:cNvSpPr>
          <p:nvPr>
            <p:ph idx="1"/>
          </p:nvPr>
        </p:nvSpPr>
        <p:spPr>
          <a:xfrm>
            <a:off x="277990" y="1016988"/>
            <a:ext cx="7481207" cy="3056071"/>
          </a:xfrm>
        </p:spPr>
        <p:txBody>
          <a:bodyPr>
            <a:normAutofit lnSpcReduction="10000"/>
          </a:bodyPr>
          <a:lstStyle/>
          <a:p>
            <a:r>
              <a:rPr lang="en-US" sz="1800" dirty="0"/>
              <a:t>$SBS_REPLAY/scripts/</a:t>
            </a:r>
            <a:r>
              <a:rPr lang="en-US" sz="1800" dirty="0" err="1"/>
              <a:t>hodo</a:t>
            </a:r>
            <a:r>
              <a:rPr lang="en-US" sz="1800" dirty="0"/>
              <a:t>/</a:t>
            </a:r>
            <a:r>
              <a:rPr lang="en-US" sz="1800" dirty="0" err="1"/>
              <a:t>TOFcal_consolidated.C</a:t>
            </a:r>
            <a:r>
              <a:rPr lang="en-US" sz="1800" dirty="0"/>
              <a:t> now does the entire SBS neutron FF experiment timing calibrations of ALL subsystems. 4 loops of analysis on the same data set.</a:t>
            </a:r>
          </a:p>
          <a:p>
            <a:r>
              <a:rPr lang="en-US" sz="1800" dirty="0"/>
              <a:t>Loop1 : </a:t>
            </a:r>
            <a:r>
              <a:rPr lang="en-US" sz="1800" b="1" dirty="0"/>
              <a:t>Internal alignment of hodoscope</a:t>
            </a:r>
            <a:r>
              <a:rPr lang="en-US" sz="1800" dirty="0"/>
              <a:t> (i.e. minimize a chi-2 statistic defined by the squared differences between the hodoscope bars from the same cluster)</a:t>
            </a:r>
          </a:p>
          <a:p>
            <a:r>
              <a:rPr lang="en-US" sz="1800" dirty="0"/>
              <a:t>Loop2: </a:t>
            </a:r>
            <a:r>
              <a:rPr lang="en-US" sz="1800" b="1" dirty="0"/>
              <a:t>Determine RF offsets</a:t>
            </a:r>
            <a:r>
              <a:rPr lang="en-US" sz="1800" dirty="0"/>
              <a:t> for hodoscope paddles</a:t>
            </a:r>
          </a:p>
          <a:p>
            <a:r>
              <a:rPr lang="en-US" sz="1800" dirty="0"/>
              <a:t>Loop3: Fit hodoscope walk correction slop, propagation delay, and t0 offset, and set up internal alignment of BBCAL and HCAL FADC times and GRINCH TDC times.</a:t>
            </a:r>
          </a:p>
          <a:p>
            <a:r>
              <a:rPr lang="en-US" sz="1800" dirty="0"/>
              <a:t>Loop4: Align BB SH, PS, and HCAL </a:t>
            </a:r>
            <a:r>
              <a:rPr lang="en-US" sz="1800" dirty="0" err="1"/>
              <a:t>w.r.t.</a:t>
            </a:r>
            <a:r>
              <a:rPr lang="en-US" sz="1800" dirty="0"/>
              <a:t> to hodoscope.</a:t>
            </a:r>
          </a:p>
          <a:p>
            <a:endParaRPr lang="en-US" sz="1800" dirty="0"/>
          </a:p>
        </p:txBody>
      </p:sp>
      <p:sp>
        <p:nvSpPr>
          <p:cNvPr id="4" name="Date Placeholder 3">
            <a:extLst>
              <a:ext uri="{FF2B5EF4-FFF2-40B4-BE49-F238E27FC236}">
                <a16:creationId xmlns:a16="http://schemas.microsoft.com/office/drawing/2014/main" id="{B5267F9E-C655-D0C9-7508-7FAFE27796A8}"/>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D05EDC8B-AA05-978A-A0C3-10098375A0F7}"/>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27A224E4-8E91-1C19-E3B3-354D3502AC18}"/>
              </a:ext>
            </a:extLst>
          </p:cNvPr>
          <p:cNvSpPr>
            <a:spLocks noGrp="1"/>
          </p:cNvSpPr>
          <p:nvPr>
            <p:ph type="sldNum" sz="quarter" idx="12"/>
          </p:nvPr>
        </p:nvSpPr>
        <p:spPr/>
        <p:txBody>
          <a:bodyPr/>
          <a:lstStyle/>
          <a:p>
            <a:fld id="{D432424C-B7AB-7B42-B916-CF20680684AF}" type="slidenum">
              <a:rPr lang="en-US" smtClean="0"/>
              <a:t>27</a:t>
            </a:fld>
            <a:endParaRPr lang="en-US"/>
          </a:p>
        </p:txBody>
      </p:sp>
      <p:pic>
        <p:nvPicPr>
          <p:cNvPr id="8" name="Picture 7" descr="A group of graphs showing different types of lines&#10;&#10;AI-generated content may be incorrect.">
            <a:extLst>
              <a:ext uri="{FF2B5EF4-FFF2-40B4-BE49-F238E27FC236}">
                <a16:creationId xmlns:a16="http://schemas.microsoft.com/office/drawing/2014/main" id="{B217FF42-628E-F442-687C-27FCA2189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210" y="1107715"/>
            <a:ext cx="4114800" cy="2692815"/>
          </a:xfrm>
          <a:prstGeom prst="rect">
            <a:avLst/>
          </a:prstGeom>
          <a:ln>
            <a:solidFill>
              <a:schemeClr val="tx1"/>
            </a:solidFill>
          </a:ln>
        </p:spPr>
      </p:pic>
      <p:sp>
        <p:nvSpPr>
          <p:cNvPr id="13" name="TextBox 12">
            <a:extLst>
              <a:ext uri="{FF2B5EF4-FFF2-40B4-BE49-F238E27FC236}">
                <a16:creationId xmlns:a16="http://schemas.microsoft.com/office/drawing/2014/main" id="{B176FF6F-EB0B-05E2-E627-9CDF59ECC999}"/>
              </a:ext>
            </a:extLst>
          </p:cNvPr>
          <p:cNvSpPr txBox="1"/>
          <p:nvPr/>
        </p:nvSpPr>
        <p:spPr>
          <a:xfrm>
            <a:off x="322736" y="4488369"/>
            <a:ext cx="1906586" cy="1200329"/>
          </a:xfrm>
          <a:prstGeom prst="rect">
            <a:avLst/>
          </a:prstGeom>
          <a:noFill/>
        </p:spPr>
        <p:txBody>
          <a:bodyPr wrap="square" rtlCol="0">
            <a:spAutoFit/>
          </a:bodyPr>
          <a:lstStyle/>
          <a:p>
            <a:r>
              <a:rPr lang="en-US" dirty="0"/>
              <a:t>Q2 = 13.5 GeV2</a:t>
            </a:r>
            <a:br>
              <a:rPr lang="en-US" dirty="0"/>
            </a:br>
            <a:r>
              <a:rPr lang="en-US" dirty="0"/>
              <a:t>HCal – BB SH coincidence time improvements.</a:t>
            </a:r>
          </a:p>
        </p:txBody>
      </p:sp>
      <p:grpSp>
        <p:nvGrpSpPr>
          <p:cNvPr id="28" name="Group 27">
            <a:extLst>
              <a:ext uri="{FF2B5EF4-FFF2-40B4-BE49-F238E27FC236}">
                <a16:creationId xmlns:a16="http://schemas.microsoft.com/office/drawing/2014/main" id="{57ACD175-532B-7C44-C8DA-B51DC4E5BDBE}"/>
              </a:ext>
            </a:extLst>
          </p:cNvPr>
          <p:cNvGrpSpPr/>
          <p:nvPr/>
        </p:nvGrpSpPr>
        <p:grpSpPr>
          <a:xfrm>
            <a:off x="2547776" y="4051702"/>
            <a:ext cx="7038381" cy="2390010"/>
            <a:chOff x="2547776" y="4051702"/>
            <a:chExt cx="7038381" cy="2390010"/>
          </a:xfrm>
        </p:grpSpPr>
        <p:pic>
          <p:nvPicPr>
            <p:cNvPr id="25" name="Picture 24" descr="A graph of a function&#10;&#10;AI-generated content may be incorrect.">
              <a:extLst>
                <a:ext uri="{FF2B5EF4-FFF2-40B4-BE49-F238E27FC236}">
                  <a16:creationId xmlns:a16="http://schemas.microsoft.com/office/drawing/2014/main" id="{0888AE9F-6835-6D91-D666-5D82BC2D1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776" y="4051702"/>
              <a:ext cx="7038381" cy="2390010"/>
            </a:xfrm>
            <a:prstGeom prst="rect">
              <a:avLst/>
            </a:prstGeom>
            <a:ln>
              <a:solidFill>
                <a:schemeClr val="tx1"/>
              </a:solidFill>
            </a:ln>
          </p:spPr>
        </p:pic>
        <p:sp>
          <p:nvSpPr>
            <p:cNvPr id="14" name="TextBox 13">
              <a:extLst>
                <a:ext uri="{FF2B5EF4-FFF2-40B4-BE49-F238E27FC236}">
                  <a16:creationId xmlns:a16="http://schemas.microsoft.com/office/drawing/2014/main" id="{C7F8E05E-9C52-C23B-CB40-816D05D7FE8A}"/>
                </a:ext>
              </a:extLst>
            </p:cNvPr>
            <p:cNvSpPr txBox="1"/>
            <p:nvPr/>
          </p:nvSpPr>
          <p:spPr>
            <a:xfrm>
              <a:off x="3002593" y="4877375"/>
              <a:ext cx="1016000" cy="369332"/>
            </a:xfrm>
            <a:prstGeom prst="rect">
              <a:avLst/>
            </a:prstGeom>
            <a:noFill/>
          </p:spPr>
          <p:txBody>
            <a:bodyPr wrap="square" rtlCol="0">
              <a:spAutoFit/>
            </a:bodyPr>
            <a:lstStyle/>
            <a:p>
              <a:r>
                <a:rPr lang="en-US" dirty="0"/>
                <a:t>Pass-2</a:t>
              </a:r>
            </a:p>
          </p:txBody>
        </p:sp>
        <p:sp>
          <p:nvSpPr>
            <p:cNvPr id="15" name="TextBox 14">
              <a:extLst>
                <a:ext uri="{FF2B5EF4-FFF2-40B4-BE49-F238E27FC236}">
                  <a16:creationId xmlns:a16="http://schemas.microsoft.com/office/drawing/2014/main" id="{6F572E5A-A9E8-F290-E975-4A4EB2DB0EFE}"/>
                </a:ext>
              </a:extLst>
            </p:cNvPr>
            <p:cNvSpPr txBox="1"/>
            <p:nvPr/>
          </p:nvSpPr>
          <p:spPr>
            <a:xfrm>
              <a:off x="6582299" y="4851633"/>
              <a:ext cx="1016000" cy="369332"/>
            </a:xfrm>
            <a:prstGeom prst="rect">
              <a:avLst/>
            </a:prstGeom>
            <a:noFill/>
          </p:spPr>
          <p:txBody>
            <a:bodyPr wrap="square" rtlCol="0">
              <a:spAutoFit/>
            </a:bodyPr>
            <a:lstStyle/>
            <a:p>
              <a:r>
                <a:rPr lang="en-US" dirty="0"/>
                <a:t>Pass-3</a:t>
              </a:r>
            </a:p>
          </p:txBody>
        </p:sp>
      </p:grpSp>
      <p:cxnSp>
        <p:nvCxnSpPr>
          <p:cNvPr id="27" name="Straight Arrow Connector 26">
            <a:extLst>
              <a:ext uri="{FF2B5EF4-FFF2-40B4-BE49-F238E27FC236}">
                <a16:creationId xmlns:a16="http://schemas.microsoft.com/office/drawing/2014/main" id="{7CA2D3F9-0A12-D31B-B74F-97B0C202D7A5}"/>
              </a:ext>
            </a:extLst>
          </p:cNvPr>
          <p:cNvCxnSpPr/>
          <p:nvPr/>
        </p:nvCxnSpPr>
        <p:spPr>
          <a:xfrm>
            <a:off x="2172070" y="5062041"/>
            <a:ext cx="30663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54B204D-9C9F-6FC0-1544-77AC06686AB9}"/>
              </a:ext>
            </a:extLst>
          </p:cNvPr>
          <p:cNvSpPr txBox="1"/>
          <p:nvPr/>
        </p:nvSpPr>
        <p:spPr>
          <a:xfrm>
            <a:off x="9773265" y="5427119"/>
            <a:ext cx="1327355" cy="646331"/>
          </a:xfrm>
          <a:prstGeom prst="rect">
            <a:avLst/>
          </a:prstGeom>
          <a:noFill/>
        </p:spPr>
        <p:txBody>
          <a:bodyPr wrap="square" rtlCol="0">
            <a:spAutoFit/>
          </a:bodyPr>
          <a:lstStyle/>
          <a:p>
            <a:r>
              <a:rPr lang="en-US" dirty="0"/>
              <a:t>4 ns beam bunches</a:t>
            </a:r>
          </a:p>
        </p:txBody>
      </p:sp>
      <p:cxnSp>
        <p:nvCxnSpPr>
          <p:cNvPr id="10" name="Straight Arrow Connector 9">
            <a:extLst>
              <a:ext uri="{FF2B5EF4-FFF2-40B4-BE49-F238E27FC236}">
                <a16:creationId xmlns:a16="http://schemas.microsoft.com/office/drawing/2014/main" id="{5D464DD7-5E81-BF19-D250-69E15C9524B5}"/>
              </a:ext>
            </a:extLst>
          </p:cNvPr>
          <p:cNvCxnSpPr>
            <a:cxnSpLocks/>
            <a:stCxn id="7" idx="1"/>
          </p:cNvCxnSpPr>
          <p:nvPr/>
        </p:nvCxnSpPr>
        <p:spPr>
          <a:xfrm flipH="1">
            <a:off x="8554065" y="5750285"/>
            <a:ext cx="1219200" cy="900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768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5790D-2928-7655-5A6D-F3F4179A9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240128-841A-B386-D5D2-58CBA8847B9D}"/>
              </a:ext>
            </a:extLst>
          </p:cNvPr>
          <p:cNvSpPr>
            <a:spLocks noGrp="1"/>
          </p:cNvSpPr>
          <p:nvPr>
            <p:ph type="title"/>
          </p:nvPr>
        </p:nvSpPr>
        <p:spPr/>
        <p:txBody>
          <a:bodyPr/>
          <a:lstStyle/>
          <a:p>
            <a:r>
              <a:rPr lang="en-US">
                <a:solidFill>
                  <a:schemeClr val="bg1">
                    <a:lumMod val="85000"/>
                  </a:schemeClr>
                </a:solidFill>
              </a:rPr>
              <a:t>Outline</a:t>
            </a:r>
          </a:p>
        </p:txBody>
      </p:sp>
      <p:sp>
        <p:nvSpPr>
          <p:cNvPr id="3" name="Content Placeholder 2">
            <a:extLst>
              <a:ext uri="{FF2B5EF4-FFF2-40B4-BE49-F238E27FC236}">
                <a16:creationId xmlns:a16="http://schemas.microsoft.com/office/drawing/2014/main" id="{034DC1EF-1DB1-8133-EA22-8F086808222D}"/>
              </a:ext>
            </a:extLst>
          </p:cNvPr>
          <p:cNvSpPr>
            <a:spLocks noGrp="1"/>
          </p:cNvSpPr>
          <p:nvPr>
            <p:ph idx="1"/>
          </p:nvPr>
        </p:nvSpPr>
        <p:spPr>
          <a:xfrm>
            <a:off x="838200" y="1825625"/>
            <a:ext cx="10515600" cy="2656223"/>
          </a:xfrm>
        </p:spPr>
        <p:txBody>
          <a:bodyPr/>
          <a:lstStyle/>
          <a:p>
            <a:r>
              <a:rPr lang="en-US" dirty="0">
                <a:solidFill>
                  <a:schemeClr val="bg1">
                    <a:lumMod val="85000"/>
                  </a:schemeClr>
                </a:solidFill>
              </a:rPr>
              <a:t>SBS GMN experiment brief overview</a:t>
            </a:r>
          </a:p>
          <a:p>
            <a:r>
              <a:rPr lang="en-US" dirty="0">
                <a:solidFill>
                  <a:schemeClr val="bg1">
                    <a:lumMod val="85000"/>
                  </a:schemeClr>
                </a:solidFill>
              </a:rPr>
              <a:t>Analysis methodology</a:t>
            </a:r>
          </a:p>
          <a:p>
            <a:r>
              <a:rPr lang="en-US" dirty="0">
                <a:solidFill>
                  <a:schemeClr val="bg1">
                    <a:lumMod val="85000"/>
                  </a:schemeClr>
                </a:solidFill>
              </a:rPr>
              <a:t>Preliminary analysis results from Pass-2 mass replay</a:t>
            </a:r>
          </a:p>
          <a:p>
            <a:r>
              <a:rPr lang="en-US" dirty="0">
                <a:solidFill>
                  <a:schemeClr val="bg2">
                    <a:lumMod val="90000"/>
                  </a:schemeClr>
                </a:solidFill>
              </a:rPr>
              <a:t>Calibration for Pass-3 mass replay </a:t>
            </a:r>
          </a:p>
          <a:p>
            <a:r>
              <a:rPr lang="en-US" dirty="0"/>
              <a:t>Summary and outlook</a:t>
            </a:r>
          </a:p>
        </p:txBody>
      </p:sp>
      <p:sp>
        <p:nvSpPr>
          <p:cNvPr id="4" name="Date Placeholder 3">
            <a:extLst>
              <a:ext uri="{FF2B5EF4-FFF2-40B4-BE49-F238E27FC236}">
                <a16:creationId xmlns:a16="http://schemas.microsoft.com/office/drawing/2014/main" id="{1D7303E5-57AB-31F2-9B5B-C9BA26250523}"/>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27CF3EEA-EE2A-A8C8-06E1-4039779EB8BC}"/>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B1DE78E8-0786-CAB8-9111-9B18EEDC96F5}"/>
              </a:ext>
            </a:extLst>
          </p:cNvPr>
          <p:cNvSpPr>
            <a:spLocks noGrp="1"/>
          </p:cNvSpPr>
          <p:nvPr>
            <p:ph type="sldNum" sz="quarter" idx="12"/>
          </p:nvPr>
        </p:nvSpPr>
        <p:spPr/>
        <p:txBody>
          <a:bodyPr/>
          <a:lstStyle/>
          <a:p>
            <a:fld id="{D432424C-B7AB-7B42-B916-CF20680684AF}" type="slidenum">
              <a:rPr lang="en-US" smtClean="0"/>
              <a:t>28</a:t>
            </a:fld>
            <a:endParaRPr lang="en-US"/>
          </a:p>
        </p:txBody>
      </p:sp>
    </p:spTree>
    <p:extLst>
      <p:ext uri="{BB962C8B-B14F-4D97-AF65-F5344CB8AC3E}">
        <p14:creationId xmlns:p14="http://schemas.microsoft.com/office/powerpoint/2010/main" val="3784546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6E15-7D19-147D-17A1-F891FA4AD7DB}"/>
              </a:ext>
            </a:extLst>
          </p:cNvPr>
          <p:cNvSpPr>
            <a:spLocks noGrp="1"/>
          </p:cNvSpPr>
          <p:nvPr>
            <p:ph type="title"/>
          </p:nvPr>
        </p:nvSpPr>
        <p:spPr>
          <a:xfrm>
            <a:off x="838200" y="365126"/>
            <a:ext cx="10515600" cy="851354"/>
          </a:xfrm>
        </p:spPr>
        <p:txBody>
          <a:bodyPr/>
          <a:lstStyle/>
          <a:p>
            <a:pPr algn="ctr"/>
            <a:r>
              <a:rPr lang="en-US" dirty="0"/>
              <a:t>Pass-3, final analysis, and publication…</a:t>
            </a:r>
          </a:p>
        </p:txBody>
      </p:sp>
      <p:sp>
        <p:nvSpPr>
          <p:cNvPr id="3" name="Content Placeholder 2">
            <a:extLst>
              <a:ext uri="{FF2B5EF4-FFF2-40B4-BE49-F238E27FC236}">
                <a16:creationId xmlns:a16="http://schemas.microsoft.com/office/drawing/2014/main" id="{674C6FB8-4E46-9911-8EF3-5C899CDDF074}"/>
              </a:ext>
            </a:extLst>
          </p:cNvPr>
          <p:cNvSpPr>
            <a:spLocks noGrp="1"/>
          </p:cNvSpPr>
          <p:nvPr>
            <p:ph idx="1"/>
          </p:nvPr>
        </p:nvSpPr>
        <p:spPr>
          <a:xfrm>
            <a:off x="891099" y="1556203"/>
            <a:ext cx="10515600" cy="3432683"/>
          </a:xfrm>
        </p:spPr>
        <p:txBody>
          <a:bodyPr/>
          <a:lstStyle/>
          <a:p>
            <a:r>
              <a:rPr lang="en-US" dirty="0"/>
              <a:t>Pass-3 mass replay is on-going as of right now: expect ~ 2 weeks.</a:t>
            </a:r>
          </a:p>
          <a:p>
            <a:r>
              <a:rPr lang="en-US" dirty="0"/>
              <a:t>Final Physics analysis to follow.</a:t>
            </a:r>
          </a:p>
          <a:p>
            <a:pPr lvl="1"/>
            <a:r>
              <a:rPr lang="en-US" dirty="0"/>
              <a:t>1-2 months expected timeline.</a:t>
            </a:r>
          </a:p>
          <a:p>
            <a:pPr lvl="1"/>
            <a:r>
              <a:rPr lang="en-US" dirty="0"/>
              <a:t>No major additions to the analysis and simulation machinery planned.</a:t>
            </a:r>
          </a:p>
          <a:p>
            <a:r>
              <a:rPr lang="en-US" dirty="0"/>
              <a:t>Paper drafting has commenced. To be completed once the Pass-3 results are ready.</a:t>
            </a:r>
          </a:p>
          <a:p>
            <a:r>
              <a:rPr lang="en-US" dirty="0"/>
              <a:t>A BIG THANK YOU TO GMN analysis team once again!!!</a:t>
            </a:r>
          </a:p>
        </p:txBody>
      </p:sp>
      <p:sp>
        <p:nvSpPr>
          <p:cNvPr id="4" name="Date Placeholder 3">
            <a:extLst>
              <a:ext uri="{FF2B5EF4-FFF2-40B4-BE49-F238E27FC236}">
                <a16:creationId xmlns:a16="http://schemas.microsoft.com/office/drawing/2014/main" id="{6B83D901-B103-1B47-566E-0A81E056B92C}"/>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098EE3B1-7C1C-D829-0D12-F0827A6CCE9B}"/>
              </a:ext>
            </a:extLst>
          </p:cNvPr>
          <p:cNvSpPr>
            <a:spLocks noGrp="1"/>
          </p:cNvSpPr>
          <p:nvPr>
            <p:ph type="ftr" sz="quarter" idx="11"/>
          </p:nvPr>
        </p:nvSpPr>
        <p:spPr/>
        <p:txBody>
          <a:bodyPr/>
          <a:lstStyle/>
          <a:p>
            <a:r>
              <a:rPr lang="en-US" dirty="0"/>
              <a:t>Hall-A Collaboration Winter Meeting - 2026</a:t>
            </a:r>
          </a:p>
        </p:txBody>
      </p:sp>
      <p:sp>
        <p:nvSpPr>
          <p:cNvPr id="6" name="Slide Number Placeholder 5">
            <a:extLst>
              <a:ext uri="{FF2B5EF4-FFF2-40B4-BE49-F238E27FC236}">
                <a16:creationId xmlns:a16="http://schemas.microsoft.com/office/drawing/2014/main" id="{23AC1E2D-37AE-E749-3E6C-2E4E1E07FF6B}"/>
              </a:ext>
            </a:extLst>
          </p:cNvPr>
          <p:cNvSpPr>
            <a:spLocks noGrp="1"/>
          </p:cNvSpPr>
          <p:nvPr>
            <p:ph type="sldNum" sz="quarter" idx="12"/>
          </p:nvPr>
        </p:nvSpPr>
        <p:spPr/>
        <p:txBody>
          <a:bodyPr/>
          <a:lstStyle/>
          <a:p>
            <a:fld id="{D432424C-B7AB-7B42-B916-CF20680684AF}" type="slidenum">
              <a:rPr lang="en-US" smtClean="0"/>
              <a:t>29</a:t>
            </a:fld>
            <a:endParaRPr lang="en-US"/>
          </a:p>
        </p:txBody>
      </p:sp>
      <p:sp>
        <p:nvSpPr>
          <p:cNvPr id="7" name="TextBox 6">
            <a:extLst>
              <a:ext uri="{FF2B5EF4-FFF2-40B4-BE49-F238E27FC236}">
                <a16:creationId xmlns:a16="http://schemas.microsoft.com/office/drawing/2014/main" id="{96C5666F-EC70-B78B-CB21-6E016BBFE0D3}"/>
              </a:ext>
            </a:extLst>
          </p:cNvPr>
          <p:cNvSpPr txBox="1"/>
          <p:nvPr/>
        </p:nvSpPr>
        <p:spPr>
          <a:xfrm>
            <a:off x="1838325" y="4988886"/>
            <a:ext cx="8515350" cy="830997"/>
          </a:xfrm>
          <a:prstGeom prst="rect">
            <a:avLst/>
          </a:prstGeom>
          <a:noFill/>
        </p:spPr>
        <p:txBody>
          <a:bodyPr wrap="square" rtlCol="0">
            <a:spAutoFit/>
          </a:bodyPr>
          <a:lstStyle/>
          <a:p>
            <a:pPr algn="ctr"/>
            <a:r>
              <a:rPr lang="en-US" sz="4800" dirty="0"/>
              <a:t>Thank You!</a:t>
            </a:r>
          </a:p>
        </p:txBody>
      </p:sp>
    </p:spTree>
    <p:extLst>
      <p:ext uri="{BB962C8B-B14F-4D97-AF65-F5344CB8AC3E}">
        <p14:creationId xmlns:p14="http://schemas.microsoft.com/office/powerpoint/2010/main" val="269849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0CD9-8A34-774B-DFDC-ED1810091C2F}"/>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519B65F4-B11B-C5BB-D9A5-B29EC63EF176}"/>
              </a:ext>
            </a:extLst>
          </p:cNvPr>
          <p:cNvSpPr>
            <a:spLocks noGrp="1"/>
          </p:cNvSpPr>
          <p:nvPr>
            <p:ph idx="1"/>
          </p:nvPr>
        </p:nvSpPr>
        <p:spPr>
          <a:xfrm>
            <a:off x="838200" y="1825625"/>
            <a:ext cx="10515600" cy="2656223"/>
          </a:xfrm>
        </p:spPr>
        <p:txBody>
          <a:bodyPr/>
          <a:lstStyle/>
          <a:p>
            <a:r>
              <a:rPr lang="en-US"/>
              <a:t>SBS GMN experiment brief overview</a:t>
            </a:r>
          </a:p>
          <a:p>
            <a:r>
              <a:rPr lang="en-US"/>
              <a:t>Analysis methodology</a:t>
            </a:r>
          </a:p>
          <a:p>
            <a:r>
              <a:rPr lang="en-US"/>
              <a:t>Preliminary analysis results from Pass-2 mass replay</a:t>
            </a:r>
          </a:p>
          <a:p>
            <a:r>
              <a:rPr lang="en-US"/>
              <a:t>Calibration for Pass-3 mass replay </a:t>
            </a:r>
          </a:p>
          <a:p>
            <a:r>
              <a:rPr lang="en-US"/>
              <a:t>Summary and outlook</a:t>
            </a:r>
          </a:p>
        </p:txBody>
      </p:sp>
      <p:sp>
        <p:nvSpPr>
          <p:cNvPr id="4" name="Date Placeholder 3">
            <a:extLst>
              <a:ext uri="{FF2B5EF4-FFF2-40B4-BE49-F238E27FC236}">
                <a16:creationId xmlns:a16="http://schemas.microsoft.com/office/drawing/2014/main" id="{3F314344-5E5D-CEB6-A87B-8EC784266F62}"/>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33FF6F62-4F8B-E2DF-23BD-3742DF88BDC0}"/>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FB5C114A-0082-43C5-3B8C-8FC3DA253819}"/>
              </a:ext>
            </a:extLst>
          </p:cNvPr>
          <p:cNvSpPr>
            <a:spLocks noGrp="1"/>
          </p:cNvSpPr>
          <p:nvPr>
            <p:ph type="sldNum" sz="quarter" idx="12"/>
          </p:nvPr>
        </p:nvSpPr>
        <p:spPr/>
        <p:txBody>
          <a:bodyPr/>
          <a:lstStyle/>
          <a:p>
            <a:fld id="{D432424C-B7AB-7B42-B916-CF20680684AF}" type="slidenum">
              <a:rPr lang="en-US" smtClean="0"/>
              <a:t>3</a:t>
            </a:fld>
            <a:endParaRPr lang="en-US"/>
          </a:p>
        </p:txBody>
      </p:sp>
    </p:spTree>
    <p:extLst>
      <p:ext uri="{BB962C8B-B14F-4D97-AF65-F5344CB8AC3E}">
        <p14:creationId xmlns:p14="http://schemas.microsoft.com/office/powerpoint/2010/main" val="1284351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F139-D58C-FA80-E262-E8C5D3DC4B7B}"/>
              </a:ext>
            </a:extLst>
          </p:cNvPr>
          <p:cNvSpPr>
            <a:spLocks noGrp="1"/>
          </p:cNvSpPr>
          <p:nvPr>
            <p:ph type="title"/>
          </p:nvPr>
        </p:nvSpPr>
        <p:spPr>
          <a:xfrm>
            <a:off x="838200" y="1712890"/>
            <a:ext cx="10515600" cy="1999579"/>
          </a:xfrm>
        </p:spPr>
        <p:txBody>
          <a:bodyPr/>
          <a:lstStyle/>
          <a:p>
            <a:pPr algn="ctr"/>
            <a:br>
              <a:rPr lang="en-US" b="1"/>
            </a:br>
            <a:r>
              <a:rPr lang="en-US" b="1"/>
              <a:t>Backup</a:t>
            </a:r>
          </a:p>
        </p:txBody>
      </p:sp>
      <p:sp>
        <p:nvSpPr>
          <p:cNvPr id="4" name="Date Placeholder 3">
            <a:extLst>
              <a:ext uri="{FF2B5EF4-FFF2-40B4-BE49-F238E27FC236}">
                <a16:creationId xmlns:a16="http://schemas.microsoft.com/office/drawing/2014/main" id="{8E7C2A14-3159-1426-9DD4-69A67559D62D}"/>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BF036B5F-F241-7184-1532-4755E5FA3E46}"/>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E5BEF15D-CE02-9678-A114-8BC7E4F14201}"/>
              </a:ext>
            </a:extLst>
          </p:cNvPr>
          <p:cNvSpPr>
            <a:spLocks noGrp="1"/>
          </p:cNvSpPr>
          <p:nvPr>
            <p:ph type="sldNum" sz="quarter" idx="12"/>
          </p:nvPr>
        </p:nvSpPr>
        <p:spPr/>
        <p:txBody>
          <a:bodyPr/>
          <a:lstStyle/>
          <a:p>
            <a:fld id="{D432424C-B7AB-7B42-B916-CF20680684AF}" type="slidenum">
              <a:rPr lang="en-US" smtClean="0"/>
              <a:t>30</a:t>
            </a:fld>
            <a:endParaRPr lang="en-US"/>
          </a:p>
        </p:txBody>
      </p:sp>
    </p:spTree>
    <p:extLst>
      <p:ext uri="{BB962C8B-B14F-4D97-AF65-F5344CB8AC3E}">
        <p14:creationId xmlns:p14="http://schemas.microsoft.com/office/powerpoint/2010/main" val="1605707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BC0B-CF51-B6A0-02B1-4098E5A868F3}"/>
              </a:ext>
            </a:extLst>
          </p:cNvPr>
          <p:cNvSpPr>
            <a:spLocks noGrp="1"/>
          </p:cNvSpPr>
          <p:nvPr>
            <p:ph type="title"/>
          </p:nvPr>
        </p:nvSpPr>
        <p:spPr>
          <a:xfrm>
            <a:off x="838200" y="152915"/>
            <a:ext cx="10515600" cy="613283"/>
          </a:xfrm>
        </p:spPr>
        <p:txBody>
          <a:bodyPr>
            <a:normAutofit fontScale="90000"/>
          </a:bodyPr>
          <a:lstStyle/>
          <a:p>
            <a:pPr algn="ctr"/>
            <a:r>
              <a:rPr lang="en-US" dirty="0"/>
              <a:t>HCal detection efficiency calibrations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DA1A33F-7738-95FA-BA24-D8966E756411}"/>
                  </a:ext>
                </a:extLst>
              </p:cNvPr>
              <p:cNvSpPr>
                <a:spLocks noGrp="1"/>
              </p:cNvSpPr>
              <p:nvPr>
                <p:ph idx="1"/>
              </p:nvPr>
            </p:nvSpPr>
            <p:spPr>
              <a:xfrm>
                <a:off x="838200" y="4235657"/>
                <a:ext cx="10515600" cy="2162786"/>
              </a:xfrm>
            </p:spPr>
            <p:txBody>
              <a:bodyPr>
                <a:normAutofit fontScale="55000" lnSpcReduction="20000"/>
              </a:bodyPr>
              <a:lstStyle/>
              <a:p>
                <a:r>
                  <a:rPr lang="en-US" sz="3300" dirty="0"/>
                  <a:t>Use </a:t>
                </a:r>
                <a:r>
                  <a:rPr lang="en-US" sz="3300" i="1" dirty="0"/>
                  <a:t>elastic scattering</a:t>
                </a:r>
                <a:r>
                  <a:rPr lang="en-US" sz="3300" dirty="0"/>
                  <a:t> data from liquid </a:t>
                </a:r>
                <a14:m>
                  <m:oMath xmlns:m="http://schemas.openxmlformats.org/officeDocument/2006/math">
                    <m:sSub>
                      <m:sSubPr>
                        <m:ctrlPr>
                          <a:rPr lang="en-US" sz="3300" i="1" smtClean="0">
                            <a:latin typeface="Cambria Math" panose="02040503050406030204" pitchFamily="18" charset="0"/>
                          </a:rPr>
                        </m:ctrlPr>
                      </m:sSubPr>
                      <m:e>
                        <m:r>
                          <m:rPr>
                            <m:sty m:val="p"/>
                          </m:rPr>
                          <a:rPr lang="en-US" sz="3300" b="0" i="0" smtClean="0">
                            <a:latin typeface="Cambria Math" panose="02040503050406030204" pitchFamily="18" charset="0"/>
                          </a:rPr>
                          <m:t>H</m:t>
                        </m:r>
                      </m:e>
                      <m:sub>
                        <m:r>
                          <a:rPr lang="en-US" sz="3300" b="0" i="1" smtClean="0">
                            <a:latin typeface="Cambria Math" panose="02040503050406030204" pitchFamily="18" charset="0"/>
                          </a:rPr>
                          <m:t>2</m:t>
                        </m:r>
                      </m:sub>
                    </m:sSub>
                  </m:oMath>
                </a14:m>
                <a:r>
                  <a:rPr lang="en-US" sz="3300" dirty="0"/>
                  <a:t> target for proton det. efficiency</a:t>
                </a:r>
              </a:p>
              <a:p>
                <a:r>
                  <a:rPr lang="en-US" sz="3300" dirty="0"/>
                  <a:t>For neutron, more complicated</a:t>
                </a:r>
              </a:p>
              <a:p>
                <a:r>
                  <a:rPr lang="en-US" sz="3300" dirty="0"/>
                  <a:t>In the process of using a separate reaction channel in the liquid </a:t>
                </a:r>
                <a14:m>
                  <m:oMath xmlns:m="http://schemas.openxmlformats.org/officeDocument/2006/math">
                    <m:sSub>
                      <m:sSubPr>
                        <m:ctrlPr>
                          <a:rPr lang="en-US" sz="3300" i="1" smtClean="0">
                            <a:latin typeface="Cambria Math" panose="02040503050406030204" pitchFamily="18" charset="0"/>
                          </a:rPr>
                        </m:ctrlPr>
                      </m:sSubPr>
                      <m:e>
                        <m:r>
                          <m:rPr>
                            <m:sty m:val="p"/>
                          </m:rPr>
                          <a:rPr lang="en-US" sz="3300" b="0" i="0" smtClean="0">
                            <a:latin typeface="Cambria Math" panose="02040503050406030204" pitchFamily="18" charset="0"/>
                          </a:rPr>
                          <m:t>H</m:t>
                        </m:r>
                      </m:e>
                      <m:sub>
                        <m:r>
                          <a:rPr lang="en-US" sz="3300" b="0" i="1" smtClean="0">
                            <a:latin typeface="Cambria Math" panose="02040503050406030204" pitchFamily="18" charset="0"/>
                          </a:rPr>
                          <m:t>2</m:t>
                        </m:r>
                      </m:sub>
                    </m:sSub>
                  </m:oMath>
                </a14:m>
                <a:r>
                  <a:rPr lang="en-US" sz="3300" dirty="0"/>
                  <a:t> data</a:t>
                </a:r>
              </a:p>
              <a:p>
                <a:r>
                  <a:rPr lang="en-US" sz="3300" dirty="0"/>
                  <a:t>Exclusive single pion photo-production: </a:t>
                </a:r>
                <a14:m>
                  <m:oMath xmlns:m="http://schemas.openxmlformats.org/officeDocument/2006/math">
                    <m:r>
                      <a:rPr lang="en-US" sz="3300" i="1" smtClean="0">
                        <a:latin typeface="Cambria Math" panose="02040503050406030204" pitchFamily="18" charset="0"/>
                        <a:ea typeface="Cambria Math" panose="02040503050406030204" pitchFamily="18" charset="0"/>
                      </a:rPr>
                      <m:t>𝛾</m:t>
                    </m:r>
                    <m:r>
                      <a:rPr lang="en-US" sz="3300" b="0" i="1" smtClean="0">
                        <a:latin typeface="Cambria Math" panose="02040503050406030204" pitchFamily="18" charset="0"/>
                        <a:ea typeface="Cambria Math" panose="02040503050406030204" pitchFamily="18" charset="0"/>
                      </a:rPr>
                      <m:t>+</m:t>
                    </m:r>
                    <m:r>
                      <a:rPr lang="en-US" sz="3300" b="0" i="1" smtClean="0">
                        <a:latin typeface="Cambria Math" panose="02040503050406030204" pitchFamily="18" charset="0"/>
                        <a:ea typeface="Cambria Math" panose="02040503050406030204" pitchFamily="18" charset="0"/>
                      </a:rPr>
                      <m:t>𝑝</m:t>
                    </m:r>
                    <m:r>
                      <a:rPr lang="en-US" sz="3300" b="0" i="1" smtClean="0">
                        <a:latin typeface="Cambria Math" panose="02040503050406030204" pitchFamily="18" charset="0"/>
                        <a:ea typeface="Cambria Math" panose="02040503050406030204" pitchFamily="18" charset="0"/>
                      </a:rPr>
                      <m:t>→</m:t>
                    </m:r>
                    <m:sSup>
                      <m:sSupPr>
                        <m:ctrlPr>
                          <a:rPr lang="en-US" sz="3300" b="0" i="1" smtClean="0">
                            <a:latin typeface="Cambria Math" panose="02040503050406030204" pitchFamily="18" charset="0"/>
                            <a:ea typeface="Cambria Math" panose="02040503050406030204" pitchFamily="18" charset="0"/>
                          </a:rPr>
                        </m:ctrlPr>
                      </m:sSupPr>
                      <m:e>
                        <m:r>
                          <a:rPr lang="en-US" sz="3300" b="0" i="1" smtClean="0">
                            <a:latin typeface="Cambria Math" panose="02040503050406030204" pitchFamily="18" charset="0"/>
                            <a:ea typeface="Cambria Math" panose="02040503050406030204" pitchFamily="18" charset="0"/>
                          </a:rPr>
                          <m:t>𝜋</m:t>
                        </m:r>
                      </m:e>
                      <m:sup>
                        <m:r>
                          <a:rPr lang="en-US" sz="3300" b="0" i="1" smtClean="0">
                            <a:latin typeface="Cambria Math" panose="02040503050406030204" pitchFamily="18" charset="0"/>
                            <a:ea typeface="Cambria Math" panose="02040503050406030204" pitchFamily="18" charset="0"/>
                          </a:rPr>
                          <m:t>+</m:t>
                        </m:r>
                      </m:sup>
                    </m:sSup>
                    <m:r>
                      <a:rPr lang="en-US" sz="3300" b="0" i="1" smtClean="0">
                        <a:latin typeface="Cambria Math" panose="02040503050406030204" pitchFamily="18" charset="0"/>
                        <a:ea typeface="Cambria Math" panose="02040503050406030204" pitchFamily="18" charset="0"/>
                      </a:rPr>
                      <m:t>+</m:t>
                    </m:r>
                    <m:r>
                      <a:rPr lang="en-US" sz="3300" b="0" i="1" smtClean="0">
                        <a:solidFill>
                          <a:schemeClr val="accent1"/>
                        </a:solidFill>
                        <a:latin typeface="Cambria Math" panose="02040503050406030204" pitchFamily="18" charset="0"/>
                        <a:ea typeface="Cambria Math" panose="02040503050406030204" pitchFamily="18" charset="0"/>
                      </a:rPr>
                      <m:t>𝑛</m:t>
                    </m:r>
                  </m:oMath>
                </a14:m>
                <a:r>
                  <a:rPr lang="en-US" sz="3300" dirty="0"/>
                  <a:t> </a:t>
                </a:r>
              </a:p>
              <a:p>
                <a14:m>
                  <m:oMath xmlns:m="http://schemas.openxmlformats.org/officeDocument/2006/math">
                    <m:sSup>
                      <m:sSupPr>
                        <m:ctrlPr>
                          <a:rPr lang="en-US" sz="3300" b="0" i="1" u="sng" smtClean="0">
                            <a:latin typeface="Cambria Math" panose="02040503050406030204" pitchFamily="18" charset="0"/>
                            <a:ea typeface="Cambria Math" panose="02040503050406030204" pitchFamily="18" charset="0"/>
                          </a:rPr>
                        </m:ctrlPr>
                      </m:sSupPr>
                      <m:e>
                        <m:r>
                          <a:rPr lang="en-US" sz="3300" b="0" i="1" u="sng" smtClean="0">
                            <a:latin typeface="Cambria Math" panose="02040503050406030204" pitchFamily="18" charset="0"/>
                            <a:ea typeface="Cambria Math" panose="02040503050406030204" pitchFamily="18" charset="0"/>
                          </a:rPr>
                          <m:t>𝜋</m:t>
                        </m:r>
                      </m:e>
                      <m:sup>
                        <m:r>
                          <a:rPr lang="en-US" sz="3300" b="0" i="1" u="sng" smtClean="0">
                            <a:latin typeface="Cambria Math" panose="02040503050406030204" pitchFamily="18" charset="0"/>
                            <a:ea typeface="Cambria Math" panose="02040503050406030204" pitchFamily="18" charset="0"/>
                          </a:rPr>
                          <m:t>+</m:t>
                        </m:r>
                      </m:sup>
                    </m:sSup>
                  </m:oMath>
                </a14:m>
                <a:r>
                  <a:rPr lang="en-US" sz="3300" u="sng" dirty="0"/>
                  <a:t> detected in the electron arm</a:t>
                </a:r>
                <a:r>
                  <a:rPr lang="en-US" sz="3300" dirty="0"/>
                  <a:t> which are bent </a:t>
                </a:r>
                <a:r>
                  <a:rPr lang="en-US" sz="3300" i="1" dirty="0"/>
                  <a:t>down</a:t>
                </a:r>
                <a:r>
                  <a:rPr lang="en-US" sz="3300" dirty="0"/>
                  <a:t> by the magnet as opposed to the e bent up</a:t>
                </a:r>
              </a:p>
              <a:p>
                <a:r>
                  <a:rPr lang="en-US" sz="3300" dirty="0"/>
                  <a:t>Will have to completely rely on Bremsstrahlung photons generated within the target as no radiator was used</a:t>
                </a:r>
              </a:p>
              <a:p>
                <a:endParaRPr lang="en-US" dirty="0"/>
              </a:p>
            </p:txBody>
          </p:sp>
        </mc:Choice>
        <mc:Fallback xmlns="">
          <p:sp>
            <p:nvSpPr>
              <p:cNvPr id="3" name="Content Placeholder 2">
                <a:extLst>
                  <a:ext uri="{FF2B5EF4-FFF2-40B4-BE49-F238E27FC236}">
                    <a16:creationId xmlns:a16="http://schemas.microsoft.com/office/drawing/2014/main" id="{8DA1A33F-7738-95FA-BA24-D8966E756411}"/>
                  </a:ext>
                </a:extLst>
              </p:cNvPr>
              <p:cNvSpPr>
                <a:spLocks noGrp="1" noRot="1" noChangeAspect="1" noMove="1" noResize="1" noEditPoints="1" noAdjustHandles="1" noChangeArrowheads="1" noChangeShapeType="1" noTextEdit="1"/>
              </p:cNvSpPr>
              <p:nvPr>
                <p:ph idx="1"/>
              </p:nvPr>
            </p:nvSpPr>
            <p:spPr>
              <a:xfrm>
                <a:off x="838200" y="4235657"/>
                <a:ext cx="10515600" cy="2162786"/>
              </a:xfrm>
              <a:blipFill>
                <a:blip r:embed="rId2"/>
                <a:stretch>
                  <a:fillRect l="-406" t="-4789" r="-5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D32B4C95-E87C-186A-9289-F900BDF270AA}"/>
              </a:ext>
            </a:extLst>
          </p:cNvPr>
          <p:cNvSpPr>
            <a:spLocks noGrp="1"/>
          </p:cNvSpPr>
          <p:nvPr>
            <p:ph type="dt" sz="half" idx="10"/>
          </p:nvPr>
        </p:nvSpPr>
        <p:spPr/>
        <p:txBody>
          <a:bodyPr/>
          <a:lstStyle/>
          <a:p>
            <a:r>
              <a:rPr lang="en-US"/>
              <a:t>9/6/2024</a:t>
            </a:r>
            <a:endParaRPr lang="en-US" dirty="0"/>
          </a:p>
        </p:txBody>
      </p:sp>
      <p:sp>
        <p:nvSpPr>
          <p:cNvPr id="5" name="Footer Placeholder 4">
            <a:extLst>
              <a:ext uri="{FF2B5EF4-FFF2-40B4-BE49-F238E27FC236}">
                <a16:creationId xmlns:a16="http://schemas.microsoft.com/office/drawing/2014/main" id="{ED029D04-3C66-DB1B-D559-13DB771EE7B3}"/>
              </a:ext>
            </a:extLst>
          </p:cNvPr>
          <p:cNvSpPr>
            <a:spLocks noGrp="1"/>
          </p:cNvSpPr>
          <p:nvPr>
            <p:ph type="ftr" sz="quarter" idx="11"/>
          </p:nvPr>
        </p:nvSpPr>
        <p:spPr/>
        <p:txBody>
          <a:bodyPr/>
          <a:lstStyle/>
          <a:p>
            <a:r>
              <a:rPr lang="en-US"/>
              <a:t>Measurement of the Neutron Magnetic Form Factor at Large Momentum Transfer</a:t>
            </a:r>
          </a:p>
        </p:txBody>
      </p:sp>
      <p:sp>
        <p:nvSpPr>
          <p:cNvPr id="6" name="Slide Number Placeholder 5">
            <a:extLst>
              <a:ext uri="{FF2B5EF4-FFF2-40B4-BE49-F238E27FC236}">
                <a16:creationId xmlns:a16="http://schemas.microsoft.com/office/drawing/2014/main" id="{8D0BC376-96DA-0FED-D685-42EE3781FD8A}"/>
              </a:ext>
            </a:extLst>
          </p:cNvPr>
          <p:cNvSpPr>
            <a:spLocks noGrp="1"/>
          </p:cNvSpPr>
          <p:nvPr>
            <p:ph type="sldNum" sz="quarter" idx="12"/>
          </p:nvPr>
        </p:nvSpPr>
        <p:spPr/>
        <p:txBody>
          <a:bodyPr/>
          <a:lstStyle/>
          <a:p>
            <a:fld id="{F68FD397-F2C8-48B8-A30E-8FD612544E28}" type="slidenum">
              <a:rPr lang="en-US" smtClean="0"/>
              <a:t>31</a:t>
            </a:fld>
            <a:endParaRPr lang="en-US"/>
          </a:p>
        </p:txBody>
      </p:sp>
      <p:grpSp>
        <p:nvGrpSpPr>
          <p:cNvPr id="7" name="Group 6">
            <a:extLst>
              <a:ext uri="{FF2B5EF4-FFF2-40B4-BE49-F238E27FC236}">
                <a16:creationId xmlns:a16="http://schemas.microsoft.com/office/drawing/2014/main" id="{99365AE5-B1A4-5989-C095-91CC46D99BBC}"/>
              </a:ext>
            </a:extLst>
          </p:cNvPr>
          <p:cNvGrpSpPr>
            <a:grpSpLocks noChangeAspect="1"/>
          </p:cNvGrpSpPr>
          <p:nvPr/>
        </p:nvGrpSpPr>
        <p:grpSpPr>
          <a:xfrm>
            <a:off x="3738551" y="1217701"/>
            <a:ext cx="4681172" cy="2947226"/>
            <a:chOff x="4191001" y="819123"/>
            <a:chExt cx="5190627" cy="3267974"/>
          </a:xfrm>
        </p:grpSpPr>
        <p:pic>
          <p:nvPicPr>
            <p:cNvPr id="8" name="Picture 7" descr="A graph with red and blue lines&#10;&#10;Description automatically generated">
              <a:extLst>
                <a:ext uri="{FF2B5EF4-FFF2-40B4-BE49-F238E27FC236}">
                  <a16:creationId xmlns:a16="http://schemas.microsoft.com/office/drawing/2014/main" id="{BF98E7F1-E801-6B23-ECE5-8B5D2BA0E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1" y="819123"/>
              <a:ext cx="4010570" cy="321620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A28A0BC-4475-3D54-11BA-28EF3297FE05}"/>
                </a:ext>
              </a:extLst>
            </p:cNvPr>
            <p:cNvSpPr txBox="1"/>
            <p:nvPr/>
          </p:nvSpPr>
          <p:spPr>
            <a:xfrm>
              <a:off x="8153401" y="3848206"/>
              <a:ext cx="1228227" cy="238891"/>
            </a:xfrm>
            <a:prstGeom prst="rect">
              <a:avLst/>
            </a:prstGeom>
            <a:noFill/>
          </p:spPr>
          <p:txBody>
            <a:bodyPr wrap="square" rtlCol="0">
              <a:spAutoFit/>
            </a:bodyPr>
            <a:lstStyle/>
            <a:p>
              <a:r>
                <a:rPr lang="en-US" sz="800" dirty="0"/>
                <a:t>Courtesy of S. Seeds</a:t>
              </a:r>
            </a:p>
          </p:txBody>
        </p:sp>
      </p:grpSp>
    </p:spTree>
    <p:extLst>
      <p:ext uri="{BB962C8B-B14F-4D97-AF65-F5344CB8AC3E}">
        <p14:creationId xmlns:p14="http://schemas.microsoft.com/office/powerpoint/2010/main" val="2053761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7913C-D709-B407-8BDE-09BFC277BA76}"/>
              </a:ext>
            </a:extLst>
          </p:cNvPr>
          <p:cNvSpPr>
            <a:spLocks noGrp="1"/>
          </p:cNvSpPr>
          <p:nvPr>
            <p:ph type="title"/>
          </p:nvPr>
        </p:nvSpPr>
        <p:spPr>
          <a:xfrm>
            <a:off x="838200" y="167342"/>
            <a:ext cx="10515600" cy="795101"/>
          </a:xfrm>
        </p:spPr>
        <p:txBody>
          <a:bodyPr>
            <a:normAutofit/>
          </a:bodyPr>
          <a:lstStyle/>
          <a:p>
            <a:pPr algn="ctr"/>
            <a:r>
              <a:rPr lang="en-US" dirty="0"/>
              <a:t>HCal neutron detection efficiency </a:t>
            </a:r>
          </a:p>
        </p:txBody>
      </p:sp>
      <p:sp>
        <p:nvSpPr>
          <p:cNvPr id="4" name="Date Placeholder 3">
            <a:extLst>
              <a:ext uri="{FF2B5EF4-FFF2-40B4-BE49-F238E27FC236}">
                <a16:creationId xmlns:a16="http://schemas.microsoft.com/office/drawing/2014/main" id="{4B2A2E4F-8C01-A491-D07D-4A87B68B783A}"/>
              </a:ext>
            </a:extLst>
          </p:cNvPr>
          <p:cNvSpPr>
            <a:spLocks noGrp="1"/>
          </p:cNvSpPr>
          <p:nvPr>
            <p:ph type="dt" sz="half" idx="10"/>
          </p:nvPr>
        </p:nvSpPr>
        <p:spPr/>
        <p:txBody>
          <a:bodyPr/>
          <a:lstStyle/>
          <a:p>
            <a:r>
              <a:rPr lang="en-US"/>
              <a:t>9/6/2024</a:t>
            </a:r>
            <a:endParaRPr lang="en-US" dirty="0"/>
          </a:p>
        </p:txBody>
      </p:sp>
      <p:sp>
        <p:nvSpPr>
          <p:cNvPr id="5" name="Footer Placeholder 4">
            <a:extLst>
              <a:ext uri="{FF2B5EF4-FFF2-40B4-BE49-F238E27FC236}">
                <a16:creationId xmlns:a16="http://schemas.microsoft.com/office/drawing/2014/main" id="{747A09AC-E0E8-B40F-70E7-DCC69D0F1002}"/>
              </a:ext>
            </a:extLst>
          </p:cNvPr>
          <p:cNvSpPr>
            <a:spLocks noGrp="1"/>
          </p:cNvSpPr>
          <p:nvPr>
            <p:ph type="ftr" sz="quarter" idx="11"/>
          </p:nvPr>
        </p:nvSpPr>
        <p:spPr/>
        <p:txBody>
          <a:bodyPr/>
          <a:lstStyle/>
          <a:p>
            <a:r>
              <a:rPr lang="en-US"/>
              <a:t>Measurement of the Neutron Magnetic Form Factor at Large Momentum Transfer</a:t>
            </a:r>
          </a:p>
        </p:txBody>
      </p:sp>
      <p:sp>
        <p:nvSpPr>
          <p:cNvPr id="6" name="Slide Number Placeholder 5">
            <a:extLst>
              <a:ext uri="{FF2B5EF4-FFF2-40B4-BE49-F238E27FC236}">
                <a16:creationId xmlns:a16="http://schemas.microsoft.com/office/drawing/2014/main" id="{6F314202-4CA4-BBFB-EEEA-F64AFE19FF0A}"/>
              </a:ext>
            </a:extLst>
          </p:cNvPr>
          <p:cNvSpPr>
            <a:spLocks noGrp="1"/>
          </p:cNvSpPr>
          <p:nvPr>
            <p:ph type="sldNum" sz="quarter" idx="12"/>
          </p:nvPr>
        </p:nvSpPr>
        <p:spPr/>
        <p:txBody>
          <a:bodyPr/>
          <a:lstStyle/>
          <a:p>
            <a:fld id="{F68FD397-F2C8-48B8-A30E-8FD612544E28}" type="slidenum">
              <a:rPr lang="en-US" smtClean="0"/>
              <a:t>32</a:t>
            </a:fld>
            <a:endParaRPr lang="en-US"/>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4013316-4B02-9A02-D5AB-7578D74942C9}"/>
                  </a:ext>
                </a:extLst>
              </p:cNvPr>
              <p:cNvSpPr>
                <a:spLocks noGrp="1"/>
              </p:cNvSpPr>
              <p:nvPr>
                <p:ph idx="1"/>
              </p:nvPr>
            </p:nvSpPr>
            <p:spPr>
              <a:xfrm>
                <a:off x="834916" y="1362410"/>
                <a:ext cx="5580707" cy="4804277"/>
              </a:xfrm>
            </p:spPr>
            <p:txBody>
              <a:bodyPr>
                <a:normAutofit lnSpcReduction="10000"/>
              </a:bodyPr>
              <a:lstStyle/>
              <a:p>
                <a:r>
                  <a:rPr lang="en-US" sz="1800" dirty="0"/>
                  <a:t>Any down-bending track in the e-arm is not from </a:t>
                </a:r>
                <a14:m>
                  <m:oMath xmlns:m="http://schemas.openxmlformats.org/officeDocument/2006/math">
                    <m:r>
                      <a:rPr lang="en-US" sz="1800" b="0" i="1" smtClean="0">
                        <a:latin typeface="Cambria Math" panose="02040503050406030204" pitchFamily="18" charset="0"/>
                        <a:ea typeface="Cambria Math" panose="02040503050406030204" pitchFamily="18" charset="0"/>
                      </a:rPr>
                      <m:t>𝑝</m:t>
                    </m:r>
                    <m:r>
                      <a:rPr lang="en-US" sz="1800" b="0" i="1" smtClean="0">
                        <a:latin typeface="Cambria Math" panose="02040503050406030204" pitchFamily="18" charset="0"/>
                        <a:ea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𝛾</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𝜋</m:t>
                        </m:r>
                      </m:e>
                      <m:sup>
                        <m:r>
                          <a:rPr lang="en-US" sz="1800" b="0" i="1" smtClean="0">
                            <a:latin typeface="Cambria Math" panose="02040503050406030204" pitchFamily="18" charset="0"/>
                            <a:ea typeface="Cambria Math" panose="02040503050406030204" pitchFamily="18" charset="0"/>
                          </a:rPr>
                          <m:t>+</m:t>
                        </m:r>
                      </m:sup>
                    </m:sSup>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𝑛</m:t>
                    </m:r>
                  </m:oMath>
                </a14:m>
                <a:r>
                  <a:rPr lang="en-US" sz="1800" dirty="0"/>
                  <a:t> !</a:t>
                </a:r>
              </a:p>
              <a:p>
                <a:r>
                  <a:rPr lang="en-US" sz="1800" dirty="0"/>
                  <a:t>Multi-body final state reactions also generate </a:t>
                </a:r>
                <a14:m>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𝜋</m:t>
                        </m:r>
                      </m:e>
                      <m:sup>
                        <m:r>
                          <a:rPr lang="en-US" sz="1800" b="0" i="1" smtClean="0">
                            <a:latin typeface="Cambria Math" panose="02040503050406030204" pitchFamily="18" charset="0"/>
                            <a:ea typeface="Cambria Math" panose="02040503050406030204" pitchFamily="18" charset="0"/>
                          </a:rPr>
                          <m:t>+</m:t>
                        </m:r>
                      </m:sup>
                    </m:sSup>
                  </m:oMath>
                </a14:m>
                <a:r>
                  <a:rPr lang="en-US" sz="1800" dirty="0"/>
                  <a:t> </a:t>
                </a:r>
              </a:p>
              <a:p>
                <a:r>
                  <a:rPr lang="en-US" sz="1800" dirty="0"/>
                  <a:t>But they have </a:t>
                </a:r>
                <a:r>
                  <a:rPr lang="en-US" sz="1800" i="1" dirty="0"/>
                  <a:t>smaller</a:t>
                </a:r>
                <a:r>
                  <a:rPr lang="en-US" sz="1800" dirty="0"/>
                  <a:t> momentum </a:t>
                </a:r>
                <a:r>
                  <a:rPr lang="en-US" sz="1800" u="sng" dirty="0"/>
                  <a:t>loosely speaking</a:t>
                </a:r>
              </a:p>
              <a:p>
                <a:r>
                  <a:rPr lang="en-US" sz="1800" dirty="0"/>
                  <a:t>There could be overlap between single-pion and multi-body channel’s pion momenta</a:t>
                </a:r>
              </a:p>
              <a:p>
                <a:r>
                  <a:rPr lang="en-US" sz="1800" dirty="0"/>
                  <a:t>Use</a:t>
                </a:r>
                <a:r>
                  <a:rPr lang="en-US" sz="1800" b="0" dirty="0">
                    <a:ea typeface="Cambria Math" panose="02040503050406030204" pitchFamily="18" charset="0"/>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𝑝</m:t>
                    </m:r>
                    <m:r>
                      <a:rPr lang="en-US" sz="1800" b="0" i="1" smtClean="0">
                        <a:latin typeface="Cambria Math" panose="02040503050406030204" pitchFamily="18" charset="0"/>
                        <a:ea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𝛾</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𝜋</m:t>
                        </m:r>
                      </m:e>
                      <m:sup>
                        <m:r>
                          <a:rPr lang="en-US" sz="1800" b="0" i="1" smtClean="0">
                            <a:latin typeface="Cambria Math" panose="02040503050406030204" pitchFamily="18" charset="0"/>
                            <a:ea typeface="Cambria Math" panose="02040503050406030204" pitchFamily="18" charset="0"/>
                          </a:rPr>
                          <m:t>+</m:t>
                        </m:r>
                      </m:sup>
                    </m:sSup>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𝜋</m:t>
                        </m:r>
                      </m:e>
                      <m:sup>
                        <m:r>
                          <a:rPr lang="en-US" sz="1800" b="0" i="1" smtClean="0">
                            <a:latin typeface="Cambria Math" panose="02040503050406030204" pitchFamily="18" charset="0"/>
                            <a:ea typeface="Cambria Math" panose="02040503050406030204" pitchFamily="18" charset="0"/>
                          </a:rPr>
                          <m:t>0</m:t>
                        </m:r>
                      </m:sup>
                    </m:sSup>
                    <m:r>
                      <a:rPr lang="en-US" sz="1800" b="0" i="1" smtClean="0">
                        <a:latin typeface="Cambria Math" panose="02040503050406030204" pitchFamily="18" charset="0"/>
                        <a:ea typeface="Cambria Math" panose="02040503050406030204" pitchFamily="18" charset="0"/>
                      </a:rPr>
                      <m:t>𝑛</m:t>
                    </m:r>
                  </m:oMath>
                </a14:m>
                <a:r>
                  <a:rPr lang="en-US" sz="1800" i="1" dirty="0"/>
                  <a:t> </a:t>
                </a:r>
                <a:r>
                  <a:rPr lang="en-US" sz="1800" dirty="0"/>
                  <a:t>to find max </a:t>
                </a:r>
                <a14:m>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𝜋</m:t>
                        </m:r>
                      </m:e>
                      <m:sup>
                        <m:r>
                          <a:rPr lang="en-US" sz="1800" b="0" i="1" smtClean="0">
                            <a:latin typeface="Cambria Math" panose="02040503050406030204" pitchFamily="18" charset="0"/>
                            <a:ea typeface="Cambria Math" panose="02040503050406030204" pitchFamily="18" charset="0"/>
                          </a:rPr>
                          <m:t>+</m:t>
                        </m:r>
                      </m:sup>
                    </m:sSup>
                  </m:oMath>
                </a14:m>
                <a:r>
                  <a:rPr lang="en-US" sz="1800" dirty="0"/>
                  <a:t> momentum threshold of multi-body channels for a given beam E and polar scattering ang </a:t>
                </a:r>
                <a14:m>
                  <m:oMath xmlns:m="http://schemas.openxmlformats.org/officeDocument/2006/math">
                    <m:r>
                      <a:rPr lang="en-US" sz="1800" i="1" smtClean="0">
                        <a:latin typeface="Cambria Math" panose="02040503050406030204" pitchFamily="18" charset="0"/>
                        <a:ea typeface="Cambria Math" panose="02040503050406030204" pitchFamily="18" charset="0"/>
                      </a:rPr>
                      <m:t>𝜃</m:t>
                    </m:r>
                  </m:oMath>
                </a14:m>
                <a:r>
                  <a:rPr lang="en-US" sz="1800" dirty="0">
                    <a:ea typeface="Cambria Math" panose="02040503050406030204" pitchFamily="18" charset="0"/>
                  </a:rPr>
                  <a:t> </a:t>
                </a:r>
                <a:r>
                  <a:rPr lang="en-US" sz="1800" dirty="0">
                    <a:ea typeface="Cambria Math" panose="02040503050406030204" pitchFamily="18" charset="0"/>
                    <a:sym typeface="Wingdings" panose="05000000000000000000" pitchFamily="2" charset="2"/>
                  </a:rPr>
                  <a:t> “</a:t>
                </a:r>
                <a:r>
                  <a:rPr lang="en-US" sz="1800" b="1" dirty="0">
                    <a:ea typeface="Cambria Math" panose="02040503050406030204" pitchFamily="18" charset="0"/>
                    <a:sym typeface="Wingdings" panose="05000000000000000000" pitchFamily="2" charset="2"/>
                  </a:rPr>
                  <a:t>End-Point” technique</a:t>
                </a:r>
                <a:endParaRPr lang="en-US" sz="1800" b="1" dirty="0">
                  <a:ea typeface="Cambria Math" panose="02040503050406030204" pitchFamily="18" charset="0"/>
                </a:endParaRPr>
              </a:p>
              <a:p>
                <a:r>
                  <a:rPr lang="en-US" sz="1800" dirty="0">
                    <a:ea typeface="Cambria Math" panose="02040503050406030204" pitchFamily="18" charset="0"/>
                  </a:rPr>
                  <a:t>Select tracks that have momentum 1.5% higher </a:t>
                </a:r>
                <a:r>
                  <a:rPr lang="en-US" sz="1800" dirty="0">
                    <a:ea typeface="Cambria Math" panose="02040503050406030204" pitchFamily="18" charset="0"/>
                    <a:sym typeface="Wingdings" panose="05000000000000000000" pitchFamily="2" charset="2"/>
                  </a:rPr>
                  <a:t> Account for the BigBite momentum resolution</a:t>
                </a:r>
                <a:endParaRPr lang="en-US" sz="1800" dirty="0">
                  <a:ea typeface="Cambria Math" panose="02040503050406030204" pitchFamily="18" charset="0"/>
                </a:endParaRPr>
              </a:p>
              <a:p>
                <a:r>
                  <a:rPr lang="en-US" sz="1800" dirty="0">
                    <a:ea typeface="Cambria Math" panose="02040503050406030204" pitchFamily="18" charset="0"/>
                  </a:rPr>
                  <a:t>Reconstruct the neutron track and see whether it will hit HCal </a:t>
                </a:r>
                <a:r>
                  <a:rPr lang="en-US" sz="1800" dirty="0">
                    <a:ea typeface="Cambria Math" panose="02040503050406030204" pitchFamily="18" charset="0"/>
                    <a:sym typeface="Wingdings" panose="05000000000000000000" pitchFamily="2" charset="2"/>
                  </a:rPr>
                  <a:t> </a:t>
                </a:r>
                <a:r>
                  <a:rPr lang="en-US" sz="1800" dirty="0">
                    <a:solidFill>
                      <a:schemeClr val="accent2"/>
                    </a:solidFill>
                    <a:ea typeface="Cambria Math" panose="02040503050406030204" pitchFamily="18" charset="0"/>
                    <a:sym typeface="Wingdings" panose="05000000000000000000" pitchFamily="2" charset="2"/>
                  </a:rPr>
                  <a:t>Denominator</a:t>
                </a:r>
              </a:p>
              <a:p>
                <a:r>
                  <a:rPr lang="en-US" sz="1800" dirty="0">
                    <a:ea typeface="Cambria Math" panose="02040503050406030204" pitchFamily="18" charset="0"/>
                    <a:sym typeface="Wingdings" panose="05000000000000000000" pitchFamily="2" charset="2"/>
                  </a:rPr>
                  <a:t>See whether there is a good HCal cluster within a </a:t>
                </a:r>
                <a:r>
                  <a:rPr lang="en-US" sz="1800" i="1" dirty="0">
                    <a:ea typeface="Cambria Math" panose="02040503050406030204" pitchFamily="18" charset="0"/>
                    <a:sym typeface="Wingdings" panose="05000000000000000000" pitchFamily="2" charset="2"/>
                  </a:rPr>
                  <a:t>reasonable</a:t>
                </a:r>
                <a:r>
                  <a:rPr lang="en-US" sz="1800" dirty="0">
                    <a:ea typeface="Cambria Math" panose="02040503050406030204" pitchFamily="18" charset="0"/>
                    <a:sym typeface="Wingdings" panose="05000000000000000000" pitchFamily="2" charset="2"/>
                  </a:rPr>
                  <a:t> radial dis  </a:t>
                </a:r>
                <a:r>
                  <a:rPr lang="en-US" sz="1800" dirty="0">
                    <a:solidFill>
                      <a:schemeClr val="accent2"/>
                    </a:solidFill>
                    <a:ea typeface="Cambria Math" panose="02040503050406030204" pitchFamily="18" charset="0"/>
                    <a:sym typeface="Wingdings" panose="05000000000000000000" pitchFamily="2" charset="2"/>
                  </a:rPr>
                  <a:t>Numerator</a:t>
                </a:r>
              </a:p>
            </p:txBody>
          </p:sp>
        </mc:Choice>
        <mc:Fallback xmlns="">
          <p:sp>
            <p:nvSpPr>
              <p:cNvPr id="7" name="Content Placeholder 2">
                <a:extLst>
                  <a:ext uri="{FF2B5EF4-FFF2-40B4-BE49-F238E27FC236}">
                    <a16:creationId xmlns:a16="http://schemas.microsoft.com/office/drawing/2014/main" id="{54013316-4B02-9A02-D5AB-7578D74942C9}"/>
                  </a:ext>
                </a:extLst>
              </p:cNvPr>
              <p:cNvSpPr>
                <a:spLocks noGrp="1" noRot="1" noChangeAspect="1" noMove="1" noResize="1" noEditPoints="1" noAdjustHandles="1" noChangeArrowheads="1" noChangeShapeType="1" noTextEdit="1"/>
              </p:cNvSpPr>
              <p:nvPr>
                <p:ph idx="1"/>
              </p:nvPr>
            </p:nvSpPr>
            <p:spPr>
              <a:xfrm>
                <a:off x="834916" y="1362410"/>
                <a:ext cx="5580707" cy="4804277"/>
              </a:xfrm>
              <a:blipFill>
                <a:blip r:embed="rId2"/>
                <a:stretch>
                  <a:fillRect l="-765" t="-1648" r="-131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6701B7AB-EAF6-A560-C47A-0BA863DA7B5E}"/>
              </a:ext>
            </a:extLst>
          </p:cNvPr>
          <p:cNvGrpSpPr/>
          <p:nvPr/>
        </p:nvGrpSpPr>
        <p:grpSpPr>
          <a:xfrm>
            <a:off x="6456955" y="1125826"/>
            <a:ext cx="2469331" cy="4996135"/>
            <a:chOff x="6338495" y="1203598"/>
            <a:chExt cx="2469331" cy="4996135"/>
          </a:xfrm>
        </p:grpSpPr>
        <p:pic>
          <p:nvPicPr>
            <p:cNvPr id="9" name="Picture 8" descr="A screen shot of a chart&#10;&#10;Description automatically generated">
              <a:extLst>
                <a:ext uri="{FF2B5EF4-FFF2-40B4-BE49-F238E27FC236}">
                  <a16:creationId xmlns:a16="http://schemas.microsoft.com/office/drawing/2014/main" id="{7FE638BD-52B0-6857-AD13-1DBCE9907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939" y="1893041"/>
              <a:ext cx="2216441" cy="3101530"/>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613176F0-155C-0929-773F-D9000BAA307B}"/>
                </a:ext>
              </a:extLst>
            </p:cNvPr>
            <p:cNvSpPr txBox="1"/>
            <p:nvPr/>
          </p:nvSpPr>
          <p:spPr>
            <a:xfrm>
              <a:off x="6950144" y="1203598"/>
              <a:ext cx="1312090" cy="646331"/>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HCal boundary</a:t>
              </a:r>
            </a:p>
          </p:txBody>
        </p:sp>
        <p:cxnSp>
          <p:nvCxnSpPr>
            <p:cNvPr id="11" name="Straight Arrow Connector 10">
              <a:extLst>
                <a:ext uri="{FF2B5EF4-FFF2-40B4-BE49-F238E27FC236}">
                  <a16:creationId xmlns:a16="http://schemas.microsoft.com/office/drawing/2014/main" id="{FBCA9B32-09E6-4558-30F1-C0D70699CD2F}"/>
                </a:ext>
              </a:extLst>
            </p:cNvPr>
            <p:cNvCxnSpPr/>
            <p:nvPr/>
          </p:nvCxnSpPr>
          <p:spPr>
            <a:xfrm>
              <a:off x="7441035" y="1837189"/>
              <a:ext cx="0" cy="528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BC376A2-591E-48DD-CFF0-8D83460829BC}"/>
                    </a:ext>
                  </a:extLst>
                </p:cNvPr>
                <p:cNvSpPr txBox="1"/>
                <p:nvPr/>
              </p:nvSpPr>
              <p:spPr>
                <a:xfrm>
                  <a:off x="6338495" y="4999404"/>
                  <a:ext cx="2469331" cy="1200329"/>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Denominator events – only a small portion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Segoe UI" panose="020B0502040204020203" pitchFamily="34" charset="0"/>
                      <a:cs typeface="Segoe UI" panose="020B0502040204020203" pitchFamily="34" charset="0"/>
                    </a:rPr>
                    <a:t>15%) of the detector is illuminated</a:t>
                  </a:r>
                </a:p>
              </p:txBody>
            </p:sp>
          </mc:Choice>
          <mc:Fallback xmlns="">
            <p:sp>
              <p:nvSpPr>
                <p:cNvPr id="12" name="TextBox 11">
                  <a:extLst>
                    <a:ext uri="{FF2B5EF4-FFF2-40B4-BE49-F238E27FC236}">
                      <a16:creationId xmlns:a16="http://schemas.microsoft.com/office/drawing/2014/main" id="{0BC376A2-591E-48DD-CFF0-8D83460829BC}"/>
                    </a:ext>
                  </a:extLst>
                </p:cNvPr>
                <p:cNvSpPr txBox="1">
                  <a:spLocks noRot="1" noChangeAspect="1" noMove="1" noResize="1" noEditPoints="1" noAdjustHandles="1" noChangeArrowheads="1" noChangeShapeType="1" noTextEdit="1"/>
                </p:cNvSpPr>
                <p:nvPr/>
              </p:nvSpPr>
              <p:spPr>
                <a:xfrm>
                  <a:off x="6338495" y="4999404"/>
                  <a:ext cx="2469331" cy="1200329"/>
                </a:xfrm>
                <a:prstGeom prst="rect">
                  <a:avLst/>
                </a:prstGeom>
                <a:blipFill>
                  <a:blip r:embed="rId4"/>
                  <a:stretch>
                    <a:fillRect l="-1975" t="-2030" r="-1235" b="-7614"/>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964B9D4C-5371-98CD-9ABE-0FBD2726A9FD}"/>
              </a:ext>
            </a:extLst>
          </p:cNvPr>
          <p:cNvGrpSpPr/>
          <p:nvPr/>
        </p:nvGrpSpPr>
        <p:grpSpPr>
          <a:xfrm>
            <a:off x="9008950" y="1968090"/>
            <a:ext cx="3021345" cy="3816303"/>
            <a:chOff x="9054215" y="1968090"/>
            <a:chExt cx="3021345" cy="3816303"/>
          </a:xfrm>
        </p:grpSpPr>
        <p:pic>
          <p:nvPicPr>
            <p:cNvPr id="13" name="Picture 12" descr="A blue and yellow dotted graph&#10;&#10;Description automatically generated">
              <a:extLst>
                <a:ext uri="{FF2B5EF4-FFF2-40B4-BE49-F238E27FC236}">
                  <a16:creationId xmlns:a16="http://schemas.microsoft.com/office/drawing/2014/main" id="{EB662408-ACB2-2A07-A330-3B16B7EBB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4216" y="1968090"/>
              <a:ext cx="3021344" cy="2074159"/>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44FC9D44-FB67-FD63-8E33-19BBDC2B67C9}"/>
                </a:ext>
              </a:extLst>
            </p:cNvPr>
            <p:cNvSpPr txBox="1"/>
            <p:nvPr/>
          </p:nvSpPr>
          <p:spPr>
            <a:xfrm>
              <a:off x="9054215" y="4030067"/>
              <a:ext cx="3021345" cy="1754326"/>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neutron spot </a:t>
              </a:r>
              <a:r>
                <a:rPr lang="en-US" dirty="0">
                  <a:latin typeface="Segoe UI" panose="020B0502040204020203" pitchFamily="34" charset="0"/>
                  <a:cs typeface="Segoe UI" panose="020B0502040204020203" pitchFamily="34" charset="0"/>
                  <a:sym typeface="Wingdings" panose="05000000000000000000" pitchFamily="2" charset="2"/>
                </a:rPr>
                <a:t></a:t>
              </a:r>
              <a:r>
                <a:rPr lang="en-US" dirty="0">
                  <a:latin typeface="Segoe UI" panose="020B0502040204020203" pitchFamily="34" charset="0"/>
                  <a:cs typeface="Segoe UI" panose="020B0502040204020203" pitchFamily="34" charset="0"/>
                </a:rPr>
                <a:t> </a:t>
              </a:r>
            </a:p>
            <a:p>
              <a:r>
                <a:rPr lang="en-US" dirty="0">
                  <a:latin typeface="Segoe UI" panose="020B0502040204020203" pitchFamily="34" charset="0"/>
                  <a:cs typeface="Segoe UI" panose="020B0502040204020203" pitchFamily="34" charset="0"/>
                </a:rPr>
                <a:t>HCal cluster pos -  predicted pos.</a:t>
              </a:r>
            </a:p>
            <a:p>
              <a:r>
                <a:rPr lang="en-US" dirty="0">
                  <a:latin typeface="Segoe UI" panose="020B0502040204020203" pitchFamily="34" charset="0"/>
                  <a:cs typeface="Segoe UI" panose="020B0502040204020203" pitchFamily="34" charset="0"/>
                </a:rPr>
                <a:t>Will be used to extract numerator of the efficiency calculation</a:t>
              </a:r>
            </a:p>
          </p:txBody>
        </p:sp>
      </p:grpSp>
    </p:spTree>
    <p:extLst>
      <p:ext uri="{BB962C8B-B14F-4D97-AF65-F5344CB8AC3E}">
        <p14:creationId xmlns:p14="http://schemas.microsoft.com/office/powerpoint/2010/main" val="1389862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81A9-C41D-6D43-B406-6BCE92AE7CD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EC6784A-C3C8-BEBC-64BA-15515F2FA02F}"/>
              </a:ext>
            </a:extLst>
          </p:cNvPr>
          <p:cNvSpPr>
            <a:spLocks noGrp="1"/>
          </p:cNvSpPr>
          <p:nvPr>
            <p:ph type="sldNum" sz="quarter" idx="16"/>
          </p:nvPr>
        </p:nvSpPr>
        <p:spPr/>
        <p:txBody>
          <a:bodyPr/>
          <a:lstStyle/>
          <a:p>
            <a:fld id="{0EF2EA88-E9D4-0C4F-A5DF-5FE49FAF8E2F}" type="slidenum">
              <a:rPr lang="en-US" smtClean="0"/>
              <a:pPr/>
              <a:t>33</a:t>
            </a:fld>
            <a:endParaRPr lang="en-US" dirty="0"/>
          </a:p>
        </p:txBody>
      </p:sp>
      <p:sp>
        <p:nvSpPr>
          <p:cNvPr id="8" name="Footer Placeholder 7">
            <a:extLst>
              <a:ext uri="{FF2B5EF4-FFF2-40B4-BE49-F238E27FC236}">
                <a16:creationId xmlns:a16="http://schemas.microsoft.com/office/drawing/2014/main" id="{E99A99D0-971E-915A-B8DF-E31CCC782A36}"/>
              </a:ext>
            </a:extLst>
          </p:cNvPr>
          <p:cNvSpPr>
            <a:spLocks noGrp="1"/>
          </p:cNvSpPr>
          <p:nvPr>
            <p:ph type="ftr" sz="quarter" idx="15"/>
          </p:nvPr>
        </p:nvSpPr>
        <p:spPr/>
        <p:txBody>
          <a:bodyPr/>
          <a:lstStyle/>
          <a:p>
            <a:r>
              <a:rPr lang="en-US"/>
              <a:t>P. Datta | APS Global Summit | 03/18/2025</a:t>
            </a:r>
            <a:endParaRPr lang="en-US" dirty="0"/>
          </a:p>
        </p:txBody>
      </p:sp>
      <p:sp>
        <p:nvSpPr>
          <p:cNvPr id="37" name="Title 1">
            <a:extLst>
              <a:ext uri="{FF2B5EF4-FFF2-40B4-BE49-F238E27FC236}">
                <a16:creationId xmlns:a16="http://schemas.microsoft.com/office/drawing/2014/main" id="{17BCD8C7-C673-82FA-C4C0-C9995D19FDEA}"/>
              </a:ext>
            </a:extLst>
          </p:cNvPr>
          <p:cNvSpPr txBox="1">
            <a:spLocks/>
          </p:cNvSpPr>
          <p:nvPr/>
        </p:nvSpPr>
        <p:spPr>
          <a:xfrm>
            <a:off x="573616" y="229895"/>
            <a:ext cx="10972800" cy="5486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i="0" kern="1200" cap="none" baseline="0">
                <a:solidFill>
                  <a:srgbClr val="313C5A"/>
                </a:solidFill>
                <a:latin typeface="+mj-lt"/>
                <a:ea typeface="+mj-ea"/>
                <a:cs typeface="+mj-cs"/>
              </a:defRPr>
            </a:lvl1pPr>
          </a:lstStyle>
          <a:p>
            <a:r>
              <a:rPr lang="en-US" dirty="0">
                <a:solidFill>
                  <a:schemeClr val="accent1">
                    <a:lumMod val="50000"/>
                  </a:schemeClr>
                </a:solidFill>
              </a:rPr>
              <a:t>Inelastic Contamination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BA30239-9660-885E-DC83-C9E6BDD7CA6D}"/>
                  </a:ext>
                </a:extLst>
              </p:cNvPr>
              <p:cNvSpPr txBox="1"/>
              <p:nvPr/>
            </p:nvSpPr>
            <p:spPr>
              <a:xfrm>
                <a:off x="2174568" y="5240642"/>
                <a:ext cx="7317901" cy="469039"/>
              </a:xfrm>
              <a:prstGeom prst="rect">
                <a:avLst/>
              </a:prstGeom>
              <a:noFill/>
            </p:spPr>
            <p:txBody>
              <a:bodyPr wrap="none" rtlCol="0">
                <a:spAutoFit/>
              </a:bodyPr>
              <a:lstStyle/>
              <a:p>
                <a:pPr marL="285750" indent="-285750">
                  <a:buFont typeface="Arial" panose="020B0604020202020204" pitchFamily="34" charset="0"/>
                  <a:buChar char="•"/>
                </a:pPr>
                <a:r>
                  <a:rPr lang="en-US" sz="1800" dirty="0">
                    <a:solidFill>
                      <a:schemeClr val="tx1"/>
                    </a:solidFill>
                    <a:cs typeface="Arial" panose="020B0604020202020204" pitchFamily="34" charset="0"/>
                  </a:rPr>
                  <a:t>Compute standard deviation of </a:t>
                </a:r>
                <a14:m>
                  <m:oMath xmlns:m="http://schemas.openxmlformats.org/officeDocument/2006/math">
                    <m:sSubSup>
                      <m:sSubSupPr>
                        <m:ctrlPr>
                          <a:rPr lang="en-US" sz="1800" i="1" smtClean="0">
                            <a:solidFill>
                              <a:schemeClr val="tx1"/>
                            </a:solidFill>
                            <a:latin typeface="Cambria Math" panose="02040503050406030204" pitchFamily="18" charset="0"/>
                            <a:cs typeface="Arial" panose="020B0604020202020204" pitchFamily="34" charset="0"/>
                          </a:rPr>
                        </m:ctrlPr>
                      </m:sSubSupPr>
                      <m:e>
                        <m:r>
                          <a:rPr lang="en-US" sz="1800" b="0" i="1">
                            <a:solidFill>
                              <a:schemeClr val="tx1"/>
                            </a:solidFill>
                            <a:latin typeface="Cambria Math" panose="02040503050406030204" pitchFamily="18" charset="0"/>
                            <a:cs typeface="Arial" panose="020B0604020202020204" pitchFamily="34" charset="0"/>
                          </a:rPr>
                          <m:t>𝑅</m:t>
                        </m:r>
                      </m:e>
                      <m:sub>
                        <m:r>
                          <a:rPr lang="en-US" sz="1800" b="0" i="1">
                            <a:solidFill>
                              <a:schemeClr val="tx1"/>
                            </a:solidFill>
                            <a:latin typeface="Cambria Math" panose="02040503050406030204" pitchFamily="18" charset="0"/>
                            <a:cs typeface="Arial" panose="020B0604020202020204" pitchFamily="34" charset="0"/>
                          </a:rPr>
                          <m:t>𝑛</m:t>
                        </m:r>
                        <m:r>
                          <a:rPr lang="en-US" sz="1800" b="0" i="1">
                            <a:solidFill>
                              <a:schemeClr val="tx1"/>
                            </a:solidFill>
                            <a:latin typeface="Cambria Math" panose="02040503050406030204" pitchFamily="18" charset="0"/>
                            <a:cs typeface="Arial" panose="020B0604020202020204" pitchFamily="34" charset="0"/>
                          </a:rPr>
                          <m:t>/</m:t>
                        </m:r>
                        <m:r>
                          <a:rPr lang="en-US" sz="1800" b="0" i="1">
                            <a:solidFill>
                              <a:schemeClr val="tx1"/>
                            </a:solidFill>
                            <a:latin typeface="Cambria Math" panose="02040503050406030204" pitchFamily="18" charset="0"/>
                            <a:cs typeface="Arial" panose="020B0604020202020204" pitchFamily="34" charset="0"/>
                          </a:rPr>
                          <m:t>𝑝</m:t>
                        </m:r>
                      </m:sub>
                      <m:sup>
                        <m:r>
                          <a:rPr lang="en-US" sz="1800" b="0" i="1">
                            <a:solidFill>
                              <a:schemeClr val="tx1"/>
                            </a:solidFill>
                            <a:latin typeface="Cambria Math" panose="02040503050406030204" pitchFamily="18" charset="0"/>
                            <a:cs typeface="Arial" panose="020B0604020202020204" pitchFamily="34" charset="0"/>
                          </a:rPr>
                          <m:t>𝑠𝑓</m:t>
                        </m:r>
                      </m:sup>
                    </m:sSubSup>
                  </m:oMath>
                </a14:m>
                <a:r>
                  <a:rPr lang="en-US" dirty="0">
                    <a:solidFill>
                      <a:schemeClr val="tx1"/>
                    </a:solidFill>
                  </a:rPr>
                  <a:t> values extracted from these fits. </a:t>
                </a:r>
              </a:p>
            </p:txBody>
          </p:sp>
        </mc:Choice>
        <mc:Fallback xmlns="">
          <p:sp>
            <p:nvSpPr>
              <p:cNvPr id="2" name="TextBox 1">
                <a:extLst>
                  <a:ext uri="{FF2B5EF4-FFF2-40B4-BE49-F238E27FC236}">
                    <a16:creationId xmlns:a16="http://schemas.microsoft.com/office/drawing/2014/main" id="{2BA30239-9660-885E-DC83-C9E6BDD7CA6D}"/>
                  </a:ext>
                </a:extLst>
              </p:cNvPr>
              <p:cNvSpPr txBox="1">
                <a:spLocks noRot="1" noChangeAspect="1" noMove="1" noResize="1" noEditPoints="1" noAdjustHandles="1" noChangeArrowheads="1" noChangeShapeType="1" noTextEdit="1"/>
              </p:cNvSpPr>
              <p:nvPr/>
            </p:nvSpPr>
            <p:spPr>
              <a:xfrm>
                <a:off x="2174568" y="5240642"/>
                <a:ext cx="7317901" cy="469039"/>
              </a:xfrm>
              <a:prstGeom prst="rect">
                <a:avLst/>
              </a:prstGeom>
              <a:blipFill>
                <a:blip r:embed="rId3"/>
                <a:stretch>
                  <a:fillRect l="-583" b="-1039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766BF310-4551-8630-B49A-BC6BECF633EC}"/>
              </a:ext>
            </a:extLst>
          </p:cNvPr>
          <p:cNvPicPr>
            <a:picLocks noChangeAspect="1"/>
          </p:cNvPicPr>
          <p:nvPr/>
        </p:nvPicPr>
        <p:blipFill>
          <a:blip r:embed="rId4"/>
          <a:stretch>
            <a:fillRect/>
          </a:stretch>
        </p:blipFill>
        <p:spPr>
          <a:xfrm>
            <a:off x="205759" y="1059856"/>
            <a:ext cx="3891604" cy="3025936"/>
          </a:xfrm>
          <a:prstGeom prst="rect">
            <a:avLst/>
          </a:prstGeom>
        </p:spPr>
      </p:pic>
      <p:pic>
        <p:nvPicPr>
          <p:cNvPr id="4" name="Picture 3" descr="A graph of a function&#10;&#10;Description automatically generated">
            <a:extLst>
              <a:ext uri="{FF2B5EF4-FFF2-40B4-BE49-F238E27FC236}">
                <a16:creationId xmlns:a16="http://schemas.microsoft.com/office/drawing/2014/main" id="{892BB04E-4E40-0E1F-E495-FA27AEE54E9B}"/>
              </a:ext>
            </a:extLst>
          </p:cNvPr>
          <p:cNvPicPr>
            <a:picLocks noChangeAspect="1"/>
          </p:cNvPicPr>
          <p:nvPr/>
        </p:nvPicPr>
        <p:blipFill>
          <a:blip r:embed="rId5"/>
          <a:stretch>
            <a:fillRect/>
          </a:stretch>
        </p:blipFill>
        <p:spPr>
          <a:xfrm>
            <a:off x="8048623" y="1054230"/>
            <a:ext cx="3891604" cy="3025937"/>
          </a:xfrm>
          <a:prstGeom prst="rect">
            <a:avLst/>
          </a:prstGeom>
        </p:spPr>
      </p:pic>
      <p:sp>
        <p:nvSpPr>
          <p:cNvPr id="5" name="TextBox 4">
            <a:extLst>
              <a:ext uri="{FF2B5EF4-FFF2-40B4-BE49-F238E27FC236}">
                <a16:creationId xmlns:a16="http://schemas.microsoft.com/office/drawing/2014/main" id="{78DC71FF-B49C-C6F6-7F6B-EEA0C8EB093C}"/>
              </a:ext>
            </a:extLst>
          </p:cNvPr>
          <p:cNvSpPr txBox="1"/>
          <p:nvPr/>
        </p:nvSpPr>
        <p:spPr>
          <a:xfrm>
            <a:off x="627561" y="4083452"/>
            <a:ext cx="304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Bg. shape from data</a:t>
            </a:r>
          </a:p>
        </p:txBody>
      </p:sp>
      <p:sp>
        <p:nvSpPr>
          <p:cNvPr id="7" name="TextBox 6">
            <a:extLst>
              <a:ext uri="{FF2B5EF4-FFF2-40B4-BE49-F238E27FC236}">
                <a16:creationId xmlns:a16="http://schemas.microsoft.com/office/drawing/2014/main" id="{F688DF9A-CF08-4F23-6842-C92762182714}"/>
              </a:ext>
            </a:extLst>
          </p:cNvPr>
          <p:cNvSpPr txBox="1"/>
          <p:nvPr/>
        </p:nvSpPr>
        <p:spPr>
          <a:xfrm>
            <a:off x="8701925" y="4074199"/>
            <a:ext cx="304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order polynomial</a:t>
            </a:r>
          </a:p>
        </p:txBody>
      </p:sp>
      <p:sp>
        <p:nvSpPr>
          <p:cNvPr id="10" name="TextBox 9">
            <a:extLst>
              <a:ext uri="{FF2B5EF4-FFF2-40B4-BE49-F238E27FC236}">
                <a16:creationId xmlns:a16="http://schemas.microsoft.com/office/drawing/2014/main" id="{0527569D-EF3A-2FB2-55B3-2CF7EDE10225}"/>
              </a:ext>
            </a:extLst>
          </p:cNvPr>
          <p:cNvSpPr txBox="1"/>
          <p:nvPr/>
        </p:nvSpPr>
        <p:spPr>
          <a:xfrm>
            <a:off x="4476522" y="4080167"/>
            <a:ext cx="32068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Bg. Shape from Inelastic MC</a:t>
            </a:r>
          </a:p>
        </p:txBody>
      </p:sp>
      <p:pic>
        <p:nvPicPr>
          <p:cNvPr id="11" name="Picture 10" descr="A graph of a function&#10;&#10;Description automatically generated">
            <a:extLst>
              <a:ext uri="{FF2B5EF4-FFF2-40B4-BE49-F238E27FC236}">
                <a16:creationId xmlns:a16="http://schemas.microsoft.com/office/drawing/2014/main" id="{B61B2AE3-02F8-DCF3-9B42-7D44E05F0CAC}"/>
              </a:ext>
            </a:extLst>
          </p:cNvPr>
          <p:cNvPicPr>
            <a:picLocks noChangeAspect="1"/>
          </p:cNvPicPr>
          <p:nvPr/>
        </p:nvPicPr>
        <p:blipFill>
          <a:blip r:embed="rId6"/>
          <a:stretch>
            <a:fillRect/>
          </a:stretch>
        </p:blipFill>
        <p:spPr>
          <a:xfrm>
            <a:off x="4127190" y="1059855"/>
            <a:ext cx="3891605" cy="302593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8BD15C6-09C9-89D8-BCF9-D99CBC1F42E7}"/>
                  </a:ext>
                </a:extLst>
              </p:cNvPr>
              <p:cNvSpPr txBox="1"/>
              <p:nvPr/>
            </p:nvSpPr>
            <p:spPr>
              <a:xfrm>
                <a:off x="2174568" y="4820935"/>
                <a:ext cx="7714163" cy="369332"/>
              </a:xfrm>
              <a:prstGeom prst="rect">
                <a:avLst/>
              </a:prstGeom>
              <a:noFill/>
            </p:spPr>
            <p:txBody>
              <a:bodyPr wrap="none" rtlCol="0">
                <a:spAutoFit/>
              </a:bodyPr>
              <a:lstStyle/>
              <a:p>
                <a:pPr marL="285750" indent="-285750">
                  <a:buFont typeface="Arial" panose="020B0604020202020204" pitchFamily="34" charset="0"/>
                  <a:buChar char="•"/>
                </a:pPr>
                <a:r>
                  <a:rPr lang="en-US" dirty="0"/>
                  <a:t>Perform data/MC fit to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oMath>
                </a14:m>
                <a:r>
                  <a:rPr lang="en-US" dirty="0"/>
                  <a:t> distribution using multiple background models.</a:t>
                </a:r>
              </a:p>
            </p:txBody>
          </p:sp>
        </mc:Choice>
        <mc:Fallback xmlns="">
          <p:sp>
            <p:nvSpPr>
              <p:cNvPr id="12" name="TextBox 11">
                <a:extLst>
                  <a:ext uri="{FF2B5EF4-FFF2-40B4-BE49-F238E27FC236}">
                    <a16:creationId xmlns:a16="http://schemas.microsoft.com/office/drawing/2014/main" id="{D8BD15C6-09C9-89D8-BCF9-D99CBC1F42E7}"/>
                  </a:ext>
                </a:extLst>
              </p:cNvPr>
              <p:cNvSpPr txBox="1">
                <a:spLocks noRot="1" noChangeAspect="1" noMove="1" noResize="1" noEditPoints="1" noAdjustHandles="1" noChangeArrowheads="1" noChangeShapeType="1" noTextEdit="1"/>
              </p:cNvSpPr>
              <p:nvPr/>
            </p:nvSpPr>
            <p:spPr>
              <a:xfrm>
                <a:off x="2174568" y="4820935"/>
                <a:ext cx="7714163" cy="369332"/>
              </a:xfrm>
              <a:prstGeom prst="rect">
                <a:avLst/>
              </a:prstGeom>
              <a:blipFill>
                <a:blip r:embed="rId7"/>
                <a:stretch>
                  <a:fillRect l="-553" t="-10000" b="-2666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6FC82A4C-F6D3-C6AB-CEC9-92A6A43023F8}"/>
              </a:ext>
            </a:extLst>
          </p:cNvPr>
          <p:cNvSpPr txBox="1"/>
          <p:nvPr/>
        </p:nvSpPr>
        <p:spPr>
          <a:xfrm>
            <a:off x="2174568" y="5736278"/>
            <a:ext cx="8185126" cy="369332"/>
          </a:xfrm>
          <a:prstGeom prst="rect">
            <a:avLst/>
          </a:prstGeom>
          <a:noFill/>
        </p:spPr>
        <p:txBody>
          <a:bodyPr wrap="none" rtlCol="0">
            <a:spAutoFit/>
          </a:bodyPr>
          <a:lstStyle/>
          <a:p>
            <a:pPr marL="285750" indent="-285750">
              <a:buFont typeface="Arial" panose="020B0604020202020204" pitchFamily="34" charset="0"/>
              <a:buChar char="•"/>
            </a:pPr>
            <a:r>
              <a:rPr lang="en-US" sz="1800" dirty="0">
                <a:solidFill>
                  <a:schemeClr val="tx1"/>
                </a:solidFill>
                <a:cs typeface="Arial" panose="020B0604020202020204" pitchFamily="34" charset="0"/>
              </a:rPr>
              <a:t>Quote the result as the systematic uncertainty due to inelastic contamination.</a:t>
            </a:r>
            <a:endParaRPr lang="en-US" dirty="0">
              <a:solidFill>
                <a:schemeClr val="tx1"/>
              </a:solidFill>
            </a:endParaRPr>
          </a:p>
        </p:txBody>
      </p:sp>
      <p:sp>
        <p:nvSpPr>
          <p:cNvPr id="16" name="TextBox 15">
            <a:extLst>
              <a:ext uri="{FF2B5EF4-FFF2-40B4-BE49-F238E27FC236}">
                <a16:creationId xmlns:a16="http://schemas.microsoft.com/office/drawing/2014/main" id="{1CF08766-EB94-9063-17DB-BA33EDA40A96}"/>
              </a:ext>
            </a:extLst>
          </p:cNvPr>
          <p:cNvSpPr txBox="1"/>
          <p:nvPr/>
        </p:nvSpPr>
        <p:spPr>
          <a:xfrm>
            <a:off x="573616" y="731717"/>
            <a:ext cx="196880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Q</a:t>
            </a:r>
            <a:r>
              <a:rPr lang="en-US" b="1" baseline="30000" dirty="0">
                <a:latin typeface="Arial" panose="020B0604020202020204" pitchFamily="34" charset="0"/>
                <a:cs typeface="Arial" panose="020B0604020202020204" pitchFamily="34" charset="0"/>
              </a:rPr>
              <a:t>2 </a:t>
            </a:r>
            <a:r>
              <a:rPr lang="en-US" b="1" dirty="0">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7.4</a:t>
            </a:r>
            <a:r>
              <a:rPr lang="en-US" b="1" dirty="0">
                <a:latin typeface="Arial" panose="020B0604020202020204" pitchFamily="34" charset="0"/>
                <a:cs typeface="Arial" panose="020B0604020202020204" pitchFamily="34" charset="0"/>
              </a:rPr>
              <a:t> (GeV/c)</a:t>
            </a:r>
            <a:r>
              <a:rPr lang="en-US" b="1" baseline="30000" dirty="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049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79B85-E247-9333-103F-240554C1E9D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1D2E9F0-FE60-AAD8-92A6-6409DF11E4FB}"/>
              </a:ext>
            </a:extLst>
          </p:cNvPr>
          <p:cNvSpPr>
            <a:spLocks noGrp="1"/>
          </p:cNvSpPr>
          <p:nvPr>
            <p:ph type="sldNum" sz="quarter" idx="16"/>
          </p:nvPr>
        </p:nvSpPr>
        <p:spPr/>
        <p:txBody>
          <a:bodyPr/>
          <a:lstStyle/>
          <a:p>
            <a:fld id="{0EF2EA88-E9D4-0C4F-A5DF-5FE49FAF8E2F}" type="slidenum">
              <a:rPr lang="en-US" smtClean="0"/>
              <a:pPr/>
              <a:t>34</a:t>
            </a:fld>
            <a:endParaRPr lang="en-US" dirty="0"/>
          </a:p>
        </p:txBody>
      </p:sp>
      <p:sp>
        <p:nvSpPr>
          <p:cNvPr id="8" name="Footer Placeholder 7">
            <a:extLst>
              <a:ext uri="{FF2B5EF4-FFF2-40B4-BE49-F238E27FC236}">
                <a16:creationId xmlns:a16="http://schemas.microsoft.com/office/drawing/2014/main" id="{FCA79A20-A599-F2CB-234B-8E9E5AE9494A}"/>
              </a:ext>
            </a:extLst>
          </p:cNvPr>
          <p:cNvSpPr>
            <a:spLocks noGrp="1"/>
          </p:cNvSpPr>
          <p:nvPr>
            <p:ph type="ftr" sz="quarter" idx="15"/>
          </p:nvPr>
        </p:nvSpPr>
        <p:spPr/>
        <p:txBody>
          <a:bodyPr/>
          <a:lstStyle/>
          <a:p>
            <a:r>
              <a:rPr lang="en-US"/>
              <a:t>P. Datta | APS Global Summit | 03/18/2025</a:t>
            </a:r>
            <a:endParaRPr lang="en-US" dirty="0"/>
          </a:p>
        </p:txBody>
      </p:sp>
      <p:sp>
        <p:nvSpPr>
          <p:cNvPr id="37" name="Title 1">
            <a:extLst>
              <a:ext uri="{FF2B5EF4-FFF2-40B4-BE49-F238E27FC236}">
                <a16:creationId xmlns:a16="http://schemas.microsoft.com/office/drawing/2014/main" id="{AF1B607E-9C94-B5E7-5946-E67A3349836F}"/>
              </a:ext>
            </a:extLst>
          </p:cNvPr>
          <p:cNvSpPr txBox="1">
            <a:spLocks/>
          </p:cNvSpPr>
          <p:nvPr/>
        </p:nvSpPr>
        <p:spPr>
          <a:xfrm>
            <a:off x="573616" y="229895"/>
            <a:ext cx="10972800" cy="5486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i="0" kern="1200" cap="none" baseline="0">
                <a:solidFill>
                  <a:srgbClr val="313C5A"/>
                </a:solidFill>
                <a:latin typeface="+mj-lt"/>
                <a:ea typeface="+mj-ea"/>
                <a:cs typeface="+mj-cs"/>
              </a:defRPr>
            </a:lvl1pPr>
          </a:lstStyle>
          <a:p>
            <a:r>
              <a:rPr lang="en-US" dirty="0">
                <a:solidFill>
                  <a:schemeClr val="accent1">
                    <a:lumMod val="50000"/>
                  </a:schemeClr>
                </a:solidFill>
              </a:rPr>
              <a:t>Cut Stability</a:t>
            </a:r>
          </a:p>
        </p:txBody>
      </p:sp>
      <p:pic>
        <p:nvPicPr>
          <p:cNvPr id="13" name="Picture 12" descr="A green graph with numbers and lines&#10;&#10;Description automatically generated">
            <a:extLst>
              <a:ext uri="{FF2B5EF4-FFF2-40B4-BE49-F238E27FC236}">
                <a16:creationId xmlns:a16="http://schemas.microsoft.com/office/drawing/2014/main" id="{03277485-3A25-7F67-C64B-83EDC585424B}"/>
              </a:ext>
            </a:extLst>
          </p:cNvPr>
          <p:cNvPicPr>
            <a:picLocks noChangeAspect="1"/>
          </p:cNvPicPr>
          <p:nvPr/>
        </p:nvPicPr>
        <p:blipFill>
          <a:blip r:embed="rId3"/>
          <a:stretch>
            <a:fillRect/>
          </a:stretch>
        </p:blipFill>
        <p:spPr>
          <a:xfrm>
            <a:off x="7248002" y="1823620"/>
            <a:ext cx="3971787" cy="3210759"/>
          </a:xfrm>
          <a:prstGeom prst="rect">
            <a:avLst/>
          </a:prstGeom>
        </p:spPr>
      </p:pic>
      <p:sp>
        <p:nvSpPr>
          <p:cNvPr id="14" name="TextBox 13">
            <a:extLst>
              <a:ext uri="{FF2B5EF4-FFF2-40B4-BE49-F238E27FC236}">
                <a16:creationId xmlns:a16="http://schemas.microsoft.com/office/drawing/2014/main" id="{8BD969A3-8B0F-5DD2-8119-CE164863A7F2}"/>
              </a:ext>
            </a:extLst>
          </p:cNvPr>
          <p:cNvSpPr txBox="1"/>
          <p:nvPr/>
        </p:nvSpPr>
        <p:spPr>
          <a:xfrm>
            <a:off x="848967" y="1743692"/>
            <a:ext cx="4776321"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 choice of optimal cut region has some associated uncertainty.</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33ADCFE-BFAB-29C3-7F9B-17C3573B1BE5}"/>
                  </a:ext>
                </a:extLst>
              </p:cNvPr>
              <p:cNvSpPr txBox="1"/>
              <p:nvPr/>
            </p:nvSpPr>
            <p:spPr>
              <a:xfrm>
                <a:off x="848967" y="2600518"/>
                <a:ext cx="4776321" cy="1300036"/>
              </a:xfrm>
              <a:prstGeom prst="rect">
                <a:avLst/>
              </a:prstGeom>
              <a:noFill/>
            </p:spPr>
            <p:txBody>
              <a:bodyPr wrap="square" rtlCol="0">
                <a:spAutoFit/>
              </a:bodyPr>
              <a:lstStyle/>
              <a:p>
                <a:pPr marL="285750" indent="-285750">
                  <a:buFont typeface="Arial" panose="020B0604020202020204" pitchFamily="34" charset="0"/>
                  <a:buChar char="•"/>
                </a:pPr>
                <a:r>
                  <a:rPr lang="en-US" dirty="0"/>
                  <a:t>We vary each cut range by +10% and -10% while keeping the other cuts constant at their optimized values. Then, for each variation extract </a:t>
                </a:r>
                <a14:m>
                  <m:oMath xmlns:m="http://schemas.openxmlformats.org/officeDocument/2006/math">
                    <m:sSubSup>
                      <m:sSubSupPr>
                        <m:ctrlPr>
                          <a:rPr lang="en-US" sz="1800" i="1" smtClean="0">
                            <a:solidFill>
                              <a:srgbClr val="FF0000"/>
                            </a:solidFill>
                            <a:latin typeface="Cambria Math" panose="02040503050406030204" pitchFamily="18" charset="0"/>
                            <a:cs typeface="Arial" panose="020B0604020202020204" pitchFamily="34" charset="0"/>
                          </a:rPr>
                        </m:ctrlPr>
                      </m:sSubSupPr>
                      <m:e>
                        <m:r>
                          <a:rPr lang="en-US" sz="1800" b="0" i="1">
                            <a:solidFill>
                              <a:srgbClr val="FF0000"/>
                            </a:solidFill>
                            <a:latin typeface="Cambria Math" panose="02040503050406030204" pitchFamily="18" charset="0"/>
                            <a:cs typeface="Arial" panose="020B0604020202020204" pitchFamily="34" charset="0"/>
                          </a:rPr>
                          <m:t>𝑅</m:t>
                        </m:r>
                      </m:e>
                      <m:sub>
                        <m:r>
                          <a:rPr lang="en-US" sz="1800" b="0" i="1">
                            <a:solidFill>
                              <a:srgbClr val="FF0000"/>
                            </a:solidFill>
                            <a:latin typeface="Cambria Math" panose="02040503050406030204" pitchFamily="18" charset="0"/>
                            <a:cs typeface="Arial" panose="020B0604020202020204" pitchFamily="34" charset="0"/>
                          </a:rPr>
                          <m:t>𝑛</m:t>
                        </m:r>
                        <m:r>
                          <a:rPr lang="en-US" sz="1800" b="0" i="1">
                            <a:solidFill>
                              <a:srgbClr val="FF0000"/>
                            </a:solidFill>
                            <a:latin typeface="Cambria Math" panose="02040503050406030204" pitchFamily="18" charset="0"/>
                            <a:cs typeface="Arial" panose="020B0604020202020204" pitchFamily="34" charset="0"/>
                          </a:rPr>
                          <m:t>/</m:t>
                        </m:r>
                        <m:r>
                          <a:rPr lang="en-US" sz="1800" b="0" i="1">
                            <a:solidFill>
                              <a:srgbClr val="FF0000"/>
                            </a:solidFill>
                            <a:latin typeface="Cambria Math" panose="02040503050406030204" pitchFamily="18" charset="0"/>
                            <a:cs typeface="Arial" panose="020B0604020202020204" pitchFamily="34" charset="0"/>
                          </a:rPr>
                          <m:t>𝑝</m:t>
                        </m:r>
                      </m:sub>
                      <m:sup>
                        <m:r>
                          <a:rPr lang="en-US" sz="1800" b="0" i="1">
                            <a:solidFill>
                              <a:srgbClr val="FF0000"/>
                            </a:solidFill>
                            <a:latin typeface="Cambria Math" panose="02040503050406030204" pitchFamily="18" charset="0"/>
                            <a:cs typeface="Arial" panose="020B0604020202020204" pitchFamily="34" charset="0"/>
                          </a:rPr>
                          <m:t>𝑠𝑓</m:t>
                        </m:r>
                      </m:sup>
                    </m:sSubSup>
                  </m:oMath>
                </a14:m>
                <a:r>
                  <a:rPr lang="en-US" dirty="0"/>
                  <a:t>.</a:t>
                </a:r>
              </a:p>
            </p:txBody>
          </p:sp>
        </mc:Choice>
        <mc:Fallback xmlns="">
          <p:sp>
            <p:nvSpPr>
              <p:cNvPr id="17" name="TextBox 16">
                <a:extLst>
                  <a:ext uri="{FF2B5EF4-FFF2-40B4-BE49-F238E27FC236}">
                    <a16:creationId xmlns:a16="http://schemas.microsoft.com/office/drawing/2014/main" id="{333ADCFE-BFAB-29C3-7F9B-17C3573B1BE5}"/>
                  </a:ext>
                </a:extLst>
              </p:cNvPr>
              <p:cNvSpPr txBox="1">
                <a:spLocks noRot="1" noChangeAspect="1" noMove="1" noResize="1" noEditPoints="1" noAdjustHandles="1" noChangeArrowheads="1" noChangeShapeType="1" noTextEdit="1"/>
              </p:cNvSpPr>
              <p:nvPr/>
            </p:nvSpPr>
            <p:spPr>
              <a:xfrm>
                <a:off x="848967" y="2600518"/>
                <a:ext cx="4776321" cy="1300036"/>
              </a:xfrm>
              <a:prstGeom prst="rect">
                <a:avLst/>
              </a:prstGeom>
              <a:blipFill>
                <a:blip r:embed="rId4"/>
                <a:stretch>
                  <a:fillRect l="-765" t="-2817" r="-510" b="-3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A95BB8-B68D-B8B0-D62B-9AC2B9542B98}"/>
                  </a:ext>
                </a:extLst>
              </p:cNvPr>
              <p:cNvSpPr txBox="1"/>
              <p:nvPr/>
            </p:nvSpPr>
            <p:spPr>
              <a:xfrm>
                <a:off x="848966" y="4011342"/>
                <a:ext cx="4776321" cy="1023037"/>
              </a:xfrm>
              <a:prstGeom prst="rect">
                <a:avLst/>
              </a:prstGeom>
              <a:noFill/>
            </p:spPr>
            <p:txBody>
              <a:bodyPr wrap="square" rtlCol="0">
                <a:spAutoFit/>
              </a:bodyPr>
              <a:lstStyle/>
              <a:p>
                <a:pPr marL="285750" indent="-285750">
                  <a:buFont typeface="Arial" panose="020B0604020202020204" pitchFamily="34" charset="0"/>
                  <a:buChar char="•"/>
                </a:pPr>
                <a:r>
                  <a:rPr lang="en-US" dirty="0"/>
                  <a:t>One standard deviation of the resulting </a:t>
                </a:r>
                <a14:m>
                  <m:oMath xmlns:m="http://schemas.openxmlformats.org/officeDocument/2006/math">
                    <m:sSubSup>
                      <m:sSubSupPr>
                        <m:ctrlPr>
                          <a:rPr lang="en-US" sz="1800" i="1" smtClean="0">
                            <a:solidFill>
                              <a:srgbClr val="FF0000"/>
                            </a:solidFill>
                            <a:latin typeface="Cambria Math" panose="02040503050406030204" pitchFamily="18" charset="0"/>
                            <a:cs typeface="Arial" panose="020B0604020202020204" pitchFamily="34" charset="0"/>
                          </a:rPr>
                        </m:ctrlPr>
                      </m:sSubSupPr>
                      <m:e>
                        <m:r>
                          <a:rPr lang="en-US" sz="1800" b="0" i="1">
                            <a:solidFill>
                              <a:srgbClr val="FF0000"/>
                            </a:solidFill>
                            <a:latin typeface="Cambria Math" panose="02040503050406030204" pitchFamily="18" charset="0"/>
                            <a:cs typeface="Arial" panose="020B0604020202020204" pitchFamily="34" charset="0"/>
                          </a:rPr>
                          <m:t>𝑅</m:t>
                        </m:r>
                      </m:e>
                      <m:sub>
                        <m:r>
                          <a:rPr lang="en-US" sz="1800" b="0" i="1">
                            <a:solidFill>
                              <a:srgbClr val="FF0000"/>
                            </a:solidFill>
                            <a:latin typeface="Cambria Math" panose="02040503050406030204" pitchFamily="18" charset="0"/>
                            <a:cs typeface="Arial" panose="020B0604020202020204" pitchFamily="34" charset="0"/>
                          </a:rPr>
                          <m:t>𝑛</m:t>
                        </m:r>
                        <m:r>
                          <a:rPr lang="en-US" sz="1800" b="0" i="1">
                            <a:solidFill>
                              <a:srgbClr val="FF0000"/>
                            </a:solidFill>
                            <a:latin typeface="Cambria Math" panose="02040503050406030204" pitchFamily="18" charset="0"/>
                            <a:cs typeface="Arial" panose="020B0604020202020204" pitchFamily="34" charset="0"/>
                          </a:rPr>
                          <m:t>/</m:t>
                        </m:r>
                        <m:r>
                          <a:rPr lang="en-US" sz="1800" b="0" i="1">
                            <a:solidFill>
                              <a:srgbClr val="FF0000"/>
                            </a:solidFill>
                            <a:latin typeface="Cambria Math" panose="02040503050406030204" pitchFamily="18" charset="0"/>
                            <a:cs typeface="Arial" panose="020B0604020202020204" pitchFamily="34" charset="0"/>
                          </a:rPr>
                          <m:t>𝑝</m:t>
                        </m:r>
                      </m:sub>
                      <m:sup>
                        <m:r>
                          <a:rPr lang="en-US" sz="1800" b="0" i="1">
                            <a:solidFill>
                              <a:srgbClr val="FF0000"/>
                            </a:solidFill>
                            <a:latin typeface="Cambria Math" panose="02040503050406030204" pitchFamily="18" charset="0"/>
                            <a:cs typeface="Arial" panose="020B0604020202020204" pitchFamily="34" charset="0"/>
                          </a:rPr>
                          <m:t>𝑠𝑓</m:t>
                        </m:r>
                      </m:sup>
                    </m:sSubSup>
                  </m:oMath>
                </a14:m>
                <a:r>
                  <a:rPr lang="en-US" dirty="0"/>
                  <a:t> distribution is quoted as the associated systematic uncertainty.</a:t>
                </a:r>
              </a:p>
            </p:txBody>
          </p:sp>
        </mc:Choice>
        <mc:Fallback xmlns="">
          <p:sp>
            <p:nvSpPr>
              <p:cNvPr id="18" name="TextBox 17">
                <a:extLst>
                  <a:ext uri="{FF2B5EF4-FFF2-40B4-BE49-F238E27FC236}">
                    <a16:creationId xmlns:a16="http://schemas.microsoft.com/office/drawing/2014/main" id="{06A95BB8-B68D-B8B0-D62B-9AC2B9542B98}"/>
                  </a:ext>
                </a:extLst>
              </p:cNvPr>
              <p:cNvSpPr txBox="1">
                <a:spLocks noRot="1" noChangeAspect="1" noMove="1" noResize="1" noEditPoints="1" noAdjustHandles="1" noChangeArrowheads="1" noChangeShapeType="1" noTextEdit="1"/>
              </p:cNvSpPr>
              <p:nvPr/>
            </p:nvSpPr>
            <p:spPr>
              <a:xfrm>
                <a:off x="848966" y="4011342"/>
                <a:ext cx="4776321" cy="1023037"/>
              </a:xfrm>
              <a:prstGeom prst="rect">
                <a:avLst/>
              </a:prstGeom>
              <a:blipFill>
                <a:blip r:embed="rId5"/>
                <a:stretch>
                  <a:fillRect l="-765" b="-8333"/>
                </a:stretch>
              </a:blipFill>
            </p:spPr>
            <p:txBody>
              <a:bodyPr/>
              <a:lstStyle/>
              <a:p>
                <a:r>
                  <a:rPr lang="en-US">
                    <a:noFill/>
                  </a:rPr>
                  <a:t> </a:t>
                </a:r>
              </a:p>
            </p:txBody>
          </p:sp>
        </mc:Fallback>
      </mc:AlternateContent>
    </p:spTree>
    <p:extLst>
      <p:ext uri="{BB962C8B-B14F-4D97-AF65-F5344CB8AC3E}">
        <p14:creationId xmlns:p14="http://schemas.microsoft.com/office/powerpoint/2010/main" val="1294927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7744C-09C6-FFAC-DBA1-718820F577F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B983B4-B5C7-955C-F984-011BD6AAAC42}"/>
              </a:ext>
            </a:extLst>
          </p:cNvPr>
          <p:cNvSpPr>
            <a:spLocks noGrp="1"/>
          </p:cNvSpPr>
          <p:nvPr>
            <p:ph type="sldNum" sz="quarter" idx="16"/>
          </p:nvPr>
        </p:nvSpPr>
        <p:spPr/>
        <p:txBody>
          <a:bodyPr/>
          <a:lstStyle/>
          <a:p>
            <a:fld id="{0EF2EA88-E9D4-0C4F-A5DF-5FE49FAF8E2F}" type="slidenum">
              <a:rPr lang="en-US" smtClean="0"/>
              <a:pPr/>
              <a:t>35</a:t>
            </a:fld>
            <a:endParaRPr lang="en-US" dirty="0"/>
          </a:p>
        </p:txBody>
      </p:sp>
      <p:sp>
        <p:nvSpPr>
          <p:cNvPr id="8" name="Footer Placeholder 7">
            <a:extLst>
              <a:ext uri="{FF2B5EF4-FFF2-40B4-BE49-F238E27FC236}">
                <a16:creationId xmlns:a16="http://schemas.microsoft.com/office/drawing/2014/main" id="{57C74941-011A-6D11-E08F-7CB9E1BFA9BA}"/>
              </a:ext>
            </a:extLst>
          </p:cNvPr>
          <p:cNvSpPr>
            <a:spLocks noGrp="1"/>
          </p:cNvSpPr>
          <p:nvPr>
            <p:ph type="ftr" sz="quarter" idx="15"/>
          </p:nvPr>
        </p:nvSpPr>
        <p:spPr/>
        <p:txBody>
          <a:bodyPr/>
          <a:lstStyle/>
          <a:p>
            <a:r>
              <a:rPr lang="en-US"/>
              <a:t>P. Datta | APS Global Summit | 03/18/2025</a:t>
            </a:r>
            <a:endParaRPr lang="en-US" dirty="0"/>
          </a:p>
        </p:txBody>
      </p:sp>
      <p:sp>
        <p:nvSpPr>
          <p:cNvPr id="37" name="Title 1">
            <a:extLst>
              <a:ext uri="{FF2B5EF4-FFF2-40B4-BE49-F238E27FC236}">
                <a16:creationId xmlns:a16="http://schemas.microsoft.com/office/drawing/2014/main" id="{14DE85BE-4367-5092-2CB1-858F0351BCBB}"/>
              </a:ext>
            </a:extLst>
          </p:cNvPr>
          <p:cNvSpPr txBox="1">
            <a:spLocks/>
          </p:cNvSpPr>
          <p:nvPr/>
        </p:nvSpPr>
        <p:spPr>
          <a:xfrm>
            <a:off x="573616" y="229895"/>
            <a:ext cx="10972800" cy="5486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i="0" kern="1200" cap="none" baseline="0">
                <a:solidFill>
                  <a:srgbClr val="313C5A"/>
                </a:solidFill>
                <a:latin typeface="+mj-lt"/>
                <a:ea typeface="+mj-ea"/>
                <a:cs typeface="+mj-cs"/>
              </a:defRPr>
            </a:lvl1pPr>
          </a:lstStyle>
          <a:p>
            <a:r>
              <a:rPr lang="en-US" dirty="0">
                <a:solidFill>
                  <a:schemeClr val="accent1">
                    <a:lumMod val="50000"/>
                  </a:schemeClr>
                </a:solidFill>
              </a:rPr>
              <a:t>HCAL </a:t>
            </a:r>
            <a:r>
              <a:rPr lang="en-US" dirty="0" err="1">
                <a:solidFill>
                  <a:schemeClr val="accent1">
                    <a:lumMod val="50000"/>
                  </a:schemeClr>
                </a:solidFill>
              </a:rPr>
              <a:t>pDE</a:t>
            </a:r>
            <a:r>
              <a:rPr lang="en-US" dirty="0">
                <a:solidFill>
                  <a:schemeClr val="accent1">
                    <a:lumMod val="50000"/>
                  </a:schemeClr>
                </a:solidFill>
              </a:rPr>
              <a:t> – Data/MC Comparison</a:t>
            </a:r>
          </a:p>
        </p:txBody>
      </p:sp>
      <p:pic>
        <p:nvPicPr>
          <p:cNvPr id="10" name="Picture 9" descr="A graph of a function&#10;&#10;AI-generated content may be incorrect.">
            <a:extLst>
              <a:ext uri="{FF2B5EF4-FFF2-40B4-BE49-F238E27FC236}">
                <a16:creationId xmlns:a16="http://schemas.microsoft.com/office/drawing/2014/main" id="{6D48F481-7454-7A37-2E2A-F8CF84F6A0B1}"/>
              </a:ext>
            </a:extLst>
          </p:cNvPr>
          <p:cNvPicPr>
            <a:picLocks noChangeAspect="1"/>
          </p:cNvPicPr>
          <p:nvPr/>
        </p:nvPicPr>
        <p:blipFill>
          <a:blip r:embed="rId3"/>
          <a:stretch>
            <a:fillRect/>
          </a:stretch>
        </p:blipFill>
        <p:spPr>
          <a:xfrm>
            <a:off x="406400" y="2377342"/>
            <a:ext cx="2554879" cy="2395567"/>
          </a:xfrm>
          <a:prstGeom prst="rect">
            <a:avLst/>
          </a:prstGeom>
        </p:spPr>
      </p:pic>
      <p:pic>
        <p:nvPicPr>
          <p:cNvPr id="12" name="Picture 11" descr="A graph of a function&#10;&#10;AI-generated content may be incorrect.">
            <a:extLst>
              <a:ext uri="{FF2B5EF4-FFF2-40B4-BE49-F238E27FC236}">
                <a16:creationId xmlns:a16="http://schemas.microsoft.com/office/drawing/2014/main" id="{C3ABA3EF-18C7-7CD3-EB46-0ACD4EF3E92D}"/>
              </a:ext>
            </a:extLst>
          </p:cNvPr>
          <p:cNvPicPr>
            <a:picLocks noChangeAspect="1"/>
          </p:cNvPicPr>
          <p:nvPr/>
        </p:nvPicPr>
        <p:blipFill>
          <a:blip r:embed="rId4"/>
          <a:stretch>
            <a:fillRect/>
          </a:stretch>
        </p:blipFill>
        <p:spPr>
          <a:xfrm>
            <a:off x="3177116" y="2374568"/>
            <a:ext cx="2554879" cy="2401113"/>
          </a:xfrm>
          <a:prstGeom prst="rect">
            <a:avLst/>
          </a:prstGeom>
        </p:spPr>
      </p:pic>
      <p:pic>
        <p:nvPicPr>
          <p:cNvPr id="14" name="Picture 13" descr="A graph of a function&#10;&#10;AI-generated content may be incorrect.">
            <a:extLst>
              <a:ext uri="{FF2B5EF4-FFF2-40B4-BE49-F238E27FC236}">
                <a16:creationId xmlns:a16="http://schemas.microsoft.com/office/drawing/2014/main" id="{93190132-DF41-63BB-D530-FD4B591CB9C9}"/>
              </a:ext>
            </a:extLst>
          </p:cNvPr>
          <p:cNvPicPr>
            <a:picLocks noChangeAspect="1"/>
          </p:cNvPicPr>
          <p:nvPr/>
        </p:nvPicPr>
        <p:blipFill>
          <a:blip r:embed="rId5"/>
          <a:stretch>
            <a:fillRect/>
          </a:stretch>
        </p:blipFill>
        <p:spPr>
          <a:xfrm>
            <a:off x="6460007" y="2398301"/>
            <a:ext cx="2601384" cy="2416423"/>
          </a:xfrm>
          <a:prstGeom prst="rect">
            <a:avLst/>
          </a:prstGeom>
        </p:spPr>
      </p:pic>
      <p:pic>
        <p:nvPicPr>
          <p:cNvPr id="16" name="Picture 15" descr="A graph of a graph with a line&#10;&#10;AI-generated content may be incorrect.">
            <a:extLst>
              <a:ext uri="{FF2B5EF4-FFF2-40B4-BE49-F238E27FC236}">
                <a16:creationId xmlns:a16="http://schemas.microsoft.com/office/drawing/2014/main" id="{854085D9-DEA8-67F7-A9E7-B9854EE74A00}"/>
              </a:ext>
            </a:extLst>
          </p:cNvPr>
          <p:cNvPicPr>
            <a:picLocks noChangeAspect="1"/>
          </p:cNvPicPr>
          <p:nvPr/>
        </p:nvPicPr>
        <p:blipFill>
          <a:blip r:embed="rId6"/>
          <a:stretch>
            <a:fillRect/>
          </a:stretch>
        </p:blipFill>
        <p:spPr>
          <a:xfrm>
            <a:off x="9184216" y="2398301"/>
            <a:ext cx="2601384" cy="2405390"/>
          </a:xfrm>
          <a:prstGeom prst="rect">
            <a:avLst/>
          </a:prstGeom>
        </p:spPr>
      </p:pic>
      <p:sp>
        <p:nvSpPr>
          <p:cNvPr id="17" name="TextBox 16">
            <a:extLst>
              <a:ext uri="{FF2B5EF4-FFF2-40B4-BE49-F238E27FC236}">
                <a16:creationId xmlns:a16="http://schemas.microsoft.com/office/drawing/2014/main" id="{C1C82AF0-94F3-E48C-5B81-9857ED5E3B7C}"/>
              </a:ext>
            </a:extLst>
          </p:cNvPr>
          <p:cNvSpPr txBox="1"/>
          <p:nvPr/>
        </p:nvSpPr>
        <p:spPr>
          <a:xfrm>
            <a:off x="1319787" y="3192343"/>
            <a:ext cx="680636" cy="369332"/>
          </a:xfrm>
          <a:prstGeom prst="rect">
            <a:avLst/>
          </a:prstGeom>
          <a:noFill/>
        </p:spPr>
        <p:txBody>
          <a:bodyPr wrap="none" rtlCol="0">
            <a:spAutoFit/>
          </a:bodyPr>
          <a:lstStyle/>
          <a:p>
            <a:r>
              <a:rPr lang="en-US" b="1" dirty="0">
                <a:solidFill>
                  <a:srgbClr val="FF0000"/>
                </a:solidFill>
              </a:rPr>
              <a:t>Data</a:t>
            </a:r>
          </a:p>
        </p:txBody>
      </p:sp>
      <p:sp>
        <p:nvSpPr>
          <p:cNvPr id="18" name="TextBox 17">
            <a:extLst>
              <a:ext uri="{FF2B5EF4-FFF2-40B4-BE49-F238E27FC236}">
                <a16:creationId xmlns:a16="http://schemas.microsoft.com/office/drawing/2014/main" id="{C3211BC9-0EAC-0845-2FDC-E115181B8524}"/>
              </a:ext>
            </a:extLst>
          </p:cNvPr>
          <p:cNvSpPr txBox="1"/>
          <p:nvPr/>
        </p:nvSpPr>
        <p:spPr>
          <a:xfrm>
            <a:off x="4374293" y="3192344"/>
            <a:ext cx="537327" cy="369332"/>
          </a:xfrm>
          <a:prstGeom prst="rect">
            <a:avLst/>
          </a:prstGeom>
          <a:noFill/>
        </p:spPr>
        <p:txBody>
          <a:bodyPr wrap="none" rtlCol="0">
            <a:spAutoFit/>
          </a:bodyPr>
          <a:lstStyle/>
          <a:p>
            <a:r>
              <a:rPr lang="en-US" b="1" dirty="0">
                <a:solidFill>
                  <a:srgbClr val="FF0000"/>
                </a:solidFill>
              </a:rPr>
              <a:t>MC</a:t>
            </a:r>
          </a:p>
        </p:txBody>
      </p:sp>
      <p:sp>
        <p:nvSpPr>
          <p:cNvPr id="19" name="TextBox 18">
            <a:extLst>
              <a:ext uri="{FF2B5EF4-FFF2-40B4-BE49-F238E27FC236}">
                <a16:creationId xmlns:a16="http://schemas.microsoft.com/office/drawing/2014/main" id="{E165EA7E-8032-D3C7-F74C-5759FCD065A7}"/>
              </a:ext>
            </a:extLst>
          </p:cNvPr>
          <p:cNvSpPr txBox="1"/>
          <p:nvPr/>
        </p:nvSpPr>
        <p:spPr>
          <a:xfrm>
            <a:off x="7542787" y="3192342"/>
            <a:ext cx="680636" cy="369332"/>
          </a:xfrm>
          <a:prstGeom prst="rect">
            <a:avLst/>
          </a:prstGeom>
          <a:noFill/>
        </p:spPr>
        <p:txBody>
          <a:bodyPr wrap="none" rtlCol="0">
            <a:spAutoFit/>
          </a:bodyPr>
          <a:lstStyle/>
          <a:p>
            <a:r>
              <a:rPr lang="en-US" b="1" dirty="0">
                <a:solidFill>
                  <a:srgbClr val="FF0000"/>
                </a:solidFill>
              </a:rPr>
              <a:t>Data</a:t>
            </a:r>
          </a:p>
        </p:txBody>
      </p:sp>
      <p:sp>
        <p:nvSpPr>
          <p:cNvPr id="20" name="TextBox 19">
            <a:extLst>
              <a:ext uri="{FF2B5EF4-FFF2-40B4-BE49-F238E27FC236}">
                <a16:creationId xmlns:a16="http://schemas.microsoft.com/office/drawing/2014/main" id="{4156C203-24FF-53DB-840F-26748D2E76CB}"/>
              </a:ext>
            </a:extLst>
          </p:cNvPr>
          <p:cNvSpPr txBox="1"/>
          <p:nvPr/>
        </p:nvSpPr>
        <p:spPr>
          <a:xfrm>
            <a:off x="10343293" y="3192343"/>
            <a:ext cx="537327" cy="369332"/>
          </a:xfrm>
          <a:prstGeom prst="rect">
            <a:avLst/>
          </a:prstGeom>
          <a:noFill/>
        </p:spPr>
        <p:txBody>
          <a:bodyPr wrap="none" rtlCol="0">
            <a:spAutoFit/>
          </a:bodyPr>
          <a:lstStyle/>
          <a:p>
            <a:r>
              <a:rPr lang="en-US" b="1" dirty="0">
                <a:solidFill>
                  <a:srgbClr val="FF0000"/>
                </a:solidFill>
              </a:rPr>
              <a:t>MC</a:t>
            </a:r>
          </a:p>
        </p:txBody>
      </p:sp>
      <p:sp>
        <p:nvSpPr>
          <p:cNvPr id="21" name="TextBox 20">
            <a:extLst>
              <a:ext uri="{FF2B5EF4-FFF2-40B4-BE49-F238E27FC236}">
                <a16:creationId xmlns:a16="http://schemas.microsoft.com/office/drawing/2014/main" id="{AE992B50-1405-1600-8D45-F44458A898D9}"/>
              </a:ext>
            </a:extLst>
          </p:cNvPr>
          <p:cNvSpPr txBox="1"/>
          <p:nvPr/>
        </p:nvSpPr>
        <p:spPr>
          <a:xfrm>
            <a:off x="2449289" y="1728234"/>
            <a:ext cx="1221809" cy="338554"/>
          </a:xfrm>
          <a:prstGeom prst="rect">
            <a:avLst/>
          </a:prstGeom>
          <a:solidFill>
            <a:schemeClr val="bg1"/>
          </a:solidFill>
        </p:spPr>
        <p:txBody>
          <a:bodyPr wrap="none" rtlCol="0">
            <a:spAutoFit/>
          </a:bodyPr>
          <a:lstStyle/>
          <a:p>
            <a:r>
              <a:rPr lang="en-US" sz="1600" b="1" dirty="0">
                <a:solidFill>
                  <a:srgbClr val="C00000"/>
                </a:solidFill>
                <a:latin typeface="Arial" panose="020B0604020202020204" pitchFamily="34" charset="0"/>
                <a:cs typeface="Arial" panose="020B0604020202020204" pitchFamily="34" charset="0"/>
              </a:rPr>
              <a:t>Dispersive</a:t>
            </a:r>
          </a:p>
        </p:txBody>
      </p:sp>
      <p:sp>
        <p:nvSpPr>
          <p:cNvPr id="22" name="TextBox 21">
            <a:extLst>
              <a:ext uri="{FF2B5EF4-FFF2-40B4-BE49-F238E27FC236}">
                <a16:creationId xmlns:a16="http://schemas.microsoft.com/office/drawing/2014/main" id="{B7B36DC7-7E65-9D43-B663-373B0FBF104E}"/>
              </a:ext>
            </a:extLst>
          </p:cNvPr>
          <p:cNvSpPr txBox="1"/>
          <p:nvPr/>
        </p:nvSpPr>
        <p:spPr>
          <a:xfrm>
            <a:off x="8340074" y="1728234"/>
            <a:ext cx="1688283" cy="338554"/>
          </a:xfrm>
          <a:prstGeom prst="rect">
            <a:avLst/>
          </a:prstGeom>
          <a:solidFill>
            <a:schemeClr val="bg1"/>
          </a:solidFill>
        </p:spPr>
        <p:txBody>
          <a:bodyPr wrap="none" rtlCol="0">
            <a:spAutoFit/>
          </a:bodyPr>
          <a:lstStyle/>
          <a:p>
            <a:r>
              <a:rPr lang="en-US" sz="1600" b="1" dirty="0">
                <a:solidFill>
                  <a:srgbClr val="C00000"/>
                </a:solidFill>
                <a:latin typeface="Arial" panose="020B0604020202020204" pitchFamily="34" charset="0"/>
                <a:cs typeface="Arial" panose="020B0604020202020204" pitchFamily="34" charset="0"/>
              </a:rPr>
              <a:t>Non-Dispersive</a:t>
            </a:r>
          </a:p>
        </p:txBody>
      </p:sp>
      <p:cxnSp>
        <p:nvCxnSpPr>
          <p:cNvPr id="23" name="Straight Connector 22">
            <a:extLst>
              <a:ext uri="{FF2B5EF4-FFF2-40B4-BE49-F238E27FC236}">
                <a16:creationId xmlns:a16="http://schemas.microsoft.com/office/drawing/2014/main" id="{B16A969E-0C83-4807-919B-D082504836F3}"/>
              </a:ext>
            </a:extLst>
          </p:cNvPr>
          <p:cNvCxnSpPr>
            <a:cxnSpLocks/>
          </p:cNvCxnSpPr>
          <p:nvPr/>
        </p:nvCxnSpPr>
        <p:spPr>
          <a:xfrm>
            <a:off x="6110111" y="884766"/>
            <a:ext cx="9051" cy="5274734"/>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505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71A82-2AF4-9761-B3E7-5FFD003D70B0}"/>
              </a:ext>
            </a:extLst>
          </p:cNvPr>
          <p:cNvSpPr>
            <a:spLocks noGrp="1"/>
          </p:cNvSpPr>
          <p:nvPr>
            <p:ph type="title"/>
          </p:nvPr>
        </p:nvSpPr>
        <p:spPr>
          <a:xfrm>
            <a:off x="838200" y="124004"/>
            <a:ext cx="10515600" cy="1325563"/>
          </a:xfrm>
        </p:spPr>
        <p:txBody>
          <a:bodyPr/>
          <a:lstStyle/>
          <a:p>
            <a:pPr algn="ctr"/>
            <a:r>
              <a:rPr lang="en-US" dirty="0"/>
              <a:t>TOF consolidated – RF offsets</a:t>
            </a:r>
          </a:p>
        </p:txBody>
      </p:sp>
      <p:sp>
        <p:nvSpPr>
          <p:cNvPr id="4" name="Date Placeholder 3">
            <a:extLst>
              <a:ext uri="{FF2B5EF4-FFF2-40B4-BE49-F238E27FC236}">
                <a16:creationId xmlns:a16="http://schemas.microsoft.com/office/drawing/2014/main" id="{224AC34C-C0A4-E3C1-EA55-712C0BB7A7AB}"/>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F04AA3C5-50DD-4A2B-9758-B681D2F15ECE}"/>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9B66E57D-68D9-9997-4532-C02C561C1CF8}"/>
              </a:ext>
            </a:extLst>
          </p:cNvPr>
          <p:cNvSpPr>
            <a:spLocks noGrp="1"/>
          </p:cNvSpPr>
          <p:nvPr>
            <p:ph type="sldNum" sz="quarter" idx="12"/>
          </p:nvPr>
        </p:nvSpPr>
        <p:spPr/>
        <p:txBody>
          <a:bodyPr/>
          <a:lstStyle/>
          <a:p>
            <a:fld id="{D432424C-B7AB-7B42-B916-CF20680684AF}" type="slidenum">
              <a:rPr lang="en-US" smtClean="0"/>
              <a:t>36</a:t>
            </a:fld>
            <a:endParaRPr lang="en-US"/>
          </a:p>
        </p:txBody>
      </p:sp>
      <p:pic>
        <p:nvPicPr>
          <p:cNvPr id="8" name="Picture 7">
            <a:extLst>
              <a:ext uri="{FF2B5EF4-FFF2-40B4-BE49-F238E27FC236}">
                <a16:creationId xmlns:a16="http://schemas.microsoft.com/office/drawing/2014/main" id="{D0FF3BF6-DACC-BACC-090E-67091A654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791" y="1198153"/>
            <a:ext cx="6959867" cy="4940692"/>
          </a:xfrm>
          <a:prstGeom prst="rect">
            <a:avLst/>
          </a:prstGeom>
        </p:spPr>
      </p:pic>
    </p:spTree>
    <p:extLst>
      <p:ext uri="{BB962C8B-B14F-4D97-AF65-F5344CB8AC3E}">
        <p14:creationId xmlns:p14="http://schemas.microsoft.com/office/powerpoint/2010/main" val="3434560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749C-3EDC-6E26-BB43-31CD800EFC6F}"/>
              </a:ext>
            </a:extLst>
          </p:cNvPr>
          <p:cNvSpPr>
            <a:spLocks noGrp="1"/>
          </p:cNvSpPr>
          <p:nvPr>
            <p:ph type="title"/>
          </p:nvPr>
        </p:nvSpPr>
        <p:spPr>
          <a:xfrm>
            <a:off x="909902" y="207067"/>
            <a:ext cx="10515600" cy="903322"/>
          </a:xfrm>
        </p:spPr>
        <p:txBody>
          <a:bodyPr>
            <a:noAutofit/>
          </a:bodyPr>
          <a:lstStyle/>
          <a:p>
            <a:pPr algn="ctr"/>
            <a:r>
              <a:rPr lang="en-US"/>
              <a:t>e-N scattering in QED framework</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18ADA8-9DB4-6F78-0C26-8CB373905182}"/>
                  </a:ext>
                </a:extLst>
              </p:cNvPr>
              <p:cNvSpPr>
                <a:spLocks noGrp="1"/>
              </p:cNvSpPr>
              <p:nvPr>
                <p:ph idx="1"/>
              </p:nvPr>
            </p:nvSpPr>
            <p:spPr>
              <a:xfrm>
                <a:off x="1677944" y="4413896"/>
                <a:ext cx="8926716" cy="1495663"/>
              </a:xfrm>
            </p:spPr>
            <p:txBody>
              <a:bodyPr>
                <a:noAutofit/>
              </a:bodyPr>
              <a:lstStyle/>
              <a:p>
                <a:pPr marL="285750" indent="-285750">
                  <a:buFont typeface="Arial" panose="020B0604020202020204" pitchFamily="34" charset="0"/>
                  <a:buChar char="•"/>
                </a:pP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𝑭</m:t>
                        </m:r>
                      </m:e>
                      <m:sub>
                        <m:r>
                          <a:rPr lang="en-US" sz="1800" b="1" i="1" smtClean="0">
                            <a:latin typeface="Cambria Math" panose="02040503050406030204" pitchFamily="18" charset="0"/>
                          </a:rPr>
                          <m:t>𝟏</m:t>
                        </m:r>
                      </m:sub>
                    </m:sSub>
                  </m:oMath>
                </a14:m>
                <a:r>
                  <a:rPr lang="en-US" sz="1800"/>
                  <a:t> and </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𝑭</m:t>
                        </m:r>
                      </m:e>
                      <m:sub>
                        <m:r>
                          <a:rPr lang="en-US" sz="1800" b="1" i="1" smtClean="0">
                            <a:latin typeface="Cambria Math" panose="02040503050406030204" pitchFamily="18" charset="0"/>
                          </a:rPr>
                          <m:t>𝟐</m:t>
                        </m:r>
                      </m:sub>
                    </m:sSub>
                  </m:oMath>
                </a14:m>
                <a:r>
                  <a:rPr lang="en-US" sz="1800"/>
                  <a:t>: real-valued scalar variables of </a:t>
                </a:r>
                <a14:m>
                  <m:oMath xmlns:m="http://schemas.openxmlformats.org/officeDocument/2006/math">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𝑄</m:t>
                        </m:r>
                      </m:e>
                      <m:sup>
                        <m:r>
                          <a:rPr lang="en-US" sz="1800" b="0" i="1" smtClean="0">
                            <a:latin typeface="Cambria Math" panose="02040503050406030204" pitchFamily="18" charset="0"/>
                          </a:rPr>
                          <m:t>2</m:t>
                        </m:r>
                      </m:sup>
                    </m:sSup>
                  </m:oMath>
                </a14:m>
                <a:r>
                  <a:rPr lang="en-US" sz="1800"/>
                  <a:t>, fully parameterize the charge and magnetization distribution of the nucleon</a:t>
                </a:r>
              </a:p>
              <a:p>
                <a:pPr marL="285750" indent="-285750">
                  <a:buFont typeface="Arial" panose="020B0604020202020204" pitchFamily="34" charset="0"/>
                  <a:buChar char="•"/>
                </a:pP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𝑭</m:t>
                        </m:r>
                      </m:e>
                      <m:sub>
                        <m:r>
                          <a:rPr lang="en-US" sz="1800" b="1" i="1" smtClean="0">
                            <a:latin typeface="Cambria Math" panose="02040503050406030204" pitchFamily="18" charset="0"/>
                          </a:rPr>
                          <m:t>𝟏</m:t>
                        </m:r>
                      </m:sub>
                    </m:sSub>
                  </m:oMath>
                </a14:m>
                <a:r>
                  <a:rPr lang="en-US" sz="1800"/>
                  <a:t>: nucleon’s charge and point-like magnetic moment</a:t>
                </a:r>
              </a:p>
              <a:p>
                <a:pPr marL="285750" indent="-285750">
                  <a:buFont typeface="Arial" panose="020B0604020202020204" pitchFamily="34" charset="0"/>
                  <a:buChar char="•"/>
                </a:pP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𝑭</m:t>
                        </m:r>
                      </m:e>
                      <m:sub>
                        <m:r>
                          <a:rPr lang="en-US" sz="1800" b="1" i="1" smtClean="0">
                            <a:latin typeface="Cambria Math" panose="02040503050406030204" pitchFamily="18" charset="0"/>
                          </a:rPr>
                          <m:t>𝟐</m:t>
                        </m:r>
                      </m:sub>
                    </m:sSub>
                  </m:oMath>
                </a14:m>
                <a:r>
                  <a:rPr lang="en-US" sz="1800"/>
                  <a:t>: nucleon’s anomalous magnetic moment distribution</a:t>
                </a:r>
              </a:p>
            </p:txBody>
          </p:sp>
        </mc:Choice>
        <mc:Fallback xmlns="">
          <p:sp>
            <p:nvSpPr>
              <p:cNvPr id="4" name="Text Placeholder 3">
                <a:extLst>
                  <a:ext uri="{FF2B5EF4-FFF2-40B4-BE49-F238E27FC236}">
                    <a16:creationId xmlns:a16="http://schemas.microsoft.com/office/drawing/2014/main" id="{5518ADA8-9DB4-6F78-0C26-8CB373905182}"/>
                  </a:ext>
                </a:extLst>
              </p:cNvPr>
              <p:cNvSpPr>
                <a:spLocks noGrp="1" noRot="1" noChangeAspect="1" noMove="1" noResize="1" noEditPoints="1" noAdjustHandles="1" noChangeArrowheads="1" noChangeShapeType="1" noTextEdit="1"/>
              </p:cNvSpPr>
              <p:nvPr>
                <p:ph idx="1"/>
              </p:nvPr>
            </p:nvSpPr>
            <p:spPr>
              <a:xfrm>
                <a:off x="1677944" y="4413896"/>
                <a:ext cx="8926716" cy="1495663"/>
              </a:xfrm>
              <a:blipFill>
                <a:blip r:embed="rId2"/>
                <a:stretch>
                  <a:fillRect l="-410" t="-3673"/>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08A74C17-F907-17F9-0713-7C10F515DACC}"/>
              </a:ext>
            </a:extLst>
          </p:cNvPr>
          <p:cNvSpPr>
            <a:spLocks noGrp="1"/>
          </p:cNvSpPr>
          <p:nvPr>
            <p:ph type="dt" sz="half" idx="10"/>
          </p:nvPr>
        </p:nvSpPr>
        <p:spPr/>
        <p:txBody>
          <a:bodyPr/>
          <a:lstStyle/>
          <a:p>
            <a:r>
              <a:rPr lang="en-US"/>
              <a:t>01/22/2026</a:t>
            </a:r>
          </a:p>
        </p:txBody>
      </p:sp>
      <p:sp>
        <p:nvSpPr>
          <p:cNvPr id="6" name="Footer Placeholder 5">
            <a:extLst>
              <a:ext uri="{FF2B5EF4-FFF2-40B4-BE49-F238E27FC236}">
                <a16:creationId xmlns:a16="http://schemas.microsoft.com/office/drawing/2014/main" id="{00061397-94E1-3F37-866D-1E9212AB3BC2}"/>
              </a:ext>
            </a:extLst>
          </p:cNvPr>
          <p:cNvSpPr>
            <a:spLocks noGrp="1"/>
          </p:cNvSpPr>
          <p:nvPr>
            <p:ph type="ftr" sz="quarter" idx="11"/>
          </p:nvPr>
        </p:nvSpPr>
        <p:spPr/>
        <p:txBody>
          <a:bodyPr/>
          <a:lstStyle/>
          <a:p>
            <a:r>
              <a:rPr lang="en-US"/>
              <a:t>Hall-A Collaboration Winter Meeting - 2026</a:t>
            </a:r>
          </a:p>
          <a:p>
            <a:endParaRPr lang="en-US"/>
          </a:p>
        </p:txBody>
      </p:sp>
      <p:sp>
        <p:nvSpPr>
          <p:cNvPr id="7" name="Slide Number Placeholder 6">
            <a:extLst>
              <a:ext uri="{FF2B5EF4-FFF2-40B4-BE49-F238E27FC236}">
                <a16:creationId xmlns:a16="http://schemas.microsoft.com/office/drawing/2014/main" id="{142EB30C-91F1-DB58-9086-3FE9AACF0A92}"/>
              </a:ext>
            </a:extLst>
          </p:cNvPr>
          <p:cNvSpPr>
            <a:spLocks noGrp="1"/>
          </p:cNvSpPr>
          <p:nvPr>
            <p:ph type="sldNum" sz="quarter" idx="12"/>
          </p:nvPr>
        </p:nvSpPr>
        <p:spPr/>
        <p:txBody>
          <a:bodyPr/>
          <a:lstStyle/>
          <a:p>
            <a:fld id="{F68FD397-F2C8-48B8-A30E-8FD612544E28}" type="slidenum">
              <a:rPr lang="en-US" smtClean="0"/>
              <a:t>4</a:t>
            </a:fld>
            <a:endParaRPr lang="en-US"/>
          </a:p>
        </p:txBody>
      </p:sp>
      <p:pic>
        <p:nvPicPr>
          <p:cNvPr id="13" name="Picture 12" descr="A diagram of a mathematical equation&#10;&#10;Description automatically generated">
            <a:extLst>
              <a:ext uri="{FF2B5EF4-FFF2-40B4-BE49-F238E27FC236}">
                <a16:creationId xmlns:a16="http://schemas.microsoft.com/office/drawing/2014/main" id="{9B9E9FCE-27E4-5C44-626B-96327739A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57" y="1856350"/>
            <a:ext cx="3048425" cy="1705213"/>
          </a:xfrm>
          <a:prstGeom prst="rect">
            <a:avLst/>
          </a:prstGeom>
        </p:spPr>
      </p:pic>
      <p:grpSp>
        <p:nvGrpSpPr>
          <p:cNvPr id="14" name="Group 13">
            <a:extLst>
              <a:ext uri="{FF2B5EF4-FFF2-40B4-BE49-F238E27FC236}">
                <a16:creationId xmlns:a16="http://schemas.microsoft.com/office/drawing/2014/main" id="{D7F2172E-AD8E-3EEB-05A8-7F80942F42DA}"/>
              </a:ext>
            </a:extLst>
          </p:cNvPr>
          <p:cNvGrpSpPr/>
          <p:nvPr/>
        </p:nvGrpSpPr>
        <p:grpSpPr>
          <a:xfrm>
            <a:off x="3284234" y="1920394"/>
            <a:ext cx="8610600" cy="1747541"/>
            <a:chOff x="3581400" y="1582890"/>
            <a:chExt cx="8610600" cy="1747541"/>
          </a:xfrm>
        </p:grpSpPr>
        <p:grpSp>
          <p:nvGrpSpPr>
            <p:cNvPr id="15" name="Group 14">
              <a:extLst>
                <a:ext uri="{FF2B5EF4-FFF2-40B4-BE49-F238E27FC236}">
                  <a16:creationId xmlns:a16="http://schemas.microsoft.com/office/drawing/2014/main" id="{4DB0A139-AC21-C97A-285B-4AFFE0B332A8}"/>
                </a:ext>
              </a:extLst>
            </p:cNvPr>
            <p:cNvGrpSpPr/>
            <p:nvPr/>
          </p:nvGrpSpPr>
          <p:grpSpPr>
            <a:xfrm>
              <a:off x="3581400" y="1582890"/>
              <a:ext cx="7994964" cy="1747541"/>
              <a:chOff x="3581400" y="1582890"/>
              <a:chExt cx="7994964" cy="1747541"/>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408BDA1-A4DB-8F9C-B3A6-0C324E91D5F9}"/>
                      </a:ext>
                    </a:extLst>
                  </p:cNvPr>
                  <p:cNvSpPr txBox="1"/>
                  <p:nvPr/>
                </p:nvSpPr>
                <p:spPr>
                  <a:xfrm>
                    <a:off x="3581400" y="1582890"/>
                    <a:ext cx="7994964" cy="6163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𝜋𝛼</m:t>
                          </m:r>
                          <m:d>
                            <m:dPr>
                              <m:begChr m:val="["/>
                              <m:endChr m:val="]"/>
                              <m:ctrlPr>
                                <a:rPr lang="en-US" b="0" i="1" smtClean="0">
                                  <a:solidFill>
                                    <a:schemeClr val="accent6"/>
                                  </a:solidFill>
                                  <a:latin typeface="Cambria Math" panose="02040503050406030204" pitchFamily="18" charset="0"/>
                                </a:rPr>
                              </m:ctrlPr>
                            </m:dPr>
                            <m:e>
                              <m:acc>
                                <m:accPr>
                                  <m:chr m:val="̅"/>
                                  <m:ctrlPr>
                                    <a:rPr lang="en-US" b="0" i="1" smtClean="0">
                                      <a:solidFill>
                                        <a:schemeClr val="accent6"/>
                                      </a:solidFill>
                                      <a:latin typeface="Cambria Math" panose="02040503050406030204" pitchFamily="18" charset="0"/>
                                    </a:rPr>
                                  </m:ctrlPr>
                                </m:accPr>
                                <m:e>
                                  <m:r>
                                    <a:rPr lang="en-US" b="0" i="1" smtClean="0">
                                      <a:solidFill>
                                        <a:schemeClr val="accent6"/>
                                      </a:solidFill>
                                      <a:latin typeface="Cambria Math" panose="02040503050406030204" pitchFamily="18" charset="0"/>
                                    </a:rPr>
                                    <m:t>𝑢</m:t>
                                  </m:r>
                                </m:e>
                              </m:acc>
                              <m:sSup>
                                <m:sSupPr>
                                  <m:ctrlPr>
                                    <a:rPr lang="en-US" b="0" i="1" smtClean="0">
                                      <a:solidFill>
                                        <a:schemeClr val="accent6"/>
                                      </a:solidFill>
                                      <a:latin typeface="Cambria Math" panose="02040503050406030204" pitchFamily="18" charset="0"/>
                                      <a:ea typeface="Cambria Math" panose="02040503050406030204" pitchFamily="18" charset="0"/>
                                    </a:rPr>
                                  </m:ctrlPr>
                                </m:sSupPr>
                                <m:e>
                                  <m:d>
                                    <m:dPr>
                                      <m:ctrlPr>
                                        <a:rPr lang="en-US" b="0" i="1" smtClean="0">
                                          <a:solidFill>
                                            <a:schemeClr val="accent6"/>
                                          </a:solidFill>
                                          <a:latin typeface="Cambria Math" panose="02040503050406030204" pitchFamily="18" charset="0"/>
                                        </a:rPr>
                                      </m:ctrlPr>
                                    </m:dPr>
                                    <m:e>
                                      <m:sSup>
                                        <m:sSupPr>
                                          <m:ctrlPr>
                                            <a:rPr lang="en-US" b="0" i="1" smtClean="0">
                                              <a:solidFill>
                                                <a:schemeClr val="accent6"/>
                                              </a:solidFill>
                                              <a:latin typeface="Cambria Math" panose="02040503050406030204" pitchFamily="18" charset="0"/>
                                            </a:rPr>
                                          </m:ctrlPr>
                                        </m:sSupPr>
                                        <m:e>
                                          <m:r>
                                            <a:rPr lang="en-US" b="0" i="1" smtClean="0">
                                              <a:solidFill>
                                                <a:schemeClr val="accent6"/>
                                              </a:solidFill>
                                              <a:latin typeface="Cambria Math" panose="02040503050406030204" pitchFamily="18" charset="0"/>
                                            </a:rPr>
                                            <m:t>𝑘</m:t>
                                          </m:r>
                                        </m:e>
                                        <m:sup>
                                          <m:r>
                                            <a:rPr lang="en-US" b="0" i="1" smtClean="0">
                                              <a:solidFill>
                                                <a:schemeClr val="accent6"/>
                                              </a:solidFill>
                                              <a:latin typeface="Cambria Math" panose="02040503050406030204" pitchFamily="18" charset="0"/>
                                            </a:rPr>
                                            <m:t>′</m:t>
                                          </m:r>
                                        </m:sup>
                                      </m:sSup>
                                    </m:e>
                                  </m:d>
                                  <m:r>
                                    <a:rPr lang="en-US" b="0" i="1" smtClean="0">
                                      <a:solidFill>
                                        <a:schemeClr val="accent6"/>
                                      </a:solidFill>
                                      <a:latin typeface="Cambria Math" panose="02040503050406030204" pitchFamily="18" charset="0"/>
                                      <a:ea typeface="Cambria Math" panose="02040503050406030204" pitchFamily="18" charset="0"/>
                                    </a:rPr>
                                    <m:t>𝛾</m:t>
                                  </m:r>
                                </m:e>
                                <m:sup>
                                  <m:r>
                                    <a:rPr lang="en-US" b="0" i="1" smtClean="0">
                                      <a:solidFill>
                                        <a:schemeClr val="accent6"/>
                                      </a:solidFill>
                                      <a:latin typeface="Cambria Math" panose="02040503050406030204" pitchFamily="18" charset="0"/>
                                      <a:ea typeface="Cambria Math" panose="02040503050406030204" pitchFamily="18" charset="0"/>
                                    </a:rPr>
                                    <m:t>𝜇</m:t>
                                  </m:r>
                                </m:sup>
                              </m:sSup>
                              <m:r>
                                <a:rPr lang="en-US" b="0" i="1" smtClean="0">
                                  <a:solidFill>
                                    <a:schemeClr val="accent6"/>
                                  </a:solidFill>
                                  <a:latin typeface="Cambria Math" panose="02040503050406030204" pitchFamily="18" charset="0"/>
                                  <a:ea typeface="Cambria Math" panose="02040503050406030204" pitchFamily="18" charset="0"/>
                                </a:rPr>
                                <m:t>𝑢</m:t>
                              </m:r>
                              <m:r>
                                <a:rPr lang="en-US" b="0"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𝑘</m:t>
                              </m:r>
                              <m:r>
                                <a:rPr lang="en-US" b="0" i="1" smtClean="0">
                                  <a:solidFill>
                                    <a:schemeClr val="accent6"/>
                                  </a:solidFill>
                                  <a:latin typeface="Cambria Math" panose="02040503050406030204" pitchFamily="18" charset="0"/>
                                  <a:ea typeface="Cambria Math" panose="02040503050406030204" pitchFamily="18" charset="0"/>
                                </a:rPr>
                                <m:t>)</m:t>
                              </m:r>
                            </m:e>
                          </m:d>
                          <m:d>
                            <m:dPr>
                              <m:ctrlPr>
                                <a:rPr lang="en-US" b="0" i="1" smtClean="0">
                                  <a:solidFill>
                                    <a:schemeClr val="tx1"/>
                                  </a:solidFill>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ea typeface="Cambria Math" panose="02040503050406030204" pitchFamily="18" charset="0"/>
                                        </a:rPr>
                                        <m:t>𝜇𝜐</m:t>
                                      </m:r>
                                    </m:sub>
                                  </m:sSub>
                                </m:num>
                                <m:den>
                                  <m:sSup>
                                    <m:sSupPr>
                                      <m:ctrlPr>
                                        <a:rPr lang="en-US" i="1">
                                          <a:latin typeface="Cambria Math" panose="02040503050406030204" pitchFamily="18" charset="0"/>
                                        </a:rPr>
                                      </m:ctrlPr>
                                    </m:sSupPr>
                                    <m:e>
                                      <m:r>
                                        <a:rPr lang="en-US" i="1">
                                          <a:latin typeface="Cambria Math" panose="02040503050406030204" pitchFamily="18" charset="0"/>
                                        </a:rPr>
                                        <m:t>𝑞</m:t>
                                      </m:r>
                                    </m:e>
                                    <m:sup>
                                      <m:r>
                                        <a:rPr lang="en-US" i="1">
                                          <a:latin typeface="Cambria Math" panose="02040503050406030204" pitchFamily="18" charset="0"/>
                                        </a:rPr>
                                        <m:t>2</m:t>
                                      </m:r>
                                    </m:sup>
                                  </m:sSup>
                                </m:den>
                              </m:f>
                            </m:e>
                          </m:d>
                          <m:d>
                            <m:dPr>
                              <m:begChr m:val="["/>
                              <m:endChr m:val="]"/>
                              <m:ctrlPr>
                                <a:rPr lang="en-US" b="0" i="1" smtClean="0">
                                  <a:solidFill>
                                    <a:srgbClr val="C00000"/>
                                  </a:solidFill>
                                  <a:latin typeface="Cambria Math" panose="02040503050406030204" pitchFamily="18" charset="0"/>
                                  <a:ea typeface="Cambria Math" panose="02040503050406030204" pitchFamily="18" charset="0"/>
                                </a:rPr>
                              </m:ctrlPr>
                            </m:dPr>
                            <m:e>
                              <m:acc>
                                <m:accPr>
                                  <m:chr m:val="̅"/>
                                  <m:ctrlPr>
                                    <a:rPr lang="en-US" b="0" i="1" smtClean="0">
                                      <a:solidFill>
                                        <a:srgbClr val="C00000"/>
                                      </a:solidFill>
                                      <a:latin typeface="Cambria Math" panose="02040503050406030204" pitchFamily="18" charset="0"/>
                                      <a:ea typeface="Cambria Math" panose="02040503050406030204" pitchFamily="18" charset="0"/>
                                    </a:rPr>
                                  </m:ctrlPr>
                                </m:accPr>
                                <m:e>
                                  <m:r>
                                    <a:rPr lang="en-US" b="0" i="1" smtClean="0">
                                      <a:solidFill>
                                        <a:srgbClr val="C00000"/>
                                      </a:solidFill>
                                      <a:latin typeface="Cambria Math" panose="02040503050406030204" pitchFamily="18" charset="0"/>
                                      <a:ea typeface="Cambria Math" panose="02040503050406030204" pitchFamily="18" charset="0"/>
                                    </a:rPr>
                                    <m:t>𝑢</m:t>
                                  </m:r>
                                </m:e>
                              </m:acc>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𝑝</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ea typeface="Cambria Math" panose="02040503050406030204" pitchFamily="18" charset="0"/>
                                        </a:rPr>
                                        <m:t>𝛾</m:t>
                                      </m:r>
                                    </m:e>
                                    <m:sub>
                                      <m:r>
                                        <a:rPr lang="en-US" b="0" i="1" smtClean="0">
                                          <a:solidFill>
                                            <a:srgbClr val="C00000"/>
                                          </a:solidFill>
                                          <a:latin typeface="Cambria Math" panose="02040503050406030204" pitchFamily="18" charset="0"/>
                                          <a:ea typeface="Cambria Math" panose="02040503050406030204" pitchFamily="18" charset="0"/>
                                        </a:rPr>
                                        <m:t>𝜇</m:t>
                                      </m:r>
                                    </m:sub>
                                  </m:sSub>
                                  <m:sSub>
                                    <m:sSubPr>
                                      <m:ctrlPr>
                                        <a:rPr lang="en-US" b="1" i="1" smtClean="0">
                                          <a:solidFill>
                                            <a:schemeClr val="tx2"/>
                                          </a:solidFill>
                                          <a:latin typeface="Cambria Math" panose="02040503050406030204" pitchFamily="18" charset="0"/>
                                        </a:rPr>
                                      </m:ctrlPr>
                                    </m:sSubPr>
                                    <m:e>
                                      <m:r>
                                        <a:rPr lang="en-US" b="1" i="1" smtClean="0">
                                          <a:solidFill>
                                            <a:schemeClr val="tx2"/>
                                          </a:solidFill>
                                          <a:latin typeface="Cambria Math" panose="02040503050406030204" pitchFamily="18" charset="0"/>
                                        </a:rPr>
                                        <m:t>𝑭</m:t>
                                      </m:r>
                                    </m:e>
                                    <m:sub>
                                      <m:r>
                                        <a:rPr lang="en-US" b="1" i="1" smtClean="0">
                                          <a:solidFill>
                                            <a:schemeClr val="tx2"/>
                                          </a:solidFill>
                                          <a:latin typeface="Cambria Math" panose="02040503050406030204" pitchFamily="18" charset="0"/>
                                        </a:rPr>
                                        <m:t>𝟏</m:t>
                                      </m:r>
                                    </m:sub>
                                  </m:sSub>
                                  <m:d>
                                    <m:dPr>
                                      <m:ctrlPr>
                                        <a:rPr lang="en-US" b="1" i="1" smtClean="0">
                                          <a:solidFill>
                                            <a:srgbClr val="C00000"/>
                                          </a:solidFill>
                                          <a:latin typeface="Cambria Math" panose="02040503050406030204" pitchFamily="18" charset="0"/>
                                        </a:rPr>
                                      </m:ctrlPr>
                                    </m:dPr>
                                    <m:e>
                                      <m:sSup>
                                        <m:sSupPr>
                                          <m:ctrlPr>
                                            <a:rPr lang="en-US" b="1" i="1" smtClean="0">
                                              <a:solidFill>
                                                <a:srgbClr val="C00000"/>
                                              </a:solidFill>
                                              <a:latin typeface="Cambria Math" panose="02040503050406030204" pitchFamily="18" charset="0"/>
                                            </a:rPr>
                                          </m:ctrlPr>
                                        </m:sSupPr>
                                        <m:e>
                                          <m:r>
                                            <a:rPr lang="en-US" b="1" i="1" smtClean="0">
                                              <a:solidFill>
                                                <a:srgbClr val="C00000"/>
                                              </a:solidFill>
                                              <a:latin typeface="Cambria Math" panose="02040503050406030204" pitchFamily="18" charset="0"/>
                                            </a:rPr>
                                            <m:t>𝑸</m:t>
                                          </m:r>
                                        </m:e>
                                        <m:sup>
                                          <m:r>
                                            <a:rPr lang="en-US" b="1" i="1" smtClean="0">
                                              <a:solidFill>
                                                <a:srgbClr val="C00000"/>
                                              </a:solidFill>
                                              <a:latin typeface="Cambria Math" panose="02040503050406030204" pitchFamily="18" charset="0"/>
                                            </a:rPr>
                                            <m:t>𝟐</m:t>
                                          </m:r>
                                        </m:sup>
                                      </m:sSup>
                                    </m:e>
                                  </m:d>
                                  <m:r>
                                    <a:rPr lang="en-US" b="0" i="1" smtClean="0">
                                      <a:solidFill>
                                        <a:srgbClr val="C00000"/>
                                      </a:solidFill>
                                      <a:latin typeface="Cambria Math" panose="02040503050406030204" pitchFamily="18" charset="0"/>
                                    </a:rPr>
                                    <m:t>+</m:t>
                                  </m:r>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𝑖</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ea typeface="Cambria Math" panose="02040503050406030204" pitchFamily="18" charset="0"/>
                                            </a:rPr>
                                            <m:t>𝜎</m:t>
                                          </m:r>
                                        </m:e>
                                        <m:sup>
                                          <m:r>
                                            <a:rPr lang="en-US" b="0" i="1" smtClean="0">
                                              <a:solidFill>
                                                <a:srgbClr val="C00000"/>
                                              </a:solidFill>
                                              <a:latin typeface="Cambria Math" panose="02040503050406030204" pitchFamily="18" charset="0"/>
                                              <a:ea typeface="Cambria Math" panose="02040503050406030204" pitchFamily="18" charset="0"/>
                                            </a:rPr>
                                            <m:t>𝜇𝜈</m:t>
                                          </m:r>
                                        </m:sup>
                                      </m:sSup>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𝑞</m:t>
                                          </m:r>
                                        </m:e>
                                        <m:sub>
                                          <m:r>
                                            <a:rPr lang="en-US" b="0" i="1" smtClean="0">
                                              <a:solidFill>
                                                <a:srgbClr val="C00000"/>
                                              </a:solidFill>
                                              <a:latin typeface="Cambria Math" panose="02040503050406030204" pitchFamily="18" charset="0"/>
                                              <a:ea typeface="Cambria Math" panose="02040503050406030204" pitchFamily="18" charset="0"/>
                                            </a:rPr>
                                            <m:t>𝜈</m:t>
                                          </m:r>
                                        </m:sub>
                                      </m:sSub>
                                    </m:num>
                                    <m:den>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rPr>
                                        <m:t>𝑀</m:t>
                                      </m:r>
                                    </m:den>
                                  </m:f>
                                  <m:sSub>
                                    <m:sSubPr>
                                      <m:ctrlPr>
                                        <a:rPr lang="en-US" b="1" i="1" smtClean="0">
                                          <a:solidFill>
                                            <a:schemeClr val="tx2"/>
                                          </a:solidFill>
                                          <a:latin typeface="Cambria Math" panose="02040503050406030204" pitchFamily="18" charset="0"/>
                                        </a:rPr>
                                      </m:ctrlPr>
                                    </m:sSubPr>
                                    <m:e>
                                      <m:r>
                                        <a:rPr lang="en-US" b="1" i="1" smtClean="0">
                                          <a:solidFill>
                                            <a:schemeClr val="tx2"/>
                                          </a:solidFill>
                                          <a:latin typeface="Cambria Math" panose="02040503050406030204" pitchFamily="18" charset="0"/>
                                        </a:rPr>
                                        <m:t>𝑭</m:t>
                                      </m:r>
                                    </m:e>
                                    <m:sub>
                                      <m:r>
                                        <a:rPr lang="en-US" b="1" i="1" smtClean="0">
                                          <a:solidFill>
                                            <a:schemeClr val="tx2"/>
                                          </a:solidFill>
                                          <a:latin typeface="Cambria Math" panose="02040503050406030204" pitchFamily="18" charset="0"/>
                                        </a:rPr>
                                        <m:t>𝟐</m:t>
                                      </m:r>
                                    </m:sub>
                                  </m:sSub>
                                  <m:d>
                                    <m:dPr>
                                      <m:ctrlPr>
                                        <a:rPr lang="en-US" b="1" i="1" smtClean="0">
                                          <a:solidFill>
                                            <a:srgbClr val="C00000"/>
                                          </a:solidFill>
                                          <a:latin typeface="Cambria Math" panose="02040503050406030204" pitchFamily="18" charset="0"/>
                                        </a:rPr>
                                      </m:ctrlPr>
                                    </m:dPr>
                                    <m:e>
                                      <m:sSup>
                                        <m:sSupPr>
                                          <m:ctrlPr>
                                            <a:rPr lang="en-US" b="1" i="1" smtClean="0">
                                              <a:solidFill>
                                                <a:srgbClr val="C00000"/>
                                              </a:solidFill>
                                              <a:latin typeface="Cambria Math" panose="02040503050406030204" pitchFamily="18" charset="0"/>
                                            </a:rPr>
                                          </m:ctrlPr>
                                        </m:sSupPr>
                                        <m:e>
                                          <m:r>
                                            <a:rPr lang="en-US" b="1" i="1" smtClean="0">
                                              <a:solidFill>
                                                <a:srgbClr val="C00000"/>
                                              </a:solidFill>
                                              <a:latin typeface="Cambria Math" panose="02040503050406030204" pitchFamily="18" charset="0"/>
                                            </a:rPr>
                                            <m:t>𝑸</m:t>
                                          </m:r>
                                        </m:e>
                                        <m:sup>
                                          <m:r>
                                            <a:rPr lang="en-US" b="1" i="1" smtClean="0">
                                              <a:solidFill>
                                                <a:srgbClr val="C00000"/>
                                              </a:solidFill>
                                              <a:latin typeface="Cambria Math" panose="02040503050406030204" pitchFamily="18" charset="0"/>
                                            </a:rPr>
                                            <m:t>𝟐</m:t>
                                          </m:r>
                                        </m:sup>
                                      </m:sSup>
                                    </m:e>
                                  </m:d>
                                </m:e>
                              </m:d>
                              <m:r>
                                <a:rPr lang="en-US" b="0" i="1" smtClean="0">
                                  <a:solidFill>
                                    <a:srgbClr val="C00000"/>
                                  </a:solidFill>
                                  <a:latin typeface="Cambria Math" panose="02040503050406030204" pitchFamily="18" charset="0"/>
                                </a:rPr>
                                <m:t>𝑢</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𝑝</m:t>
                              </m:r>
                              <m:r>
                                <a:rPr lang="en-US" b="0" i="1" smtClean="0">
                                  <a:solidFill>
                                    <a:srgbClr val="C00000"/>
                                  </a:solidFill>
                                  <a:latin typeface="Cambria Math" panose="02040503050406030204" pitchFamily="18" charset="0"/>
                                </a:rPr>
                                <m:t>)</m:t>
                              </m:r>
                            </m:e>
                          </m:d>
                        </m:oMath>
                      </m:oMathPara>
                    </a14:m>
                    <a:endParaRPr lang="en-US"/>
                  </a:p>
                </p:txBody>
              </p:sp>
            </mc:Choice>
            <mc:Fallback xmlns="">
              <p:sp>
                <p:nvSpPr>
                  <p:cNvPr id="17" name="TextBox 16">
                    <a:extLst>
                      <a:ext uri="{FF2B5EF4-FFF2-40B4-BE49-F238E27FC236}">
                        <a16:creationId xmlns:a16="http://schemas.microsoft.com/office/drawing/2014/main" id="{A408BDA1-A4DB-8F9C-B3A6-0C324E91D5F9}"/>
                      </a:ext>
                    </a:extLst>
                  </p:cNvPr>
                  <p:cNvSpPr txBox="1">
                    <a:spLocks noRot="1" noChangeAspect="1" noMove="1" noResize="1" noEditPoints="1" noAdjustHandles="1" noChangeArrowheads="1" noChangeShapeType="1" noTextEdit="1"/>
                  </p:cNvSpPr>
                  <p:nvPr/>
                </p:nvSpPr>
                <p:spPr>
                  <a:xfrm>
                    <a:off x="3581400" y="1582890"/>
                    <a:ext cx="7994964" cy="616387"/>
                  </a:xfrm>
                  <a:prstGeom prst="rect">
                    <a:avLst/>
                  </a:prstGeom>
                  <a:blipFill>
                    <a:blip r:embed="rId4"/>
                    <a:stretch>
                      <a:fillRect b="-990"/>
                    </a:stretch>
                  </a:blipFill>
                </p:spPr>
                <p:txBody>
                  <a:bodyPr/>
                  <a:lstStyle/>
                  <a:p>
                    <a:r>
                      <a:rPr lang="en-US">
                        <a:noFill/>
                      </a:rPr>
                      <a:t> </a:t>
                    </a:r>
                  </a:p>
                </p:txBody>
              </p:sp>
            </mc:Fallback>
          </mc:AlternateContent>
          <p:sp>
            <p:nvSpPr>
              <p:cNvPr id="18" name="Left Brace 17">
                <a:extLst>
                  <a:ext uri="{FF2B5EF4-FFF2-40B4-BE49-F238E27FC236}">
                    <a16:creationId xmlns:a16="http://schemas.microsoft.com/office/drawing/2014/main" id="{ADF169AC-1CD9-7CF1-8722-7EBD27436D61}"/>
                  </a:ext>
                </a:extLst>
              </p:cNvPr>
              <p:cNvSpPr/>
              <p:nvPr/>
            </p:nvSpPr>
            <p:spPr>
              <a:xfrm rot="16200000">
                <a:off x="5563962" y="1471075"/>
                <a:ext cx="143652" cy="131275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1E17DF5B-0BE9-05F8-B4EF-A79978729C12}"/>
                  </a:ext>
                </a:extLst>
              </p:cNvPr>
              <p:cNvSpPr txBox="1"/>
              <p:nvPr/>
            </p:nvSpPr>
            <p:spPr>
              <a:xfrm>
                <a:off x="4748549" y="2140542"/>
                <a:ext cx="1819366"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electron current</a:t>
                </a:r>
              </a:p>
            </p:txBody>
          </p:sp>
          <p:sp>
            <p:nvSpPr>
              <p:cNvPr id="20" name="Left Brace 19">
                <a:extLst>
                  <a:ext uri="{FF2B5EF4-FFF2-40B4-BE49-F238E27FC236}">
                    <a16:creationId xmlns:a16="http://schemas.microsoft.com/office/drawing/2014/main" id="{97C12247-5618-007D-581F-078B25818800}"/>
                  </a:ext>
                </a:extLst>
              </p:cNvPr>
              <p:cNvSpPr/>
              <p:nvPr/>
            </p:nvSpPr>
            <p:spPr>
              <a:xfrm rot="16200000">
                <a:off x="8975144" y="305077"/>
                <a:ext cx="193991" cy="400049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3026279-31D1-D6AC-5CE7-818F01EADE96}"/>
                  </a:ext>
                </a:extLst>
              </p:cNvPr>
              <p:cNvSpPr txBox="1"/>
              <p:nvPr/>
            </p:nvSpPr>
            <p:spPr>
              <a:xfrm>
                <a:off x="8069986" y="2313018"/>
                <a:ext cx="2679893"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Hadron/nucleon current</a:t>
                </a:r>
              </a:p>
            </p:txBody>
          </p:sp>
          <p:cxnSp>
            <p:nvCxnSpPr>
              <p:cNvPr id="22" name="Straight Arrow Connector 21">
                <a:extLst>
                  <a:ext uri="{FF2B5EF4-FFF2-40B4-BE49-F238E27FC236}">
                    <a16:creationId xmlns:a16="http://schemas.microsoft.com/office/drawing/2014/main" id="{4E5F3338-6CF7-DBE2-A53F-05DA6AC76516}"/>
                  </a:ext>
                </a:extLst>
              </p:cNvPr>
              <p:cNvCxnSpPr>
                <a:cxnSpLocks/>
              </p:cNvCxnSpPr>
              <p:nvPr/>
            </p:nvCxnSpPr>
            <p:spPr>
              <a:xfrm flipH="1">
                <a:off x="7441949" y="2055624"/>
                <a:ext cx="628038" cy="9501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B82E64B-1AF1-B987-E21C-B2278FF182BD}"/>
                  </a:ext>
                </a:extLst>
              </p:cNvPr>
              <p:cNvSpPr txBox="1"/>
              <p:nvPr/>
            </p:nvSpPr>
            <p:spPr>
              <a:xfrm>
                <a:off x="6511330" y="2961099"/>
                <a:ext cx="1977773"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Dirac form factor</a:t>
                </a:r>
              </a:p>
            </p:txBody>
          </p:sp>
          <p:cxnSp>
            <p:nvCxnSpPr>
              <p:cNvPr id="24" name="Straight Arrow Connector 23">
                <a:extLst>
                  <a:ext uri="{FF2B5EF4-FFF2-40B4-BE49-F238E27FC236}">
                    <a16:creationId xmlns:a16="http://schemas.microsoft.com/office/drawing/2014/main" id="{668BE645-6640-95F1-4B0F-C57A9726A3F7}"/>
                  </a:ext>
                </a:extLst>
              </p:cNvPr>
              <p:cNvCxnSpPr>
                <a:cxnSpLocks/>
              </p:cNvCxnSpPr>
              <p:nvPr/>
            </p:nvCxnSpPr>
            <p:spPr>
              <a:xfrm>
                <a:off x="9982200" y="2054552"/>
                <a:ext cx="1090188" cy="6277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FF5FC203-1508-6884-CF72-5A01A02768FE}"/>
                </a:ext>
              </a:extLst>
            </p:cNvPr>
            <p:cNvSpPr txBox="1"/>
            <p:nvPr/>
          </p:nvSpPr>
          <p:spPr>
            <a:xfrm>
              <a:off x="10330764" y="2645753"/>
              <a:ext cx="1861236"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Pauli form factor</a:t>
              </a:r>
            </a:p>
          </p:txBody>
        </p:sp>
      </p:grpSp>
      <p:sp>
        <p:nvSpPr>
          <p:cNvPr id="26" name="TextBox 25">
            <a:extLst>
              <a:ext uri="{FF2B5EF4-FFF2-40B4-BE49-F238E27FC236}">
                <a16:creationId xmlns:a16="http://schemas.microsoft.com/office/drawing/2014/main" id="{21B4994B-7B38-FECF-4FBF-29D2D31E4F09}"/>
              </a:ext>
            </a:extLst>
          </p:cNvPr>
          <p:cNvSpPr txBox="1"/>
          <p:nvPr/>
        </p:nvSpPr>
        <p:spPr>
          <a:xfrm>
            <a:off x="3610867" y="1457147"/>
            <a:ext cx="8323906" cy="369332"/>
          </a:xfrm>
          <a:prstGeom prst="rect">
            <a:avLst/>
          </a:prstGeom>
          <a:noFill/>
        </p:spPr>
        <p:txBody>
          <a:bodyPr wrap="square">
            <a:spAutoFit/>
          </a:bodyPr>
          <a:lstStyle/>
          <a:p>
            <a:r>
              <a:rPr lang="en-US" b="1">
                <a:solidFill>
                  <a:srgbClr val="002060"/>
                </a:solidFill>
                <a:latin typeface="Segoe UI" panose="020B0502040204020203" pitchFamily="34" charset="0"/>
                <a:cs typeface="Segoe UI" panose="020B0502040204020203" pitchFamily="34" charset="0"/>
              </a:rPr>
              <a:t>Scattering amplitude One Photon Exchange (OPE) approx. or Born approx.</a:t>
            </a:r>
          </a:p>
        </p:txBody>
      </p:sp>
    </p:spTree>
    <p:extLst>
      <p:ext uri="{BB962C8B-B14F-4D97-AF65-F5344CB8AC3E}">
        <p14:creationId xmlns:p14="http://schemas.microsoft.com/office/powerpoint/2010/main" val="360673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A04C-DEE1-ABC8-EC85-547CF2069EA2}"/>
              </a:ext>
            </a:extLst>
          </p:cNvPr>
          <p:cNvSpPr>
            <a:spLocks noGrp="1"/>
          </p:cNvSpPr>
          <p:nvPr>
            <p:ph type="title"/>
          </p:nvPr>
        </p:nvSpPr>
        <p:spPr>
          <a:xfrm>
            <a:off x="838200" y="124005"/>
            <a:ext cx="10515600" cy="984042"/>
          </a:xfrm>
        </p:spPr>
        <p:txBody>
          <a:bodyPr/>
          <a:lstStyle/>
          <a:p>
            <a:pPr algn="ctr"/>
            <a:r>
              <a:rPr lang="en-US" dirty="0"/>
              <a:t>Sach’s form factors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96A654-B07E-7E57-8E49-ADE9E4E60F8E}"/>
                  </a:ext>
                </a:extLst>
              </p:cNvPr>
              <p:cNvSpPr>
                <a:spLocks noGrp="1"/>
              </p:cNvSpPr>
              <p:nvPr>
                <p:ph idx="1"/>
              </p:nvPr>
            </p:nvSpPr>
            <p:spPr>
              <a:xfrm>
                <a:off x="633743" y="1150607"/>
                <a:ext cx="11054281" cy="5038596"/>
              </a:xfrm>
            </p:spPr>
            <p:txBody>
              <a:bodyPr>
                <a:normAutofit/>
              </a:bodyPr>
              <a:lstStyle/>
              <a:p>
                <a:r>
                  <a:rPr lang="en-US" sz="1800" dirty="0"/>
                  <a:t>For more convenient interpretation of experimental results the so-called Sach’s form factors are defined,</a:t>
                </a:r>
              </a:p>
              <a:p>
                <a:pPr lvl="1"/>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𝑮</m:t>
                        </m:r>
                      </m:e>
                      <m:sub>
                        <m:r>
                          <a:rPr lang="en-US" sz="1800" b="1" i="1" smtClean="0">
                            <a:latin typeface="Cambria Math" panose="02040503050406030204" pitchFamily="18" charset="0"/>
                          </a:rPr>
                          <m:t>𝑬</m:t>
                        </m:r>
                      </m:sub>
                    </m:sSub>
                    <m:r>
                      <a:rPr lang="en-US" sz="1800" b="1" i="1" smtClean="0">
                        <a:latin typeface="Cambria Math" panose="02040503050406030204" pitchFamily="18" charset="0"/>
                      </a:rPr>
                      <m:t>=</m:t>
                    </m:r>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𝑭</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𝝉</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𝑭</m:t>
                        </m:r>
                      </m:e>
                      <m:sub>
                        <m:r>
                          <a:rPr lang="en-US" sz="1800" b="1" i="1" smtClean="0">
                            <a:latin typeface="Cambria Math" panose="02040503050406030204" pitchFamily="18" charset="0"/>
                            <a:ea typeface="Cambria Math" panose="02040503050406030204" pitchFamily="18" charset="0"/>
                          </a:rPr>
                          <m:t>𝟏</m:t>
                        </m:r>
                      </m:sub>
                    </m:sSub>
                  </m:oMath>
                </a14:m>
                <a:r>
                  <a:rPr lang="en-US" sz="1800" dirty="0"/>
                  <a:t> </a:t>
                </a:r>
                <a:r>
                  <a:rPr lang="en-US" sz="1800" dirty="0">
                    <a:sym typeface="Wingdings" panose="05000000000000000000" pitchFamily="2" charset="2"/>
                  </a:rPr>
                  <a:t> Sach’s </a:t>
                </a:r>
                <a:r>
                  <a:rPr lang="en-US" sz="1800" i="1" dirty="0">
                    <a:solidFill>
                      <a:srgbClr val="FF0000"/>
                    </a:solidFill>
                    <a:sym typeface="Wingdings" panose="05000000000000000000" pitchFamily="2" charset="2"/>
                  </a:rPr>
                  <a:t>electric form factor</a:t>
                </a:r>
                <a:r>
                  <a:rPr lang="en-US" sz="1800" dirty="0">
                    <a:sym typeface="Wingdings" panose="05000000000000000000" pitchFamily="2" charset="2"/>
                  </a:rPr>
                  <a:t>; with </a:t>
                </a:r>
                <a14:m>
                  <m:oMath xmlns:m="http://schemas.openxmlformats.org/officeDocument/2006/math">
                    <m:r>
                      <m:rPr>
                        <m:sty m:val="p"/>
                      </m:rPr>
                      <a:rPr lang="el-GR" sz="1800" b="0" i="1" smtClean="0">
                        <a:latin typeface="Cambria Math" panose="02040503050406030204" pitchFamily="18" charset="0"/>
                        <a:ea typeface="Cambria Math" panose="02040503050406030204" pitchFamily="18" charset="0"/>
                      </a:rPr>
                      <m:t>τ</m:t>
                    </m:r>
                    <m:r>
                      <a:rPr lang="en-US" sz="1800" b="0" i="0" smtClean="0">
                        <a:latin typeface="Cambria Math" panose="02040503050406030204" pitchFamily="18" charset="0"/>
                      </a:rPr>
                      <m:t>=</m:t>
                    </m:r>
                    <m:f>
                      <m:fPr>
                        <m:ctrlPr>
                          <a:rPr lang="en-US" sz="1800" i="1" smtClean="0">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num>
                      <m:den>
                        <m:r>
                          <a:rPr lang="en-US" sz="1800" i="1">
                            <a:latin typeface="Cambria Math" panose="02040503050406030204" pitchFamily="18" charset="0"/>
                          </a:rPr>
                          <m:t>4</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𝑀</m:t>
                            </m:r>
                          </m:e>
                          <m:sub>
                            <m:r>
                              <a:rPr lang="en-US" sz="1800" b="0" i="1" smtClean="0">
                                <a:latin typeface="Cambria Math" panose="02040503050406030204" pitchFamily="18" charset="0"/>
                              </a:rPr>
                              <m:t>𝑁</m:t>
                            </m:r>
                          </m:sub>
                        </m:sSub>
                      </m:den>
                    </m:f>
                  </m:oMath>
                </a14:m>
                <a:endParaRPr lang="en-US" sz="1800" i="1" dirty="0">
                  <a:solidFill>
                    <a:srgbClr val="FF0000"/>
                  </a:solidFill>
                  <a:sym typeface="Wingdings" panose="05000000000000000000" pitchFamily="2" charset="2"/>
                </a:endParaRPr>
              </a:p>
              <a:p>
                <a:pPr lvl="1"/>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𝑮</m:t>
                        </m:r>
                      </m:e>
                      <m:sub>
                        <m:r>
                          <a:rPr lang="en-US" sz="1800" b="1" i="1" smtClean="0">
                            <a:latin typeface="Cambria Math" panose="02040503050406030204" pitchFamily="18" charset="0"/>
                          </a:rPr>
                          <m:t>𝑴</m:t>
                        </m:r>
                      </m:sub>
                    </m:sSub>
                    <m:r>
                      <a:rPr lang="en-US" sz="1800" b="1" i="1" smtClean="0">
                        <a:latin typeface="Cambria Math" panose="02040503050406030204" pitchFamily="18" charset="0"/>
                      </a:rPr>
                      <m:t>=</m:t>
                    </m:r>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𝑭</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𝑭</m:t>
                        </m:r>
                      </m:e>
                      <m:sub>
                        <m:r>
                          <a:rPr lang="en-US" sz="1800" b="1" i="1" smtClean="0">
                            <a:latin typeface="Cambria Math" panose="02040503050406030204" pitchFamily="18" charset="0"/>
                            <a:ea typeface="Cambria Math" panose="02040503050406030204" pitchFamily="18" charset="0"/>
                          </a:rPr>
                          <m:t>𝟏</m:t>
                        </m:r>
                      </m:sub>
                    </m:sSub>
                  </m:oMath>
                </a14:m>
                <a:r>
                  <a:rPr lang="en-US" sz="1800" dirty="0"/>
                  <a:t> </a:t>
                </a:r>
                <a:r>
                  <a:rPr lang="en-US" sz="1800" dirty="0">
                    <a:sym typeface="Wingdings" panose="05000000000000000000" pitchFamily="2" charset="2"/>
                  </a:rPr>
                  <a:t> Sach’s </a:t>
                </a:r>
                <a:r>
                  <a:rPr lang="en-US" sz="1800" dirty="0">
                    <a:solidFill>
                      <a:srgbClr val="FF0000"/>
                    </a:solidFill>
                    <a:sym typeface="Wingdings" panose="05000000000000000000" pitchFamily="2" charset="2"/>
                  </a:rPr>
                  <a:t>magnetic</a:t>
                </a:r>
                <a:r>
                  <a:rPr lang="en-US" sz="1800" i="1" dirty="0">
                    <a:solidFill>
                      <a:srgbClr val="FF0000"/>
                    </a:solidFill>
                    <a:sym typeface="Wingdings" panose="05000000000000000000" pitchFamily="2" charset="2"/>
                  </a:rPr>
                  <a:t> form factor</a:t>
                </a:r>
              </a:p>
              <a:p>
                <a:pPr marL="0" indent="0" algn="ctr">
                  <a:buNone/>
                </a:pPr>
                <a:br>
                  <a:rPr lang="en-US" sz="1800" dirty="0"/>
                </a:br>
                <a:r>
                  <a:rPr lang="en-US" sz="1800" dirty="0">
                    <a:solidFill>
                      <a:srgbClr val="002060"/>
                    </a:solidFill>
                  </a:rPr>
                  <a:t>E</a:t>
                </a:r>
                <a:r>
                  <a:rPr lang="en-US" sz="1800" dirty="0">
                    <a:solidFill>
                      <a:srgbClr val="002060"/>
                    </a:solidFill>
                    <a:latin typeface="Segoe UI" panose="020B0502040204020203" pitchFamily="34" charset="0"/>
                    <a:cs typeface="Segoe UI" panose="020B0502040204020203" pitchFamily="34" charset="0"/>
                  </a:rPr>
                  <a:t>lectron-nucleon scattering differential cross section in OPE is given by </a:t>
                </a:r>
                <a:r>
                  <a:rPr lang="en-US" sz="1800" b="1" i="1" dirty="0">
                    <a:solidFill>
                      <a:srgbClr val="002060"/>
                    </a:solidFill>
                    <a:latin typeface="Segoe UI" panose="020B0502040204020203" pitchFamily="34" charset="0"/>
                    <a:cs typeface="Segoe UI" panose="020B0502040204020203" pitchFamily="34" charset="0"/>
                  </a:rPr>
                  <a:t>Rosenbluth Formula</a:t>
                </a:r>
                <a:r>
                  <a:rPr lang="en-US" sz="1800" i="1" dirty="0">
                    <a:solidFill>
                      <a:srgbClr val="002060"/>
                    </a:solidFill>
                    <a:latin typeface="Segoe UI" panose="020B0502040204020203" pitchFamily="34" charset="0"/>
                    <a:cs typeface="Segoe UI" panose="020B0502040204020203" pitchFamily="34" charset="0"/>
                  </a:rPr>
                  <a:t>,</a:t>
                </a:r>
              </a:p>
              <a:p>
                <a:pPr marL="3657600" lvl="8" indent="0">
                  <a:buNone/>
                </a:pPr>
                <a:br>
                  <a:rPr lang="en-US" b="0" i="1" dirty="0">
                    <a:latin typeface="Cambria Math" panose="02040503050406030204" pitchFamily="18" charset="0"/>
                  </a:rPr>
                </a:br>
                <a14:m>
                  <m:oMathPara xmlns:m="http://schemas.openxmlformats.org/officeDocument/2006/math">
                    <m:oMathParaPr>
                      <m:jc m:val="center"/>
                    </m:oMathParaPr>
                    <m:oMath xmlns:m="http://schemas.openxmlformats.org/officeDocument/2006/math">
                      <m:f>
                        <m:fPr>
                          <m:ctrlPr>
                            <a:rPr lang="en-US" b="1" i="1" smtClean="0">
                              <a:latin typeface="Cambria Math" panose="02040503050406030204" pitchFamily="18" charset="0"/>
                            </a:rPr>
                          </m:ctrlPr>
                        </m:fPr>
                        <m:num>
                          <m:r>
                            <a:rPr lang="en-US" b="1" i="1" smtClean="0">
                              <a:latin typeface="Cambria Math" panose="02040503050406030204" pitchFamily="18" charset="0"/>
                            </a:rPr>
                            <m:t>𝒅</m:t>
                          </m:r>
                          <m:r>
                            <a:rPr lang="en-US" b="1" i="1" smtClean="0">
                              <a:latin typeface="Cambria Math" panose="02040503050406030204" pitchFamily="18" charset="0"/>
                              <a:ea typeface="Cambria Math" panose="02040503050406030204" pitchFamily="18" charset="0"/>
                            </a:rPr>
                            <m:t>𝝈</m:t>
                          </m:r>
                        </m:num>
                        <m:den>
                          <m:r>
                            <a:rPr lang="en-US" b="1" i="1" smtClean="0">
                              <a:latin typeface="Cambria Math" panose="02040503050406030204" pitchFamily="18" charset="0"/>
                            </a:rPr>
                            <m:t>𝒅</m:t>
                          </m:r>
                          <m:sSub>
                            <m:sSubPr>
                              <m:ctrlPr>
                                <a:rPr lang="en-US" b="1" i="1" smtClean="0">
                                  <a:latin typeface="Cambria Math" panose="02040503050406030204" pitchFamily="18" charset="0"/>
                                </a:rPr>
                              </m:ctrlPr>
                            </m:sSubPr>
                            <m:e>
                              <m:r>
                                <a:rPr lang="el-GR" b="1" i="1">
                                  <a:latin typeface="Cambria Math" panose="02040503050406030204" pitchFamily="18" charset="0"/>
                                </a:rPr>
                                <m:t>Ω</m:t>
                              </m:r>
                            </m:e>
                            <m:sub>
                              <m:r>
                                <a:rPr lang="en-US" b="1" i="1" smtClean="0">
                                  <a:latin typeface="Cambria Math" panose="02040503050406030204" pitchFamily="18" charset="0"/>
                                </a:rPr>
                                <m:t>𝒆</m:t>
                              </m:r>
                            </m:sub>
                          </m:sSub>
                        </m:den>
                      </m:f>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a:latin typeface="Cambria Math" panose="02040503050406030204" pitchFamily="18" charset="0"/>
                                    </a:rPr>
                                    <m:t>𝒅</m:t>
                                  </m:r>
                                  <m:r>
                                    <a:rPr lang="en-US" b="1" i="1">
                                      <a:latin typeface="Cambria Math" panose="02040503050406030204" pitchFamily="18" charset="0"/>
                                      <a:ea typeface="Cambria Math" panose="02040503050406030204" pitchFamily="18" charset="0"/>
                                    </a:rPr>
                                    <m:t>𝝈</m:t>
                                  </m:r>
                                </m:num>
                                <m:den>
                                  <m:r>
                                    <a:rPr lang="en-US" b="1" i="1">
                                      <a:latin typeface="Cambria Math" panose="02040503050406030204" pitchFamily="18" charset="0"/>
                                    </a:rPr>
                                    <m:t>𝒅</m:t>
                                  </m:r>
                                  <m:sSub>
                                    <m:sSubPr>
                                      <m:ctrlPr>
                                        <a:rPr lang="en-US" b="1" i="1">
                                          <a:latin typeface="Cambria Math" panose="02040503050406030204" pitchFamily="18" charset="0"/>
                                        </a:rPr>
                                      </m:ctrlPr>
                                    </m:sSubPr>
                                    <m:e>
                                      <m:r>
                                        <a:rPr lang="el-GR" b="1" i="1">
                                          <a:latin typeface="Cambria Math" panose="02040503050406030204" pitchFamily="18" charset="0"/>
                                        </a:rPr>
                                        <m:t>Ω</m:t>
                                      </m:r>
                                    </m:e>
                                    <m:sub>
                                      <m:r>
                                        <a:rPr lang="en-US" b="1" i="1">
                                          <a:latin typeface="Cambria Math" panose="02040503050406030204" pitchFamily="18" charset="0"/>
                                        </a:rPr>
                                        <m:t>𝒆</m:t>
                                      </m:r>
                                    </m:sub>
                                  </m:sSub>
                                </m:den>
                              </m:f>
                            </m:e>
                          </m:d>
                        </m:e>
                        <m:sub>
                          <m:r>
                            <a:rPr lang="en-US" b="1" i="1" smtClean="0">
                              <a:latin typeface="Cambria Math" panose="02040503050406030204" pitchFamily="18" charset="0"/>
                            </a:rPr>
                            <m:t>𝑴𝒐𝒕𝒕</m:t>
                          </m:r>
                        </m:sub>
                      </m:sSub>
                      <m:f>
                        <m:fPr>
                          <m:ctrlPr>
                            <a:rPr lang="en-US" b="1" i="1" smtClean="0">
                              <a:latin typeface="Cambria Math" panose="02040503050406030204" pitchFamily="18" charset="0"/>
                            </a:rPr>
                          </m:ctrlPr>
                        </m:fPr>
                        <m:num>
                          <m:d>
                            <m:dPr>
                              <m:ctrlPr>
                                <a:rPr lang="en-US" b="1" i="1" smtClean="0">
                                  <a:latin typeface="Cambria Math" panose="02040503050406030204" pitchFamily="18" charset="0"/>
                                </a:rPr>
                              </m:ctrlPr>
                            </m:dPr>
                            <m:e>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𝑮</m:t>
                                  </m:r>
                                </m:e>
                                <m:sub>
                                  <m:r>
                                    <a:rPr lang="en-US" b="1" i="1" smtClean="0">
                                      <a:latin typeface="Cambria Math" panose="02040503050406030204" pitchFamily="18" charset="0"/>
                                    </a:rPr>
                                    <m:t>𝑬</m:t>
                                  </m:r>
                                </m:sub>
                                <m:sup>
                                  <m:r>
                                    <a:rPr lang="en-US" b="1" i="1" smtClean="0">
                                      <a:latin typeface="Cambria Math" panose="02040503050406030204" pitchFamily="18" charset="0"/>
                                    </a:rPr>
                                    <m:t>𝟐</m:t>
                                  </m:r>
                                </m:sup>
                              </m:sSubSup>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ea typeface="Cambria Math" panose="02040503050406030204" pitchFamily="18" charset="0"/>
                                    </a:rPr>
                                    <m:t>𝝉</m:t>
                                  </m:r>
                                </m:num>
                                <m:den>
                                  <m:r>
                                    <a:rPr lang="en-US" b="1" i="1" smtClean="0">
                                      <a:latin typeface="Cambria Math" panose="02040503050406030204" pitchFamily="18" charset="0"/>
                                      <a:ea typeface="Cambria Math" panose="02040503050406030204" pitchFamily="18" charset="0"/>
                                    </a:rPr>
                                    <m:t>𝝐</m:t>
                                  </m:r>
                                </m:den>
                              </m:f>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𝑮</m:t>
                                  </m:r>
                                </m:e>
                                <m:sub>
                                  <m:r>
                                    <a:rPr lang="en-US" b="1" i="1" smtClean="0">
                                      <a:latin typeface="Cambria Math" panose="02040503050406030204" pitchFamily="18" charset="0"/>
                                    </a:rPr>
                                    <m:t>𝑴</m:t>
                                  </m:r>
                                </m:sub>
                                <m:sup>
                                  <m:r>
                                    <a:rPr lang="en-US" b="1" i="1" smtClean="0">
                                      <a:latin typeface="Cambria Math" panose="02040503050406030204" pitchFamily="18" charset="0"/>
                                    </a:rPr>
                                    <m:t>𝟐</m:t>
                                  </m:r>
                                </m:sup>
                              </m:sSubSup>
                            </m:e>
                          </m:d>
                        </m:num>
                        <m:den>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𝝉</m:t>
                          </m:r>
                          <m:r>
                            <a:rPr lang="en-US" b="1" i="1" smtClean="0">
                              <a:latin typeface="Cambria Math" panose="02040503050406030204" pitchFamily="18" charset="0"/>
                            </a:rPr>
                            <m:t>)</m:t>
                          </m:r>
                        </m:den>
                      </m:f>
                    </m:oMath>
                  </m:oMathPara>
                </a14:m>
                <a:br>
                  <a:rPr lang="en-US" sz="1800" dirty="0"/>
                </a:br>
                <a:endParaRPr lang="en-US" sz="1800" dirty="0"/>
              </a:p>
              <a:p>
                <a:r>
                  <a:rPr lang="en-US" sz="1800" dirty="0">
                    <a:latin typeface="Segoe UI" panose="020B0502040204020203" pitchFamily="34" charset="0"/>
                    <a:cs typeface="Segoe UI" panose="020B0502040204020203" pitchFamily="34" charset="0"/>
                  </a:rPr>
                  <a:t>Mott cross section: ultra-relativistic electron scattering cross section from a point-like target with charge </a:t>
                </a:r>
                <a:r>
                  <a:rPr lang="en-US" sz="1800" i="1" dirty="0">
                    <a:latin typeface="Segoe UI" panose="020B0502040204020203" pitchFamily="34" charset="0"/>
                    <a:cs typeface="Segoe UI" panose="020B0502040204020203" pitchFamily="34" charset="0"/>
                  </a:rPr>
                  <a:t>Ze</a:t>
                </a:r>
                <a:r>
                  <a:rPr lang="en-US" sz="1800" dirty="0">
                    <a:latin typeface="Segoe UI" panose="020B0502040204020203" pitchFamily="34" charset="0"/>
                    <a:cs typeface="Segoe UI" panose="020B0502040204020203" pitchFamily="34" charset="0"/>
                  </a:rPr>
                  <a:t>, no spin, and no magnetic moment,</a:t>
                </a:r>
              </a:p>
              <a:p>
                <a:pPr lvl="1"/>
                <a14:m>
                  <m:oMath xmlns:m="http://schemas.openxmlformats.org/officeDocument/2006/math">
                    <m:sSub>
                      <m:sSubPr>
                        <m:ctrlPr>
                          <a:rPr lang="en-US" sz="1800" i="1" smtClean="0">
                            <a:latin typeface="Cambria Math" panose="02040503050406030204" pitchFamily="18" charset="0"/>
                          </a:rPr>
                        </m:ctrlPr>
                      </m:sSubPr>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𝑑</m:t>
                                </m:r>
                                <m:r>
                                  <a:rPr lang="en-US" sz="1800" i="1">
                                    <a:latin typeface="Cambria Math" panose="02040503050406030204" pitchFamily="18" charset="0"/>
                                    <a:ea typeface="Cambria Math" panose="02040503050406030204" pitchFamily="18" charset="0"/>
                                  </a:rPr>
                                  <m:t>𝜎</m:t>
                                </m:r>
                              </m:num>
                              <m:den>
                                <m:r>
                                  <a:rPr lang="en-US" sz="1800" i="1">
                                    <a:latin typeface="Cambria Math" panose="02040503050406030204" pitchFamily="18" charset="0"/>
                                  </a:rPr>
                                  <m:t>𝑑</m:t>
                                </m:r>
                                <m:sSub>
                                  <m:sSubPr>
                                    <m:ctrlPr>
                                      <a:rPr lang="en-US" sz="1800" i="1">
                                        <a:latin typeface="Cambria Math" panose="02040503050406030204" pitchFamily="18" charset="0"/>
                                      </a:rPr>
                                    </m:ctrlPr>
                                  </m:sSubPr>
                                  <m:e>
                                    <m:r>
                                      <a:rPr lang="el-GR" sz="1800" i="1">
                                        <a:latin typeface="Cambria Math" panose="02040503050406030204" pitchFamily="18" charset="0"/>
                                      </a:rPr>
                                      <m:t>Ω</m:t>
                                    </m:r>
                                  </m:e>
                                  <m:sub>
                                    <m:r>
                                      <a:rPr lang="en-US" sz="1800" i="1">
                                        <a:latin typeface="Cambria Math" panose="02040503050406030204" pitchFamily="18" charset="0"/>
                                      </a:rPr>
                                      <m:t>𝑒</m:t>
                                    </m:r>
                                  </m:sub>
                                </m:sSub>
                              </m:den>
                            </m:f>
                          </m:e>
                        </m:d>
                      </m:e>
                      <m:sub>
                        <m:r>
                          <a:rPr lang="en-US" sz="1800" i="1">
                            <a:latin typeface="Cambria Math" panose="02040503050406030204" pitchFamily="18" charset="0"/>
                          </a:rPr>
                          <m:t>𝑀𝑜𝑡𝑡</m:t>
                        </m:r>
                      </m:sub>
                    </m:sSub>
                  </m:oMath>
                </a14:m>
                <a:r>
                  <a:rPr lang="en-US" sz="1800" dirty="0"/>
                  <a:t>=  </a:t>
                </a:r>
                <a14:m>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𝑍</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𝛼</m:t>
                            </m:r>
                          </m:e>
                          <m:sup>
                            <m:r>
                              <a:rPr lang="en-US" sz="1800" b="0" i="1" smtClean="0">
                                <a:latin typeface="Cambria Math" panose="02040503050406030204" pitchFamily="18" charset="0"/>
                              </a:rPr>
                              <m:t>2</m:t>
                            </m:r>
                          </m:sup>
                        </m:sSup>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𝐸</m:t>
                            </m:r>
                          </m:e>
                          <m:sub>
                            <m:r>
                              <a:rPr lang="en-US" sz="1800" b="0" i="1" smtClean="0">
                                <a:latin typeface="Cambria Math" panose="02040503050406030204" pitchFamily="18" charset="0"/>
                              </a:rPr>
                              <m:t>𝑒</m:t>
                            </m:r>
                          </m:sub>
                          <m:sup>
                            <m:r>
                              <a:rPr lang="en-US" sz="1800" b="0" i="1" smtClean="0">
                                <a:latin typeface="Cambria Math" panose="02040503050406030204" pitchFamily="18" charset="0"/>
                              </a:rPr>
                              <m:t>′</m:t>
                            </m:r>
                          </m:sup>
                        </m:sSubSup>
                      </m:num>
                      <m:den>
                        <m:r>
                          <a:rPr lang="en-US" sz="1800" b="0" i="1" smtClean="0">
                            <a:latin typeface="Cambria Math" panose="02040503050406030204" pitchFamily="18" charset="0"/>
                          </a:rPr>
                          <m:t>4</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𝐸</m:t>
                            </m:r>
                          </m:e>
                          <m:sub>
                            <m:r>
                              <a:rPr lang="en-US" sz="1800" b="0" i="1" smtClean="0">
                                <a:latin typeface="Cambria Math" panose="02040503050406030204" pitchFamily="18" charset="0"/>
                              </a:rPr>
                              <m:t>𝑒</m:t>
                            </m:r>
                          </m:sub>
                          <m:sup>
                            <m:r>
                              <a:rPr lang="en-US" sz="1800" b="0" i="1" smtClean="0">
                                <a:latin typeface="Cambria Math" panose="02040503050406030204" pitchFamily="18" charset="0"/>
                              </a:rPr>
                              <m:t>3</m:t>
                            </m:r>
                          </m:sup>
                        </m:sSubSup>
                      </m:den>
                    </m:f>
                    <m:f>
                      <m:fPr>
                        <m:ctrlPr>
                          <a:rPr lang="en-US" sz="1800" i="1" smtClean="0">
                            <a:latin typeface="Cambria Math" panose="02040503050406030204" pitchFamily="18" charset="0"/>
                          </a:rPr>
                        </m:ctrlPr>
                      </m:fPr>
                      <m:num>
                        <m:func>
                          <m:funcPr>
                            <m:ctrlPr>
                              <a:rPr lang="en-US" sz="1800" i="1" smtClean="0">
                                <a:latin typeface="Cambria Math" panose="02040503050406030204" pitchFamily="18" charset="0"/>
                              </a:rPr>
                            </m:ctrlPr>
                          </m:funcPr>
                          <m:fName>
                            <m:sSup>
                              <m:sSupPr>
                                <m:ctrlPr>
                                  <a:rPr lang="en-US" sz="1800" i="1" smtClean="0">
                                    <a:latin typeface="Cambria Math" panose="02040503050406030204" pitchFamily="18" charset="0"/>
                                  </a:rPr>
                                </m:ctrlPr>
                              </m:sSupPr>
                              <m:e>
                                <m:r>
                                  <m:rPr>
                                    <m:sty m:val="p"/>
                                  </m:rPr>
                                  <a:rPr lang="en-US" sz="1800" i="0" smtClean="0">
                                    <a:latin typeface="Cambria Math" panose="02040503050406030204" pitchFamily="18" charset="0"/>
                                  </a:rPr>
                                  <m:t>cos</m:t>
                                </m:r>
                              </m:e>
                              <m:sup>
                                <m:r>
                                  <a:rPr lang="en-US" sz="1800" b="0" i="1" smtClean="0">
                                    <a:latin typeface="Cambria Math" panose="02040503050406030204" pitchFamily="18" charset="0"/>
                                  </a:rPr>
                                  <m:t>2</m:t>
                                </m:r>
                              </m:sup>
                            </m:sSup>
                          </m:fName>
                          <m:e>
                            <m:d>
                              <m:dPr>
                                <m:ctrlPr>
                                  <a:rPr lang="en-US" sz="1800" i="1" smtClean="0">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𝜃</m:t>
                                        </m:r>
                                      </m:e>
                                      <m:sub>
                                        <m:r>
                                          <a:rPr lang="en-US" sz="1800" i="1">
                                            <a:latin typeface="Cambria Math" panose="02040503050406030204" pitchFamily="18" charset="0"/>
                                          </a:rPr>
                                          <m:t>𝑒</m:t>
                                        </m:r>
                                      </m:sub>
                                    </m:sSub>
                                  </m:num>
                                  <m:den>
                                    <m:r>
                                      <a:rPr lang="en-US" sz="1800" i="1">
                                        <a:latin typeface="Cambria Math" panose="02040503050406030204" pitchFamily="18" charset="0"/>
                                      </a:rPr>
                                      <m:t>2</m:t>
                                    </m:r>
                                  </m:den>
                                </m:f>
                              </m:e>
                            </m:d>
                          </m:e>
                        </m:func>
                      </m:num>
                      <m:den>
                        <m:func>
                          <m:funcPr>
                            <m:ctrlPr>
                              <a:rPr lang="en-US" sz="1800" i="1" smtClean="0">
                                <a:latin typeface="Cambria Math" panose="02040503050406030204" pitchFamily="18" charset="0"/>
                              </a:rPr>
                            </m:ctrlPr>
                          </m:funcPr>
                          <m:fName>
                            <m:sSup>
                              <m:sSupPr>
                                <m:ctrlPr>
                                  <a:rPr lang="en-US" sz="1800" i="1" smtClean="0">
                                    <a:latin typeface="Cambria Math" panose="02040503050406030204" pitchFamily="18" charset="0"/>
                                  </a:rPr>
                                </m:ctrlPr>
                              </m:sSupPr>
                              <m:e>
                                <m:r>
                                  <m:rPr>
                                    <m:sty m:val="p"/>
                                  </m:rPr>
                                  <a:rPr lang="en-US" sz="1800" i="0" smtClean="0">
                                    <a:latin typeface="Cambria Math" panose="02040503050406030204" pitchFamily="18" charset="0"/>
                                  </a:rPr>
                                  <m:t>sin</m:t>
                                </m:r>
                              </m:e>
                              <m:sup>
                                <m:r>
                                  <a:rPr lang="en-US" sz="1800" b="0" i="1" smtClean="0">
                                    <a:latin typeface="Cambria Math" panose="02040503050406030204" pitchFamily="18" charset="0"/>
                                  </a:rPr>
                                  <m:t>4</m:t>
                                </m:r>
                              </m:sup>
                            </m:sSup>
                          </m:fName>
                          <m:e>
                            <m:d>
                              <m:dPr>
                                <m:ctrlPr>
                                  <a:rPr lang="en-US" sz="1800" i="1" smtClean="0">
                                    <a:latin typeface="Cambria Math" panose="02040503050406030204" pitchFamily="18" charset="0"/>
                                  </a:rPr>
                                </m:ctrlPr>
                              </m:dPr>
                              <m:e>
                                <m:f>
                                  <m:fPr>
                                    <m:ctrlPr>
                                      <a:rPr lang="en-US" sz="1800" i="1" smtClean="0">
                                        <a:latin typeface="Cambria Math" panose="02040503050406030204" pitchFamily="18" charset="0"/>
                                      </a:rPr>
                                    </m:ctrlPr>
                                  </m:fPr>
                                  <m:num>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𝜃</m:t>
                                        </m:r>
                                      </m:e>
                                      <m:sub>
                                        <m:r>
                                          <a:rPr lang="en-US" sz="1800" b="0" i="1" smtClean="0">
                                            <a:latin typeface="Cambria Math" panose="02040503050406030204" pitchFamily="18" charset="0"/>
                                          </a:rPr>
                                          <m:t>𝑒</m:t>
                                        </m:r>
                                      </m:sub>
                                    </m:sSub>
                                  </m:num>
                                  <m:den>
                                    <m:r>
                                      <a:rPr lang="en-US" sz="1800" b="0" i="1" smtClean="0">
                                        <a:latin typeface="Cambria Math" panose="02040503050406030204" pitchFamily="18" charset="0"/>
                                      </a:rPr>
                                      <m:t>2</m:t>
                                    </m:r>
                                  </m:den>
                                </m:f>
                              </m:e>
                            </m:d>
                          </m:e>
                        </m:func>
                      </m:den>
                    </m:f>
                  </m:oMath>
                </a14:m>
                <a:endParaRPr lang="en-US" sz="1800" dirty="0"/>
              </a:p>
              <a:p>
                <a14:m>
                  <m:oMath xmlns:m="http://schemas.openxmlformats.org/officeDocument/2006/math">
                    <m:r>
                      <a:rPr lang="en-US" sz="1800" i="1" smtClean="0">
                        <a:latin typeface="Cambria Math" panose="02040503050406030204" pitchFamily="18" charset="0"/>
                        <a:ea typeface="Cambria Math" panose="02040503050406030204" pitchFamily="18" charset="0"/>
                      </a:rPr>
                      <m:t>𝜖</m:t>
                    </m:r>
                    <m:r>
                      <a:rPr lang="en-US" sz="1800" b="0" i="0" smtClean="0">
                        <a:latin typeface="Cambria Math" panose="02040503050406030204" pitchFamily="18" charset="0"/>
                        <a:ea typeface="Cambria Math" panose="02040503050406030204" pitchFamily="18" charset="0"/>
                      </a:rPr>
                      <m:t>:</m:t>
                    </m:r>
                  </m:oMath>
                </a14:m>
                <a:r>
                  <a:rPr lang="en-US" sz="1800" dirty="0"/>
                  <a:t> longitudinal polarization of the virtual photon,</a:t>
                </a:r>
              </a:p>
              <a:p>
                <a:pPr lvl="1"/>
                <a14:m>
                  <m:oMath xmlns:m="http://schemas.openxmlformats.org/officeDocument/2006/math">
                    <m:r>
                      <a:rPr lang="en-US" sz="1400" i="1" smtClean="0">
                        <a:latin typeface="Cambria Math" panose="02040503050406030204" pitchFamily="18" charset="0"/>
                        <a:ea typeface="Cambria Math" panose="02040503050406030204" pitchFamily="18" charset="0"/>
                      </a:rPr>
                      <m:t>𝜖</m:t>
                    </m:r>
                    <m:r>
                      <a:rPr lang="en-US" sz="1400" b="0" i="1" smtClean="0">
                        <a:latin typeface="Cambria Math" panose="02040503050406030204" pitchFamily="18" charset="0"/>
                        <a:ea typeface="Cambria Math" panose="02040503050406030204" pitchFamily="18" charset="0"/>
                      </a:rPr>
                      <m:t>=</m:t>
                    </m:r>
                    <m:sSup>
                      <m:sSupPr>
                        <m:ctrlPr>
                          <a:rPr lang="en-US" sz="1400" b="0" i="1" smtClean="0">
                            <a:latin typeface="Cambria Math" panose="02040503050406030204" pitchFamily="18" charset="0"/>
                            <a:ea typeface="Cambria Math" panose="02040503050406030204" pitchFamily="18" charset="0"/>
                          </a:rPr>
                        </m:ctrlPr>
                      </m:sSupPr>
                      <m:e>
                        <m:d>
                          <m:dPr>
                            <m:begChr m:val="["/>
                            <m:endChr m:val="]"/>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1+2(1+</m:t>
                            </m:r>
                            <m:r>
                              <a:rPr lang="en-US" sz="1400" i="1">
                                <a:latin typeface="Cambria Math" panose="02040503050406030204" pitchFamily="18" charset="0"/>
                                <a:ea typeface="Cambria Math" panose="02040503050406030204" pitchFamily="18" charset="0"/>
                              </a:rPr>
                              <m:t>𝜏</m:t>
                            </m:r>
                            <m:r>
                              <a:rPr lang="en-US" sz="1400" i="1">
                                <a:latin typeface="Cambria Math" panose="02040503050406030204" pitchFamily="18" charset="0"/>
                                <a:ea typeface="Cambria Math" panose="02040503050406030204" pitchFamily="18" charset="0"/>
                              </a:rPr>
                              <m:t>)</m:t>
                            </m:r>
                            <m:func>
                              <m:funcPr>
                                <m:ctrlPr>
                                  <a:rPr lang="en-US" sz="1400" i="1">
                                    <a:latin typeface="Cambria Math" panose="02040503050406030204" pitchFamily="18" charset="0"/>
                                    <a:ea typeface="Cambria Math" panose="02040503050406030204" pitchFamily="18" charset="0"/>
                                  </a:rPr>
                                </m:ctrlPr>
                              </m:funcPr>
                              <m:fName>
                                <m:sSup>
                                  <m:sSupPr>
                                    <m:ctrlPr>
                                      <a:rPr lang="en-US" sz="1400" i="1">
                                        <a:latin typeface="Cambria Math" panose="02040503050406030204" pitchFamily="18" charset="0"/>
                                        <a:ea typeface="Cambria Math" panose="02040503050406030204" pitchFamily="18" charset="0"/>
                                      </a:rPr>
                                    </m:ctrlPr>
                                  </m:sSupPr>
                                  <m:e>
                                    <m:r>
                                      <m:rPr>
                                        <m:sty m:val="p"/>
                                      </m:rPr>
                                      <a:rPr lang="en-US" sz="1400">
                                        <a:latin typeface="Cambria Math" panose="02040503050406030204" pitchFamily="18" charset="0"/>
                                        <a:ea typeface="Cambria Math" panose="02040503050406030204" pitchFamily="18" charset="0"/>
                                      </a:rPr>
                                      <m:t>tan</m:t>
                                    </m:r>
                                  </m:e>
                                  <m:sup>
                                    <m:r>
                                      <a:rPr lang="en-US" sz="1400" i="1">
                                        <a:latin typeface="Cambria Math" panose="02040503050406030204" pitchFamily="18" charset="0"/>
                                        <a:ea typeface="Cambria Math" panose="02040503050406030204" pitchFamily="18" charset="0"/>
                                      </a:rPr>
                                      <m:t>2</m:t>
                                    </m:r>
                                  </m:sup>
                                </m:sSup>
                              </m:fName>
                              <m:e>
                                <m:d>
                                  <m:dPr>
                                    <m:ctrlPr>
                                      <a:rPr lang="en-US" sz="1400" i="1">
                                        <a:latin typeface="Cambria Math" panose="02040503050406030204" pitchFamily="18" charset="0"/>
                                        <a:ea typeface="Cambria Math" panose="02040503050406030204" pitchFamily="18" charset="0"/>
                                      </a:rPr>
                                    </m:ctrlPr>
                                  </m:dPr>
                                  <m:e>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𝜃</m:t>
                                            </m:r>
                                          </m:e>
                                          <m:sub>
                                            <m:r>
                                              <a:rPr lang="en-US" sz="1400" i="1">
                                                <a:latin typeface="Cambria Math" panose="02040503050406030204" pitchFamily="18" charset="0"/>
                                              </a:rPr>
                                              <m:t>𝑒</m:t>
                                            </m:r>
                                          </m:sub>
                                        </m:sSub>
                                      </m:num>
                                      <m:den>
                                        <m:r>
                                          <a:rPr lang="en-US" sz="1400" i="1">
                                            <a:latin typeface="Cambria Math" panose="02040503050406030204" pitchFamily="18" charset="0"/>
                                          </a:rPr>
                                          <m:t>2</m:t>
                                        </m:r>
                                      </m:den>
                                    </m:f>
                                  </m:e>
                                </m:d>
                              </m:e>
                            </m:func>
                          </m:e>
                        </m:d>
                      </m:e>
                      <m:sup>
                        <m:r>
                          <a:rPr lang="en-US" sz="1400" b="0" i="1" smtClean="0">
                            <a:latin typeface="Cambria Math" panose="02040503050406030204" pitchFamily="18" charset="0"/>
                            <a:ea typeface="Cambria Math" panose="02040503050406030204" pitchFamily="18" charset="0"/>
                          </a:rPr>
                          <m:t>−1</m:t>
                        </m:r>
                      </m:sup>
                    </m:sSup>
                  </m:oMath>
                </a14:m>
                <a:endParaRPr lang="en-US" sz="2600" dirty="0"/>
              </a:p>
            </p:txBody>
          </p:sp>
        </mc:Choice>
        <mc:Fallback xmlns="">
          <p:sp>
            <p:nvSpPr>
              <p:cNvPr id="3" name="Content Placeholder 2">
                <a:extLst>
                  <a:ext uri="{FF2B5EF4-FFF2-40B4-BE49-F238E27FC236}">
                    <a16:creationId xmlns:a16="http://schemas.microsoft.com/office/drawing/2014/main" id="{A996A654-B07E-7E57-8E49-ADE9E4E60F8E}"/>
                  </a:ext>
                </a:extLst>
              </p:cNvPr>
              <p:cNvSpPr>
                <a:spLocks noGrp="1" noRot="1" noChangeAspect="1" noMove="1" noResize="1" noEditPoints="1" noAdjustHandles="1" noChangeArrowheads="1" noChangeShapeType="1" noTextEdit="1"/>
              </p:cNvSpPr>
              <p:nvPr>
                <p:ph idx="1"/>
              </p:nvPr>
            </p:nvSpPr>
            <p:spPr>
              <a:xfrm>
                <a:off x="633743" y="1150607"/>
                <a:ext cx="11054281" cy="5038596"/>
              </a:xfrm>
              <a:blipFill>
                <a:blip r:embed="rId2"/>
                <a:stretch>
                  <a:fillRect l="-386" t="-121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275CE09-7AAA-F406-4D38-F1C40CCBCA03}"/>
              </a:ext>
            </a:extLst>
          </p:cNvPr>
          <p:cNvSpPr>
            <a:spLocks noGrp="1"/>
          </p:cNvSpPr>
          <p:nvPr>
            <p:ph type="dt" sz="half" idx="10"/>
          </p:nvPr>
        </p:nvSpPr>
        <p:spPr>
          <a:xfrm>
            <a:off x="2172070" y="6368872"/>
            <a:ext cx="1215074" cy="365124"/>
          </a:xfrm>
        </p:spPr>
        <p:txBody>
          <a:bodyPr/>
          <a:lstStyle/>
          <a:p>
            <a:r>
              <a:rPr lang="en-US"/>
              <a:t>01/22/2026</a:t>
            </a:r>
          </a:p>
        </p:txBody>
      </p:sp>
      <p:sp>
        <p:nvSpPr>
          <p:cNvPr id="5" name="Footer Placeholder 4">
            <a:extLst>
              <a:ext uri="{FF2B5EF4-FFF2-40B4-BE49-F238E27FC236}">
                <a16:creationId xmlns:a16="http://schemas.microsoft.com/office/drawing/2014/main" id="{A1BBAF8A-CCB9-C3C0-9B33-767B9CC28560}"/>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F279DC30-0EF7-EB20-3012-6ABA1DD6F88F}"/>
              </a:ext>
            </a:extLst>
          </p:cNvPr>
          <p:cNvSpPr>
            <a:spLocks noGrp="1"/>
          </p:cNvSpPr>
          <p:nvPr>
            <p:ph type="sldNum" sz="quarter" idx="12"/>
          </p:nvPr>
        </p:nvSpPr>
        <p:spPr/>
        <p:txBody>
          <a:bodyPr/>
          <a:lstStyle/>
          <a:p>
            <a:fld id="{F68FD397-F2C8-48B8-A30E-8FD612544E28}" type="slidenum">
              <a:rPr lang="en-US" smtClean="0"/>
              <a:t>5</a:t>
            </a:fld>
            <a:endParaRPr lang="en-US"/>
          </a:p>
        </p:txBody>
      </p:sp>
    </p:spTree>
    <p:extLst>
      <p:ext uri="{BB962C8B-B14F-4D97-AF65-F5344CB8AC3E}">
        <p14:creationId xmlns:p14="http://schemas.microsoft.com/office/powerpoint/2010/main" val="3115730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D273A11-6487-2D80-E3D0-08A9F504BA77}"/>
                  </a:ext>
                </a:extLst>
              </p:cNvPr>
              <p:cNvSpPr>
                <a:spLocks noGrp="1"/>
              </p:cNvSpPr>
              <p:nvPr>
                <p:ph type="title"/>
              </p:nvPr>
            </p:nvSpPr>
            <p:spPr>
              <a:xfrm>
                <a:off x="838200" y="274019"/>
                <a:ext cx="10515600" cy="819731"/>
              </a:xfrm>
            </p:spPr>
            <p:txBody>
              <a:bodyPr/>
              <a:lstStyle/>
              <a:p>
                <a:pPr algn="ctr"/>
                <a:r>
                  <a:rPr lang="en-US" dirty="0"/>
                  <a:t>How to measure </a:t>
                </a:r>
                <a14:m>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𝑮</m:t>
                        </m:r>
                      </m:e>
                      <m:sub>
                        <m:r>
                          <a:rPr lang="en-US" b="1" i="1" smtClean="0">
                            <a:latin typeface="Cambria Math" panose="02040503050406030204" pitchFamily="18" charset="0"/>
                          </a:rPr>
                          <m:t>𝑴</m:t>
                        </m:r>
                      </m:sub>
                      <m:sup>
                        <m:r>
                          <a:rPr lang="en-US" b="1" i="1" smtClean="0">
                            <a:latin typeface="Cambria Math" panose="02040503050406030204" pitchFamily="18" charset="0"/>
                          </a:rPr>
                          <m:t>𝒏</m:t>
                        </m:r>
                      </m:sup>
                    </m:sSubSup>
                  </m:oMath>
                </a14:m>
                <a:r>
                  <a:rPr lang="en-US" dirty="0"/>
                  <a:t>?</a:t>
                </a:r>
              </a:p>
            </p:txBody>
          </p:sp>
        </mc:Choice>
        <mc:Fallback xmlns="">
          <p:sp>
            <p:nvSpPr>
              <p:cNvPr id="2" name="Title 1">
                <a:extLst>
                  <a:ext uri="{FF2B5EF4-FFF2-40B4-BE49-F238E27FC236}">
                    <a16:creationId xmlns:a16="http://schemas.microsoft.com/office/drawing/2014/main" id="{9D273A11-6487-2D80-E3D0-08A9F504BA77}"/>
                  </a:ext>
                </a:extLst>
              </p:cNvPr>
              <p:cNvSpPr>
                <a:spLocks noGrp="1" noRot="1" noChangeAspect="1" noMove="1" noResize="1" noEditPoints="1" noAdjustHandles="1" noChangeArrowheads="1" noChangeShapeType="1" noTextEdit="1"/>
              </p:cNvSpPr>
              <p:nvPr>
                <p:ph type="title"/>
              </p:nvPr>
            </p:nvSpPr>
            <p:spPr>
              <a:xfrm>
                <a:off x="838200" y="274019"/>
                <a:ext cx="10515600" cy="819731"/>
              </a:xfrm>
              <a:blipFill>
                <a:blip r:embed="rId2"/>
                <a:stretch>
                  <a:fillRect t="-15672" b="-28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A2FE63-FAAC-6A43-DA91-BA19A0F6C7C2}"/>
                  </a:ext>
                </a:extLst>
              </p:cNvPr>
              <p:cNvSpPr>
                <a:spLocks noGrp="1"/>
              </p:cNvSpPr>
              <p:nvPr>
                <p:ph idx="1"/>
              </p:nvPr>
            </p:nvSpPr>
            <p:spPr>
              <a:xfrm>
                <a:off x="360630" y="1184856"/>
                <a:ext cx="11470740" cy="4982754"/>
              </a:xfrm>
            </p:spPr>
            <p:txBody>
              <a:bodyPr>
                <a:normAutofit fontScale="85000" lnSpcReduction="20000"/>
              </a:bodyPr>
              <a:lstStyle/>
              <a:p>
                <a:pPr marL="342900" indent="-342900">
                  <a:buFont typeface="+mj-lt"/>
                  <a:buAutoNum type="arabicPeriod"/>
                </a:pPr>
                <a:r>
                  <a:rPr lang="en-US" sz="1900" dirty="0"/>
                  <a:t>Inclusive </a:t>
                </a:r>
                <a14:m>
                  <m:oMath xmlns:m="http://schemas.openxmlformats.org/officeDocument/2006/math">
                    <m:r>
                      <a:rPr lang="en-US" sz="1900" b="0" i="1" smtClean="0">
                        <a:latin typeface="Cambria Math" panose="02040503050406030204" pitchFamily="18" charset="0"/>
                      </a:rPr>
                      <m:t>𝐷</m:t>
                    </m:r>
                    <m:r>
                      <a:rPr lang="en-US" sz="1900" b="0" i="1" smtClean="0">
                        <a:latin typeface="Cambria Math" panose="02040503050406030204" pitchFamily="18" charset="0"/>
                      </a:rPr>
                      <m:t>(</m:t>
                    </m:r>
                    <m:r>
                      <a:rPr lang="en-US" sz="1900" b="0" i="1" smtClean="0">
                        <a:latin typeface="Cambria Math" panose="02040503050406030204" pitchFamily="18" charset="0"/>
                      </a:rPr>
                      <m:t>𝑒</m:t>
                    </m:r>
                    <m:r>
                      <a:rPr lang="en-US" sz="1900" b="0" i="1" smtClean="0">
                        <a:latin typeface="Cambria Math" panose="02040503050406030204" pitchFamily="18" charset="0"/>
                      </a:rPr>
                      <m:t>,</m:t>
                    </m:r>
                    <m:sSup>
                      <m:sSupPr>
                        <m:ctrlPr>
                          <a:rPr lang="en-US" sz="1900" b="0" i="1" smtClean="0">
                            <a:latin typeface="Cambria Math" panose="02040503050406030204" pitchFamily="18" charset="0"/>
                          </a:rPr>
                        </m:ctrlPr>
                      </m:sSupPr>
                      <m:e>
                        <m:r>
                          <a:rPr lang="en-US" sz="1900" b="0" i="1" smtClean="0">
                            <a:latin typeface="Cambria Math" panose="02040503050406030204" pitchFamily="18" charset="0"/>
                          </a:rPr>
                          <m:t>𝑒</m:t>
                        </m:r>
                      </m:e>
                      <m:sup>
                        <m:r>
                          <a:rPr lang="en-US" sz="1900" b="0" i="1" smtClean="0">
                            <a:latin typeface="Cambria Math" panose="02040503050406030204" pitchFamily="18" charset="0"/>
                          </a:rPr>
                          <m:t>′</m:t>
                        </m:r>
                      </m:sup>
                    </m:sSup>
                    <m:r>
                      <a:rPr lang="en-US" sz="1900" b="0" i="1" smtClean="0">
                        <a:latin typeface="Cambria Math" panose="02040503050406030204" pitchFamily="18" charset="0"/>
                      </a:rPr>
                      <m:t>)</m:t>
                    </m:r>
                  </m:oMath>
                </a14:m>
                <a:r>
                  <a:rPr lang="en-US" sz="1900" i="1" dirty="0"/>
                  <a:t> </a:t>
                </a:r>
                <a:r>
                  <a:rPr lang="en-US" sz="1900" dirty="0"/>
                  <a:t>scattering cross section measurement</a:t>
                </a:r>
              </a:p>
              <a:p>
                <a:pPr lvl="1"/>
                <a:r>
                  <a:rPr lang="en-US" sz="1600" u="sng" dirty="0"/>
                  <a:t>Single arm (electrons only) measurement</a:t>
                </a:r>
              </a:p>
              <a:p>
                <a:pPr lvl="1"/>
                <a:r>
                  <a:rPr lang="en-US" sz="1600" dirty="0"/>
                  <a:t>Proton contribution is subtracted using proton form factor data with the use of the deuteron wavefunction models</a:t>
                </a:r>
              </a:p>
              <a:p>
                <a:pPr lvl="1"/>
                <a:r>
                  <a:rPr lang="en-US" sz="1600" dirty="0"/>
                  <a:t>Use Rosenbluth separation to  extract </a:t>
                </a:r>
                <a14:m>
                  <m:oMath xmlns:m="http://schemas.openxmlformats.org/officeDocument/2006/math">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𝐺</m:t>
                        </m:r>
                      </m:e>
                      <m:sub>
                        <m:r>
                          <a:rPr lang="en-US" sz="1600" b="0" i="1" smtClean="0">
                            <a:latin typeface="Cambria Math" panose="02040503050406030204" pitchFamily="18" charset="0"/>
                          </a:rPr>
                          <m:t>𝑀</m:t>
                        </m:r>
                      </m:sub>
                      <m:sup>
                        <m:r>
                          <a:rPr lang="en-US" sz="1600" b="0" i="1" smtClean="0">
                            <a:latin typeface="Cambria Math" panose="02040503050406030204" pitchFamily="18" charset="0"/>
                          </a:rPr>
                          <m:t>𝑛</m:t>
                        </m:r>
                      </m:sup>
                    </m:sSubSup>
                  </m:oMath>
                </a14:m>
                <a:r>
                  <a:rPr lang="en-US" sz="1600" dirty="0"/>
                  <a:t> and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𝐺</m:t>
                        </m:r>
                      </m:e>
                      <m:sub>
                        <m:r>
                          <a:rPr lang="en-US" sz="1600" b="0" i="1" smtClean="0">
                            <a:latin typeface="Cambria Math" panose="02040503050406030204" pitchFamily="18" charset="0"/>
                          </a:rPr>
                          <m:t>𝐸</m:t>
                        </m:r>
                      </m:sub>
                      <m:sup>
                        <m:r>
                          <a:rPr lang="en-US" sz="1600" i="1">
                            <a:latin typeface="Cambria Math" panose="02040503050406030204" pitchFamily="18" charset="0"/>
                          </a:rPr>
                          <m:t>𝑛</m:t>
                        </m:r>
                      </m:sup>
                    </m:sSubSup>
                  </m:oMath>
                </a14:m>
                <a:endParaRPr lang="en-US" sz="1600" dirty="0"/>
              </a:p>
              <a:p>
                <a:pPr lvl="1"/>
                <a:r>
                  <a:rPr lang="en-US" sz="1600" u="sng" dirty="0"/>
                  <a:t>Model dependent</a:t>
                </a:r>
                <a:r>
                  <a:rPr lang="en-US" sz="1600" dirty="0"/>
                  <a:t>, increases error when large proton cross section is subtracted, and lack of coincidence nucleon detection for accidental event suppression</a:t>
                </a:r>
              </a:p>
              <a:p>
                <a:pPr marL="342900" indent="-342900">
                  <a:buFont typeface="+mj-lt"/>
                  <a:buAutoNum type="arabicPeriod"/>
                </a:pPr>
                <a:r>
                  <a:rPr lang="en-US" sz="1900" dirty="0"/>
                  <a:t>Exclusive </a:t>
                </a:r>
                <a14:m>
                  <m:oMath xmlns:m="http://schemas.openxmlformats.org/officeDocument/2006/math">
                    <m:r>
                      <a:rPr lang="en-US" sz="1900" b="0" i="1" smtClean="0">
                        <a:latin typeface="Cambria Math" panose="02040503050406030204" pitchFamily="18" charset="0"/>
                      </a:rPr>
                      <m:t>𝐷</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𝑒</m:t>
                        </m:r>
                        <m:r>
                          <a:rPr lang="en-US" sz="1900" b="0" i="1" smtClean="0">
                            <a:latin typeface="Cambria Math" panose="02040503050406030204" pitchFamily="18" charset="0"/>
                          </a:rPr>
                          <m:t>,</m:t>
                        </m:r>
                        <m:sSup>
                          <m:sSupPr>
                            <m:ctrlPr>
                              <a:rPr lang="en-US" sz="1900" b="0" i="1" smtClean="0">
                                <a:latin typeface="Cambria Math" panose="02040503050406030204" pitchFamily="18" charset="0"/>
                              </a:rPr>
                            </m:ctrlPr>
                          </m:sSupPr>
                          <m:e>
                            <m:r>
                              <a:rPr lang="en-US" sz="1900" b="0" i="1" smtClean="0">
                                <a:latin typeface="Cambria Math" panose="02040503050406030204" pitchFamily="18" charset="0"/>
                              </a:rPr>
                              <m:t>𝑒</m:t>
                            </m:r>
                          </m:e>
                          <m:sup>
                            <m:r>
                              <a:rPr lang="en-US" sz="1900" b="0" i="1" smtClean="0">
                                <a:latin typeface="Cambria Math" panose="02040503050406030204" pitchFamily="18" charset="0"/>
                              </a:rPr>
                              <m:t>′</m:t>
                            </m:r>
                          </m:sup>
                        </m:sSup>
                        <m:r>
                          <a:rPr lang="en-US" sz="1900" b="0" i="1" smtClean="0">
                            <a:latin typeface="Cambria Math" panose="02040503050406030204" pitchFamily="18" charset="0"/>
                          </a:rPr>
                          <m:t>𝑛</m:t>
                        </m:r>
                      </m:e>
                    </m:d>
                    <m:r>
                      <a:rPr lang="en-US" sz="1900" b="0" i="1" smtClean="0">
                        <a:latin typeface="Cambria Math" panose="02040503050406030204" pitchFamily="18" charset="0"/>
                      </a:rPr>
                      <m:t>𝑝</m:t>
                    </m:r>
                  </m:oMath>
                </a14:m>
                <a:r>
                  <a:rPr lang="en-US" sz="1900" dirty="0"/>
                  <a:t> cross section measurement</a:t>
                </a:r>
              </a:p>
              <a:p>
                <a:pPr lvl="1"/>
                <a:r>
                  <a:rPr lang="en-US" sz="1600" dirty="0"/>
                  <a:t>The error due to the large proton cross section subtraction from above technique avoided</a:t>
                </a:r>
              </a:p>
              <a:p>
                <a:pPr lvl="1"/>
                <a:r>
                  <a:rPr lang="en-US" sz="1600" dirty="0"/>
                  <a:t>Still </a:t>
                </a:r>
                <a:r>
                  <a:rPr lang="en-US" sz="1600" u="sng" dirty="0"/>
                  <a:t>relies heavily  on deuteron wavefunction models</a:t>
                </a:r>
                <a:r>
                  <a:rPr lang="en-US" sz="1600" dirty="0"/>
                  <a:t> to correct for nuclear effects</a:t>
                </a:r>
              </a:p>
              <a:p>
                <a:pPr lvl="1"/>
                <a:r>
                  <a:rPr lang="en-US" sz="1600" dirty="0"/>
                  <a:t>Accurate knowledge of neutron detection efficiency is required</a:t>
                </a:r>
              </a:p>
              <a:p>
                <a:pPr marL="342900" indent="-342900">
                  <a:buFont typeface="+mj-lt"/>
                  <a:buAutoNum type="arabicPeriod"/>
                </a:pPr>
                <a:r>
                  <a:rPr lang="en-US" sz="1900" dirty="0"/>
                  <a:t>Anti-coincidence </a:t>
                </a:r>
                <a14:m>
                  <m:oMath xmlns:m="http://schemas.openxmlformats.org/officeDocument/2006/math">
                    <m:r>
                      <a:rPr lang="en-US" sz="1900" b="0" i="1" smtClean="0">
                        <a:latin typeface="Cambria Math" panose="02040503050406030204" pitchFamily="18" charset="0"/>
                      </a:rPr>
                      <m:t>𝐷</m:t>
                    </m:r>
                    <m:r>
                      <a:rPr lang="en-US" sz="1900" b="0" i="1" smtClean="0">
                        <a:latin typeface="Cambria Math" panose="02040503050406030204" pitchFamily="18" charset="0"/>
                      </a:rPr>
                      <m:t>(</m:t>
                    </m:r>
                    <m:r>
                      <a:rPr lang="en-US" sz="1900" b="0" i="1" smtClean="0">
                        <a:latin typeface="Cambria Math" panose="02040503050406030204" pitchFamily="18" charset="0"/>
                      </a:rPr>
                      <m:t>𝑒</m:t>
                    </m:r>
                    <m:r>
                      <a:rPr lang="en-US" sz="1900" b="0" i="1" smtClean="0">
                        <a:latin typeface="Cambria Math" panose="02040503050406030204" pitchFamily="18" charset="0"/>
                      </a:rPr>
                      <m:t>,</m:t>
                    </m:r>
                    <m:sSup>
                      <m:sSupPr>
                        <m:ctrlPr>
                          <a:rPr lang="en-US" sz="1900" b="0" i="1" smtClean="0">
                            <a:latin typeface="Cambria Math" panose="02040503050406030204" pitchFamily="18" charset="0"/>
                          </a:rPr>
                        </m:ctrlPr>
                      </m:sSupPr>
                      <m:e>
                        <m:r>
                          <a:rPr lang="en-US" sz="1900" b="0" i="1" smtClean="0">
                            <a:latin typeface="Cambria Math" panose="02040503050406030204" pitchFamily="18" charset="0"/>
                          </a:rPr>
                          <m:t>𝑒</m:t>
                        </m:r>
                      </m:e>
                      <m:sup>
                        <m:r>
                          <a:rPr lang="en-US" sz="1900" b="0" i="1" smtClean="0">
                            <a:latin typeface="Cambria Math" panose="02040503050406030204" pitchFamily="18" charset="0"/>
                          </a:rPr>
                          <m:t>′</m:t>
                        </m:r>
                      </m:sup>
                    </m:sSup>
                    <m:r>
                      <a:rPr lang="en-US" sz="1900" b="0" i="1" smtClean="0">
                        <a:latin typeface="Cambria Math" panose="02040503050406030204" pitchFamily="18" charset="0"/>
                      </a:rPr>
                      <m:t>𝑁𝑂𝑇</m:t>
                    </m:r>
                    <m:r>
                      <a:rPr lang="en-US" sz="1900" b="0" i="1" smtClean="0">
                        <a:latin typeface="Cambria Math" panose="02040503050406030204" pitchFamily="18" charset="0"/>
                      </a:rPr>
                      <m:t>−</m:t>
                    </m:r>
                    <m:r>
                      <a:rPr lang="en-US" sz="1900" b="0" i="1" smtClean="0">
                        <a:latin typeface="Cambria Math" panose="02040503050406030204" pitchFamily="18" charset="0"/>
                      </a:rPr>
                      <m:t>𝑝</m:t>
                    </m:r>
                    <m:r>
                      <a:rPr lang="en-US" sz="1900" b="0" i="1" smtClean="0">
                        <a:latin typeface="Cambria Math" panose="02040503050406030204" pitchFamily="18" charset="0"/>
                      </a:rPr>
                      <m:t>)</m:t>
                    </m:r>
                  </m:oMath>
                </a14:m>
                <a:r>
                  <a:rPr lang="en-US" sz="1900" dirty="0"/>
                  <a:t> measurement</a:t>
                </a:r>
              </a:p>
              <a:p>
                <a:pPr lvl="1"/>
                <a:r>
                  <a:rPr lang="en-US" sz="1600" dirty="0"/>
                  <a:t>Relies on the fact that protons are easily detected</a:t>
                </a:r>
              </a:p>
              <a:p>
                <a:pPr lvl="1"/>
                <a:r>
                  <a:rPr lang="en-US" sz="1600" dirty="0"/>
                  <a:t>Any event with a proton not detected is accounted as a neutron event</a:t>
                </a:r>
              </a:p>
              <a:p>
                <a:pPr lvl="1"/>
                <a:r>
                  <a:rPr lang="en-US" sz="1600" dirty="0"/>
                  <a:t>Correction for </a:t>
                </a:r>
                <a:r>
                  <a:rPr lang="en-US" sz="1600" u="sng" dirty="0"/>
                  <a:t>nuclear effects and the neutron possibly missing the detector needed</a:t>
                </a:r>
                <a:r>
                  <a:rPr lang="en-US" sz="1600" dirty="0"/>
                  <a:t>, lack of coincidence neutron measurement</a:t>
                </a:r>
              </a:p>
              <a:p>
                <a:pPr marL="342900" indent="-342900">
                  <a:buFont typeface="+mj-lt"/>
                  <a:buAutoNum type="arabicPeriod"/>
                </a:pPr>
                <a:r>
                  <a:rPr lang="en-US" sz="1900" dirty="0"/>
                  <a:t>Polarization observables from the </a:t>
                </a:r>
                <a14:m>
                  <m:oMath xmlns:m="http://schemas.openxmlformats.org/officeDocument/2006/math">
                    <m:acc>
                      <m:accPr>
                        <m:chr m:val="⃗"/>
                        <m:ctrlPr>
                          <a:rPr lang="en-US" sz="1900" i="1" smtClean="0">
                            <a:latin typeface="Cambria Math" panose="02040503050406030204" pitchFamily="18" charset="0"/>
                          </a:rPr>
                        </m:ctrlPr>
                      </m:accPr>
                      <m:e>
                        <m:sPre>
                          <m:sPrePr>
                            <m:ctrlPr>
                              <a:rPr lang="en-US" sz="1900" i="1" smtClean="0">
                                <a:latin typeface="Cambria Math" panose="02040503050406030204" pitchFamily="18" charset="0"/>
                              </a:rPr>
                            </m:ctrlPr>
                          </m:sPrePr>
                          <m:sub/>
                          <m:sup>
                            <m:r>
                              <a:rPr lang="en-US" sz="1900" i="1">
                                <a:latin typeface="Cambria Math" panose="02040503050406030204" pitchFamily="18" charset="0"/>
                              </a:rPr>
                              <m:t>3</m:t>
                            </m:r>
                          </m:sup>
                          <m:e>
                            <m:r>
                              <a:rPr lang="en-US" sz="1900" i="1">
                                <a:latin typeface="Cambria Math" panose="02040503050406030204" pitchFamily="18" charset="0"/>
                              </a:rPr>
                              <m:t>𝐻𝑒</m:t>
                            </m:r>
                          </m:e>
                        </m:sPre>
                      </m:e>
                    </m:acc>
                    <m:r>
                      <a:rPr lang="en-US" sz="1900" b="0" i="0" smtClean="0">
                        <a:latin typeface="Cambria Math" panose="02040503050406030204" pitchFamily="18" charset="0"/>
                      </a:rPr>
                      <m:t>(</m:t>
                    </m:r>
                    <m:acc>
                      <m:accPr>
                        <m:chr m:val="⃗"/>
                        <m:ctrlPr>
                          <a:rPr lang="en-US" sz="1900" i="1" smtClean="0">
                            <a:latin typeface="Cambria Math" panose="02040503050406030204" pitchFamily="18" charset="0"/>
                          </a:rPr>
                        </m:ctrlPr>
                      </m:accPr>
                      <m:e>
                        <m:r>
                          <a:rPr lang="en-US" sz="1900" b="0" i="1" smtClean="0">
                            <a:latin typeface="Cambria Math" panose="02040503050406030204" pitchFamily="18" charset="0"/>
                          </a:rPr>
                          <m:t>𝑒</m:t>
                        </m:r>
                      </m:e>
                    </m:acc>
                    <m:r>
                      <a:rPr lang="en-US" sz="1900">
                        <a:latin typeface="Cambria Math" panose="02040503050406030204" pitchFamily="18" charset="0"/>
                      </a:rPr>
                      <m:t>,</m:t>
                    </m:r>
                    <m:r>
                      <m:rPr>
                        <m:sty m:val="p"/>
                      </m:rPr>
                      <a:rPr lang="en-US" sz="1900">
                        <a:latin typeface="Cambria Math" panose="02040503050406030204" pitchFamily="18" charset="0"/>
                      </a:rPr>
                      <m:t>e</m:t>
                    </m:r>
                    <m:r>
                      <a:rPr lang="en-US" sz="1900">
                        <a:latin typeface="Cambria Math" panose="02040503050406030204" pitchFamily="18" charset="0"/>
                      </a:rPr>
                      <m:t>′)</m:t>
                    </m:r>
                  </m:oMath>
                </a14:m>
                <a:r>
                  <a:rPr lang="en-US" sz="1900" dirty="0"/>
                  <a:t> reaction</a:t>
                </a:r>
              </a:p>
              <a:p>
                <a:pPr lvl="1"/>
                <a:r>
                  <a:rPr lang="en-US" sz="1600" dirty="0"/>
                  <a:t>Transverse asymmetry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𝐴</m:t>
                        </m:r>
                      </m:e>
                      <m:sub>
                        <m:r>
                          <a:rPr lang="en-US" sz="1600" b="0" i="1" smtClean="0">
                            <a:latin typeface="Cambria Math" panose="02040503050406030204" pitchFamily="18" charset="0"/>
                          </a:rPr>
                          <m:t>𝑇</m:t>
                        </m:r>
                      </m:sub>
                    </m:sSub>
                  </m:oMath>
                </a14:m>
                <a:r>
                  <a:rPr lang="en-US" sz="1600" dirty="0"/>
                  <a:t> of inclusive quasi-elastic  of spin-polarized helium-3 and electrons relate to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𝐺</m:t>
                        </m:r>
                      </m:e>
                      <m:sub>
                        <m:r>
                          <a:rPr lang="en-US" sz="1600" i="1">
                            <a:latin typeface="Cambria Math" panose="02040503050406030204" pitchFamily="18" charset="0"/>
                          </a:rPr>
                          <m:t>𝑀</m:t>
                        </m:r>
                      </m:sub>
                      <m:sup>
                        <m:r>
                          <a:rPr lang="en-US" sz="1600" i="1">
                            <a:latin typeface="Cambria Math" panose="02040503050406030204" pitchFamily="18" charset="0"/>
                          </a:rPr>
                          <m:t>𝑛</m:t>
                        </m:r>
                      </m:sup>
                    </m:sSubSup>
                  </m:oMath>
                </a14:m>
                <a:endParaRPr lang="en-US" sz="1600" dirty="0"/>
              </a:p>
              <a:p>
                <a:pPr lvl="1"/>
                <a:r>
                  <a:rPr lang="en-US" sz="1600" dirty="0"/>
                  <a:t>Currently </a:t>
                </a:r>
                <a:r>
                  <a:rPr lang="en-US" sz="1600" u="sng" dirty="0"/>
                  <a:t>good only for low </a:t>
                </a:r>
                <a14:m>
                  <m:oMath xmlns:m="http://schemas.openxmlformats.org/officeDocument/2006/math">
                    <m:sSup>
                      <m:sSupPr>
                        <m:ctrlPr>
                          <a:rPr lang="en-US" sz="1600" i="1" u="sng" smtClean="0">
                            <a:latin typeface="Cambria Math" panose="02040503050406030204" pitchFamily="18" charset="0"/>
                          </a:rPr>
                        </m:ctrlPr>
                      </m:sSupPr>
                      <m:e>
                        <m:r>
                          <a:rPr lang="en-US" sz="1600" b="0" i="1" u="sng" smtClean="0">
                            <a:latin typeface="Cambria Math" panose="02040503050406030204" pitchFamily="18" charset="0"/>
                          </a:rPr>
                          <m:t>𝑄</m:t>
                        </m:r>
                      </m:e>
                      <m:sup>
                        <m:r>
                          <a:rPr lang="en-US" sz="1600" b="0" i="1" u="sng" smtClean="0">
                            <a:latin typeface="Cambria Math" panose="02040503050406030204" pitchFamily="18" charset="0"/>
                          </a:rPr>
                          <m:t>2</m:t>
                        </m:r>
                      </m:sup>
                    </m:sSup>
                  </m:oMath>
                </a14:m>
                <a:r>
                  <a:rPr lang="en-US" sz="1600" u="sng" dirty="0"/>
                  <a:t> (0 – 0.6 (</a:t>
                </a:r>
                <a14:m>
                  <m:oMath xmlns:m="http://schemas.openxmlformats.org/officeDocument/2006/math">
                    <m:sSup>
                      <m:sSupPr>
                        <m:ctrlPr>
                          <a:rPr lang="en-US" sz="1600" i="1" u="sng" smtClean="0">
                            <a:latin typeface="Cambria Math" panose="02040503050406030204" pitchFamily="18" charset="0"/>
                          </a:rPr>
                        </m:ctrlPr>
                      </m:sSupPr>
                      <m:e>
                        <m:r>
                          <a:rPr lang="en-US" sz="1600" b="0" i="1" u="sng" smtClean="0">
                            <a:latin typeface="Cambria Math" panose="02040503050406030204" pitchFamily="18" charset="0"/>
                          </a:rPr>
                          <m:t>(</m:t>
                        </m:r>
                        <m:r>
                          <a:rPr lang="en-US" sz="1600" b="0" i="1" u="sng" smtClean="0">
                            <a:latin typeface="Cambria Math" panose="02040503050406030204" pitchFamily="18" charset="0"/>
                          </a:rPr>
                          <m:t>𝐺𝑒𝑉</m:t>
                        </m:r>
                        <m:r>
                          <a:rPr lang="en-US" sz="1600" b="0" i="1" u="sng" smtClean="0">
                            <a:latin typeface="Cambria Math" panose="02040503050406030204" pitchFamily="18" charset="0"/>
                          </a:rPr>
                          <m:t>/</m:t>
                        </m:r>
                        <m:r>
                          <a:rPr lang="en-US" sz="1600" b="0" i="1" u="sng" smtClean="0">
                            <a:latin typeface="Cambria Math" panose="02040503050406030204" pitchFamily="18" charset="0"/>
                          </a:rPr>
                          <m:t>𝑐</m:t>
                        </m:r>
                        <m:r>
                          <a:rPr lang="en-US" sz="1600" b="0" i="1" u="sng" smtClean="0">
                            <a:latin typeface="Cambria Math" panose="02040503050406030204" pitchFamily="18" charset="0"/>
                          </a:rPr>
                          <m:t>)</m:t>
                        </m:r>
                      </m:e>
                      <m:sup>
                        <m:r>
                          <a:rPr lang="en-US" sz="1600" b="0" i="1" u="sng" smtClean="0">
                            <a:latin typeface="Cambria Math" panose="02040503050406030204" pitchFamily="18" charset="0"/>
                          </a:rPr>
                          <m:t>2</m:t>
                        </m:r>
                      </m:sup>
                    </m:sSup>
                  </m:oMath>
                </a14:m>
                <a:r>
                  <a:rPr lang="en-US" sz="1600" u="sng" dirty="0"/>
                  <a:t>))  where helium-3 wavefunction models are accurate</a:t>
                </a:r>
              </a:p>
              <a:p>
                <a:pPr marL="342900" indent="-342900">
                  <a:buFont typeface="+mj-lt"/>
                  <a:buAutoNum type="arabicPeriod"/>
                </a:pPr>
                <a:r>
                  <a:rPr lang="en-US" sz="2100" b="1" dirty="0">
                    <a:solidFill>
                      <a:srgbClr val="00B050"/>
                    </a:solidFill>
                  </a:rPr>
                  <a:t>Ratio Method – measurement of </a:t>
                </a:r>
                <a14:m>
                  <m:oMath xmlns:m="http://schemas.openxmlformats.org/officeDocument/2006/math">
                    <m:r>
                      <a:rPr lang="en-US" sz="2100" b="1" i="1" smtClean="0">
                        <a:solidFill>
                          <a:schemeClr val="accent6"/>
                        </a:solidFill>
                        <a:latin typeface="Cambria Math" panose="02040503050406030204" pitchFamily="18" charset="0"/>
                      </a:rPr>
                      <m:t>𝑫</m:t>
                    </m:r>
                    <m:d>
                      <m:dPr>
                        <m:ctrlPr>
                          <a:rPr lang="en-US" sz="2100" b="1" i="1" smtClean="0">
                            <a:solidFill>
                              <a:schemeClr val="accent6"/>
                            </a:solidFill>
                            <a:latin typeface="Cambria Math" panose="02040503050406030204" pitchFamily="18" charset="0"/>
                          </a:rPr>
                        </m:ctrlPr>
                      </m:dPr>
                      <m:e>
                        <m:r>
                          <a:rPr lang="en-US" sz="2100" b="1" i="1" smtClean="0">
                            <a:solidFill>
                              <a:schemeClr val="accent6"/>
                            </a:solidFill>
                            <a:latin typeface="Cambria Math" panose="02040503050406030204" pitchFamily="18" charset="0"/>
                          </a:rPr>
                          <m:t>𝒆</m:t>
                        </m:r>
                        <m:r>
                          <a:rPr lang="en-US" sz="2100" b="1" i="1" smtClean="0">
                            <a:solidFill>
                              <a:schemeClr val="accent6"/>
                            </a:solidFill>
                            <a:latin typeface="Cambria Math" panose="02040503050406030204" pitchFamily="18" charset="0"/>
                          </a:rPr>
                          <m:t>,</m:t>
                        </m:r>
                        <m:sSup>
                          <m:sSupPr>
                            <m:ctrlPr>
                              <a:rPr lang="en-US" sz="2100" b="1" i="1" smtClean="0">
                                <a:solidFill>
                                  <a:schemeClr val="accent6"/>
                                </a:solidFill>
                                <a:latin typeface="Cambria Math" panose="02040503050406030204" pitchFamily="18" charset="0"/>
                              </a:rPr>
                            </m:ctrlPr>
                          </m:sSupPr>
                          <m:e>
                            <m:r>
                              <a:rPr lang="en-US" sz="2100" b="1" i="1" smtClean="0">
                                <a:solidFill>
                                  <a:schemeClr val="accent6"/>
                                </a:solidFill>
                                <a:latin typeface="Cambria Math" panose="02040503050406030204" pitchFamily="18" charset="0"/>
                              </a:rPr>
                              <m:t>𝒆</m:t>
                            </m:r>
                          </m:e>
                          <m:sup>
                            <m:r>
                              <a:rPr lang="en-US" sz="2100" b="1" i="1" smtClean="0">
                                <a:solidFill>
                                  <a:schemeClr val="accent6"/>
                                </a:solidFill>
                                <a:latin typeface="Cambria Math" panose="02040503050406030204" pitchFamily="18" charset="0"/>
                              </a:rPr>
                              <m:t>′</m:t>
                            </m:r>
                          </m:sup>
                        </m:sSup>
                        <m:r>
                          <a:rPr lang="en-US" sz="2100" b="1" i="1" smtClean="0">
                            <a:solidFill>
                              <a:schemeClr val="accent6"/>
                            </a:solidFill>
                            <a:latin typeface="Cambria Math" panose="02040503050406030204" pitchFamily="18" charset="0"/>
                          </a:rPr>
                          <m:t>𝒏</m:t>
                        </m:r>
                      </m:e>
                    </m:d>
                    <m:r>
                      <a:rPr lang="en-US" sz="2100" b="1" i="1" smtClean="0">
                        <a:solidFill>
                          <a:schemeClr val="accent6"/>
                        </a:solidFill>
                        <a:latin typeface="Cambria Math" panose="02040503050406030204" pitchFamily="18" charset="0"/>
                      </a:rPr>
                      <m:t>𝒑</m:t>
                    </m:r>
                  </m:oMath>
                </a14:m>
                <a:r>
                  <a:rPr lang="en-US" sz="2100" b="1" dirty="0">
                    <a:solidFill>
                      <a:schemeClr val="accent6"/>
                    </a:solidFill>
                  </a:rPr>
                  <a:t> and </a:t>
                </a:r>
                <a14:m>
                  <m:oMath xmlns:m="http://schemas.openxmlformats.org/officeDocument/2006/math">
                    <m:r>
                      <a:rPr lang="en-US" sz="2100" b="1" i="1">
                        <a:solidFill>
                          <a:schemeClr val="accent6"/>
                        </a:solidFill>
                        <a:latin typeface="Cambria Math" panose="02040503050406030204" pitchFamily="18" charset="0"/>
                      </a:rPr>
                      <m:t>𝑫</m:t>
                    </m:r>
                    <m:d>
                      <m:dPr>
                        <m:ctrlPr>
                          <a:rPr lang="en-US" sz="2100" b="1" i="1">
                            <a:solidFill>
                              <a:schemeClr val="accent6"/>
                            </a:solidFill>
                            <a:latin typeface="Cambria Math" panose="02040503050406030204" pitchFamily="18" charset="0"/>
                          </a:rPr>
                        </m:ctrlPr>
                      </m:dPr>
                      <m:e>
                        <m:r>
                          <a:rPr lang="en-US" sz="2100" b="1" i="1">
                            <a:solidFill>
                              <a:schemeClr val="accent6"/>
                            </a:solidFill>
                            <a:latin typeface="Cambria Math" panose="02040503050406030204" pitchFamily="18" charset="0"/>
                          </a:rPr>
                          <m:t>𝒆</m:t>
                        </m:r>
                        <m:r>
                          <a:rPr lang="en-US" sz="2100" b="1" i="1">
                            <a:solidFill>
                              <a:schemeClr val="accent6"/>
                            </a:solidFill>
                            <a:latin typeface="Cambria Math" panose="02040503050406030204" pitchFamily="18" charset="0"/>
                          </a:rPr>
                          <m:t>,</m:t>
                        </m:r>
                        <m:sSup>
                          <m:sSupPr>
                            <m:ctrlPr>
                              <a:rPr lang="en-US" sz="2100" b="1" i="1">
                                <a:solidFill>
                                  <a:schemeClr val="accent6"/>
                                </a:solidFill>
                                <a:latin typeface="Cambria Math" panose="02040503050406030204" pitchFamily="18" charset="0"/>
                              </a:rPr>
                            </m:ctrlPr>
                          </m:sSupPr>
                          <m:e>
                            <m:r>
                              <a:rPr lang="en-US" sz="2100" b="1" i="1">
                                <a:solidFill>
                                  <a:schemeClr val="accent6"/>
                                </a:solidFill>
                                <a:latin typeface="Cambria Math" panose="02040503050406030204" pitchFamily="18" charset="0"/>
                              </a:rPr>
                              <m:t>𝒆</m:t>
                            </m:r>
                          </m:e>
                          <m:sup>
                            <m:r>
                              <a:rPr lang="en-US" sz="2100" b="1" i="1">
                                <a:solidFill>
                                  <a:schemeClr val="accent6"/>
                                </a:solidFill>
                                <a:latin typeface="Cambria Math" panose="02040503050406030204" pitchFamily="18" charset="0"/>
                              </a:rPr>
                              <m:t>′</m:t>
                            </m:r>
                          </m:sup>
                        </m:sSup>
                        <m:r>
                          <a:rPr lang="en-US" sz="2100" b="1" i="1" smtClean="0">
                            <a:solidFill>
                              <a:schemeClr val="accent6"/>
                            </a:solidFill>
                            <a:latin typeface="Cambria Math" panose="02040503050406030204" pitchFamily="18" charset="0"/>
                          </a:rPr>
                          <m:t>𝒑</m:t>
                        </m:r>
                      </m:e>
                    </m:d>
                    <m:r>
                      <a:rPr lang="en-US" sz="2100" b="1" i="1" smtClean="0">
                        <a:solidFill>
                          <a:schemeClr val="accent6"/>
                        </a:solidFill>
                        <a:latin typeface="Cambria Math" panose="02040503050406030204" pitchFamily="18" charset="0"/>
                      </a:rPr>
                      <m:t>𝒏</m:t>
                    </m:r>
                  </m:oMath>
                </a14:m>
                <a:r>
                  <a:rPr lang="en-US" sz="2100" b="1" dirty="0">
                    <a:solidFill>
                      <a:schemeClr val="accent6"/>
                    </a:solidFill>
                  </a:rPr>
                  <a:t> </a:t>
                </a:r>
                <a:r>
                  <a:rPr lang="en-US" sz="2100" b="1" dirty="0">
                    <a:solidFill>
                      <a:srgbClr val="00B050"/>
                    </a:solidFill>
                  </a:rPr>
                  <a:t>scattering cross section ratio</a:t>
                </a:r>
              </a:p>
              <a:p>
                <a:pPr lvl="1"/>
                <a:r>
                  <a:rPr lang="en-US" sz="1600" b="1" dirty="0">
                    <a:solidFill>
                      <a:srgbClr val="00B050"/>
                    </a:solidFill>
                  </a:rPr>
                  <a:t>Minimum model dependence (negligible)</a:t>
                </a:r>
              </a:p>
              <a:p>
                <a:pPr lvl="1"/>
                <a:r>
                  <a:rPr lang="en-US" sz="1600" b="1" dirty="0">
                    <a:solidFill>
                      <a:srgbClr val="00B050"/>
                    </a:solidFill>
                  </a:rPr>
                  <a:t>Many systematic uncertainties cancel in the ratio</a:t>
                </a:r>
              </a:p>
              <a:p>
                <a:pPr lvl="1"/>
                <a:r>
                  <a:rPr lang="en-US" sz="1600" b="1" dirty="0">
                    <a:solidFill>
                      <a:schemeClr val="accent6"/>
                    </a:solidFill>
                  </a:rPr>
                  <a:t>L. Durand, Phys. Rev. 115 1020 (1959)</a:t>
                </a:r>
              </a:p>
            </p:txBody>
          </p:sp>
        </mc:Choice>
        <mc:Fallback xmlns="">
          <p:sp>
            <p:nvSpPr>
              <p:cNvPr id="3" name="Content Placeholder 2">
                <a:extLst>
                  <a:ext uri="{FF2B5EF4-FFF2-40B4-BE49-F238E27FC236}">
                    <a16:creationId xmlns:a16="http://schemas.microsoft.com/office/drawing/2014/main" id="{66A2FE63-FAAC-6A43-DA91-BA19A0F6C7C2}"/>
                  </a:ext>
                </a:extLst>
              </p:cNvPr>
              <p:cNvSpPr>
                <a:spLocks noGrp="1" noRot="1" noChangeAspect="1" noMove="1" noResize="1" noEditPoints="1" noAdjustHandles="1" noChangeArrowheads="1" noChangeShapeType="1" noTextEdit="1"/>
              </p:cNvSpPr>
              <p:nvPr>
                <p:ph idx="1"/>
              </p:nvPr>
            </p:nvSpPr>
            <p:spPr>
              <a:xfrm>
                <a:off x="360630" y="1184856"/>
                <a:ext cx="11470740" cy="4982754"/>
              </a:xfrm>
              <a:blipFill>
                <a:blip r:embed="rId3"/>
                <a:stretch>
                  <a:fillRect l="-425" t="-158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E425AEE-E6F5-4FDC-B156-E244D7771293}"/>
              </a:ext>
            </a:extLst>
          </p:cNvPr>
          <p:cNvSpPr>
            <a:spLocks noGrp="1"/>
          </p:cNvSpPr>
          <p:nvPr>
            <p:ph type="dt" sz="half" idx="10"/>
          </p:nvPr>
        </p:nvSpPr>
        <p:spPr>
          <a:xfrm>
            <a:off x="2172070" y="6368871"/>
            <a:ext cx="1253710" cy="365125"/>
          </a:xfrm>
        </p:spPr>
        <p:txBody>
          <a:bodyPr/>
          <a:lstStyle/>
          <a:p>
            <a:r>
              <a:rPr lang="en-US"/>
              <a:t>01/22/2026</a:t>
            </a:r>
          </a:p>
        </p:txBody>
      </p:sp>
      <p:sp>
        <p:nvSpPr>
          <p:cNvPr id="5" name="Footer Placeholder 4">
            <a:extLst>
              <a:ext uri="{FF2B5EF4-FFF2-40B4-BE49-F238E27FC236}">
                <a16:creationId xmlns:a16="http://schemas.microsoft.com/office/drawing/2014/main" id="{37C27114-5125-416C-E3D8-08F8A035E993}"/>
              </a:ext>
            </a:extLst>
          </p:cNvPr>
          <p:cNvSpPr>
            <a:spLocks noGrp="1"/>
          </p:cNvSpPr>
          <p:nvPr>
            <p:ph type="ftr" sz="quarter" idx="11"/>
          </p:nvPr>
        </p:nvSpPr>
        <p:spPr>
          <a:xfrm>
            <a:off x="4038600" y="6349821"/>
            <a:ext cx="4114800" cy="365125"/>
          </a:xfrm>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5C2D1C89-795B-C5EA-AC08-9B285DDC642F}"/>
              </a:ext>
            </a:extLst>
          </p:cNvPr>
          <p:cNvSpPr>
            <a:spLocks noGrp="1"/>
          </p:cNvSpPr>
          <p:nvPr>
            <p:ph type="sldNum" sz="quarter" idx="12"/>
          </p:nvPr>
        </p:nvSpPr>
        <p:spPr/>
        <p:txBody>
          <a:bodyPr/>
          <a:lstStyle/>
          <a:p>
            <a:fld id="{F68FD397-F2C8-48B8-A30E-8FD612544E28}" type="slidenum">
              <a:rPr lang="en-US" smtClean="0"/>
              <a:t>6</a:t>
            </a:fld>
            <a:endParaRPr lang="en-US"/>
          </a:p>
        </p:txBody>
      </p:sp>
    </p:spTree>
    <p:extLst>
      <p:ext uri="{BB962C8B-B14F-4D97-AF65-F5344CB8AC3E}">
        <p14:creationId xmlns:p14="http://schemas.microsoft.com/office/powerpoint/2010/main" val="2671815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4770A81-8971-CBA5-C5FC-460422C601D4}"/>
                  </a:ext>
                </a:extLst>
              </p:cNvPr>
              <p:cNvSpPr>
                <a:spLocks noGrp="1"/>
              </p:cNvSpPr>
              <p:nvPr>
                <p:ph type="title"/>
              </p:nvPr>
            </p:nvSpPr>
            <p:spPr>
              <a:xfrm>
                <a:off x="1097369" y="70031"/>
                <a:ext cx="10515600" cy="1034763"/>
              </a:xfrm>
            </p:spPr>
            <p:txBody>
              <a:bodyPr/>
              <a:lstStyle/>
              <a:p>
                <a:pPr algn="ctr"/>
                <a:r>
                  <a:rPr lang="en-US" dirty="0"/>
                  <a:t>Ratio method of </a:t>
                </a:r>
                <a14:m>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𝑮</m:t>
                        </m:r>
                      </m:e>
                      <m:sub>
                        <m:r>
                          <a:rPr lang="en-US" b="1" i="1" smtClean="0">
                            <a:latin typeface="Cambria Math" panose="02040503050406030204" pitchFamily="18" charset="0"/>
                          </a:rPr>
                          <m:t>𝑴</m:t>
                        </m:r>
                      </m:sub>
                      <m:sup>
                        <m:r>
                          <a:rPr lang="en-US" b="1" i="1" smtClean="0">
                            <a:latin typeface="Cambria Math" panose="02040503050406030204" pitchFamily="18" charset="0"/>
                          </a:rPr>
                          <m:t>𝒏</m:t>
                        </m:r>
                      </m:sup>
                    </m:sSubSup>
                  </m:oMath>
                </a14:m>
                <a:r>
                  <a:rPr lang="en-US" dirty="0"/>
                  <a:t> extraction </a:t>
                </a:r>
              </a:p>
            </p:txBody>
          </p:sp>
        </mc:Choice>
        <mc:Fallback xmlns="">
          <p:sp>
            <p:nvSpPr>
              <p:cNvPr id="2" name="Title 1">
                <a:extLst>
                  <a:ext uri="{FF2B5EF4-FFF2-40B4-BE49-F238E27FC236}">
                    <a16:creationId xmlns:a16="http://schemas.microsoft.com/office/drawing/2014/main" id="{14770A81-8971-CBA5-C5FC-460422C601D4}"/>
                  </a:ext>
                </a:extLst>
              </p:cNvPr>
              <p:cNvSpPr>
                <a:spLocks noGrp="1" noRot="1" noChangeAspect="1" noMove="1" noResize="1" noEditPoints="1" noAdjustHandles="1" noChangeArrowheads="1" noChangeShapeType="1" noTextEdit="1"/>
              </p:cNvSpPr>
              <p:nvPr>
                <p:ph type="title"/>
              </p:nvPr>
            </p:nvSpPr>
            <p:spPr>
              <a:xfrm>
                <a:off x="1097369" y="70031"/>
                <a:ext cx="10515600" cy="1034763"/>
              </a:xfrm>
              <a:blipFill>
                <a:blip r:embed="rId2"/>
                <a:stretch>
                  <a:fillRect t="-1765"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957A27-2A2F-24B1-9F36-B0BB6409906D}"/>
                  </a:ext>
                </a:extLst>
              </p:cNvPr>
              <p:cNvSpPr>
                <a:spLocks noGrp="1"/>
              </p:cNvSpPr>
              <p:nvPr>
                <p:ph idx="1"/>
              </p:nvPr>
            </p:nvSpPr>
            <p:spPr>
              <a:xfrm>
                <a:off x="843390" y="1288419"/>
                <a:ext cx="10515600" cy="733961"/>
              </a:xfrm>
            </p:spPr>
            <p:txBody>
              <a:bodyPr>
                <a:normAutofit/>
              </a:bodyPr>
              <a:lstStyle/>
              <a:p>
                <a:r>
                  <a:rPr lang="en-US" sz="1800" b="1"/>
                  <a:t>Simultaneous measurement</a:t>
                </a:r>
                <a:r>
                  <a:rPr lang="en-US" sz="1800"/>
                  <a:t> of tagged quasi-elastic neutrons </a:t>
                </a:r>
                <a14:m>
                  <m:oMath xmlns:m="http://schemas.openxmlformats.org/officeDocument/2006/math">
                    <m:r>
                      <a:rPr lang="en-US" sz="1800" b="0" i="1" smtClean="0">
                        <a:latin typeface="Cambria Math" panose="02040503050406030204" pitchFamily="18" charset="0"/>
                      </a:rPr>
                      <m:t>𝐷</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𝑒</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𝑛</m:t>
                        </m:r>
                      </m:e>
                    </m:d>
                    <m:r>
                      <a:rPr lang="en-US" sz="1800" b="0" i="1" smtClean="0">
                        <a:latin typeface="Cambria Math" panose="02040503050406030204" pitchFamily="18" charset="0"/>
                      </a:rPr>
                      <m:t>𝑝</m:t>
                    </m:r>
                  </m:oMath>
                </a14:m>
                <a:r>
                  <a:rPr lang="en-US" sz="1800"/>
                  <a:t> and quasi-elastic protons </a:t>
                </a:r>
                <a14:m>
                  <m:oMath xmlns:m="http://schemas.openxmlformats.org/officeDocument/2006/math">
                    <m:r>
                      <a:rPr lang="en-US" sz="1800" i="1">
                        <a:latin typeface="Cambria Math" panose="02040503050406030204" pitchFamily="18" charset="0"/>
                      </a:rPr>
                      <m:t>𝐷</m:t>
                    </m:r>
                    <m:d>
                      <m:dPr>
                        <m:ctrlPr>
                          <a:rPr lang="en-US" sz="1800" i="1">
                            <a:latin typeface="Cambria Math" panose="02040503050406030204" pitchFamily="18" charset="0"/>
                          </a:rPr>
                        </m:ctrlPr>
                      </m:dPr>
                      <m:e>
                        <m:r>
                          <a:rPr lang="en-US" sz="1800" i="1">
                            <a:latin typeface="Cambria Math" panose="02040503050406030204" pitchFamily="18" charset="0"/>
                          </a:rPr>
                          <m:t>𝑒</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m:t>
                            </m:r>
                          </m:sup>
                        </m:sSup>
                        <m:r>
                          <a:rPr lang="en-US" sz="1800" i="1">
                            <a:latin typeface="Cambria Math" panose="02040503050406030204" pitchFamily="18" charset="0"/>
                          </a:rPr>
                          <m:t>𝑛</m:t>
                        </m:r>
                      </m:e>
                    </m:d>
                    <m:r>
                      <a:rPr lang="en-US" sz="1800" i="1">
                        <a:latin typeface="Cambria Math" panose="02040503050406030204" pitchFamily="18" charset="0"/>
                      </a:rPr>
                      <m:t>𝑝</m:t>
                    </m:r>
                  </m:oMath>
                </a14:m>
                <a:r>
                  <a:rPr lang="en-US" sz="1800"/>
                  <a:t>, along with the electron.</a:t>
                </a:r>
              </a:p>
            </p:txBody>
          </p:sp>
        </mc:Choice>
        <mc:Fallback xmlns="">
          <p:sp>
            <p:nvSpPr>
              <p:cNvPr id="3" name="Content Placeholder 2">
                <a:extLst>
                  <a:ext uri="{FF2B5EF4-FFF2-40B4-BE49-F238E27FC236}">
                    <a16:creationId xmlns:a16="http://schemas.microsoft.com/office/drawing/2014/main" id="{9E957A27-2A2F-24B1-9F36-B0BB6409906D}"/>
                  </a:ext>
                </a:extLst>
              </p:cNvPr>
              <p:cNvSpPr>
                <a:spLocks noGrp="1" noRot="1" noChangeAspect="1" noMove="1" noResize="1" noEditPoints="1" noAdjustHandles="1" noChangeArrowheads="1" noChangeShapeType="1" noTextEdit="1"/>
              </p:cNvSpPr>
              <p:nvPr>
                <p:ph idx="1"/>
              </p:nvPr>
            </p:nvSpPr>
            <p:spPr>
              <a:xfrm>
                <a:off x="843390" y="1288419"/>
                <a:ext cx="10515600" cy="733961"/>
              </a:xfrm>
              <a:blipFill>
                <a:blip r:embed="rId3"/>
                <a:stretch>
                  <a:fillRect l="-348" t="-743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5BAE16F-D7BF-4512-B9F8-9310547FE705}"/>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169FB821-6B6D-8515-CB73-B8E1DB014196}"/>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D3AEF23C-DA8E-2B12-1B48-8E7571F2FBB6}"/>
              </a:ext>
            </a:extLst>
          </p:cNvPr>
          <p:cNvSpPr>
            <a:spLocks noGrp="1"/>
          </p:cNvSpPr>
          <p:nvPr>
            <p:ph type="sldNum" sz="quarter" idx="12"/>
          </p:nvPr>
        </p:nvSpPr>
        <p:spPr/>
        <p:txBody>
          <a:bodyPr/>
          <a:lstStyle/>
          <a:p>
            <a:fld id="{F68FD397-F2C8-48B8-A30E-8FD612544E28}" type="slidenum">
              <a:rPr lang="en-US" smtClean="0"/>
              <a:t>7</a:t>
            </a:fld>
            <a:endParaRPr lang="en-US"/>
          </a:p>
        </p:txBody>
      </p:sp>
      <p:grpSp>
        <p:nvGrpSpPr>
          <p:cNvPr id="7" name="Group 6">
            <a:extLst>
              <a:ext uri="{FF2B5EF4-FFF2-40B4-BE49-F238E27FC236}">
                <a16:creationId xmlns:a16="http://schemas.microsoft.com/office/drawing/2014/main" id="{5BAD7D05-BB60-2AE5-D128-A05EDAF129CF}"/>
              </a:ext>
            </a:extLst>
          </p:cNvPr>
          <p:cNvGrpSpPr/>
          <p:nvPr/>
        </p:nvGrpSpPr>
        <p:grpSpPr>
          <a:xfrm>
            <a:off x="1255617" y="2015884"/>
            <a:ext cx="9673779" cy="1263051"/>
            <a:chOff x="1851434" y="2281522"/>
            <a:chExt cx="9673779" cy="1263051"/>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48C1671-458E-43FA-A4A7-C97FDB6A4582}"/>
                    </a:ext>
                  </a:extLst>
                </p:cNvPr>
                <p:cNvSpPr txBox="1"/>
                <p:nvPr/>
              </p:nvSpPr>
              <p:spPr>
                <a:xfrm>
                  <a:off x="4906978" y="2326739"/>
                  <a:ext cx="1933734" cy="11824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m:t>
                            </m:r>
                          </m:sup>
                        </m:sSup>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e>
                                </m:d>
                              </m:e>
                              <m:sub>
                                <m:r>
                                  <a:rPr lang="en-US" b="0" i="1" smtClean="0">
                                    <a:latin typeface="Cambria Math" panose="02040503050406030204" pitchFamily="18" charset="0"/>
                                    <a:ea typeface="Cambria Math" panose="02040503050406030204" pitchFamily="18" charset="0"/>
                                  </a:rPr>
                                  <m:t>𝐷</m:t>
                                </m:r>
                                <m:d>
                                  <m:dPr>
                                    <m:ctrlPr>
                                      <a:rPr lang="en-US" b="0" i="1" smtClean="0">
                                        <a:latin typeface="Cambria Math" panose="02040503050406030204" pitchFamily="18" charset="0"/>
                                      </a:rPr>
                                    </m:ctrlPr>
                                  </m:dPr>
                                  <m:e>
                                    <m:r>
                                      <a:rPr lang="en-US" b="0" i="1" smtClean="0">
                                        <a:latin typeface="Cambria Math" panose="02040503050406030204" pitchFamily="18" charset="0"/>
                                      </a:rPr>
                                      <m:t>𝑒</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𝑛</m:t>
                                    </m:r>
                                  </m:e>
                                </m:d>
                                <m:r>
                                  <a:rPr lang="en-US" b="0" i="1" smtClean="0">
                                    <a:latin typeface="Cambria Math" panose="02040503050406030204" pitchFamily="18" charset="0"/>
                                  </a:rPr>
                                  <m:t>𝑝</m:t>
                                </m:r>
                              </m:sub>
                            </m:sSub>
                          </m:num>
                          <m:den>
                            <m:sSub>
                              <m:sSubPr>
                                <m:ctrlPr>
                                  <a:rPr lang="en-US" i="1">
                                    <a:latin typeface="Cambria Math" panose="02040503050406030204" pitchFamily="18" charset="0"/>
                                  </a:rPr>
                                </m:ctrlPr>
                              </m:sSub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e>
                                </m:d>
                              </m:e>
                              <m:sub>
                                <m:r>
                                  <a:rPr lang="en-US" b="0" i="1" smtClean="0">
                                    <a:latin typeface="Cambria Math" panose="02040503050406030204" pitchFamily="18" charset="0"/>
                                    <a:ea typeface="Cambria Math" panose="02040503050406030204" pitchFamily="18" charset="0"/>
                                  </a:rPr>
                                  <m:t>𝐷</m:t>
                                </m:r>
                                <m:d>
                                  <m:dPr>
                                    <m:ctrlPr>
                                      <a:rPr lang="en-US" i="1">
                                        <a:latin typeface="Cambria Math" panose="02040503050406030204" pitchFamily="18" charset="0"/>
                                      </a:rPr>
                                    </m:ctrlPr>
                                  </m:dPr>
                                  <m:e>
                                    <m:r>
                                      <a:rPr lang="en-US" i="1">
                                        <a:latin typeface="Cambria Math" panose="02040503050406030204" pitchFamily="18" charset="0"/>
                                      </a:rPr>
                                      <m:t>𝑒</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r>
                                      <a:rPr lang="en-US" b="0" i="1" smtClean="0">
                                        <a:latin typeface="Cambria Math" panose="02040503050406030204" pitchFamily="18" charset="0"/>
                                      </a:rPr>
                                      <m:t>𝑝</m:t>
                                    </m:r>
                                  </m:e>
                                </m:d>
                                <m:r>
                                  <a:rPr lang="en-US" b="0" i="1" smtClean="0">
                                    <a:latin typeface="Cambria Math" panose="02040503050406030204" pitchFamily="18" charset="0"/>
                                  </a:rPr>
                                  <m:t>𝑛</m:t>
                                </m:r>
                              </m:sub>
                            </m:sSub>
                          </m:den>
                        </m:f>
                      </m:oMath>
                    </m:oMathPara>
                  </a14:m>
                  <a:endParaRPr lang="en-US"/>
                </a:p>
              </p:txBody>
            </p:sp>
          </mc:Choice>
          <mc:Fallback xmlns="">
            <p:sp>
              <p:nvSpPr>
                <p:cNvPr id="8" name="TextBox 7">
                  <a:extLst>
                    <a:ext uri="{FF2B5EF4-FFF2-40B4-BE49-F238E27FC236}">
                      <a16:creationId xmlns:a16="http://schemas.microsoft.com/office/drawing/2014/main" id="{548C1671-458E-43FA-A4A7-C97FDB6A4582}"/>
                    </a:ext>
                  </a:extLst>
                </p:cNvPr>
                <p:cNvSpPr txBox="1">
                  <a:spLocks noRot="1" noChangeAspect="1" noMove="1" noResize="1" noEditPoints="1" noAdjustHandles="1" noChangeArrowheads="1" noChangeShapeType="1" noTextEdit="1"/>
                </p:cNvSpPr>
                <p:nvPr/>
              </p:nvSpPr>
              <p:spPr>
                <a:xfrm>
                  <a:off x="4906978" y="2326739"/>
                  <a:ext cx="1933734" cy="1182440"/>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6D647D6-EC67-203E-74FD-956C17445853}"/>
                </a:ext>
              </a:extLst>
            </p:cNvPr>
            <p:cNvSpPr txBox="1"/>
            <p:nvPr/>
          </p:nvSpPr>
          <p:spPr>
            <a:xfrm>
              <a:off x="1851434" y="2733293"/>
              <a:ext cx="2187166" cy="369332"/>
            </a:xfrm>
            <a:prstGeom prst="rect">
              <a:avLst/>
            </a:prstGeom>
            <a:noFill/>
          </p:spPr>
          <p:txBody>
            <a:bodyPr wrap="square" rtlCol="0">
              <a:spAutoFit/>
            </a:bodyPr>
            <a:lstStyle/>
            <a:p>
              <a:r>
                <a:rPr lang="en-US" b="1">
                  <a:solidFill>
                    <a:srgbClr val="C00000"/>
                  </a:solidFill>
                  <a:latin typeface="Segoe UI" panose="020B0502040204020203" pitchFamily="34" charset="0"/>
                  <a:cs typeface="Segoe UI" panose="020B0502040204020203" pitchFamily="34" charset="0"/>
                </a:rPr>
                <a:t>Quasi-elastic ratio</a:t>
              </a:r>
            </a:p>
          </p:txBody>
        </p:sp>
        <p:grpSp>
          <p:nvGrpSpPr>
            <p:cNvPr id="10" name="Group 9">
              <a:extLst>
                <a:ext uri="{FF2B5EF4-FFF2-40B4-BE49-F238E27FC236}">
                  <a16:creationId xmlns:a16="http://schemas.microsoft.com/office/drawing/2014/main" id="{E74523F7-5D81-491A-A0A1-CD895446E098}"/>
                </a:ext>
              </a:extLst>
            </p:cNvPr>
            <p:cNvGrpSpPr/>
            <p:nvPr/>
          </p:nvGrpSpPr>
          <p:grpSpPr>
            <a:xfrm>
              <a:off x="7600131" y="2281522"/>
              <a:ext cx="3925082" cy="1263051"/>
              <a:chOff x="7903729" y="2098820"/>
              <a:chExt cx="3960669" cy="1209734"/>
            </a:xfrm>
          </p:grpSpPr>
          <p:grpSp>
            <p:nvGrpSpPr>
              <p:cNvPr id="11" name="Group 10">
                <a:extLst>
                  <a:ext uri="{FF2B5EF4-FFF2-40B4-BE49-F238E27FC236}">
                    <a16:creationId xmlns:a16="http://schemas.microsoft.com/office/drawing/2014/main" id="{B9FAA7AC-98DE-F14A-10C4-2CC7606DFF1E}"/>
                  </a:ext>
                </a:extLst>
              </p:cNvPr>
              <p:cNvGrpSpPr/>
              <p:nvPr/>
            </p:nvGrpSpPr>
            <p:grpSpPr>
              <a:xfrm>
                <a:off x="8637652" y="2457162"/>
                <a:ext cx="633742" cy="552261"/>
                <a:chOff x="8428776" y="3794462"/>
                <a:chExt cx="633742" cy="552261"/>
              </a:xfrm>
            </p:grpSpPr>
            <p:sp>
              <p:nvSpPr>
                <p:cNvPr id="35" name="Oval 34">
                  <a:extLst>
                    <a:ext uri="{FF2B5EF4-FFF2-40B4-BE49-F238E27FC236}">
                      <a16:creationId xmlns:a16="http://schemas.microsoft.com/office/drawing/2014/main" id="{5DC0AED0-3DCD-5E25-2839-F7F26C75AC18}"/>
                    </a:ext>
                  </a:extLst>
                </p:cNvPr>
                <p:cNvSpPr/>
                <p:nvPr/>
              </p:nvSpPr>
              <p:spPr>
                <a:xfrm>
                  <a:off x="8428776" y="3794462"/>
                  <a:ext cx="633742" cy="5522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CDDB5A88-5904-D787-0155-FD666FB7704F}"/>
                    </a:ext>
                  </a:extLst>
                </p:cNvPr>
                <p:cNvGrpSpPr/>
                <p:nvPr/>
              </p:nvGrpSpPr>
              <p:grpSpPr>
                <a:xfrm>
                  <a:off x="8487033" y="3908951"/>
                  <a:ext cx="240508" cy="276999"/>
                  <a:chOff x="8016252" y="4033044"/>
                  <a:chExt cx="240508" cy="276999"/>
                </a:xfrm>
              </p:grpSpPr>
              <p:sp>
                <p:nvSpPr>
                  <p:cNvPr id="40" name="Oval 39">
                    <a:extLst>
                      <a:ext uri="{FF2B5EF4-FFF2-40B4-BE49-F238E27FC236}">
                        <a16:creationId xmlns:a16="http://schemas.microsoft.com/office/drawing/2014/main" id="{EC49C44D-A128-511E-77F2-9AA526AF11F1}"/>
                      </a:ext>
                    </a:extLst>
                  </p:cNvPr>
                  <p:cNvSpPr/>
                  <p:nvPr/>
                </p:nvSpPr>
                <p:spPr>
                  <a:xfrm>
                    <a:off x="8029886" y="4092167"/>
                    <a:ext cx="226874" cy="19977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0B08493-4D3D-AD60-1E0B-C2E2C1E74269}"/>
                      </a:ext>
                    </a:extLst>
                  </p:cNvPr>
                  <p:cNvSpPr txBox="1"/>
                  <p:nvPr/>
                </p:nvSpPr>
                <p:spPr>
                  <a:xfrm>
                    <a:off x="8016252" y="4033044"/>
                    <a:ext cx="226874" cy="276999"/>
                  </a:xfrm>
                  <a:prstGeom prst="rect">
                    <a:avLst/>
                  </a:prstGeom>
                  <a:noFill/>
                  <a:ln>
                    <a:noFill/>
                  </a:ln>
                </p:spPr>
                <p:txBody>
                  <a:bodyPr wrap="square" rtlCol="0">
                    <a:spAutoFit/>
                  </a:bodyPr>
                  <a:lstStyle/>
                  <a:p>
                    <a:r>
                      <a:rPr lang="en-US" sz="1200">
                        <a:solidFill>
                          <a:schemeClr val="accent4"/>
                        </a:solidFill>
                      </a:rPr>
                      <a:t>n</a:t>
                    </a:r>
                  </a:p>
                </p:txBody>
              </p:sp>
            </p:grpSp>
            <p:grpSp>
              <p:nvGrpSpPr>
                <p:cNvPr id="37" name="Group 36">
                  <a:extLst>
                    <a:ext uri="{FF2B5EF4-FFF2-40B4-BE49-F238E27FC236}">
                      <a16:creationId xmlns:a16="http://schemas.microsoft.com/office/drawing/2014/main" id="{24711835-5024-DE38-A097-B24A7AE99A23}"/>
                    </a:ext>
                  </a:extLst>
                </p:cNvPr>
                <p:cNvGrpSpPr/>
                <p:nvPr/>
              </p:nvGrpSpPr>
              <p:grpSpPr>
                <a:xfrm>
                  <a:off x="8763108" y="3908062"/>
                  <a:ext cx="240508" cy="276999"/>
                  <a:chOff x="8016252" y="4033044"/>
                  <a:chExt cx="240508" cy="276999"/>
                </a:xfrm>
              </p:grpSpPr>
              <p:sp>
                <p:nvSpPr>
                  <p:cNvPr id="38" name="Oval 37">
                    <a:extLst>
                      <a:ext uri="{FF2B5EF4-FFF2-40B4-BE49-F238E27FC236}">
                        <a16:creationId xmlns:a16="http://schemas.microsoft.com/office/drawing/2014/main" id="{11921E19-5A2A-5F21-9F8F-FB0A47733812}"/>
                      </a:ext>
                    </a:extLst>
                  </p:cNvPr>
                  <p:cNvSpPr/>
                  <p:nvPr/>
                </p:nvSpPr>
                <p:spPr>
                  <a:xfrm>
                    <a:off x="8029886" y="4092167"/>
                    <a:ext cx="226874" cy="1997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CFAD0FD-E971-52C2-017D-2BCD28FF5971}"/>
                      </a:ext>
                    </a:extLst>
                  </p:cNvPr>
                  <p:cNvSpPr txBox="1"/>
                  <p:nvPr/>
                </p:nvSpPr>
                <p:spPr>
                  <a:xfrm>
                    <a:off x="8016252" y="4033044"/>
                    <a:ext cx="226874" cy="276999"/>
                  </a:xfrm>
                  <a:prstGeom prst="rect">
                    <a:avLst/>
                  </a:prstGeom>
                  <a:noFill/>
                  <a:ln>
                    <a:noFill/>
                  </a:ln>
                </p:spPr>
                <p:txBody>
                  <a:bodyPr wrap="square" rtlCol="0">
                    <a:spAutoFit/>
                  </a:bodyPr>
                  <a:lstStyle/>
                  <a:p>
                    <a:r>
                      <a:rPr lang="en-US" sz="1200">
                        <a:solidFill>
                          <a:srgbClr val="FF0000"/>
                        </a:solidFill>
                      </a:rPr>
                      <a:t>p</a:t>
                    </a:r>
                  </a:p>
                </p:txBody>
              </p:sp>
            </p:grpSp>
          </p:grpSp>
          <p:sp>
            <p:nvSpPr>
              <p:cNvPr id="12" name="TextBox 11">
                <a:extLst>
                  <a:ext uri="{FF2B5EF4-FFF2-40B4-BE49-F238E27FC236}">
                    <a16:creationId xmlns:a16="http://schemas.microsoft.com/office/drawing/2014/main" id="{80CDE1D9-C4A3-C65C-14C0-33FA48DBA74C}"/>
                  </a:ext>
                </a:extLst>
              </p:cNvPr>
              <p:cNvSpPr txBox="1"/>
              <p:nvPr/>
            </p:nvSpPr>
            <p:spPr>
              <a:xfrm>
                <a:off x="7903729" y="2565845"/>
                <a:ext cx="208230" cy="276999"/>
              </a:xfrm>
              <a:prstGeom prst="rect">
                <a:avLst/>
              </a:prstGeom>
              <a:noFill/>
            </p:spPr>
            <p:txBody>
              <a:bodyPr wrap="square" rtlCol="0">
                <a:spAutoFit/>
              </a:bodyPr>
              <a:lstStyle/>
              <a:p>
                <a:r>
                  <a:rPr lang="en-US" sz="1200">
                    <a:solidFill>
                      <a:schemeClr val="accent6"/>
                    </a:solidFill>
                  </a:rPr>
                  <a:t>e</a:t>
                </a:r>
              </a:p>
            </p:txBody>
          </p:sp>
          <p:cxnSp>
            <p:nvCxnSpPr>
              <p:cNvPr id="13" name="Straight Arrow Connector 12">
                <a:extLst>
                  <a:ext uri="{FF2B5EF4-FFF2-40B4-BE49-F238E27FC236}">
                    <a16:creationId xmlns:a16="http://schemas.microsoft.com/office/drawing/2014/main" id="{7C8D7882-E17B-DCA1-1CAE-E830C46E184C}"/>
                  </a:ext>
                </a:extLst>
              </p:cNvPr>
              <p:cNvCxnSpPr>
                <a:cxnSpLocks/>
              </p:cNvCxnSpPr>
              <p:nvPr/>
            </p:nvCxnSpPr>
            <p:spPr>
              <a:xfrm flipV="1">
                <a:off x="8157224" y="2704344"/>
                <a:ext cx="407352" cy="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324285-E55C-D597-C0D2-660D2DBF1D28}"/>
                      </a:ext>
                    </a:extLst>
                  </p:cNvPr>
                  <p:cNvSpPr txBox="1"/>
                  <p:nvPr/>
                </p:nvSpPr>
                <p:spPr>
                  <a:xfrm>
                    <a:off x="9141837" y="2112889"/>
                    <a:ext cx="20823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solidFill>
                                <a:schemeClr val="accent6"/>
                              </a:solidFill>
                              <a:latin typeface="Cambria Math" panose="02040503050406030204" pitchFamily="18" charset="0"/>
                            </a:rPr>
                            <m:t>e</m:t>
                          </m:r>
                          <m:r>
                            <a:rPr lang="en-US" sz="1200" b="0" i="0" smtClean="0">
                              <a:solidFill>
                                <a:schemeClr val="accent6"/>
                              </a:solidFill>
                              <a:latin typeface="Cambria Math" panose="02040503050406030204" pitchFamily="18" charset="0"/>
                            </a:rPr>
                            <m:t>′</m:t>
                          </m:r>
                        </m:oMath>
                      </m:oMathPara>
                    </a14:m>
                    <a:endParaRPr lang="en-US" sz="1200">
                      <a:solidFill>
                        <a:schemeClr val="accent6"/>
                      </a:solidFill>
                    </a:endParaRPr>
                  </a:p>
                </p:txBody>
              </p:sp>
            </mc:Choice>
            <mc:Fallback xmlns="">
              <p:sp>
                <p:nvSpPr>
                  <p:cNvPr id="14" name="TextBox 13">
                    <a:extLst>
                      <a:ext uri="{FF2B5EF4-FFF2-40B4-BE49-F238E27FC236}">
                        <a16:creationId xmlns:a16="http://schemas.microsoft.com/office/drawing/2014/main" id="{F1324285-E55C-D597-C0D2-660D2DBF1D28}"/>
                      </a:ext>
                    </a:extLst>
                  </p:cNvPr>
                  <p:cNvSpPr txBox="1">
                    <a:spLocks noRot="1" noChangeAspect="1" noMove="1" noResize="1" noEditPoints="1" noAdjustHandles="1" noChangeArrowheads="1" noChangeShapeType="1" noTextEdit="1"/>
                  </p:cNvSpPr>
                  <p:nvPr/>
                </p:nvSpPr>
                <p:spPr>
                  <a:xfrm>
                    <a:off x="9141837" y="2112889"/>
                    <a:ext cx="208230" cy="276999"/>
                  </a:xfrm>
                  <a:prstGeom prst="rect">
                    <a:avLst/>
                  </a:prstGeom>
                  <a:blipFill>
                    <a:blip r:embed="rId5"/>
                    <a:stretch>
                      <a:fillRect r="-26471"/>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32F44B97-5B78-2512-6010-375E178B7C2B}"/>
                  </a:ext>
                </a:extLst>
              </p:cNvPr>
              <p:cNvCxnSpPr>
                <a:cxnSpLocks/>
              </p:cNvCxnSpPr>
              <p:nvPr/>
            </p:nvCxnSpPr>
            <p:spPr>
              <a:xfrm flipV="1">
                <a:off x="8848679" y="2316491"/>
                <a:ext cx="370543" cy="28048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BF9CC39-F909-F57A-8D51-241A3652CA64}"/>
                  </a:ext>
                </a:extLst>
              </p:cNvPr>
              <p:cNvCxnSpPr>
                <a:cxnSpLocks/>
              </p:cNvCxnSpPr>
              <p:nvPr/>
            </p:nvCxnSpPr>
            <p:spPr>
              <a:xfrm>
                <a:off x="8853969" y="2869420"/>
                <a:ext cx="462048" cy="253975"/>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ECF717D-1EB7-BC5E-43D9-F8BB9A93596F}"/>
                      </a:ext>
                    </a:extLst>
                  </p:cNvPr>
                  <p:cNvSpPr txBox="1"/>
                  <p:nvPr/>
                </p:nvSpPr>
                <p:spPr>
                  <a:xfrm>
                    <a:off x="9275656" y="3031555"/>
                    <a:ext cx="226874" cy="27699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solidFill>
                                <a:schemeClr val="accent4"/>
                              </a:solidFill>
                              <a:latin typeface="Cambria Math" panose="02040503050406030204" pitchFamily="18" charset="0"/>
                            </a:rPr>
                            <m:t>n</m:t>
                          </m:r>
                          <m:r>
                            <a:rPr lang="en-US" sz="1200" b="0" i="1" smtClean="0">
                              <a:solidFill>
                                <a:schemeClr val="accent4"/>
                              </a:solidFill>
                              <a:latin typeface="Cambria Math" panose="02040503050406030204" pitchFamily="18" charset="0"/>
                            </a:rPr>
                            <m:t>′</m:t>
                          </m:r>
                        </m:oMath>
                      </m:oMathPara>
                    </a14:m>
                    <a:endParaRPr lang="en-US" sz="1200">
                      <a:solidFill>
                        <a:schemeClr val="accent4"/>
                      </a:solidFill>
                    </a:endParaRPr>
                  </a:p>
                </p:txBody>
              </p:sp>
            </mc:Choice>
            <mc:Fallback xmlns="">
              <p:sp>
                <p:nvSpPr>
                  <p:cNvPr id="17" name="TextBox 16">
                    <a:extLst>
                      <a:ext uri="{FF2B5EF4-FFF2-40B4-BE49-F238E27FC236}">
                        <a16:creationId xmlns:a16="http://schemas.microsoft.com/office/drawing/2014/main" id="{BECF717D-1EB7-BC5E-43D9-F8BB9A93596F}"/>
                      </a:ext>
                    </a:extLst>
                  </p:cNvPr>
                  <p:cNvSpPr txBox="1">
                    <a:spLocks noRot="1" noChangeAspect="1" noMove="1" noResize="1" noEditPoints="1" noAdjustHandles="1" noChangeArrowheads="1" noChangeShapeType="1" noTextEdit="1"/>
                  </p:cNvSpPr>
                  <p:nvPr/>
                </p:nvSpPr>
                <p:spPr>
                  <a:xfrm>
                    <a:off x="9275656" y="3031555"/>
                    <a:ext cx="226874" cy="276999"/>
                  </a:xfrm>
                  <a:prstGeom prst="rect">
                    <a:avLst/>
                  </a:prstGeom>
                  <a:blipFill>
                    <a:blip r:embed="rId6"/>
                    <a:stretch>
                      <a:fillRect r="-21622"/>
                    </a:stretch>
                  </a:blipFill>
                  <a:ln>
                    <a:noFill/>
                  </a:ln>
                </p:spPr>
                <p:txBody>
                  <a:bodyPr/>
                  <a:lstStyle/>
                  <a:p>
                    <a:r>
                      <a:rPr lang="en-US">
                        <a:noFill/>
                      </a:rPr>
                      <a:t> </a:t>
                    </a:r>
                  </a:p>
                </p:txBody>
              </p:sp>
            </mc:Fallback>
          </mc:AlternateContent>
          <p:sp>
            <p:nvSpPr>
              <p:cNvPr id="18" name="Oval 17">
                <a:extLst>
                  <a:ext uri="{FF2B5EF4-FFF2-40B4-BE49-F238E27FC236}">
                    <a16:creationId xmlns:a16="http://schemas.microsoft.com/office/drawing/2014/main" id="{A6EBC8FE-22E7-58AA-BCFE-F02587D32027}"/>
                  </a:ext>
                </a:extLst>
              </p:cNvPr>
              <p:cNvSpPr/>
              <p:nvPr/>
            </p:nvSpPr>
            <p:spPr>
              <a:xfrm>
                <a:off x="9321614" y="3067539"/>
                <a:ext cx="226874" cy="210443"/>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113B749-3306-8234-B183-3C9FF4FFC29D}"/>
                  </a:ext>
                </a:extLst>
              </p:cNvPr>
              <p:cNvGrpSpPr/>
              <p:nvPr/>
            </p:nvGrpSpPr>
            <p:grpSpPr>
              <a:xfrm>
                <a:off x="10639804" y="2449262"/>
                <a:ext cx="633742" cy="552261"/>
                <a:chOff x="8428776" y="3794462"/>
                <a:chExt cx="633742" cy="552261"/>
              </a:xfrm>
            </p:grpSpPr>
            <p:sp>
              <p:nvSpPr>
                <p:cNvPr id="28" name="Oval 27">
                  <a:extLst>
                    <a:ext uri="{FF2B5EF4-FFF2-40B4-BE49-F238E27FC236}">
                      <a16:creationId xmlns:a16="http://schemas.microsoft.com/office/drawing/2014/main" id="{2FD2A5E3-89D9-6DCE-A2F2-DDA414A51476}"/>
                    </a:ext>
                  </a:extLst>
                </p:cNvPr>
                <p:cNvSpPr/>
                <p:nvPr/>
              </p:nvSpPr>
              <p:spPr>
                <a:xfrm>
                  <a:off x="8428776" y="3794462"/>
                  <a:ext cx="633742" cy="5522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2FE65BDF-D480-A903-B0F8-05879EEE8CE9}"/>
                    </a:ext>
                  </a:extLst>
                </p:cNvPr>
                <p:cNvGrpSpPr/>
                <p:nvPr/>
              </p:nvGrpSpPr>
              <p:grpSpPr>
                <a:xfrm>
                  <a:off x="8487033" y="3908951"/>
                  <a:ext cx="240508" cy="276999"/>
                  <a:chOff x="8016252" y="4033044"/>
                  <a:chExt cx="240508" cy="276999"/>
                </a:xfrm>
              </p:grpSpPr>
              <p:sp>
                <p:nvSpPr>
                  <p:cNvPr id="33" name="Oval 32">
                    <a:extLst>
                      <a:ext uri="{FF2B5EF4-FFF2-40B4-BE49-F238E27FC236}">
                        <a16:creationId xmlns:a16="http://schemas.microsoft.com/office/drawing/2014/main" id="{D26718E5-97A7-03AD-1ACA-80D5C0A17EDA}"/>
                      </a:ext>
                    </a:extLst>
                  </p:cNvPr>
                  <p:cNvSpPr/>
                  <p:nvPr/>
                </p:nvSpPr>
                <p:spPr>
                  <a:xfrm>
                    <a:off x="8029886" y="4092167"/>
                    <a:ext cx="226874" cy="19977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49F1A02-6545-2090-2149-DCF83E545EEA}"/>
                      </a:ext>
                    </a:extLst>
                  </p:cNvPr>
                  <p:cNvSpPr txBox="1"/>
                  <p:nvPr/>
                </p:nvSpPr>
                <p:spPr>
                  <a:xfrm>
                    <a:off x="8016252" y="4033044"/>
                    <a:ext cx="226874" cy="276999"/>
                  </a:xfrm>
                  <a:prstGeom prst="rect">
                    <a:avLst/>
                  </a:prstGeom>
                  <a:noFill/>
                  <a:ln>
                    <a:noFill/>
                  </a:ln>
                </p:spPr>
                <p:txBody>
                  <a:bodyPr wrap="square" rtlCol="0">
                    <a:spAutoFit/>
                  </a:bodyPr>
                  <a:lstStyle/>
                  <a:p>
                    <a:r>
                      <a:rPr lang="en-US" sz="1200">
                        <a:solidFill>
                          <a:schemeClr val="accent4"/>
                        </a:solidFill>
                      </a:rPr>
                      <a:t>n</a:t>
                    </a:r>
                  </a:p>
                </p:txBody>
              </p:sp>
            </p:grpSp>
            <p:grpSp>
              <p:nvGrpSpPr>
                <p:cNvPr id="30" name="Group 29">
                  <a:extLst>
                    <a:ext uri="{FF2B5EF4-FFF2-40B4-BE49-F238E27FC236}">
                      <a16:creationId xmlns:a16="http://schemas.microsoft.com/office/drawing/2014/main" id="{53694824-9F49-1F5E-9117-038E23AC9942}"/>
                    </a:ext>
                  </a:extLst>
                </p:cNvPr>
                <p:cNvGrpSpPr/>
                <p:nvPr/>
              </p:nvGrpSpPr>
              <p:grpSpPr>
                <a:xfrm>
                  <a:off x="8763108" y="3908062"/>
                  <a:ext cx="240508" cy="276999"/>
                  <a:chOff x="8016252" y="4033044"/>
                  <a:chExt cx="240508" cy="276999"/>
                </a:xfrm>
              </p:grpSpPr>
              <p:sp>
                <p:nvSpPr>
                  <p:cNvPr id="31" name="Oval 30">
                    <a:extLst>
                      <a:ext uri="{FF2B5EF4-FFF2-40B4-BE49-F238E27FC236}">
                        <a16:creationId xmlns:a16="http://schemas.microsoft.com/office/drawing/2014/main" id="{2E52E013-C58C-B78E-5420-27FA6D52D0BD}"/>
                      </a:ext>
                    </a:extLst>
                  </p:cNvPr>
                  <p:cNvSpPr/>
                  <p:nvPr/>
                </p:nvSpPr>
                <p:spPr>
                  <a:xfrm>
                    <a:off x="8029886" y="4092167"/>
                    <a:ext cx="226874" cy="1997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F12783D-0E21-71C2-60EE-8EBCCEE5B3CE}"/>
                      </a:ext>
                    </a:extLst>
                  </p:cNvPr>
                  <p:cNvSpPr txBox="1"/>
                  <p:nvPr/>
                </p:nvSpPr>
                <p:spPr>
                  <a:xfrm>
                    <a:off x="8016252" y="4033044"/>
                    <a:ext cx="226874" cy="276999"/>
                  </a:xfrm>
                  <a:prstGeom prst="rect">
                    <a:avLst/>
                  </a:prstGeom>
                  <a:noFill/>
                  <a:ln>
                    <a:noFill/>
                  </a:ln>
                </p:spPr>
                <p:txBody>
                  <a:bodyPr wrap="square" rtlCol="0">
                    <a:spAutoFit/>
                  </a:bodyPr>
                  <a:lstStyle/>
                  <a:p>
                    <a:r>
                      <a:rPr lang="en-US" sz="1200">
                        <a:solidFill>
                          <a:srgbClr val="FF0000"/>
                        </a:solidFill>
                      </a:rPr>
                      <a:t>p</a:t>
                    </a:r>
                  </a:p>
                </p:txBody>
              </p:sp>
            </p:grpSp>
          </p:grpSp>
          <p:sp>
            <p:nvSpPr>
              <p:cNvPr id="20" name="TextBox 19">
                <a:extLst>
                  <a:ext uri="{FF2B5EF4-FFF2-40B4-BE49-F238E27FC236}">
                    <a16:creationId xmlns:a16="http://schemas.microsoft.com/office/drawing/2014/main" id="{0981CD28-EAD3-9B5B-43CC-13F7AD12D036}"/>
                  </a:ext>
                </a:extLst>
              </p:cNvPr>
              <p:cNvSpPr txBox="1"/>
              <p:nvPr/>
            </p:nvSpPr>
            <p:spPr>
              <a:xfrm>
                <a:off x="9905881" y="2557945"/>
                <a:ext cx="208230" cy="276999"/>
              </a:xfrm>
              <a:prstGeom prst="rect">
                <a:avLst/>
              </a:prstGeom>
              <a:noFill/>
            </p:spPr>
            <p:txBody>
              <a:bodyPr wrap="square" rtlCol="0">
                <a:spAutoFit/>
              </a:bodyPr>
              <a:lstStyle/>
              <a:p>
                <a:r>
                  <a:rPr lang="en-US" sz="1200">
                    <a:solidFill>
                      <a:schemeClr val="accent6"/>
                    </a:solidFill>
                  </a:rPr>
                  <a:t>e</a:t>
                </a:r>
              </a:p>
            </p:txBody>
          </p:sp>
          <p:cxnSp>
            <p:nvCxnSpPr>
              <p:cNvPr id="21" name="Straight Arrow Connector 20">
                <a:extLst>
                  <a:ext uri="{FF2B5EF4-FFF2-40B4-BE49-F238E27FC236}">
                    <a16:creationId xmlns:a16="http://schemas.microsoft.com/office/drawing/2014/main" id="{11D1DBF9-B693-BC64-9E92-D4383B1E9D22}"/>
                  </a:ext>
                </a:extLst>
              </p:cNvPr>
              <p:cNvCxnSpPr>
                <a:cxnSpLocks/>
              </p:cNvCxnSpPr>
              <p:nvPr/>
            </p:nvCxnSpPr>
            <p:spPr>
              <a:xfrm flipV="1">
                <a:off x="10159376" y="2696444"/>
                <a:ext cx="407352" cy="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3026D7F-7890-B996-2EFE-AA0D4F8D20C7}"/>
                      </a:ext>
                    </a:extLst>
                  </p:cNvPr>
                  <p:cNvSpPr txBox="1"/>
                  <p:nvPr/>
                </p:nvSpPr>
                <p:spPr>
                  <a:xfrm>
                    <a:off x="11431227" y="2098820"/>
                    <a:ext cx="20823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solidFill>
                                <a:schemeClr val="accent6"/>
                              </a:solidFill>
                              <a:latin typeface="Cambria Math" panose="02040503050406030204" pitchFamily="18" charset="0"/>
                            </a:rPr>
                            <m:t>e</m:t>
                          </m:r>
                          <m:r>
                            <a:rPr lang="en-US" sz="1200" b="0" i="0" smtClean="0">
                              <a:solidFill>
                                <a:schemeClr val="accent6"/>
                              </a:solidFill>
                              <a:latin typeface="Cambria Math" panose="02040503050406030204" pitchFamily="18" charset="0"/>
                            </a:rPr>
                            <m:t>′</m:t>
                          </m:r>
                        </m:oMath>
                      </m:oMathPara>
                    </a14:m>
                    <a:endParaRPr lang="en-US" sz="1200">
                      <a:solidFill>
                        <a:schemeClr val="accent6"/>
                      </a:solidFill>
                    </a:endParaRPr>
                  </a:p>
                </p:txBody>
              </p:sp>
            </mc:Choice>
            <mc:Fallback xmlns="">
              <p:sp>
                <p:nvSpPr>
                  <p:cNvPr id="22" name="TextBox 21">
                    <a:extLst>
                      <a:ext uri="{FF2B5EF4-FFF2-40B4-BE49-F238E27FC236}">
                        <a16:creationId xmlns:a16="http://schemas.microsoft.com/office/drawing/2014/main" id="{63026D7F-7890-B996-2EFE-AA0D4F8D20C7}"/>
                      </a:ext>
                    </a:extLst>
                  </p:cNvPr>
                  <p:cNvSpPr txBox="1">
                    <a:spLocks noRot="1" noChangeAspect="1" noMove="1" noResize="1" noEditPoints="1" noAdjustHandles="1" noChangeArrowheads="1" noChangeShapeType="1" noTextEdit="1"/>
                  </p:cNvSpPr>
                  <p:nvPr/>
                </p:nvSpPr>
                <p:spPr>
                  <a:xfrm>
                    <a:off x="11431227" y="2098820"/>
                    <a:ext cx="208230" cy="276999"/>
                  </a:xfrm>
                  <a:prstGeom prst="rect">
                    <a:avLst/>
                  </a:prstGeom>
                  <a:blipFill>
                    <a:blip r:embed="rId7"/>
                    <a:stretch>
                      <a:fillRect r="-26471"/>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A456D95D-C3DB-D00F-B3C3-3733601906F8}"/>
                  </a:ext>
                </a:extLst>
              </p:cNvPr>
              <p:cNvCxnSpPr>
                <a:cxnSpLocks/>
              </p:cNvCxnSpPr>
              <p:nvPr/>
            </p:nvCxnSpPr>
            <p:spPr>
              <a:xfrm flipV="1">
                <a:off x="11138069" y="2302422"/>
                <a:ext cx="370543" cy="28048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36AB312-19AE-E1D4-0B18-2E942E246CE8}"/>
                  </a:ext>
                </a:extLst>
              </p:cNvPr>
              <p:cNvCxnSpPr>
                <a:cxnSpLocks/>
              </p:cNvCxnSpPr>
              <p:nvPr/>
            </p:nvCxnSpPr>
            <p:spPr>
              <a:xfrm flipH="1">
                <a:off x="9630273" y="2194381"/>
                <a:ext cx="414503" cy="98972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5A6F5C7-AF58-BD81-E30A-0FB7A6D90D82}"/>
                  </a:ext>
                </a:extLst>
              </p:cNvPr>
              <p:cNvCxnSpPr>
                <a:cxnSpLocks/>
              </p:cNvCxnSpPr>
              <p:nvPr/>
            </p:nvCxnSpPr>
            <p:spPr>
              <a:xfrm>
                <a:off x="11168488" y="2839453"/>
                <a:ext cx="462048" cy="2539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6678B55-0359-5B7A-1C56-3F3575E909D4}"/>
                      </a:ext>
                    </a:extLst>
                  </p:cNvPr>
                  <p:cNvSpPr txBox="1"/>
                  <p:nvPr/>
                </p:nvSpPr>
                <p:spPr>
                  <a:xfrm>
                    <a:off x="11600619" y="3001589"/>
                    <a:ext cx="226874" cy="27699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solidFill>
                                <a:srgbClr val="FF0000"/>
                              </a:solidFill>
                              <a:latin typeface="Cambria Math" panose="02040503050406030204" pitchFamily="18" charset="0"/>
                            </a:rPr>
                            <m:t>p</m:t>
                          </m:r>
                          <m:r>
                            <a:rPr lang="en-US" sz="1200" b="0" i="1" smtClean="0">
                              <a:solidFill>
                                <a:srgbClr val="FF0000"/>
                              </a:solidFill>
                              <a:latin typeface="Cambria Math" panose="02040503050406030204" pitchFamily="18" charset="0"/>
                            </a:rPr>
                            <m:t>′</m:t>
                          </m:r>
                        </m:oMath>
                      </m:oMathPara>
                    </a14:m>
                    <a:endParaRPr lang="en-US" sz="1200">
                      <a:solidFill>
                        <a:srgbClr val="FF0000"/>
                      </a:solidFill>
                    </a:endParaRPr>
                  </a:p>
                </p:txBody>
              </p:sp>
            </mc:Choice>
            <mc:Fallback xmlns="">
              <p:sp>
                <p:nvSpPr>
                  <p:cNvPr id="26" name="TextBox 25">
                    <a:extLst>
                      <a:ext uri="{FF2B5EF4-FFF2-40B4-BE49-F238E27FC236}">
                        <a16:creationId xmlns:a16="http://schemas.microsoft.com/office/drawing/2014/main" id="{E6678B55-0359-5B7A-1C56-3F3575E909D4}"/>
                      </a:ext>
                    </a:extLst>
                  </p:cNvPr>
                  <p:cNvSpPr txBox="1">
                    <a:spLocks noRot="1" noChangeAspect="1" noMove="1" noResize="1" noEditPoints="1" noAdjustHandles="1" noChangeArrowheads="1" noChangeShapeType="1" noTextEdit="1"/>
                  </p:cNvSpPr>
                  <p:nvPr/>
                </p:nvSpPr>
                <p:spPr>
                  <a:xfrm>
                    <a:off x="11600619" y="3001589"/>
                    <a:ext cx="226874" cy="276999"/>
                  </a:xfrm>
                  <a:prstGeom prst="rect">
                    <a:avLst/>
                  </a:prstGeom>
                  <a:blipFill>
                    <a:blip r:embed="rId8"/>
                    <a:stretch>
                      <a:fillRect r="-21622"/>
                    </a:stretch>
                  </a:blipFill>
                  <a:ln>
                    <a:noFill/>
                  </a:ln>
                </p:spPr>
                <p:txBody>
                  <a:bodyPr/>
                  <a:lstStyle/>
                  <a:p>
                    <a:r>
                      <a:rPr lang="en-US">
                        <a:noFill/>
                      </a:rPr>
                      <a:t> </a:t>
                    </a:r>
                  </a:p>
                </p:txBody>
              </p:sp>
            </mc:Fallback>
          </mc:AlternateContent>
          <p:sp>
            <p:nvSpPr>
              <p:cNvPr id="27" name="Oval 26">
                <a:extLst>
                  <a:ext uri="{FF2B5EF4-FFF2-40B4-BE49-F238E27FC236}">
                    <a16:creationId xmlns:a16="http://schemas.microsoft.com/office/drawing/2014/main" id="{AF13CB3E-83E1-C530-4626-2935456DEA1C}"/>
                  </a:ext>
                </a:extLst>
              </p:cNvPr>
              <p:cNvSpPr/>
              <p:nvPr/>
            </p:nvSpPr>
            <p:spPr>
              <a:xfrm>
                <a:off x="11637524" y="3046626"/>
                <a:ext cx="226874" cy="2104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TextBox 41">
            <a:extLst>
              <a:ext uri="{FF2B5EF4-FFF2-40B4-BE49-F238E27FC236}">
                <a16:creationId xmlns:a16="http://schemas.microsoft.com/office/drawing/2014/main" id="{4D6E763A-DE25-AD6D-7B4B-87D3A91CA267}"/>
              </a:ext>
            </a:extLst>
          </p:cNvPr>
          <p:cNvSpPr txBox="1"/>
          <p:nvPr/>
        </p:nvSpPr>
        <p:spPr>
          <a:xfrm>
            <a:off x="990589" y="3433415"/>
            <a:ext cx="9938808" cy="380969"/>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Nuclear corrections to get ”elastic ratio” </a:t>
            </a:r>
            <a:r>
              <a:rPr lang="en-US" dirty="0">
                <a:sym typeface="Wingdings" panose="05000000000000000000" pitchFamily="2" charset="2"/>
              </a:rPr>
              <a:t> </a:t>
            </a:r>
            <a:r>
              <a:rPr lang="en-US" dirty="0">
                <a:latin typeface="Segoe UI" panose="020B0502040204020203" pitchFamily="34" charset="0"/>
                <a:cs typeface="Segoe UI" panose="020B0502040204020203" pitchFamily="34" charset="0"/>
              </a:rPr>
              <a:t>large cancellations in the ratio</a:t>
            </a:r>
          </a:p>
        </p:txBody>
      </p:sp>
      <p:grpSp>
        <p:nvGrpSpPr>
          <p:cNvPr id="43" name="Group 42">
            <a:extLst>
              <a:ext uri="{FF2B5EF4-FFF2-40B4-BE49-F238E27FC236}">
                <a16:creationId xmlns:a16="http://schemas.microsoft.com/office/drawing/2014/main" id="{B8254A21-2592-95E5-21A8-E43EF6B3E339}"/>
              </a:ext>
            </a:extLst>
          </p:cNvPr>
          <p:cNvGrpSpPr/>
          <p:nvPr/>
        </p:nvGrpSpPr>
        <p:grpSpPr>
          <a:xfrm>
            <a:off x="1333927" y="3951151"/>
            <a:ext cx="9524146" cy="1235675"/>
            <a:chOff x="1402752" y="3618299"/>
            <a:chExt cx="9524146" cy="1235675"/>
          </a:xfrm>
        </p:grpSpPr>
        <p:sp>
          <p:nvSpPr>
            <p:cNvPr id="44" name="TextBox 43">
              <a:extLst>
                <a:ext uri="{FF2B5EF4-FFF2-40B4-BE49-F238E27FC236}">
                  <a16:creationId xmlns:a16="http://schemas.microsoft.com/office/drawing/2014/main" id="{4B1840D6-C8C4-42BC-2BFB-36123B615CA7}"/>
                </a:ext>
              </a:extLst>
            </p:cNvPr>
            <p:cNvSpPr txBox="1"/>
            <p:nvPr/>
          </p:nvSpPr>
          <p:spPr>
            <a:xfrm>
              <a:off x="1402752" y="4017844"/>
              <a:ext cx="2187166" cy="369332"/>
            </a:xfrm>
            <a:prstGeom prst="rect">
              <a:avLst/>
            </a:prstGeom>
            <a:noFill/>
          </p:spPr>
          <p:txBody>
            <a:bodyPr wrap="square" rtlCol="0">
              <a:spAutoFit/>
            </a:bodyPr>
            <a:lstStyle/>
            <a:p>
              <a:r>
                <a:rPr lang="en-US" b="1">
                  <a:solidFill>
                    <a:srgbClr val="C00000"/>
                  </a:solidFill>
                  <a:latin typeface="Segoe UI" panose="020B0502040204020203" pitchFamily="34" charset="0"/>
                  <a:cs typeface="Segoe UI" panose="020B0502040204020203" pitchFamily="34" charset="0"/>
                </a:rPr>
                <a:t>Elastic ratio</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BDC5604-AB15-DDC2-7260-EF2204C0F29E}"/>
                    </a:ext>
                  </a:extLst>
                </p:cNvPr>
                <p:cNvSpPr txBox="1"/>
                <p:nvPr/>
              </p:nvSpPr>
              <p:spPr>
                <a:xfrm>
                  <a:off x="4602373" y="3671534"/>
                  <a:ext cx="1644296" cy="11824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e>
                                </m:d>
                              </m:e>
                              <m:sub>
                                <m:r>
                                  <a:rPr lang="en-US" b="0" i="1" smtClean="0">
                                    <a:latin typeface="Cambria Math" panose="02040503050406030204" pitchFamily="18" charset="0"/>
                                  </a:rPr>
                                  <m:t>𝑛</m:t>
                                </m:r>
                                <m:d>
                                  <m:dPr>
                                    <m:ctrlPr>
                                      <a:rPr lang="en-US" b="0" i="1" smtClean="0">
                                        <a:latin typeface="Cambria Math" panose="02040503050406030204" pitchFamily="18" charset="0"/>
                                      </a:rPr>
                                    </m:ctrlPr>
                                  </m:dPr>
                                  <m:e>
                                    <m:r>
                                      <a:rPr lang="en-US" b="0" i="1" smtClean="0">
                                        <a:latin typeface="Cambria Math" panose="02040503050406030204" pitchFamily="18" charset="0"/>
                                      </a:rPr>
                                      <m:t>𝑒</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e>
                                </m:d>
                              </m:sub>
                            </m:sSub>
                          </m:num>
                          <m:den>
                            <m:sSub>
                              <m:sSubPr>
                                <m:ctrlPr>
                                  <a:rPr lang="en-US" i="1">
                                    <a:latin typeface="Cambria Math" panose="02040503050406030204" pitchFamily="18" charset="0"/>
                                  </a:rPr>
                                </m:ctrlPr>
                              </m:sSub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e>
                                </m:d>
                              </m:e>
                              <m:sub>
                                <m:r>
                                  <a:rPr lang="en-US" b="0" i="1" smtClean="0">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𝑒</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e>
                                </m:d>
                              </m:sub>
                            </m:sSub>
                          </m:den>
                        </m:f>
                      </m:oMath>
                    </m:oMathPara>
                  </a14:m>
                  <a:endParaRPr lang="en-US"/>
                </a:p>
              </p:txBody>
            </p:sp>
          </mc:Choice>
          <mc:Fallback xmlns="">
            <p:sp>
              <p:nvSpPr>
                <p:cNvPr id="45" name="TextBox 44">
                  <a:extLst>
                    <a:ext uri="{FF2B5EF4-FFF2-40B4-BE49-F238E27FC236}">
                      <a16:creationId xmlns:a16="http://schemas.microsoft.com/office/drawing/2014/main" id="{4BDC5604-AB15-DDC2-7260-EF2204C0F29E}"/>
                    </a:ext>
                  </a:extLst>
                </p:cNvPr>
                <p:cNvSpPr txBox="1">
                  <a:spLocks noRot="1" noChangeAspect="1" noMove="1" noResize="1" noEditPoints="1" noAdjustHandles="1" noChangeArrowheads="1" noChangeShapeType="1" noTextEdit="1"/>
                </p:cNvSpPr>
                <p:nvPr/>
              </p:nvSpPr>
              <p:spPr>
                <a:xfrm>
                  <a:off x="4602373" y="3671534"/>
                  <a:ext cx="1644296" cy="1182440"/>
                </a:xfrm>
                <a:prstGeom prst="rect">
                  <a:avLst/>
                </a:prstGeom>
                <a:blipFill>
                  <a:blip r:embed="rId9"/>
                  <a:stretch>
                    <a:fillRect/>
                  </a:stretch>
                </a:blipFill>
              </p:spPr>
              <p:txBody>
                <a:bodyPr/>
                <a:lstStyle/>
                <a:p>
                  <a:r>
                    <a:rPr lang="en-US">
                      <a:noFill/>
                    </a:rPr>
                    <a:t> </a:t>
                  </a:r>
                </a:p>
              </p:txBody>
            </p:sp>
          </mc:Fallback>
        </mc:AlternateContent>
        <p:grpSp>
          <p:nvGrpSpPr>
            <p:cNvPr id="46" name="Group 45">
              <a:extLst>
                <a:ext uri="{FF2B5EF4-FFF2-40B4-BE49-F238E27FC236}">
                  <a16:creationId xmlns:a16="http://schemas.microsoft.com/office/drawing/2014/main" id="{C2F1D508-84F9-942E-6F24-8B69795D776C}"/>
                </a:ext>
              </a:extLst>
            </p:cNvPr>
            <p:cNvGrpSpPr/>
            <p:nvPr/>
          </p:nvGrpSpPr>
          <p:grpSpPr>
            <a:xfrm>
              <a:off x="7281503" y="3618299"/>
              <a:ext cx="3645395" cy="1179170"/>
              <a:chOff x="7955224" y="3504664"/>
              <a:chExt cx="3661925" cy="1161164"/>
            </a:xfrm>
          </p:grpSpPr>
          <p:cxnSp>
            <p:nvCxnSpPr>
              <p:cNvPr id="47" name="Straight Arrow Connector 46">
                <a:extLst>
                  <a:ext uri="{FF2B5EF4-FFF2-40B4-BE49-F238E27FC236}">
                    <a16:creationId xmlns:a16="http://schemas.microsoft.com/office/drawing/2014/main" id="{F214C4F2-E0C4-8C9F-57E0-B9792FB01709}"/>
                  </a:ext>
                </a:extLst>
              </p:cNvPr>
              <p:cNvCxnSpPr>
                <a:cxnSpLocks/>
              </p:cNvCxnSpPr>
              <p:nvPr/>
            </p:nvCxnSpPr>
            <p:spPr>
              <a:xfrm>
                <a:off x="10921239" y="4226693"/>
                <a:ext cx="462048" cy="2539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5B2A661-5F10-0359-2118-81C1CD01EF5C}"/>
                      </a:ext>
                    </a:extLst>
                  </p:cNvPr>
                  <p:cNvSpPr txBox="1"/>
                  <p:nvPr/>
                </p:nvSpPr>
                <p:spPr>
                  <a:xfrm>
                    <a:off x="11353370" y="4388829"/>
                    <a:ext cx="226874" cy="27699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solidFill>
                                <a:srgbClr val="FF0000"/>
                              </a:solidFill>
                              <a:latin typeface="Cambria Math" panose="02040503050406030204" pitchFamily="18" charset="0"/>
                            </a:rPr>
                            <m:t>p</m:t>
                          </m:r>
                          <m:r>
                            <a:rPr lang="en-US" sz="1200" b="0" i="1" smtClean="0">
                              <a:solidFill>
                                <a:srgbClr val="FF0000"/>
                              </a:solidFill>
                              <a:latin typeface="Cambria Math" panose="02040503050406030204" pitchFamily="18" charset="0"/>
                            </a:rPr>
                            <m:t>′</m:t>
                          </m:r>
                        </m:oMath>
                      </m:oMathPara>
                    </a14:m>
                    <a:endParaRPr lang="en-US" sz="1200">
                      <a:solidFill>
                        <a:srgbClr val="FF0000"/>
                      </a:solidFill>
                    </a:endParaRPr>
                  </a:p>
                </p:txBody>
              </p:sp>
            </mc:Choice>
            <mc:Fallback xmlns="">
              <p:sp>
                <p:nvSpPr>
                  <p:cNvPr id="48" name="TextBox 47">
                    <a:extLst>
                      <a:ext uri="{FF2B5EF4-FFF2-40B4-BE49-F238E27FC236}">
                        <a16:creationId xmlns:a16="http://schemas.microsoft.com/office/drawing/2014/main" id="{35B2A661-5F10-0359-2118-81C1CD01EF5C}"/>
                      </a:ext>
                    </a:extLst>
                  </p:cNvPr>
                  <p:cNvSpPr txBox="1">
                    <a:spLocks noRot="1" noChangeAspect="1" noMove="1" noResize="1" noEditPoints="1" noAdjustHandles="1" noChangeArrowheads="1" noChangeShapeType="1" noTextEdit="1"/>
                  </p:cNvSpPr>
                  <p:nvPr/>
                </p:nvSpPr>
                <p:spPr>
                  <a:xfrm>
                    <a:off x="11353370" y="4388829"/>
                    <a:ext cx="226874" cy="276999"/>
                  </a:xfrm>
                  <a:prstGeom prst="rect">
                    <a:avLst/>
                  </a:prstGeom>
                  <a:blipFill>
                    <a:blip r:embed="rId10"/>
                    <a:stretch>
                      <a:fillRect r="-21622"/>
                    </a:stretch>
                  </a:blipFill>
                  <a:ln>
                    <a:noFill/>
                  </a:ln>
                </p:spPr>
                <p:txBody>
                  <a:bodyPr/>
                  <a:lstStyle/>
                  <a:p>
                    <a:r>
                      <a:rPr lang="en-US">
                        <a:noFill/>
                      </a:rPr>
                      <a:t> </a:t>
                    </a:r>
                  </a:p>
                </p:txBody>
              </p:sp>
            </mc:Fallback>
          </mc:AlternateContent>
          <p:sp>
            <p:nvSpPr>
              <p:cNvPr id="49" name="Oval 48">
                <a:extLst>
                  <a:ext uri="{FF2B5EF4-FFF2-40B4-BE49-F238E27FC236}">
                    <a16:creationId xmlns:a16="http://schemas.microsoft.com/office/drawing/2014/main" id="{2BA495B9-DEA6-008B-3B65-663B67FE7FBD}"/>
                  </a:ext>
                </a:extLst>
              </p:cNvPr>
              <p:cNvSpPr/>
              <p:nvPr/>
            </p:nvSpPr>
            <p:spPr>
              <a:xfrm>
                <a:off x="11390275" y="4433866"/>
                <a:ext cx="226874" cy="2104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A6E79DC2-7EB1-2ACB-CFC6-347D884DC9AB}"/>
                  </a:ext>
                </a:extLst>
              </p:cNvPr>
              <p:cNvSpPr txBox="1"/>
              <p:nvPr/>
            </p:nvSpPr>
            <p:spPr>
              <a:xfrm>
                <a:off x="8637652" y="3964039"/>
                <a:ext cx="226874" cy="276999"/>
              </a:xfrm>
              <a:prstGeom prst="rect">
                <a:avLst/>
              </a:prstGeom>
              <a:noFill/>
              <a:ln>
                <a:noFill/>
              </a:ln>
            </p:spPr>
            <p:txBody>
              <a:bodyPr wrap="square" rtlCol="0">
                <a:spAutoFit/>
              </a:bodyPr>
              <a:lstStyle/>
              <a:p>
                <a:r>
                  <a:rPr lang="en-US" sz="1200">
                    <a:solidFill>
                      <a:schemeClr val="accent4"/>
                    </a:solidFill>
                  </a:rPr>
                  <a:t>n</a:t>
                </a:r>
              </a:p>
            </p:txBody>
          </p:sp>
          <p:sp>
            <p:nvSpPr>
              <p:cNvPr id="51" name="Oval 50">
                <a:extLst>
                  <a:ext uri="{FF2B5EF4-FFF2-40B4-BE49-F238E27FC236}">
                    <a16:creationId xmlns:a16="http://schemas.microsoft.com/office/drawing/2014/main" id="{36820865-C046-6604-2A9A-7219AB00DEE7}"/>
                  </a:ext>
                </a:extLst>
              </p:cNvPr>
              <p:cNvSpPr/>
              <p:nvPr/>
            </p:nvSpPr>
            <p:spPr>
              <a:xfrm>
                <a:off x="8655548" y="4008927"/>
                <a:ext cx="226874" cy="210443"/>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74FB7F8-E17E-5CA7-4B52-14CDEA3D27E0}"/>
                  </a:ext>
                </a:extLst>
              </p:cNvPr>
              <p:cNvSpPr/>
              <p:nvPr/>
            </p:nvSpPr>
            <p:spPr>
              <a:xfrm>
                <a:off x="10644436" y="4027884"/>
                <a:ext cx="226874" cy="2104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B148FCAE-5597-24AA-E1E2-E49EEB1F6FD9}"/>
                  </a:ext>
                </a:extLst>
              </p:cNvPr>
              <p:cNvSpPr txBox="1"/>
              <p:nvPr/>
            </p:nvSpPr>
            <p:spPr>
              <a:xfrm>
                <a:off x="10637448" y="3964191"/>
                <a:ext cx="226874" cy="276999"/>
              </a:xfrm>
              <a:prstGeom prst="rect">
                <a:avLst/>
              </a:prstGeom>
              <a:noFill/>
              <a:ln>
                <a:noFill/>
              </a:ln>
            </p:spPr>
            <p:txBody>
              <a:bodyPr wrap="square" rtlCol="0">
                <a:spAutoFit/>
              </a:bodyPr>
              <a:lstStyle/>
              <a:p>
                <a:r>
                  <a:rPr lang="en-US" sz="1200">
                    <a:solidFill>
                      <a:srgbClr val="FF0000"/>
                    </a:solidFill>
                  </a:rPr>
                  <a:t>p</a:t>
                </a:r>
              </a:p>
            </p:txBody>
          </p:sp>
          <p:sp>
            <p:nvSpPr>
              <p:cNvPr id="54" name="TextBox 53">
                <a:extLst>
                  <a:ext uri="{FF2B5EF4-FFF2-40B4-BE49-F238E27FC236}">
                    <a16:creationId xmlns:a16="http://schemas.microsoft.com/office/drawing/2014/main" id="{BCB8A28E-9BA5-844B-9C61-9F0BF02F7DAF}"/>
                  </a:ext>
                </a:extLst>
              </p:cNvPr>
              <p:cNvSpPr txBox="1"/>
              <p:nvPr/>
            </p:nvSpPr>
            <p:spPr>
              <a:xfrm>
                <a:off x="7955224" y="3957620"/>
                <a:ext cx="208230" cy="276999"/>
              </a:xfrm>
              <a:prstGeom prst="rect">
                <a:avLst/>
              </a:prstGeom>
              <a:noFill/>
            </p:spPr>
            <p:txBody>
              <a:bodyPr wrap="square" rtlCol="0">
                <a:spAutoFit/>
              </a:bodyPr>
              <a:lstStyle/>
              <a:p>
                <a:r>
                  <a:rPr lang="en-US" sz="1200">
                    <a:solidFill>
                      <a:schemeClr val="accent6"/>
                    </a:solidFill>
                  </a:rPr>
                  <a:t>e</a:t>
                </a:r>
              </a:p>
            </p:txBody>
          </p:sp>
          <p:cxnSp>
            <p:nvCxnSpPr>
              <p:cNvPr id="55" name="Straight Arrow Connector 54">
                <a:extLst>
                  <a:ext uri="{FF2B5EF4-FFF2-40B4-BE49-F238E27FC236}">
                    <a16:creationId xmlns:a16="http://schemas.microsoft.com/office/drawing/2014/main" id="{CB32E45F-DC4C-A11D-D531-1D237C995278}"/>
                  </a:ext>
                </a:extLst>
              </p:cNvPr>
              <p:cNvCxnSpPr>
                <a:cxnSpLocks/>
              </p:cNvCxnSpPr>
              <p:nvPr/>
            </p:nvCxnSpPr>
            <p:spPr>
              <a:xfrm flipV="1">
                <a:off x="8208719" y="4096119"/>
                <a:ext cx="407352" cy="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9571967-F7B3-A4DE-43DF-7C016CEED12A}"/>
                      </a:ext>
                    </a:extLst>
                  </p:cNvPr>
                  <p:cNvSpPr txBox="1"/>
                  <p:nvPr/>
                </p:nvSpPr>
                <p:spPr>
                  <a:xfrm>
                    <a:off x="9193332" y="3504664"/>
                    <a:ext cx="20823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solidFill>
                                <a:schemeClr val="accent6"/>
                              </a:solidFill>
                              <a:latin typeface="Cambria Math" panose="02040503050406030204" pitchFamily="18" charset="0"/>
                            </a:rPr>
                            <m:t>e</m:t>
                          </m:r>
                          <m:r>
                            <a:rPr lang="en-US" sz="1200" b="0" i="0" smtClean="0">
                              <a:solidFill>
                                <a:schemeClr val="accent6"/>
                              </a:solidFill>
                              <a:latin typeface="Cambria Math" panose="02040503050406030204" pitchFamily="18" charset="0"/>
                            </a:rPr>
                            <m:t>′</m:t>
                          </m:r>
                        </m:oMath>
                      </m:oMathPara>
                    </a14:m>
                    <a:endParaRPr lang="en-US" sz="1200">
                      <a:solidFill>
                        <a:schemeClr val="accent6"/>
                      </a:solidFill>
                    </a:endParaRPr>
                  </a:p>
                </p:txBody>
              </p:sp>
            </mc:Choice>
            <mc:Fallback xmlns="">
              <p:sp>
                <p:nvSpPr>
                  <p:cNvPr id="56" name="TextBox 55">
                    <a:extLst>
                      <a:ext uri="{FF2B5EF4-FFF2-40B4-BE49-F238E27FC236}">
                        <a16:creationId xmlns:a16="http://schemas.microsoft.com/office/drawing/2014/main" id="{B9571967-F7B3-A4DE-43DF-7C016CEED12A}"/>
                      </a:ext>
                    </a:extLst>
                  </p:cNvPr>
                  <p:cNvSpPr txBox="1">
                    <a:spLocks noRot="1" noChangeAspect="1" noMove="1" noResize="1" noEditPoints="1" noAdjustHandles="1" noChangeArrowheads="1" noChangeShapeType="1" noTextEdit="1"/>
                  </p:cNvSpPr>
                  <p:nvPr/>
                </p:nvSpPr>
                <p:spPr>
                  <a:xfrm>
                    <a:off x="9193332" y="3504664"/>
                    <a:ext cx="208230" cy="276999"/>
                  </a:xfrm>
                  <a:prstGeom prst="rect">
                    <a:avLst/>
                  </a:prstGeom>
                  <a:blipFill>
                    <a:blip r:embed="rId11"/>
                    <a:stretch>
                      <a:fillRect r="-26471"/>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21B18BEC-F14F-4059-B819-53D599D35FB3}"/>
                  </a:ext>
                </a:extLst>
              </p:cNvPr>
              <p:cNvCxnSpPr>
                <a:cxnSpLocks/>
              </p:cNvCxnSpPr>
              <p:nvPr/>
            </p:nvCxnSpPr>
            <p:spPr>
              <a:xfrm flipV="1">
                <a:off x="8900174" y="3708266"/>
                <a:ext cx="370543" cy="28048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6F1450C-CBB0-29C2-5F62-96AB63193B32}"/>
                  </a:ext>
                </a:extLst>
              </p:cNvPr>
              <p:cNvSpPr txBox="1"/>
              <p:nvPr/>
            </p:nvSpPr>
            <p:spPr>
              <a:xfrm>
                <a:off x="9938324" y="3983066"/>
                <a:ext cx="208230" cy="276999"/>
              </a:xfrm>
              <a:prstGeom prst="rect">
                <a:avLst/>
              </a:prstGeom>
              <a:noFill/>
            </p:spPr>
            <p:txBody>
              <a:bodyPr wrap="square" rtlCol="0">
                <a:spAutoFit/>
              </a:bodyPr>
              <a:lstStyle/>
              <a:p>
                <a:r>
                  <a:rPr lang="en-US" sz="1200">
                    <a:solidFill>
                      <a:schemeClr val="accent6"/>
                    </a:solidFill>
                  </a:rPr>
                  <a:t>e</a:t>
                </a:r>
              </a:p>
            </p:txBody>
          </p:sp>
          <p:cxnSp>
            <p:nvCxnSpPr>
              <p:cNvPr id="59" name="Straight Arrow Connector 58">
                <a:extLst>
                  <a:ext uri="{FF2B5EF4-FFF2-40B4-BE49-F238E27FC236}">
                    <a16:creationId xmlns:a16="http://schemas.microsoft.com/office/drawing/2014/main" id="{F565ABE7-25B1-E308-A69E-CE067C892A44}"/>
                  </a:ext>
                </a:extLst>
              </p:cNvPr>
              <p:cNvCxnSpPr>
                <a:cxnSpLocks/>
              </p:cNvCxnSpPr>
              <p:nvPr/>
            </p:nvCxnSpPr>
            <p:spPr>
              <a:xfrm flipV="1">
                <a:off x="10191819" y="4121565"/>
                <a:ext cx="407352" cy="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AA7CD56-09DD-31C1-D656-CED2EBBD39EB}"/>
                      </a:ext>
                    </a:extLst>
                  </p:cNvPr>
                  <p:cNvSpPr txBox="1"/>
                  <p:nvPr/>
                </p:nvSpPr>
                <p:spPr>
                  <a:xfrm>
                    <a:off x="11176432" y="3530110"/>
                    <a:ext cx="20823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solidFill>
                                <a:schemeClr val="accent6"/>
                              </a:solidFill>
                              <a:latin typeface="Cambria Math" panose="02040503050406030204" pitchFamily="18" charset="0"/>
                            </a:rPr>
                            <m:t>e</m:t>
                          </m:r>
                          <m:r>
                            <a:rPr lang="en-US" sz="1200" b="0" i="0" smtClean="0">
                              <a:solidFill>
                                <a:schemeClr val="accent6"/>
                              </a:solidFill>
                              <a:latin typeface="Cambria Math" panose="02040503050406030204" pitchFamily="18" charset="0"/>
                            </a:rPr>
                            <m:t>′</m:t>
                          </m:r>
                        </m:oMath>
                      </m:oMathPara>
                    </a14:m>
                    <a:endParaRPr lang="en-US" sz="1200">
                      <a:solidFill>
                        <a:schemeClr val="accent6"/>
                      </a:solidFill>
                    </a:endParaRPr>
                  </a:p>
                </p:txBody>
              </p:sp>
            </mc:Choice>
            <mc:Fallback xmlns="">
              <p:sp>
                <p:nvSpPr>
                  <p:cNvPr id="60" name="TextBox 59">
                    <a:extLst>
                      <a:ext uri="{FF2B5EF4-FFF2-40B4-BE49-F238E27FC236}">
                        <a16:creationId xmlns:a16="http://schemas.microsoft.com/office/drawing/2014/main" id="{5AA7CD56-09DD-31C1-D656-CED2EBBD39EB}"/>
                      </a:ext>
                    </a:extLst>
                  </p:cNvPr>
                  <p:cNvSpPr txBox="1">
                    <a:spLocks noRot="1" noChangeAspect="1" noMove="1" noResize="1" noEditPoints="1" noAdjustHandles="1" noChangeArrowheads="1" noChangeShapeType="1" noTextEdit="1"/>
                  </p:cNvSpPr>
                  <p:nvPr/>
                </p:nvSpPr>
                <p:spPr>
                  <a:xfrm>
                    <a:off x="11176432" y="3530110"/>
                    <a:ext cx="208230" cy="276999"/>
                  </a:xfrm>
                  <a:prstGeom prst="rect">
                    <a:avLst/>
                  </a:prstGeom>
                  <a:blipFill>
                    <a:blip r:embed="rId12"/>
                    <a:stretch>
                      <a:fillRect r="-26471"/>
                    </a:stretch>
                  </a:blipFill>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9E02E7D9-1215-2A98-77FB-1D18FE01E991}"/>
                  </a:ext>
                </a:extLst>
              </p:cNvPr>
              <p:cNvCxnSpPr>
                <a:cxnSpLocks/>
              </p:cNvCxnSpPr>
              <p:nvPr/>
            </p:nvCxnSpPr>
            <p:spPr>
              <a:xfrm flipV="1">
                <a:off x="10883274" y="3733712"/>
                <a:ext cx="370543" cy="28048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0FB9601F-5190-65EA-64DB-1C615AF64224}"/>
                  </a:ext>
                </a:extLst>
              </p:cNvPr>
              <p:cNvCxnSpPr>
                <a:cxnSpLocks/>
              </p:cNvCxnSpPr>
              <p:nvPr/>
            </p:nvCxnSpPr>
            <p:spPr>
              <a:xfrm>
                <a:off x="8887815" y="4225889"/>
                <a:ext cx="462048" cy="253975"/>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705ED315-A53A-4821-A3FF-C08E3B60F1EA}"/>
                      </a:ext>
                    </a:extLst>
                  </p:cNvPr>
                  <p:cNvSpPr txBox="1"/>
                  <p:nvPr/>
                </p:nvSpPr>
                <p:spPr>
                  <a:xfrm>
                    <a:off x="9309502" y="4388024"/>
                    <a:ext cx="226874" cy="27699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solidFill>
                                <a:schemeClr val="accent4"/>
                              </a:solidFill>
                              <a:latin typeface="Cambria Math" panose="02040503050406030204" pitchFamily="18" charset="0"/>
                            </a:rPr>
                            <m:t>n</m:t>
                          </m:r>
                          <m:r>
                            <a:rPr lang="en-US" sz="1200" b="0" i="1" smtClean="0">
                              <a:solidFill>
                                <a:schemeClr val="accent4"/>
                              </a:solidFill>
                              <a:latin typeface="Cambria Math" panose="02040503050406030204" pitchFamily="18" charset="0"/>
                            </a:rPr>
                            <m:t>′</m:t>
                          </m:r>
                        </m:oMath>
                      </m:oMathPara>
                    </a14:m>
                    <a:endParaRPr lang="en-US" sz="1200">
                      <a:solidFill>
                        <a:schemeClr val="accent4"/>
                      </a:solidFill>
                    </a:endParaRPr>
                  </a:p>
                </p:txBody>
              </p:sp>
            </mc:Choice>
            <mc:Fallback xmlns="">
              <p:sp>
                <p:nvSpPr>
                  <p:cNvPr id="63" name="TextBox 62">
                    <a:extLst>
                      <a:ext uri="{FF2B5EF4-FFF2-40B4-BE49-F238E27FC236}">
                        <a16:creationId xmlns:a16="http://schemas.microsoft.com/office/drawing/2014/main" id="{705ED315-A53A-4821-A3FF-C08E3B60F1EA}"/>
                      </a:ext>
                    </a:extLst>
                  </p:cNvPr>
                  <p:cNvSpPr txBox="1">
                    <a:spLocks noRot="1" noChangeAspect="1" noMove="1" noResize="1" noEditPoints="1" noAdjustHandles="1" noChangeArrowheads="1" noChangeShapeType="1" noTextEdit="1"/>
                  </p:cNvSpPr>
                  <p:nvPr/>
                </p:nvSpPr>
                <p:spPr>
                  <a:xfrm>
                    <a:off x="9309502" y="4388024"/>
                    <a:ext cx="226874" cy="276999"/>
                  </a:xfrm>
                  <a:prstGeom prst="rect">
                    <a:avLst/>
                  </a:prstGeom>
                  <a:blipFill>
                    <a:blip r:embed="rId13"/>
                    <a:stretch>
                      <a:fillRect r="-21622"/>
                    </a:stretch>
                  </a:blipFill>
                  <a:ln>
                    <a:noFill/>
                  </a:ln>
                </p:spPr>
                <p:txBody>
                  <a:bodyPr/>
                  <a:lstStyle/>
                  <a:p>
                    <a:r>
                      <a:rPr lang="en-US">
                        <a:noFill/>
                      </a:rPr>
                      <a:t> </a:t>
                    </a:r>
                  </a:p>
                </p:txBody>
              </p:sp>
            </mc:Fallback>
          </mc:AlternateContent>
          <p:sp>
            <p:nvSpPr>
              <p:cNvPr id="64" name="Oval 63">
                <a:extLst>
                  <a:ext uri="{FF2B5EF4-FFF2-40B4-BE49-F238E27FC236}">
                    <a16:creationId xmlns:a16="http://schemas.microsoft.com/office/drawing/2014/main" id="{255D8120-F378-1F76-CE65-0716C2561D13}"/>
                  </a:ext>
                </a:extLst>
              </p:cNvPr>
              <p:cNvSpPr/>
              <p:nvPr/>
            </p:nvSpPr>
            <p:spPr>
              <a:xfrm>
                <a:off x="9355460" y="4424008"/>
                <a:ext cx="226874" cy="210443"/>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B985FE3F-2944-442B-F343-45DEFD685581}"/>
                  </a:ext>
                </a:extLst>
              </p:cNvPr>
              <p:cNvCxnSpPr>
                <a:cxnSpLocks/>
              </p:cNvCxnSpPr>
              <p:nvPr/>
            </p:nvCxnSpPr>
            <p:spPr>
              <a:xfrm flipH="1">
                <a:off x="9647450" y="3646973"/>
                <a:ext cx="414503" cy="98972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66" name="Group 65">
            <a:extLst>
              <a:ext uri="{FF2B5EF4-FFF2-40B4-BE49-F238E27FC236}">
                <a16:creationId xmlns:a16="http://schemas.microsoft.com/office/drawing/2014/main" id="{5CFE22E3-9A58-832E-0246-6D2D19AF2565}"/>
              </a:ext>
            </a:extLst>
          </p:cNvPr>
          <p:cNvGrpSpPr/>
          <p:nvPr/>
        </p:nvGrpSpPr>
        <p:grpSpPr>
          <a:xfrm>
            <a:off x="1097369" y="5227876"/>
            <a:ext cx="10160950" cy="1134157"/>
            <a:chOff x="1221361" y="5114035"/>
            <a:chExt cx="10160950" cy="1134157"/>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212B469A-60B8-E1BD-946E-4D02C43EA380}"/>
                    </a:ext>
                  </a:extLst>
                </p:cNvPr>
                <p:cNvSpPr txBox="1"/>
                <p:nvPr/>
              </p:nvSpPr>
              <p:spPr>
                <a:xfrm>
                  <a:off x="4303709" y="5132029"/>
                  <a:ext cx="2872708" cy="974241"/>
                </a:xfrm>
                <a:prstGeom prst="rect">
                  <a:avLst/>
                </a:prstGeom>
                <a:noFill/>
              </p:spPr>
              <p:txBody>
                <a:bodyPr wrap="square">
                  <a:spAutoFit/>
                </a:bodyPr>
                <a:lstStyle/>
                <a:p>
                  <a:r>
                    <a:rPr lang="en-US" b="1">
                      <a:solidFill>
                        <a:srgbClr val="FF0000"/>
                      </a:solidFill>
                    </a:rPr>
                    <a:t> </a:t>
                  </a:r>
                  <a:r>
                    <a:rPr lang="en-US" i="1">
                      <a:latin typeface="Cambria Math" panose="02040503050406030204" pitchFamily="18" charset="0"/>
                      <a:ea typeface="Cambria Math" panose="02040503050406030204" pitchFamily="18" charset="0"/>
                    </a:rPr>
                    <a:t>R</a:t>
                  </a:r>
                  <a:r>
                    <a:rPr lang="en-US"/>
                    <a:t> = </a:t>
                  </a:r>
                  <a14:m>
                    <m:oMath xmlns:m="http://schemas.openxmlformats.org/officeDocument/2006/math">
                      <m:f>
                        <m:fPr>
                          <m:ctrlPr>
                            <a:rPr lang="en-US" i="1" smtClean="0">
                              <a:latin typeface="Cambria Math" panose="02040503050406030204" pitchFamily="18" charset="0"/>
                            </a:rPr>
                          </m:ctrlPr>
                        </m:fPr>
                        <m:num>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𝜎</m:t>
                                          </m:r>
                                        </m:num>
                                        <m:den>
                                          <m:r>
                                            <a:rPr lang="en-US" b="0" i="1" smtClean="0">
                                              <a:latin typeface="Cambria Math" panose="02040503050406030204" pitchFamily="18" charset="0"/>
                                            </a:rPr>
                                            <m:t>𝑑</m:t>
                                          </m:r>
                                          <m:r>
                                            <a:rPr lang="en-US" b="0" i="1" smtClean="0">
                                              <a:latin typeface="Cambria Math" panose="02040503050406030204" pitchFamily="18" charset="0"/>
                                            </a:rPr>
                                            <m:t>𝛺</m:t>
                                          </m:r>
                                        </m:den>
                                      </m:f>
                                    </m:e>
                                  </m:d>
                                </m:e>
                                <m:sub>
                                  <m:r>
                                    <a:rPr lang="en-US" b="0" i="1" smtClean="0">
                                      <a:latin typeface="Cambria Math" panose="02040503050406030204" pitchFamily="18" charset="0"/>
                                    </a:rPr>
                                    <m:t>𝑀𝑜𝑡𝑡</m:t>
                                  </m:r>
                                </m:sub>
                              </m:sSub>
                            </m:num>
                            <m:den>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𝜏</m:t>
                              </m:r>
                            </m:den>
                          </m:f>
                          <m:d>
                            <m:dPr>
                              <m:ctrlPr>
                                <a:rPr lang="en-US" i="1" smtClean="0">
                                  <a:latin typeface="Cambria Math" panose="02040503050406030204" pitchFamily="18" charset="0"/>
                                </a:rPr>
                              </m:ctrlPr>
                            </m:dPr>
                            <m:e>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𝐺</m:t>
                                          </m:r>
                                        </m:e>
                                        <m:sub>
                                          <m:r>
                                            <a:rPr lang="en-US" b="0" i="1" smtClean="0">
                                              <a:latin typeface="Cambria Math" panose="02040503050406030204" pitchFamily="18" charset="0"/>
                                            </a:rPr>
                                            <m:t>𝐸</m:t>
                                          </m:r>
                                        </m:sub>
                                        <m:sup>
                                          <m:r>
                                            <a:rPr lang="en-US" b="0" i="1" smtClean="0">
                                              <a:latin typeface="Cambria Math" panose="02040503050406030204" pitchFamily="18" charset="0"/>
                                            </a:rPr>
                                            <m:t>𝑛</m:t>
                                          </m:r>
                                        </m:sup>
                                      </m:sSubSup>
                                    </m:e>
                                  </m:d>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𝜏</m:t>
                                  </m:r>
                                </m:num>
                                <m:den>
                                  <m:r>
                                    <a:rPr lang="en-US" b="0" i="1" smtClean="0">
                                      <a:latin typeface="Cambria Math" panose="02040503050406030204" pitchFamily="18" charset="0"/>
                                      <a:ea typeface="Cambria Math" panose="02040503050406030204" pitchFamily="18" charset="0"/>
                                    </a:rPr>
                                    <m:t>𝜖</m:t>
                                  </m:r>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Sup>
                                        <m:sSubSupPr>
                                          <m:ctrlPr>
                                            <a:rPr lang="en-US" b="1" i="1" smtClean="0">
                                              <a:solidFill>
                                                <a:srgbClr val="7030A0"/>
                                              </a:solidFill>
                                              <a:latin typeface="Cambria Math" panose="02040503050406030204" pitchFamily="18" charset="0"/>
                                            </a:rPr>
                                          </m:ctrlPr>
                                        </m:sSubSupPr>
                                        <m:e>
                                          <m:r>
                                            <a:rPr lang="en-US" b="1" i="1" smtClean="0">
                                              <a:solidFill>
                                                <a:srgbClr val="7030A0"/>
                                              </a:solidFill>
                                              <a:latin typeface="Cambria Math" panose="02040503050406030204" pitchFamily="18" charset="0"/>
                                            </a:rPr>
                                            <m:t>𝑮</m:t>
                                          </m:r>
                                        </m:e>
                                        <m:sub>
                                          <m:r>
                                            <a:rPr lang="en-US" b="1" i="1" smtClean="0">
                                              <a:solidFill>
                                                <a:srgbClr val="7030A0"/>
                                              </a:solidFill>
                                              <a:latin typeface="Cambria Math" panose="02040503050406030204" pitchFamily="18" charset="0"/>
                                            </a:rPr>
                                            <m:t>𝑴</m:t>
                                          </m:r>
                                        </m:sub>
                                        <m:sup>
                                          <m:r>
                                            <a:rPr lang="en-US" b="1" i="1" smtClean="0">
                                              <a:solidFill>
                                                <a:srgbClr val="7030A0"/>
                                              </a:solidFill>
                                              <a:latin typeface="Cambria Math" panose="02040503050406030204" pitchFamily="18" charset="0"/>
                                            </a:rPr>
                                            <m:t>𝒏</m:t>
                                          </m:r>
                                        </m:sup>
                                      </m:sSubSup>
                                    </m:e>
                                  </m:d>
                                </m:e>
                                <m:sup>
                                  <m:r>
                                    <a:rPr lang="en-US" b="0" i="1" smtClean="0">
                                      <a:latin typeface="Cambria Math" panose="02040503050406030204" pitchFamily="18" charset="0"/>
                                    </a:rPr>
                                    <m:t>2</m:t>
                                  </m:r>
                                </m:sup>
                              </m:sSup>
                            </m:e>
                          </m:d>
                        </m:num>
                        <m:den>
                          <m:sSub>
                            <m:sSubPr>
                              <m:ctrlPr>
                                <a:rPr lang="en-US" b="0" i="1" smtClean="0">
                                  <a:solidFill>
                                    <a:schemeClr val="tx1"/>
                                  </a:solidFill>
                                  <a:latin typeface="Cambria Math" panose="02040503050406030204" pitchFamily="18" charset="0"/>
                                </a:rPr>
                              </m:ctrlPr>
                            </m:sSubPr>
                            <m:e>
                              <m:d>
                                <m:dPr>
                                  <m:ctrlPr>
                                    <a:rPr lang="en-US" b="0" i="1" smtClean="0">
                                      <a:solidFill>
                                        <a:schemeClr val="tx1"/>
                                      </a:solidFill>
                                      <a:latin typeface="Cambria Math" panose="02040503050406030204" pitchFamily="18" charset="0"/>
                                    </a:rPr>
                                  </m:ctrlPr>
                                </m:dPr>
                                <m:e>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𝑑</m:t>
                                      </m:r>
                                      <m:r>
                                        <a:rPr lang="en-US" b="0" i="1" smtClean="0">
                                          <a:solidFill>
                                            <a:schemeClr val="tx1"/>
                                          </a:solidFill>
                                          <a:latin typeface="Cambria Math" panose="02040503050406030204" pitchFamily="18" charset="0"/>
                                          <a:ea typeface="Cambria Math" panose="02040503050406030204" pitchFamily="18" charset="0"/>
                                        </a:rPr>
                                        <m:t>𝜎</m:t>
                                      </m:r>
                                    </m:num>
                                    <m:den>
                                      <m:r>
                                        <a:rPr lang="en-US" b="0" i="1" smtClean="0">
                                          <a:solidFill>
                                            <a:schemeClr val="tx1"/>
                                          </a:solidFill>
                                          <a:latin typeface="Cambria Math" panose="02040503050406030204" pitchFamily="18" charset="0"/>
                                        </a:rPr>
                                        <m:t>𝑑</m:t>
                                      </m:r>
                                      <m:r>
                                        <m:rPr>
                                          <m:sty m:val="p"/>
                                        </m:rPr>
                                        <a:rPr lang="el-GR" b="0" i="1" smtClean="0">
                                          <a:solidFill>
                                            <a:schemeClr val="tx1"/>
                                          </a:solidFill>
                                          <a:latin typeface="Cambria Math" panose="02040503050406030204" pitchFamily="18" charset="0"/>
                                          <a:ea typeface="Cambria Math" panose="02040503050406030204" pitchFamily="18" charset="0"/>
                                        </a:rPr>
                                        <m:t>Ω</m:t>
                                      </m:r>
                                    </m:den>
                                  </m:f>
                                </m:e>
                              </m:d>
                            </m:e>
                            <m:sub>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𝑒</m:t>
                              </m:r>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𝑒</m:t>
                                  </m:r>
                                </m:e>
                                <m:sup>
                                  <m:r>
                                    <a:rPr lang="en-US" b="0" i="1" smtClean="0">
                                      <a:solidFill>
                                        <a:schemeClr val="tx1"/>
                                      </a:solidFill>
                                      <a:latin typeface="Cambria Math" panose="02040503050406030204" pitchFamily="18" charset="0"/>
                                    </a:rPr>
                                    <m:t>′</m:t>
                                  </m:r>
                                </m:sup>
                              </m:sSup>
                              <m:r>
                                <a:rPr lang="en-US" b="0" i="1" smtClean="0">
                                  <a:solidFill>
                                    <a:schemeClr val="tx1"/>
                                  </a:solidFill>
                                  <a:latin typeface="Cambria Math" panose="02040503050406030204" pitchFamily="18" charset="0"/>
                                </a:rPr>
                                <m:t>)</m:t>
                              </m:r>
                            </m:sub>
                          </m:sSub>
                        </m:den>
                      </m:f>
                    </m:oMath>
                  </a14:m>
                  <a:endParaRPr lang="en-US"/>
                </a:p>
              </p:txBody>
            </p:sp>
          </mc:Choice>
          <mc:Fallback xmlns="">
            <p:sp>
              <p:nvSpPr>
                <p:cNvPr id="67" name="TextBox 66">
                  <a:extLst>
                    <a:ext uri="{FF2B5EF4-FFF2-40B4-BE49-F238E27FC236}">
                      <a16:creationId xmlns:a16="http://schemas.microsoft.com/office/drawing/2014/main" id="{212B469A-60B8-E1BD-946E-4D02C43EA380}"/>
                    </a:ext>
                  </a:extLst>
                </p:cNvPr>
                <p:cNvSpPr txBox="1">
                  <a:spLocks noRot="1" noChangeAspect="1" noMove="1" noResize="1" noEditPoints="1" noAdjustHandles="1" noChangeArrowheads="1" noChangeShapeType="1" noTextEdit="1"/>
                </p:cNvSpPr>
                <p:nvPr/>
              </p:nvSpPr>
              <p:spPr>
                <a:xfrm>
                  <a:off x="4303709" y="5132029"/>
                  <a:ext cx="2872708" cy="974241"/>
                </a:xfrm>
                <a:prstGeom prst="rect">
                  <a:avLst/>
                </a:prstGeom>
                <a:blipFill>
                  <a:blip r:embed="rId14"/>
                  <a:stretch>
                    <a:fillRect/>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EB3218AB-BE1B-A35A-049D-60F69A510C4A}"/>
                </a:ext>
              </a:extLst>
            </p:cNvPr>
            <p:cNvSpPr txBox="1"/>
            <p:nvPr/>
          </p:nvSpPr>
          <p:spPr>
            <a:xfrm>
              <a:off x="1221361" y="5434483"/>
              <a:ext cx="2187166" cy="369332"/>
            </a:xfrm>
            <a:prstGeom prst="rect">
              <a:avLst/>
            </a:prstGeom>
            <a:noFill/>
          </p:spPr>
          <p:txBody>
            <a:bodyPr wrap="square" rtlCol="0">
              <a:spAutoFit/>
            </a:bodyPr>
            <a:lstStyle/>
            <a:p>
              <a:r>
                <a:rPr lang="en-US" b="1">
                  <a:solidFill>
                    <a:srgbClr val="C00000"/>
                  </a:solidFill>
                  <a:latin typeface="Segoe UI" panose="020B0502040204020203" pitchFamily="34" charset="0"/>
                  <a:cs typeface="Segoe UI" panose="020B0502040204020203" pitchFamily="34" charset="0"/>
                </a:rPr>
                <a:t>From OPE approx.</a:t>
              </a: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9828953B-E007-2FCF-F363-07258941D60B}"/>
                    </a:ext>
                  </a:extLst>
                </p:cNvPr>
                <p:cNvSpPr txBox="1"/>
                <p:nvPr/>
              </p:nvSpPr>
              <p:spPr>
                <a:xfrm>
                  <a:off x="7221275" y="5114035"/>
                  <a:ext cx="4161036" cy="1134157"/>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𝐺</m:t>
                          </m:r>
                        </m:e>
                        <m:sub>
                          <m:r>
                            <a:rPr lang="en-US" b="0" i="1" smtClean="0">
                              <a:latin typeface="Cambria Math" panose="02040503050406030204" pitchFamily="18" charset="0"/>
                            </a:rPr>
                            <m:t>𝐸</m:t>
                          </m:r>
                        </m:sub>
                        <m:sup>
                          <m:r>
                            <a:rPr lang="en-US" b="0" i="1" smtClean="0">
                              <a:latin typeface="Cambria Math" panose="02040503050406030204" pitchFamily="18" charset="0"/>
                            </a:rPr>
                            <m:t>𝑛</m:t>
                          </m:r>
                        </m:sup>
                      </m:sSubSup>
                    </m:oMath>
                  </a14:m>
                  <a:r>
                    <a:rPr lang="en-US">
                      <a:latin typeface="Segoe UI" panose="020B0502040204020203" pitchFamily="34" charset="0"/>
                      <a:cs typeface="Segoe UI" panose="020B0502040204020203" pitchFamily="34" charset="0"/>
                    </a:rPr>
                    <a:t> is small and use world data parameterizations</a:t>
                  </a:r>
                </a:p>
                <a:p>
                  <a:pPr marL="285750" indent="-285750">
                    <a:buFont typeface="Arial" panose="020B0604020202020204" pitchFamily="34" charset="0"/>
                    <a:buChar char="•"/>
                  </a:pPr>
                  <a14:m>
                    <m:oMath xmlns:m="http://schemas.openxmlformats.org/officeDocument/2006/math">
                      <m:sSub>
                        <m:sSubPr>
                          <m:ctrlPr>
                            <a:rPr lang="en-US" b="0" i="1" smtClean="0">
                              <a:solidFill>
                                <a:schemeClr val="tx1"/>
                              </a:solidFill>
                              <a:latin typeface="Cambria Math" panose="02040503050406030204" pitchFamily="18" charset="0"/>
                            </a:rPr>
                          </m:ctrlPr>
                        </m:sSubPr>
                        <m:e>
                          <m:d>
                            <m:dPr>
                              <m:ctrlPr>
                                <a:rPr lang="en-US" b="0" i="1" smtClean="0">
                                  <a:solidFill>
                                    <a:schemeClr val="tx1"/>
                                  </a:solidFill>
                                  <a:latin typeface="Cambria Math" panose="02040503050406030204" pitchFamily="18" charset="0"/>
                                </a:rPr>
                              </m:ctrlPr>
                            </m:dPr>
                            <m:e>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𝑑</m:t>
                                  </m:r>
                                  <m:r>
                                    <a:rPr lang="en-US" b="0" i="1" smtClean="0">
                                      <a:solidFill>
                                        <a:schemeClr val="tx1"/>
                                      </a:solidFill>
                                      <a:latin typeface="Cambria Math" panose="02040503050406030204" pitchFamily="18" charset="0"/>
                                      <a:ea typeface="Cambria Math" panose="02040503050406030204" pitchFamily="18" charset="0"/>
                                    </a:rPr>
                                    <m:t>𝜎</m:t>
                                  </m:r>
                                </m:num>
                                <m:den>
                                  <m:r>
                                    <a:rPr lang="en-US" b="0" i="1" smtClean="0">
                                      <a:solidFill>
                                        <a:schemeClr val="tx1"/>
                                      </a:solidFill>
                                      <a:latin typeface="Cambria Math" panose="02040503050406030204" pitchFamily="18" charset="0"/>
                                    </a:rPr>
                                    <m:t>𝑑</m:t>
                                  </m:r>
                                  <m:r>
                                    <m:rPr>
                                      <m:sty m:val="p"/>
                                    </m:rPr>
                                    <a:rPr lang="el-GR" b="0" i="1" smtClean="0">
                                      <a:solidFill>
                                        <a:schemeClr val="tx1"/>
                                      </a:solidFill>
                                      <a:latin typeface="Cambria Math" panose="02040503050406030204" pitchFamily="18" charset="0"/>
                                      <a:ea typeface="Cambria Math" panose="02040503050406030204" pitchFamily="18" charset="0"/>
                                    </a:rPr>
                                    <m:t>Ω</m:t>
                                  </m:r>
                                </m:den>
                              </m:f>
                            </m:e>
                          </m:d>
                        </m:e>
                        <m:sub>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𝑒</m:t>
                          </m:r>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𝑒</m:t>
                              </m:r>
                            </m:e>
                            <m:sup>
                              <m:r>
                                <a:rPr lang="en-US" b="0" i="1" smtClean="0">
                                  <a:solidFill>
                                    <a:schemeClr val="tx1"/>
                                  </a:solidFill>
                                  <a:latin typeface="Cambria Math" panose="02040503050406030204" pitchFamily="18" charset="0"/>
                                </a:rPr>
                                <m:t>′</m:t>
                              </m:r>
                            </m:sup>
                          </m:sSup>
                          <m:r>
                            <a:rPr lang="en-US" b="0" i="1" smtClean="0">
                              <a:solidFill>
                                <a:schemeClr val="tx1"/>
                              </a:solidFill>
                              <a:latin typeface="Cambria Math" panose="02040503050406030204" pitchFamily="18" charset="0"/>
                            </a:rPr>
                            <m:t>)</m:t>
                          </m:r>
                        </m:sub>
                      </m:sSub>
                    </m:oMath>
                  </a14:m>
                  <a:r>
                    <a:rPr lang="en-US">
                      <a:latin typeface="Segoe UI" panose="020B0502040204020203" pitchFamily="34" charset="0"/>
                      <a:cs typeface="Segoe UI" panose="020B0502040204020203" pitchFamily="34" charset="0"/>
                    </a:rPr>
                    <a:t>is known very well</a:t>
                  </a:r>
                </a:p>
              </p:txBody>
            </p:sp>
          </mc:Choice>
          <mc:Fallback xmlns="">
            <p:sp>
              <p:nvSpPr>
                <p:cNvPr id="69" name="TextBox 68">
                  <a:extLst>
                    <a:ext uri="{FF2B5EF4-FFF2-40B4-BE49-F238E27FC236}">
                      <a16:creationId xmlns:a16="http://schemas.microsoft.com/office/drawing/2014/main" id="{9828953B-E007-2FCF-F363-07258941D60B}"/>
                    </a:ext>
                  </a:extLst>
                </p:cNvPr>
                <p:cNvSpPr txBox="1">
                  <a:spLocks noRot="1" noChangeAspect="1" noMove="1" noResize="1" noEditPoints="1" noAdjustHandles="1" noChangeArrowheads="1" noChangeShapeType="1" noTextEdit="1"/>
                </p:cNvSpPr>
                <p:nvPr/>
              </p:nvSpPr>
              <p:spPr>
                <a:xfrm>
                  <a:off x="7221275" y="5114035"/>
                  <a:ext cx="4161036" cy="1134157"/>
                </a:xfrm>
                <a:prstGeom prst="rect">
                  <a:avLst/>
                </a:prstGeom>
                <a:blipFill>
                  <a:blip r:embed="rId15"/>
                  <a:stretch>
                    <a:fillRect l="-878" t="-2688" b="-2151"/>
                  </a:stretch>
                </a:blipFill>
              </p:spPr>
              <p:txBody>
                <a:bodyPr/>
                <a:lstStyle/>
                <a:p>
                  <a:r>
                    <a:rPr lang="en-US">
                      <a:noFill/>
                    </a:rPr>
                    <a:t> </a:t>
                  </a:r>
                </a:p>
              </p:txBody>
            </p:sp>
          </mc:Fallback>
        </mc:AlternateContent>
      </p:grpSp>
    </p:spTree>
    <p:extLst>
      <p:ext uri="{BB962C8B-B14F-4D97-AF65-F5344CB8AC3E}">
        <p14:creationId xmlns:p14="http://schemas.microsoft.com/office/powerpoint/2010/main" val="1875926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D80D0A9-4C5F-9B6F-09E9-0C939275F56B}"/>
                  </a:ext>
                </a:extLst>
              </p:cNvPr>
              <p:cNvSpPr>
                <a:spLocks noGrp="1"/>
              </p:cNvSpPr>
              <p:nvPr>
                <p:ph type="title"/>
              </p:nvPr>
            </p:nvSpPr>
            <p:spPr/>
            <p:txBody>
              <a:bodyPr/>
              <a:lstStyle/>
              <a:p>
                <a:r>
                  <a:rPr lang="en-US"/>
                  <a:t>Ratio method of </a:t>
                </a:r>
                <a14:m>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𝑮</m:t>
                        </m:r>
                      </m:e>
                      <m:sub>
                        <m:r>
                          <a:rPr lang="en-US" b="1" i="1" smtClean="0">
                            <a:latin typeface="Cambria Math" panose="02040503050406030204" pitchFamily="18" charset="0"/>
                          </a:rPr>
                          <m:t>𝑴</m:t>
                        </m:r>
                      </m:sub>
                      <m:sup>
                        <m:r>
                          <a:rPr lang="en-US" b="1" i="1" smtClean="0">
                            <a:latin typeface="Cambria Math" panose="02040503050406030204" pitchFamily="18" charset="0"/>
                          </a:rPr>
                          <m:t>𝒏</m:t>
                        </m:r>
                      </m:sup>
                    </m:sSubSup>
                  </m:oMath>
                </a14:m>
                <a:r>
                  <a:rPr lang="en-US"/>
                  <a:t> extraction cont.</a:t>
                </a:r>
              </a:p>
            </p:txBody>
          </p:sp>
        </mc:Choice>
        <mc:Fallback xmlns="">
          <p:sp>
            <p:nvSpPr>
              <p:cNvPr id="2" name="Title 1">
                <a:extLst>
                  <a:ext uri="{FF2B5EF4-FFF2-40B4-BE49-F238E27FC236}">
                    <a16:creationId xmlns:a16="http://schemas.microsoft.com/office/drawing/2014/main" id="{8D80D0A9-4C5F-9B6F-09E9-0C939275F56B}"/>
                  </a:ext>
                </a:extLst>
              </p:cNvPr>
              <p:cNvSpPr>
                <a:spLocks noGrp="1" noRot="1" noChangeAspect="1" noMove="1" noResize="1" noEditPoints="1" noAdjustHandles="1" noChangeArrowheads="1" noChangeShapeType="1" noTextEdit="1"/>
              </p:cNvSpPr>
              <p:nvPr>
                <p:ph type="title"/>
              </p:nvPr>
            </p:nvSpPr>
            <p:spPr>
              <a:blipFill>
                <a:blip r:embed="rId2"/>
                <a:stretch>
                  <a:fillRect l="-2377"/>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77223E9C-1A6E-A128-42FC-224273B4020A}"/>
              </a:ext>
            </a:extLst>
          </p:cNvPr>
          <p:cNvSpPr>
            <a:spLocks noGrp="1"/>
          </p:cNvSpPr>
          <p:nvPr>
            <p:ph type="sldNum" sz="quarter" idx="12"/>
          </p:nvPr>
        </p:nvSpPr>
        <p:spPr/>
        <p:txBody>
          <a:bodyPr/>
          <a:lstStyle/>
          <a:p>
            <a:fld id="{F68FD397-F2C8-48B8-A30E-8FD612544E28}" type="slidenum">
              <a:rPr lang="en-US" smtClean="0"/>
              <a:t>8</a:t>
            </a:fld>
            <a:endParaRPr lang="en-US"/>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8F5A6527-0201-0F2C-8FA4-74CE7244D363}"/>
                  </a:ext>
                </a:extLst>
              </p:cNvPr>
              <p:cNvSpPr>
                <a:spLocks noGrp="1"/>
              </p:cNvSpPr>
              <p:nvPr>
                <p:ph idx="1"/>
              </p:nvPr>
            </p:nvSpPr>
            <p:spPr>
              <a:xfrm>
                <a:off x="838200" y="1553345"/>
                <a:ext cx="10515600" cy="4142061"/>
              </a:xfrm>
            </p:spPr>
            <p:txBody>
              <a:bodyPr>
                <a:noAutofit/>
              </a:bodyPr>
              <a:lstStyle/>
              <a:p>
                <a:r>
                  <a:rPr lang="en-US" sz="1800" dirty="0"/>
                  <a:t>Pros:</a:t>
                </a:r>
              </a:p>
              <a:p>
                <a:pPr lvl="1"/>
                <a:r>
                  <a:rPr lang="en-US" sz="1800" dirty="0"/>
                  <a:t>Systematic uncertainties related to e-arm, beam, and target cancel completely in the ratio</a:t>
                </a:r>
              </a:p>
              <a:p>
                <a:pPr lvl="1"/>
                <a:r>
                  <a:rPr lang="en-US" sz="1800" b="1" dirty="0"/>
                  <a:t>E-arm</a:t>
                </a:r>
                <a:r>
                  <a:rPr lang="en-US" sz="1800" dirty="0"/>
                  <a:t>: electron detection and reconstruction efficiency, trigger efficiency, acceptance</a:t>
                </a:r>
              </a:p>
              <a:p>
                <a:pPr lvl="1"/>
                <a:r>
                  <a:rPr lang="en-US" sz="1800" b="1" dirty="0"/>
                  <a:t>Beam</a:t>
                </a:r>
                <a:r>
                  <a:rPr lang="en-US" sz="1800" dirty="0"/>
                  <a:t>: energy, energy loss</a:t>
                </a:r>
              </a:p>
              <a:p>
                <a:pPr lvl="1"/>
                <a:r>
                  <a:rPr lang="en-US" sz="1800" b="1" dirty="0"/>
                  <a:t>Target</a:t>
                </a:r>
                <a:r>
                  <a:rPr lang="en-US" sz="1800" dirty="0"/>
                  <a:t>: density, boiling effects</a:t>
                </a:r>
              </a:p>
              <a:p>
                <a:pPr lvl="1"/>
                <a:r>
                  <a:rPr lang="en-US" sz="1800" dirty="0"/>
                  <a:t>Coincidence detection of nucleon (</a:t>
                </a:r>
                <a:r>
                  <a:rPr lang="en-US" sz="1800" u="sng" dirty="0"/>
                  <a:t>both neutron and proton</a:t>
                </a:r>
                <a:r>
                  <a:rPr lang="en-US" sz="1800" dirty="0"/>
                  <a:t>) and electrons allows the suppression of accidental events which is critical for high </a:t>
                </a:r>
                <a14:m>
                  <m:oMath xmlns:m="http://schemas.openxmlformats.org/officeDocument/2006/math">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𝑄</m:t>
                        </m:r>
                      </m:e>
                      <m:sup>
                        <m:r>
                          <a:rPr lang="en-US" sz="1800" b="0" i="1" smtClean="0">
                            <a:latin typeface="Cambria Math" panose="02040503050406030204" pitchFamily="18" charset="0"/>
                          </a:rPr>
                          <m:t>2</m:t>
                        </m:r>
                      </m:sup>
                    </m:sSup>
                  </m:oMath>
                </a14:m>
                <a:r>
                  <a:rPr lang="en-US" sz="1800" dirty="0"/>
                  <a:t> data analysis</a:t>
                </a:r>
              </a:p>
              <a:p>
                <a:pPr lvl="1"/>
                <a:r>
                  <a:rPr lang="en-US" sz="1800" b="1" dirty="0"/>
                  <a:t>Minimum model dependence</a:t>
                </a:r>
                <a:r>
                  <a:rPr lang="en-US" sz="1800" dirty="0"/>
                  <a:t>: nuclear effects largely cancel in the ratio resulting in only a </a:t>
                </a:r>
                <a:r>
                  <a:rPr lang="en-US" sz="1800" u="sng" dirty="0"/>
                  <a:t>small deuteron model dependent correction</a:t>
                </a:r>
              </a:p>
              <a:p>
                <a:r>
                  <a:rPr lang="en-US" sz="1800" dirty="0"/>
                  <a:t>Cons/non-cancelling effects:</a:t>
                </a:r>
              </a:p>
              <a:p>
                <a:pPr lvl="1"/>
                <a:r>
                  <a:rPr lang="en-US" sz="1800" dirty="0"/>
                  <a:t>Accurate knowledge of </a:t>
                </a:r>
                <a:r>
                  <a:rPr lang="en-US" sz="1800" b="1" u="sng" dirty="0"/>
                  <a:t>neutron and proton detection efficiency</a:t>
                </a:r>
                <a:r>
                  <a:rPr lang="en-US" sz="1800" b="1" dirty="0"/>
                  <a:t> </a:t>
                </a:r>
                <a:r>
                  <a:rPr lang="en-US" sz="1800" dirty="0"/>
                  <a:t>(NDE and PDE) required</a:t>
                </a:r>
              </a:p>
              <a:p>
                <a:pPr lvl="1"/>
                <a:r>
                  <a:rPr lang="en-US" sz="1800" dirty="0"/>
                  <a:t>Inelastic cross section is much larger than elastic cross section at high </a:t>
                </a:r>
                <a14:m>
                  <m:oMath xmlns:m="http://schemas.openxmlformats.org/officeDocument/2006/math">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𝑄</m:t>
                        </m:r>
                      </m:e>
                      <m:sup>
                        <m:r>
                          <a:rPr lang="en-US" sz="1800" b="0" i="1" smtClean="0">
                            <a:latin typeface="Cambria Math" panose="02040503050406030204" pitchFamily="18" charset="0"/>
                          </a:rPr>
                          <m:t>2</m:t>
                        </m:r>
                      </m:sup>
                    </m:sSup>
                    <m:r>
                      <a:rPr lang="en-US" sz="1800" b="0" i="0" smtClean="0">
                        <a:latin typeface="Cambria Math" panose="02040503050406030204" pitchFamily="18" charset="0"/>
                      </a:rPr>
                      <m:t>.</m:t>
                    </m:r>
                  </m:oMath>
                </a14:m>
                <a:r>
                  <a:rPr lang="en-US" sz="1800" dirty="0"/>
                  <a:t> Even after the most careful e-arm and coincidence event selections, considerable amount of </a:t>
                </a:r>
                <a:r>
                  <a:rPr lang="en-US" sz="1800" b="1" u="sng" dirty="0"/>
                  <a:t>inelastics remains which must be carefully accounted for</a:t>
                </a:r>
              </a:p>
            </p:txBody>
          </p:sp>
        </mc:Choice>
        <mc:Fallback xmlns="">
          <p:sp>
            <p:nvSpPr>
              <p:cNvPr id="7" name="Content Placeholder 2">
                <a:extLst>
                  <a:ext uri="{FF2B5EF4-FFF2-40B4-BE49-F238E27FC236}">
                    <a16:creationId xmlns:a16="http://schemas.microsoft.com/office/drawing/2014/main" id="{8F5A6527-0201-0F2C-8FA4-74CE7244D363}"/>
                  </a:ext>
                </a:extLst>
              </p:cNvPr>
              <p:cNvSpPr>
                <a:spLocks noGrp="1" noRot="1" noChangeAspect="1" noMove="1" noResize="1" noEditPoints="1" noAdjustHandles="1" noChangeArrowheads="1" noChangeShapeType="1" noTextEdit="1"/>
              </p:cNvSpPr>
              <p:nvPr>
                <p:ph idx="1"/>
              </p:nvPr>
            </p:nvSpPr>
            <p:spPr>
              <a:xfrm>
                <a:off x="838200" y="1553345"/>
                <a:ext cx="10515600" cy="4142061"/>
              </a:xfrm>
              <a:blipFill>
                <a:blip r:embed="rId3"/>
                <a:stretch>
                  <a:fillRect l="-406" t="-1473" b="-3387"/>
                </a:stretch>
              </a:blipFill>
            </p:spPr>
            <p:txBody>
              <a:bodyPr/>
              <a:lstStyle/>
              <a:p>
                <a:r>
                  <a:rPr lang="en-US">
                    <a:noFill/>
                  </a:rPr>
                  <a:t> </a:t>
                </a:r>
              </a:p>
            </p:txBody>
          </p:sp>
        </mc:Fallback>
      </mc:AlternateContent>
      <p:sp>
        <p:nvSpPr>
          <p:cNvPr id="3" name="Footer Placeholder 4">
            <a:extLst>
              <a:ext uri="{FF2B5EF4-FFF2-40B4-BE49-F238E27FC236}">
                <a16:creationId xmlns:a16="http://schemas.microsoft.com/office/drawing/2014/main" id="{2B435C94-9BA3-8243-EE72-75F28C64AF06}"/>
              </a:ext>
            </a:extLst>
          </p:cNvPr>
          <p:cNvSpPr>
            <a:spLocks noGrp="1"/>
          </p:cNvSpPr>
          <p:nvPr>
            <p:ph type="ftr" sz="quarter" idx="11"/>
          </p:nvPr>
        </p:nvSpPr>
        <p:spPr>
          <a:xfrm>
            <a:off x="5032899" y="6407963"/>
            <a:ext cx="4114800" cy="365125"/>
          </a:xfrm>
        </p:spPr>
        <p:txBody>
          <a:bodyPr/>
          <a:lstStyle/>
          <a:p>
            <a:r>
              <a:rPr lang="en-US"/>
              <a:t>Hall-A Collaboration Winter Meeting - 2026</a:t>
            </a:r>
          </a:p>
        </p:txBody>
      </p:sp>
      <p:sp>
        <p:nvSpPr>
          <p:cNvPr id="8" name="Date Placeholder 3">
            <a:extLst>
              <a:ext uri="{FF2B5EF4-FFF2-40B4-BE49-F238E27FC236}">
                <a16:creationId xmlns:a16="http://schemas.microsoft.com/office/drawing/2014/main" id="{2DBCF404-9E34-8B31-498E-CBA1D8CDE00D}"/>
              </a:ext>
            </a:extLst>
          </p:cNvPr>
          <p:cNvSpPr>
            <a:spLocks noGrp="1"/>
          </p:cNvSpPr>
          <p:nvPr>
            <p:ph type="dt" sz="half" idx="10"/>
          </p:nvPr>
        </p:nvSpPr>
        <p:spPr>
          <a:xfrm>
            <a:off x="2172070" y="6368871"/>
            <a:ext cx="2743200" cy="365125"/>
          </a:xfrm>
        </p:spPr>
        <p:txBody>
          <a:bodyPr/>
          <a:lstStyle/>
          <a:p>
            <a:r>
              <a:rPr lang="en-US" dirty="0"/>
              <a:t>01/22/2026</a:t>
            </a:r>
          </a:p>
        </p:txBody>
      </p:sp>
    </p:spTree>
    <p:extLst>
      <p:ext uri="{BB962C8B-B14F-4D97-AF65-F5344CB8AC3E}">
        <p14:creationId xmlns:p14="http://schemas.microsoft.com/office/powerpoint/2010/main" val="3790617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CF78A-493F-F443-0CAE-0500F7452713}"/>
              </a:ext>
            </a:extLst>
          </p:cNvPr>
          <p:cNvSpPr>
            <a:spLocks noGrp="1"/>
          </p:cNvSpPr>
          <p:nvPr>
            <p:ph type="title"/>
          </p:nvPr>
        </p:nvSpPr>
        <p:spPr>
          <a:xfrm>
            <a:off x="928658" y="8976"/>
            <a:ext cx="10515600" cy="1325563"/>
          </a:xfrm>
        </p:spPr>
        <p:txBody>
          <a:bodyPr/>
          <a:lstStyle/>
          <a:p>
            <a:pPr algn="ctr"/>
            <a:r>
              <a:rPr lang="en-US"/>
              <a:t>GMN experimental setup</a:t>
            </a:r>
          </a:p>
        </p:txBody>
      </p:sp>
      <p:sp>
        <p:nvSpPr>
          <p:cNvPr id="4" name="Date Placeholder 3">
            <a:extLst>
              <a:ext uri="{FF2B5EF4-FFF2-40B4-BE49-F238E27FC236}">
                <a16:creationId xmlns:a16="http://schemas.microsoft.com/office/drawing/2014/main" id="{35A857FC-5A07-A124-3666-E0CEFDC6D679}"/>
              </a:ext>
            </a:extLst>
          </p:cNvPr>
          <p:cNvSpPr>
            <a:spLocks noGrp="1"/>
          </p:cNvSpPr>
          <p:nvPr>
            <p:ph type="dt" sz="half" idx="10"/>
          </p:nvPr>
        </p:nvSpPr>
        <p:spPr/>
        <p:txBody>
          <a:bodyPr/>
          <a:lstStyle/>
          <a:p>
            <a:r>
              <a:rPr lang="en-US"/>
              <a:t>01/22/2026</a:t>
            </a:r>
          </a:p>
        </p:txBody>
      </p:sp>
      <p:sp>
        <p:nvSpPr>
          <p:cNvPr id="5" name="Footer Placeholder 4">
            <a:extLst>
              <a:ext uri="{FF2B5EF4-FFF2-40B4-BE49-F238E27FC236}">
                <a16:creationId xmlns:a16="http://schemas.microsoft.com/office/drawing/2014/main" id="{F0509A19-A110-F89B-686D-C7FE845F1B32}"/>
              </a:ext>
            </a:extLst>
          </p:cNvPr>
          <p:cNvSpPr>
            <a:spLocks noGrp="1"/>
          </p:cNvSpPr>
          <p:nvPr>
            <p:ph type="ftr" sz="quarter" idx="11"/>
          </p:nvPr>
        </p:nvSpPr>
        <p:spPr/>
        <p:txBody>
          <a:bodyPr/>
          <a:lstStyle/>
          <a:p>
            <a:r>
              <a:rPr lang="en-US"/>
              <a:t>Hall-A Collaboration Winter Meeting - 2026</a:t>
            </a:r>
          </a:p>
        </p:txBody>
      </p:sp>
      <p:sp>
        <p:nvSpPr>
          <p:cNvPr id="6" name="Slide Number Placeholder 5">
            <a:extLst>
              <a:ext uri="{FF2B5EF4-FFF2-40B4-BE49-F238E27FC236}">
                <a16:creationId xmlns:a16="http://schemas.microsoft.com/office/drawing/2014/main" id="{E4652789-587F-E72B-606A-281D64618A61}"/>
              </a:ext>
            </a:extLst>
          </p:cNvPr>
          <p:cNvSpPr>
            <a:spLocks noGrp="1"/>
          </p:cNvSpPr>
          <p:nvPr>
            <p:ph type="sldNum" sz="quarter" idx="12"/>
          </p:nvPr>
        </p:nvSpPr>
        <p:spPr/>
        <p:txBody>
          <a:bodyPr/>
          <a:lstStyle/>
          <a:p>
            <a:fld id="{F68FD397-F2C8-48B8-A30E-8FD612544E28}" type="slidenum">
              <a:rPr lang="en-US" smtClean="0"/>
              <a:t>9</a:t>
            </a:fld>
            <a:endParaRPr lang="en-US"/>
          </a:p>
        </p:txBody>
      </p:sp>
      <p:grpSp>
        <p:nvGrpSpPr>
          <p:cNvPr id="18" name="Group 17">
            <a:extLst>
              <a:ext uri="{FF2B5EF4-FFF2-40B4-BE49-F238E27FC236}">
                <a16:creationId xmlns:a16="http://schemas.microsoft.com/office/drawing/2014/main" id="{6B95D92A-C241-F280-7994-FE7B49FC45D5}"/>
              </a:ext>
            </a:extLst>
          </p:cNvPr>
          <p:cNvGrpSpPr/>
          <p:nvPr/>
        </p:nvGrpSpPr>
        <p:grpSpPr>
          <a:xfrm>
            <a:off x="8366466" y="1100590"/>
            <a:ext cx="3197090" cy="2927491"/>
            <a:chOff x="8495255" y="1235543"/>
            <a:chExt cx="3197090" cy="2927491"/>
          </a:xfrm>
        </p:grpSpPr>
        <p:pic>
          <p:nvPicPr>
            <p:cNvPr id="11" name="Picture 10" descr="A diagram of a machine&#10;&#10;Description automatically generated">
              <a:extLst>
                <a:ext uri="{FF2B5EF4-FFF2-40B4-BE49-F238E27FC236}">
                  <a16:creationId xmlns:a16="http://schemas.microsoft.com/office/drawing/2014/main" id="{28DD1E17-5B29-C02E-9864-B6C176E95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255" y="1235543"/>
              <a:ext cx="3197090" cy="2620342"/>
            </a:xfrm>
            <a:prstGeom prst="rect">
              <a:avLst/>
            </a:prstGeom>
          </p:spPr>
        </p:pic>
        <p:sp>
          <p:nvSpPr>
            <p:cNvPr id="17" name="TextBox 16">
              <a:extLst>
                <a:ext uri="{FF2B5EF4-FFF2-40B4-BE49-F238E27FC236}">
                  <a16:creationId xmlns:a16="http://schemas.microsoft.com/office/drawing/2014/main" id="{C95AE633-D675-FCF6-FC18-5917AF6A2B47}"/>
                </a:ext>
              </a:extLst>
            </p:cNvPr>
            <p:cNvSpPr txBox="1"/>
            <p:nvPr/>
          </p:nvSpPr>
          <p:spPr>
            <a:xfrm>
              <a:off x="8652882" y="3855257"/>
              <a:ext cx="2881835" cy="307777"/>
            </a:xfrm>
            <a:prstGeom prst="rect">
              <a:avLst/>
            </a:prstGeom>
            <a:noFill/>
          </p:spPr>
          <p:txBody>
            <a:bodyPr wrap="square" rtlCol="0">
              <a:spAutoFit/>
            </a:bodyPr>
            <a:lstStyle/>
            <a:p>
              <a:r>
                <a:rPr lang="en-US" sz="1400" b="1"/>
                <a:t>BigBite spectrometer 3D diagram</a:t>
              </a:r>
            </a:p>
          </p:txBody>
        </p:sp>
      </p:grpSp>
      <p:sp>
        <p:nvSpPr>
          <p:cNvPr id="13" name="TextBox 12">
            <a:extLst>
              <a:ext uri="{FF2B5EF4-FFF2-40B4-BE49-F238E27FC236}">
                <a16:creationId xmlns:a16="http://schemas.microsoft.com/office/drawing/2014/main" id="{770BE519-7265-1FF1-DB70-91BFDB0F5D8C}"/>
              </a:ext>
            </a:extLst>
          </p:cNvPr>
          <p:cNvSpPr txBox="1"/>
          <p:nvPr/>
        </p:nvSpPr>
        <p:spPr>
          <a:xfrm>
            <a:off x="3631980" y="3739853"/>
            <a:ext cx="2566580" cy="307777"/>
          </a:xfrm>
          <a:prstGeom prst="rect">
            <a:avLst/>
          </a:prstGeom>
          <a:noFill/>
        </p:spPr>
        <p:txBody>
          <a:bodyPr wrap="square" rtlCol="0">
            <a:spAutoFit/>
          </a:bodyPr>
          <a:lstStyle/>
          <a:p>
            <a:r>
              <a:rPr lang="en-US" sz="1400" b="1" dirty="0"/>
              <a:t>Experiment setup 3D diagram</a:t>
            </a:r>
          </a:p>
        </p:txBody>
      </p:sp>
      <p:pic>
        <p:nvPicPr>
          <p:cNvPr id="28" name="Content Placeholder 27" descr="A diagram of a machine&#10;&#10;Description automatically generated">
            <a:extLst>
              <a:ext uri="{FF2B5EF4-FFF2-40B4-BE49-F238E27FC236}">
                <a16:creationId xmlns:a16="http://schemas.microsoft.com/office/drawing/2014/main" id="{19572D91-BBDE-85C2-45AA-53494EB467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1060" y="1334539"/>
            <a:ext cx="4383677" cy="2343926"/>
          </a:xfrm>
        </p:spPr>
      </p:pic>
      <p:sp>
        <p:nvSpPr>
          <p:cNvPr id="30" name="TextBox 29">
            <a:extLst>
              <a:ext uri="{FF2B5EF4-FFF2-40B4-BE49-F238E27FC236}">
                <a16:creationId xmlns:a16="http://schemas.microsoft.com/office/drawing/2014/main" id="{9F9DFA57-5547-14DC-B03B-707C5E36664A}"/>
              </a:ext>
            </a:extLst>
          </p:cNvPr>
          <p:cNvSpPr txBox="1"/>
          <p:nvPr/>
        </p:nvSpPr>
        <p:spPr>
          <a:xfrm>
            <a:off x="747741" y="4192585"/>
            <a:ext cx="10696517" cy="2031325"/>
          </a:xfrm>
          <a:prstGeom prst="rect">
            <a:avLst/>
          </a:prstGeom>
          <a:noFill/>
        </p:spPr>
        <p:txBody>
          <a:bodyPr wrap="square">
            <a:spAutoFit/>
          </a:bodyPr>
          <a:lstStyle/>
          <a:p>
            <a:pPr marL="285750" indent="-285750">
              <a:buFont typeface="Arial" panose="020B0604020202020204" pitchFamily="34" charset="0"/>
              <a:buChar char="•"/>
            </a:pPr>
            <a:r>
              <a:rPr lang="en-US" sz="1400" b="1" dirty="0"/>
              <a:t>Electron arm (BigBite Spectrometer</a:t>
            </a:r>
            <a:r>
              <a:rPr lang="en-US" sz="1400" b="1" dirty="0">
                <a:solidFill>
                  <a:schemeClr val="tx2"/>
                </a:solidFill>
              </a:rPr>
              <a:t>): </a:t>
            </a:r>
            <a:r>
              <a:rPr lang="en-US" sz="1400" dirty="0">
                <a:solidFill>
                  <a:schemeClr val="tx2"/>
                </a:solidFill>
              </a:rPr>
              <a:t>reconstruct </a:t>
            </a:r>
            <a:r>
              <a:rPr lang="en-US" sz="1400" dirty="0">
                <a:solidFill>
                  <a:srgbClr val="002060"/>
                </a:solidFill>
              </a:rPr>
              <a:t>the </a:t>
            </a:r>
            <a:r>
              <a:rPr lang="en-US" sz="1400" b="1" dirty="0">
                <a:solidFill>
                  <a:srgbClr val="002060"/>
                </a:solidFill>
              </a:rPr>
              <a:t>q – vector</a:t>
            </a:r>
            <a:r>
              <a:rPr lang="en-US" sz="1400" dirty="0">
                <a:solidFill>
                  <a:srgbClr val="002060"/>
                </a:solidFill>
              </a:rPr>
              <a:t> of the scattering reaction and the </a:t>
            </a:r>
            <a:r>
              <a:rPr lang="en-US" sz="1400" b="1" dirty="0">
                <a:solidFill>
                  <a:srgbClr val="002060"/>
                </a:solidFill>
              </a:rPr>
              <a:t>scattering vertex</a:t>
            </a:r>
          </a:p>
          <a:p>
            <a:pPr marL="742950" lvl="1" indent="-285750">
              <a:buFont typeface="Arial" panose="020B0604020202020204" pitchFamily="34" charset="0"/>
              <a:buChar char="•"/>
            </a:pPr>
            <a:r>
              <a:rPr lang="en-US" sz="1400" b="1" dirty="0"/>
              <a:t>BigBite magnet </a:t>
            </a:r>
            <a:r>
              <a:rPr lang="en-US" sz="1400" dirty="0">
                <a:sym typeface="Wingdings" panose="05000000000000000000" pitchFamily="2" charset="2"/>
              </a:rPr>
              <a:t> dipole magnet for momentum reconstruction of scattered electrons</a:t>
            </a:r>
          </a:p>
          <a:p>
            <a:pPr marL="742950" lvl="1" indent="-285750">
              <a:buFont typeface="Arial" panose="020B0604020202020204" pitchFamily="34" charset="0"/>
              <a:buChar char="•"/>
            </a:pPr>
            <a:r>
              <a:rPr lang="en-US" sz="1400" b="1" dirty="0">
                <a:sym typeface="Wingdings" panose="05000000000000000000" pitchFamily="2" charset="2"/>
              </a:rPr>
              <a:t>GEM detectors </a:t>
            </a:r>
            <a:r>
              <a:rPr lang="en-US" sz="1400" dirty="0">
                <a:sym typeface="Wingdings" panose="05000000000000000000" pitchFamily="2" charset="2"/>
              </a:rPr>
              <a:t> reconstruct charged particle tracks, scat. vertex, and momentum along with the BigBite magnet optics</a:t>
            </a:r>
          </a:p>
          <a:p>
            <a:pPr marL="742950" lvl="1" indent="-285750">
              <a:buFont typeface="Arial" panose="020B0604020202020204" pitchFamily="34" charset="0"/>
              <a:buChar char="•"/>
            </a:pPr>
            <a:r>
              <a:rPr lang="en-US" sz="1400" b="1" dirty="0">
                <a:sym typeface="Wingdings" panose="05000000000000000000" pitchFamily="2" charset="2"/>
              </a:rPr>
              <a:t>GRINCH</a:t>
            </a:r>
            <a:r>
              <a:rPr lang="en-US" sz="1400" dirty="0">
                <a:sym typeface="Wingdings" panose="05000000000000000000" pitchFamily="2" charset="2"/>
              </a:rPr>
              <a:t>  PID Cherenkov detector</a:t>
            </a:r>
          </a:p>
          <a:p>
            <a:pPr marL="742950" lvl="1" indent="-285750">
              <a:buFont typeface="Arial" panose="020B0604020202020204" pitchFamily="34" charset="0"/>
              <a:buChar char="•"/>
            </a:pPr>
            <a:r>
              <a:rPr lang="en-US" sz="1400" b="1" dirty="0">
                <a:sym typeface="Wingdings" panose="05000000000000000000" pitchFamily="2" charset="2"/>
              </a:rPr>
              <a:t>Timing hodoscope </a:t>
            </a:r>
            <a:r>
              <a:rPr lang="en-US" sz="1400" dirty="0">
                <a:sym typeface="Wingdings" panose="05000000000000000000" pitchFamily="2" charset="2"/>
              </a:rPr>
              <a:t> high precision timing information</a:t>
            </a:r>
          </a:p>
          <a:p>
            <a:pPr marL="742950" lvl="1" indent="-285750">
              <a:buFont typeface="Arial" panose="020B0604020202020204" pitchFamily="34" charset="0"/>
              <a:buChar char="•"/>
            </a:pPr>
            <a:r>
              <a:rPr lang="en-US" sz="1400" b="1" dirty="0">
                <a:sym typeface="Wingdings" panose="05000000000000000000" pitchFamily="2" charset="2"/>
              </a:rPr>
              <a:t>Pre-shower and Shower </a:t>
            </a:r>
            <a:r>
              <a:rPr lang="en-US" sz="1400" dirty="0">
                <a:sym typeface="Wingdings" panose="05000000000000000000" pitchFamily="2" charset="2"/>
              </a:rPr>
              <a:t>  electron energy and PID, </a:t>
            </a:r>
            <a:r>
              <a:rPr lang="en-US" sz="1400" dirty="0">
                <a:solidFill>
                  <a:srgbClr val="FF0000"/>
                </a:solidFill>
                <a:sym typeface="Wingdings" panose="05000000000000000000" pitchFamily="2" charset="2"/>
              </a:rPr>
              <a:t>provides the </a:t>
            </a:r>
            <a:r>
              <a:rPr lang="en-US" sz="1400" b="1" i="1" dirty="0">
                <a:solidFill>
                  <a:srgbClr val="FF0000"/>
                </a:solidFill>
                <a:sym typeface="Wingdings" panose="05000000000000000000" pitchFamily="2" charset="2"/>
              </a:rPr>
              <a:t>trigger</a:t>
            </a:r>
          </a:p>
          <a:p>
            <a:pPr marL="285750" indent="-285750">
              <a:buFont typeface="Arial" panose="020B0604020202020204" pitchFamily="34" charset="0"/>
              <a:buChar char="•"/>
            </a:pPr>
            <a:r>
              <a:rPr lang="en-US" sz="1400" b="1" dirty="0">
                <a:sym typeface="Wingdings" panose="05000000000000000000" pitchFamily="2" charset="2"/>
              </a:rPr>
              <a:t>Hadron arm (SuperBigBite Spectrometer): </a:t>
            </a:r>
            <a:r>
              <a:rPr lang="en-US" sz="1400" dirty="0">
                <a:solidFill>
                  <a:srgbClr val="002060"/>
                </a:solidFill>
                <a:sym typeface="Wingdings" panose="05000000000000000000" pitchFamily="2" charset="2"/>
              </a:rPr>
              <a:t>detect the scattered </a:t>
            </a:r>
            <a:r>
              <a:rPr lang="en-US" sz="1400" b="1" dirty="0">
                <a:solidFill>
                  <a:srgbClr val="002060"/>
                </a:solidFill>
                <a:sym typeface="Wingdings" panose="05000000000000000000" pitchFamily="2" charset="2"/>
              </a:rPr>
              <a:t>neutrons</a:t>
            </a:r>
            <a:r>
              <a:rPr lang="en-US" sz="1400" dirty="0">
                <a:solidFill>
                  <a:srgbClr val="002060"/>
                </a:solidFill>
                <a:sym typeface="Wingdings" panose="05000000000000000000" pitchFamily="2" charset="2"/>
              </a:rPr>
              <a:t> and </a:t>
            </a:r>
            <a:r>
              <a:rPr lang="en-US" sz="1400" b="1" dirty="0">
                <a:solidFill>
                  <a:srgbClr val="002060"/>
                </a:solidFill>
                <a:sym typeface="Wingdings" panose="05000000000000000000" pitchFamily="2" charset="2"/>
              </a:rPr>
              <a:t>protons</a:t>
            </a:r>
          </a:p>
          <a:p>
            <a:pPr marL="742950" lvl="1" indent="-285750">
              <a:buFont typeface="Arial" panose="020B0604020202020204" pitchFamily="34" charset="0"/>
              <a:buChar char="•"/>
            </a:pPr>
            <a:r>
              <a:rPr lang="en-US" sz="1400" b="1" dirty="0">
                <a:sym typeface="Wingdings" panose="05000000000000000000" pitchFamily="2" charset="2"/>
              </a:rPr>
              <a:t>SuperBigBite  magnet (48D48</a:t>
            </a:r>
            <a:r>
              <a:rPr lang="en-US" sz="1400" dirty="0">
                <a:sym typeface="Wingdings" panose="05000000000000000000" pitchFamily="2" charset="2"/>
              </a:rPr>
              <a:t>)  </a:t>
            </a:r>
            <a:r>
              <a:rPr lang="en-US" sz="1400" b="1" u="sng" dirty="0">
                <a:sym typeface="Wingdings" panose="05000000000000000000" pitchFamily="2" charset="2"/>
              </a:rPr>
              <a:t>deflects protons vertically</a:t>
            </a:r>
            <a:r>
              <a:rPr lang="en-US" sz="1400" dirty="0">
                <a:sym typeface="Wingdings" panose="05000000000000000000" pitchFamily="2" charset="2"/>
              </a:rPr>
              <a:t> w.r.t the neutrons that are unaffected</a:t>
            </a:r>
          </a:p>
          <a:p>
            <a:pPr marL="742950" lvl="1" indent="-285750">
              <a:buFont typeface="Arial" panose="020B0604020202020204" pitchFamily="34" charset="0"/>
              <a:buChar char="•"/>
            </a:pPr>
            <a:r>
              <a:rPr lang="en-US" sz="1400" b="1" dirty="0">
                <a:sym typeface="Wingdings" panose="05000000000000000000" pitchFamily="2" charset="2"/>
              </a:rPr>
              <a:t>Hadron Calorimeter (HCal) </a:t>
            </a:r>
            <a:r>
              <a:rPr lang="en-US" sz="1400" dirty="0">
                <a:sym typeface="Wingdings" panose="05000000000000000000" pitchFamily="2" charset="2"/>
              </a:rPr>
              <a:t> sampling calorimeter for position, energy, and timing information of  n and p</a:t>
            </a:r>
            <a:endParaRPr lang="en-US" sz="1400" dirty="0"/>
          </a:p>
        </p:txBody>
      </p:sp>
    </p:spTree>
    <p:extLst>
      <p:ext uri="{BB962C8B-B14F-4D97-AF65-F5344CB8AC3E}">
        <p14:creationId xmlns:p14="http://schemas.microsoft.com/office/powerpoint/2010/main" val="357936866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C7BEFDE642F2498B4729B3F2AE812F" ma:contentTypeVersion="10" ma:contentTypeDescription="Create a new document." ma:contentTypeScope="" ma:versionID="063138d9af369f75ce399bc1a69d85cc">
  <xsd:schema xmlns:xsd="http://www.w3.org/2001/XMLSchema" xmlns:xs="http://www.w3.org/2001/XMLSchema" xmlns:p="http://schemas.microsoft.com/office/2006/metadata/properties" xmlns:ns3="9063293e-25af-422d-8954-345a827622c7" targetNamespace="http://schemas.microsoft.com/office/2006/metadata/properties" ma:root="true" ma:fieldsID="0851ac1c83ef2b530e67e7788d2b1479" ns3:_="">
    <xsd:import namespace="9063293e-25af-422d-8954-345a827622c7"/>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63293e-25af-422d-8954-345a827622c7"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9063293e-25af-422d-8954-345a827622c7" xsi:nil="true"/>
  </documentManagement>
</p:properties>
</file>

<file path=customXml/itemProps1.xml><?xml version="1.0" encoding="utf-8"?>
<ds:datastoreItem xmlns:ds="http://schemas.openxmlformats.org/officeDocument/2006/customXml" ds:itemID="{D3E9E6B2-5725-4FCB-8852-39D96B21A28A}">
  <ds:schemaRefs>
    <ds:schemaRef ds:uri="http://schemas.microsoft.com/sharepoint/v3/contenttype/forms"/>
  </ds:schemaRefs>
</ds:datastoreItem>
</file>

<file path=customXml/itemProps2.xml><?xml version="1.0" encoding="utf-8"?>
<ds:datastoreItem xmlns:ds="http://schemas.openxmlformats.org/officeDocument/2006/customXml" ds:itemID="{41081F42-F657-4EAD-9E53-029DE17ECC1A}">
  <ds:schemaRefs>
    <ds:schemaRef ds:uri="9063293e-25af-422d-8954-345a827622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3F7BF7-AA51-46C4-9B3D-5964477DD39F}">
  <ds:schemaRefs>
    <ds:schemaRef ds:uri="http://www.w3.org/XML/1998/namespace"/>
    <ds:schemaRef ds:uri="http://purl.org/dc/elements/1.1/"/>
    <ds:schemaRef ds:uri="http://purl.org/dc/dcmitype/"/>
    <ds:schemaRef ds:uri="http://schemas.microsoft.com/office/infopath/2007/PartnerControls"/>
    <ds:schemaRef ds:uri="9063293e-25af-422d-8954-345a827622c7"/>
    <ds:schemaRef ds:uri="http://schemas.microsoft.com/office/2006/metadata/properties"/>
    <ds:schemaRef ds:uri="http://schemas.openxmlformats.org/package/2006/metadata/core-properties"/>
    <ds:schemaRef ds:uri="http://purl.org/dc/terms/"/>
    <ds:schemaRef ds:uri="http://schemas.microsoft.com/office/2006/documentManagement/types"/>
  </ds:schemaRefs>
</ds:datastoreItem>
</file>

<file path=docProps/app.xml><?xml version="1.0" encoding="utf-8"?>
<Properties xmlns="http://schemas.openxmlformats.org/officeDocument/2006/extended-properties" xmlns:vt="http://schemas.openxmlformats.org/officeDocument/2006/docPropsVTypes">
  <Template/>
  <TotalTime>0</TotalTime>
  <Words>3721</Words>
  <Application>Microsoft Office PowerPoint</Application>
  <PresentationFormat>Widescreen</PresentationFormat>
  <Paragraphs>523</Paragraphs>
  <Slides>36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vt:lpstr>
      <vt:lpstr>Aptos Display</vt:lpstr>
      <vt:lpstr>Arial</vt:lpstr>
      <vt:lpstr>Cambria Math</vt:lpstr>
      <vt:lpstr>Courier New</vt:lpstr>
      <vt:lpstr>Helvetica</vt:lpstr>
      <vt:lpstr>Segoe UI</vt:lpstr>
      <vt:lpstr>Times New Roman</vt:lpstr>
      <vt:lpstr>Wingdings</vt:lpstr>
      <vt:lpstr>1_Office Theme</vt:lpstr>
      <vt:lpstr>SBS G_M^n Analysis Status</vt:lpstr>
      <vt:lpstr>Acknowledgements</vt:lpstr>
      <vt:lpstr>Outline</vt:lpstr>
      <vt:lpstr>e-N scattering in QED framework</vt:lpstr>
      <vt:lpstr>Sach’s form factors</vt:lpstr>
      <vt:lpstr>How to measure G_M^n?</vt:lpstr>
      <vt:lpstr>Ratio method of G_M^n extraction </vt:lpstr>
      <vt:lpstr>Ratio method of G_M^n extraction cont.</vt:lpstr>
      <vt:lpstr>GMN experimental setup</vt:lpstr>
      <vt:lpstr>GMN kinematic points</vt:lpstr>
      <vt:lpstr>Outline</vt:lpstr>
      <vt:lpstr>Event selection</vt:lpstr>
      <vt:lpstr>Event selection cnt.</vt:lpstr>
      <vt:lpstr>D(e,e’n) and D(e,e’p)  yield extraction</vt:lpstr>
      <vt:lpstr>GMn analysis workflow</vt:lpstr>
      <vt:lpstr>Quasi-elastic data simulation</vt:lpstr>
      <vt:lpstr>PowerPoint Presentation</vt:lpstr>
      <vt:lpstr>Extracting ratio R and GMN calculation</vt:lpstr>
      <vt:lpstr>Outline</vt:lpstr>
      <vt:lpstr>PowerPoint Presentation</vt:lpstr>
      <vt:lpstr>PowerPoint Presentation</vt:lpstr>
      <vt:lpstr>PowerPoint Presentation</vt:lpstr>
      <vt:lpstr>PowerPoint Presentation</vt:lpstr>
      <vt:lpstr>Outline</vt:lpstr>
      <vt:lpstr>Improved Timing Calibration</vt:lpstr>
      <vt:lpstr>TOF within BB acceptance</vt:lpstr>
      <vt:lpstr>Consolidate Timing Calibration script brief overview</vt:lpstr>
      <vt:lpstr>Outline</vt:lpstr>
      <vt:lpstr>Pass-3, final analysis, and publication…</vt:lpstr>
      <vt:lpstr> Backup</vt:lpstr>
      <vt:lpstr>HCal detection efficiency calibrations</vt:lpstr>
      <vt:lpstr>HCal neutron detection efficiency </vt:lpstr>
      <vt:lpstr>PowerPoint Presentation</vt:lpstr>
      <vt:lpstr>PowerPoint Presentation</vt:lpstr>
      <vt:lpstr>PowerPoint Presentation</vt:lpstr>
      <vt:lpstr>TOF consolidated – RF offsets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Rathnayake, Anuruddha</dc:creator>
  <cp:lastModifiedBy>Rathnayake, Anuruddha</cp:lastModifiedBy>
  <cp:revision>1</cp:revision>
  <dcterms:created xsi:type="dcterms:W3CDTF">2026-01-11T19:15:13Z</dcterms:created>
  <dcterms:modified xsi:type="dcterms:W3CDTF">2026-01-22T13:01:30Z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0x010100CFC7BEFDE642F2498B4729B3F2AE812F</vt:lpwstr>
  </property>
</Properties>
</file>