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sldIdLst>
    <p:sldId id="258" r:id="rId5"/>
    <p:sldId id="306" r:id="rId6"/>
    <p:sldId id="257" r:id="rId7"/>
    <p:sldId id="259" r:id="rId8"/>
    <p:sldId id="260" r:id="rId9"/>
    <p:sldId id="275" r:id="rId10"/>
    <p:sldId id="276" r:id="rId11"/>
    <p:sldId id="296" r:id="rId12"/>
    <p:sldId id="299" r:id="rId13"/>
    <p:sldId id="302" r:id="rId14"/>
    <p:sldId id="301" r:id="rId15"/>
    <p:sldId id="311" r:id="rId16"/>
    <p:sldId id="312" r:id="rId17"/>
    <p:sldId id="273" r:id="rId18"/>
    <p:sldId id="313" r:id="rId19"/>
    <p:sldId id="314" r:id="rId20"/>
    <p:sldId id="309" r:id="rId21"/>
    <p:sldId id="310" r:id="rId22"/>
    <p:sldId id="292" r:id="rId23"/>
    <p:sldId id="303" r:id="rId24"/>
    <p:sldId id="307" r:id="rId25"/>
    <p:sldId id="300" r:id="rId26"/>
    <p:sldId id="293" r:id="rId27"/>
    <p:sldId id="304" r:id="rId28"/>
    <p:sldId id="305" r:id="rId29"/>
    <p:sldId id="272" r:id="rId30"/>
    <p:sldId id="297" r:id="rId31"/>
    <p:sldId id="308" r:id="rId32"/>
    <p:sldId id="3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B01A0-8FF8-7C42-BA21-6BF24CDFAD4A}" v="412" dt="2026-01-22T02:59:33.139"/>
    <p1510:client id="{9B48B9FB-0281-485D-95C1-6A916091A3B0}" v="520" dt="2026-01-22T02:21:28.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86626"/>
  </p:normalViewPr>
  <p:slideViewPr>
    <p:cSldViewPr snapToGrid="0">
      <p:cViewPr>
        <p:scale>
          <a:sx n="113" d="100"/>
          <a:sy n="113" d="100"/>
        </p:scale>
        <p:origin x="53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93E15-9C2D-4565-8866-14B30478633C}" type="datetimeFigureOut">
              <a:rPr lang="en-US" smtClean="0"/>
              <a:t>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BF05E-19ED-42B1-8EA4-E288FCA35615}" type="slidenum">
              <a:rPr lang="en-US" smtClean="0"/>
              <a:t>‹#›</a:t>
            </a:fld>
            <a:endParaRPr lang="en-US"/>
          </a:p>
        </p:txBody>
      </p:sp>
    </p:spTree>
    <p:extLst>
      <p:ext uri="{BB962C8B-B14F-4D97-AF65-F5344CB8AC3E}">
        <p14:creationId xmlns:p14="http://schemas.microsoft.com/office/powerpoint/2010/main" val="2596982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6BF05E-19ED-42B1-8EA4-E288FCA35615}" type="slidenum">
              <a:rPr lang="en-US" smtClean="0"/>
              <a:t>2</a:t>
            </a:fld>
            <a:endParaRPr lang="en-US"/>
          </a:p>
        </p:txBody>
      </p:sp>
    </p:spTree>
    <p:extLst>
      <p:ext uri="{BB962C8B-B14F-4D97-AF65-F5344CB8AC3E}">
        <p14:creationId xmlns:p14="http://schemas.microsoft.com/office/powerpoint/2010/main" val="26047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Puckett, the brains behind SBS tracking, Anu (</a:t>
            </a:r>
            <a:r>
              <a:rPr lang="en-US" dirty="0" err="1"/>
              <a:t>Uconn</a:t>
            </a:r>
            <a:r>
              <a:rPr lang="en-US" dirty="0"/>
              <a:t> post doc and former fellow UVA grad student) who is one of the leaders in </a:t>
            </a:r>
            <a:r>
              <a:rPr lang="en-US" dirty="0" err="1"/>
              <a:t>Gep</a:t>
            </a:r>
            <a:r>
              <a:rPr lang="en-US" dirty="0"/>
              <a:t> tracking efforts and who’s been of monumental help, and fellow UVA graduate student Vidura with whom I’ve worked closely with on GEM and tracking analysis</a:t>
            </a:r>
          </a:p>
        </p:txBody>
      </p:sp>
      <p:sp>
        <p:nvSpPr>
          <p:cNvPr id="4" name="Slide Number Placeholder 3"/>
          <p:cNvSpPr>
            <a:spLocks noGrp="1"/>
          </p:cNvSpPr>
          <p:nvPr>
            <p:ph type="sldNum" sz="quarter" idx="5"/>
          </p:nvPr>
        </p:nvSpPr>
        <p:spPr/>
        <p:txBody>
          <a:bodyPr/>
          <a:lstStyle/>
          <a:p>
            <a:fld id="{816BF05E-19ED-42B1-8EA4-E288FCA35615}" type="slidenum">
              <a:rPr lang="en-US" smtClean="0"/>
              <a:t>3</a:t>
            </a:fld>
            <a:endParaRPr lang="en-US"/>
          </a:p>
        </p:txBody>
      </p:sp>
    </p:spTree>
    <p:extLst>
      <p:ext uri="{BB962C8B-B14F-4D97-AF65-F5344CB8AC3E}">
        <p14:creationId xmlns:p14="http://schemas.microsoft.com/office/powerpoint/2010/main" val="254218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machinery for </a:t>
            </a:r>
            <a:r>
              <a:rPr lang="en-US" dirty="0" err="1"/>
              <a:t>GEp</a:t>
            </a:r>
            <a:r>
              <a:rPr lang="en-US" dirty="0"/>
              <a:t> has been largely developed from previous SBS experiments. Raw data “</a:t>
            </a:r>
            <a:r>
              <a:rPr lang="en-US" dirty="0" err="1"/>
              <a:t>evio</a:t>
            </a:r>
            <a:r>
              <a:rPr lang="en-US" dirty="0"/>
              <a:t>” files are generated by the </a:t>
            </a:r>
            <a:r>
              <a:rPr lang="en-US" dirty="0" err="1"/>
              <a:t>daq</a:t>
            </a:r>
            <a:r>
              <a:rPr lang="en-US" dirty="0"/>
              <a:t>. From there </a:t>
            </a:r>
            <a:r>
              <a:rPr lang="en-US" dirty="0" err="1"/>
              <a:t>SBS_offline</a:t>
            </a:r>
            <a:r>
              <a:rPr lang="en-US" dirty="0"/>
              <a:t> is software built on the hall-a analyzer which handles decoding and detector level reconstruction. </a:t>
            </a:r>
            <a:r>
              <a:rPr lang="en-US" dirty="0" err="1"/>
              <a:t>SBS_Replay</a:t>
            </a:r>
            <a:r>
              <a:rPr lang="en-US" dirty="0"/>
              <a:t> is used to configure SBS offline and contains important detector parameters and output definitions. The output of </a:t>
            </a:r>
            <a:r>
              <a:rPr lang="en-US" dirty="0" err="1"/>
              <a:t>SBS_offline</a:t>
            </a:r>
            <a:r>
              <a:rPr lang="en-US" dirty="0"/>
              <a:t> are root files containing branches for interactive physics analysis. In addition to these are G4SBS, which is used for simulating elastic events, and </a:t>
            </a:r>
            <a:r>
              <a:rPr lang="en-US" dirty="0" err="1"/>
              <a:t>Libsbsdig</a:t>
            </a:r>
            <a:r>
              <a:rPr lang="en-US" dirty="0"/>
              <a:t>, which converts G4SBS energy deposition information to detector level information. </a:t>
            </a:r>
            <a:r>
              <a:rPr lang="en-US" dirty="0" err="1"/>
              <a:t>SBS_offline</a:t>
            </a:r>
            <a:r>
              <a:rPr lang="en-US" dirty="0"/>
              <a:t> then uses a simulation decoder class to convert digitized info to the same output we expect from real data.</a:t>
            </a:r>
          </a:p>
        </p:txBody>
      </p:sp>
      <p:sp>
        <p:nvSpPr>
          <p:cNvPr id="4" name="Slide Number Placeholder 3"/>
          <p:cNvSpPr>
            <a:spLocks noGrp="1"/>
          </p:cNvSpPr>
          <p:nvPr>
            <p:ph type="sldNum" sz="quarter" idx="5"/>
          </p:nvPr>
        </p:nvSpPr>
        <p:spPr/>
        <p:txBody>
          <a:bodyPr/>
          <a:lstStyle/>
          <a:p>
            <a:fld id="{816BF05E-19ED-42B1-8EA4-E288FCA35615}" type="slidenum">
              <a:rPr lang="en-US" smtClean="0"/>
              <a:t>11</a:t>
            </a:fld>
            <a:endParaRPr lang="en-US"/>
          </a:p>
        </p:txBody>
      </p:sp>
    </p:spTree>
    <p:extLst>
      <p:ext uri="{BB962C8B-B14F-4D97-AF65-F5344CB8AC3E}">
        <p14:creationId xmlns:p14="http://schemas.microsoft.com/office/powerpoint/2010/main" val="139682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to make many constraint points by breaking the target into several bins. We can benchmark this method by comparing simulated results to Monte Carlo truth information. The results of this for assuming </a:t>
            </a:r>
            <a:r>
              <a:rPr lang="en-US" dirty="0" err="1"/>
              <a:t>Vz</a:t>
            </a:r>
            <a:r>
              <a:rPr lang="en-US" dirty="0"/>
              <a:t>=0 are shown in these plots. The fact that we can reconstruct </a:t>
            </a:r>
            <a:r>
              <a:rPr lang="en-US" dirty="0" err="1"/>
              <a:t>x,y,x’,y</a:t>
            </a:r>
            <a:r>
              <a:rPr lang="en-US" dirty="0"/>
              <a:t>’ reliably for </a:t>
            </a:r>
            <a:r>
              <a:rPr lang="en-US" dirty="0" err="1"/>
              <a:t>Vz_true</a:t>
            </a:r>
            <a:r>
              <a:rPr lang="en-US" dirty="0"/>
              <a:t>=0 and </a:t>
            </a:r>
            <a:r>
              <a:rPr lang="en-US" dirty="0" err="1"/>
              <a:t>Vz_assumed</a:t>
            </a:r>
            <a:r>
              <a:rPr lang="en-US" dirty="0"/>
              <a:t>=0 using the ECal/</a:t>
            </a:r>
            <a:r>
              <a:rPr lang="en-US" dirty="0" err="1"/>
              <a:t>Cdet</a:t>
            </a:r>
            <a:r>
              <a:rPr lang="en-US" dirty="0"/>
              <a:t> means if we split up the target into </a:t>
            </a:r>
            <a:r>
              <a:rPr lang="en-US" dirty="0" err="1"/>
              <a:t>Vz</a:t>
            </a:r>
            <a:r>
              <a:rPr lang="en-US" dirty="0"/>
              <a:t> bins, we could reliably reconstruct the electron </a:t>
            </a:r>
            <a:r>
              <a:rPr lang="en-US" dirty="0" err="1"/>
              <a:t>fp</a:t>
            </a:r>
            <a:r>
              <a:rPr lang="en-US" dirty="0"/>
              <a:t> coordinates and hence proton </a:t>
            </a:r>
            <a:r>
              <a:rPr lang="en-US" dirty="0" err="1"/>
              <a:t>fp</a:t>
            </a:r>
            <a:r>
              <a:rPr lang="en-US" dirty="0"/>
              <a:t> coordinates. </a:t>
            </a:r>
          </a:p>
        </p:txBody>
      </p:sp>
      <p:sp>
        <p:nvSpPr>
          <p:cNvPr id="4" name="Slide Number Placeholder 3"/>
          <p:cNvSpPr>
            <a:spLocks noGrp="1"/>
          </p:cNvSpPr>
          <p:nvPr>
            <p:ph type="sldNum" sz="quarter" idx="5"/>
          </p:nvPr>
        </p:nvSpPr>
        <p:spPr/>
        <p:txBody>
          <a:bodyPr/>
          <a:lstStyle/>
          <a:p>
            <a:fld id="{4514189B-8D45-304C-BAD4-009BF72BE203}" type="slidenum">
              <a:rPr lang="en-US" smtClean="0"/>
              <a:t>14</a:t>
            </a:fld>
            <a:endParaRPr lang="en-US"/>
          </a:p>
        </p:txBody>
      </p:sp>
    </p:spTree>
    <p:extLst>
      <p:ext uri="{BB962C8B-B14F-4D97-AF65-F5344CB8AC3E}">
        <p14:creationId xmlns:p14="http://schemas.microsoft.com/office/powerpoint/2010/main" val="143234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Fortunately, the large low energy photon background results in random uncorrelated hits from layer to layer, so these are much less likely to fall on a straight line.</a:t>
            </a:r>
          </a:p>
        </p:txBody>
      </p:sp>
      <p:sp>
        <p:nvSpPr>
          <p:cNvPr id="4" name="Slide Number Placeholder 3"/>
          <p:cNvSpPr>
            <a:spLocks noGrp="1"/>
          </p:cNvSpPr>
          <p:nvPr>
            <p:ph type="sldNum" sz="quarter" idx="5"/>
          </p:nvPr>
        </p:nvSpPr>
        <p:spPr/>
        <p:txBody>
          <a:bodyPr/>
          <a:lstStyle/>
          <a:p>
            <a:fld id="{816BF05E-19ED-42B1-8EA4-E288FCA35615}" type="slidenum">
              <a:rPr lang="en-US" smtClean="0"/>
              <a:t>18</a:t>
            </a:fld>
            <a:endParaRPr lang="en-US"/>
          </a:p>
        </p:txBody>
      </p:sp>
    </p:spTree>
    <p:extLst>
      <p:ext uri="{BB962C8B-B14F-4D97-AF65-F5344CB8AC3E}">
        <p14:creationId xmlns:p14="http://schemas.microsoft.com/office/powerpoint/2010/main" val="64076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Gagik- resident Hall B ML tracking expert</a:t>
            </a:r>
          </a:p>
        </p:txBody>
      </p:sp>
      <p:sp>
        <p:nvSpPr>
          <p:cNvPr id="4" name="Slide Number Placeholder 3"/>
          <p:cNvSpPr>
            <a:spLocks noGrp="1"/>
          </p:cNvSpPr>
          <p:nvPr>
            <p:ph type="sldNum" sz="quarter" idx="5"/>
          </p:nvPr>
        </p:nvSpPr>
        <p:spPr/>
        <p:txBody>
          <a:bodyPr/>
          <a:lstStyle/>
          <a:p>
            <a:fld id="{816BF05E-19ED-42B1-8EA4-E288FCA35615}" type="slidenum">
              <a:rPr lang="en-US" smtClean="0"/>
              <a:t>22</a:t>
            </a:fld>
            <a:endParaRPr lang="en-US"/>
          </a:p>
        </p:txBody>
      </p:sp>
    </p:spTree>
    <p:extLst>
      <p:ext uri="{BB962C8B-B14F-4D97-AF65-F5344CB8AC3E}">
        <p14:creationId xmlns:p14="http://schemas.microsoft.com/office/powerpoint/2010/main" val="283750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F4CF07-0B65-EAD2-3193-F7FF61C061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2758" y="3602038"/>
            <a:ext cx="2482970" cy="248297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p2">
            <a:extLst>
              <a:ext uri="{FF2B5EF4-FFF2-40B4-BE49-F238E27FC236}">
                <a16:creationId xmlns:a16="http://schemas.microsoft.com/office/drawing/2014/main" id="{1601BB4F-FD86-677B-1E3E-49F2771A5A86}"/>
              </a:ext>
            </a:extLst>
          </p:cNvPr>
          <p:cNvSpPr/>
          <p:nvPr userDrawn="1"/>
        </p:nvSpPr>
        <p:spPr>
          <a:xfrm>
            <a:off x="173966" y="136525"/>
            <a:ext cx="11844068" cy="2949463"/>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9F82428-5010-6E68-4EEA-55EB836344F8}"/>
              </a:ext>
            </a:extLst>
          </p:cNvPr>
          <p:cNvSpPr>
            <a:spLocks noGrp="1"/>
          </p:cNvSpPr>
          <p:nvPr>
            <p:ph type="ctrTitle"/>
          </p:nvPr>
        </p:nvSpPr>
        <p:spPr>
          <a:xfrm>
            <a:off x="313426" y="267703"/>
            <a:ext cx="11565148" cy="2699783"/>
          </a:xfrm>
        </p:spPr>
        <p:txBody>
          <a:bodyPr anchor="ctr"/>
          <a:lstStyle>
            <a:lvl1pPr algn="ctr">
              <a:defRPr sz="6000">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C5067C-93FB-92D0-9D21-3C9857134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702EB9-D9B0-327F-E416-4B4E82053735}"/>
              </a:ext>
            </a:extLst>
          </p:cNvPr>
          <p:cNvSpPr>
            <a:spLocks noGrp="1"/>
          </p:cNvSpPr>
          <p:nvPr>
            <p:ph type="dt" sz="half" idx="10"/>
          </p:nvPr>
        </p:nvSpPr>
        <p:spPr/>
        <p:txBody>
          <a:bodyPr/>
          <a:lstStyle/>
          <a:p>
            <a:r>
              <a:rPr lang="en-US"/>
              <a:t>January 22, 2026</a:t>
            </a:r>
          </a:p>
        </p:txBody>
      </p:sp>
      <p:sp>
        <p:nvSpPr>
          <p:cNvPr id="5" name="Footer Placeholder 4">
            <a:extLst>
              <a:ext uri="{FF2B5EF4-FFF2-40B4-BE49-F238E27FC236}">
                <a16:creationId xmlns:a16="http://schemas.microsoft.com/office/drawing/2014/main" id="{33478EBD-4E30-898C-F063-E761F8458351}"/>
              </a:ext>
            </a:extLst>
          </p:cNvPr>
          <p:cNvSpPr>
            <a:spLocks noGrp="1"/>
          </p:cNvSpPr>
          <p:nvPr>
            <p:ph type="ftr" sz="quarter" idx="11"/>
          </p:nvPr>
        </p:nvSpPr>
        <p:spPr/>
        <p:txBody>
          <a:bodyPr/>
          <a:lstStyle/>
          <a:p>
            <a:r>
              <a:rPr lang="en-US"/>
              <a:t>Jacob McMurtry, University of Virginia</a:t>
            </a:r>
          </a:p>
        </p:txBody>
      </p:sp>
      <p:sp>
        <p:nvSpPr>
          <p:cNvPr id="6" name="Slide Number Placeholder 5">
            <a:extLst>
              <a:ext uri="{FF2B5EF4-FFF2-40B4-BE49-F238E27FC236}">
                <a16:creationId xmlns:a16="http://schemas.microsoft.com/office/drawing/2014/main" id="{E55B25C0-C58C-EC50-12A0-51402D026F65}"/>
              </a:ext>
            </a:extLst>
          </p:cNvPr>
          <p:cNvSpPr>
            <a:spLocks noGrp="1"/>
          </p:cNvSpPr>
          <p:nvPr>
            <p:ph type="sldNum" sz="quarter" idx="12"/>
          </p:nvPr>
        </p:nvSpPr>
        <p:spPr/>
        <p:txBody>
          <a:bodyPr/>
          <a:lstStyle/>
          <a:p>
            <a:fld id="{08C49C7C-553C-4518-9854-3BEE41672621}" type="slidenum">
              <a:rPr lang="en-US" smtClean="0"/>
              <a:t>‹#›</a:t>
            </a:fld>
            <a:endParaRPr lang="en-US" dirty="0"/>
          </a:p>
        </p:txBody>
      </p:sp>
    </p:spTree>
    <p:extLst>
      <p:ext uri="{BB962C8B-B14F-4D97-AF65-F5344CB8AC3E}">
        <p14:creationId xmlns:p14="http://schemas.microsoft.com/office/powerpoint/2010/main" val="259120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FB80-85EE-1A30-A603-C7C97B8F96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C3A2D-9CDD-88E1-4BB3-11E7958F6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E51B0-474C-1AFF-3DCE-BCE30E2A7C44}"/>
              </a:ext>
            </a:extLst>
          </p:cNvPr>
          <p:cNvSpPr>
            <a:spLocks noGrp="1"/>
          </p:cNvSpPr>
          <p:nvPr>
            <p:ph type="dt" sz="half" idx="10"/>
          </p:nvPr>
        </p:nvSpPr>
        <p:spPr/>
        <p:txBody>
          <a:bodyPr/>
          <a:lstStyle/>
          <a:p>
            <a:r>
              <a:rPr lang="en-US"/>
              <a:t>January 22, 2026</a:t>
            </a:r>
          </a:p>
        </p:txBody>
      </p:sp>
      <p:sp>
        <p:nvSpPr>
          <p:cNvPr id="5" name="Footer Placeholder 4">
            <a:extLst>
              <a:ext uri="{FF2B5EF4-FFF2-40B4-BE49-F238E27FC236}">
                <a16:creationId xmlns:a16="http://schemas.microsoft.com/office/drawing/2014/main" id="{B0C0CBA4-851B-C0F0-2C6D-B9ED50E43D90}"/>
              </a:ext>
            </a:extLst>
          </p:cNvPr>
          <p:cNvSpPr>
            <a:spLocks noGrp="1"/>
          </p:cNvSpPr>
          <p:nvPr>
            <p:ph type="ftr" sz="quarter" idx="11"/>
          </p:nvPr>
        </p:nvSpPr>
        <p:spPr/>
        <p:txBody>
          <a:bodyPr/>
          <a:lstStyle/>
          <a:p>
            <a:r>
              <a:rPr lang="en-US"/>
              <a:t>Jacob McMurtry, University of Virginia</a:t>
            </a:r>
          </a:p>
        </p:txBody>
      </p:sp>
      <p:sp>
        <p:nvSpPr>
          <p:cNvPr id="6" name="Slide Number Placeholder 5">
            <a:extLst>
              <a:ext uri="{FF2B5EF4-FFF2-40B4-BE49-F238E27FC236}">
                <a16:creationId xmlns:a16="http://schemas.microsoft.com/office/drawing/2014/main" id="{53A25AB5-E649-0020-4BB2-5D079F988A65}"/>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204782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D706F-B967-D81C-F6A2-82C6A105D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9085A4-5AF7-3A49-076D-67D4ED9F8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F9C9D-5A64-737A-BBC3-BC850ED7152A}"/>
              </a:ext>
            </a:extLst>
          </p:cNvPr>
          <p:cNvSpPr>
            <a:spLocks noGrp="1"/>
          </p:cNvSpPr>
          <p:nvPr>
            <p:ph type="dt" sz="half" idx="10"/>
          </p:nvPr>
        </p:nvSpPr>
        <p:spPr/>
        <p:txBody>
          <a:bodyPr/>
          <a:lstStyle/>
          <a:p>
            <a:r>
              <a:rPr lang="en-US"/>
              <a:t>January 22, 2026</a:t>
            </a:r>
          </a:p>
        </p:txBody>
      </p:sp>
      <p:sp>
        <p:nvSpPr>
          <p:cNvPr id="5" name="Footer Placeholder 4">
            <a:extLst>
              <a:ext uri="{FF2B5EF4-FFF2-40B4-BE49-F238E27FC236}">
                <a16:creationId xmlns:a16="http://schemas.microsoft.com/office/drawing/2014/main" id="{31CD4A49-41FA-F680-2B42-2E421247E86B}"/>
              </a:ext>
            </a:extLst>
          </p:cNvPr>
          <p:cNvSpPr>
            <a:spLocks noGrp="1"/>
          </p:cNvSpPr>
          <p:nvPr>
            <p:ph type="ftr" sz="quarter" idx="11"/>
          </p:nvPr>
        </p:nvSpPr>
        <p:spPr/>
        <p:txBody>
          <a:bodyPr/>
          <a:lstStyle/>
          <a:p>
            <a:r>
              <a:rPr lang="en-US"/>
              <a:t>Jacob McMurtry, University of Virginia</a:t>
            </a:r>
          </a:p>
        </p:txBody>
      </p:sp>
      <p:sp>
        <p:nvSpPr>
          <p:cNvPr id="6" name="Slide Number Placeholder 5">
            <a:extLst>
              <a:ext uri="{FF2B5EF4-FFF2-40B4-BE49-F238E27FC236}">
                <a16:creationId xmlns:a16="http://schemas.microsoft.com/office/drawing/2014/main" id="{C55D108E-B896-5F42-0D04-E97425D8E847}"/>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325766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Google Shape;24;p4">
            <a:extLst>
              <a:ext uri="{FF2B5EF4-FFF2-40B4-BE49-F238E27FC236}">
                <a16:creationId xmlns:a16="http://schemas.microsoft.com/office/drawing/2014/main" id="{4B347939-8102-CCF7-B8BD-8948D55384A5}"/>
              </a:ext>
            </a:extLst>
          </p:cNvPr>
          <p:cNvSpPr/>
          <p:nvPr userDrawn="1"/>
        </p:nvSpPr>
        <p:spPr>
          <a:xfrm>
            <a:off x="-4050" y="6581999"/>
            <a:ext cx="1684500" cy="276000"/>
          </a:xfrm>
          <a:prstGeom prst="rect">
            <a:avLst/>
          </a:prstGeom>
          <a:solidFill>
            <a:srgbClr val="FF7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 name="Google Shape;24;p4">
            <a:extLst>
              <a:ext uri="{FF2B5EF4-FFF2-40B4-BE49-F238E27FC236}">
                <a16:creationId xmlns:a16="http://schemas.microsoft.com/office/drawing/2014/main" id="{362639A3-016E-00F5-6EEE-C10A2FCB0E6E}"/>
              </a:ext>
            </a:extLst>
          </p:cNvPr>
          <p:cNvSpPr/>
          <p:nvPr userDrawn="1"/>
        </p:nvSpPr>
        <p:spPr>
          <a:xfrm>
            <a:off x="10507500" y="6583475"/>
            <a:ext cx="1684500" cy="274525"/>
          </a:xfrm>
          <a:prstGeom prst="rect">
            <a:avLst/>
          </a:prstGeom>
          <a:solidFill>
            <a:srgbClr val="FF78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p4">
            <a:extLst>
              <a:ext uri="{FF2B5EF4-FFF2-40B4-BE49-F238E27FC236}">
                <a16:creationId xmlns:a16="http://schemas.microsoft.com/office/drawing/2014/main" id="{BA45FE0D-69B6-BDBC-A084-FE710EA3A6F4}"/>
              </a:ext>
            </a:extLst>
          </p:cNvPr>
          <p:cNvSpPr/>
          <p:nvPr userDrawn="1"/>
        </p:nvSpPr>
        <p:spPr>
          <a:xfrm>
            <a:off x="1680450" y="6583475"/>
            <a:ext cx="8827050" cy="2760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p4">
            <a:extLst>
              <a:ext uri="{FF2B5EF4-FFF2-40B4-BE49-F238E27FC236}">
                <a16:creationId xmlns:a16="http://schemas.microsoft.com/office/drawing/2014/main" id="{2CB47F6C-48D9-19A3-3AB7-C972FF695609}"/>
              </a:ext>
            </a:extLst>
          </p:cNvPr>
          <p:cNvSpPr/>
          <p:nvPr userDrawn="1"/>
        </p:nvSpPr>
        <p:spPr>
          <a:xfrm>
            <a:off x="0" y="0"/>
            <a:ext cx="11353800" cy="927694"/>
          </a:xfrm>
          <a:prstGeom prst="flowChartProcess">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3D91CC3C-EC0D-C058-BF8C-656BF4ECC0A4}"/>
              </a:ext>
            </a:extLst>
          </p:cNvPr>
          <p:cNvSpPr>
            <a:spLocks noGrp="1"/>
          </p:cNvSpPr>
          <p:nvPr>
            <p:ph type="title"/>
          </p:nvPr>
        </p:nvSpPr>
        <p:spPr>
          <a:xfrm>
            <a:off x="-1" y="1"/>
            <a:ext cx="11353799" cy="927694"/>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D6CFC4-EEB0-F8E6-57D1-A6168782F0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F19CD-12DF-954C-BDE8-040FA2C505C9}"/>
              </a:ext>
            </a:extLst>
          </p:cNvPr>
          <p:cNvSpPr>
            <a:spLocks noGrp="1"/>
          </p:cNvSpPr>
          <p:nvPr>
            <p:ph type="dt" sz="half" idx="10"/>
          </p:nvPr>
        </p:nvSpPr>
        <p:spPr>
          <a:xfrm>
            <a:off x="0" y="6581978"/>
            <a:ext cx="2743200" cy="276021"/>
          </a:xfrm>
        </p:spPr>
        <p:txBody>
          <a:bodyPr/>
          <a:lstStyle>
            <a:lvl1pPr>
              <a:defRPr>
                <a:solidFill>
                  <a:schemeClr val="bg1"/>
                </a:solidFill>
              </a:defRPr>
            </a:lvl1pPr>
          </a:lstStyle>
          <a:p>
            <a:r>
              <a:rPr lang="en-US"/>
              <a:t>January 22, 2026</a:t>
            </a:r>
            <a:endParaRPr lang="en-US" dirty="0"/>
          </a:p>
        </p:txBody>
      </p:sp>
      <p:sp>
        <p:nvSpPr>
          <p:cNvPr id="5" name="Footer Placeholder 4">
            <a:extLst>
              <a:ext uri="{FF2B5EF4-FFF2-40B4-BE49-F238E27FC236}">
                <a16:creationId xmlns:a16="http://schemas.microsoft.com/office/drawing/2014/main" id="{A8FAB4F9-9A75-A9FB-02BB-B862AAE3C099}"/>
              </a:ext>
            </a:extLst>
          </p:cNvPr>
          <p:cNvSpPr>
            <a:spLocks noGrp="1"/>
          </p:cNvSpPr>
          <p:nvPr>
            <p:ph type="ftr" sz="quarter" idx="11"/>
          </p:nvPr>
        </p:nvSpPr>
        <p:spPr>
          <a:xfrm>
            <a:off x="4036575" y="6581978"/>
            <a:ext cx="4114800" cy="276022"/>
          </a:xfrm>
        </p:spPr>
        <p:txBody>
          <a:bodyPr/>
          <a:lstStyle>
            <a:lvl1pPr>
              <a:defRPr>
                <a:solidFill>
                  <a:schemeClr val="bg1"/>
                </a:solidFill>
              </a:defRPr>
            </a:lvl1pPr>
          </a:lstStyle>
          <a:p>
            <a:r>
              <a:rPr lang="en-US" dirty="0"/>
              <a:t>Jacob McMurtry, University of Virginia</a:t>
            </a:r>
          </a:p>
        </p:txBody>
      </p:sp>
      <p:sp>
        <p:nvSpPr>
          <p:cNvPr id="6" name="Slide Number Placeholder 5">
            <a:extLst>
              <a:ext uri="{FF2B5EF4-FFF2-40B4-BE49-F238E27FC236}">
                <a16:creationId xmlns:a16="http://schemas.microsoft.com/office/drawing/2014/main" id="{D162231B-07D0-AA7F-BB46-0EF23FAFB152}"/>
              </a:ext>
            </a:extLst>
          </p:cNvPr>
          <p:cNvSpPr>
            <a:spLocks noGrp="1"/>
          </p:cNvSpPr>
          <p:nvPr>
            <p:ph type="sldNum" sz="quarter" idx="12"/>
          </p:nvPr>
        </p:nvSpPr>
        <p:spPr>
          <a:xfrm>
            <a:off x="10507500" y="6581978"/>
            <a:ext cx="1684500" cy="274525"/>
          </a:xfrm>
        </p:spPr>
        <p:txBody>
          <a:bodyPr/>
          <a:lstStyle>
            <a:lvl1pPr>
              <a:defRPr>
                <a:solidFill>
                  <a:schemeClr val="bg1"/>
                </a:solidFill>
              </a:defRPr>
            </a:lvl1pPr>
          </a:lstStyle>
          <a:p>
            <a:fld id="{08C49C7C-553C-4518-9854-3BEE41672621}" type="slidenum">
              <a:rPr lang="en-US" smtClean="0"/>
              <a:pPr/>
              <a:t>‹#›</a:t>
            </a:fld>
            <a:endParaRPr lang="en-US" dirty="0"/>
          </a:p>
        </p:txBody>
      </p:sp>
      <p:pic>
        <p:nvPicPr>
          <p:cNvPr id="10" name="Picture 9" descr="A blue and white logo with red lines around it&#10;&#10;Description automatically generated">
            <a:extLst>
              <a:ext uri="{FF2B5EF4-FFF2-40B4-BE49-F238E27FC236}">
                <a16:creationId xmlns:a16="http://schemas.microsoft.com/office/drawing/2014/main" id="{CAB6321B-4562-A358-A34B-22B12242A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76469" y="955"/>
            <a:ext cx="815531" cy="926739"/>
          </a:xfrm>
          <a:prstGeom prst="rect">
            <a:avLst/>
          </a:prstGeom>
        </p:spPr>
      </p:pic>
    </p:spTree>
    <p:extLst>
      <p:ext uri="{BB962C8B-B14F-4D97-AF65-F5344CB8AC3E}">
        <p14:creationId xmlns:p14="http://schemas.microsoft.com/office/powerpoint/2010/main" val="47357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51C7-1BD2-FB7E-FDB5-6302B659F5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1D67D-83B6-EF7A-5E00-B28A36D7E7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35995-5F85-9BCC-97A6-3BBD30396FB6}"/>
              </a:ext>
            </a:extLst>
          </p:cNvPr>
          <p:cNvSpPr>
            <a:spLocks noGrp="1"/>
          </p:cNvSpPr>
          <p:nvPr>
            <p:ph type="dt" sz="half" idx="10"/>
          </p:nvPr>
        </p:nvSpPr>
        <p:spPr/>
        <p:txBody>
          <a:bodyPr/>
          <a:lstStyle/>
          <a:p>
            <a:r>
              <a:rPr lang="en-US"/>
              <a:t>January 22, 2026</a:t>
            </a:r>
          </a:p>
        </p:txBody>
      </p:sp>
      <p:sp>
        <p:nvSpPr>
          <p:cNvPr id="5" name="Footer Placeholder 4">
            <a:extLst>
              <a:ext uri="{FF2B5EF4-FFF2-40B4-BE49-F238E27FC236}">
                <a16:creationId xmlns:a16="http://schemas.microsoft.com/office/drawing/2014/main" id="{59258FCE-12C5-CD65-E5B2-ED419863B342}"/>
              </a:ext>
            </a:extLst>
          </p:cNvPr>
          <p:cNvSpPr>
            <a:spLocks noGrp="1"/>
          </p:cNvSpPr>
          <p:nvPr>
            <p:ph type="ftr" sz="quarter" idx="11"/>
          </p:nvPr>
        </p:nvSpPr>
        <p:spPr/>
        <p:txBody>
          <a:bodyPr/>
          <a:lstStyle/>
          <a:p>
            <a:r>
              <a:rPr lang="en-US"/>
              <a:t>Jacob McMurtry, University of Virginia</a:t>
            </a:r>
          </a:p>
        </p:txBody>
      </p:sp>
      <p:sp>
        <p:nvSpPr>
          <p:cNvPr id="6" name="Slide Number Placeholder 5">
            <a:extLst>
              <a:ext uri="{FF2B5EF4-FFF2-40B4-BE49-F238E27FC236}">
                <a16:creationId xmlns:a16="http://schemas.microsoft.com/office/drawing/2014/main" id="{7F269D05-DFD7-D51E-4795-D56B11AAB416}"/>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80874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D33A-B2B2-983D-A4E0-4F5C4A7B6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8853D-6559-D409-D629-F9630FAE94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1EEFE-9AD2-4851-20B5-B5B452ABF4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D0527-6294-2B2F-68A6-CCEB54F88054}"/>
              </a:ext>
            </a:extLst>
          </p:cNvPr>
          <p:cNvSpPr>
            <a:spLocks noGrp="1"/>
          </p:cNvSpPr>
          <p:nvPr>
            <p:ph type="dt" sz="half" idx="10"/>
          </p:nvPr>
        </p:nvSpPr>
        <p:spPr/>
        <p:txBody>
          <a:bodyPr/>
          <a:lstStyle/>
          <a:p>
            <a:r>
              <a:rPr lang="en-US"/>
              <a:t>January 22, 2026</a:t>
            </a:r>
          </a:p>
        </p:txBody>
      </p:sp>
      <p:sp>
        <p:nvSpPr>
          <p:cNvPr id="6" name="Footer Placeholder 5">
            <a:extLst>
              <a:ext uri="{FF2B5EF4-FFF2-40B4-BE49-F238E27FC236}">
                <a16:creationId xmlns:a16="http://schemas.microsoft.com/office/drawing/2014/main" id="{F822ACC2-FD4C-E216-B48D-EC120CF494FD}"/>
              </a:ext>
            </a:extLst>
          </p:cNvPr>
          <p:cNvSpPr>
            <a:spLocks noGrp="1"/>
          </p:cNvSpPr>
          <p:nvPr>
            <p:ph type="ftr" sz="quarter" idx="11"/>
          </p:nvPr>
        </p:nvSpPr>
        <p:spPr/>
        <p:txBody>
          <a:bodyPr/>
          <a:lstStyle/>
          <a:p>
            <a:r>
              <a:rPr lang="en-US"/>
              <a:t>Jacob McMurtry, University of Virginia</a:t>
            </a:r>
          </a:p>
        </p:txBody>
      </p:sp>
      <p:sp>
        <p:nvSpPr>
          <p:cNvPr id="7" name="Slide Number Placeholder 6">
            <a:extLst>
              <a:ext uri="{FF2B5EF4-FFF2-40B4-BE49-F238E27FC236}">
                <a16:creationId xmlns:a16="http://schemas.microsoft.com/office/drawing/2014/main" id="{60AE1480-6EB6-E773-8DDA-13671216AEAB}"/>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328405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0594-4CE6-3652-CCF0-BF1B79E466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40516-0E47-5B8C-8F5C-BE2D6FE40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F5DA0-20AC-361F-EAD1-71151522B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307E3C-D9FB-2D47-823B-12C12FD4F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8273A-3630-9D2D-6612-3ED90F98F7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D052C-CC23-82FF-F025-74708B087FFD}"/>
              </a:ext>
            </a:extLst>
          </p:cNvPr>
          <p:cNvSpPr>
            <a:spLocks noGrp="1"/>
          </p:cNvSpPr>
          <p:nvPr>
            <p:ph type="dt" sz="half" idx="10"/>
          </p:nvPr>
        </p:nvSpPr>
        <p:spPr/>
        <p:txBody>
          <a:bodyPr/>
          <a:lstStyle/>
          <a:p>
            <a:r>
              <a:rPr lang="en-US"/>
              <a:t>January 22, 2026</a:t>
            </a:r>
          </a:p>
        </p:txBody>
      </p:sp>
      <p:sp>
        <p:nvSpPr>
          <p:cNvPr id="8" name="Footer Placeholder 7">
            <a:extLst>
              <a:ext uri="{FF2B5EF4-FFF2-40B4-BE49-F238E27FC236}">
                <a16:creationId xmlns:a16="http://schemas.microsoft.com/office/drawing/2014/main" id="{35B4B6EB-FD50-F085-C88C-C27E720C7EBA}"/>
              </a:ext>
            </a:extLst>
          </p:cNvPr>
          <p:cNvSpPr>
            <a:spLocks noGrp="1"/>
          </p:cNvSpPr>
          <p:nvPr>
            <p:ph type="ftr" sz="quarter" idx="11"/>
          </p:nvPr>
        </p:nvSpPr>
        <p:spPr/>
        <p:txBody>
          <a:bodyPr/>
          <a:lstStyle/>
          <a:p>
            <a:r>
              <a:rPr lang="en-US"/>
              <a:t>Jacob McMurtry, University of Virginia</a:t>
            </a:r>
          </a:p>
        </p:txBody>
      </p:sp>
      <p:sp>
        <p:nvSpPr>
          <p:cNvPr id="9" name="Slide Number Placeholder 8">
            <a:extLst>
              <a:ext uri="{FF2B5EF4-FFF2-40B4-BE49-F238E27FC236}">
                <a16:creationId xmlns:a16="http://schemas.microsoft.com/office/drawing/2014/main" id="{21ECAF44-D43D-55FC-3CB5-59CB74E27551}"/>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165227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FA22-0A06-505F-BD9E-CF454042F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50392-E339-BC75-5177-34F8DCA71372}"/>
              </a:ext>
            </a:extLst>
          </p:cNvPr>
          <p:cNvSpPr>
            <a:spLocks noGrp="1"/>
          </p:cNvSpPr>
          <p:nvPr>
            <p:ph type="dt" sz="half" idx="10"/>
          </p:nvPr>
        </p:nvSpPr>
        <p:spPr/>
        <p:txBody>
          <a:bodyPr/>
          <a:lstStyle/>
          <a:p>
            <a:r>
              <a:rPr lang="en-US"/>
              <a:t>January 22, 2026</a:t>
            </a:r>
          </a:p>
        </p:txBody>
      </p:sp>
      <p:sp>
        <p:nvSpPr>
          <p:cNvPr id="4" name="Footer Placeholder 3">
            <a:extLst>
              <a:ext uri="{FF2B5EF4-FFF2-40B4-BE49-F238E27FC236}">
                <a16:creationId xmlns:a16="http://schemas.microsoft.com/office/drawing/2014/main" id="{C5CDDE8C-D84F-0900-4FAE-878868202C7E}"/>
              </a:ext>
            </a:extLst>
          </p:cNvPr>
          <p:cNvSpPr>
            <a:spLocks noGrp="1"/>
          </p:cNvSpPr>
          <p:nvPr>
            <p:ph type="ftr" sz="quarter" idx="11"/>
          </p:nvPr>
        </p:nvSpPr>
        <p:spPr/>
        <p:txBody>
          <a:bodyPr/>
          <a:lstStyle/>
          <a:p>
            <a:r>
              <a:rPr lang="en-US"/>
              <a:t>Jacob McMurtry, University of Virginia</a:t>
            </a:r>
          </a:p>
        </p:txBody>
      </p:sp>
      <p:sp>
        <p:nvSpPr>
          <p:cNvPr id="5" name="Slide Number Placeholder 4">
            <a:extLst>
              <a:ext uri="{FF2B5EF4-FFF2-40B4-BE49-F238E27FC236}">
                <a16:creationId xmlns:a16="http://schemas.microsoft.com/office/drawing/2014/main" id="{B43C421B-4D4A-1501-7BCD-8584E863C668}"/>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415807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F1624-09DF-0511-B66F-CB16D8322E0B}"/>
              </a:ext>
            </a:extLst>
          </p:cNvPr>
          <p:cNvSpPr>
            <a:spLocks noGrp="1"/>
          </p:cNvSpPr>
          <p:nvPr>
            <p:ph type="dt" sz="half" idx="10"/>
          </p:nvPr>
        </p:nvSpPr>
        <p:spPr/>
        <p:txBody>
          <a:bodyPr/>
          <a:lstStyle/>
          <a:p>
            <a:r>
              <a:rPr lang="en-US"/>
              <a:t>January 22, 2026</a:t>
            </a:r>
          </a:p>
        </p:txBody>
      </p:sp>
      <p:sp>
        <p:nvSpPr>
          <p:cNvPr id="3" name="Footer Placeholder 2">
            <a:extLst>
              <a:ext uri="{FF2B5EF4-FFF2-40B4-BE49-F238E27FC236}">
                <a16:creationId xmlns:a16="http://schemas.microsoft.com/office/drawing/2014/main" id="{FFEE53A1-829A-9E68-0004-E725831C6C71}"/>
              </a:ext>
            </a:extLst>
          </p:cNvPr>
          <p:cNvSpPr>
            <a:spLocks noGrp="1"/>
          </p:cNvSpPr>
          <p:nvPr>
            <p:ph type="ftr" sz="quarter" idx="11"/>
          </p:nvPr>
        </p:nvSpPr>
        <p:spPr/>
        <p:txBody>
          <a:bodyPr/>
          <a:lstStyle/>
          <a:p>
            <a:r>
              <a:rPr lang="en-US"/>
              <a:t>Jacob McMurtry, University of Virginia</a:t>
            </a:r>
          </a:p>
        </p:txBody>
      </p:sp>
      <p:sp>
        <p:nvSpPr>
          <p:cNvPr id="4" name="Slide Number Placeholder 3">
            <a:extLst>
              <a:ext uri="{FF2B5EF4-FFF2-40B4-BE49-F238E27FC236}">
                <a16:creationId xmlns:a16="http://schemas.microsoft.com/office/drawing/2014/main" id="{71E28F37-1CC5-23FC-7310-097EF8D5EEA7}"/>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125152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59D2-5A92-0CB6-2E87-E6A0A3C11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6D7E7-0BFE-71B4-2320-074E5E234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362780-1A97-6F83-5491-3F856197B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5FF23-28A8-6097-871A-DE37739330FC}"/>
              </a:ext>
            </a:extLst>
          </p:cNvPr>
          <p:cNvSpPr>
            <a:spLocks noGrp="1"/>
          </p:cNvSpPr>
          <p:nvPr>
            <p:ph type="dt" sz="half" idx="10"/>
          </p:nvPr>
        </p:nvSpPr>
        <p:spPr/>
        <p:txBody>
          <a:bodyPr/>
          <a:lstStyle/>
          <a:p>
            <a:r>
              <a:rPr lang="en-US"/>
              <a:t>January 22, 2026</a:t>
            </a:r>
          </a:p>
        </p:txBody>
      </p:sp>
      <p:sp>
        <p:nvSpPr>
          <p:cNvPr id="6" name="Footer Placeholder 5">
            <a:extLst>
              <a:ext uri="{FF2B5EF4-FFF2-40B4-BE49-F238E27FC236}">
                <a16:creationId xmlns:a16="http://schemas.microsoft.com/office/drawing/2014/main" id="{CEF6771E-838E-2B16-A877-1A6B37CB4731}"/>
              </a:ext>
            </a:extLst>
          </p:cNvPr>
          <p:cNvSpPr>
            <a:spLocks noGrp="1"/>
          </p:cNvSpPr>
          <p:nvPr>
            <p:ph type="ftr" sz="quarter" idx="11"/>
          </p:nvPr>
        </p:nvSpPr>
        <p:spPr/>
        <p:txBody>
          <a:bodyPr/>
          <a:lstStyle/>
          <a:p>
            <a:r>
              <a:rPr lang="en-US"/>
              <a:t>Jacob McMurtry, University of Virginia</a:t>
            </a:r>
          </a:p>
        </p:txBody>
      </p:sp>
      <p:sp>
        <p:nvSpPr>
          <p:cNvPr id="7" name="Slide Number Placeholder 6">
            <a:extLst>
              <a:ext uri="{FF2B5EF4-FFF2-40B4-BE49-F238E27FC236}">
                <a16:creationId xmlns:a16="http://schemas.microsoft.com/office/drawing/2014/main" id="{4BEC15BC-D622-9513-730F-D619573182EA}"/>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413070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54EC-9F22-4788-2642-2C773A809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01A1C3-F2EB-3695-0153-08B898E6C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99E2551-6C25-FB67-866E-3A36C8AC1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0E84F-F541-BC20-A3F5-6F481CCACAA1}"/>
              </a:ext>
            </a:extLst>
          </p:cNvPr>
          <p:cNvSpPr>
            <a:spLocks noGrp="1"/>
          </p:cNvSpPr>
          <p:nvPr>
            <p:ph type="dt" sz="half" idx="10"/>
          </p:nvPr>
        </p:nvSpPr>
        <p:spPr/>
        <p:txBody>
          <a:bodyPr/>
          <a:lstStyle/>
          <a:p>
            <a:r>
              <a:rPr lang="en-US"/>
              <a:t>January 22, 2026</a:t>
            </a:r>
          </a:p>
        </p:txBody>
      </p:sp>
      <p:sp>
        <p:nvSpPr>
          <p:cNvPr id="6" name="Footer Placeholder 5">
            <a:extLst>
              <a:ext uri="{FF2B5EF4-FFF2-40B4-BE49-F238E27FC236}">
                <a16:creationId xmlns:a16="http://schemas.microsoft.com/office/drawing/2014/main" id="{B154FF03-A7FD-4D1E-427E-D003C32D30B3}"/>
              </a:ext>
            </a:extLst>
          </p:cNvPr>
          <p:cNvSpPr>
            <a:spLocks noGrp="1"/>
          </p:cNvSpPr>
          <p:nvPr>
            <p:ph type="ftr" sz="quarter" idx="11"/>
          </p:nvPr>
        </p:nvSpPr>
        <p:spPr/>
        <p:txBody>
          <a:bodyPr/>
          <a:lstStyle/>
          <a:p>
            <a:r>
              <a:rPr lang="en-US"/>
              <a:t>Jacob McMurtry, University of Virginia</a:t>
            </a:r>
          </a:p>
        </p:txBody>
      </p:sp>
      <p:sp>
        <p:nvSpPr>
          <p:cNvPr id="7" name="Slide Number Placeholder 6">
            <a:extLst>
              <a:ext uri="{FF2B5EF4-FFF2-40B4-BE49-F238E27FC236}">
                <a16:creationId xmlns:a16="http://schemas.microsoft.com/office/drawing/2014/main" id="{01FADC33-1FCD-9D75-E6CB-69F236096D6D}"/>
              </a:ext>
            </a:extLst>
          </p:cNvPr>
          <p:cNvSpPr>
            <a:spLocks noGrp="1"/>
          </p:cNvSpPr>
          <p:nvPr>
            <p:ph type="sldNum" sz="quarter" idx="12"/>
          </p:nvPr>
        </p:nvSpPr>
        <p:spPr/>
        <p:txBody>
          <a:bodyPr/>
          <a:lstStyle/>
          <a:p>
            <a:fld id="{08C49C7C-553C-4518-9854-3BEE41672621}" type="slidenum">
              <a:rPr lang="en-US" smtClean="0"/>
              <a:t>‹#›</a:t>
            </a:fld>
            <a:endParaRPr lang="en-US"/>
          </a:p>
        </p:txBody>
      </p:sp>
    </p:spTree>
    <p:extLst>
      <p:ext uri="{BB962C8B-B14F-4D97-AF65-F5344CB8AC3E}">
        <p14:creationId xmlns:p14="http://schemas.microsoft.com/office/powerpoint/2010/main" val="29272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EDD17-83DF-4E18-2035-E7A85DBBE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BB5851-EC7B-D858-D238-F7E8C541F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E8792-2470-5D7C-38D2-9C0B10B81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January 22, 2026</a:t>
            </a:r>
          </a:p>
        </p:txBody>
      </p:sp>
      <p:sp>
        <p:nvSpPr>
          <p:cNvPr id="5" name="Footer Placeholder 4">
            <a:extLst>
              <a:ext uri="{FF2B5EF4-FFF2-40B4-BE49-F238E27FC236}">
                <a16:creationId xmlns:a16="http://schemas.microsoft.com/office/drawing/2014/main" id="{E3C85E0E-3906-7613-FA8B-1C5A35FBA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Jacob McMurtry, University of Virginia</a:t>
            </a:r>
          </a:p>
        </p:txBody>
      </p:sp>
      <p:sp>
        <p:nvSpPr>
          <p:cNvPr id="6" name="Slide Number Placeholder 5">
            <a:extLst>
              <a:ext uri="{FF2B5EF4-FFF2-40B4-BE49-F238E27FC236}">
                <a16:creationId xmlns:a16="http://schemas.microsoft.com/office/drawing/2014/main" id="{06460013-3F8A-B351-9A05-727EAEF52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49C7C-553C-4518-9854-3BEE41672621}" type="slidenum">
              <a:rPr lang="en-US" smtClean="0"/>
              <a:t>‹#›</a:t>
            </a:fld>
            <a:endParaRPr lang="en-US"/>
          </a:p>
        </p:txBody>
      </p:sp>
    </p:spTree>
    <p:extLst>
      <p:ext uri="{BB962C8B-B14F-4D97-AF65-F5344CB8AC3E}">
        <p14:creationId xmlns:p14="http://schemas.microsoft.com/office/powerpoint/2010/main" val="2983814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6.tmp"/></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new-educ.com/outils-de-simulation-des-activites-scientifiques"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BCC4-C686-156C-D149-E5D9C25BAEB9}"/>
              </a:ext>
            </a:extLst>
          </p:cNvPr>
          <p:cNvSpPr>
            <a:spLocks noGrp="1"/>
          </p:cNvSpPr>
          <p:nvPr>
            <p:ph type="ctrTitle"/>
          </p:nvPr>
        </p:nvSpPr>
        <p:spPr/>
        <p:txBody>
          <a:bodyPr/>
          <a:lstStyle/>
          <a:p>
            <a:r>
              <a:rPr lang="en-US" dirty="0" err="1"/>
              <a:t>GEp</a:t>
            </a:r>
            <a:r>
              <a:rPr lang="en-US" dirty="0"/>
              <a:t>-V High Rate Tracking Using GEMs</a:t>
            </a:r>
          </a:p>
        </p:txBody>
      </p:sp>
      <p:sp>
        <p:nvSpPr>
          <p:cNvPr id="3" name="Subtitle 2">
            <a:extLst>
              <a:ext uri="{FF2B5EF4-FFF2-40B4-BE49-F238E27FC236}">
                <a16:creationId xmlns:a16="http://schemas.microsoft.com/office/drawing/2014/main" id="{E8B469F9-DA26-75AD-94DE-2475ACFACC14}"/>
              </a:ext>
            </a:extLst>
          </p:cNvPr>
          <p:cNvSpPr>
            <a:spLocks noGrp="1"/>
          </p:cNvSpPr>
          <p:nvPr>
            <p:ph type="subTitle" idx="1"/>
          </p:nvPr>
        </p:nvSpPr>
        <p:spPr/>
        <p:txBody>
          <a:bodyPr>
            <a:normAutofit fontScale="92500" lnSpcReduction="10000"/>
          </a:bodyPr>
          <a:lstStyle/>
          <a:p>
            <a:r>
              <a:rPr lang="en-US" dirty="0"/>
              <a:t>Jacob McMurtry</a:t>
            </a:r>
          </a:p>
          <a:p>
            <a:r>
              <a:rPr lang="en-US" dirty="0"/>
              <a:t>for Hall A Collaboration Winter</a:t>
            </a:r>
          </a:p>
          <a:p>
            <a:r>
              <a:rPr lang="en-US" dirty="0"/>
              <a:t>January 22</a:t>
            </a:r>
            <a:r>
              <a:rPr lang="en-US" baseline="30000" dirty="0"/>
              <a:t>nd</a:t>
            </a:r>
            <a:r>
              <a:rPr lang="en-US" dirty="0"/>
              <a:t>, 2026</a:t>
            </a:r>
          </a:p>
          <a:p>
            <a:r>
              <a:rPr lang="en-US" dirty="0"/>
              <a:t>on behalf of the Jefferson Lab SBS Collaboration</a:t>
            </a:r>
          </a:p>
        </p:txBody>
      </p:sp>
      <p:pic>
        <p:nvPicPr>
          <p:cNvPr id="1026" name="Picture 2" descr="JLab and Partnership Logos | Jefferson Lab">
            <a:extLst>
              <a:ext uri="{FF2B5EF4-FFF2-40B4-BE49-F238E27FC236}">
                <a16:creationId xmlns:a16="http://schemas.microsoft.com/office/drawing/2014/main" id="{ECF27C33-127A-053D-1E62-437E21C05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500" y="4260475"/>
            <a:ext cx="3191439" cy="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7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E76-4857-5CE9-7EAE-1A663B13CE29}"/>
              </a:ext>
            </a:extLst>
          </p:cNvPr>
          <p:cNvSpPr>
            <a:spLocks noGrp="1"/>
          </p:cNvSpPr>
          <p:nvPr>
            <p:ph type="title"/>
          </p:nvPr>
        </p:nvSpPr>
        <p:spPr/>
        <p:txBody>
          <a:bodyPr/>
          <a:lstStyle/>
          <a:p>
            <a:r>
              <a:rPr lang="en-US" dirty="0"/>
              <a:t>Importance of </a:t>
            </a:r>
            <a:r>
              <a:rPr lang="en-US" dirty="0" err="1"/>
              <a:t>GEp</a:t>
            </a:r>
            <a:r>
              <a:rPr lang="en-US" dirty="0"/>
              <a:t> Event Reconstruction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A7B07B-9A80-A7C0-9424-03C0917DB42C}"/>
                  </a:ext>
                </a:extLst>
              </p:cNvPr>
              <p:cNvSpPr>
                <a:spLocks noGrp="1"/>
              </p:cNvSpPr>
              <p:nvPr>
                <p:ph idx="1"/>
              </p:nvPr>
            </p:nvSpPr>
            <p:spPr>
              <a:xfrm>
                <a:off x="328504" y="1031752"/>
                <a:ext cx="11530941" cy="2181087"/>
              </a:xfrm>
            </p:spPr>
            <p:txBody>
              <a:bodyPr>
                <a:normAutofit/>
              </a:bodyPr>
              <a:lstStyle/>
              <a:p>
                <a:pPr>
                  <a:buFont typeface="Wingdings" pitchFamily="2" charset="2"/>
                  <a:buChar char="v"/>
                </a:pPr>
                <a:r>
                  <a:rPr lang="en-US" sz="2200" dirty="0"/>
                  <a:t>Collected ~3.8 C of data for Kin1 (</a:t>
                </a:r>
                <a14:m>
                  <m:oMath xmlns:m="http://schemas.openxmlformats.org/officeDocument/2006/math">
                    <m:sSup>
                      <m:sSupPr>
                        <m:ctrlPr>
                          <a:rPr lang="en-US" sz="2200" i="1">
                            <a:latin typeface="Cambria Math" panose="02040503050406030204" pitchFamily="18" charset="0"/>
                          </a:rPr>
                        </m:ctrlPr>
                      </m:sSupPr>
                      <m:e>
                        <m:r>
                          <m:rPr>
                            <m:sty m:val="p"/>
                          </m:rPr>
                          <a:rPr lang="en-US" sz="2200" b="0" i="0" smtClean="0">
                            <a:latin typeface="Cambria Math" panose="02040503050406030204" pitchFamily="18" charset="0"/>
                          </a:rPr>
                          <m:t>Q</m:t>
                        </m:r>
                      </m:e>
                      <m:sup>
                        <m:r>
                          <a:rPr lang="en-US" sz="2200" i="1">
                            <a:latin typeface="Cambria Math" panose="02040503050406030204" pitchFamily="18" charset="0"/>
                          </a:rPr>
                          <m:t>2</m:t>
                        </m:r>
                      </m:sup>
                    </m:sSup>
                    <m:r>
                      <a:rPr lang="en-US" sz="2200" b="0" i="1" smtClean="0">
                        <a:latin typeface="Cambria Math" panose="02040503050406030204" pitchFamily="18" charset="0"/>
                      </a:rPr>
                      <m:t>=5.7</m:t>
                    </m:r>
                    <m:r>
                      <m:rPr>
                        <m:nor/>
                      </m:rPr>
                      <a:rPr lang="en-US" sz="2200" b="0" i="0" smtClean="0"/>
                      <m:t> </m:t>
                    </m:r>
                    <m:sSup>
                      <m:sSupPr>
                        <m:ctrlPr>
                          <a:rPr lang="en-US" sz="2200" i="1">
                            <a:latin typeface="Cambria Math" panose="02040503050406030204" pitchFamily="18" charset="0"/>
                          </a:rPr>
                        </m:ctrlPr>
                      </m:sSupPr>
                      <m:e>
                        <m:r>
                          <m:rPr>
                            <m:sty m:val="p"/>
                          </m:rPr>
                          <a:rPr lang="en-US" sz="2200">
                            <a:latin typeface="Cambria Math" panose="02040503050406030204" pitchFamily="18" charset="0"/>
                          </a:rPr>
                          <m:t>GeV</m:t>
                        </m:r>
                      </m:e>
                      <m:sup>
                        <m:r>
                          <a:rPr lang="en-US" sz="2200" i="1">
                            <a:latin typeface="Cambria Math" panose="02040503050406030204" pitchFamily="18" charset="0"/>
                          </a:rPr>
                          <m:t>2</m:t>
                        </m:r>
                      </m:sup>
                    </m:sSup>
                  </m:oMath>
                </a14:m>
                <a:r>
                  <a:rPr lang="en-US" sz="2200" dirty="0"/>
                  <a:t>) and ~94 C for Kin3 (</a:t>
                </a:r>
                <a14:m>
                  <m:oMath xmlns:m="http://schemas.openxmlformats.org/officeDocument/2006/math">
                    <m:sSup>
                      <m:sSupPr>
                        <m:ctrlPr>
                          <a:rPr lang="en-US" sz="2200" i="1">
                            <a:latin typeface="Cambria Math" panose="02040503050406030204" pitchFamily="18" charset="0"/>
                          </a:rPr>
                        </m:ctrlPr>
                      </m:sSupPr>
                      <m:e>
                        <m:r>
                          <m:rPr>
                            <m:sty m:val="p"/>
                          </m:rPr>
                          <a:rPr lang="en-US" sz="2200">
                            <a:latin typeface="Cambria Math" panose="02040503050406030204" pitchFamily="18" charset="0"/>
                          </a:rPr>
                          <m:t>Q</m:t>
                        </m:r>
                      </m:e>
                      <m:sup>
                        <m:r>
                          <a:rPr lang="en-US" sz="2200" i="1">
                            <a:latin typeface="Cambria Math" panose="02040503050406030204" pitchFamily="18" charset="0"/>
                          </a:rPr>
                          <m:t>2</m:t>
                        </m:r>
                      </m:sup>
                    </m:sSup>
                    <m:r>
                      <a:rPr lang="en-US" sz="2200" i="1">
                        <a:latin typeface="Cambria Math" panose="02040503050406030204" pitchFamily="18" charset="0"/>
                      </a:rPr>
                      <m:t>=</m:t>
                    </m:r>
                    <m:r>
                      <a:rPr lang="en-US" sz="2200" b="0" i="1" smtClean="0">
                        <a:latin typeface="Cambria Math" panose="02040503050406030204" pitchFamily="18" charset="0"/>
                      </a:rPr>
                      <m:t>11</m:t>
                    </m:r>
                    <m:r>
                      <a:rPr lang="en-US" sz="2200" i="1">
                        <a:latin typeface="Cambria Math" panose="02040503050406030204" pitchFamily="18" charset="0"/>
                      </a:rPr>
                      <m:t>.</m:t>
                    </m:r>
                    <m:r>
                      <m:rPr>
                        <m:nor/>
                      </m:rPr>
                      <a:rPr lang="en-US" sz="2200" b="0" i="0" smtClean="0"/>
                      <m:t>1</m:t>
                    </m:r>
                    <m:r>
                      <m:rPr>
                        <m:nor/>
                      </m:rPr>
                      <a:rPr lang="en-US" sz="2200"/>
                      <m:t> </m:t>
                    </m:r>
                    <m:sSup>
                      <m:sSupPr>
                        <m:ctrlPr>
                          <a:rPr lang="en-US" sz="2200" i="1">
                            <a:latin typeface="Cambria Math" panose="02040503050406030204" pitchFamily="18" charset="0"/>
                          </a:rPr>
                        </m:ctrlPr>
                      </m:sSupPr>
                      <m:e>
                        <m:r>
                          <m:rPr>
                            <m:sty m:val="p"/>
                          </m:rPr>
                          <a:rPr lang="en-US" sz="2200">
                            <a:latin typeface="Cambria Math" panose="02040503050406030204" pitchFamily="18" charset="0"/>
                          </a:rPr>
                          <m:t>GeV</m:t>
                        </m:r>
                      </m:e>
                      <m:sup>
                        <m:r>
                          <a:rPr lang="en-US" sz="2200" i="1">
                            <a:latin typeface="Cambria Math" panose="02040503050406030204" pitchFamily="18" charset="0"/>
                          </a:rPr>
                          <m:t>2</m:t>
                        </m:r>
                      </m:sup>
                    </m:sSup>
                  </m:oMath>
                </a14:m>
                <a:r>
                  <a:rPr lang="en-US" sz="2200" dirty="0"/>
                  <a:t>)</a:t>
                </a:r>
              </a:p>
              <a:p>
                <a:pPr>
                  <a:buFont typeface="Wingdings" pitchFamily="2" charset="2"/>
                  <a:buChar char="v"/>
                </a:pPr>
                <a:r>
                  <a:rPr lang="en-US" sz="2200" dirty="0"/>
                  <a:t>Assuming overall trigger/detection/reconstruction efficiency of 70% (w/o radiative losses), we will have the error bounds blow as a best-case scenario</a:t>
                </a:r>
              </a:p>
              <a:p>
                <a:pPr>
                  <a:buFont typeface="Wingdings" pitchFamily="2" charset="2"/>
                  <a:buChar char="v"/>
                </a:pPr>
                <a:r>
                  <a:rPr lang="en-US" sz="2200" dirty="0"/>
                  <a:t>Currently we are well below that, the </a:t>
                </a:r>
                <a:r>
                  <a:rPr lang="en-US" sz="2200" u="sng" dirty="0"/>
                  <a:t>first major analysis task for GEP is to improve reconstruction</a:t>
                </a:r>
              </a:p>
              <a:p>
                <a:endParaRPr lang="en-US" dirty="0"/>
              </a:p>
            </p:txBody>
          </p:sp>
        </mc:Choice>
        <mc:Fallback xmlns="">
          <p:sp>
            <p:nvSpPr>
              <p:cNvPr id="3" name="Content Placeholder 2">
                <a:extLst>
                  <a:ext uri="{FF2B5EF4-FFF2-40B4-BE49-F238E27FC236}">
                    <a16:creationId xmlns:a16="http://schemas.microsoft.com/office/drawing/2014/main" id="{EFA7B07B-9A80-A7C0-9424-03C0917DB42C}"/>
                  </a:ext>
                </a:extLst>
              </p:cNvPr>
              <p:cNvSpPr>
                <a:spLocks noGrp="1" noRot="1" noChangeAspect="1" noMove="1" noResize="1" noEditPoints="1" noAdjustHandles="1" noChangeArrowheads="1" noChangeShapeType="1" noTextEdit="1"/>
              </p:cNvSpPr>
              <p:nvPr>
                <p:ph idx="1"/>
              </p:nvPr>
            </p:nvSpPr>
            <p:spPr>
              <a:xfrm>
                <a:off x="328504" y="1031752"/>
                <a:ext cx="11530941" cy="2181087"/>
              </a:xfrm>
              <a:blipFill>
                <a:blip r:embed="rId2"/>
                <a:stretch>
                  <a:fillRect l="-550" t="-2907" r="-99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B5A0AD1-56A7-F71A-D9A6-5830A4EAE66C}"/>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CA1BCE48-5B71-6C26-1300-27821E48DB98}"/>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3EDFD361-247E-5620-6A01-1B5987B6095B}"/>
              </a:ext>
            </a:extLst>
          </p:cNvPr>
          <p:cNvSpPr>
            <a:spLocks noGrp="1"/>
          </p:cNvSpPr>
          <p:nvPr>
            <p:ph type="sldNum" sz="quarter" idx="12"/>
          </p:nvPr>
        </p:nvSpPr>
        <p:spPr/>
        <p:txBody>
          <a:bodyPr/>
          <a:lstStyle/>
          <a:p>
            <a:fld id="{08C49C7C-553C-4518-9854-3BEE41672621}" type="slidenum">
              <a:rPr lang="en-US" smtClean="0"/>
              <a:pPr/>
              <a:t>10</a:t>
            </a:fld>
            <a:endParaRPr lang="en-US" dirty="0"/>
          </a:p>
        </p:txBody>
      </p:sp>
      <p:grpSp>
        <p:nvGrpSpPr>
          <p:cNvPr id="7" name="Group 6">
            <a:extLst>
              <a:ext uri="{FF2B5EF4-FFF2-40B4-BE49-F238E27FC236}">
                <a16:creationId xmlns:a16="http://schemas.microsoft.com/office/drawing/2014/main" id="{DB92325D-AB8B-67A4-3E34-FB008515CA1E}"/>
              </a:ext>
            </a:extLst>
          </p:cNvPr>
          <p:cNvGrpSpPr/>
          <p:nvPr/>
        </p:nvGrpSpPr>
        <p:grpSpPr>
          <a:xfrm>
            <a:off x="3555503" y="2576945"/>
            <a:ext cx="5080994" cy="4005033"/>
            <a:chOff x="3431580" y="2267712"/>
            <a:chExt cx="4697435" cy="3723442"/>
          </a:xfrm>
        </p:grpSpPr>
        <p:pic>
          <p:nvPicPr>
            <p:cNvPr id="8" name="Picture 7">
              <a:extLst>
                <a:ext uri="{FF2B5EF4-FFF2-40B4-BE49-F238E27FC236}">
                  <a16:creationId xmlns:a16="http://schemas.microsoft.com/office/drawing/2014/main" id="{39331B5F-32D7-E004-935F-1142E75CBFB4}"/>
                </a:ext>
              </a:extLst>
            </p:cNvPr>
            <p:cNvPicPr>
              <a:picLocks noChangeAspect="1"/>
            </p:cNvPicPr>
            <p:nvPr/>
          </p:nvPicPr>
          <p:blipFill>
            <a:blip r:embed="rId3"/>
            <a:stretch>
              <a:fillRect/>
            </a:stretch>
          </p:blipFill>
          <p:spPr>
            <a:xfrm rot="5400000">
              <a:off x="4057076" y="1642216"/>
              <a:ext cx="3446443" cy="4697435"/>
            </a:xfrm>
            <a:prstGeom prst="rect">
              <a:avLst/>
            </a:prstGeom>
            <a:ln>
              <a:solidFill>
                <a:schemeClr val="tx1"/>
              </a:solidFill>
            </a:ln>
          </p:spPr>
        </p:pic>
        <p:sp>
          <p:nvSpPr>
            <p:cNvPr id="9" name="TextBox 8">
              <a:extLst>
                <a:ext uri="{FF2B5EF4-FFF2-40B4-BE49-F238E27FC236}">
                  <a16:creationId xmlns:a16="http://schemas.microsoft.com/office/drawing/2014/main" id="{F6ACC892-E166-5600-7AA3-19F7A110EE14}"/>
                </a:ext>
              </a:extLst>
            </p:cNvPr>
            <p:cNvSpPr txBox="1"/>
            <p:nvPr/>
          </p:nvSpPr>
          <p:spPr>
            <a:xfrm>
              <a:off x="6774490" y="5714155"/>
              <a:ext cx="1354525" cy="276999"/>
            </a:xfrm>
            <a:prstGeom prst="rect">
              <a:avLst/>
            </a:prstGeom>
            <a:noFill/>
          </p:spPr>
          <p:txBody>
            <a:bodyPr wrap="square" rtlCol="0">
              <a:spAutoFit/>
            </a:bodyPr>
            <a:lstStyle/>
            <a:p>
              <a:r>
                <a:rPr lang="en-US" sz="1200" dirty="0"/>
                <a:t>Plot: A. Puckett</a:t>
              </a:r>
            </a:p>
          </p:txBody>
        </p:sp>
      </p:grpSp>
    </p:spTree>
    <p:extLst>
      <p:ext uri="{BB962C8B-B14F-4D97-AF65-F5344CB8AC3E}">
        <p14:creationId xmlns:p14="http://schemas.microsoft.com/office/powerpoint/2010/main" val="3446386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845403-21B3-9BF1-14D9-24FD337FA99E}"/>
              </a:ext>
            </a:extLst>
          </p:cNvPr>
          <p:cNvSpPr txBox="1"/>
          <p:nvPr/>
        </p:nvSpPr>
        <p:spPr>
          <a:xfrm>
            <a:off x="4802588" y="-612250"/>
            <a:ext cx="184731" cy="369332"/>
          </a:xfrm>
          <a:prstGeom prst="rect">
            <a:avLst/>
          </a:prstGeom>
          <a:noFill/>
          <a:ln>
            <a:solidFill>
              <a:schemeClr val="tx1"/>
            </a:solidFill>
            <a:prstDash val="dash"/>
          </a:ln>
        </p:spPr>
        <p:txBody>
          <a:bodyPr wrap="none" rtlCol="0">
            <a:spAutoFit/>
          </a:bodyPr>
          <a:lstStyle/>
          <a:p>
            <a:endParaRPr lang="en-US"/>
          </a:p>
        </p:txBody>
      </p:sp>
      <p:cxnSp>
        <p:nvCxnSpPr>
          <p:cNvPr id="24" name="Straight Arrow Connector 23">
            <a:extLst>
              <a:ext uri="{FF2B5EF4-FFF2-40B4-BE49-F238E27FC236}">
                <a16:creationId xmlns:a16="http://schemas.microsoft.com/office/drawing/2014/main" id="{7F7C0725-58E3-97B5-C84D-3066F8D77E0E}"/>
              </a:ext>
            </a:extLst>
          </p:cNvPr>
          <p:cNvCxnSpPr>
            <a:cxnSpLocks/>
            <a:stCxn id="19" idx="1"/>
          </p:cNvCxnSpPr>
          <p:nvPr/>
        </p:nvCxnSpPr>
        <p:spPr>
          <a:xfrm flipH="1" flipV="1">
            <a:off x="8778237" y="4089753"/>
            <a:ext cx="393245" cy="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84EB2241-750D-D778-E60B-C580F0EFECCF}"/>
              </a:ext>
            </a:extLst>
          </p:cNvPr>
          <p:cNvGrpSpPr/>
          <p:nvPr/>
        </p:nvGrpSpPr>
        <p:grpSpPr>
          <a:xfrm>
            <a:off x="226611" y="970389"/>
            <a:ext cx="11726586" cy="5192667"/>
            <a:chOff x="226611" y="842373"/>
            <a:chExt cx="11726586" cy="5192667"/>
          </a:xfrm>
        </p:grpSpPr>
        <p:sp>
          <p:nvSpPr>
            <p:cNvPr id="5" name="Oval 4">
              <a:extLst>
                <a:ext uri="{FF2B5EF4-FFF2-40B4-BE49-F238E27FC236}">
                  <a16:creationId xmlns:a16="http://schemas.microsoft.com/office/drawing/2014/main" id="{DF367C4D-93BA-C1E4-571C-34DB329A4EFF}"/>
                </a:ext>
              </a:extLst>
            </p:cNvPr>
            <p:cNvSpPr/>
            <p:nvPr/>
          </p:nvSpPr>
          <p:spPr>
            <a:xfrm>
              <a:off x="3334118" y="894057"/>
              <a:ext cx="2441050" cy="628153"/>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a:solidFill>
                    <a:sysClr val="windowText" lastClr="000000"/>
                  </a:solidFill>
                </a:rPr>
                <a:t>“.</a:t>
              </a:r>
              <a:r>
                <a:rPr lang="en-US" sz="1400" i="1" err="1">
                  <a:solidFill>
                    <a:sysClr val="windowText" lastClr="000000"/>
                  </a:solidFill>
                </a:rPr>
                <a:t>evio</a:t>
              </a:r>
              <a:r>
                <a:rPr lang="en-US" sz="1400" i="1">
                  <a:solidFill>
                    <a:sysClr val="windowText" lastClr="000000"/>
                  </a:solidFill>
                </a:rPr>
                <a:t>” </a:t>
              </a:r>
              <a:r>
                <a:rPr lang="en-US" sz="1400">
                  <a:solidFill>
                    <a:sysClr val="windowText" lastClr="000000"/>
                  </a:solidFill>
                </a:rPr>
                <a:t>Raw data files from CODA</a:t>
              </a:r>
            </a:p>
          </p:txBody>
        </p:sp>
        <p:grpSp>
          <p:nvGrpSpPr>
            <p:cNvPr id="15" name="Group 14">
              <a:extLst>
                <a:ext uri="{FF2B5EF4-FFF2-40B4-BE49-F238E27FC236}">
                  <a16:creationId xmlns:a16="http://schemas.microsoft.com/office/drawing/2014/main" id="{08221A2A-FE72-8268-7673-ED5425AD3703}"/>
                </a:ext>
              </a:extLst>
            </p:cNvPr>
            <p:cNvGrpSpPr/>
            <p:nvPr/>
          </p:nvGrpSpPr>
          <p:grpSpPr>
            <a:xfrm>
              <a:off x="226611" y="1826698"/>
              <a:ext cx="8551626" cy="2386205"/>
              <a:chOff x="1204621" y="2217603"/>
              <a:chExt cx="8551626" cy="2386205"/>
            </a:xfrm>
          </p:grpSpPr>
          <p:grpSp>
            <p:nvGrpSpPr>
              <p:cNvPr id="9" name="Group 8">
                <a:extLst>
                  <a:ext uri="{FF2B5EF4-FFF2-40B4-BE49-F238E27FC236}">
                    <a16:creationId xmlns:a16="http://schemas.microsoft.com/office/drawing/2014/main" id="{3D95BD6E-4B06-3D77-E96A-392A49014939}"/>
                  </a:ext>
                </a:extLst>
              </p:cNvPr>
              <p:cNvGrpSpPr/>
              <p:nvPr/>
            </p:nvGrpSpPr>
            <p:grpSpPr>
              <a:xfrm>
                <a:off x="1204621" y="2217603"/>
                <a:ext cx="8551626" cy="2386205"/>
                <a:chOff x="1593658" y="1909378"/>
                <a:chExt cx="6684803" cy="1377255"/>
              </a:xfrm>
            </p:grpSpPr>
            <p:sp>
              <p:nvSpPr>
                <p:cNvPr id="6" name="Rectangle 5">
                  <a:extLst>
                    <a:ext uri="{FF2B5EF4-FFF2-40B4-BE49-F238E27FC236}">
                      <a16:creationId xmlns:a16="http://schemas.microsoft.com/office/drawing/2014/main" id="{19B77431-AF69-B709-C2B8-91C34D08D6C7}"/>
                    </a:ext>
                  </a:extLst>
                </p:cNvPr>
                <p:cNvSpPr/>
                <p:nvPr/>
              </p:nvSpPr>
              <p:spPr>
                <a:xfrm>
                  <a:off x="1685073" y="2102598"/>
                  <a:ext cx="6593388" cy="1184035"/>
                </a:xfrm>
                <a:prstGeom prst="rect">
                  <a:avLst/>
                </a:prstGeom>
                <a:solidFill>
                  <a:schemeClr val="bg1">
                    <a:lumMod val="85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ED5701-B142-155F-BD2E-984A4638500B}"/>
                    </a:ext>
                  </a:extLst>
                </p:cNvPr>
                <p:cNvSpPr txBox="1"/>
                <p:nvPr/>
              </p:nvSpPr>
              <p:spPr>
                <a:xfrm>
                  <a:off x="1593658" y="1909378"/>
                  <a:ext cx="1908167" cy="213169"/>
                </a:xfrm>
                <a:prstGeom prst="rect">
                  <a:avLst/>
                </a:prstGeom>
                <a:noFill/>
              </p:spPr>
              <p:txBody>
                <a:bodyPr wrap="square" rtlCol="0">
                  <a:spAutoFit/>
                </a:bodyPr>
                <a:lstStyle/>
                <a:p>
                  <a:r>
                    <a:rPr lang="en-US" b="1">
                      <a:solidFill>
                        <a:schemeClr val="tx2"/>
                      </a:solidFill>
                    </a:rPr>
                    <a:t>Event Reconstruction</a:t>
                  </a:r>
                </a:p>
              </p:txBody>
            </p:sp>
          </p:grpSp>
          <p:sp>
            <p:nvSpPr>
              <p:cNvPr id="10" name="Rounded Rectangle 9">
                <a:extLst>
                  <a:ext uri="{FF2B5EF4-FFF2-40B4-BE49-F238E27FC236}">
                    <a16:creationId xmlns:a16="http://schemas.microsoft.com/office/drawing/2014/main" id="{11F2A196-3009-8D31-CAEE-F26C6BB4A0B0}"/>
                  </a:ext>
                </a:extLst>
              </p:cNvPr>
              <p:cNvSpPr/>
              <p:nvPr/>
            </p:nvSpPr>
            <p:spPr>
              <a:xfrm>
                <a:off x="1377712" y="2642816"/>
                <a:ext cx="3932708" cy="186578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SBS_OFFLINE</a:t>
                </a:r>
              </a:p>
              <a:p>
                <a:pPr marL="285750" indent="-285750">
                  <a:buFont typeface="Arial" panose="020B0604020202020204" pitchFamily="34" charset="0"/>
                  <a:buChar char="•"/>
                </a:pPr>
                <a:r>
                  <a:rPr lang="en-US" sz="1400" dirty="0">
                    <a:solidFill>
                      <a:schemeClr val="tx1"/>
                    </a:solidFill>
                  </a:rPr>
                  <a:t>Built “on” Hall-A analyzer / Podd</a:t>
                </a:r>
              </a:p>
              <a:p>
                <a:pPr marL="285750" indent="-285750">
                  <a:buFont typeface="Arial" panose="020B0604020202020204" pitchFamily="34" charset="0"/>
                  <a:buChar char="•"/>
                </a:pPr>
                <a:r>
                  <a:rPr lang="en-US" sz="1400" dirty="0">
                    <a:solidFill>
                      <a:schemeClr val="tx1"/>
                    </a:solidFill>
                  </a:rPr>
                  <a:t>Inherits from a lot of base classes in Podd but includes extensive additions </a:t>
                </a:r>
              </a:p>
              <a:p>
                <a:pPr marL="285750" indent="-285750">
                  <a:buFont typeface="Arial" panose="020B0604020202020204" pitchFamily="34" charset="0"/>
                  <a:buChar char="•"/>
                </a:pPr>
                <a:r>
                  <a:rPr lang="en-US" sz="1400" dirty="0">
                    <a:solidFill>
                      <a:schemeClr val="tx1"/>
                    </a:solidFill>
                  </a:rPr>
                  <a:t>Decoding</a:t>
                </a:r>
              </a:p>
              <a:p>
                <a:pPr marL="285750" indent="-285750">
                  <a:buFont typeface="Arial" panose="020B0604020202020204" pitchFamily="34" charset="0"/>
                  <a:buChar char="•"/>
                </a:pPr>
                <a:r>
                  <a:rPr lang="en-US" sz="1400" dirty="0">
                    <a:solidFill>
                      <a:schemeClr val="tx1"/>
                    </a:solidFill>
                  </a:rPr>
                  <a:t>Detector level reconstruction</a:t>
                </a:r>
              </a:p>
              <a:p>
                <a:pPr marL="285750" indent="-285750">
                  <a:buFont typeface="Arial" panose="020B0604020202020204" pitchFamily="34" charset="0"/>
                  <a:buChar char="•"/>
                </a:pPr>
                <a:r>
                  <a:rPr lang="en-US" sz="1400" dirty="0">
                    <a:solidFill>
                      <a:schemeClr val="tx1"/>
                    </a:solidFill>
                  </a:rPr>
                  <a:t>Spectrometer level reconstruction</a:t>
                </a:r>
              </a:p>
              <a:p>
                <a:pPr marL="285750" indent="-285750">
                  <a:buFont typeface="Arial" panose="020B0604020202020204" pitchFamily="34" charset="0"/>
                  <a:buChar char="•"/>
                </a:pPr>
                <a:r>
                  <a:rPr lang="en-US" sz="1400" dirty="0">
                    <a:solidFill>
                      <a:schemeClr val="tx1"/>
                    </a:solidFill>
                  </a:rPr>
                  <a:t>Physics variables for further analysis</a:t>
                </a:r>
              </a:p>
            </p:txBody>
          </p:sp>
          <p:sp>
            <p:nvSpPr>
              <p:cNvPr id="12" name="Rounded Rectangle 11">
                <a:extLst>
                  <a:ext uri="{FF2B5EF4-FFF2-40B4-BE49-F238E27FC236}">
                    <a16:creationId xmlns:a16="http://schemas.microsoft.com/office/drawing/2014/main" id="{8DB10B8D-9CED-B004-0E5D-C8C8ECD60B0D}"/>
                  </a:ext>
                </a:extLst>
              </p:cNvPr>
              <p:cNvSpPr/>
              <p:nvPr/>
            </p:nvSpPr>
            <p:spPr>
              <a:xfrm>
                <a:off x="5758197" y="2642816"/>
                <a:ext cx="3932708" cy="186578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400" b="1" dirty="0">
                    <a:solidFill>
                      <a:schemeClr val="tx1"/>
                    </a:solidFill>
                  </a:rPr>
                </a:br>
                <a:r>
                  <a:rPr lang="en-US" sz="1400" b="1" dirty="0">
                    <a:solidFill>
                      <a:schemeClr val="tx1"/>
                    </a:solidFill>
                  </a:rPr>
                  <a:t>SBS_REPLAY</a:t>
                </a:r>
              </a:p>
              <a:p>
                <a:pPr marL="285750" indent="-285750">
                  <a:buFont typeface="Arial" panose="020B0604020202020204" pitchFamily="34" charset="0"/>
                  <a:buChar char="•"/>
                </a:pPr>
                <a:r>
                  <a:rPr lang="en-US" sz="1400" dirty="0">
                    <a:solidFill>
                      <a:schemeClr val="tx1"/>
                    </a:solidFill>
                  </a:rPr>
                  <a:t>Data Bases to store detector / spectrometer specific information like channel maps</a:t>
                </a:r>
              </a:p>
              <a:p>
                <a:pPr marL="285750" indent="-285750">
                  <a:buFont typeface="Arial" panose="020B0604020202020204" pitchFamily="34" charset="0"/>
                  <a:buChar char="•"/>
                </a:pPr>
                <a:r>
                  <a:rPr lang="en-US" sz="1400" dirty="0">
                    <a:solidFill>
                      <a:schemeClr val="tx1"/>
                    </a:solidFill>
                  </a:rPr>
                  <a:t>Set replay parameters/thresholds</a:t>
                </a:r>
              </a:p>
              <a:p>
                <a:pPr marL="285750" indent="-285750">
                  <a:buFont typeface="Arial" panose="020B0604020202020204" pitchFamily="34" charset="0"/>
                  <a:buChar char="•"/>
                </a:pPr>
                <a:r>
                  <a:rPr lang="en-US" sz="1400" dirty="0">
                    <a:solidFill>
                      <a:schemeClr val="tx1"/>
                    </a:solidFill>
                  </a:rPr>
                  <a:t>Definitions of outputs from replay</a:t>
                </a:r>
              </a:p>
              <a:p>
                <a:pPr marL="285750" indent="-285750">
                  <a:buFont typeface="Arial" panose="020B0604020202020204" pitchFamily="34" charset="0"/>
                  <a:buChar char="•"/>
                </a:pPr>
                <a:r>
                  <a:rPr lang="en-US" sz="1400" dirty="0">
                    <a:solidFill>
                      <a:schemeClr val="tx1"/>
                    </a:solidFill>
                  </a:rPr>
                  <a:t>Replay scripts that use SBS_OFFLINE machinery to steer analysis</a:t>
                </a:r>
              </a:p>
              <a:p>
                <a:pPr marL="285750" indent="-285750">
                  <a:buFont typeface="Arial" panose="020B0604020202020204" pitchFamily="34" charset="0"/>
                  <a:buChar char="•"/>
                </a:pPr>
                <a:endParaRPr lang="en-US" sz="1400" dirty="0">
                  <a:solidFill>
                    <a:schemeClr val="tx1"/>
                  </a:solidFill>
                </a:endParaRPr>
              </a:p>
            </p:txBody>
          </p:sp>
          <p:cxnSp>
            <p:nvCxnSpPr>
              <p:cNvPr id="14" name="Straight Arrow Connector 13">
                <a:extLst>
                  <a:ext uri="{FF2B5EF4-FFF2-40B4-BE49-F238E27FC236}">
                    <a16:creationId xmlns:a16="http://schemas.microsoft.com/office/drawing/2014/main" id="{13B2C18D-8320-B501-32AF-F7C0E7BC364F}"/>
                  </a:ext>
                </a:extLst>
              </p:cNvPr>
              <p:cNvCxnSpPr/>
              <p:nvPr/>
            </p:nvCxnSpPr>
            <p:spPr>
              <a:xfrm>
                <a:off x="5340367" y="3575710"/>
                <a:ext cx="38457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31326407-A7B3-CAA9-2144-6B94E6BE1431}"/>
                </a:ext>
              </a:extLst>
            </p:cNvPr>
            <p:cNvCxnSpPr>
              <a:stCxn id="5" idx="4"/>
              <a:endCxn id="6" idx="0"/>
            </p:cNvCxnSpPr>
            <p:nvPr/>
          </p:nvCxnSpPr>
          <p:spPr>
            <a:xfrm>
              <a:off x="4554643" y="1522210"/>
              <a:ext cx="6253" cy="639257"/>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9270893E-7F06-00D0-5D59-024715874F80}"/>
                </a:ext>
              </a:extLst>
            </p:cNvPr>
            <p:cNvGrpSpPr/>
            <p:nvPr/>
          </p:nvGrpSpPr>
          <p:grpSpPr>
            <a:xfrm>
              <a:off x="9013700" y="842373"/>
              <a:ext cx="2939497" cy="4017862"/>
              <a:chOff x="9025892" y="1208133"/>
              <a:chExt cx="2939497" cy="4017862"/>
            </a:xfrm>
          </p:grpSpPr>
          <p:sp>
            <p:nvSpPr>
              <p:cNvPr id="18" name="Rounded Rectangle 17">
                <a:extLst>
                  <a:ext uri="{FF2B5EF4-FFF2-40B4-BE49-F238E27FC236}">
                    <a16:creationId xmlns:a16="http://schemas.microsoft.com/office/drawing/2014/main" id="{EE4F1919-87F3-CF03-3BC9-2DF03EA6C571}"/>
                  </a:ext>
                </a:extLst>
              </p:cNvPr>
              <p:cNvSpPr/>
              <p:nvPr/>
            </p:nvSpPr>
            <p:spPr>
              <a:xfrm>
                <a:off x="9025892" y="1208133"/>
                <a:ext cx="2939497" cy="186060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400" b="1">
                    <a:solidFill>
                      <a:schemeClr val="tx1"/>
                    </a:solidFill>
                  </a:rPr>
                </a:br>
                <a:r>
                  <a:rPr lang="en-US" sz="1400" b="1">
                    <a:solidFill>
                      <a:schemeClr val="tx1"/>
                    </a:solidFill>
                  </a:rPr>
                  <a:t>G4SBS</a:t>
                </a:r>
              </a:p>
              <a:p>
                <a:pPr marL="285750" indent="-285750">
                  <a:buFont typeface="Arial" panose="020B0604020202020204" pitchFamily="34" charset="0"/>
                  <a:buChar char="•"/>
                </a:pPr>
                <a:r>
                  <a:rPr lang="en-US" sz="1400" i="1">
                    <a:solidFill>
                      <a:schemeClr val="tx1"/>
                    </a:solidFill>
                  </a:rPr>
                  <a:t>Geant4</a:t>
                </a:r>
                <a:r>
                  <a:rPr lang="en-US" sz="1400">
                    <a:solidFill>
                      <a:schemeClr val="tx1"/>
                    </a:solidFill>
                  </a:rPr>
                  <a:t> based simulation for SBS experiments</a:t>
                </a:r>
              </a:p>
              <a:p>
                <a:pPr marL="285750" indent="-285750">
                  <a:buFont typeface="Arial" panose="020B0604020202020204" pitchFamily="34" charset="0"/>
                  <a:buChar char="•"/>
                </a:pPr>
                <a:r>
                  <a:rPr lang="en-US" sz="1400">
                    <a:solidFill>
                      <a:schemeClr val="tx1"/>
                    </a:solidFill>
                  </a:rPr>
                  <a:t>Elastic/inelastic/gun event generation</a:t>
                </a:r>
              </a:p>
              <a:p>
                <a:pPr marL="285750" indent="-285750">
                  <a:buFont typeface="Arial" panose="020B0604020202020204" pitchFamily="34" charset="0"/>
                  <a:buChar char="•"/>
                </a:pPr>
                <a:r>
                  <a:rPr lang="en-US" sz="1400">
                    <a:solidFill>
                      <a:schemeClr val="tx1"/>
                    </a:solidFill>
                  </a:rPr>
                  <a:t>Detector/spectrometer response simulation</a:t>
                </a:r>
              </a:p>
              <a:p>
                <a:pPr marL="285750" indent="-285750">
                  <a:buFont typeface="Arial" panose="020B0604020202020204" pitchFamily="34" charset="0"/>
                  <a:buChar char="•"/>
                </a:pPr>
                <a:r>
                  <a:rPr lang="en-US" sz="1400">
                    <a:solidFill>
                      <a:schemeClr val="tx1"/>
                    </a:solidFill>
                  </a:rPr>
                  <a:t>Returns energy depositions</a:t>
                </a:r>
              </a:p>
              <a:p>
                <a:pPr marL="285750" indent="-285750">
                  <a:buFont typeface="Arial" panose="020B0604020202020204" pitchFamily="34" charset="0"/>
                  <a:buChar char="•"/>
                </a:pPr>
                <a:endParaRPr lang="en-US" sz="1400">
                  <a:solidFill>
                    <a:schemeClr val="tx1"/>
                  </a:solidFill>
                </a:endParaRPr>
              </a:p>
            </p:txBody>
          </p:sp>
          <p:sp>
            <p:nvSpPr>
              <p:cNvPr id="19" name="Rounded Rectangle 18">
                <a:extLst>
                  <a:ext uri="{FF2B5EF4-FFF2-40B4-BE49-F238E27FC236}">
                    <a16:creationId xmlns:a16="http://schemas.microsoft.com/office/drawing/2014/main" id="{DDB572F5-EE8B-6265-CE59-E5F1EB2B5C60}"/>
                  </a:ext>
                </a:extLst>
              </p:cNvPr>
              <p:cNvSpPr/>
              <p:nvPr/>
            </p:nvSpPr>
            <p:spPr>
              <a:xfrm>
                <a:off x="9183674" y="3429000"/>
                <a:ext cx="2623931" cy="179699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LIBSBSDIG</a:t>
                </a:r>
              </a:p>
              <a:p>
                <a:pPr marL="285750" indent="-285750">
                  <a:buFont typeface="Arial" panose="020B0604020202020204" pitchFamily="34" charset="0"/>
                  <a:buChar char="•"/>
                </a:pPr>
                <a:r>
                  <a:rPr lang="en-US" sz="1400" dirty="0">
                    <a:solidFill>
                      <a:schemeClr val="tx1"/>
                    </a:solidFill>
                  </a:rPr>
                  <a:t>Library for digitization of simulation output</a:t>
                </a:r>
              </a:p>
              <a:p>
                <a:pPr marL="285750" indent="-285750">
                  <a:buFont typeface="Arial" panose="020B0604020202020204" pitchFamily="34" charset="0"/>
                  <a:buChar char="•"/>
                </a:pPr>
                <a:r>
                  <a:rPr lang="en-US" sz="1400" dirty="0">
                    <a:solidFill>
                      <a:schemeClr val="tx1"/>
                    </a:solidFill>
                  </a:rPr>
                  <a:t>Converts g4sbs time, position, energy deposit etc., into ADC, TDC, crate, slot, channel, etc.</a:t>
                </a:r>
              </a:p>
            </p:txBody>
          </p:sp>
          <p:cxnSp>
            <p:nvCxnSpPr>
              <p:cNvPr id="21" name="Straight Arrow Connector 20">
                <a:extLst>
                  <a:ext uri="{FF2B5EF4-FFF2-40B4-BE49-F238E27FC236}">
                    <a16:creationId xmlns:a16="http://schemas.microsoft.com/office/drawing/2014/main" id="{A1B882F7-4894-F783-9166-24644CFECA27}"/>
                  </a:ext>
                </a:extLst>
              </p:cNvPr>
              <p:cNvCxnSpPr>
                <a:stCxn id="18" idx="2"/>
                <a:endCxn id="19" idx="0"/>
              </p:cNvCxnSpPr>
              <p:nvPr/>
            </p:nvCxnSpPr>
            <p:spPr>
              <a:xfrm flipH="1">
                <a:off x="10495640" y="3068738"/>
                <a:ext cx="1" cy="36026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6B70FAAF-6585-1BD1-067E-1DA6F30BD540}"/>
                </a:ext>
              </a:extLst>
            </p:cNvPr>
            <p:cNvCxnSpPr/>
            <p:nvPr/>
          </p:nvCxnSpPr>
          <p:spPr>
            <a:xfrm>
              <a:off x="4548390" y="4228043"/>
              <a:ext cx="6253" cy="639257"/>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3E7E5C20-EB6C-9300-8C13-7C92566BBCCB}"/>
                </a:ext>
              </a:extLst>
            </p:cNvPr>
            <p:cNvSpPr/>
            <p:nvPr/>
          </p:nvSpPr>
          <p:spPr>
            <a:xfrm>
              <a:off x="2866149" y="4882440"/>
              <a:ext cx="3364482" cy="1152600"/>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a:solidFill>
                    <a:sysClr val="windowText" lastClr="000000"/>
                  </a:solidFill>
                </a:rPr>
                <a:t>ROOT</a:t>
              </a:r>
              <a:r>
                <a:rPr lang="en-US" sz="1400">
                  <a:solidFill>
                    <a:sysClr val="windowText" lastClr="000000"/>
                  </a:solidFill>
                </a:rPr>
                <a:t> files with output </a:t>
              </a:r>
              <a:r>
                <a:rPr lang="en-US" sz="1400" i="1">
                  <a:solidFill>
                    <a:sysClr val="windowText" lastClr="000000"/>
                  </a:solidFill>
                </a:rPr>
                <a:t>TTree</a:t>
              </a:r>
              <a:r>
                <a:rPr lang="en-US" sz="1400">
                  <a:solidFill>
                    <a:sysClr val="windowText" lastClr="000000"/>
                  </a:solidFill>
                </a:rPr>
                <a:t> branches for interactive physics analysis</a:t>
              </a:r>
            </a:p>
          </p:txBody>
        </p:sp>
      </p:grpSp>
      <p:sp>
        <p:nvSpPr>
          <p:cNvPr id="27" name="Date Placeholder 26">
            <a:extLst>
              <a:ext uri="{FF2B5EF4-FFF2-40B4-BE49-F238E27FC236}">
                <a16:creationId xmlns:a16="http://schemas.microsoft.com/office/drawing/2014/main" id="{62568142-9772-43AA-CF73-31DFF7080DDA}"/>
              </a:ext>
            </a:extLst>
          </p:cNvPr>
          <p:cNvSpPr>
            <a:spLocks noGrp="1"/>
          </p:cNvSpPr>
          <p:nvPr>
            <p:ph type="dt" sz="half" idx="10"/>
          </p:nvPr>
        </p:nvSpPr>
        <p:spPr/>
        <p:txBody>
          <a:bodyPr/>
          <a:lstStyle/>
          <a:p>
            <a:r>
              <a:rPr lang="en-US"/>
              <a:t>January 22, 2026</a:t>
            </a:r>
          </a:p>
        </p:txBody>
      </p:sp>
      <p:sp>
        <p:nvSpPr>
          <p:cNvPr id="29" name="Slide Number Placeholder 28">
            <a:extLst>
              <a:ext uri="{FF2B5EF4-FFF2-40B4-BE49-F238E27FC236}">
                <a16:creationId xmlns:a16="http://schemas.microsoft.com/office/drawing/2014/main" id="{44240006-2E6F-D6B7-0202-43A6BA296792}"/>
              </a:ext>
            </a:extLst>
          </p:cNvPr>
          <p:cNvSpPr>
            <a:spLocks noGrp="1"/>
          </p:cNvSpPr>
          <p:nvPr>
            <p:ph type="sldNum" sz="quarter" idx="12"/>
          </p:nvPr>
        </p:nvSpPr>
        <p:spPr/>
        <p:txBody>
          <a:bodyPr/>
          <a:lstStyle/>
          <a:p>
            <a:fld id="{D432424C-B7AB-7B42-B916-CF20680684AF}" type="slidenum">
              <a:rPr lang="en-US" smtClean="0"/>
              <a:t>11</a:t>
            </a:fld>
            <a:endParaRPr lang="en-US"/>
          </a:p>
        </p:txBody>
      </p:sp>
      <p:sp>
        <p:nvSpPr>
          <p:cNvPr id="11" name="Footer Placeholder 4">
            <a:extLst>
              <a:ext uri="{FF2B5EF4-FFF2-40B4-BE49-F238E27FC236}">
                <a16:creationId xmlns:a16="http://schemas.microsoft.com/office/drawing/2014/main" id="{98489E5C-1552-4617-66DE-DCEFED0496CA}"/>
              </a:ext>
            </a:extLst>
          </p:cNvPr>
          <p:cNvSpPr>
            <a:spLocks noGrp="1"/>
          </p:cNvSpPr>
          <p:nvPr>
            <p:ph type="ftr" sz="quarter" idx="11"/>
          </p:nvPr>
        </p:nvSpPr>
        <p:spPr>
          <a:xfrm>
            <a:off x="4036575" y="6581978"/>
            <a:ext cx="4114800" cy="276022"/>
          </a:xfrm>
        </p:spPr>
        <p:txBody>
          <a:bodyPr/>
          <a:lstStyle/>
          <a:p>
            <a:r>
              <a:rPr lang="en-US"/>
              <a:t>Jacob McMurtry, University of Virginia</a:t>
            </a:r>
            <a:endParaRPr lang="en-US" dirty="0"/>
          </a:p>
        </p:txBody>
      </p:sp>
      <p:sp>
        <p:nvSpPr>
          <p:cNvPr id="13" name="Title 12">
            <a:extLst>
              <a:ext uri="{FF2B5EF4-FFF2-40B4-BE49-F238E27FC236}">
                <a16:creationId xmlns:a16="http://schemas.microsoft.com/office/drawing/2014/main" id="{A7BC11AF-D578-0A82-FF1F-0012118D4A30}"/>
              </a:ext>
            </a:extLst>
          </p:cNvPr>
          <p:cNvSpPr>
            <a:spLocks noGrp="1"/>
          </p:cNvSpPr>
          <p:nvPr>
            <p:ph type="title"/>
          </p:nvPr>
        </p:nvSpPr>
        <p:spPr/>
        <p:txBody>
          <a:bodyPr/>
          <a:lstStyle/>
          <a:p>
            <a:r>
              <a:rPr lang="en-US" dirty="0"/>
              <a:t>Overview of </a:t>
            </a:r>
            <a:r>
              <a:rPr lang="en-US" dirty="0" err="1"/>
              <a:t>GEp</a:t>
            </a:r>
            <a:r>
              <a:rPr lang="en-US" dirty="0"/>
              <a:t>/SBS Analysis Machinery</a:t>
            </a:r>
          </a:p>
        </p:txBody>
      </p:sp>
    </p:spTree>
    <p:extLst>
      <p:ext uri="{BB962C8B-B14F-4D97-AF65-F5344CB8AC3E}">
        <p14:creationId xmlns:p14="http://schemas.microsoft.com/office/powerpoint/2010/main" val="3526160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8B9F-4862-E5AD-180E-BC3359199A30}"/>
              </a:ext>
            </a:extLst>
          </p:cNvPr>
          <p:cNvSpPr>
            <a:spLocks noGrp="1"/>
          </p:cNvSpPr>
          <p:nvPr>
            <p:ph type="title"/>
          </p:nvPr>
        </p:nvSpPr>
        <p:spPr/>
        <p:txBody>
          <a:bodyPr/>
          <a:lstStyle/>
          <a:p>
            <a:r>
              <a:rPr lang="en-US" dirty="0"/>
              <a:t>GEM Hit Reconstruction: 1D Clustering</a:t>
            </a:r>
          </a:p>
        </p:txBody>
      </p:sp>
      <p:sp>
        <p:nvSpPr>
          <p:cNvPr id="3" name="Content Placeholder 2">
            <a:extLst>
              <a:ext uri="{FF2B5EF4-FFF2-40B4-BE49-F238E27FC236}">
                <a16:creationId xmlns:a16="http://schemas.microsoft.com/office/drawing/2014/main" id="{6C3C3835-1EB4-078F-5895-4EEACC91B4F4}"/>
              </a:ext>
            </a:extLst>
          </p:cNvPr>
          <p:cNvSpPr>
            <a:spLocks noGrp="1"/>
          </p:cNvSpPr>
          <p:nvPr>
            <p:ph idx="1"/>
          </p:nvPr>
        </p:nvSpPr>
        <p:spPr>
          <a:xfrm>
            <a:off x="18722" y="1016328"/>
            <a:ext cx="7811485" cy="4351338"/>
          </a:xfrm>
        </p:spPr>
        <p:txBody>
          <a:bodyPr/>
          <a:lstStyle/>
          <a:p>
            <a:pPr>
              <a:buFont typeface="Wingdings" pitchFamily="2" charset="2"/>
              <a:buChar char="v"/>
            </a:pPr>
            <a:r>
              <a:rPr lang="en-US" sz="1800" dirty="0"/>
              <a:t>1D clustering: combine “strip hits” caused by the </a:t>
            </a:r>
            <a:r>
              <a:rPr lang="en-US" sz="1800" i="1" u="sng" dirty="0"/>
              <a:t>same MIP/ionization cloud</a:t>
            </a:r>
            <a:r>
              <a:rPr lang="en-US" sz="1800" dirty="0"/>
              <a:t> in each dimension</a:t>
            </a:r>
            <a:r>
              <a:rPr lang="en-US" sz="1800" i="1" dirty="0"/>
              <a:t> </a:t>
            </a:r>
            <a:r>
              <a:rPr lang="en-US" sz="1800" dirty="0"/>
              <a:t>(U/V) </a:t>
            </a:r>
          </a:p>
          <a:p>
            <a:pPr lvl="1">
              <a:buFont typeface="Wingdings" pitchFamily="2" charset="2"/>
              <a:buChar char="Ø"/>
            </a:pPr>
            <a:r>
              <a:rPr lang="en-US" sz="1400" dirty="0"/>
              <a:t>Loop on all fired strips and make a list of strips with “local maxima” of ADC values </a:t>
            </a:r>
            <a:r>
              <a:rPr lang="en-US" sz="1400" dirty="0">
                <a:sym typeface="Wingdings" panose="05000000000000000000" pitchFamily="2" charset="2"/>
              </a:rPr>
              <a:t> apply thresholds and timing cuts</a:t>
            </a:r>
          </a:p>
          <a:p>
            <a:pPr lvl="1">
              <a:buFont typeface="Wingdings" pitchFamily="2" charset="2"/>
              <a:buChar char="Ø"/>
            </a:pPr>
            <a:r>
              <a:rPr lang="en-US" sz="1400" dirty="0"/>
              <a:t>For each local maxima, check for contiguous higher peaks either to the left or to the right and evaluate the current peak’s “prominence” compared to the higher peak if found. If “not-prominent”, remove the current strip from list of local maxima</a:t>
            </a:r>
          </a:p>
          <a:p>
            <a:pPr lvl="1">
              <a:buFont typeface="Wingdings" pitchFamily="2" charset="2"/>
              <a:buChar char="Ø"/>
            </a:pPr>
            <a:r>
              <a:rPr lang="en-US" sz="1400" dirty="0"/>
              <a:t>Now using the above list of refined </a:t>
            </a:r>
            <a:r>
              <a:rPr lang="en-US" sz="1400" i="1" dirty="0"/>
              <a:t>local maxima</a:t>
            </a:r>
            <a:r>
              <a:rPr lang="en-US" sz="1400" dirty="0"/>
              <a:t> as “cluster seeds”, grow the local maxima into individual clusters</a:t>
            </a:r>
          </a:p>
          <a:p>
            <a:pPr lvl="1">
              <a:buFont typeface="Wingdings" pitchFamily="2" charset="2"/>
              <a:buChar char="Ø"/>
            </a:pPr>
            <a:r>
              <a:rPr lang="en-US" sz="1400" dirty="0"/>
              <a:t>However, there could be still overlapping clusters and therefore </a:t>
            </a:r>
            <a:r>
              <a:rPr lang="en-US" sz="1400" i="1" dirty="0"/>
              <a:t>cluster splitting</a:t>
            </a:r>
            <a:r>
              <a:rPr lang="en-US" sz="1400" dirty="0"/>
              <a:t> is needed</a:t>
            </a:r>
          </a:p>
          <a:p>
            <a:pPr lvl="1">
              <a:buFont typeface="Wingdings" pitchFamily="2" charset="2"/>
              <a:buChar char="Ø"/>
            </a:pPr>
            <a:r>
              <a:rPr lang="en-US" sz="1400" dirty="0"/>
              <a:t>If there is another local maxima within a specified distance to the local maxima in question, consider that to be from a different cluster, and calculate the contribution from that cluster to the current cluster as a function of local maxima ADC strength and distance</a:t>
            </a:r>
          </a:p>
          <a:p>
            <a:pPr lvl="1">
              <a:buFont typeface="Wingdings" pitchFamily="2" charset="2"/>
              <a:buChar char="Ø"/>
            </a:pPr>
            <a:r>
              <a:rPr lang="en-US" sz="1400" dirty="0"/>
              <a:t>Continue growing the cluster around the seed considering the ADC weighted time differences and Pearson correlation coefficient</a:t>
            </a:r>
          </a:p>
          <a:p>
            <a:pPr lvl="1">
              <a:buFont typeface="Wingdings" pitchFamily="2" charset="2"/>
              <a:buChar char="Ø"/>
            </a:pPr>
            <a:r>
              <a:rPr lang="en-US" sz="1400" dirty="0"/>
              <a:t>Calculate cluster properties such as position, avg ADC, ADC asymmetry, avg time, and etc.</a:t>
            </a:r>
          </a:p>
          <a:p>
            <a:endParaRPr lang="en-US" dirty="0"/>
          </a:p>
        </p:txBody>
      </p:sp>
      <p:sp>
        <p:nvSpPr>
          <p:cNvPr id="4" name="Date Placeholder 3">
            <a:extLst>
              <a:ext uri="{FF2B5EF4-FFF2-40B4-BE49-F238E27FC236}">
                <a16:creationId xmlns:a16="http://schemas.microsoft.com/office/drawing/2014/main" id="{C9B7534F-B6B2-D19B-26F2-96A1832D3FAF}"/>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46604712-F383-6D93-03D5-AA13C1242983}"/>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434161A9-5C51-BA77-3F7E-DC1236F32C67}"/>
              </a:ext>
            </a:extLst>
          </p:cNvPr>
          <p:cNvSpPr>
            <a:spLocks noGrp="1"/>
          </p:cNvSpPr>
          <p:nvPr>
            <p:ph type="sldNum" sz="quarter" idx="12"/>
          </p:nvPr>
        </p:nvSpPr>
        <p:spPr/>
        <p:txBody>
          <a:bodyPr/>
          <a:lstStyle/>
          <a:p>
            <a:fld id="{08C49C7C-553C-4518-9854-3BEE41672621}" type="slidenum">
              <a:rPr lang="en-US" smtClean="0"/>
              <a:pPr/>
              <a:t>12</a:t>
            </a:fld>
            <a:endParaRPr lang="en-US" dirty="0"/>
          </a:p>
        </p:txBody>
      </p:sp>
      <p:grpSp>
        <p:nvGrpSpPr>
          <p:cNvPr id="7" name="Group 6">
            <a:extLst>
              <a:ext uri="{FF2B5EF4-FFF2-40B4-BE49-F238E27FC236}">
                <a16:creationId xmlns:a16="http://schemas.microsoft.com/office/drawing/2014/main" id="{85F86430-117D-D9C2-3DFC-AC724AE5AC47}"/>
              </a:ext>
            </a:extLst>
          </p:cNvPr>
          <p:cNvGrpSpPr/>
          <p:nvPr/>
        </p:nvGrpSpPr>
        <p:grpSpPr>
          <a:xfrm>
            <a:off x="252764" y="5126828"/>
            <a:ext cx="10848267" cy="1386960"/>
            <a:chOff x="944445" y="3368256"/>
            <a:chExt cx="10848267" cy="1386960"/>
          </a:xfrm>
        </p:grpSpPr>
        <p:pic>
          <p:nvPicPr>
            <p:cNvPr id="8" name="Picture 7" descr="A white board with red and blue text&#10;&#10;AI-generated content may be incorrect.">
              <a:extLst>
                <a:ext uri="{FF2B5EF4-FFF2-40B4-BE49-F238E27FC236}">
                  <a16:creationId xmlns:a16="http://schemas.microsoft.com/office/drawing/2014/main" id="{29403C76-6CCA-EE4D-234C-263DB6B2A067}"/>
                </a:ext>
              </a:extLst>
            </p:cNvPr>
            <p:cNvPicPr>
              <a:picLocks noChangeAspect="1"/>
            </p:cNvPicPr>
            <p:nvPr/>
          </p:nvPicPr>
          <p:blipFill>
            <a:blip r:embed="rId2"/>
            <a:stretch>
              <a:fillRect/>
            </a:stretch>
          </p:blipFill>
          <p:spPr>
            <a:xfrm>
              <a:off x="944445" y="3368256"/>
              <a:ext cx="10028789" cy="1386960"/>
            </a:xfrm>
            <a:prstGeom prst="rect">
              <a:avLst/>
            </a:prstGeom>
          </p:spPr>
        </p:pic>
        <p:sp>
          <p:nvSpPr>
            <p:cNvPr id="9" name="TextBox 8">
              <a:extLst>
                <a:ext uri="{FF2B5EF4-FFF2-40B4-BE49-F238E27FC236}">
                  <a16:creationId xmlns:a16="http://schemas.microsoft.com/office/drawing/2014/main" id="{262F6AF0-C67D-A72F-919E-4C7F83469066}"/>
                </a:ext>
              </a:extLst>
            </p:cNvPr>
            <p:cNvSpPr txBox="1"/>
            <p:nvPr/>
          </p:nvSpPr>
          <p:spPr>
            <a:xfrm>
              <a:off x="10914888" y="3830903"/>
              <a:ext cx="877824" cy="461665"/>
            </a:xfrm>
            <a:prstGeom prst="rect">
              <a:avLst/>
            </a:prstGeom>
            <a:noFill/>
          </p:spPr>
          <p:txBody>
            <a:bodyPr wrap="square" rtlCol="0">
              <a:spAutoFit/>
            </a:bodyPr>
            <a:lstStyle/>
            <a:p>
              <a:r>
                <a:rPr lang="en-US" sz="1200" dirty="0"/>
                <a:t>Plot from </a:t>
              </a:r>
              <a:r>
                <a:rPr lang="en-US" sz="1200" dirty="0" err="1"/>
                <a:t>A.Puckett</a:t>
              </a:r>
              <a:endParaRPr lang="en-US" sz="1200" dirty="0"/>
            </a:p>
          </p:txBody>
        </p:sp>
      </p:grpSp>
      <p:pic>
        <p:nvPicPr>
          <p:cNvPr id="11" name="Picture 10" descr="A graph of blue and red bars&#10;&#10;AI-generated content may be incorrect.">
            <a:extLst>
              <a:ext uri="{FF2B5EF4-FFF2-40B4-BE49-F238E27FC236}">
                <a16:creationId xmlns:a16="http://schemas.microsoft.com/office/drawing/2014/main" id="{B5616A90-BEE3-1835-4CEA-0253C35BA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635" y="1390341"/>
            <a:ext cx="4416644" cy="2551651"/>
          </a:xfrm>
          <a:prstGeom prst="rect">
            <a:avLst/>
          </a:prstGeom>
        </p:spPr>
      </p:pic>
      <p:sp>
        <p:nvSpPr>
          <p:cNvPr id="12" name="TextBox 11">
            <a:extLst>
              <a:ext uri="{FF2B5EF4-FFF2-40B4-BE49-F238E27FC236}">
                <a16:creationId xmlns:a16="http://schemas.microsoft.com/office/drawing/2014/main" id="{63AFA7E1-747A-A0CB-A204-3F2C54991A93}"/>
              </a:ext>
            </a:extLst>
          </p:cNvPr>
          <p:cNvSpPr txBox="1"/>
          <p:nvPr/>
        </p:nvSpPr>
        <p:spPr>
          <a:xfrm>
            <a:off x="9389180" y="3810998"/>
            <a:ext cx="1784745" cy="276999"/>
          </a:xfrm>
          <a:prstGeom prst="rect">
            <a:avLst/>
          </a:prstGeom>
          <a:noFill/>
        </p:spPr>
        <p:txBody>
          <a:bodyPr wrap="square" rtlCol="0">
            <a:spAutoFit/>
          </a:bodyPr>
          <a:lstStyle/>
          <a:p>
            <a:r>
              <a:rPr lang="en-US" sz="1200" dirty="0"/>
              <a:t>Plot from S. </a:t>
            </a:r>
            <a:r>
              <a:rPr lang="en-US" sz="1200" dirty="0" err="1"/>
              <a:t>Jeffas</a:t>
            </a:r>
            <a:endParaRPr lang="en-US" sz="1200" dirty="0"/>
          </a:p>
        </p:txBody>
      </p:sp>
    </p:spTree>
    <p:extLst>
      <p:ext uri="{BB962C8B-B14F-4D97-AF65-F5344CB8AC3E}">
        <p14:creationId xmlns:p14="http://schemas.microsoft.com/office/powerpoint/2010/main" val="394759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29A1-9D2B-BC01-9346-FCBCBBD59928}"/>
              </a:ext>
            </a:extLst>
          </p:cNvPr>
          <p:cNvSpPr>
            <a:spLocks noGrp="1"/>
          </p:cNvSpPr>
          <p:nvPr>
            <p:ph type="title"/>
          </p:nvPr>
        </p:nvSpPr>
        <p:spPr/>
        <p:txBody>
          <a:bodyPr/>
          <a:lstStyle/>
          <a:p>
            <a:r>
              <a:rPr lang="en-US" dirty="0"/>
              <a:t>GEM Hit Reconstruction: 2D Hit Formation</a:t>
            </a:r>
          </a:p>
        </p:txBody>
      </p:sp>
      <p:sp>
        <p:nvSpPr>
          <p:cNvPr id="3" name="Content Placeholder 2">
            <a:extLst>
              <a:ext uri="{FF2B5EF4-FFF2-40B4-BE49-F238E27FC236}">
                <a16:creationId xmlns:a16="http://schemas.microsoft.com/office/drawing/2014/main" id="{7FCEBD2E-6FC2-DB45-A08A-BEFEAD41772D}"/>
              </a:ext>
            </a:extLst>
          </p:cNvPr>
          <p:cNvSpPr>
            <a:spLocks noGrp="1"/>
          </p:cNvSpPr>
          <p:nvPr>
            <p:ph idx="1"/>
          </p:nvPr>
        </p:nvSpPr>
        <p:spPr>
          <a:xfrm>
            <a:off x="-19253" y="2247130"/>
            <a:ext cx="8111656" cy="3015411"/>
          </a:xfrm>
        </p:spPr>
        <p:txBody>
          <a:bodyPr/>
          <a:lstStyle/>
          <a:p>
            <a:pPr>
              <a:buFont typeface="Wingdings" pitchFamily="2" charset="2"/>
              <a:buChar char="v"/>
            </a:pPr>
            <a:r>
              <a:rPr lang="en-US" sz="2600" dirty="0"/>
              <a:t>2D hit formation: by comparing each U and V cluster</a:t>
            </a:r>
          </a:p>
          <a:p>
            <a:pPr lvl="1">
              <a:buFont typeface="Wingdings" pitchFamily="2" charset="2"/>
              <a:buChar char="Ø"/>
            </a:pPr>
            <a:r>
              <a:rPr lang="en-US" sz="2000" dirty="0"/>
              <a:t>First check whether the 2D hit is within the detector active area / constraint region</a:t>
            </a:r>
          </a:p>
          <a:p>
            <a:pPr lvl="1">
              <a:buFont typeface="Wingdings" pitchFamily="2" charset="2"/>
              <a:buChar char="Ø"/>
            </a:pPr>
            <a:r>
              <a:rPr lang="en-US" sz="2000" dirty="0"/>
              <a:t>Check U-V cluster ADC correlation via Pearson coefficient test</a:t>
            </a:r>
          </a:p>
          <a:p>
            <a:pPr lvl="1">
              <a:buFont typeface="Wingdings" pitchFamily="2" charset="2"/>
              <a:buChar char="Ø"/>
            </a:pPr>
            <a:r>
              <a:rPr lang="en-US" sz="2000" dirty="0"/>
              <a:t>Check U-V cluster time difference</a:t>
            </a:r>
          </a:p>
          <a:p>
            <a:pPr lvl="1">
              <a:buFont typeface="Wingdings" pitchFamily="2" charset="2"/>
              <a:buChar char="Ø"/>
            </a:pPr>
            <a:r>
              <a:rPr lang="en-US" sz="2000" dirty="0"/>
              <a:t>Check ADC asymmetry </a:t>
            </a:r>
          </a:p>
          <a:p>
            <a:pPr>
              <a:buFont typeface="Wingdings" pitchFamily="2" charset="2"/>
              <a:buChar char="v"/>
            </a:pPr>
            <a:r>
              <a:rPr lang="en-US" sz="2600" dirty="0"/>
              <a:t>If all this criteria is met, the 2D hit is marked to be “kept”</a:t>
            </a:r>
          </a:p>
        </p:txBody>
      </p:sp>
      <p:sp>
        <p:nvSpPr>
          <p:cNvPr id="4" name="Date Placeholder 3">
            <a:extLst>
              <a:ext uri="{FF2B5EF4-FFF2-40B4-BE49-F238E27FC236}">
                <a16:creationId xmlns:a16="http://schemas.microsoft.com/office/drawing/2014/main" id="{67F9FA80-16D3-B37C-29FE-80012A02590C}"/>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B7FFDAED-862D-7F7D-9347-8E24463B2281}"/>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F088A783-6727-C858-97E2-F92E0BAB4C17}"/>
              </a:ext>
            </a:extLst>
          </p:cNvPr>
          <p:cNvSpPr>
            <a:spLocks noGrp="1"/>
          </p:cNvSpPr>
          <p:nvPr>
            <p:ph type="sldNum" sz="quarter" idx="12"/>
          </p:nvPr>
        </p:nvSpPr>
        <p:spPr/>
        <p:txBody>
          <a:bodyPr/>
          <a:lstStyle/>
          <a:p>
            <a:fld id="{08C49C7C-553C-4518-9854-3BEE41672621}" type="slidenum">
              <a:rPr lang="en-US" smtClean="0"/>
              <a:pPr/>
              <a:t>13</a:t>
            </a:fld>
            <a:endParaRPr lang="en-US" dirty="0"/>
          </a:p>
        </p:txBody>
      </p:sp>
      <p:pic>
        <p:nvPicPr>
          <p:cNvPr id="7" name="Picture 6" descr="A graph chart with red circles and blue lines&#10;&#10;AI-generated content may be incorrect.">
            <a:extLst>
              <a:ext uri="{FF2B5EF4-FFF2-40B4-BE49-F238E27FC236}">
                <a16:creationId xmlns:a16="http://schemas.microsoft.com/office/drawing/2014/main" id="{1D4CEF4C-232B-458A-0EB9-9C74A320F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923" y="1225155"/>
            <a:ext cx="4056689" cy="5059363"/>
          </a:xfrm>
          <a:prstGeom prst="rect">
            <a:avLst/>
          </a:prstGeom>
        </p:spPr>
      </p:pic>
    </p:spTree>
    <p:extLst>
      <p:ext uri="{BB962C8B-B14F-4D97-AF65-F5344CB8AC3E}">
        <p14:creationId xmlns:p14="http://schemas.microsoft.com/office/powerpoint/2010/main" val="156334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2739CA-AF30-5107-AE8C-27368000A85C}"/>
              </a:ext>
            </a:extLst>
          </p:cNvPr>
          <p:cNvSpPr>
            <a:spLocks noGrp="1"/>
          </p:cNvSpPr>
          <p:nvPr>
            <p:ph type="dt" sz="half" idx="10"/>
          </p:nvPr>
        </p:nvSpPr>
        <p:spPr/>
        <p:txBody>
          <a:bodyPr/>
          <a:lstStyle/>
          <a:p>
            <a:r>
              <a:rPr lang="en-US"/>
              <a:t>January 22, 2026</a:t>
            </a:r>
          </a:p>
        </p:txBody>
      </p:sp>
      <p:sp>
        <p:nvSpPr>
          <p:cNvPr id="6" name="Slide Number Placeholder 5">
            <a:extLst>
              <a:ext uri="{FF2B5EF4-FFF2-40B4-BE49-F238E27FC236}">
                <a16:creationId xmlns:a16="http://schemas.microsoft.com/office/drawing/2014/main" id="{4F0FB008-1D9F-40E9-4331-6B19402A7A57}"/>
              </a:ext>
            </a:extLst>
          </p:cNvPr>
          <p:cNvSpPr>
            <a:spLocks noGrp="1"/>
          </p:cNvSpPr>
          <p:nvPr>
            <p:ph type="sldNum" sz="quarter" idx="12"/>
          </p:nvPr>
        </p:nvSpPr>
        <p:spPr/>
        <p:txBody>
          <a:bodyPr/>
          <a:lstStyle/>
          <a:p>
            <a:fld id="{D432424C-B7AB-7B42-B916-CF20680684AF}" type="slidenum">
              <a:rPr lang="en-US" smtClean="0"/>
              <a:t>14</a:t>
            </a:fld>
            <a:endParaRPr lang="en-US"/>
          </a:p>
        </p:txBody>
      </p:sp>
      <p:grpSp>
        <p:nvGrpSpPr>
          <p:cNvPr id="26" name="Group 25">
            <a:extLst>
              <a:ext uri="{FF2B5EF4-FFF2-40B4-BE49-F238E27FC236}">
                <a16:creationId xmlns:a16="http://schemas.microsoft.com/office/drawing/2014/main" id="{AC22A381-F13E-37D1-F2B0-E3E5FE6879B6}"/>
              </a:ext>
            </a:extLst>
          </p:cNvPr>
          <p:cNvGrpSpPr/>
          <p:nvPr/>
        </p:nvGrpSpPr>
        <p:grpSpPr>
          <a:xfrm>
            <a:off x="528516" y="2760702"/>
            <a:ext cx="4218778" cy="2801264"/>
            <a:chOff x="696492" y="2807117"/>
            <a:chExt cx="4218778" cy="2801264"/>
          </a:xfrm>
        </p:grpSpPr>
        <p:pic>
          <p:nvPicPr>
            <p:cNvPr id="10" name="Picture 9" descr="A computer screen shot of a computer program&#10;&#10;AI-generated content may be incorrect.">
              <a:extLst>
                <a:ext uri="{FF2B5EF4-FFF2-40B4-BE49-F238E27FC236}">
                  <a16:creationId xmlns:a16="http://schemas.microsoft.com/office/drawing/2014/main" id="{FDF6EC60-678E-928F-B8FE-FD8596DB6119}"/>
                </a:ext>
              </a:extLst>
            </p:cNvPr>
            <p:cNvPicPr>
              <a:picLocks noChangeAspect="1"/>
            </p:cNvPicPr>
            <p:nvPr/>
          </p:nvPicPr>
          <p:blipFill>
            <a:blip r:embed="rId3"/>
            <a:srcRect l="44346" t="41768" r="32950" b="30186"/>
            <a:stretch>
              <a:fillRect/>
            </a:stretch>
          </p:blipFill>
          <p:spPr>
            <a:xfrm>
              <a:off x="696492" y="2807117"/>
              <a:ext cx="4218778" cy="2801264"/>
            </a:xfrm>
            <a:prstGeom prst="rect">
              <a:avLst/>
            </a:prstGeom>
          </p:spPr>
        </p:pic>
        <p:sp>
          <p:nvSpPr>
            <p:cNvPr id="11" name="TextBox 10">
              <a:extLst>
                <a:ext uri="{FF2B5EF4-FFF2-40B4-BE49-F238E27FC236}">
                  <a16:creationId xmlns:a16="http://schemas.microsoft.com/office/drawing/2014/main" id="{F6E5C2FA-C15F-AEFE-D1B0-27C0CFF924E3}"/>
                </a:ext>
              </a:extLst>
            </p:cNvPr>
            <p:cNvSpPr txBox="1"/>
            <p:nvPr/>
          </p:nvSpPr>
          <p:spPr>
            <a:xfrm>
              <a:off x="1252728" y="2871216"/>
              <a:ext cx="1289304" cy="369332"/>
            </a:xfrm>
            <a:prstGeom prst="rect">
              <a:avLst/>
            </a:prstGeom>
            <a:noFill/>
          </p:spPr>
          <p:txBody>
            <a:bodyPr wrap="square" rtlCol="0">
              <a:spAutoFit/>
            </a:bodyPr>
            <a:lstStyle/>
            <a:p>
              <a:r>
                <a:rPr lang="en-US" dirty="0" err="1">
                  <a:solidFill>
                    <a:schemeClr val="bg1"/>
                  </a:solidFill>
                </a:rPr>
                <a:t>Ecal+CDet</a:t>
              </a:r>
              <a:endParaRPr lang="en-US" dirty="0">
                <a:solidFill>
                  <a:schemeClr val="bg1"/>
                </a:solidFill>
              </a:endParaRPr>
            </a:p>
          </p:txBody>
        </p:sp>
        <p:sp>
          <p:nvSpPr>
            <p:cNvPr id="12" name="TextBox 11">
              <a:extLst>
                <a:ext uri="{FF2B5EF4-FFF2-40B4-BE49-F238E27FC236}">
                  <a16:creationId xmlns:a16="http://schemas.microsoft.com/office/drawing/2014/main" id="{24A11F93-99A7-7430-54A6-7D7815C7F638}"/>
                </a:ext>
              </a:extLst>
            </p:cNvPr>
            <p:cNvSpPr txBox="1"/>
            <p:nvPr/>
          </p:nvSpPr>
          <p:spPr>
            <a:xfrm>
              <a:off x="3982582" y="2852928"/>
              <a:ext cx="708290" cy="369332"/>
            </a:xfrm>
            <a:prstGeom prst="rect">
              <a:avLst/>
            </a:prstGeom>
            <a:noFill/>
          </p:spPr>
          <p:txBody>
            <a:bodyPr wrap="square" rtlCol="0">
              <a:spAutoFit/>
            </a:bodyPr>
            <a:lstStyle/>
            <a:p>
              <a:r>
                <a:rPr lang="en-US" dirty="0">
                  <a:solidFill>
                    <a:schemeClr val="bg1"/>
                  </a:solidFill>
                </a:rPr>
                <a:t>HCal</a:t>
              </a:r>
            </a:p>
          </p:txBody>
        </p:sp>
        <p:sp>
          <p:nvSpPr>
            <p:cNvPr id="13" name="TextBox 12">
              <a:extLst>
                <a:ext uri="{FF2B5EF4-FFF2-40B4-BE49-F238E27FC236}">
                  <a16:creationId xmlns:a16="http://schemas.microsoft.com/office/drawing/2014/main" id="{72AD3ECE-9A07-BF3F-45B2-C809497DCA10}"/>
                </a:ext>
              </a:extLst>
            </p:cNvPr>
            <p:cNvSpPr txBox="1"/>
            <p:nvPr/>
          </p:nvSpPr>
          <p:spPr>
            <a:xfrm>
              <a:off x="797422" y="4888992"/>
              <a:ext cx="802778" cy="369332"/>
            </a:xfrm>
            <a:prstGeom prst="rect">
              <a:avLst/>
            </a:prstGeom>
            <a:noFill/>
          </p:spPr>
          <p:txBody>
            <a:bodyPr wrap="square" rtlCol="0">
              <a:spAutoFit/>
            </a:bodyPr>
            <a:lstStyle/>
            <a:p>
              <a:r>
                <a:rPr lang="en-US" dirty="0">
                  <a:solidFill>
                    <a:schemeClr val="bg1"/>
                  </a:solidFill>
                </a:rPr>
                <a:t>Target</a:t>
              </a:r>
            </a:p>
          </p:txBody>
        </p:sp>
        <p:cxnSp>
          <p:nvCxnSpPr>
            <p:cNvPr id="15" name="Straight Arrow Connector 14">
              <a:extLst>
                <a:ext uri="{FF2B5EF4-FFF2-40B4-BE49-F238E27FC236}">
                  <a16:creationId xmlns:a16="http://schemas.microsoft.com/office/drawing/2014/main" id="{3176CD82-A9BB-C7A1-22F9-62220C7C66FC}"/>
                </a:ext>
              </a:extLst>
            </p:cNvPr>
            <p:cNvCxnSpPr>
              <a:cxnSpLocks/>
            </p:cNvCxnSpPr>
            <p:nvPr/>
          </p:nvCxnSpPr>
          <p:spPr>
            <a:xfrm flipV="1">
              <a:off x="797422" y="4722114"/>
              <a:ext cx="272599" cy="17602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1CB3E035-EF4C-5EB5-4EFA-DDA77971147A}"/>
                </a:ext>
              </a:extLst>
            </p:cNvPr>
            <p:cNvSpPr txBox="1"/>
            <p:nvPr/>
          </p:nvSpPr>
          <p:spPr>
            <a:xfrm>
              <a:off x="748505" y="4523412"/>
              <a:ext cx="100930" cy="369332"/>
            </a:xfrm>
            <a:prstGeom prst="rect">
              <a:avLst/>
            </a:prstGeom>
            <a:noFill/>
          </p:spPr>
          <p:txBody>
            <a:bodyPr wrap="square" rtlCol="0">
              <a:spAutoFit/>
            </a:bodyPr>
            <a:lstStyle/>
            <a:p>
              <a:r>
                <a:rPr lang="en-US" dirty="0">
                  <a:solidFill>
                    <a:schemeClr val="bg1"/>
                  </a:solidFill>
                </a:rPr>
                <a:t>e</a:t>
              </a:r>
            </a:p>
          </p:txBody>
        </p:sp>
        <p:sp>
          <p:nvSpPr>
            <p:cNvPr id="24" name="TextBox 23">
              <a:extLst>
                <a:ext uri="{FF2B5EF4-FFF2-40B4-BE49-F238E27FC236}">
                  <a16:creationId xmlns:a16="http://schemas.microsoft.com/office/drawing/2014/main" id="{08C740D6-722F-F57A-DE0F-8049C8C8561E}"/>
                </a:ext>
              </a:extLst>
            </p:cNvPr>
            <p:cNvSpPr txBox="1"/>
            <p:nvPr/>
          </p:nvSpPr>
          <p:spPr>
            <a:xfrm>
              <a:off x="2284355" y="4598027"/>
              <a:ext cx="417375" cy="307777"/>
            </a:xfrm>
            <a:prstGeom prst="rect">
              <a:avLst/>
            </a:prstGeom>
            <a:noFill/>
          </p:spPr>
          <p:txBody>
            <a:bodyPr wrap="square" rtlCol="0">
              <a:spAutoFit/>
            </a:bodyPr>
            <a:lstStyle/>
            <a:p>
              <a:r>
                <a:rPr lang="en-US" sz="1400" dirty="0">
                  <a:solidFill>
                    <a:schemeClr val="bg1"/>
                  </a:solidFill>
                </a:rPr>
                <a:t>FT</a:t>
              </a:r>
            </a:p>
          </p:txBody>
        </p:sp>
        <p:sp>
          <p:nvSpPr>
            <p:cNvPr id="25" name="TextBox 24">
              <a:extLst>
                <a:ext uri="{FF2B5EF4-FFF2-40B4-BE49-F238E27FC236}">
                  <a16:creationId xmlns:a16="http://schemas.microsoft.com/office/drawing/2014/main" id="{96DE8F2D-687C-9784-28C7-4770EB50D64B}"/>
                </a:ext>
              </a:extLst>
            </p:cNvPr>
            <p:cNvSpPr txBox="1"/>
            <p:nvPr/>
          </p:nvSpPr>
          <p:spPr>
            <a:xfrm>
              <a:off x="2871956" y="4483085"/>
              <a:ext cx="541361" cy="307777"/>
            </a:xfrm>
            <a:prstGeom prst="rect">
              <a:avLst/>
            </a:prstGeom>
            <a:noFill/>
          </p:spPr>
          <p:txBody>
            <a:bodyPr wrap="square" rtlCol="0">
              <a:spAutoFit/>
            </a:bodyPr>
            <a:lstStyle/>
            <a:p>
              <a:r>
                <a:rPr lang="en-US" sz="1400" dirty="0">
                  <a:solidFill>
                    <a:schemeClr val="bg1"/>
                  </a:solidFill>
                </a:rPr>
                <a:t>FPP</a:t>
              </a:r>
            </a:p>
          </p:txBody>
        </p:sp>
      </p:grpSp>
      <p:sp>
        <p:nvSpPr>
          <p:cNvPr id="29" name="TextBox 28">
            <a:extLst>
              <a:ext uri="{FF2B5EF4-FFF2-40B4-BE49-F238E27FC236}">
                <a16:creationId xmlns:a16="http://schemas.microsoft.com/office/drawing/2014/main" id="{A4E9D8EA-20A8-FF5A-DC3F-645B29E10AF4}"/>
              </a:ext>
            </a:extLst>
          </p:cNvPr>
          <p:cNvSpPr txBox="1"/>
          <p:nvPr/>
        </p:nvSpPr>
        <p:spPr>
          <a:xfrm>
            <a:off x="959380" y="5561966"/>
            <a:ext cx="3148747" cy="307777"/>
          </a:xfrm>
          <a:prstGeom prst="rect">
            <a:avLst/>
          </a:prstGeom>
          <a:noFill/>
        </p:spPr>
        <p:txBody>
          <a:bodyPr wrap="square" rtlCol="0">
            <a:spAutoFit/>
          </a:bodyPr>
          <a:lstStyle/>
          <a:p>
            <a:pPr algn="ctr"/>
            <a:r>
              <a:rPr lang="en-US" sz="1400" dirty="0"/>
              <a:t>Simulated </a:t>
            </a:r>
            <a:r>
              <a:rPr lang="en-US" sz="1400" dirty="0" err="1"/>
              <a:t>heep</a:t>
            </a:r>
            <a:r>
              <a:rPr lang="en-US" sz="1400" dirty="0"/>
              <a:t> event</a:t>
            </a:r>
          </a:p>
        </p:txBody>
      </p:sp>
      <p:sp>
        <p:nvSpPr>
          <p:cNvPr id="30" name="TextBox 29">
            <a:extLst>
              <a:ext uri="{FF2B5EF4-FFF2-40B4-BE49-F238E27FC236}">
                <a16:creationId xmlns:a16="http://schemas.microsoft.com/office/drawing/2014/main" id="{5CE989DA-E037-F1E7-6957-45BA88628A31}"/>
              </a:ext>
            </a:extLst>
          </p:cNvPr>
          <p:cNvSpPr txBox="1"/>
          <p:nvPr/>
        </p:nvSpPr>
        <p:spPr>
          <a:xfrm>
            <a:off x="9420362" y="6356471"/>
            <a:ext cx="1354525" cy="276999"/>
          </a:xfrm>
          <a:prstGeom prst="rect">
            <a:avLst/>
          </a:prstGeom>
          <a:noFill/>
        </p:spPr>
        <p:txBody>
          <a:bodyPr wrap="square" rtlCol="0">
            <a:spAutoFit/>
          </a:bodyPr>
          <a:lstStyle/>
          <a:p>
            <a:r>
              <a:rPr lang="en-US" sz="1200" dirty="0"/>
              <a:t>Plots: A. Puckett</a:t>
            </a:r>
          </a:p>
        </p:txBody>
      </p:sp>
      <p:grpSp>
        <p:nvGrpSpPr>
          <p:cNvPr id="32" name="Group 31">
            <a:extLst>
              <a:ext uri="{FF2B5EF4-FFF2-40B4-BE49-F238E27FC236}">
                <a16:creationId xmlns:a16="http://schemas.microsoft.com/office/drawing/2014/main" id="{3FE3336E-7386-5A76-82D9-91543379B790}"/>
              </a:ext>
            </a:extLst>
          </p:cNvPr>
          <p:cNvGrpSpPr/>
          <p:nvPr/>
        </p:nvGrpSpPr>
        <p:grpSpPr>
          <a:xfrm>
            <a:off x="4917520" y="2307869"/>
            <a:ext cx="6544828" cy="4100094"/>
            <a:chOff x="4915270" y="2358830"/>
            <a:chExt cx="6544828" cy="4100094"/>
          </a:xfrm>
        </p:grpSpPr>
        <p:pic>
          <p:nvPicPr>
            <p:cNvPr id="28" name="Picture 27" descr="A group of images of a graph&#10;&#10;AI-generated content may be incorrect.">
              <a:extLst>
                <a:ext uri="{FF2B5EF4-FFF2-40B4-BE49-F238E27FC236}">
                  <a16:creationId xmlns:a16="http://schemas.microsoft.com/office/drawing/2014/main" id="{4DFF1603-3CD4-34EA-3947-4A6FC2862ACF}"/>
                </a:ext>
              </a:extLst>
            </p:cNvPr>
            <p:cNvPicPr>
              <a:picLocks noChangeAspect="1"/>
            </p:cNvPicPr>
            <p:nvPr/>
          </p:nvPicPr>
          <p:blipFill>
            <a:blip r:embed="rId4"/>
            <a:stretch>
              <a:fillRect/>
            </a:stretch>
          </p:blipFill>
          <p:spPr>
            <a:xfrm>
              <a:off x="5431449" y="2680876"/>
              <a:ext cx="5341188" cy="3778048"/>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99108C-C35F-7665-A02E-05407449925C}"/>
                    </a:ext>
                  </a:extLst>
                </p:cNvPr>
                <p:cNvSpPr txBox="1"/>
                <p:nvPr/>
              </p:nvSpPr>
              <p:spPr>
                <a:xfrm>
                  <a:off x="4915270" y="2358830"/>
                  <a:ext cx="6544828" cy="307777"/>
                </a:xfrm>
                <a:prstGeom prst="rect">
                  <a:avLst/>
                </a:prstGeom>
                <a:noFill/>
              </p:spPr>
              <p:txBody>
                <a:bodyPr wrap="square" rtlCol="0">
                  <a:spAutoFit/>
                </a:bodyPr>
                <a:lstStyle/>
                <a:p>
                  <a:pPr algn="ctr"/>
                  <a:r>
                    <a:rPr lang="en-US" sz="1400" dirty="0"/>
                    <a:t>Simulation: electron angles reconstructed from ECal/</a:t>
                  </a:r>
                  <a:r>
                    <a:rPr lang="en-US" sz="1400" dirty="0" err="1"/>
                    <a:t>CDet</a:t>
                  </a:r>
                  <a:r>
                    <a:rPr lang="en-US" sz="1400" dirty="0"/>
                    <a:t> assuming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𝑣</m:t>
                          </m:r>
                        </m:e>
                        <m:sub>
                          <m:r>
                            <a:rPr lang="en-US" sz="1400" b="0" i="1" smtClean="0">
                              <a:latin typeface="Cambria Math" panose="02040503050406030204" pitchFamily="18" charset="0"/>
                            </a:rPr>
                            <m:t>𝑧</m:t>
                          </m:r>
                        </m:sub>
                      </m:sSub>
                      <m:r>
                        <a:rPr lang="en-US" sz="1400" b="0" i="1" smtClean="0">
                          <a:latin typeface="Cambria Math" panose="02040503050406030204" pitchFamily="18" charset="0"/>
                        </a:rPr>
                        <m:t>=0</m:t>
                      </m:r>
                    </m:oMath>
                  </a14:m>
                  <a:r>
                    <a:rPr lang="en-US" sz="1400" dirty="0"/>
                    <a:t> </a:t>
                  </a:r>
                </a:p>
              </p:txBody>
            </p:sp>
          </mc:Choice>
          <mc:Fallback xmlns="">
            <p:sp>
              <p:nvSpPr>
                <p:cNvPr id="31" name="TextBox 30">
                  <a:extLst>
                    <a:ext uri="{FF2B5EF4-FFF2-40B4-BE49-F238E27FC236}">
                      <a16:creationId xmlns:a16="http://schemas.microsoft.com/office/drawing/2014/main" id="{B699108C-C35F-7665-A02E-05407449925C}"/>
                    </a:ext>
                  </a:extLst>
                </p:cNvPr>
                <p:cNvSpPr txBox="1">
                  <a:spLocks noRot="1" noChangeAspect="1" noMove="1" noResize="1" noEditPoints="1" noAdjustHandles="1" noChangeArrowheads="1" noChangeShapeType="1" noTextEdit="1"/>
                </p:cNvSpPr>
                <p:nvPr/>
              </p:nvSpPr>
              <p:spPr>
                <a:xfrm>
                  <a:off x="4915270" y="2358830"/>
                  <a:ext cx="6544828" cy="307777"/>
                </a:xfrm>
                <a:prstGeom prst="rect">
                  <a:avLst/>
                </a:prstGeom>
                <a:blipFill>
                  <a:blip r:embed="rId5"/>
                  <a:stretch>
                    <a:fillRect t="-3922" b="-19608"/>
                  </a:stretch>
                </a:blipFill>
              </p:spPr>
              <p:txBody>
                <a:bodyPr/>
                <a:lstStyle/>
                <a:p>
                  <a:r>
                    <a:rPr lang="en-US">
                      <a:noFill/>
                    </a:rPr>
                    <a:t> </a:t>
                  </a:r>
                </a:p>
              </p:txBody>
            </p:sp>
          </mc:Fallback>
        </mc:AlternateContent>
      </p:grpSp>
      <p:sp>
        <p:nvSpPr>
          <p:cNvPr id="2" name="Footer Placeholder 4">
            <a:extLst>
              <a:ext uri="{FF2B5EF4-FFF2-40B4-BE49-F238E27FC236}">
                <a16:creationId xmlns:a16="http://schemas.microsoft.com/office/drawing/2014/main" id="{52797165-0218-C15E-9E12-C7B47389C1B8}"/>
              </a:ext>
            </a:extLst>
          </p:cNvPr>
          <p:cNvSpPr>
            <a:spLocks noGrp="1"/>
          </p:cNvSpPr>
          <p:nvPr>
            <p:ph type="ftr" sz="quarter" idx="11"/>
          </p:nvPr>
        </p:nvSpPr>
        <p:spPr>
          <a:xfrm>
            <a:off x="4036575" y="6581978"/>
            <a:ext cx="4114800" cy="276022"/>
          </a:xfrm>
        </p:spPr>
        <p:txBody>
          <a:bodyPr/>
          <a:lstStyle/>
          <a:p>
            <a:r>
              <a:rPr lang="en-US"/>
              <a:t>Jacob McMurtry, University of Virginia</a:t>
            </a:r>
            <a:endParaRPr lang="en-US" dirty="0"/>
          </a:p>
        </p:txBody>
      </p:sp>
      <p:sp>
        <p:nvSpPr>
          <p:cNvPr id="19" name="Title 18">
            <a:extLst>
              <a:ext uri="{FF2B5EF4-FFF2-40B4-BE49-F238E27FC236}">
                <a16:creationId xmlns:a16="http://schemas.microsoft.com/office/drawing/2014/main" id="{27751F2D-AB60-641F-40B4-1A1F27E316CF}"/>
              </a:ext>
            </a:extLst>
          </p:cNvPr>
          <p:cNvSpPr>
            <a:spLocks noGrp="1"/>
          </p:cNvSpPr>
          <p:nvPr>
            <p:ph type="title"/>
          </p:nvPr>
        </p:nvSpPr>
        <p:spPr/>
        <p:txBody>
          <a:bodyPr>
            <a:normAutofit/>
          </a:bodyPr>
          <a:lstStyle/>
          <a:p>
            <a:r>
              <a:rPr lang="en-US" dirty="0"/>
              <a:t>3D Track Reconstruction: Region of Interest</a:t>
            </a:r>
          </a:p>
        </p:txBody>
      </p:sp>
      <p:sp>
        <p:nvSpPr>
          <p:cNvPr id="5" name="Content Placeholder 2">
            <a:extLst>
              <a:ext uri="{FF2B5EF4-FFF2-40B4-BE49-F238E27FC236}">
                <a16:creationId xmlns:a16="http://schemas.microsoft.com/office/drawing/2014/main" id="{4EC737CD-EEFF-9815-3A60-3363AE8DEE24}"/>
              </a:ext>
            </a:extLst>
          </p:cNvPr>
          <p:cNvSpPr>
            <a:spLocks noGrp="1"/>
          </p:cNvSpPr>
          <p:nvPr>
            <p:ph idx="1"/>
          </p:nvPr>
        </p:nvSpPr>
        <p:spPr>
          <a:xfrm>
            <a:off x="1013725" y="942962"/>
            <a:ext cx="10160500" cy="1305343"/>
          </a:xfrm>
        </p:spPr>
        <p:txBody>
          <a:bodyPr>
            <a:normAutofit fontScale="92500" lnSpcReduction="10000"/>
          </a:bodyPr>
          <a:lstStyle/>
          <a:p>
            <a:pPr>
              <a:buFont typeface="Wingdings" pitchFamily="2" charset="2"/>
              <a:buChar char="v"/>
            </a:pPr>
            <a:r>
              <a:rPr lang="en-US" sz="2400" dirty="0"/>
              <a:t>Region of Interest calculation on p-arm tracks from e-arm information</a:t>
            </a:r>
          </a:p>
          <a:p>
            <a:pPr lvl="1">
              <a:buFont typeface="Wingdings" pitchFamily="2" charset="2"/>
              <a:buChar char="Ø"/>
            </a:pPr>
            <a:r>
              <a:rPr lang="en-US" sz="2000" dirty="0"/>
              <a:t>Attempting tracking using the entire GEM active areas impossible as combinatorics explode</a:t>
            </a:r>
          </a:p>
          <a:p>
            <a:pPr lvl="1">
              <a:buFont typeface="Wingdings" pitchFamily="2" charset="2"/>
              <a:buChar char="Ø"/>
            </a:pPr>
            <a:r>
              <a:rPr lang="en-US" sz="2000" dirty="0"/>
              <a:t>Focus on “Regions of Interest” within the GEM modules(2D hit-finding)/layers(track-formation)</a:t>
            </a:r>
          </a:p>
          <a:p>
            <a:pPr lvl="1">
              <a:buFont typeface="Wingdings" pitchFamily="2" charset="2"/>
              <a:buChar char="Ø"/>
            </a:pPr>
            <a:r>
              <a:rPr lang="en-US" sz="2000" dirty="0"/>
              <a:t>Use external detector constraints (calorimeter clusters) and </a:t>
            </a:r>
            <a:r>
              <a:rPr lang="en-US" sz="2000" dirty="0" err="1"/>
              <a:t>heep</a:t>
            </a:r>
            <a:r>
              <a:rPr lang="en-US" sz="2000" dirty="0"/>
              <a:t> (elastic) kinematics </a:t>
            </a:r>
          </a:p>
          <a:p>
            <a:pPr lvl="1">
              <a:buFont typeface="Wingdings" pitchFamily="2" charset="2"/>
              <a:buChar char="v"/>
            </a:pPr>
            <a:endParaRPr lang="en-US" sz="2000" dirty="0"/>
          </a:p>
          <a:p>
            <a:pPr marL="0" indent="0">
              <a:buNone/>
            </a:pPr>
            <a:endParaRPr lang="en-US" sz="2600" dirty="0"/>
          </a:p>
        </p:txBody>
      </p:sp>
    </p:spTree>
    <p:extLst>
      <p:ext uri="{BB962C8B-B14F-4D97-AF65-F5344CB8AC3E}">
        <p14:creationId xmlns:p14="http://schemas.microsoft.com/office/powerpoint/2010/main" val="423061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D084-442F-EFA0-9015-8676EEE374A4}"/>
              </a:ext>
            </a:extLst>
          </p:cNvPr>
          <p:cNvSpPr>
            <a:spLocks noGrp="1"/>
          </p:cNvSpPr>
          <p:nvPr>
            <p:ph type="title"/>
          </p:nvPr>
        </p:nvSpPr>
        <p:spPr/>
        <p:txBody>
          <a:bodyPr/>
          <a:lstStyle/>
          <a:p>
            <a:r>
              <a:rPr lang="en-US" dirty="0"/>
              <a:t>3D Track Reconstruction: Track Formation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0F73E4-2107-1BA0-7BE2-4C1B8072AA99}"/>
                  </a:ext>
                </a:extLst>
              </p:cNvPr>
              <p:cNvSpPr>
                <a:spLocks noGrp="1"/>
              </p:cNvSpPr>
              <p:nvPr>
                <p:ph idx="1"/>
              </p:nvPr>
            </p:nvSpPr>
            <p:spPr>
              <a:xfrm>
                <a:off x="838200" y="1128889"/>
                <a:ext cx="10515600" cy="5048074"/>
              </a:xfrm>
            </p:spPr>
            <p:txBody>
              <a:bodyPr>
                <a:normAutofit lnSpcReduction="10000"/>
              </a:bodyPr>
              <a:lstStyle/>
              <a:p>
                <a:pPr>
                  <a:buFont typeface="Wingdings" pitchFamily="2" charset="2"/>
                  <a:buChar char="v"/>
                </a:pPr>
                <a:r>
                  <a:rPr lang="en-US" dirty="0"/>
                  <a:t>3D track formation</a:t>
                </a:r>
              </a:p>
              <a:p>
                <a:pPr lvl="1">
                  <a:buFont typeface="Wingdings" pitchFamily="2" charset="2"/>
                  <a:buChar char="Ø"/>
                </a:pPr>
                <a:r>
                  <a:rPr lang="en-US" sz="1800" dirty="0"/>
                  <a:t>Divide each tracking layer into a 2D uniform rectangular grid (</a:t>
                </a:r>
                <a14:m>
                  <m:oMath xmlns:m="http://schemas.openxmlformats.org/officeDocument/2006/math">
                    <m:r>
                      <a:rPr lang="en-US" sz="1800" i="1">
                        <a:latin typeface="Cambria Math" panose="02040503050406030204" pitchFamily="18" charset="0"/>
                      </a:rPr>
                      <m:t>5</m:t>
                    </m:r>
                    <m:r>
                      <a:rPr lang="en-US" sz="1800" i="1">
                        <a:latin typeface="Cambria Math" panose="02040503050406030204" pitchFamily="18" charset="0"/>
                        <a:ea typeface="Cambria Math" panose="02040503050406030204" pitchFamily="18" charset="0"/>
                      </a:rPr>
                      <m:t>×5 </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𝑚𝑚</m:t>
                        </m:r>
                      </m:e>
                      <m:sup>
                        <m:r>
                          <a:rPr lang="en-US" sz="1800" i="1">
                            <a:latin typeface="Cambria Math" panose="02040503050406030204" pitchFamily="18" charset="0"/>
                            <a:ea typeface="Cambria Math" panose="02040503050406030204" pitchFamily="18" charset="0"/>
                          </a:rPr>
                          <m:t>2</m:t>
                        </m:r>
                      </m:sup>
                    </m:sSup>
                  </m:oMath>
                </a14:m>
                <a:r>
                  <a:rPr lang="en-US" sz="1800" dirty="0"/>
                  <a:t>) and make a list of 2D hit candidates in each grid bin</a:t>
                </a:r>
              </a:p>
              <a:p>
                <a:pPr lvl="1">
                  <a:buFont typeface="Wingdings" pitchFamily="2" charset="2"/>
                  <a:buChar char="Ø"/>
                </a:pPr>
                <a:r>
                  <a:rPr lang="en-US" sz="1800" dirty="0"/>
                  <a:t>Start to make tracks by requiring all ‘N’ layers (1 hit in each layer). Then N-1, N-2, … down to 3 hits on track.</a:t>
                </a:r>
              </a:p>
              <a:p>
                <a:pPr lvl="1">
                  <a:buFont typeface="Wingdings" pitchFamily="2" charset="2"/>
                  <a:buChar char="Ø"/>
                </a:pPr>
                <a:r>
                  <a:rPr lang="en-US" sz="1800" dirty="0"/>
                  <a:t>Looping over all grid bins with the hits in the “front” layer, Form a straight line from grid bin center to the “back constraint point”. Calculate error matrix from grid bin width and back constraint width and project to back GEM layer to define a range of grid bins that must be considered in the back layer. For a given “front” layer bin, we have a set of “back” layer bins.</a:t>
                </a:r>
              </a:p>
              <a:p>
                <a:pPr lvl="1">
                  <a:buFont typeface="Wingdings" pitchFamily="2" charset="2"/>
                  <a:buChar char="Ø"/>
                </a:pPr>
                <a:r>
                  <a:rPr lang="en-US" sz="1800" dirty="0"/>
                  <a:t>For a given combination of front and back layer bins, consider ALL combination of one GEM hit in front and back layers</a:t>
                </a:r>
              </a:p>
              <a:p>
                <a:pPr lvl="1">
                  <a:buFont typeface="Wingdings" pitchFamily="2" charset="2"/>
                  <a:buChar char="Ø"/>
                </a:pPr>
                <a:r>
                  <a:rPr lang="en-US" sz="1800" dirty="0"/>
                  <a:t>Draw straight line between the front layer GEM hit and back layer GEM hit, and project to all intermediate layers, with special resolution in the range of intrinsic GEM resolution. Now we consider hits within bins of the intermediate layers that intercept the straight-line projection and consider the hits of the bins within a tolerance to the projection (edge tolerance – 1.5 mm)</a:t>
                </a:r>
              </a:p>
              <a:p>
                <a:pPr lvl="1">
                  <a:buFont typeface="Wingdings" pitchFamily="2" charset="2"/>
                  <a:buChar char="Ø"/>
                </a:pPr>
                <a:r>
                  <a:rPr lang="en-US" sz="1800" dirty="0"/>
                  <a:t>Now loop over all possible combinations of one hit per layer, find the combination with best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𝜒</m:t>
                        </m:r>
                      </m:e>
                      <m:sup>
                        <m:r>
                          <a:rPr lang="en-US" sz="1800" i="1">
                            <a:latin typeface="Cambria Math" panose="02040503050406030204" pitchFamily="18" charset="0"/>
                          </a:rPr>
                          <m:t>2</m:t>
                        </m:r>
                      </m:sup>
                    </m:sSup>
                    <m:r>
                      <a:rPr lang="en-US" sz="1800" i="1">
                        <a:latin typeface="Cambria Math" panose="02040503050406030204" pitchFamily="18" charset="0"/>
                      </a:rPr>
                      <m:t>/</m:t>
                    </m:r>
                    <m:r>
                      <a:rPr lang="en-US" sz="1800" i="1">
                        <a:latin typeface="Cambria Math" panose="02040503050406030204" pitchFamily="18" charset="0"/>
                      </a:rPr>
                      <m:t>𝑑𝑜𝑓</m:t>
                    </m:r>
                  </m:oMath>
                </a14:m>
                <a:r>
                  <a:rPr lang="en-US" sz="1800" dirty="0"/>
                  <a:t> of straight-line fit in 3D, consistent with some other cuts on “hit quality” (timing, ADC correlation, optics, etc.)</a:t>
                </a:r>
              </a:p>
            </p:txBody>
          </p:sp>
        </mc:Choice>
        <mc:Fallback xmlns="">
          <p:sp>
            <p:nvSpPr>
              <p:cNvPr id="3" name="Content Placeholder 2">
                <a:extLst>
                  <a:ext uri="{FF2B5EF4-FFF2-40B4-BE49-F238E27FC236}">
                    <a16:creationId xmlns:a16="http://schemas.microsoft.com/office/drawing/2014/main" id="{190F73E4-2107-1BA0-7BE2-4C1B8072AA99}"/>
                  </a:ext>
                </a:extLst>
              </p:cNvPr>
              <p:cNvSpPr>
                <a:spLocks noGrp="1" noRot="1" noChangeAspect="1" noMove="1" noResize="1" noEditPoints="1" noAdjustHandles="1" noChangeArrowheads="1" noChangeShapeType="1" noTextEdit="1"/>
              </p:cNvSpPr>
              <p:nvPr>
                <p:ph idx="1"/>
              </p:nvPr>
            </p:nvSpPr>
            <p:spPr>
              <a:xfrm>
                <a:off x="838200" y="1128889"/>
                <a:ext cx="10515600" cy="5048074"/>
              </a:xfrm>
              <a:blipFill>
                <a:blip r:embed="rId2"/>
                <a:stretch>
                  <a:fillRect l="-1086" t="-2757" r="-2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5F2F134-4C48-AD7F-4B99-DCFB0C60F30B}"/>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D0441CD8-FC82-F917-3575-8F495C8A730A}"/>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670B5E32-A1E6-1D32-AE23-8AFD99A8548E}"/>
              </a:ext>
            </a:extLst>
          </p:cNvPr>
          <p:cNvSpPr>
            <a:spLocks noGrp="1"/>
          </p:cNvSpPr>
          <p:nvPr>
            <p:ph type="sldNum" sz="quarter" idx="12"/>
          </p:nvPr>
        </p:nvSpPr>
        <p:spPr/>
        <p:txBody>
          <a:bodyPr/>
          <a:lstStyle/>
          <a:p>
            <a:fld id="{08C49C7C-553C-4518-9854-3BEE41672621}" type="slidenum">
              <a:rPr lang="en-US" smtClean="0"/>
              <a:pPr/>
              <a:t>15</a:t>
            </a:fld>
            <a:endParaRPr lang="en-US" dirty="0"/>
          </a:p>
        </p:txBody>
      </p:sp>
    </p:spTree>
    <p:extLst>
      <p:ext uri="{BB962C8B-B14F-4D97-AF65-F5344CB8AC3E}">
        <p14:creationId xmlns:p14="http://schemas.microsoft.com/office/powerpoint/2010/main" val="3957798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74F1-6412-25E7-5C09-2116E52B6569}"/>
              </a:ext>
            </a:extLst>
          </p:cNvPr>
          <p:cNvSpPr>
            <a:spLocks noGrp="1"/>
          </p:cNvSpPr>
          <p:nvPr>
            <p:ph type="title"/>
          </p:nvPr>
        </p:nvSpPr>
        <p:spPr/>
        <p:txBody>
          <a:bodyPr/>
          <a:lstStyle/>
          <a:p>
            <a:r>
              <a:rPr lang="en-US" dirty="0"/>
              <a:t>3D Track Reconstruction: Constraint Points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A15D33-3D12-78D7-9007-618590EF4F5C}"/>
                  </a:ext>
                </a:extLst>
              </p:cNvPr>
              <p:cNvSpPr>
                <a:spLocks noGrp="1"/>
              </p:cNvSpPr>
              <p:nvPr>
                <p:ph idx="1"/>
              </p:nvPr>
            </p:nvSpPr>
            <p:spPr>
              <a:xfrm>
                <a:off x="838200" y="1128889"/>
                <a:ext cx="10515600" cy="5048074"/>
              </a:xfrm>
            </p:spPr>
            <p:txBody>
              <a:bodyPr/>
              <a:lstStyle/>
              <a:p>
                <a:pPr>
                  <a:buFont typeface="Wingdings" pitchFamily="2" charset="2"/>
                  <a:buChar char="v"/>
                </a:pPr>
                <a:r>
                  <a:rPr lang="en-US" sz="2000" dirty="0"/>
                  <a:t>Finding constraints for FT and FPP trackers</a:t>
                </a:r>
              </a:p>
              <a:p>
                <a:pPr lvl="1">
                  <a:buFont typeface="Wingdings" pitchFamily="2" charset="2"/>
                  <a:buChar char="Ø"/>
                </a:pPr>
                <a:r>
                  <a:rPr lang="en-US" sz="1800" dirty="0"/>
                  <a:t>Get front and back constraints for FT from ECal/</a:t>
                </a:r>
                <a:r>
                  <a:rPr lang="en-US" sz="1800" dirty="0" err="1"/>
                  <a:t>CDet</a:t>
                </a:r>
                <a:r>
                  <a:rPr lang="en-US" sz="1800" dirty="0"/>
                  <a:t>. For FPP, front constraint from ECal/</a:t>
                </a:r>
                <a:r>
                  <a:rPr lang="en-US" sz="1800" dirty="0" err="1"/>
                  <a:t>CDet</a:t>
                </a:r>
                <a:r>
                  <a:rPr lang="en-US" sz="1800" dirty="0"/>
                  <a:t> with proton track projected to analyzer mid-plane and back constraint from HCal cluster</a:t>
                </a:r>
              </a:p>
              <a:p>
                <a:pPr>
                  <a:buFont typeface="Wingdings" pitchFamily="2" charset="2"/>
                  <a:buChar char="v"/>
                </a:pPr>
                <a:r>
                  <a:rPr lang="en-US" sz="2000" dirty="0">
                    <a:cs typeface="Calibri" panose="020F0502020204030204" pitchFamily="34" charset="0"/>
                  </a:rPr>
                  <a:t>Two modes of tracking currently developed: 1) FT first and then FPP    2) FPP first and then FT (faster; only one </a:t>
                </a:r>
                <a14:m>
                  <m:oMath xmlns:m="http://schemas.openxmlformats.org/officeDocument/2006/math">
                    <m:sSub>
                      <m:sSubPr>
                        <m:ctrlPr>
                          <a:rPr lang="en-US" sz="2000" i="1"/>
                        </m:ctrlPr>
                      </m:sSubPr>
                      <m:e>
                        <m:r>
                          <a:rPr lang="en-US" sz="2000" i="1"/>
                          <m:t>𝑣</m:t>
                        </m:r>
                      </m:e>
                      <m:sub>
                        <m:r>
                          <a:rPr lang="en-US" sz="2000" i="1"/>
                          <m:t>𝑧</m:t>
                        </m:r>
                      </m:sub>
                    </m:sSub>
                  </m:oMath>
                </a14:m>
                <a:r>
                  <a:rPr lang="en-US" sz="2000" dirty="0">
                    <a:cs typeface="Calibri" panose="020F0502020204030204" pitchFamily="34" charset="0"/>
                  </a:rPr>
                  <a:t> bin with smallest ‘</a:t>
                </a:r>
                <a:r>
                  <a:rPr lang="en-US" sz="2000" dirty="0" err="1">
                    <a:cs typeface="Calibri" panose="020F0502020204030204" pitchFamily="34" charset="0"/>
                  </a:rPr>
                  <a:t>sclose</a:t>
                </a:r>
                <a:r>
                  <a:rPr lang="en-US" sz="2000" dirty="0">
                    <a:cs typeface="Calibri" panose="020F0502020204030204" pitchFamily="34" charset="0"/>
                  </a:rPr>
                  <a:t>’ w.r.t FPP track)</a:t>
                </a:r>
              </a:p>
            </p:txBody>
          </p:sp>
        </mc:Choice>
        <mc:Fallback>
          <p:sp>
            <p:nvSpPr>
              <p:cNvPr id="3" name="Content Placeholder 2">
                <a:extLst>
                  <a:ext uri="{FF2B5EF4-FFF2-40B4-BE49-F238E27FC236}">
                    <a16:creationId xmlns:a16="http://schemas.microsoft.com/office/drawing/2014/main" id="{02A15D33-3D12-78D7-9007-618590EF4F5C}"/>
                  </a:ext>
                </a:extLst>
              </p:cNvPr>
              <p:cNvSpPr>
                <a:spLocks noGrp="1" noRot="1" noChangeAspect="1" noMove="1" noResize="1" noEditPoints="1" noAdjustHandles="1" noChangeArrowheads="1" noChangeShapeType="1" noTextEdit="1"/>
              </p:cNvSpPr>
              <p:nvPr>
                <p:ph idx="1"/>
              </p:nvPr>
            </p:nvSpPr>
            <p:spPr>
              <a:xfrm>
                <a:off x="838200" y="1128889"/>
                <a:ext cx="10515600" cy="5048074"/>
              </a:xfrm>
              <a:blipFill>
                <a:blip r:embed="rId2"/>
                <a:stretch>
                  <a:fillRect l="-603" t="-125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F210CE0-05E8-3C83-1883-AEC476F7D112}"/>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9B3184EC-BF16-0EF4-277D-797E01551E1B}"/>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A8BEB671-1C26-94D4-6C4E-2DA0C9DD3F12}"/>
              </a:ext>
            </a:extLst>
          </p:cNvPr>
          <p:cNvSpPr>
            <a:spLocks noGrp="1"/>
          </p:cNvSpPr>
          <p:nvPr>
            <p:ph type="sldNum" sz="quarter" idx="12"/>
          </p:nvPr>
        </p:nvSpPr>
        <p:spPr/>
        <p:txBody>
          <a:bodyPr/>
          <a:lstStyle/>
          <a:p>
            <a:fld id="{08C49C7C-553C-4518-9854-3BEE41672621}" type="slidenum">
              <a:rPr lang="en-US" smtClean="0"/>
              <a:pPr/>
              <a:t>16</a:t>
            </a:fld>
            <a:endParaRPr lang="en-US" dirty="0"/>
          </a:p>
        </p:txBody>
      </p:sp>
      <p:pic>
        <p:nvPicPr>
          <p:cNvPr id="7" name="Picture 6" descr="A diagram of a diagram of a diagram&#10;&#10;AI-generated content may be incorrect.">
            <a:extLst>
              <a:ext uri="{FF2B5EF4-FFF2-40B4-BE49-F238E27FC236}">
                <a16:creationId xmlns:a16="http://schemas.microsoft.com/office/drawing/2014/main" id="{2B8B25A5-3549-7609-D310-CAD4900934F2}"/>
              </a:ext>
            </a:extLst>
          </p:cNvPr>
          <p:cNvPicPr>
            <a:picLocks noChangeAspect="1"/>
          </p:cNvPicPr>
          <p:nvPr/>
        </p:nvPicPr>
        <p:blipFill>
          <a:blip r:embed="rId3"/>
          <a:stretch>
            <a:fillRect/>
          </a:stretch>
        </p:blipFill>
        <p:spPr>
          <a:xfrm>
            <a:off x="2033613" y="2664178"/>
            <a:ext cx="8120723" cy="3817597"/>
          </a:xfrm>
          <a:prstGeom prst="rect">
            <a:avLst/>
          </a:prstGeom>
        </p:spPr>
      </p:pic>
    </p:spTree>
    <p:extLst>
      <p:ext uri="{BB962C8B-B14F-4D97-AF65-F5344CB8AC3E}">
        <p14:creationId xmlns:p14="http://schemas.microsoft.com/office/powerpoint/2010/main" val="258817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3982-3D6E-F1E9-E707-E9903A82F63C}"/>
              </a:ext>
            </a:extLst>
          </p:cNvPr>
          <p:cNvSpPr>
            <a:spLocks noGrp="1"/>
          </p:cNvSpPr>
          <p:nvPr>
            <p:ph type="title"/>
          </p:nvPr>
        </p:nvSpPr>
        <p:spPr/>
        <p:txBody>
          <a:bodyPr/>
          <a:lstStyle/>
          <a:p>
            <a:r>
              <a:rPr lang="en-US" dirty="0"/>
              <a:t>Challenges to Tracking: FT Occupancy</a:t>
            </a:r>
          </a:p>
        </p:txBody>
      </p:sp>
      <p:sp>
        <p:nvSpPr>
          <p:cNvPr id="4" name="Date Placeholder 3">
            <a:extLst>
              <a:ext uri="{FF2B5EF4-FFF2-40B4-BE49-F238E27FC236}">
                <a16:creationId xmlns:a16="http://schemas.microsoft.com/office/drawing/2014/main" id="{61FBBCE7-2114-7A8C-70FB-D6082697307F}"/>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CC8AC47D-2CF2-87C0-E949-53E376884AAE}"/>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72D40215-BA58-2222-1074-0FB89BEDA538}"/>
              </a:ext>
            </a:extLst>
          </p:cNvPr>
          <p:cNvSpPr>
            <a:spLocks noGrp="1"/>
          </p:cNvSpPr>
          <p:nvPr>
            <p:ph type="sldNum" sz="quarter" idx="12"/>
          </p:nvPr>
        </p:nvSpPr>
        <p:spPr/>
        <p:txBody>
          <a:bodyPr/>
          <a:lstStyle/>
          <a:p>
            <a:fld id="{08C49C7C-553C-4518-9854-3BEE41672621}" type="slidenum">
              <a:rPr lang="en-US" smtClean="0"/>
              <a:pPr/>
              <a:t>17</a:t>
            </a:fld>
            <a:endParaRPr lang="en-US" dirty="0"/>
          </a:p>
        </p:txBody>
      </p:sp>
      <p:grpSp>
        <p:nvGrpSpPr>
          <p:cNvPr id="7" name="Group 6">
            <a:extLst>
              <a:ext uri="{FF2B5EF4-FFF2-40B4-BE49-F238E27FC236}">
                <a16:creationId xmlns:a16="http://schemas.microsoft.com/office/drawing/2014/main" id="{0930CBC5-421A-6A78-AFF7-37E03A795E5E}"/>
              </a:ext>
            </a:extLst>
          </p:cNvPr>
          <p:cNvGrpSpPr/>
          <p:nvPr/>
        </p:nvGrpSpPr>
        <p:grpSpPr>
          <a:xfrm>
            <a:off x="5029200" y="1107132"/>
            <a:ext cx="7759596" cy="5020401"/>
            <a:chOff x="838200" y="2677361"/>
            <a:chExt cx="5173580" cy="2923967"/>
          </a:xfrm>
        </p:grpSpPr>
        <p:grpSp>
          <p:nvGrpSpPr>
            <p:cNvPr id="8" name="Group 7">
              <a:extLst>
                <a:ext uri="{FF2B5EF4-FFF2-40B4-BE49-F238E27FC236}">
                  <a16:creationId xmlns:a16="http://schemas.microsoft.com/office/drawing/2014/main" id="{2AF95E0E-0E3E-B861-2CE4-DE26446C19AC}"/>
                </a:ext>
              </a:extLst>
            </p:cNvPr>
            <p:cNvGrpSpPr/>
            <p:nvPr/>
          </p:nvGrpSpPr>
          <p:grpSpPr>
            <a:xfrm>
              <a:off x="838200" y="2677361"/>
              <a:ext cx="4758119" cy="2764295"/>
              <a:chOff x="838200" y="2781634"/>
              <a:chExt cx="4416357" cy="2503293"/>
            </a:xfrm>
          </p:grpSpPr>
          <p:pic>
            <p:nvPicPr>
              <p:cNvPr id="10" name="Picture 9" descr="A blue and green plaid pattern&#10;&#10;AI-generated content may be incorrect.">
                <a:extLst>
                  <a:ext uri="{FF2B5EF4-FFF2-40B4-BE49-F238E27FC236}">
                    <a16:creationId xmlns:a16="http://schemas.microsoft.com/office/drawing/2014/main" id="{90C5B307-464F-55B2-410D-C3713542BEB8}"/>
                  </a:ext>
                </a:extLst>
              </p:cNvPr>
              <p:cNvPicPr>
                <a:picLocks noChangeAspect="1"/>
              </p:cNvPicPr>
              <p:nvPr/>
            </p:nvPicPr>
            <p:blipFill>
              <a:blip r:embed="rId2"/>
              <a:srcRect l="-2473" r="51514"/>
              <a:stretch>
                <a:fillRect/>
              </a:stretch>
            </p:blipFill>
            <p:spPr>
              <a:xfrm>
                <a:off x="838200" y="2781634"/>
                <a:ext cx="3960765" cy="2503293"/>
              </a:xfrm>
              <a:prstGeom prst="rect">
                <a:avLst/>
              </a:prstGeom>
            </p:spPr>
          </p:pic>
          <p:pic>
            <p:nvPicPr>
              <p:cNvPr id="11" name="Picture 10" descr="A green rectangular object with black text&#10;&#10;AI-generated content may be incorrect.">
                <a:extLst>
                  <a:ext uri="{FF2B5EF4-FFF2-40B4-BE49-F238E27FC236}">
                    <a16:creationId xmlns:a16="http://schemas.microsoft.com/office/drawing/2014/main" id="{ADAAB8AE-8B05-91F2-9A38-6F5518F4EF47}"/>
                  </a:ext>
                </a:extLst>
              </p:cNvPr>
              <p:cNvPicPr>
                <a:picLocks noChangeAspect="1"/>
              </p:cNvPicPr>
              <p:nvPr/>
            </p:nvPicPr>
            <p:blipFill>
              <a:blip r:embed="rId3"/>
              <a:stretch>
                <a:fillRect/>
              </a:stretch>
            </p:blipFill>
            <p:spPr>
              <a:xfrm>
                <a:off x="4916594" y="2969823"/>
                <a:ext cx="337963" cy="2126915"/>
              </a:xfrm>
              <a:prstGeom prst="rect">
                <a:avLst/>
              </a:prstGeom>
            </p:spPr>
          </p:pic>
        </p:grpSp>
        <p:sp>
          <p:nvSpPr>
            <p:cNvPr id="9" name="TextBox 8">
              <a:extLst>
                <a:ext uri="{FF2B5EF4-FFF2-40B4-BE49-F238E27FC236}">
                  <a16:creationId xmlns:a16="http://schemas.microsoft.com/office/drawing/2014/main" id="{4E1C8E65-1A28-0E63-F063-AD8845FCCC93}"/>
                </a:ext>
              </a:extLst>
            </p:cNvPr>
            <p:cNvSpPr txBox="1"/>
            <p:nvPr/>
          </p:nvSpPr>
          <p:spPr>
            <a:xfrm>
              <a:off x="838200" y="5350372"/>
              <a:ext cx="5173580" cy="250956"/>
            </a:xfrm>
            <a:prstGeom prst="rect">
              <a:avLst/>
            </a:prstGeom>
            <a:noFill/>
          </p:spPr>
          <p:txBody>
            <a:bodyPr wrap="square" rtlCol="0">
              <a:spAutoFit/>
            </a:bodyPr>
            <a:lstStyle/>
            <a:p>
              <a:r>
                <a:rPr lang="en-US" sz="1100" dirty="0"/>
                <a:t>Front Tracker raw fired strips in an event color coded in ADC strength.</a:t>
              </a:r>
            </a:p>
            <a:p>
              <a:r>
                <a:rPr lang="en-US" sz="1100" dirty="0"/>
                <a:t>22 </a:t>
              </a:r>
              <a:r>
                <a:rPr lang="en-US" sz="1100" dirty="0" err="1"/>
                <a:t>uA</a:t>
              </a:r>
              <a:r>
                <a:rPr lang="en-US" sz="1100" dirty="0"/>
                <a:t> on LH2 target; one of the highest background cases in SBS.</a:t>
              </a:r>
            </a:p>
          </p:txBody>
        </p:sp>
      </p:grpSp>
      <p:sp>
        <p:nvSpPr>
          <p:cNvPr id="12" name="Rounded Rectangle 6">
            <a:extLst>
              <a:ext uri="{FF2B5EF4-FFF2-40B4-BE49-F238E27FC236}">
                <a16:creationId xmlns:a16="http://schemas.microsoft.com/office/drawing/2014/main" id="{07E007D5-0E59-1A51-221F-3C48C04A127F}"/>
              </a:ext>
            </a:extLst>
          </p:cNvPr>
          <p:cNvSpPr/>
          <p:nvPr/>
        </p:nvSpPr>
        <p:spPr>
          <a:xfrm>
            <a:off x="87084" y="1043071"/>
            <a:ext cx="4942115" cy="5057692"/>
          </a:xfrm>
          <a:prstGeom prst="roundRect">
            <a:avLst/>
          </a:prstGeom>
          <a:solidFill>
            <a:schemeClr val="bg1"/>
          </a:solidFill>
          <a:ln w="76200">
            <a:solidFill>
              <a:srgbClr val="0636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C871C01-63E1-023D-B6D9-B3E6D97C8676}"/>
              </a:ext>
            </a:extLst>
          </p:cNvPr>
          <p:cNvSpPr txBox="1">
            <a:spLocks/>
          </p:cNvSpPr>
          <p:nvPr/>
        </p:nvSpPr>
        <p:spPr>
          <a:xfrm>
            <a:off x="273223" y="1253067"/>
            <a:ext cx="4569836" cy="4726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pPr>
            <a:r>
              <a:rPr lang="en-US" sz="2000" dirty="0"/>
              <a:t>Main challenge by far is </a:t>
            </a:r>
            <a:r>
              <a:rPr lang="en-US" sz="2000" i="1" dirty="0">
                <a:solidFill>
                  <a:srgbClr val="FF0000"/>
                </a:solidFill>
              </a:rPr>
              <a:t>GEM tracking</a:t>
            </a:r>
            <a:r>
              <a:rPr lang="en-US" sz="2000" dirty="0"/>
              <a:t> under high occupancy (space and time signal pileup) and low signal to background ratios</a:t>
            </a:r>
          </a:p>
          <a:p>
            <a:pPr>
              <a:buFont typeface="Wingdings" pitchFamily="2" charset="2"/>
              <a:buChar char="v"/>
            </a:pPr>
            <a:r>
              <a:rPr lang="en-US" sz="2000" dirty="0">
                <a:sym typeface="Wingdings" pitchFamily="2" charset="2"/>
              </a:rPr>
              <a:t>Large number of combinatorics  high computational times + (fake hits + fake tracks)</a:t>
            </a:r>
            <a:endParaRPr lang="en-US" sz="2000" i="1" dirty="0">
              <a:sym typeface="Wingdings" pitchFamily="2" charset="2"/>
            </a:endParaRPr>
          </a:p>
          <a:p>
            <a:pPr>
              <a:buFont typeface="Wingdings" pitchFamily="2" charset="2"/>
              <a:buChar char="v"/>
            </a:pPr>
            <a:r>
              <a:rPr lang="en-US" sz="2000" dirty="0"/>
              <a:t>1D cluster formation and 2D hit reconstruction is especially affected by high occupancy </a:t>
            </a:r>
            <a:r>
              <a:rPr lang="en-US" sz="2000" dirty="0">
                <a:sym typeface="Wingdings" panose="05000000000000000000" pitchFamily="2" charset="2"/>
              </a:rPr>
              <a:t> lots of </a:t>
            </a:r>
            <a:r>
              <a:rPr lang="en-US" sz="2000" i="1" dirty="0">
                <a:sym typeface="Wingdings" panose="05000000000000000000" pitchFamily="2" charset="2"/>
              </a:rPr>
              <a:t>fake hit</a:t>
            </a:r>
            <a:r>
              <a:rPr lang="en-US" sz="2000" dirty="0">
                <a:sym typeface="Wingdings" panose="05000000000000000000" pitchFamily="2" charset="2"/>
              </a:rPr>
              <a:t> reconstruction</a:t>
            </a:r>
            <a:endParaRPr lang="en-US" sz="2000" dirty="0"/>
          </a:p>
          <a:p>
            <a:pPr>
              <a:buFont typeface="Wingdings" pitchFamily="2" charset="2"/>
              <a:buChar char="v"/>
            </a:pPr>
            <a:r>
              <a:rPr lang="en-US" sz="2000" dirty="0"/>
              <a:t>Tracking portion itself is done in field-free regions </a:t>
            </a:r>
            <a:r>
              <a:rPr lang="en-US" sz="2000" dirty="0">
                <a:sym typeface="Wingdings" pitchFamily="2" charset="2"/>
              </a:rPr>
              <a:t> straight lines; hence not the most complicated part </a:t>
            </a:r>
            <a:r>
              <a:rPr lang="en-US" sz="2000" i="1" dirty="0">
                <a:sym typeface="Wingdings" pitchFamily="2" charset="2"/>
              </a:rPr>
              <a:t>if</a:t>
            </a:r>
            <a:r>
              <a:rPr lang="en-US" sz="2000" dirty="0">
                <a:sym typeface="Wingdings" pitchFamily="2" charset="2"/>
              </a:rPr>
              <a:t> the hits fed in are mostly </a:t>
            </a:r>
            <a:r>
              <a:rPr lang="en-US" sz="2000" i="1" dirty="0">
                <a:sym typeface="Wingdings" pitchFamily="2" charset="2"/>
              </a:rPr>
              <a:t>true/real</a:t>
            </a:r>
            <a:r>
              <a:rPr lang="en-US" sz="2000" dirty="0">
                <a:sym typeface="Wingdings" pitchFamily="2" charset="2"/>
              </a:rPr>
              <a:t> proton hits</a:t>
            </a:r>
          </a:p>
        </p:txBody>
      </p:sp>
    </p:spTree>
    <p:extLst>
      <p:ext uri="{BB962C8B-B14F-4D97-AF65-F5344CB8AC3E}">
        <p14:creationId xmlns:p14="http://schemas.microsoft.com/office/powerpoint/2010/main" val="196518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with numbers and symbols&#10;&#10;AI-generated content may be incorrect.">
            <a:extLst>
              <a:ext uri="{FF2B5EF4-FFF2-40B4-BE49-F238E27FC236}">
                <a16:creationId xmlns:a16="http://schemas.microsoft.com/office/drawing/2014/main" id="{BA23F33D-C816-1755-49D7-7DCD06D4C34F}"/>
              </a:ext>
            </a:extLst>
          </p:cNvPr>
          <p:cNvPicPr>
            <a:picLocks noChangeAspect="1"/>
          </p:cNvPicPr>
          <p:nvPr/>
        </p:nvPicPr>
        <p:blipFill>
          <a:blip r:embed="rId3"/>
          <a:stretch>
            <a:fillRect/>
          </a:stretch>
        </p:blipFill>
        <p:spPr>
          <a:xfrm>
            <a:off x="2917945" y="968884"/>
            <a:ext cx="5271787" cy="3163071"/>
          </a:xfrm>
          <a:prstGeom prst="rect">
            <a:avLst/>
          </a:prstGeom>
          <a:ln>
            <a:solidFill>
              <a:schemeClr val="tx1"/>
            </a:solidFill>
          </a:ln>
        </p:spPr>
      </p:pic>
      <p:sp>
        <p:nvSpPr>
          <p:cNvPr id="2" name="Title 1">
            <a:extLst>
              <a:ext uri="{FF2B5EF4-FFF2-40B4-BE49-F238E27FC236}">
                <a16:creationId xmlns:a16="http://schemas.microsoft.com/office/drawing/2014/main" id="{5A996AAF-1925-AA3A-DAC4-1EA1F05E9F1A}"/>
              </a:ext>
            </a:extLst>
          </p:cNvPr>
          <p:cNvSpPr>
            <a:spLocks noGrp="1"/>
          </p:cNvSpPr>
          <p:nvPr>
            <p:ph type="title"/>
          </p:nvPr>
        </p:nvSpPr>
        <p:spPr/>
        <p:txBody>
          <a:bodyPr/>
          <a:lstStyle/>
          <a:p>
            <a:r>
              <a:rPr lang="en-US" dirty="0"/>
              <a:t>Challenges to Tracking: FT Occupancy</a:t>
            </a:r>
          </a:p>
        </p:txBody>
      </p:sp>
      <p:sp>
        <p:nvSpPr>
          <p:cNvPr id="4" name="Date Placeholder 3">
            <a:extLst>
              <a:ext uri="{FF2B5EF4-FFF2-40B4-BE49-F238E27FC236}">
                <a16:creationId xmlns:a16="http://schemas.microsoft.com/office/drawing/2014/main" id="{A630DDB0-4A8A-F2DB-C82E-8495999259B1}"/>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5C3E10DA-ABE9-4F5B-D0AE-7A3EEBA62E5F}"/>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32A1E2EF-5277-8758-9A43-C20C765501BD}"/>
              </a:ext>
            </a:extLst>
          </p:cNvPr>
          <p:cNvSpPr>
            <a:spLocks noGrp="1"/>
          </p:cNvSpPr>
          <p:nvPr>
            <p:ph type="sldNum" sz="quarter" idx="12"/>
          </p:nvPr>
        </p:nvSpPr>
        <p:spPr/>
        <p:txBody>
          <a:bodyPr/>
          <a:lstStyle/>
          <a:p>
            <a:fld id="{08C49C7C-553C-4518-9854-3BEE41672621}" type="slidenum">
              <a:rPr lang="en-US" smtClean="0"/>
              <a:pPr/>
              <a:t>18</a:t>
            </a:fld>
            <a:endParaRPr lang="en-US" dirty="0"/>
          </a:p>
        </p:txBody>
      </p:sp>
      <p:pic>
        <p:nvPicPr>
          <p:cNvPr id="7" name="Google Shape;201;p19">
            <a:extLst>
              <a:ext uri="{FF2B5EF4-FFF2-40B4-BE49-F238E27FC236}">
                <a16:creationId xmlns:a16="http://schemas.microsoft.com/office/drawing/2014/main" id="{FE801023-7B8D-9C7D-BCAC-D664A381E434}"/>
              </a:ext>
            </a:extLst>
          </p:cNvPr>
          <p:cNvPicPr preferRelativeResize="0"/>
          <p:nvPr/>
        </p:nvPicPr>
        <p:blipFill rotWithShape="1">
          <a:blip r:embed="rId4">
            <a:alphaModFix/>
          </a:blip>
          <a:srcRect r="53632"/>
          <a:stretch/>
        </p:blipFill>
        <p:spPr>
          <a:xfrm>
            <a:off x="8290573" y="2818545"/>
            <a:ext cx="2010927" cy="1762812"/>
          </a:xfrm>
          <a:prstGeom prst="rect">
            <a:avLst/>
          </a:prstGeom>
          <a:noFill/>
          <a:ln>
            <a:noFill/>
          </a:ln>
        </p:spPr>
      </p:pic>
      <p:pic>
        <p:nvPicPr>
          <p:cNvPr id="8" name="Google Shape;202;p19">
            <a:extLst>
              <a:ext uri="{FF2B5EF4-FFF2-40B4-BE49-F238E27FC236}">
                <a16:creationId xmlns:a16="http://schemas.microsoft.com/office/drawing/2014/main" id="{98C8D53D-6D88-31C8-8955-22D559A5455A}"/>
              </a:ext>
            </a:extLst>
          </p:cNvPr>
          <p:cNvPicPr preferRelativeResize="0"/>
          <p:nvPr/>
        </p:nvPicPr>
        <p:blipFill rotWithShape="1">
          <a:blip r:embed="rId5">
            <a:alphaModFix/>
          </a:blip>
          <a:srcRect l="53692"/>
          <a:stretch/>
        </p:blipFill>
        <p:spPr>
          <a:xfrm>
            <a:off x="10268624" y="1038568"/>
            <a:ext cx="1913053" cy="1779977"/>
          </a:xfrm>
          <a:prstGeom prst="rect">
            <a:avLst/>
          </a:prstGeom>
          <a:noFill/>
          <a:ln>
            <a:noFill/>
          </a:ln>
        </p:spPr>
      </p:pic>
      <p:pic>
        <p:nvPicPr>
          <p:cNvPr id="9" name="Google Shape;210;p19">
            <a:extLst>
              <a:ext uri="{FF2B5EF4-FFF2-40B4-BE49-F238E27FC236}">
                <a16:creationId xmlns:a16="http://schemas.microsoft.com/office/drawing/2014/main" id="{A5903B5D-6C5A-0094-AC0A-FE2544865874}"/>
              </a:ext>
            </a:extLst>
          </p:cNvPr>
          <p:cNvPicPr preferRelativeResize="0"/>
          <p:nvPr/>
        </p:nvPicPr>
        <p:blipFill rotWithShape="1">
          <a:blip r:embed="rId4">
            <a:alphaModFix/>
          </a:blip>
          <a:srcRect l="52743"/>
          <a:stretch/>
        </p:blipFill>
        <p:spPr>
          <a:xfrm>
            <a:off x="8290573" y="1055733"/>
            <a:ext cx="1978051" cy="1762812"/>
          </a:xfrm>
          <a:prstGeom prst="rect">
            <a:avLst/>
          </a:prstGeom>
          <a:noFill/>
          <a:ln>
            <a:noFill/>
          </a:ln>
        </p:spPr>
      </p:pic>
      <p:pic>
        <p:nvPicPr>
          <p:cNvPr id="10" name="Google Shape;212;p19">
            <a:extLst>
              <a:ext uri="{FF2B5EF4-FFF2-40B4-BE49-F238E27FC236}">
                <a16:creationId xmlns:a16="http://schemas.microsoft.com/office/drawing/2014/main" id="{8ECA1CE5-D588-711D-1EF4-401D334E09E4}"/>
              </a:ext>
            </a:extLst>
          </p:cNvPr>
          <p:cNvPicPr preferRelativeResize="0"/>
          <p:nvPr/>
        </p:nvPicPr>
        <p:blipFill rotWithShape="1">
          <a:blip r:embed="rId5">
            <a:alphaModFix/>
          </a:blip>
          <a:srcRect r="52720"/>
          <a:stretch/>
        </p:blipFill>
        <p:spPr>
          <a:xfrm>
            <a:off x="10278947" y="2834535"/>
            <a:ext cx="1913053" cy="1762812"/>
          </a:xfrm>
          <a:prstGeom prst="rect">
            <a:avLst/>
          </a:prstGeom>
          <a:noFill/>
          <a:ln>
            <a:noFill/>
          </a:ln>
        </p:spPr>
      </p:pic>
      <p:sp>
        <p:nvSpPr>
          <p:cNvPr id="11" name="Google Shape;215;p19">
            <a:extLst>
              <a:ext uri="{FF2B5EF4-FFF2-40B4-BE49-F238E27FC236}">
                <a16:creationId xmlns:a16="http://schemas.microsoft.com/office/drawing/2014/main" id="{6F769801-2CA1-60DC-0C28-05268239A53E}"/>
              </a:ext>
            </a:extLst>
          </p:cNvPr>
          <p:cNvSpPr txBox="1"/>
          <p:nvPr/>
        </p:nvSpPr>
        <p:spPr>
          <a:xfrm>
            <a:off x="9502284" y="3282888"/>
            <a:ext cx="993600" cy="471948"/>
          </a:xfrm>
          <a:prstGeom prst="rect">
            <a:avLst/>
          </a:prstGeom>
          <a:noFill/>
          <a:ln>
            <a:noFill/>
          </a:ln>
        </p:spPr>
        <p:txBody>
          <a:bodyPr spcFirstLastPara="1" wrap="square" lIns="121900" tIns="121900" rIns="121900" bIns="121900" anchor="t" anchorCtr="0">
            <a:spAutoFit/>
          </a:bodyPr>
          <a:lstStyle/>
          <a:p>
            <a:r>
              <a:rPr lang="en" sz="1467" dirty="0">
                <a:solidFill>
                  <a:schemeClr val="dk1"/>
                </a:solidFill>
                <a:latin typeface="El Messiri Medium"/>
                <a:ea typeface="El Messiri Medium"/>
                <a:cs typeface="El Messiri Medium"/>
                <a:sym typeface="El Messiri Medium"/>
              </a:rPr>
              <a:t>U strips</a:t>
            </a:r>
            <a:endParaRPr sz="1467" dirty="0">
              <a:solidFill>
                <a:schemeClr val="dk1"/>
              </a:solidFill>
              <a:latin typeface="El Messiri Medium"/>
              <a:ea typeface="El Messiri Medium"/>
              <a:cs typeface="El Messiri Medium"/>
              <a:sym typeface="El Messiri Medium"/>
            </a:endParaRPr>
          </a:p>
        </p:txBody>
      </p:sp>
      <p:sp>
        <p:nvSpPr>
          <p:cNvPr id="12" name="Google Shape;216;p19">
            <a:extLst>
              <a:ext uri="{FF2B5EF4-FFF2-40B4-BE49-F238E27FC236}">
                <a16:creationId xmlns:a16="http://schemas.microsoft.com/office/drawing/2014/main" id="{AC014A37-DC9E-23B6-3589-6D3F3C519890}"/>
              </a:ext>
            </a:extLst>
          </p:cNvPr>
          <p:cNvSpPr txBox="1"/>
          <p:nvPr/>
        </p:nvSpPr>
        <p:spPr>
          <a:xfrm>
            <a:off x="9502284" y="1658896"/>
            <a:ext cx="993600" cy="471948"/>
          </a:xfrm>
          <a:prstGeom prst="rect">
            <a:avLst/>
          </a:prstGeom>
          <a:noFill/>
          <a:ln>
            <a:noFill/>
          </a:ln>
        </p:spPr>
        <p:txBody>
          <a:bodyPr spcFirstLastPara="1" wrap="square" lIns="121900" tIns="121900" rIns="121900" bIns="121900" anchor="t" anchorCtr="0">
            <a:spAutoFit/>
          </a:bodyPr>
          <a:lstStyle/>
          <a:p>
            <a:r>
              <a:rPr lang="en" sz="1467" dirty="0">
                <a:solidFill>
                  <a:schemeClr val="dk1"/>
                </a:solidFill>
                <a:latin typeface="El Messiri Medium"/>
                <a:ea typeface="El Messiri Medium"/>
                <a:cs typeface="El Messiri Medium"/>
                <a:sym typeface="El Messiri Medium"/>
              </a:rPr>
              <a:t>V strips</a:t>
            </a:r>
            <a:endParaRPr sz="1467" dirty="0">
              <a:solidFill>
                <a:schemeClr val="dk1"/>
              </a:solidFill>
              <a:latin typeface="El Messiri Medium"/>
              <a:ea typeface="El Messiri Medium"/>
              <a:cs typeface="El Messiri Medium"/>
              <a:sym typeface="El Messiri Medium"/>
            </a:endParaRPr>
          </a:p>
        </p:txBody>
      </p:sp>
      <p:sp>
        <p:nvSpPr>
          <p:cNvPr id="13" name="Google Shape;217;p19">
            <a:extLst>
              <a:ext uri="{FF2B5EF4-FFF2-40B4-BE49-F238E27FC236}">
                <a16:creationId xmlns:a16="http://schemas.microsoft.com/office/drawing/2014/main" id="{C824582D-9705-20C2-70A5-ADEA703BDABB}"/>
              </a:ext>
            </a:extLst>
          </p:cNvPr>
          <p:cNvSpPr txBox="1"/>
          <p:nvPr/>
        </p:nvSpPr>
        <p:spPr>
          <a:xfrm>
            <a:off x="11349750" y="3282888"/>
            <a:ext cx="993600" cy="471948"/>
          </a:xfrm>
          <a:prstGeom prst="rect">
            <a:avLst/>
          </a:prstGeom>
          <a:noFill/>
          <a:ln>
            <a:noFill/>
          </a:ln>
        </p:spPr>
        <p:txBody>
          <a:bodyPr spcFirstLastPara="1" wrap="square" lIns="121900" tIns="121900" rIns="121900" bIns="121900" anchor="t" anchorCtr="0">
            <a:spAutoFit/>
          </a:bodyPr>
          <a:lstStyle/>
          <a:p>
            <a:r>
              <a:rPr lang="en" sz="1467">
                <a:solidFill>
                  <a:schemeClr val="dk1"/>
                </a:solidFill>
                <a:latin typeface="El Messiri Medium"/>
                <a:ea typeface="El Messiri Medium"/>
                <a:cs typeface="El Messiri Medium"/>
                <a:sym typeface="El Messiri Medium"/>
              </a:rPr>
              <a:t>U strips</a:t>
            </a:r>
            <a:endParaRPr sz="1467">
              <a:solidFill>
                <a:schemeClr val="dk1"/>
              </a:solidFill>
              <a:latin typeface="El Messiri Medium"/>
              <a:ea typeface="El Messiri Medium"/>
              <a:cs typeface="El Messiri Medium"/>
              <a:sym typeface="El Messiri Medium"/>
            </a:endParaRPr>
          </a:p>
        </p:txBody>
      </p:sp>
      <p:sp>
        <p:nvSpPr>
          <p:cNvPr id="14" name="Google Shape;218;p19">
            <a:extLst>
              <a:ext uri="{FF2B5EF4-FFF2-40B4-BE49-F238E27FC236}">
                <a16:creationId xmlns:a16="http://schemas.microsoft.com/office/drawing/2014/main" id="{A3E0815C-23BB-FE7A-285C-33D94E14DA86}"/>
              </a:ext>
            </a:extLst>
          </p:cNvPr>
          <p:cNvSpPr txBox="1"/>
          <p:nvPr/>
        </p:nvSpPr>
        <p:spPr>
          <a:xfrm>
            <a:off x="11457617" y="1658896"/>
            <a:ext cx="993600" cy="471948"/>
          </a:xfrm>
          <a:prstGeom prst="rect">
            <a:avLst/>
          </a:prstGeom>
          <a:noFill/>
          <a:ln>
            <a:noFill/>
          </a:ln>
        </p:spPr>
        <p:txBody>
          <a:bodyPr spcFirstLastPara="1" wrap="square" lIns="121900" tIns="121900" rIns="121900" bIns="121900" anchor="t" anchorCtr="0">
            <a:spAutoFit/>
          </a:bodyPr>
          <a:lstStyle/>
          <a:p>
            <a:r>
              <a:rPr lang="en" sz="1467" dirty="0">
                <a:solidFill>
                  <a:schemeClr val="dk1"/>
                </a:solidFill>
                <a:latin typeface="El Messiri Medium"/>
                <a:ea typeface="El Messiri Medium"/>
                <a:cs typeface="El Messiri Medium"/>
                <a:sym typeface="El Messiri Medium"/>
              </a:rPr>
              <a:t>V strips</a:t>
            </a:r>
            <a:endParaRPr sz="1467" dirty="0">
              <a:solidFill>
                <a:schemeClr val="dk1"/>
              </a:solidFill>
              <a:latin typeface="El Messiri Medium"/>
              <a:ea typeface="El Messiri Medium"/>
              <a:cs typeface="El Messiri Medium"/>
              <a:sym typeface="El Messiri Medium"/>
            </a:endParaRPr>
          </a:p>
        </p:txBody>
      </p:sp>
      <p:sp>
        <p:nvSpPr>
          <p:cNvPr id="16" name="TextBox 15">
            <a:extLst>
              <a:ext uri="{FF2B5EF4-FFF2-40B4-BE49-F238E27FC236}">
                <a16:creationId xmlns:a16="http://schemas.microsoft.com/office/drawing/2014/main" id="{2D47A719-94BA-0472-DC67-BE8279C5D35C}"/>
              </a:ext>
            </a:extLst>
          </p:cNvPr>
          <p:cNvSpPr txBox="1"/>
          <p:nvPr/>
        </p:nvSpPr>
        <p:spPr>
          <a:xfrm>
            <a:off x="9793439" y="4842981"/>
            <a:ext cx="950370" cy="461665"/>
          </a:xfrm>
          <a:prstGeom prst="rect">
            <a:avLst/>
          </a:prstGeom>
          <a:noFill/>
        </p:spPr>
        <p:txBody>
          <a:bodyPr wrap="square" rtlCol="0">
            <a:spAutoFit/>
          </a:bodyPr>
          <a:lstStyle/>
          <a:p>
            <a:r>
              <a:rPr lang="en-US" sz="1200" dirty="0"/>
              <a:t>Plot: V. Vishvanath</a:t>
            </a:r>
          </a:p>
        </p:txBody>
      </p:sp>
      <p:grpSp>
        <p:nvGrpSpPr>
          <p:cNvPr id="18" name="Group 17">
            <a:extLst>
              <a:ext uri="{FF2B5EF4-FFF2-40B4-BE49-F238E27FC236}">
                <a16:creationId xmlns:a16="http://schemas.microsoft.com/office/drawing/2014/main" id="{2F09356C-F071-8AC5-3884-F667791C29E5}"/>
              </a:ext>
            </a:extLst>
          </p:cNvPr>
          <p:cNvGrpSpPr/>
          <p:nvPr/>
        </p:nvGrpSpPr>
        <p:grpSpPr>
          <a:xfrm>
            <a:off x="2917945" y="4223689"/>
            <a:ext cx="5047466" cy="2266555"/>
            <a:chOff x="6218102" y="4139580"/>
            <a:chExt cx="5047466" cy="2266555"/>
          </a:xfrm>
        </p:grpSpPr>
        <p:pic>
          <p:nvPicPr>
            <p:cNvPr id="19" name="Picture 18" descr="A graph of a function&#10;&#10;AI-generated content may be incorrect.">
              <a:extLst>
                <a:ext uri="{FF2B5EF4-FFF2-40B4-BE49-F238E27FC236}">
                  <a16:creationId xmlns:a16="http://schemas.microsoft.com/office/drawing/2014/main" id="{6301A5B1-ABDD-47DF-FACD-60D6F6BFAD43}"/>
                </a:ext>
              </a:extLst>
            </p:cNvPr>
            <p:cNvPicPr>
              <a:picLocks noChangeAspect="1"/>
            </p:cNvPicPr>
            <p:nvPr/>
          </p:nvPicPr>
          <p:blipFill>
            <a:blip r:embed="rId6"/>
            <a:stretch>
              <a:fillRect/>
            </a:stretch>
          </p:blipFill>
          <p:spPr>
            <a:xfrm>
              <a:off x="8880369" y="4449186"/>
              <a:ext cx="2385199" cy="1649172"/>
            </a:xfrm>
            <a:prstGeom prst="rect">
              <a:avLst/>
            </a:prstGeom>
            <a:ln>
              <a:solidFill>
                <a:schemeClr val="tx1"/>
              </a:solidFill>
            </a:ln>
          </p:spPr>
        </p:pic>
        <p:grpSp>
          <p:nvGrpSpPr>
            <p:cNvPr id="20" name="Group 19">
              <a:extLst>
                <a:ext uri="{FF2B5EF4-FFF2-40B4-BE49-F238E27FC236}">
                  <a16:creationId xmlns:a16="http://schemas.microsoft.com/office/drawing/2014/main" id="{7C171855-485B-9EA6-8F00-D623910D2639}"/>
                </a:ext>
              </a:extLst>
            </p:cNvPr>
            <p:cNvGrpSpPr/>
            <p:nvPr/>
          </p:nvGrpSpPr>
          <p:grpSpPr>
            <a:xfrm>
              <a:off x="6218102" y="4449187"/>
              <a:ext cx="2385198" cy="1649171"/>
              <a:chOff x="6322564" y="4053968"/>
              <a:chExt cx="2385198" cy="1649171"/>
            </a:xfrm>
          </p:grpSpPr>
          <p:pic>
            <p:nvPicPr>
              <p:cNvPr id="25" name="Picture 24" descr="A graph of a function&#10;&#10;AI-generated content may be incorrect.">
                <a:extLst>
                  <a:ext uri="{FF2B5EF4-FFF2-40B4-BE49-F238E27FC236}">
                    <a16:creationId xmlns:a16="http://schemas.microsoft.com/office/drawing/2014/main" id="{CE47DBF2-9097-1728-5893-BA28E6A1731D}"/>
                  </a:ext>
                </a:extLst>
              </p:cNvPr>
              <p:cNvPicPr>
                <a:picLocks noChangeAspect="1"/>
              </p:cNvPicPr>
              <p:nvPr/>
            </p:nvPicPr>
            <p:blipFill>
              <a:blip r:embed="rId7"/>
              <a:stretch>
                <a:fillRect/>
              </a:stretch>
            </p:blipFill>
            <p:spPr>
              <a:xfrm>
                <a:off x="6322564" y="4053968"/>
                <a:ext cx="2385198" cy="1649171"/>
              </a:xfrm>
              <a:prstGeom prst="rect">
                <a:avLst/>
              </a:prstGeom>
              <a:ln>
                <a:solidFill>
                  <a:schemeClr val="tx1"/>
                </a:solidFill>
              </a:ln>
            </p:spPr>
          </p:pic>
          <p:sp>
            <p:nvSpPr>
              <p:cNvPr id="26" name="Rectangle 25">
                <a:extLst>
                  <a:ext uri="{FF2B5EF4-FFF2-40B4-BE49-F238E27FC236}">
                    <a16:creationId xmlns:a16="http://schemas.microsoft.com/office/drawing/2014/main" id="{E628B257-8993-FC22-220A-6AB47372137B}"/>
                  </a:ext>
                </a:extLst>
              </p:cNvPr>
              <p:cNvSpPr/>
              <p:nvPr/>
            </p:nvSpPr>
            <p:spPr>
              <a:xfrm flipH="1">
                <a:off x="8550442" y="4815068"/>
                <a:ext cx="88231" cy="49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D02E801-FEDD-6FCF-4B34-B5937D34BCED}"/>
                </a:ext>
              </a:extLst>
            </p:cNvPr>
            <p:cNvSpPr txBox="1"/>
            <p:nvPr/>
          </p:nvSpPr>
          <p:spPr>
            <a:xfrm>
              <a:off x="6488374" y="4139582"/>
              <a:ext cx="1957606" cy="307777"/>
            </a:xfrm>
            <a:prstGeom prst="rect">
              <a:avLst/>
            </a:prstGeom>
            <a:noFill/>
            <a:ln>
              <a:solidFill>
                <a:schemeClr val="tx1"/>
              </a:solidFill>
            </a:ln>
          </p:spPr>
          <p:txBody>
            <a:bodyPr wrap="square" rtlCol="0">
              <a:spAutoFit/>
            </a:bodyPr>
            <a:lstStyle/>
            <a:p>
              <a:r>
                <a:rPr lang="en-US" sz="1400" b="1" dirty="0"/>
                <a:t>15 </a:t>
              </a:r>
              <a:r>
                <a:rPr lang="en-US" sz="1400" b="1" dirty="0" err="1"/>
                <a:t>uA</a:t>
              </a:r>
              <a:r>
                <a:rPr lang="en-US" sz="1400" b="1" dirty="0"/>
                <a:t> </a:t>
              </a:r>
              <a:r>
                <a:rPr lang="en-US" sz="1400" dirty="0"/>
                <a:t>run elastic yield</a:t>
              </a:r>
            </a:p>
          </p:txBody>
        </p:sp>
        <p:sp>
          <p:nvSpPr>
            <p:cNvPr id="22" name="TextBox 21">
              <a:extLst>
                <a:ext uri="{FF2B5EF4-FFF2-40B4-BE49-F238E27FC236}">
                  <a16:creationId xmlns:a16="http://schemas.microsoft.com/office/drawing/2014/main" id="{E287203C-FACA-3802-A6DB-DC71A7831BF1}"/>
                </a:ext>
              </a:extLst>
            </p:cNvPr>
            <p:cNvSpPr txBox="1"/>
            <p:nvPr/>
          </p:nvSpPr>
          <p:spPr>
            <a:xfrm>
              <a:off x="9147699" y="4139580"/>
              <a:ext cx="1957606" cy="307777"/>
            </a:xfrm>
            <a:prstGeom prst="rect">
              <a:avLst/>
            </a:prstGeom>
            <a:noFill/>
            <a:ln>
              <a:solidFill>
                <a:schemeClr val="tx1"/>
              </a:solidFill>
            </a:ln>
          </p:spPr>
          <p:txBody>
            <a:bodyPr wrap="square" rtlCol="0">
              <a:spAutoFit/>
            </a:bodyPr>
            <a:lstStyle/>
            <a:p>
              <a:r>
                <a:rPr lang="en-US" sz="1400" b="1"/>
                <a:t>22 </a:t>
              </a:r>
              <a:r>
                <a:rPr lang="en-US" sz="1400" b="1" err="1"/>
                <a:t>uA</a:t>
              </a:r>
              <a:r>
                <a:rPr lang="en-US" sz="1400" b="1"/>
                <a:t> </a:t>
              </a:r>
              <a:r>
                <a:rPr lang="en-US" sz="1400"/>
                <a:t>run elastic yield</a:t>
              </a:r>
            </a:p>
          </p:txBody>
        </p:sp>
        <p:sp>
          <p:nvSpPr>
            <p:cNvPr id="23" name="TextBox 22">
              <a:extLst>
                <a:ext uri="{FF2B5EF4-FFF2-40B4-BE49-F238E27FC236}">
                  <a16:creationId xmlns:a16="http://schemas.microsoft.com/office/drawing/2014/main" id="{B0527B3D-2BCA-08BA-0488-C65CF1835552}"/>
                </a:ext>
              </a:extLst>
            </p:cNvPr>
            <p:cNvSpPr txBox="1"/>
            <p:nvPr/>
          </p:nvSpPr>
          <p:spPr>
            <a:xfrm>
              <a:off x="6628977" y="6098358"/>
              <a:ext cx="1676400" cy="307777"/>
            </a:xfrm>
            <a:prstGeom prst="rect">
              <a:avLst/>
            </a:prstGeom>
            <a:noFill/>
            <a:ln>
              <a:solidFill>
                <a:schemeClr val="tx1"/>
              </a:solidFill>
            </a:ln>
          </p:spPr>
          <p:txBody>
            <a:bodyPr wrap="square" rtlCol="0">
              <a:spAutoFit/>
            </a:bodyPr>
            <a:lstStyle/>
            <a:p>
              <a:r>
                <a:rPr lang="en-US" sz="1400"/>
                <a:t>Heep yield/C = </a:t>
              </a:r>
              <a:r>
                <a:rPr lang="en-US" sz="1400" b="1">
                  <a:solidFill>
                    <a:srgbClr val="C00000"/>
                  </a:solidFill>
                </a:rPr>
                <a:t>24K</a:t>
              </a:r>
            </a:p>
          </p:txBody>
        </p:sp>
        <p:sp>
          <p:nvSpPr>
            <p:cNvPr id="24" name="TextBox 23">
              <a:extLst>
                <a:ext uri="{FF2B5EF4-FFF2-40B4-BE49-F238E27FC236}">
                  <a16:creationId xmlns:a16="http://schemas.microsoft.com/office/drawing/2014/main" id="{49A0B870-0D78-F631-633D-B84BF30906BE}"/>
                </a:ext>
              </a:extLst>
            </p:cNvPr>
            <p:cNvSpPr txBox="1"/>
            <p:nvPr/>
          </p:nvSpPr>
          <p:spPr>
            <a:xfrm>
              <a:off x="9180884" y="6098358"/>
              <a:ext cx="1676400" cy="307777"/>
            </a:xfrm>
            <a:prstGeom prst="rect">
              <a:avLst/>
            </a:prstGeom>
            <a:noFill/>
            <a:ln>
              <a:solidFill>
                <a:schemeClr val="tx1"/>
              </a:solidFill>
            </a:ln>
          </p:spPr>
          <p:txBody>
            <a:bodyPr wrap="square" rtlCol="0">
              <a:spAutoFit/>
            </a:bodyPr>
            <a:lstStyle/>
            <a:p>
              <a:r>
                <a:rPr lang="en-US" sz="1400"/>
                <a:t>Heep yield/C = </a:t>
              </a:r>
              <a:r>
                <a:rPr lang="en-US" sz="1400" b="1">
                  <a:solidFill>
                    <a:srgbClr val="C00000"/>
                  </a:solidFill>
                </a:rPr>
                <a:t>11K</a:t>
              </a:r>
            </a:p>
          </p:txBody>
        </p:sp>
      </p:grpSp>
      <p:sp>
        <p:nvSpPr>
          <p:cNvPr id="15" name="Content Placeholder 2">
            <a:extLst>
              <a:ext uri="{FF2B5EF4-FFF2-40B4-BE49-F238E27FC236}">
                <a16:creationId xmlns:a16="http://schemas.microsoft.com/office/drawing/2014/main" id="{85A12C1D-DD5C-C42D-E857-0279D2C2745A}"/>
              </a:ext>
            </a:extLst>
          </p:cNvPr>
          <p:cNvSpPr txBox="1">
            <a:spLocks/>
          </p:cNvSpPr>
          <p:nvPr/>
        </p:nvSpPr>
        <p:spPr>
          <a:xfrm>
            <a:off x="-18894" y="1847681"/>
            <a:ext cx="2762094" cy="31626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 sz="2400" dirty="0">
                <a:solidFill>
                  <a:schemeClr val="dk1"/>
                </a:solidFill>
                <a:ea typeface="El Messiri Medium"/>
                <a:cs typeface="Calibri" panose="020F0502020204030204" pitchFamily="34" charset="0"/>
                <a:sym typeface="El Messiri Medium"/>
              </a:rPr>
              <a:t>High raw strip occupancy in FT due to soft photon background of rate ~500 kHz/cm</a:t>
            </a:r>
            <a:r>
              <a:rPr lang="en" sz="2400" baseline="30000" dirty="0">
                <a:solidFill>
                  <a:schemeClr val="dk1"/>
                </a:solidFill>
                <a:ea typeface="El Messiri Medium"/>
                <a:cs typeface="Calibri" panose="020F0502020204030204" pitchFamily="34" charset="0"/>
                <a:sym typeface="El Messiri Medium"/>
              </a:rPr>
              <a:t>2 </a:t>
            </a:r>
          </a:p>
          <a:p>
            <a:pPr>
              <a:buFont typeface="Wingdings" pitchFamily="2" charset="2"/>
              <a:buChar char="Ø"/>
            </a:pPr>
            <a:r>
              <a:rPr lang="en" sz="2400" dirty="0">
                <a:solidFill>
                  <a:schemeClr val="dk1"/>
                </a:solidFill>
                <a:ea typeface="El Messiri Medium"/>
                <a:cs typeface="Calibri" panose="020F0502020204030204" pitchFamily="34" charset="0"/>
                <a:sym typeface="El Messiri Medium"/>
              </a:rPr>
              <a:t>Elastic reconstruction suffers due to this high background</a:t>
            </a:r>
            <a:endParaRPr lang="en" sz="2400" baseline="30000" dirty="0">
              <a:solidFill>
                <a:schemeClr val="dk1"/>
              </a:solidFill>
              <a:ea typeface="El Messiri Medium"/>
              <a:cs typeface="Calibri" panose="020F0502020204030204" pitchFamily="34" charset="0"/>
              <a:sym typeface="El Messiri Medium"/>
            </a:endParaRPr>
          </a:p>
        </p:txBody>
      </p:sp>
    </p:spTree>
    <p:extLst>
      <p:ext uri="{BB962C8B-B14F-4D97-AF65-F5344CB8AC3E}">
        <p14:creationId xmlns:p14="http://schemas.microsoft.com/office/powerpoint/2010/main" val="288054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A98F-AE36-73A2-258C-E663FB501798}"/>
              </a:ext>
            </a:extLst>
          </p:cNvPr>
          <p:cNvSpPr>
            <a:spLocks noGrp="1"/>
          </p:cNvSpPr>
          <p:nvPr>
            <p:ph type="title"/>
          </p:nvPr>
        </p:nvSpPr>
        <p:spPr/>
        <p:txBody>
          <a:bodyPr/>
          <a:lstStyle/>
          <a:p>
            <a:r>
              <a:rPr lang="en-US" dirty="0"/>
              <a:t>Readout Electronics</a:t>
            </a:r>
          </a:p>
        </p:txBody>
      </p:sp>
      <p:sp>
        <p:nvSpPr>
          <p:cNvPr id="3" name="Content Placeholder 2">
            <a:extLst>
              <a:ext uri="{FF2B5EF4-FFF2-40B4-BE49-F238E27FC236}">
                <a16:creationId xmlns:a16="http://schemas.microsoft.com/office/drawing/2014/main" id="{499B1B2A-58C5-7ECC-9D66-41AB10877BCC}"/>
              </a:ext>
            </a:extLst>
          </p:cNvPr>
          <p:cNvSpPr>
            <a:spLocks noGrp="1"/>
          </p:cNvSpPr>
          <p:nvPr>
            <p:ph idx="1"/>
          </p:nvPr>
        </p:nvSpPr>
        <p:spPr>
          <a:xfrm>
            <a:off x="420512" y="1253331"/>
            <a:ext cx="6091108" cy="4351338"/>
          </a:xfrm>
        </p:spPr>
        <p:txBody>
          <a:bodyPr>
            <a:normAutofit fontScale="92500" lnSpcReduction="10000"/>
          </a:bodyPr>
          <a:lstStyle/>
          <a:p>
            <a:pPr>
              <a:buFont typeface="Wingdings" pitchFamily="2" charset="2"/>
              <a:buChar char="v"/>
            </a:pPr>
            <a:r>
              <a:rPr lang="en-US" dirty="0"/>
              <a:t>Gem detectors use the 128 channel APV25 chip</a:t>
            </a:r>
          </a:p>
          <a:p>
            <a:pPr lvl="1">
              <a:buFont typeface="Wingdings" pitchFamily="2" charset="2"/>
              <a:buChar char="Ø"/>
            </a:pPr>
            <a:r>
              <a:rPr lang="en-US" dirty="0"/>
              <a:t>Operates on a 40 MHz clock</a:t>
            </a:r>
          </a:p>
          <a:p>
            <a:pPr lvl="1">
              <a:buFont typeface="Wingdings" pitchFamily="2" charset="2"/>
              <a:buChar char="Ø"/>
            </a:pPr>
            <a:r>
              <a:rPr lang="en-US" dirty="0"/>
              <a:t>Each trigger takes 6 time samples over 150 ns</a:t>
            </a:r>
          </a:p>
          <a:p>
            <a:pPr>
              <a:buFont typeface="Wingdings" pitchFamily="2" charset="2"/>
              <a:buChar char="v"/>
            </a:pPr>
            <a:r>
              <a:rPr lang="en-US" dirty="0"/>
              <a:t>Baseline for each time sample has a pedestal offset referred to at the Common Mode (CM)</a:t>
            </a:r>
          </a:p>
          <a:p>
            <a:pPr>
              <a:buFont typeface="Wingdings" pitchFamily="2" charset="2"/>
              <a:buChar char="v"/>
            </a:pPr>
            <a:r>
              <a:rPr lang="en-US" dirty="0"/>
              <a:t>Each channel has some random electronic fluctuations around the CM referred to as the pedestal</a:t>
            </a:r>
          </a:p>
          <a:p>
            <a:pPr>
              <a:buFont typeface="Wingdings" pitchFamily="2" charset="2"/>
              <a:buChar char="v"/>
            </a:pPr>
            <a:r>
              <a:rPr lang="en-US" dirty="0"/>
              <a:t>A unique CM and pedestal is calculated for each APV using data without signals</a:t>
            </a:r>
          </a:p>
        </p:txBody>
      </p:sp>
      <p:sp>
        <p:nvSpPr>
          <p:cNvPr id="4" name="Date Placeholder 3">
            <a:extLst>
              <a:ext uri="{FF2B5EF4-FFF2-40B4-BE49-F238E27FC236}">
                <a16:creationId xmlns:a16="http://schemas.microsoft.com/office/drawing/2014/main" id="{933F5CB4-E832-907E-712F-162D71BBCFDD}"/>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0F42B6C8-A32F-A745-9171-6F4ADA67CDAC}"/>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4C4BF5AC-B63C-142E-D7D2-2E76E6E4367E}"/>
              </a:ext>
            </a:extLst>
          </p:cNvPr>
          <p:cNvSpPr>
            <a:spLocks noGrp="1"/>
          </p:cNvSpPr>
          <p:nvPr>
            <p:ph type="sldNum" sz="quarter" idx="12"/>
          </p:nvPr>
        </p:nvSpPr>
        <p:spPr/>
        <p:txBody>
          <a:bodyPr/>
          <a:lstStyle/>
          <a:p>
            <a:fld id="{08C49C7C-553C-4518-9854-3BEE41672621}" type="slidenum">
              <a:rPr lang="en-US" smtClean="0"/>
              <a:pPr/>
              <a:t>19</a:t>
            </a:fld>
            <a:endParaRPr lang="en-US" dirty="0"/>
          </a:p>
        </p:txBody>
      </p:sp>
      <p:pic>
        <p:nvPicPr>
          <p:cNvPr id="9" name="Picture 8" descr="A graph with numbers and lines&#10;&#10;AI-generated content may be incorrect.">
            <a:extLst>
              <a:ext uri="{FF2B5EF4-FFF2-40B4-BE49-F238E27FC236}">
                <a16:creationId xmlns:a16="http://schemas.microsoft.com/office/drawing/2014/main" id="{B614BFCE-AE8D-A75A-C2C1-832CA8D5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20" y="3229503"/>
            <a:ext cx="2917388" cy="2742614"/>
          </a:xfrm>
          <a:prstGeom prst="rect">
            <a:avLst/>
          </a:prstGeom>
        </p:spPr>
      </p:pic>
      <p:pic>
        <p:nvPicPr>
          <p:cNvPr id="10" name="Google Shape;168;p17">
            <a:extLst>
              <a:ext uri="{FF2B5EF4-FFF2-40B4-BE49-F238E27FC236}">
                <a16:creationId xmlns:a16="http://schemas.microsoft.com/office/drawing/2014/main" id="{CFA1F324-5C92-BA33-DDF5-04877F606162}"/>
              </a:ext>
            </a:extLst>
          </p:cNvPr>
          <p:cNvPicPr preferRelativeResize="0"/>
          <p:nvPr/>
        </p:nvPicPr>
        <p:blipFill>
          <a:blip r:embed="rId3">
            <a:alphaModFix/>
          </a:blip>
          <a:stretch>
            <a:fillRect/>
          </a:stretch>
        </p:blipFill>
        <p:spPr>
          <a:xfrm rot="-5400000">
            <a:off x="8294976" y="317170"/>
            <a:ext cx="1831605" cy="3254143"/>
          </a:xfrm>
          <a:prstGeom prst="rect">
            <a:avLst/>
          </a:prstGeom>
          <a:noFill/>
          <a:ln>
            <a:noFill/>
          </a:ln>
        </p:spPr>
      </p:pic>
      <p:pic>
        <p:nvPicPr>
          <p:cNvPr id="12" name="Picture 11" descr="A graph of a good signal&#10;&#10;AI-generated content may be incorrect.">
            <a:extLst>
              <a:ext uri="{FF2B5EF4-FFF2-40B4-BE49-F238E27FC236}">
                <a16:creationId xmlns:a16="http://schemas.microsoft.com/office/drawing/2014/main" id="{A5F3002E-7CC7-CD11-FC26-A2E7F7425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585" y="3330247"/>
            <a:ext cx="3128530" cy="2641870"/>
          </a:xfrm>
          <a:prstGeom prst="rect">
            <a:avLst/>
          </a:prstGeom>
        </p:spPr>
      </p:pic>
    </p:spTree>
    <p:extLst>
      <p:ext uri="{BB962C8B-B14F-4D97-AF65-F5344CB8AC3E}">
        <p14:creationId xmlns:p14="http://schemas.microsoft.com/office/powerpoint/2010/main" val="144625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2A33-4164-3ED3-F05C-59F74D35B313}"/>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1D50B94A-4CD8-DF3C-83C5-389CAC3EFB82}"/>
              </a:ext>
            </a:extLst>
          </p:cNvPr>
          <p:cNvSpPr>
            <a:spLocks noGrp="1"/>
          </p:cNvSpPr>
          <p:nvPr>
            <p:ph idx="1"/>
          </p:nvPr>
        </p:nvSpPr>
        <p:spPr>
          <a:xfrm>
            <a:off x="838200" y="1024128"/>
            <a:ext cx="10515600" cy="3788608"/>
          </a:xfrm>
        </p:spPr>
        <p:txBody>
          <a:bodyPr>
            <a:normAutofit fontScale="92500"/>
          </a:bodyPr>
          <a:lstStyle/>
          <a:p>
            <a:pPr>
              <a:buFont typeface="Wingdings" pitchFamily="2" charset="2"/>
              <a:buChar char="Ø"/>
            </a:pPr>
            <a:r>
              <a:rPr lang="en-US" dirty="0"/>
              <a:t>The UVA Group: N. Liyanage, H. Nguyen, A. Ahmed, B. Dharmasena, N. </a:t>
            </a:r>
            <a:r>
              <a:rPr lang="en-US" dirty="0" err="1"/>
              <a:t>Kularatne</a:t>
            </a:r>
            <a:r>
              <a:rPr lang="en-US" dirty="0"/>
              <a:t>, V. Vishvanath, V. Gamage &amp; Alumni: A. Rathnayake, J. Boyd, S. </a:t>
            </a:r>
            <a:r>
              <a:rPr lang="en-US" dirty="0" err="1"/>
              <a:t>Jeffas</a:t>
            </a:r>
            <a:r>
              <a:rPr lang="en-US" dirty="0"/>
              <a:t>, X. Bai </a:t>
            </a:r>
          </a:p>
          <a:p>
            <a:pPr marL="285750" indent="-285750">
              <a:buFont typeface="Wingdings" pitchFamily="2" charset="2"/>
              <a:buChar char="Ø"/>
            </a:pPr>
            <a:r>
              <a:rPr lang="en-US" dirty="0"/>
              <a:t>The entire SBS Collaboration, in particular </a:t>
            </a:r>
            <a:r>
              <a:rPr lang="en-US" dirty="0" err="1"/>
              <a:t>GEp</a:t>
            </a:r>
            <a:r>
              <a:rPr lang="en-US" dirty="0"/>
              <a:t> spokespeople: A. Puckett, B. </a:t>
            </a:r>
            <a:r>
              <a:rPr lang="en-US" dirty="0" err="1"/>
              <a:t>Wojtsekhowski</a:t>
            </a:r>
            <a:r>
              <a:rPr lang="en-US" dirty="0"/>
              <a:t>, E. </a:t>
            </a:r>
            <a:r>
              <a:rPr lang="en-US" dirty="0" err="1"/>
              <a:t>Cisbani</a:t>
            </a:r>
            <a:r>
              <a:rPr lang="en-US" dirty="0"/>
              <a:t>, L. Pentchev M. Jones, N. Liyanage; </a:t>
            </a:r>
            <a:r>
              <a:rPr lang="en-US" dirty="0" err="1"/>
              <a:t>GEp</a:t>
            </a:r>
            <a:r>
              <a:rPr lang="en-US" dirty="0"/>
              <a:t> Grad students: B. Spaude, J. Su, N. Hunt, M. </a:t>
            </a:r>
            <a:r>
              <a:rPr lang="en-US" dirty="0" err="1"/>
              <a:t>Gomina</a:t>
            </a:r>
            <a:r>
              <a:rPr lang="en-US" dirty="0"/>
              <a:t>, V. Vishvanath</a:t>
            </a:r>
          </a:p>
          <a:p>
            <a:pPr>
              <a:buFont typeface="Wingdings" pitchFamily="2" charset="2"/>
              <a:buChar char="Ø"/>
            </a:pPr>
            <a:r>
              <a:rPr lang="en-US" dirty="0"/>
              <a:t>Jefferson Lab Staff for their support</a:t>
            </a:r>
          </a:p>
          <a:p>
            <a:pPr>
              <a:buFont typeface="Wingdings" pitchFamily="2" charset="2"/>
              <a:buChar char="Ø"/>
            </a:pPr>
            <a:r>
              <a:rPr lang="en-US" dirty="0"/>
              <a:t>US Department of Energy, Office of science, Office of Nuclear physics award number DE-FG02-03ER41240</a:t>
            </a:r>
          </a:p>
        </p:txBody>
      </p:sp>
      <p:sp>
        <p:nvSpPr>
          <p:cNvPr id="4" name="Date Placeholder 3">
            <a:extLst>
              <a:ext uri="{FF2B5EF4-FFF2-40B4-BE49-F238E27FC236}">
                <a16:creationId xmlns:a16="http://schemas.microsoft.com/office/drawing/2014/main" id="{B971C327-FDD7-6286-A348-6A05699AC450}"/>
              </a:ext>
            </a:extLst>
          </p:cNvPr>
          <p:cNvSpPr>
            <a:spLocks noGrp="1"/>
          </p:cNvSpPr>
          <p:nvPr>
            <p:ph type="dt" sz="half" idx="10"/>
          </p:nvPr>
        </p:nvSpPr>
        <p:spPr/>
        <p:txBody>
          <a:bodyPr/>
          <a:lstStyle/>
          <a:p>
            <a:r>
              <a:rPr lang="en-US"/>
              <a:t>January 22, 2026</a:t>
            </a:r>
          </a:p>
        </p:txBody>
      </p:sp>
      <p:sp>
        <p:nvSpPr>
          <p:cNvPr id="6" name="Slide Number Placeholder 5">
            <a:extLst>
              <a:ext uri="{FF2B5EF4-FFF2-40B4-BE49-F238E27FC236}">
                <a16:creationId xmlns:a16="http://schemas.microsoft.com/office/drawing/2014/main" id="{A71F0F08-D01C-BEE9-786F-0E55C9501B71}"/>
              </a:ext>
            </a:extLst>
          </p:cNvPr>
          <p:cNvSpPr>
            <a:spLocks noGrp="1"/>
          </p:cNvSpPr>
          <p:nvPr>
            <p:ph type="sldNum" sz="quarter" idx="12"/>
          </p:nvPr>
        </p:nvSpPr>
        <p:spPr/>
        <p:txBody>
          <a:bodyPr/>
          <a:lstStyle/>
          <a:p>
            <a:fld id="{08C49C7C-553C-4518-9854-3BEE41672621}" type="slidenum">
              <a:rPr lang="en-US" smtClean="0"/>
              <a:pPr/>
              <a:t>2</a:t>
            </a:fld>
            <a:endParaRPr lang="en-US"/>
          </a:p>
        </p:txBody>
      </p:sp>
      <p:pic>
        <p:nvPicPr>
          <p:cNvPr id="3074" name="Picture 2" descr="SC Logos | U.S. DOE Office of Science (SC)">
            <a:extLst>
              <a:ext uri="{FF2B5EF4-FFF2-40B4-BE49-F238E27FC236}">
                <a16:creationId xmlns:a16="http://schemas.microsoft.com/office/drawing/2014/main" id="{2A7E9CC9-C016-D56A-E4B9-46799C8A2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934" y="5037745"/>
            <a:ext cx="3148361" cy="1019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logo&#10;&#10;Description automatically generated">
            <a:extLst>
              <a:ext uri="{FF2B5EF4-FFF2-40B4-BE49-F238E27FC236}">
                <a16:creationId xmlns:a16="http://schemas.microsoft.com/office/drawing/2014/main" id="{4200527C-5ED6-8F12-47F3-B4DB630B9F9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89777" y="5133503"/>
            <a:ext cx="2503495" cy="827602"/>
          </a:xfrm>
          <a:prstGeom prst="rect">
            <a:avLst/>
          </a:prstGeom>
        </p:spPr>
      </p:pic>
      <p:pic>
        <p:nvPicPr>
          <p:cNvPr id="8" name="Picture 2" descr="Hall A Update">
            <a:extLst>
              <a:ext uri="{FF2B5EF4-FFF2-40B4-BE49-F238E27FC236}">
                <a16:creationId xmlns:a16="http://schemas.microsoft.com/office/drawing/2014/main" id="{6D2BB9E3-8918-263B-3FAE-D6C65B7FE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3403" y="4616621"/>
            <a:ext cx="2503495" cy="1740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iversity of Virginia Logo and symbol, meaning, history, PNG, brand">
            <a:extLst>
              <a:ext uri="{FF2B5EF4-FFF2-40B4-BE49-F238E27FC236}">
                <a16:creationId xmlns:a16="http://schemas.microsoft.com/office/drawing/2014/main" id="{727764A8-2F0E-3866-CDA8-C5B607D768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05" y="4782687"/>
            <a:ext cx="2503495" cy="140821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B9EB3224-38B1-69DB-D512-AC1764A54291}"/>
              </a:ext>
            </a:extLst>
          </p:cNvPr>
          <p:cNvSpPr>
            <a:spLocks noGrp="1"/>
          </p:cNvSpPr>
          <p:nvPr>
            <p:ph type="ftr" sz="quarter" idx="11"/>
          </p:nvPr>
        </p:nvSpPr>
        <p:spPr>
          <a:xfrm>
            <a:off x="4036575" y="6581978"/>
            <a:ext cx="4114800" cy="276022"/>
          </a:xfrm>
        </p:spPr>
        <p:txBody>
          <a:bodyPr/>
          <a:lstStyle/>
          <a:p>
            <a:r>
              <a:rPr lang="en-US"/>
              <a:t>Jacob McMurtry, University of Virginia</a:t>
            </a:r>
            <a:endParaRPr lang="en-US" dirty="0"/>
          </a:p>
        </p:txBody>
      </p:sp>
    </p:spTree>
    <p:extLst>
      <p:ext uri="{BB962C8B-B14F-4D97-AF65-F5344CB8AC3E}">
        <p14:creationId xmlns:p14="http://schemas.microsoft.com/office/powerpoint/2010/main" val="2215355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7ECB-CE3F-4BC4-9ADC-D7907F6CB037}"/>
              </a:ext>
            </a:extLst>
          </p:cNvPr>
          <p:cNvSpPr>
            <a:spLocks noGrp="1"/>
          </p:cNvSpPr>
          <p:nvPr>
            <p:ph type="title"/>
          </p:nvPr>
        </p:nvSpPr>
        <p:spPr/>
        <p:txBody>
          <a:bodyPr/>
          <a:lstStyle/>
          <a:p>
            <a:r>
              <a:rPr lang="en-US" dirty="0"/>
              <a:t>Baseline Sagging</a:t>
            </a:r>
          </a:p>
        </p:txBody>
      </p:sp>
      <p:sp>
        <p:nvSpPr>
          <p:cNvPr id="3" name="Content Placeholder 2">
            <a:extLst>
              <a:ext uri="{FF2B5EF4-FFF2-40B4-BE49-F238E27FC236}">
                <a16:creationId xmlns:a16="http://schemas.microsoft.com/office/drawing/2014/main" id="{628FE66F-8389-36F7-10B2-FFD489212744}"/>
              </a:ext>
            </a:extLst>
          </p:cNvPr>
          <p:cNvSpPr>
            <a:spLocks noGrp="1"/>
          </p:cNvSpPr>
          <p:nvPr>
            <p:ph idx="1"/>
          </p:nvPr>
        </p:nvSpPr>
        <p:spPr>
          <a:xfrm>
            <a:off x="161306" y="1089355"/>
            <a:ext cx="6070305" cy="4351338"/>
          </a:xfrm>
        </p:spPr>
        <p:txBody>
          <a:bodyPr/>
          <a:lstStyle/>
          <a:p>
            <a:pPr>
              <a:buFont typeface="Wingdings" pitchFamily="2" charset="2"/>
              <a:buChar char="v"/>
            </a:pPr>
            <a:r>
              <a:rPr lang="en-US" dirty="0"/>
              <a:t>Data undergoes online zero suppression to reduce data rates</a:t>
            </a:r>
          </a:p>
          <a:p>
            <a:pPr>
              <a:buFont typeface="Wingdings" pitchFamily="2" charset="2"/>
              <a:buChar char="v"/>
            </a:pPr>
            <a:r>
              <a:rPr lang="en-US" dirty="0"/>
              <a:t>Exception is every 1/100 event is saved as full read out for diagnostics</a:t>
            </a:r>
          </a:p>
          <a:p>
            <a:pPr lvl="1">
              <a:buFont typeface="Wingdings" pitchFamily="2" charset="2"/>
              <a:buChar char="Ø"/>
            </a:pPr>
            <a:r>
              <a:rPr lang="en-US" dirty="0"/>
              <a:t>Events that fail the online ZS will be saved as FRO events</a:t>
            </a:r>
          </a:p>
          <a:p>
            <a:pPr>
              <a:buFont typeface="Wingdings" pitchFamily="2" charset="2"/>
              <a:buChar char="v"/>
            </a:pPr>
            <a:r>
              <a:rPr lang="en-US" dirty="0"/>
              <a:t>Under high rates, the APV25 RC circuit can cause negative pulses which appear to decrease the CM baseline calculated by the online algorithm</a:t>
            </a:r>
          </a:p>
        </p:txBody>
      </p:sp>
      <p:sp>
        <p:nvSpPr>
          <p:cNvPr id="4" name="Date Placeholder 3">
            <a:extLst>
              <a:ext uri="{FF2B5EF4-FFF2-40B4-BE49-F238E27FC236}">
                <a16:creationId xmlns:a16="http://schemas.microsoft.com/office/drawing/2014/main" id="{3FC82EBB-2FE7-1E08-3B3E-EB945E68429F}"/>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A039438D-7312-C41C-D4E2-A86DE9530B54}"/>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7A6FBAFD-3C6C-C84E-B10C-9C4CAA6E7795}"/>
              </a:ext>
            </a:extLst>
          </p:cNvPr>
          <p:cNvSpPr>
            <a:spLocks noGrp="1"/>
          </p:cNvSpPr>
          <p:nvPr>
            <p:ph type="sldNum" sz="quarter" idx="12"/>
          </p:nvPr>
        </p:nvSpPr>
        <p:spPr/>
        <p:txBody>
          <a:bodyPr/>
          <a:lstStyle/>
          <a:p>
            <a:fld id="{08C49C7C-553C-4518-9854-3BEE41672621}" type="slidenum">
              <a:rPr lang="en-US" smtClean="0"/>
              <a:pPr/>
              <a:t>20</a:t>
            </a:fld>
            <a:endParaRPr lang="en-US" dirty="0"/>
          </a:p>
        </p:txBody>
      </p:sp>
      <p:pic>
        <p:nvPicPr>
          <p:cNvPr id="7" name="Picture 6">
            <a:extLst>
              <a:ext uri="{FF2B5EF4-FFF2-40B4-BE49-F238E27FC236}">
                <a16:creationId xmlns:a16="http://schemas.microsoft.com/office/drawing/2014/main" id="{641146A1-C511-7922-D675-D49B26EA7EC9}"/>
              </a:ext>
            </a:extLst>
          </p:cNvPr>
          <p:cNvPicPr>
            <a:picLocks noChangeAspect="1"/>
          </p:cNvPicPr>
          <p:nvPr/>
        </p:nvPicPr>
        <p:blipFill>
          <a:blip r:embed="rId2"/>
          <a:stretch>
            <a:fillRect/>
          </a:stretch>
        </p:blipFill>
        <p:spPr>
          <a:xfrm>
            <a:off x="7135260" y="3132667"/>
            <a:ext cx="4214490" cy="3284602"/>
          </a:xfrm>
          <a:prstGeom prst="rect">
            <a:avLst/>
          </a:prstGeom>
        </p:spPr>
      </p:pic>
      <p:pic>
        <p:nvPicPr>
          <p:cNvPr id="13" name="Picture 12" descr="A graph of a graph&#10;&#10;AI-generated content may be incorrect.">
            <a:extLst>
              <a:ext uri="{FF2B5EF4-FFF2-40B4-BE49-F238E27FC236}">
                <a16:creationId xmlns:a16="http://schemas.microsoft.com/office/drawing/2014/main" id="{0291D08D-94DC-30AB-94C1-637832AB0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437" y="990608"/>
            <a:ext cx="2095500" cy="1651000"/>
          </a:xfrm>
          <a:prstGeom prst="rect">
            <a:avLst/>
          </a:prstGeom>
        </p:spPr>
      </p:pic>
      <p:pic>
        <p:nvPicPr>
          <p:cNvPr id="17" name="Picture 16" descr="A graph of a number of data&#10;&#10;AI-generated content may be incorrect.">
            <a:extLst>
              <a:ext uri="{FF2B5EF4-FFF2-40B4-BE49-F238E27FC236}">
                <a16:creationId xmlns:a16="http://schemas.microsoft.com/office/drawing/2014/main" id="{2817ABF7-F4F7-AFCE-CD4A-B668DD561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611" y="1014922"/>
            <a:ext cx="2133600" cy="1625600"/>
          </a:xfrm>
          <a:prstGeom prst="rect">
            <a:avLst/>
          </a:prstGeom>
        </p:spPr>
      </p:pic>
      <p:sp>
        <p:nvSpPr>
          <p:cNvPr id="18" name="TextBox 17">
            <a:extLst>
              <a:ext uri="{FF2B5EF4-FFF2-40B4-BE49-F238E27FC236}">
                <a16:creationId xmlns:a16="http://schemas.microsoft.com/office/drawing/2014/main" id="{7C56CC16-68A8-E43A-2C0C-2BB973982444}"/>
              </a:ext>
            </a:extLst>
          </p:cNvPr>
          <p:cNvSpPr txBox="1"/>
          <p:nvPr/>
        </p:nvSpPr>
        <p:spPr>
          <a:xfrm>
            <a:off x="6366934" y="2584377"/>
            <a:ext cx="2133600" cy="276999"/>
          </a:xfrm>
          <a:prstGeom prst="rect">
            <a:avLst/>
          </a:prstGeom>
          <a:noFill/>
        </p:spPr>
        <p:txBody>
          <a:bodyPr wrap="square" rtlCol="0">
            <a:spAutoFit/>
          </a:bodyPr>
          <a:lstStyle/>
          <a:p>
            <a:r>
              <a:rPr lang="en-US" sz="1200" dirty="0"/>
              <a:t>Figure: Zero Suppressed event</a:t>
            </a:r>
          </a:p>
        </p:txBody>
      </p:sp>
      <p:sp>
        <p:nvSpPr>
          <p:cNvPr id="19" name="TextBox 18">
            <a:extLst>
              <a:ext uri="{FF2B5EF4-FFF2-40B4-BE49-F238E27FC236}">
                <a16:creationId xmlns:a16="http://schemas.microsoft.com/office/drawing/2014/main" id="{BD2C51AB-B627-260C-67D7-2A6ED987786E}"/>
              </a:ext>
            </a:extLst>
          </p:cNvPr>
          <p:cNvSpPr txBox="1"/>
          <p:nvPr/>
        </p:nvSpPr>
        <p:spPr>
          <a:xfrm>
            <a:off x="9167760" y="2548295"/>
            <a:ext cx="2133600" cy="276999"/>
          </a:xfrm>
          <a:prstGeom prst="rect">
            <a:avLst/>
          </a:prstGeom>
          <a:noFill/>
        </p:spPr>
        <p:txBody>
          <a:bodyPr wrap="square" rtlCol="0">
            <a:spAutoFit/>
          </a:bodyPr>
          <a:lstStyle/>
          <a:p>
            <a:r>
              <a:rPr lang="en-US" sz="1200" dirty="0"/>
              <a:t>Figure: Negative pulses</a:t>
            </a:r>
          </a:p>
        </p:txBody>
      </p:sp>
      <p:cxnSp>
        <p:nvCxnSpPr>
          <p:cNvPr id="23" name="Straight Arrow Connector 22">
            <a:extLst>
              <a:ext uri="{FF2B5EF4-FFF2-40B4-BE49-F238E27FC236}">
                <a16:creationId xmlns:a16="http://schemas.microsoft.com/office/drawing/2014/main" id="{B6A5115C-B8ED-8CF1-E5FC-64C6A7244833}"/>
              </a:ext>
            </a:extLst>
          </p:cNvPr>
          <p:cNvCxnSpPr/>
          <p:nvPr/>
        </p:nvCxnSpPr>
        <p:spPr>
          <a:xfrm flipH="1" flipV="1">
            <a:off x="10080187" y="2099733"/>
            <a:ext cx="249146"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B739EBC-3EDB-0029-3F9F-8B74DBACBB8C}"/>
              </a:ext>
            </a:extLst>
          </p:cNvPr>
          <p:cNvCxnSpPr>
            <a:cxnSpLocks/>
          </p:cNvCxnSpPr>
          <p:nvPr/>
        </p:nvCxnSpPr>
        <p:spPr>
          <a:xfrm flipV="1">
            <a:off x="10718800" y="2099733"/>
            <a:ext cx="142436" cy="148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3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E8943-04EF-1B6B-8A8A-EFD19ED3A756}"/>
              </a:ext>
            </a:extLst>
          </p:cNvPr>
          <p:cNvSpPr>
            <a:spLocks noGrp="1"/>
          </p:cNvSpPr>
          <p:nvPr>
            <p:ph type="title"/>
          </p:nvPr>
        </p:nvSpPr>
        <p:spPr/>
        <p:txBody>
          <a:bodyPr/>
          <a:lstStyle/>
          <a:p>
            <a:r>
              <a:rPr lang="en-US" dirty="0"/>
              <a:t>Baseline Sagging</a:t>
            </a:r>
          </a:p>
        </p:txBody>
      </p:sp>
      <p:sp>
        <p:nvSpPr>
          <p:cNvPr id="3" name="Content Placeholder 2">
            <a:extLst>
              <a:ext uri="{FF2B5EF4-FFF2-40B4-BE49-F238E27FC236}">
                <a16:creationId xmlns:a16="http://schemas.microsoft.com/office/drawing/2014/main" id="{BC29E634-0D91-646A-9F49-3EA77E0A9CF4}"/>
              </a:ext>
            </a:extLst>
          </p:cNvPr>
          <p:cNvSpPr>
            <a:spLocks noGrp="1"/>
          </p:cNvSpPr>
          <p:nvPr>
            <p:ph idx="1"/>
          </p:nvPr>
        </p:nvSpPr>
        <p:spPr/>
        <p:txBody>
          <a:bodyPr/>
          <a:lstStyle/>
          <a:p>
            <a:pPr>
              <a:buFont typeface="Wingdings" pitchFamily="2" charset="2"/>
              <a:buChar char="v"/>
            </a:pPr>
            <a:r>
              <a:rPr lang="en-US" dirty="0"/>
              <a:t>Negative bias in CM calculations leads to more strips passing zero suppression:</a:t>
            </a:r>
          </a:p>
          <a:p>
            <a:pPr lvl="1">
              <a:buFont typeface="Wingdings" pitchFamily="2" charset="2"/>
              <a:buChar char="Ø"/>
            </a:pPr>
            <a:r>
              <a:rPr lang="en-US" dirty="0"/>
              <a:t>More ”fired” strips → higher reported occupancies → more computation time for event processing, fake hits, fake tracks, etc.</a:t>
            </a:r>
          </a:p>
          <a:p>
            <a:pPr>
              <a:buFont typeface="Wingdings" pitchFamily="2" charset="2"/>
              <a:buChar char="v"/>
            </a:pPr>
            <a:r>
              <a:rPr lang="en-US" dirty="0"/>
              <a:t>Potential solution (</a:t>
            </a:r>
            <a:r>
              <a:rPr lang="en-US" dirty="0">
                <a:solidFill>
                  <a:srgbClr val="FF0000"/>
                </a:solidFill>
              </a:rPr>
              <a:t>Work in progress!</a:t>
            </a:r>
            <a:r>
              <a:rPr lang="en-US" dirty="0"/>
              <a:t>):</a:t>
            </a:r>
          </a:p>
          <a:p>
            <a:pPr lvl="1">
              <a:buFont typeface="Wingdings" pitchFamily="2" charset="2"/>
              <a:buChar char="Ø"/>
            </a:pPr>
            <a:r>
              <a:rPr lang="en-US" dirty="0"/>
              <a:t>Using 1/100 FRO events, find an improved CM algorithm that better predicts the actual CM</a:t>
            </a:r>
          </a:p>
          <a:p>
            <a:pPr lvl="1">
              <a:buFont typeface="Wingdings" pitchFamily="2" charset="2"/>
              <a:buChar char="Ø"/>
            </a:pPr>
            <a:r>
              <a:rPr lang="en-US" dirty="0"/>
              <a:t>Using improved CM algorithm, estimate a correction to the online CM calculation → reduction of falsely fired strips</a:t>
            </a:r>
          </a:p>
        </p:txBody>
      </p:sp>
      <p:sp>
        <p:nvSpPr>
          <p:cNvPr id="4" name="Date Placeholder 3">
            <a:extLst>
              <a:ext uri="{FF2B5EF4-FFF2-40B4-BE49-F238E27FC236}">
                <a16:creationId xmlns:a16="http://schemas.microsoft.com/office/drawing/2014/main" id="{A3C0B225-8EBA-F5B6-CEEA-18A56536D4E7}"/>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A716F8E1-ECD9-F2AF-1600-3711429E6620}"/>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79A18956-7A99-847D-B765-FA462D0031FC}"/>
              </a:ext>
            </a:extLst>
          </p:cNvPr>
          <p:cNvSpPr>
            <a:spLocks noGrp="1"/>
          </p:cNvSpPr>
          <p:nvPr>
            <p:ph type="sldNum" sz="quarter" idx="12"/>
          </p:nvPr>
        </p:nvSpPr>
        <p:spPr/>
        <p:txBody>
          <a:bodyPr/>
          <a:lstStyle/>
          <a:p>
            <a:fld id="{08C49C7C-553C-4518-9854-3BEE41672621}" type="slidenum">
              <a:rPr lang="en-US" smtClean="0"/>
              <a:pPr/>
              <a:t>21</a:t>
            </a:fld>
            <a:endParaRPr lang="en-US" dirty="0"/>
          </a:p>
        </p:txBody>
      </p:sp>
    </p:spTree>
    <p:extLst>
      <p:ext uri="{BB962C8B-B14F-4D97-AF65-F5344CB8AC3E}">
        <p14:creationId xmlns:p14="http://schemas.microsoft.com/office/powerpoint/2010/main" val="3242814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5D42-A3AF-7117-282B-B3E31D3D5996}"/>
              </a:ext>
            </a:extLst>
          </p:cNvPr>
          <p:cNvSpPr>
            <a:spLocks noGrp="1"/>
          </p:cNvSpPr>
          <p:nvPr>
            <p:ph type="title"/>
          </p:nvPr>
        </p:nvSpPr>
        <p:spPr/>
        <p:txBody>
          <a:bodyPr/>
          <a:lstStyle/>
          <a:p>
            <a:r>
              <a:rPr lang="en-US" dirty="0"/>
              <a:t>Machine Learning Approach</a:t>
            </a:r>
          </a:p>
        </p:txBody>
      </p:sp>
      <p:sp>
        <p:nvSpPr>
          <p:cNvPr id="3" name="Content Placeholder 2">
            <a:extLst>
              <a:ext uri="{FF2B5EF4-FFF2-40B4-BE49-F238E27FC236}">
                <a16:creationId xmlns:a16="http://schemas.microsoft.com/office/drawing/2014/main" id="{F4663FA5-EC49-5CB4-A1CB-79C767306EDB}"/>
              </a:ext>
            </a:extLst>
          </p:cNvPr>
          <p:cNvSpPr>
            <a:spLocks noGrp="1"/>
          </p:cNvSpPr>
          <p:nvPr>
            <p:ph idx="1"/>
          </p:nvPr>
        </p:nvSpPr>
        <p:spPr>
          <a:xfrm>
            <a:off x="552541" y="963568"/>
            <a:ext cx="11082868" cy="3006150"/>
          </a:xfrm>
        </p:spPr>
        <p:txBody>
          <a:bodyPr>
            <a:normAutofit fontScale="70000" lnSpcReduction="20000"/>
          </a:bodyPr>
          <a:lstStyle/>
          <a:p>
            <a:pPr>
              <a:buFont typeface="Wingdings" pitchFamily="2" charset="2"/>
              <a:buChar char="v"/>
            </a:pPr>
            <a:r>
              <a:rPr lang="en-US" dirty="0"/>
              <a:t>Idea: Train a ‘De-Noising CNN Auto Encoder’ to help with GEP tracking</a:t>
            </a:r>
          </a:p>
          <a:p>
            <a:pPr lvl="1">
              <a:buFont typeface="Wingdings" pitchFamily="2" charset="2"/>
              <a:buChar char="Ø"/>
            </a:pPr>
            <a:r>
              <a:rPr lang="en-US" dirty="0"/>
              <a:t>Need to generate realistic Monte Carlo training data with known real tracks</a:t>
            </a:r>
          </a:p>
          <a:p>
            <a:pPr lvl="1">
              <a:buFont typeface="Wingdings" pitchFamily="2" charset="2"/>
              <a:buChar char="Ø"/>
            </a:pPr>
            <a:r>
              <a:rPr lang="en-US" dirty="0"/>
              <a:t>Guidance and support from resident Hall B AI tracking expert </a:t>
            </a:r>
            <a:r>
              <a:rPr lang="en-US" dirty="0">
                <a:solidFill>
                  <a:srgbClr val="FF0000"/>
                </a:solidFill>
              </a:rPr>
              <a:t>Gagik </a:t>
            </a:r>
            <a:r>
              <a:rPr lang="en-US" dirty="0" err="1">
                <a:solidFill>
                  <a:srgbClr val="FF0000"/>
                </a:solidFill>
              </a:rPr>
              <a:t>Gavalian</a:t>
            </a:r>
            <a:endParaRPr lang="en-US" dirty="0"/>
          </a:p>
          <a:p>
            <a:pPr>
              <a:buFont typeface="Wingdings" pitchFamily="2" charset="2"/>
              <a:buChar char="v"/>
            </a:pPr>
            <a:r>
              <a:rPr lang="en-US" dirty="0"/>
              <a:t>Current simulated GEM data shows too idealistic noise and timing profiles</a:t>
            </a:r>
          </a:p>
          <a:p>
            <a:pPr lvl="1">
              <a:buFont typeface="Wingdings" pitchFamily="2" charset="2"/>
              <a:buChar char="Ø"/>
            </a:pPr>
            <a:r>
              <a:rPr lang="en-US" dirty="0"/>
              <a:t>Ongoing efforts to improve MC GEM data to better represent the deficiencies in the real GEM data (</a:t>
            </a:r>
            <a:r>
              <a:rPr lang="en-US" dirty="0">
                <a:solidFill>
                  <a:srgbClr val="FF0000"/>
                </a:solidFill>
              </a:rPr>
              <a:t>lead by Anu</a:t>
            </a:r>
            <a:r>
              <a:rPr lang="en-US" dirty="0"/>
              <a:t>)</a:t>
            </a:r>
          </a:p>
          <a:p>
            <a:pPr lvl="1">
              <a:buFont typeface="Wingdings" pitchFamily="2" charset="2"/>
              <a:buChar char="Ø"/>
            </a:pPr>
            <a:r>
              <a:rPr lang="en-US" dirty="0">
                <a:sym typeface="Wingdings" pitchFamily="2" charset="2"/>
              </a:rPr>
              <a:t>Added: more realistic GEM common mode fluctuations and online ZS algorithms</a:t>
            </a:r>
          </a:p>
          <a:p>
            <a:pPr lvl="1">
              <a:buFont typeface="Wingdings" pitchFamily="2" charset="2"/>
              <a:buChar char="Ø"/>
            </a:pPr>
            <a:r>
              <a:rPr lang="en-US" dirty="0">
                <a:sym typeface="Wingdings" pitchFamily="2" charset="2"/>
              </a:rPr>
              <a:t>Future work: Implement CM sagging issues</a:t>
            </a:r>
          </a:p>
          <a:p>
            <a:pPr lvl="1">
              <a:buFont typeface="Wingdings" pitchFamily="2" charset="2"/>
              <a:buChar char="Ø"/>
            </a:pPr>
            <a:r>
              <a:rPr lang="en-US" dirty="0">
                <a:sym typeface="Wingdings" pitchFamily="2" charset="2"/>
              </a:rPr>
              <a:t>Future work: Changes in SBS_OFFLINE to carry-forward the ‘MC truth’ info up to the 2D hit reconstruction stage</a:t>
            </a:r>
          </a:p>
          <a:p>
            <a:pPr>
              <a:buFont typeface="Wingdings" pitchFamily="2" charset="2"/>
              <a:buChar char="v"/>
            </a:pPr>
            <a:r>
              <a:rPr lang="en-US" dirty="0"/>
              <a:t>This exercise will only help in the track-finding stage. Implementing a ML technique for 2D hit reconstruction is a possible future goal as well</a:t>
            </a:r>
          </a:p>
        </p:txBody>
      </p:sp>
      <p:sp>
        <p:nvSpPr>
          <p:cNvPr id="4" name="Date Placeholder 3">
            <a:extLst>
              <a:ext uri="{FF2B5EF4-FFF2-40B4-BE49-F238E27FC236}">
                <a16:creationId xmlns:a16="http://schemas.microsoft.com/office/drawing/2014/main" id="{0EB436D2-D576-E805-0A94-21CD4A1C3370}"/>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3BB8CA3E-C354-8D6C-399A-A72E194E854A}"/>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8CE683FE-DBAB-1D9A-07BB-93030516635A}"/>
              </a:ext>
            </a:extLst>
          </p:cNvPr>
          <p:cNvSpPr>
            <a:spLocks noGrp="1"/>
          </p:cNvSpPr>
          <p:nvPr>
            <p:ph type="sldNum" sz="quarter" idx="12"/>
          </p:nvPr>
        </p:nvSpPr>
        <p:spPr/>
        <p:txBody>
          <a:bodyPr/>
          <a:lstStyle/>
          <a:p>
            <a:fld id="{08C49C7C-553C-4518-9854-3BEE41672621}" type="slidenum">
              <a:rPr lang="en-US" smtClean="0"/>
              <a:pPr/>
              <a:t>22</a:t>
            </a:fld>
            <a:endParaRPr lang="en-US" dirty="0"/>
          </a:p>
        </p:txBody>
      </p:sp>
      <p:grpSp>
        <p:nvGrpSpPr>
          <p:cNvPr id="7" name="Group 6">
            <a:extLst>
              <a:ext uri="{FF2B5EF4-FFF2-40B4-BE49-F238E27FC236}">
                <a16:creationId xmlns:a16="http://schemas.microsoft.com/office/drawing/2014/main" id="{55960D41-BCDA-6022-6F71-F68764D53D47}"/>
              </a:ext>
            </a:extLst>
          </p:cNvPr>
          <p:cNvGrpSpPr/>
          <p:nvPr/>
        </p:nvGrpSpPr>
        <p:grpSpPr>
          <a:xfrm>
            <a:off x="2651098" y="3885815"/>
            <a:ext cx="3735788" cy="2754843"/>
            <a:chOff x="2117698" y="4055630"/>
            <a:chExt cx="3735788" cy="2748972"/>
          </a:xfrm>
        </p:grpSpPr>
        <p:pic>
          <p:nvPicPr>
            <p:cNvPr id="8" name="Picture 7">
              <a:extLst>
                <a:ext uri="{FF2B5EF4-FFF2-40B4-BE49-F238E27FC236}">
                  <a16:creationId xmlns:a16="http://schemas.microsoft.com/office/drawing/2014/main" id="{A31C09F0-7B69-4CEC-1D8A-2221690AD928}"/>
                </a:ext>
              </a:extLst>
            </p:cNvPr>
            <p:cNvPicPr>
              <a:picLocks noChangeAspect="1"/>
            </p:cNvPicPr>
            <p:nvPr/>
          </p:nvPicPr>
          <p:blipFill>
            <a:blip r:embed="rId3"/>
            <a:srcRect t="5962" b="2697"/>
            <a:stretch>
              <a:fillRect/>
            </a:stretch>
          </p:blipFill>
          <p:spPr>
            <a:xfrm>
              <a:off x="2117698" y="4055630"/>
              <a:ext cx="3735788" cy="2331755"/>
            </a:xfrm>
            <a:prstGeom prst="rect">
              <a:avLst/>
            </a:prstGeom>
          </p:spPr>
        </p:pic>
        <p:sp>
          <p:nvSpPr>
            <p:cNvPr id="9" name="TextBox 8">
              <a:extLst>
                <a:ext uri="{FF2B5EF4-FFF2-40B4-BE49-F238E27FC236}">
                  <a16:creationId xmlns:a16="http://schemas.microsoft.com/office/drawing/2014/main" id="{7CF4D3E0-D5FB-5610-F5A0-3CB360060A97}"/>
                </a:ext>
              </a:extLst>
            </p:cNvPr>
            <p:cNvSpPr txBox="1"/>
            <p:nvPr/>
          </p:nvSpPr>
          <p:spPr>
            <a:xfrm>
              <a:off x="3587262" y="6435270"/>
              <a:ext cx="991133" cy="369332"/>
            </a:xfrm>
            <a:prstGeom prst="rect">
              <a:avLst/>
            </a:prstGeom>
            <a:noFill/>
          </p:spPr>
          <p:txBody>
            <a:bodyPr wrap="square" rtlCol="0">
              <a:spAutoFit/>
            </a:bodyPr>
            <a:lstStyle/>
            <a:p>
              <a:pPr algn="ctr"/>
              <a:r>
                <a:rPr lang="en-US" dirty="0"/>
                <a:t>Before</a:t>
              </a:r>
            </a:p>
          </p:txBody>
        </p:sp>
      </p:grpSp>
      <p:grpSp>
        <p:nvGrpSpPr>
          <p:cNvPr id="10" name="Group 9">
            <a:extLst>
              <a:ext uri="{FF2B5EF4-FFF2-40B4-BE49-F238E27FC236}">
                <a16:creationId xmlns:a16="http://schemas.microsoft.com/office/drawing/2014/main" id="{43D76043-29ED-6178-131D-965BEAE0D79C}"/>
              </a:ext>
            </a:extLst>
          </p:cNvPr>
          <p:cNvGrpSpPr/>
          <p:nvPr/>
        </p:nvGrpSpPr>
        <p:grpSpPr>
          <a:xfrm>
            <a:off x="6853527" y="3916951"/>
            <a:ext cx="3682241" cy="2748972"/>
            <a:chOff x="6392061" y="4055630"/>
            <a:chExt cx="3682241" cy="2748972"/>
          </a:xfrm>
        </p:grpSpPr>
        <p:pic>
          <p:nvPicPr>
            <p:cNvPr id="11" name="Picture 10">
              <a:extLst>
                <a:ext uri="{FF2B5EF4-FFF2-40B4-BE49-F238E27FC236}">
                  <a16:creationId xmlns:a16="http://schemas.microsoft.com/office/drawing/2014/main" id="{027B7A76-6FAD-BB21-7110-AD7B7D5DCDA0}"/>
                </a:ext>
              </a:extLst>
            </p:cNvPr>
            <p:cNvPicPr>
              <a:picLocks noChangeAspect="1"/>
            </p:cNvPicPr>
            <p:nvPr/>
          </p:nvPicPr>
          <p:blipFill>
            <a:blip r:embed="rId4"/>
            <a:srcRect l="1433" t="6247" b="2216"/>
            <a:stretch>
              <a:fillRect/>
            </a:stretch>
          </p:blipFill>
          <p:spPr>
            <a:xfrm>
              <a:off x="6392061" y="4055630"/>
              <a:ext cx="3682241" cy="2336735"/>
            </a:xfrm>
            <a:prstGeom prst="rect">
              <a:avLst/>
            </a:prstGeom>
          </p:spPr>
        </p:pic>
        <p:sp>
          <p:nvSpPr>
            <p:cNvPr id="12" name="TextBox 11">
              <a:extLst>
                <a:ext uri="{FF2B5EF4-FFF2-40B4-BE49-F238E27FC236}">
                  <a16:creationId xmlns:a16="http://schemas.microsoft.com/office/drawing/2014/main" id="{8B720309-4F37-8A48-61FD-426317B04924}"/>
                </a:ext>
              </a:extLst>
            </p:cNvPr>
            <p:cNvSpPr txBox="1"/>
            <p:nvPr/>
          </p:nvSpPr>
          <p:spPr>
            <a:xfrm>
              <a:off x="7710842" y="6435270"/>
              <a:ext cx="991133" cy="369332"/>
            </a:xfrm>
            <a:prstGeom prst="rect">
              <a:avLst/>
            </a:prstGeom>
            <a:noFill/>
          </p:spPr>
          <p:txBody>
            <a:bodyPr wrap="square" rtlCol="0">
              <a:spAutoFit/>
            </a:bodyPr>
            <a:lstStyle/>
            <a:p>
              <a:pPr algn="ctr"/>
              <a:r>
                <a:rPr lang="en-US" dirty="0"/>
                <a:t>After</a:t>
              </a:r>
            </a:p>
          </p:txBody>
        </p:sp>
      </p:grpSp>
      <p:sp>
        <p:nvSpPr>
          <p:cNvPr id="13" name="TextBox 12">
            <a:extLst>
              <a:ext uri="{FF2B5EF4-FFF2-40B4-BE49-F238E27FC236}">
                <a16:creationId xmlns:a16="http://schemas.microsoft.com/office/drawing/2014/main" id="{A4BDF396-AC9B-6599-1A91-3A486D1A35B6}"/>
              </a:ext>
            </a:extLst>
          </p:cNvPr>
          <p:cNvSpPr txBox="1"/>
          <p:nvPr/>
        </p:nvSpPr>
        <p:spPr>
          <a:xfrm>
            <a:off x="425047" y="4298010"/>
            <a:ext cx="2095144" cy="954107"/>
          </a:xfrm>
          <a:prstGeom prst="rect">
            <a:avLst/>
          </a:prstGeom>
          <a:noFill/>
        </p:spPr>
        <p:txBody>
          <a:bodyPr wrap="square" rtlCol="0">
            <a:spAutoFit/>
          </a:bodyPr>
          <a:lstStyle/>
          <a:p>
            <a:r>
              <a:rPr lang="en-US" sz="1400" dirty="0"/>
              <a:t>Implementing GEM CM fluctuations and pedestal fluctuations to MC data.</a:t>
            </a:r>
          </a:p>
        </p:txBody>
      </p:sp>
    </p:spTree>
    <p:extLst>
      <p:ext uri="{BB962C8B-B14F-4D97-AF65-F5344CB8AC3E}">
        <p14:creationId xmlns:p14="http://schemas.microsoft.com/office/powerpoint/2010/main" val="129046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E2CB-2197-B67D-CE14-C5975AAA338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5C141D2-8352-8B4C-AFC5-015ADD0E6369}"/>
              </a:ext>
            </a:extLst>
          </p:cNvPr>
          <p:cNvSpPr>
            <a:spLocks noGrp="1"/>
          </p:cNvSpPr>
          <p:nvPr>
            <p:ph idx="1"/>
          </p:nvPr>
        </p:nvSpPr>
        <p:spPr>
          <a:xfrm>
            <a:off x="836175" y="1253331"/>
            <a:ext cx="10515600" cy="4351338"/>
          </a:xfrm>
        </p:spPr>
        <p:txBody>
          <a:bodyPr/>
          <a:lstStyle/>
          <a:p>
            <a:pPr>
              <a:buFont typeface="Wingdings" pitchFamily="2" charset="2"/>
              <a:buChar char="v"/>
            </a:pPr>
            <a:r>
              <a:rPr lang="en-US" dirty="0"/>
              <a:t>Improving track reconstruction is essential to meet </a:t>
            </a:r>
            <a:r>
              <a:rPr lang="en-US" dirty="0" err="1"/>
              <a:t>GEp</a:t>
            </a:r>
            <a:r>
              <a:rPr lang="en-US" dirty="0"/>
              <a:t> statistical goals</a:t>
            </a:r>
          </a:p>
          <a:p>
            <a:pPr>
              <a:buFont typeface="Wingdings" pitchFamily="2" charset="2"/>
              <a:buChar char="v"/>
            </a:pPr>
            <a:r>
              <a:rPr lang="en-US" dirty="0"/>
              <a:t>Many challenges to high-rate tracking</a:t>
            </a:r>
          </a:p>
          <a:p>
            <a:pPr lvl="1">
              <a:buFont typeface="Wingdings" pitchFamily="2" charset="2"/>
              <a:buChar char="Ø"/>
            </a:pPr>
            <a:r>
              <a:rPr lang="en-US" dirty="0"/>
              <a:t>High raw occupancies</a:t>
            </a:r>
          </a:p>
          <a:p>
            <a:pPr lvl="1">
              <a:buFont typeface="Wingdings" pitchFamily="2" charset="2"/>
              <a:buChar char="Ø"/>
            </a:pPr>
            <a:r>
              <a:rPr lang="en-US" dirty="0"/>
              <a:t>Readout electronics baseline sagging</a:t>
            </a:r>
          </a:p>
          <a:p>
            <a:pPr>
              <a:buFont typeface="Wingdings" pitchFamily="2" charset="2"/>
              <a:buChar char="v"/>
            </a:pPr>
            <a:r>
              <a:rPr lang="en-US" dirty="0"/>
              <a:t>Lots of ongoing efforts to improve </a:t>
            </a:r>
            <a:r>
              <a:rPr lang="en-US" dirty="0" err="1"/>
              <a:t>GEp</a:t>
            </a:r>
            <a:r>
              <a:rPr lang="en-US" dirty="0"/>
              <a:t> tracking</a:t>
            </a:r>
          </a:p>
          <a:p>
            <a:pPr lvl="1">
              <a:buFont typeface="Wingdings" pitchFamily="2" charset="2"/>
              <a:buChar char="Ø"/>
            </a:pPr>
            <a:r>
              <a:rPr lang="en-US" dirty="0"/>
              <a:t>CM corrections, simulation improvement, possible AI/ML for track finding</a:t>
            </a:r>
          </a:p>
          <a:p>
            <a:pPr lvl="1">
              <a:buFont typeface="Wingdings" pitchFamily="2" charset="2"/>
              <a:buChar char="Ø"/>
            </a:pPr>
            <a:r>
              <a:rPr lang="en-US" dirty="0"/>
              <a:t>Additionally, GEM alignment, optics matrix, timing and ADC threshold calibrations, etc.</a:t>
            </a:r>
          </a:p>
        </p:txBody>
      </p:sp>
      <p:sp>
        <p:nvSpPr>
          <p:cNvPr id="4" name="Date Placeholder 3">
            <a:extLst>
              <a:ext uri="{FF2B5EF4-FFF2-40B4-BE49-F238E27FC236}">
                <a16:creationId xmlns:a16="http://schemas.microsoft.com/office/drawing/2014/main" id="{65B2C432-89AF-A81C-D5E4-D7C4DF9C3E50}"/>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EAFDB237-4540-3F37-B6DA-77E2B32C3E7B}"/>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441DD6C6-AFE5-9D11-10CC-71B1E61C0D0D}"/>
              </a:ext>
            </a:extLst>
          </p:cNvPr>
          <p:cNvSpPr>
            <a:spLocks noGrp="1"/>
          </p:cNvSpPr>
          <p:nvPr>
            <p:ph type="sldNum" sz="quarter" idx="12"/>
          </p:nvPr>
        </p:nvSpPr>
        <p:spPr/>
        <p:txBody>
          <a:bodyPr/>
          <a:lstStyle/>
          <a:p>
            <a:fld id="{08C49C7C-553C-4518-9854-3BEE41672621}" type="slidenum">
              <a:rPr lang="en-US" smtClean="0"/>
              <a:pPr/>
              <a:t>23</a:t>
            </a:fld>
            <a:endParaRPr lang="en-US" dirty="0"/>
          </a:p>
        </p:txBody>
      </p:sp>
    </p:spTree>
    <p:extLst>
      <p:ext uri="{BB962C8B-B14F-4D97-AF65-F5344CB8AC3E}">
        <p14:creationId xmlns:p14="http://schemas.microsoft.com/office/powerpoint/2010/main" val="2271767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1F96FD-4141-3AE3-7B24-191064580F8B}"/>
              </a:ext>
            </a:extLst>
          </p:cNvPr>
          <p:cNvSpPr>
            <a:spLocks noGrp="1"/>
          </p:cNvSpPr>
          <p:nvPr>
            <p:ph type="dt" sz="half" idx="10"/>
          </p:nvPr>
        </p:nvSpPr>
        <p:spPr/>
        <p:txBody>
          <a:bodyPr/>
          <a:lstStyle/>
          <a:p>
            <a:r>
              <a:rPr lang="en-US"/>
              <a:t>January 22, 2026</a:t>
            </a:r>
          </a:p>
        </p:txBody>
      </p:sp>
      <p:sp>
        <p:nvSpPr>
          <p:cNvPr id="3" name="Footer Placeholder 2">
            <a:extLst>
              <a:ext uri="{FF2B5EF4-FFF2-40B4-BE49-F238E27FC236}">
                <a16:creationId xmlns:a16="http://schemas.microsoft.com/office/drawing/2014/main" id="{4B1C432B-D627-A5E4-2D86-ED98AE9721F1}"/>
              </a:ext>
            </a:extLst>
          </p:cNvPr>
          <p:cNvSpPr>
            <a:spLocks noGrp="1"/>
          </p:cNvSpPr>
          <p:nvPr>
            <p:ph type="ftr" sz="quarter" idx="11"/>
          </p:nvPr>
        </p:nvSpPr>
        <p:spPr/>
        <p:txBody>
          <a:bodyPr/>
          <a:lstStyle/>
          <a:p>
            <a:r>
              <a:rPr lang="en-US"/>
              <a:t>Jacob McMurtry, University of Virginia</a:t>
            </a:r>
          </a:p>
        </p:txBody>
      </p:sp>
      <p:sp>
        <p:nvSpPr>
          <p:cNvPr id="4" name="Slide Number Placeholder 3">
            <a:extLst>
              <a:ext uri="{FF2B5EF4-FFF2-40B4-BE49-F238E27FC236}">
                <a16:creationId xmlns:a16="http://schemas.microsoft.com/office/drawing/2014/main" id="{AF2C6C8A-7822-F392-1826-060A9405F165}"/>
              </a:ext>
            </a:extLst>
          </p:cNvPr>
          <p:cNvSpPr>
            <a:spLocks noGrp="1"/>
          </p:cNvSpPr>
          <p:nvPr>
            <p:ph type="sldNum" sz="quarter" idx="12"/>
          </p:nvPr>
        </p:nvSpPr>
        <p:spPr/>
        <p:txBody>
          <a:bodyPr/>
          <a:lstStyle/>
          <a:p>
            <a:fld id="{08C49C7C-553C-4518-9854-3BEE41672621}" type="slidenum">
              <a:rPr lang="en-US" smtClean="0"/>
              <a:t>24</a:t>
            </a:fld>
            <a:endParaRPr lang="en-US"/>
          </a:p>
        </p:txBody>
      </p:sp>
      <p:pic>
        <p:nvPicPr>
          <p:cNvPr id="5" name="Content Placeholder 7" descr="A group of people standing in a room&#10;&#10;AI-generated content may be incorrect.">
            <a:extLst>
              <a:ext uri="{FF2B5EF4-FFF2-40B4-BE49-F238E27FC236}">
                <a16:creationId xmlns:a16="http://schemas.microsoft.com/office/drawing/2014/main" id="{1596E242-45F8-B34F-D165-D47CD88CF4D6}"/>
              </a:ext>
            </a:extLst>
          </p:cNvPr>
          <p:cNvPicPr>
            <a:picLocks noChangeAspect="1"/>
          </p:cNvPicPr>
          <p:nvPr/>
        </p:nvPicPr>
        <p:blipFill>
          <a:blip r:embed="rId2">
            <a:extLst>
              <a:ext uri="{28A0092B-C50C-407E-A947-70E740481C1C}">
                <a14:useLocalDpi xmlns:a14="http://schemas.microsoft.com/office/drawing/2010/main" val="0"/>
              </a:ext>
            </a:extLst>
          </a:blip>
          <a:srcRect t="21132" b="18015"/>
          <a:stretch>
            <a:fillRect/>
          </a:stretch>
        </p:blipFill>
        <p:spPr>
          <a:xfrm>
            <a:off x="838200" y="1825625"/>
            <a:ext cx="10515600" cy="4351338"/>
          </a:xfrm>
          <a:prstGeom prst="rect">
            <a:avLst/>
          </a:prstGeom>
          <a:noFill/>
        </p:spPr>
      </p:pic>
      <p:sp>
        <p:nvSpPr>
          <p:cNvPr id="6" name="TextBox 5">
            <a:extLst>
              <a:ext uri="{FF2B5EF4-FFF2-40B4-BE49-F238E27FC236}">
                <a16:creationId xmlns:a16="http://schemas.microsoft.com/office/drawing/2014/main" id="{A440A6EB-3F07-5266-4CD2-0A269BBF158C}"/>
              </a:ext>
            </a:extLst>
          </p:cNvPr>
          <p:cNvSpPr txBox="1"/>
          <p:nvPr/>
        </p:nvSpPr>
        <p:spPr>
          <a:xfrm>
            <a:off x="4617720" y="681037"/>
            <a:ext cx="2956560" cy="830997"/>
          </a:xfrm>
          <a:prstGeom prst="rect">
            <a:avLst/>
          </a:prstGeom>
          <a:noFill/>
        </p:spPr>
        <p:txBody>
          <a:bodyPr wrap="square" rtlCol="0">
            <a:spAutoFit/>
          </a:bodyPr>
          <a:lstStyle/>
          <a:p>
            <a:r>
              <a:rPr lang="en-US" sz="4800" dirty="0"/>
              <a:t>Thank you!</a:t>
            </a:r>
          </a:p>
        </p:txBody>
      </p:sp>
    </p:spTree>
    <p:extLst>
      <p:ext uri="{BB962C8B-B14F-4D97-AF65-F5344CB8AC3E}">
        <p14:creationId xmlns:p14="http://schemas.microsoft.com/office/powerpoint/2010/main" val="350345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F4D8-38CA-25A1-378B-5BCF2C996EB5}"/>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D0BC3DEC-8945-44DE-16F5-3943B4D9E47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AB26A16-3576-EE89-535A-0E14F6DCF26F}"/>
              </a:ext>
            </a:extLst>
          </p:cNvPr>
          <p:cNvSpPr>
            <a:spLocks noGrp="1"/>
          </p:cNvSpPr>
          <p:nvPr>
            <p:ph type="dt" sz="half" idx="10"/>
          </p:nvPr>
        </p:nvSpPr>
        <p:spPr/>
        <p:txBody>
          <a:bodyPr/>
          <a:lstStyle/>
          <a:p>
            <a:r>
              <a:rPr lang="en-US"/>
              <a:t>January 22, 2026</a:t>
            </a:r>
          </a:p>
        </p:txBody>
      </p:sp>
      <p:sp>
        <p:nvSpPr>
          <p:cNvPr id="5" name="Footer Placeholder 4">
            <a:extLst>
              <a:ext uri="{FF2B5EF4-FFF2-40B4-BE49-F238E27FC236}">
                <a16:creationId xmlns:a16="http://schemas.microsoft.com/office/drawing/2014/main" id="{E4C8EDD4-A587-4E1A-96A0-87EC77BECAB8}"/>
              </a:ext>
            </a:extLst>
          </p:cNvPr>
          <p:cNvSpPr>
            <a:spLocks noGrp="1"/>
          </p:cNvSpPr>
          <p:nvPr>
            <p:ph type="ftr" sz="quarter" idx="11"/>
          </p:nvPr>
        </p:nvSpPr>
        <p:spPr/>
        <p:txBody>
          <a:bodyPr/>
          <a:lstStyle/>
          <a:p>
            <a:r>
              <a:rPr lang="en-US" dirty="0"/>
              <a:t>Jacob McMurtry, University of Virginia</a:t>
            </a:r>
          </a:p>
        </p:txBody>
      </p:sp>
      <p:sp>
        <p:nvSpPr>
          <p:cNvPr id="6" name="Slide Number Placeholder 5">
            <a:extLst>
              <a:ext uri="{FF2B5EF4-FFF2-40B4-BE49-F238E27FC236}">
                <a16:creationId xmlns:a16="http://schemas.microsoft.com/office/drawing/2014/main" id="{B3C64067-70F0-DA7D-C8CD-016CD24217A0}"/>
              </a:ext>
            </a:extLst>
          </p:cNvPr>
          <p:cNvSpPr>
            <a:spLocks noGrp="1"/>
          </p:cNvSpPr>
          <p:nvPr>
            <p:ph type="sldNum" sz="quarter" idx="12"/>
          </p:nvPr>
        </p:nvSpPr>
        <p:spPr/>
        <p:txBody>
          <a:bodyPr/>
          <a:lstStyle/>
          <a:p>
            <a:fld id="{08C49C7C-553C-4518-9854-3BEE41672621}" type="slidenum">
              <a:rPr lang="en-US" smtClean="0"/>
              <a:t>25</a:t>
            </a:fld>
            <a:endParaRPr lang="en-US"/>
          </a:p>
        </p:txBody>
      </p:sp>
    </p:spTree>
    <p:extLst>
      <p:ext uri="{BB962C8B-B14F-4D97-AF65-F5344CB8AC3E}">
        <p14:creationId xmlns:p14="http://schemas.microsoft.com/office/powerpoint/2010/main" val="3779698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CAEF9D-EEE3-4524-F658-E99BF9DFC890}"/>
              </a:ext>
            </a:extLst>
          </p:cNvPr>
          <p:cNvSpPr>
            <a:spLocks noGrp="1"/>
          </p:cNvSpPr>
          <p:nvPr>
            <p:ph type="dt" sz="half" idx="10"/>
          </p:nvPr>
        </p:nvSpPr>
        <p:spPr/>
        <p:txBody>
          <a:bodyPr/>
          <a:lstStyle/>
          <a:p>
            <a:r>
              <a:rPr lang="en-US"/>
              <a:t>January 22, 2026</a:t>
            </a:r>
          </a:p>
        </p:txBody>
      </p:sp>
      <p:sp>
        <p:nvSpPr>
          <p:cNvPr id="6" name="Slide Number Placeholder 5">
            <a:extLst>
              <a:ext uri="{FF2B5EF4-FFF2-40B4-BE49-F238E27FC236}">
                <a16:creationId xmlns:a16="http://schemas.microsoft.com/office/drawing/2014/main" id="{F7129E1B-D4EF-47F6-8AB0-1EA6D6ACDEBF}"/>
              </a:ext>
            </a:extLst>
          </p:cNvPr>
          <p:cNvSpPr>
            <a:spLocks noGrp="1"/>
          </p:cNvSpPr>
          <p:nvPr>
            <p:ph type="sldNum" sz="quarter" idx="12"/>
          </p:nvPr>
        </p:nvSpPr>
        <p:spPr/>
        <p:txBody>
          <a:bodyPr/>
          <a:lstStyle/>
          <a:p>
            <a:fld id="{D432424C-B7AB-7B42-B916-CF20680684AF}" type="slidenum">
              <a:rPr lang="en-US" smtClean="0"/>
              <a:t>26</a:t>
            </a:fld>
            <a:endParaRPr lang="en-US"/>
          </a:p>
        </p:txBody>
      </p:sp>
      <p:grpSp>
        <p:nvGrpSpPr>
          <p:cNvPr id="12" name="Group 11">
            <a:extLst>
              <a:ext uri="{FF2B5EF4-FFF2-40B4-BE49-F238E27FC236}">
                <a16:creationId xmlns:a16="http://schemas.microsoft.com/office/drawing/2014/main" id="{B52797AF-EC1B-E76E-E16C-C3FA4557B062}"/>
              </a:ext>
            </a:extLst>
          </p:cNvPr>
          <p:cNvGrpSpPr/>
          <p:nvPr/>
        </p:nvGrpSpPr>
        <p:grpSpPr>
          <a:xfrm>
            <a:off x="1291590" y="1160104"/>
            <a:ext cx="9302496" cy="5342327"/>
            <a:chOff x="1234440" y="844255"/>
            <a:chExt cx="9302496" cy="5342327"/>
          </a:xfrm>
        </p:grpSpPr>
        <p:grpSp>
          <p:nvGrpSpPr>
            <p:cNvPr id="9" name="Group 8">
              <a:extLst>
                <a:ext uri="{FF2B5EF4-FFF2-40B4-BE49-F238E27FC236}">
                  <a16:creationId xmlns:a16="http://schemas.microsoft.com/office/drawing/2014/main" id="{DA6524F2-9EC7-A305-CD53-276CD9BA8495}"/>
                </a:ext>
              </a:extLst>
            </p:cNvPr>
            <p:cNvGrpSpPr/>
            <p:nvPr/>
          </p:nvGrpSpPr>
          <p:grpSpPr>
            <a:xfrm>
              <a:off x="1234440" y="1428388"/>
              <a:ext cx="9198864" cy="4758194"/>
              <a:chOff x="1307592" y="1472820"/>
              <a:chExt cx="9198864" cy="4758194"/>
            </a:xfrm>
          </p:grpSpPr>
          <p:pic>
            <p:nvPicPr>
              <p:cNvPr id="7" name="Picture 6">
                <a:extLst>
                  <a:ext uri="{FF2B5EF4-FFF2-40B4-BE49-F238E27FC236}">
                    <a16:creationId xmlns:a16="http://schemas.microsoft.com/office/drawing/2014/main" id="{9380D4C3-02AA-B9FC-B4BB-D7EC302711A5}"/>
                  </a:ext>
                </a:extLst>
              </p:cNvPr>
              <p:cNvPicPr>
                <a:picLocks noChangeAspect="1"/>
              </p:cNvPicPr>
              <p:nvPr/>
            </p:nvPicPr>
            <p:blipFill>
              <a:blip r:embed="rId2"/>
              <a:srcRect l="4073" t="15679" r="5452" b="12249"/>
              <a:stretch>
                <a:fillRect/>
              </a:stretch>
            </p:blipFill>
            <p:spPr>
              <a:xfrm>
                <a:off x="1307592" y="1472820"/>
                <a:ext cx="9198864" cy="4224527"/>
              </a:xfrm>
              <a:prstGeom prst="rect">
                <a:avLst/>
              </a:prstGeom>
            </p:spPr>
          </p:pic>
          <p:sp>
            <p:nvSpPr>
              <p:cNvPr id="8" name="TextBox 7">
                <a:extLst>
                  <a:ext uri="{FF2B5EF4-FFF2-40B4-BE49-F238E27FC236}">
                    <a16:creationId xmlns:a16="http://schemas.microsoft.com/office/drawing/2014/main" id="{92734F97-5ECF-072E-2AB0-0466F0CAE29F}"/>
                  </a:ext>
                </a:extLst>
              </p:cNvPr>
              <p:cNvSpPr txBox="1"/>
              <p:nvPr/>
            </p:nvSpPr>
            <p:spPr>
              <a:xfrm>
                <a:off x="9147699" y="5954015"/>
                <a:ext cx="1354525" cy="276999"/>
              </a:xfrm>
              <a:prstGeom prst="rect">
                <a:avLst/>
              </a:prstGeom>
              <a:noFill/>
            </p:spPr>
            <p:txBody>
              <a:bodyPr wrap="square" rtlCol="0">
                <a:spAutoFit/>
              </a:bodyPr>
              <a:lstStyle/>
              <a:p>
                <a:r>
                  <a:rPr lang="en-US" sz="1200" dirty="0"/>
                  <a:t>Plots: A. Puckett</a:t>
                </a:r>
              </a:p>
            </p:txBody>
          </p:sp>
        </p:grpSp>
        <p:sp>
          <p:nvSpPr>
            <p:cNvPr id="10" name="TextBox 9">
              <a:extLst>
                <a:ext uri="{FF2B5EF4-FFF2-40B4-BE49-F238E27FC236}">
                  <a16:creationId xmlns:a16="http://schemas.microsoft.com/office/drawing/2014/main" id="{1F7A807A-89FC-6E20-530D-CFE7394B1949}"/>
                </a:ext>
              </a:extLst>
            </p:cNvPr>
            <p:cNvSpPr txBox="1"/>
            <p:nvPr/>
          </p:nvSpPr>
          <p:spPr>
            <a:xfrm>
              <a:off x="1496568" y="1214229"/>
              <a:ext cx="4337304" cy="523220"/>
            </a:xfrm>
            <a:prstGeom prst="rect">
              <a:avLst/>
            </a:prstGeom>
            <a:solidFill>
              <a:schemeClr val="bg1"/>
            </a:solidFill>
          </p:spPr>
          <p:txBody>
            <a:bodyPr wrap="square" rtlCol="0">
              <a:spAutoFit/>
            </a:bodyPr>
            <a:lstStyle/>
            <a:p>
              <a:pPr algn="ctr"/>
              <a:r>
                <a:rPr lang="en-US" sz="1400" b="1" dirty="0"/>
                <a:t>Difference between ECal </a:t>
              </a:r>
              <a:r>
                <a:rPr lang="en-US" sz="1400" b="1" dirty="0" err="1"/>
                <a:t>clus</a:t>
              </a:r>
              <a:r>
                <a:rPr lang="en-US" sz="1400" b="1" dirty="0"/>
                <a:t>. pos. and predicted elastic e’ hit pos on ECal by proton kinematics </a:t>
              </a:r>
            </a:p>
          </p:txBody>
        </p:sp>
        <p:sp>
          <p:nvSpPr>
            <p:cNvPr id="11" name="TextBox 10">
              <a:extLst>
                <a:ext uri="{FF2B5EF4-FFF2-40B4-BE49-F238E27FC236}">
                  <a16:creationId xmlns:a16="http://schemas.microsoft.com/office/drawing/2014/main" id="{FFE0E04F-1979-FA8B-7124-57305C3043C9}"/>
                </a:ext>
              </a:extLst>
            </p:cNvPr>
            <p:cNvSpPr txBox="1"/>
            <p:nvPr/>
          </p:nvSpPr>
          <p:spPr>
            <a:xfrm>
              <a:off x="5833872" y="844255"/>
              <a:ext cx="4703064" cy="954107"/>
            </a:xfrm>
            <a:prstGeom prst="rect">
              <a:avLst/>
            </a:prstGeom>
            <a:solidFill>
              <a:schemeClr val="bg1"/>
            </a:solidFill>
          </p:spPr>
          <p:txBody>
            <a:bodyPr wrap="square" rtlCol="0">
              <a:spAutoFit/>
            </a:bodyPr>
            <a:lstStyle/>
            <a:p>
              <a:pPr algn="ctr"/>
              <a:r>
                <a:rPr lang="en-US" sz="1400" b="1" dirty="0"/>
                <a:t>Relative difference between reconstructed proton momentum via SBS magnet momentum analysis and and polar scattering angle of the proton + elastic kin. assumption </a:t>
              </a:r>
            </a:p>
          </p:txBody>
        </p:sp>
      </p:grpSp>
      <p:sp>
        <p:nvSpPr>
          <p:cNvPr id="3" name="Footer Placeholder 4">
            <a:extLst>
              <a:ext uri="{FF2B5EF4-FFF2-40B4-BE49-F238E27FC236}">
                <a16:creationId xmlns:a16="http://schemas.microsoft.com/office/drawing/2014/main" id="{AAC89AB0-122F-4C2D-0318-AD708D8C2370}"/>
              </a:ext>
            </a:extLst>
          </p:cNvPr>
          <p:cNvSpPr>
            <a:spLocks noGrp="1"/>
          </p:cNvSpPr>
          <p:nvPr>
            <p:ph type="ftr" sz="quarter" idx="11"/>
          </p:nvPr>
        </p:nvSpPr>
        <p:spPr>
          <a:xfrm>
            <a:off x="4036575" y="6581978"/>
            <a:ext cx="4114800" cy="276022"/>
          </a:xfrm>
        </p:spPr>
        <p:txBody>
          <a:bodyPr/>
          <a:lstStyle/>
          <a:p>
            <a:r>
              <a:rPr lang="en-US"/>
              <a:t>Jacob McMurtry, University of Virginia</a:t>
            </a:r>
            <a:endParaRPr lang="en-US" dirty="0"/>
          </a:p>
        </p:txBody>
      </p:sp>
      <mc:AlternateContent xmlns:mc="http://schemas.openxmlformats.org/markup-compatibility/2006" xmlns:a14="http://schemas.microsoft.com/office/drawing/2010/main">
        <mc:Choice Requires="a14">
          <p:sp>
            <p:nvSpPr>
              <p:cNvPr id="13" name="Title 12">
                <a:extLst>
                  <a:ext uri="{FF2B5EF4-FFF2-40B4-BE49-F238E27FC236}">
                    <a16:creationId xmlns:a16="http://schemas.microsoft.com/office/drawing/2014/main" id="{4BFCC0B8-C0A1-1DB8-DB70-1FDDB1923E09}"/>
                  </a:ext>
                </a:extLst>
              </p:cNvPr>
              <p:cNvSpPr>
                <a:spLocks noGrp="1"/>
              </p:cNvSpPr>
              <p:nvPr>
                <p:ph type="title"/>
              </p:nvPr>
            </p:nvSpPr>
            <p:spPr/>
            <p:txBody>
              <a:bodyPr>
                <a:normAutofit/>
              </a:bodyPr>
              <a:lstStyle/>
              <a:p>
                <a:r>
                  <a:rPr lang="en-US" b="1" dirty="0"/>
                  <a:t>Elastic Event Extractions (GEP Kin3; 11.1 </a:t>
                </a:r>
                <a14:m>
                  <m:oMath xmlns:m="http://schemas.openxmlformats.org/officeDocument/2006/math">
                    <m:sSup>
                      <m:sSupPr>
                        <m:ctrlPr>
                          <a:rPr lang="en-US" b="1" i="1">
                            <a:latin typeface="Cambria Math" panose="02040503050406030204" pitchFamily="18" charset="0"/>
                          </a:rPr>
                        </m:ctrlPr>
                      </m:sSupPr>
                      <m:e>
                        <m:r>
                          <a:rPr lang="en-US" b="1">
                            <a:latin typeface="Cambria Math" panose="02040503050406030204" pitchFamily="18" charset="0"/>
                          </a:rPr>
                          <m:t>𝐆𝐞𝐕</m:t>
                        </m:r>
                      </m:e>
                      <m:sup>
                        <m:r>
                          <a:rPr lang="en-US" b="1" i="1">
                            <a:latin typeface="Cambria Math" panose="02040503050406030204" pitchFamily="18" charset="0"/>
                          </a:rPr>
                          <m:t>𝟐</m:t>
                        </m:r>
                      </m:sup>
                    </m:sSup>
                  </m:oMath>
                </a14:m>
                <a:r>
                  <a:rPr lang="en-US" b="1" dirty="0"/>
                  <a:t>)</a:t>
                </a:r>
                <a:endParaRPr lang="en-US" dirty="0"/>
              </a:p>
            </p:txBody>
          </p:sp>
        </mc:Choice>
        <mc:Fallback xmlns="">
          <p:sp>
            <p:nvSpPr>
              <p:cNvPr id="13" name="Title 12">
                <a:extLst>
                  <a:ext uri="{FF2B5EF4-FFF2-40B4-BE49-F238E27FC236}">
                    <a16:creationId xmlns:a16="http://schemas.microsoft.com/office/drawing/2014/main" id="{4BFCC0B8-C0A1-1DB8-DB70-1FDDB1923E09}"/>
                  </a:ext>
                </a:extLst>
              </p:cNvPr>
              <p:cNvSpPr>
                <a:spLocks noGrp="1" noRot="1" noChangeAspect="1" noMove="1" noResize="1" noEditPoints="1" noAdjustHandles="1" noChangeArrowheads="1" noChangeShapeType="1" noTextEdit="1"/>
              </p:cNvSpPr>
              <p:nvPr>
                <p:ph type="title"/>
              </p:nvPr>
            </p:nvSpPr>
            <p:spPr>
              <a:blipFill>
                <a:blip r:embed="rId3"/>
                <a:stretch>
                  <a:fillRect l="-2237" t="-8219" r="-783" b="-20548"/>
                </a:stretch>
              </a:blipFill>
            </p:spPr>
            <p:txBody>
              <a:bodyPr/>
              <a:lstStyle/>
              <a:p>
                <a:r>
                  <a:rPr lang="en-US">
                    <a:noFill/>
                  </a:rPr>
                  <a:t> </a:t>
                </a:r>
              </a:p>
            </p:txBody>
          </p:sp>
        </mc:Fallback>
      </mc:AlternateContent>
    </p:spTree>
    <p:extLst>
      <p:ext uri="{BB962C8B-B14F-4D97-AF65-F5344CB8AC3E}">
        <p14:creationId xmlns:p14="http://schemas.microsoft.com/office/powerpoint/2010/main" val="132768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8E4A-EC00-F46C-2BC0-5F1999733D97}"/>
              </a:ext>
            </a:extLst>
          </p:cNvPr>
          <p:cNvSpPr>
            <a:spLocks noGrp="1"/>
          </p:cNvSpPr>
          <p:nvPr>
            <p:ph type="title"/>
          </p:nvPr>
        </p:nvSpPr>
        <p:spPr/>
        <p:txBody>
          <a:bodyPr/>
          <a:lstStyle/>
          <a:p>
            <a:r>
              <a:rPr lang="en-US" dirty="0"/>
              <a:t>GEM Construction</a:t>
            </a:r>
          </a:p>
        </p:txBody>
      </p:sp>
      <p:sp>
        <p:nvSpPr>
          <p:cNvPr id="3" name="Content Placeholder 2">
            <a:extLst>
              <a:ext uri="{FF2B5EF4-FFF2-40B4-BE49-F238E27FC236}">
                <a16:creationId xmlns:a16="http://schemas.microsoft.com/office/drawing/2014/main" id="{8DC4C30C-B668-E0B3-4651-CE7BD93A9C4A}"/>
              </a:ext>
            </a:extLst>
          </p:cNvPr>
          <p:cNvSpPr>
            <a:spLocks noGrp="1"/>
          </p:cNvSpPr>
          <p:nvPr>
            <p:ph idx="1"/>
          </p:nvPr>
        </p:nvSpPr>
        <p:spPr>
          <a:xfrm>
            <a:off x="7218468" y="1085006"/>
            <a:ext cx="4851995" cy="3092930"/>
          </a:xfrm>
        </p:spPr>
        <p:txBody>
          <a:bodyPr/>
          <a:lstStyle/>
          <a:p>
            <a:r>
              <a:rPr lang="en-US" dirty="0">
                <a:latin typeface="El Messiri SemiBold"/>
                <a:ea typeface="El Messiri SemiBold"/>
                <a:cs typeface="El Messiri SemiBold"/>
                <a:sym typeface="El Messiri SemiBold"/>
              </a:rPr>
              <a:t>Optimized shorter readout strip geometries in single modules to minimize signal degradation</a:t>
            </a:r>
          </a:p>
          <a:p>
            <a:r>
              <a:rPr lang="en-US" dirty="0">
                <a:latin typeface="El Messiri SemiBold"/>
                <a:ea typeface="El Messiri SemiBold"/>
                <a:cs typeface="El Messiri SemiBold"/>
                <a:sym typeface="El Messiri SemiBold"/>
              </a:rPr>
              <a:t>XY, UV, XW differ by strip pitch</a:t>
            </a:r>
          </a:p>
          <a:p>
            <a:endParaRPr lang="en-US" dirty="0"/>
          </a:p>
        </p:txBody>
      </p:sp>
      <p:sp>
        <p:nvSpPr>
          <p:cNvPr id="4" name="Date Placeholder 3">
            <a:extLst>
              <a:ext uri="{FF2B5EF4-FFF2-40B4-BE49-F238E27FC236}">
                <a16:creationId xmlns:a16="http://schemas.microsoft.com/office/drawing/2014/main" id="{07A2035A-C955-C966-FE6D-D039F321B477}"/>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EAECFE61-CEC5-EC1A-7482-0161A25CEA9E}"/>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6F13A01E-7BEF-76A3-2090-1684ACF7AB71}"/>
              </a:ext>
            </a:extLst>
          </p:cNvPr>
          <p:cNvSpPr>
            <a:spLocks noGrp="1"/>
          </p:cNvSpPr>
          <p:nvPr>
            <p:ph type="sldNum" sz="quarter" idx="12"/>
          </p:nvPr>
        </p:nvSpPr>
        <p:spPr/>
        <p:txBody>
          <a:bodyPr/>
          <a:lstStyle/>
          <a:p>
            <a:fld id="{08C49C7C-553C-4518-9854-3BEE41672621}" type="slidenum">
              <a:rPr lang="en-US" smtClean="0"/>
              <a:pPr/>
              <a:t>27</a:t>
            </a:fld>
            <a:endParaRPr lang="en-US" dirty="0"/>
          </a:p>
        </p:txBody>
      </p:sp>
      <p:sp>
        <p:nvSpPr>
          <p:cNvPr id="7" name="Google Shape;137;p17">
            <a:extLst>
              <a:ext uri="{FF2B5EF4-FFF2-40B4-BE49-F238E27FC236}">
                <a16:creationId xmlns:a16="http://schemas.microsoft.com/office/drawing/2014/main" id="{66BB2D12-9102-14CA-221B-DCBDFF6BDDBC}"/>
              </a:ext>
            </a:extLst>
          </p:cNvPr>
          <p:cNvSpPr txBox="1">
            <a:spLocks/>
          </p:cNvSpPr>
          <p:nvPr/>
        </p:nvSpPr>
        <p:spPr>
          <a:xfrm>
            <a:off x="10622192" y="5504317"/>
            <a:ext cx="731600" cy="524800"/>
          </a:xfrm>
          <a:prstGeom prst="rect">
            <a:avLst/>
          </a:prstGeom>
        </p:spPr>
        <p:txBody>
          <a:bodyPr spcFirstLastPara="1" vert="horz" wrap="square" lIns="121900" tIns="121900" rIns="121900" bIns="121900" rtlCol="0" anchor="ctr" anchorCtr="0">
            <a:norm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27</a:t>
            </a:fld>
            <a:endParaRPr lang="en"/>
          </a:p>
        </p:txBody>
      </p:sp>
      <p:pic>
        <p:nvPicPr>
          <p:cNvPr id="8" name="Google Shape;163;p17" title="strips.png">
            <a:extLst>
              <a:ext uri="{FF2B5EF4-FFF2-40B4-BE49-F238E27FC236}">
                <a16:creationId xmlns:a16="http://schemas.microsoft.com/office/drawing/2014/main" id="{C5CC3E68-3FC4-3B2C-D124-6316A2052BF2}"/>
              </a:ext>
            </a:extLst>
          </p:cNvPr>
          <p:cNvPicPr preferRelativeResize="0"/>
          <p:nvPr/>
        </p:nvPicPr>
        <p:blipFill>
          <a:blip r:embed="rId2">
            <a:alphaModFix/>
          </a:blip>
          <a:stretch>
            <a:fillRect/>
          </a:stretch>
        </p:blipFill>
        <p:spPr>
          <a:xfrm>
            <a:off x="7466533" y="4552714"/>
            <a:ext cx="3887265" cy="1101625"/>
          </a:xfrm>
          <a:prstGeom prst="rect">
            <a:avLst/>
          </a:prstGeom>
          <a:noFill/>
          <a:ln>
            <a:noFill/>
          </a:ln>
        </p:spPr>
      </p:pic>
      <p:sp>
        <p:nvSpPr>
          <p:cNvPr id="9" name="Google Shape;164;p17">
            <a:extLst>
              <a:ext uri="{FF2B5EF4-FFF2-40B4-BE49-F238E27FC236}">
                <a16:creationId xmlns:a16="http://schemas.microsoft.com/office/drawing/2014/main" id="{640495C1-88CE-58BC-D089-5C50E0F8CB28}"/>
              </a:ext>
            </a:extLst>
          </p:cNvPr>
          <p:cNvSpPr txBox="1"/>
          <p:nvPr/>
        </p:nvSpPr>
        <p:spPr>
          <a:xfrm>
            <a:off x="7830202" y="4278097"/>
            <a:ext cx="653600" cy="492402"/>
          </a:xfrm>
          <a:prstGeom prst="rect">
            <a:avLst/>
          </a:prstGeom>
          <a:noFill/>
          <a:ln>
            <a:noFill/>
          </a:ln>
        </p:spPr>
        <p:txBody>
          <a:bodyPr spcFirstLastPara="1" wrap="square" lIns="121900" tIns="121900" rIns="121900" bIns="121900" anchor="t" anchorCtr="0">
            <a:spAutoFit/>
          </a:bodyPr>
          <a:lstStyle/>
          <a:p>
            <a:r>
              <a:rPr lang="en" sz="1600">
                <a:solidFill>
                  <a:srgbClr val="0000FF"/>
                </a:solidFill>
                <a:latin typeface="El Messiri Medium"/>
                <a:ea typeface="El Messiri Medium"/>
                <a:cs typeface="El Messiri Medium"/>
                <a:sym typeface="El Messiri Medium"/>
              </a:rPr>
              <a:t>XW</a:t>
            </a:r>
            <a:endParaRPr sz="1600">
              <a:solidFill>
                <a:srgbClr val="0000FF"/>
              </a:solidFill>
              <a:latin typeface="El Messiri Medium"/>
              <a:ea typeface="El Messiri Medium"/>
              <a:cs typeface="El Messiri Medium"/>
              <a:sym typeface="El Messiri Medium"/>
            </a:endParaRPr>
          </a:p>
        </p:txBody>
      </p:sp>
      <p:sp>
        <p:nvSpPr>
          <p:cNvPr id="10" name="Google Shape;165;p17">
            <a:extLst>
              <a:ext uri="{FF2B5EF4-FFF2-40B4-BE49-F238E27FC236}">
                <a16:creationId xmlns:a16="http://schemas.microsoft.com/office/drawing/2014/main" id="{2E5CB6F2-E982-3C06-2942-AEA01FDEAC29}"/>
              </a:ext>
            </a:extLst>
          </p:cNvPr>
          <p:cNvSpPr txBox="1"/>
          <p:nvPr/>
        </p:nvSpPr>
        <p:spPr>
          <a:xfrm>
            <a:off x="9165814" y="4314810"/>
            <a:ext cx="653600" cy="492402"/>
          </a:xfrm>
          <a:prstGeom prst="rect">
            <a:avLst/>
          </a:prstGeom>
          <a:noFill/>
          <a:ln>
            <a:noFill/>
          </a:ln>
        </p:spPr>
        <p:txBody>
          <a:bodyPr spcFirstLastPara="1" wrap="square" lIns="121900" tIns="121900" rIns="121900" bIns="121900" anchor="t" anchorCtr="0">
            <a:spAutoFit/>
          </a:bodyPr>
          <a:lstStyle/>
          <a:p>
            <a:r>
              <a:rPr lang="en" sz="1600">
                <a:solidFill>
                  <a:srgbClr val="0000FF"/>
                </a:solidFill>
                <a:latin typeface="El Messiri Medium"/>
                <a:ea typeface="El Messiri Medium"/>
                <a:cs typeface="El Messiri Medium"/>
                <a:sym typeface="El Messiri Medium"/>
              </a:rPr>
              <a:t>UV</a:t>
            </a:r>
            <a:endParaRPr sz="1600">
              <a:solidFill>
                <a:srgbClr val="0000FF"/>
              </a:solidFill>
              <a:latin typeface="El Messiri Medium"/>
              <a:ea typeface="El Messiri Medium"/>
              <a:cs typeface="El Messiri Medium"/>
              <a:sym typeface="El Messiri Medium"/>
            </a:endParaRPr>
          </a:p>
        </p:txBody>
      </p:sp>
      <p:sp>
        <p:nvSpPr>
          <p:cNvPr id="11" name="Google Shape;166;p17">
            <a:extLst>
              <a:ext uri="{FF2B5EF4-FFF2-40B4-BE49-F238E27FC236}">
                <a16:creationId xmlns:a16="http://schemas.microsoft.com/office/drawing/2014/main" id="{68724E22-1CB4-5545-CC5A-46D058F97F0F}"/>
              </a:ext>
            </a:extLst>
          </p:cNvPr>
          <p:cNvSpPr txBox="1"/>
          <p:nvPr/>
        </p:nvSpPr>
        <p:spPr>
          <a:xfrm>
            <a:off x="10501413" y="4278097"/>
            <a:ext cx="653600" cy="492402"/>
          </a:xfrm>
          <a:prstGeom prst="rect">
            <a:avLst/>
          </a:prstGeom>
          <a:noFill/>
          <a:ln>
            <a:noFill/>
          </a:ln>
        </p:spPr>
        <p:txBody>
          <a:bodyPr spcFirstLastPara="1" wrap="square" lIns="121900" tIns="121900" rIns="121900" bIns="121900" anchor="t" anchorCtr="0">
            <a:spAutoFit/>
          </a:bodyPr>
          <a:lstStyle/>
          <a:p>
            <a:r>
              <a:rPr lang="en" sz="1600">
                <a:solidFill>
                  <a:srgbClr val="0000FF"/>
                </a:solidFill>
                <a:latin typeface="El Messiri Medium"/>
                <a:ea typeface="El Messiri Medium"/>
                <a:cs typeface="El Messiri Medium"/>
                <a:sym typeface="El Messiri Medium"/>
              </a:rPr>
              <a:t>XY</a:t>
            </a:r>
            <a:endParaRPr sz="1600">
              <a:solidFill>
                <a:srgbClr val="0000FF"/>
              </a:solidFill>
              <a:latin typeface="El Messiri Medium"/>
              <a:ea typeface="El Messiri Medium"/>
              <a:cs typeface="El Messiri Medium"/>
              <a:sym typeface="El Messiri Medium"/>
            </a:endParaRPr>
          </a:p>
        </p:txBody>
      </p:sp>
      <p:sp>
        <p:nvSpPr>
          <p:cNvPr id="12" name="Google Shape;167;p17">
            <a:extLst>
              <a:ext uri="{FF2B5EF4-FFF2-40B4-BE49-F238E27FC236}">
                <a16:creationId xmlns:a16="http://schemas.microsoft.com/office/drawing/2014/main" id="{AAC71DAC-A759-A7BF-091B-86EF3442E34F}"/>
              </a:ext>
            </a:extLst>
          </p:cNvPr>
          <p:cNvSpPr txBox="1"/>
          <p:nvPr/>
        </p:nvSpPr>
        <p:spPr>
          <a:xfrm>
            <a:off x="7970714" y="5526033"/>
            <a:ext cx="2973600" cy="492402"/>
          </a:xfrm>
          <a:prstGeom prst="rect">
            <a:avLst/>
          </a:prstGeom>
          <a:noFill/>
          <a:ln>
            <a:noFill/>
          </a:ln>
        </p:spPr>
        <p:txBody>
          <a:bodyPr spcFirstLastPara="1" wrap="square" lIns="121900" tIns="121900" rIns="121900" bIns="121900" anchor="t" anchorCtr="0">
            <a:spAutoFit/>
          </a:bodyPr>
          <a:lstStyle/>
          <a:p>
            <a:pPr algn="ctr"/>
            <a:r>
              <a:rPr lang="en" sz="1600">
                <a:solidFill>
                  <a:schemeClr val="dk1"/>
                </a:solidFill>
                <a:latin typeface="El Messiri Medium"/>
                <a:ea typeface="El Messiri Medium"/>
                <a:cs typeface="El Messiri Medium"/>
                <a:sym typeface="El Messiri Medium"/>
              </a:rPr>
              <a:t>Readout Strip Orientations</a:t>
            </a:r>
            <a:endParaRPr sz="1600">
              <a:solidFill>
                <a:schemeClr val="dk1"/>
              </a:solidFill>
              <a:latin typeface="El Messiri Medium"/>
              <a:ea typeface="El Messiri Medium"/>
              <a:cs typeface="El Messiri Medium"/>
              <a:sym typeface="El Messiri Medium"/>
            </a:endParaRPr>
          </a:p>
        </p:txBody>
      </p:sp>
      <p:pic>
        <p:nvPicPr>
          <p:cNvPr id="13" name="Picture 12" descr="A close-up of a computer&#10;&#10;AI-generated content may be incorrect.">
            <a:extLst>
              <a:ext uri="{FF2B5EF4-FFF2-40B4-BE49-F238E27FC236}">
                <a16:creationId xmlns:a16="http://schemas.microsoft.com/office/drawing/2014/main" id="{15BAC030-53F2-2A42-B75F-DA9A9616B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055" y="1028755"/>
            <a:ext cx="2364669" cy="4710922"/>
          </a:xfrm>
          <a:prstGeom prst="rect">
            <a:avLst/>
          </a:prstGeom>
        </p:spPr>
      </p:pic>
      <p:sp>
        <p:nvSpPr>
          <p:cNvPr id="14" name="Rounded Rectangle 6">
            <a:extLst>
              <a:ext uri="{FF2B5EF4-FFF2-40B4-BE49-F238E27FC236}">
                <a16:creationId xmlns:a16="http://schemas.microsoft.com/office/drawing/2014/main" id="{AF3D2B02-5E42-ACEA-8BB3-DA88D2AD02FB}"/>
              </a:ext>
            </a:extLst>
          </p:cNvPr>
          <p:cNvSpPr/>
          <p:nvPr/>
        </p:nvSpPr>
        <p:spPr>
          <a:xfrm>
            <a:off x="121537" y="1028755"/>
            <a:ext cx="4454964" cy="2711275"/>
          </a:xfrm>
          <a:prstGeom prst="roundRect">
            <a:avLst/>
          </a:prstGeom>
          <a:solidFill>
            <a:schemeClr val="bg1"/>
          </a:solidFill>
          <a:ln w="76200">
            <a:solidFill>
              <a:srgbClr val="0636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207551C-1E7D-66ED-3FB6-4538B0F4AA60}"/>
              </a:ext>
            </a:extLst>
          </p:cNvPr>
          <p:cNvSpPr txBox="1">
            <a:spLocks/>
          </p:cNvSpPr>
          <p:nvPr/>
        </p:nvSpPr>
        <p:spPr>
          <a:xfrm>
            <a:off x="49962" y="1128042"/>
            <a:ext cx="4419029" cy="264160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0395" indent="-457200">
              <a:lnSpc>
                <a:spcPct val="115000"/>
              </a:lnSpc>
              <a:spcBef>
                <a:spcPts val="533"/>
              </a:spcBef>
              <a:buClr>
                <a:schemeClr val="tx1"/>
              </a:buClr>
              <a:buSzPts val="1200"/>
              <a:buFont typeface="Wingdings" pitchFamily="2" charset="2"/>
              <a:buChar char="v"/>
            </a:pPr>
            <a:r>
              <a:rPr lang="en-US" dirty="0">
                <a:solidFill>
                  <a:schemeClr val="dk1"/>
                </a:solidFill>
                <a:ea typeface="El Messiri Medium"/>
                <a:cs typeface="El Messiri Medium"/>
                <a:sym typeface="El Messiri Medium"/>
              </a:rPr>
              <a:t>A GEM foil has two copper layers separated by a Polyamide film. </a:t>
            </a:r>
          </a:p>
          <a:p>
            <a:pPr marL="1066785" lvl="1" indent="-406390">
              <a:lnSpc>
                <a:spcPct val="115000"/>
              </a:lnSpc>
              <a:spcBef>
                <a:spcPts val="533"/>
              </a:spcBef>
              <a:buClr>
                <a:schemeClr val="tx1"/>
              </a:buClr>
              <a:buSzPts val="1200"/>
              <a:buFont typeface="Wingdings" pitchFamily="2" charset="2"/>
              <a:buChar char="Ø"/>
            </a:pPr>
            <a:r>
              <a:rPr lang="en-US" dirty="0">
                <a:solidFill>
                  <a:schemeClr val="dk1"/>
                </a:solidFill>
                <a:ea typeface="El Messiri Medium"/>
                <a:cs typeface="El Messiri Medium"/>
                <a:sym typeface="El Messiri Medium"/>
              </a:rPr>
              <a:t>Chemically etched to produced bi-conical holes.</a:t>
            </a:r>
          </a:p>
          <a:p>
            <a:pPr marL="609585" indent="-406390">
              <a:lnSpc>
                <a:spcPct val="115000"/>
              </a:lnSpc>
              <a:spcBef>
                <a:spcPts val="533"/>
              </a:spcBef>
              <a:buClr>
                <a:schemeClr val="tx1"/>
              </a:buClr>
              <a:buSzPts val="1200"/>
              <a:buFont typeface="Wingdings" pitchFamily="2" charset="2"/>
              <a:buChar char="Ø"/>
            </a:pPr>
            <a:r>
              <a:rPr lang="en-US" dirty="0">
                <a:solidFill>
                  <a:schemeClr val="dk1"/>
                </a:solidFill>
                <a:ea typeface="El Messiri Medium"/>
                <a:cs typeface="El Messiri Medium"/>
                <a:sym typeface="El Messiri Medium"/>
              </a:rPr>
              <a:t>Foils are then stretched and glued onto frames</a:t>
            </a:r>
          </a:p>
        </p:txBody>
      </p:sp>
      <p:grpSp>
        <p:nvGrpSpPr>
          <p:cNvPr id="16" name="Google Shape;110;p16">
            <a:extLst>
              <a:ext uri="{FF2B5EF4-FFF2-40B4-BE49-F238E27FC236}">
                <a16:creationId xmlns:a16="http://schemas.microsoft.com/office/drawing/2014/main" id="{2A52D67F-A4CD-EDEB-33A5-C55E8888DB61}"/>
              </a:ext>
            </a:extLst>
          </p:cNvPr>
          <p:cNvGrpSpPr/>
          <p:nvPr/>
        </p:nvGrpSpPr>
        <p:grpSpPr>
          <a:xfrm>
            <a:off x="377359" y="4072823"/>
            <a:ext cx="3856799" cy="1891600"/>
            <a:chOff x="100000" y="700101"/>
            <a:chExt cx="2892599" cy="1418700"/>
          </a:xfrm>
        </p:grpSpPr>
        <p:pic>
          <p:nvPicPr>
            <p:cNvPr id="17" name="Google Shape;111;p16" title="a-Microscopic-picture-of-a-GEM-foil-The-holes-can-be-seen-b-Cross-section-of-a-GEM.png">
              <a:extLst>
                <a:ext uri="{FF2B5EF4-FFF2-40B4-BE49-F238E27FC236}">
                  <a16:creationId xmlns:a16="http://schemas.microsoft.com/office/drawing/2014/main" id="{194AE28E-339D-A06E-FDF7-E0663A9592EA}"/>
                </a:ext>
              </a:extLst>
            </p:cNvPr>
            <p:cNvPicPr preferRelativeResize="0"/>
            <p:nvPr/>
          </p:nvPicPr>
          <p:blipFill rotWithShape="1">
            <a:blip r:embed="rId4">
              <a:alphaModFix/>
            </a:blip>
            <a:srcRect b="10370"/>
            <a:stretch/>
          </p:blipFill>
          <p:spPr>
            <a:xfrm>
              <a:off x="100000" y="700101"/>
              <a:ext cx="2892599" cy="1418700"/>
            </a:xfrm>
            <a:prstGeom prst="rect">
              <a:avLst/>
            </a:prstGeom>
            <a:noFill/>
            <a:ln>
              <a:noFill/>
            </a:ln>
          </p:spPr>
        </p:pic>
        <p:cxnSp>
          <p:nvCxnSpPr>
            <p:cNvPr id="18" name="Google Shape;112;p16">
              <a:extLst>
                <a:ext uri="{FF2B5EF4-FFF2-40B4-BE49-F238E27FC236}">
                  <a16:creationId xmlns:a16="http://schemas.microsoft.com/office/drawing/2014/main" id="{5D1C09DA-F8F3-0AAF-184D-BCE49BDC08B0}"/>
                </a:ext>
              </a:extLst>
            </p:cNvPr>
            <p:cNvCxnSpPr/>
            <p:nvPr/>
          </p:nvCxnSpPr>
          <p:spPr>
            <a:xfrm rot="10800000" flipH="1">
              <a:off x="2065965" y="1501611"/>
              <a:ext cx="549000" cy="2100"/>
            </a:xfrm>
            <a:prstGeom prst="straightConnector1">
              <a:avLst/>
            </a:prstGeom>
            <a:noFill/>
            <a:ln w="9525" cap="flat" cmpd="sng">
              <a:solidFill>
                <a:srgbClr val="E57200"/>
              </a:solidFill>
              <a:prstDash val="solid"/>
              <a:round/>
              <a:headEnd type="triangle" w="med" len="med"/>
              <a:tailEnd type="triangle" w="med" len="med"/>
            </a:ln>
          </p:spPr>
        </p:cxnSp>
        <p:cxnSp>
          <p:nvCxnSpPr>
            <p:cNvPr id="19" name="Google Shape;113;p16">
              <a:extLst>
                <a:ext uri="{FF2B5EF4-FFF2-40B4-BE49-F238E27FC236}">
                  <a16:creationId xmlns:a16="http://schemas.microsoft.com/office/drawing/2014/main" id="{73ACCC44-5F8D-057B-04E9-2C34DF766AE3}"/>
                </a:ext>
              </a:extLst>
            </p:cNvPr>
            <p:cNvCxnSpPr/>
            <p:nvPr/>
          </p:nvCxnSpPr>
          <p:spPr>
            <a:xfrm rot="10800000" flipH="1">
              <a:off x="1938415" y="1058461"/>
              <a:ext cx="768900" cy="7500"/>
            </a:xfrm>
            <a:prstGeom prst="straightConnector1">
              <a:avLst/>
            </a:prstGeom>
            <a:noFill/>
            <a:ln w="9525" cap="flat" cmpd="sng">
              <a:solidFill>
                <a:srgbClr val="E57200"/>
              </a:solidFill>
              <a:prstDash val="solid"/>
              <a:round/>
              <a:headEnd type="triangle" w="med" len="med"/>
              <a:tailEnd type="triangle" w="med" len="med"/>
            </a:ln>
          </p:spPr>
        </p:cxnSp>
        <p:sp>
          <p:nvSpPr>
            <p:cNvPr id="20" name="Google Shape;114;p16">
              <a:extLst>
                <a:ext uri="{FF2B5EF4-FFF2-40B4-BE49-F238E27FC236}">
                  <a16:creationId xmlns:a16="http://schemas.microsoft.com/office/drawing/2014/main" id="{45BB0858-CD67-59F4-38CE-191615EE2E9C}"/>
                </a:ext>
              </a:extLst>
            </p:cNvPr>
            <p:cNvSpPr txBox="1"/>
            <p:nvPr/>
          </p:nvSpPr>
          <p:spPr>
            <a:xfrm>
              <a:off x="1991700" y="766175"/>
              <a:ext cx="736200" cy="369302"/>
            </a:xfrm>
            <a:prstGeom prst="rect">
              <a:avLst/>
            </a:prstGeom>
            <a:noFill/>
            <a:ln>
              <a:noFill/>
            </a:ln>
          </p:spPr>
          <p:txBody>
            <a:bodyPr spcFirstLastPara="1" wrap="square" lIns="121900" tIns="121900" rIns="121900" bIns="121900" anchor="t" anchorCtr="0">
              <a:spAutoFit/>
            </a:bodyPr>
            <a:lstStyle/>
            <a:p>
              <a:r>
                <a:rPr lang="en" sz="1600">
                  <a:solidFill>
                    <a:srgbClr val="E57200"/>
                  </a:solidFill>
                </a:rPr>
                <a:t>~70μm</a:t>
              </a:r>
              <a:endParaRPr sz="1600">
                <a:solidFill>
                  <a:srgbClr val="E57200"/>
                </a:solidFill>
              </a:endParaRPr>
            </a:p>
          </p:txBody>
        </p:sp>
        <p:sp>
          <p:nvSpPr>
            <p:cNvPr id="21" name="Google Shape;115;p16">
              <a:extLst>
                <a:ext uri="{FF2B5EF4-FFF2-40B4-BE49-F238E27FC236}">
                  <a16:creationId xmlns:a16="http://schemas.microsoft.com/office/drawing/2014/main" id="{214F5BC5-9BE5-143F-846F-FB248F72A7F1}"/>
                </a:ext>
              </a:extLst>
            </p:cNvPr>
            <p:cNvSpPr txBox="1"/>
            <p:nvPr/>
          </p:nvSpPr>
          <p:spPr>
            <a:xfrm>
              <a:off x="1986298" y="1185810"/>
              <a:ext cx="732300" cy="369302"/>
            </a:xfrm>
            <a:prstGeom prst="rect">
              <a:avLst/>
            </a:prstGeom>
            <a:noFill/>
            <a:ln>
              <a:noFill/>
            </a:ln>
          </p:spPr>
          <p:txBody>
            <a:bodyPr spcFirstLastPara="1" wrap="square" lIns="121900" tIns="121900" rIns="121900" bIns="121900" anchor="t" anchorCtr="0">
              <a:spAutoFit/>
            </a:bodyPr>
            <a:lstStyle/>
            <a:p>
              <a:r>
                <a:rPr lang="en" sz="1600">
                  <a:solidFill>
                    <a:srgbClr val="E57200"/>
                  </a:solidFill>
                </a:rPr>
                <a:t>~50μm</a:t>
              </a:r>
              <a:endParaRPr sz="1600">
                <a:solidFill>
                  <a:srgbClr val="E57200"/>
                </a:solidFill>
              </a:endParaRPr>
            </a:p>
          </p:txBody>
        </p:sp>
        <p:sp>
          <p:nvSpPr>
            <p:cNvPr id="22" name="Google Shape;116;p16">
              <a:extLst>
                <a:ext uri="{FF2B5EF4-FFF2-40B4-BE49-F238E27FC236}">
                  <a16:creationId xmlns:a16="http://schemas.microsoft.com/office/drawing/2014/main" id="{01CE099B-F6C9-3ACB-EE27-2D26A6E03E77}"/>
                </a:ext>
              </a:extLst>
            </p:cNvPr>
            <p:cNvSpPr txBox="1"/>
            <p:nvPr/>
          </p:nvSpPr>
          <p:spPr>
            <a:xfrm>
              <a:off x="367338" y="1135894"/>
              <a:ext cx="736200" cy="369302"/>
            </a:xfrm>
            <a:prstGeom prst="rect">
              <a:avLst/>
            </a:prstGeom>
            <a:noFill/>
            <a:ln>
              <a:noFill/>
            </a:ln>
          </p:spPr>
          <p:txBody>
            <a:bodyPr spcFirstLastPara="1" wrap="square" lIns="121900" tIns="121900" rIns="121900" bIns="121900" anchor="t" anchorCtr="0">
              <a:spAutoFit/>
            </a:bodyPr>
            <a:lstStyle/>
            <a:p>
              <a:r>
                <a:rPr lang="en" sz="1600">
                  <a:solidFill>
                    <a:srgbClr val="E57200"/>
                  </a:solidFill>
                </a:rPr>
                <a:t>140μm</a:t>
              </a:r>
              <a:endParaRPr sz="1600">
                <a:solidFill>
                  <a:srgbClr val="E57200"/>
                </a:solidFill>
              </a:endParaRPr>
            </a:p>
          </p:txBody>
        </p:sp>
        <p:cxnSp>
          <p:nvCxnSpPr>
            <p:cNvPr id="23" name="Google Shape;117;p16">
              <a:extLst>
                <a:ext uri="{FF2B5EF4-FFF2-40B4-BE49-F238E27FC236}">
                  <a16:creationId xmlns:a16="http://schemas.microsoft.com/office/drawing/2014/main" id="{558F96AE-8F4D-908B-15F8-4044F5F71822}"/>
                </a:ext>
              </a:extLst>
            </p:cNvPr>
            <p:cNvCxnSpPr/>
            <p:nvPr/>
          </p:nvCxnSpPr>
          <p:spPr>
            <a:xfrm rot="10800000" flipH="1">
              <a:off x="523065" y="1195686"/>
              <a:ext cx="346800" cy="900"/>
            </a:xfrm>
            <a:prstGeom prst="straightConnector1">
              <a:avLst/>
            </a:prstGeom>
            <a:noFill/>
            <a:ln w="9525" cap="flat" cmpd="sng">
              <a:solidFill>
                <a:srgbClr val="E57200"/>
              </a:solidFill>
              <a:prstDash val="solid"/>
              <a:round/>
              <a:headEnd type="triangle" w="med" len="med"/>
              <a:tailEnd type="triangle" w="med" len="med"/>
            </a:ln>
          </p:spPr>
        </p:cxnSp>
      </p:grpSp>
      <p:sp>
        <p:nvSpPr>
          <p:cNvPr id="24" name="Google Shape;121;p16">
            <a:extLst>
              <a:ext uri="{FF2B5EF4-FFF2-40B4-BE49-F238E27FC236}">
                <a16:creationId xmlns:a16="http://schemas.microsoft.com/office/drawing/2014/main" id="{58B306D8-F746-0A04-0CE0-2BA7B0053AF2}"/>
              </a:ext>
            </a:extLst>
          </p:cNvPr>
          <p:cNvSpPr txBox="1"/>
          <p:nvPr/>
        </p:nvSpPr>
        <p:spPr>
          <a:xfrm>
            <a:off x="2454827" y="5108098"/>
            <a:ext cx="796000" cy="492402"/>
          </a:xfrm>
          <a:prstGeom prst="rect">
            <a:avLst/>
          </a:prstGeom>
          <a:noFill/>
          <a:ln>
            <a:noFill/>
          </a:ln>
        </p:spPr>
        <p:txBody>
          <a:bodyPr spcFirstLastPara="1" wrap="square" lIns="121900" tIns="121900" rIns="121900" bIns="121900" anchor="t" anchorCtr="0">
            <a:spAutoFit/>
          </a:bodyPr>
          <a:lstStyle/>
          <a:p>
            <a:r>
              <a:rPr lang="en" sz="1600" dirty="0">
                <a:solidFill>
                  <a:srgbClr val="FF00FF"/>
                </a:solidFill>
              </a:rPr>
              <a:t>50μm</a:t>
            </a:r>
            <a:endParaRPr sz="1600" dirty="0">
              <a:solidFill>
                <a:srgbClr val="FF00FF"/>
              </a:solidFill>
            </a:endParaRPr>
          </a:p>
        </p:txBody>
      </p:sp>
      <p:cxnSp>
        <p:nvCxnSpPr>
          <p:cNvPr id="25" name="Google Shape;122;p16">
            <a:extLst>
              <a:ext uri="{FF2B5EF4-FFF2-40B4-BE49-F238E27FC236}">
                <a16:creationId xmlns:a16="http://schemas.microsoft.com/office/drawing/2014/main" id="{2B35B4E1-84F8-AC71-A969-13146E7A4489}"/>
              </a:ext>
            </a:extLst>
          </p:cNvPr>
          <p:cNvCxnSpPr>
            <a:cxnSpLocks/>
          </p:cNvCxnSpPr>
          <p:nvPr/>
        </p:nvCxnSpPr>
        <p:spPr>
          <a:xfrm>
            <a:off x="2512911" y="4626303"/>
            <a:ext cx="12400" cy="945200"/>
          </a:xfrm>
          <a:prstGeom prst="straightConnector1">
            <a:avLst/>
          </a:prstGeom>
          <a:noFill/>
          <a:ln w="9525" cap="flat" cmpd="sng">
            <a:solidFill>
              <a:srgbClr val="FF00FF"/>
            </a:solidFill>
            <a:prstDash val="solid"/>
            <a:round/>
            <a:headEnd type="triangle" w="med" len="med"/>
            <a:tailEnd type="triangle" w="med" len="med"/>
          </a:ln>
        </p:spPr>
      </p:cxnSp>
      <p:cxnSp>
        <p:nvCxnSpPr>
          <p:cNvPr id="26" name="Google Shape;123;p16">
            <a:extLst>
              <a:ext uri="{FF2B5EF4-FFF2-40B4-BE49-F238E27FC236}">
                <a16:creationId xmlns:a16="http://schemas.microsoft.com/office/drawing/2014/main" id="{57438F3B-F2F2-A5E3-B7EB-B6A9C8C57A79}"/>
              </a:ext>
            </a:extLst>
          </p:cNvPr>
          <p:cNvCxnSpPr>
            <a:cxnSpLocks/>
          </p:cNvCxnSpPr>
          <p:nvPr/>
        </p:nvCxnSpPr>
        <p:spPr>
          <a:xfrm flipH="1">
            <a:off x="4054934" y="4534071"/>
            <a:ext cx="400" cy="298800"/>
          </a:xfrm>
          <a:prstGeom prst="straightConnector1">
            <a:avLst/>
          </a:prstGeom>
          <a:noFill/>
          <a:ln w="9525" cap="flat" cmpd="sng">
            <a:solidFill>
              <a:srgbClr val="FF00FF"/>
            </a:solidFill>
            <a:prstDash val="solid"/>
            <a:round/>
            <a:headEnd type="triangle" w="med" len="med"/>
            <a:tailEnd type="none" w="med" len="med"/>
          </a:ln>
        </p:spPr>
      </p:cxnSp>
      <p:cxnSp>
        <p:nvCxnSpPr>
          <p:cNvPr id="27" name="Google Shape;124;p16">
            <a:extLst>
              <a:ext uri="{FF2B5EF4-FFF2-40B4-BE49-F238E27FC236}">
                <a16:creationId xmlns:a16="http://schemas.microsoft.com/office/drawing/2014/main" id="{C2D96283-1583-C139-D802-BAA503B8943B}"/>
              </a:ext>
            </a:extLst>
          </p:cNvPr>
          <p:cNvCxnSpPr>
            <a:cxnSpLocks/>
          </p:cNvCxnSpPr>
          <p:nvPr/>
        </p:nvCxnSpPr>
        <p:spPr>
          <a:xfrm rot="10800000">
            <a:off x="4050011" y="4148559"/>
            <a:ext cx="5600" cy="301600"/>
          </a:xfrm>
          <a:prstGeom prst="straightConnector1">
            <a:avLst/>
          </a:prstGeom>
          <a:noFill/>
          <a:ln w="9525" cap="flat" cmpd="sng">
            <a:solidFill>
              <a:srgbClr val="FF00FF"/>
            </a:solidFill>
            <a:prstDash val="solid"/>
            <a:round/>
            <a:headEnd type="triangle" w="med" len="med"/>
            <a:tailEnd type="none" w="med" len="med"/>
          </a:ln>
        </p:spPr>
      </p:cxnSp>
      <p:sp>
        <p:nvSpPr>
          <p:cNvPr id="28" name="Google Shape;125;p16">
            <a:extLst>
              <a:ext uri="{FF2B5EF4-FFF2-40B4-BE49-F238E27FC236}">
                <a16:creationId xmlns:a16="http://schemas.microsoft.com/office/drawing/2014/main" id="{4AF1B637-38F8-D890-8495-8B5EBF322C73}"/>
              </a:ext>
            </a:extLst>
          </p:cNvPr>
          <p:cNvSpPr txBox="1"/>
          <p:nvPr/>
        </p:nvSpPr>
        <p:spPr>
          <a:xfrm>
            <a:off x="3503114" y="3969990"/>
            <a:ext cx="796000" cy="492402"/>
          </a:xfrm>
          <a:prstGeom prst="rect">
            <a:avLst/>
          </a:prstGeom>
          <a:noFill/>
          <a:ln>
            <a:noFill/>
          </a:ln>
        </p:spPr>
        <p:txBody>
          <a:bodyPr spcFirstLastPara="1" wrap="square" lIns="121900" tIns="121900" rIns="121900" bIns="121900" anchor="t" anchorCtr="0">
            <a:spAutoFit/>
          </a:bodyPr>
          <a:lstStyle/>
          <a:p>
            <a:r>
              <a:rPr lang="en" sz="1600">
                <a:solidFill>
                  <a:srgbClr val="FF00FF"/>
                </a:solidFill>
              </a:rPr>
              <a:t>5μm</a:t>
            </a:r>
            <a:endParaRPr sz="1600">
              <a:solidFill>
                <a:srgbClr val="FF00FF"/>
              </a:solidFill>
            </a:endParaRPr>
          </a:p>
        </p:txBody>
      </p:sp>
    </p:spTree>
    <p:extLst>
      <p:ext uri="{BB962C8B-B14F-4D97-AF65-F5344CB8AC3E}">
        <p14:creationId xmlns:p14="http://schemas.microsoft.com/office/powerpoint/2010/main" val="38962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C093-39E2-E63D-B669-FCE39836A87D}"/>
              </a:ext>
            </a:extLst>
          </p:cNvPr>
          <p:cNvSpPr>
            <a:spLocks noGrp="1"/>
          </p:cNvSpPr>
          <p:nvPr>
            <p:ph type="title"/>
          </p:nvPr>
        </p:nvSpPr>
        <p:spPr/>
        <p:txBody>
          <a:bodyPr/>
          <a:lstStyle/>
          <a:p>
            <a:r>
              <a:rPr lang="en-US" dirty="0"/>
              <a:t>Common Mode Algorithms (Basic)</a:t>
            </a:r>
          </a:p>
        </p:txBody>
      </p:sp>
      <p:sp>
        <p:nvSpPr>
          <p:cNvPr id="3" name="Content Placeholder 2">
            <a:extLst>
              <a:ext uri="{FF2B5EF4-FFF2-40B4-BE49-F238E27FC236}">
                <a16:creationId xmlns:a16="http://schemas.microsoft.com/office/drawing/2014/main" id="{F4AFF195-7B9D-C214-33B1-A9C8C24A3A05}"/>
              </a:ext>
            </a:extLst>
          </p:cNvPr>
          <p:cNvSpPr>
            <a:spLocks noGrp="1"/>
          </p:cNvSpPr>
          <p:nvPr>
            <p:ph idx="1"/>
          </p:nvPr>
        </p:nvSpPr>
        <p:spPr>
          <a:xfrm>
            <a:off x="838200" y="927694"/>
            <a:ext cx="10515600" cy="5654283"/>
          </a:xfrm>
        </p:spPr>
        <p:txBody>
          <a:bodyPr>
            <a:normAutofit/>
          </a:bodyPr>
          <a:lstStyle/>
          <a:p>
            <a:r>
              <a:rPr lang="en-US" dirty="0"/>
              <a:t>Sorting Algorithm: Takes all the strips and removes some number (generally 30) of the lowest and highest strips</a:t>
            </a:r>
          </a:p>
          <a:p>
            <a:pPr lvl="1"/>
            <a:r>
              <a:rPr lang="en-US" dirty="0"/>
              <a:t>The remaining strips should be only noise and should represent the baseline </a:t>
            </a:r>
          </a:p>
          <a:p>
            <a:r>
              <a:rPr lang="en-US" dirty="0"/>
              <a:t>Danning Algorithm: Requires a CM mean, CM RMS, and pedestal RMS</a:t>
            </a:r>
          </a:p>
          <a:p>
            <a:pPr lvl="1"/>
            <a:r>
              <a:rPr lang="en-US" dirty="0"/>
              <a:t>Get the average ADC of the strips in the cut range defined by ped parameters</a:t>
            </a:r>
          </a:p>
          <a:p>
            <a:pPr lvl="1"/>
            <a:r>
              <a:rPr lang="en-US" dirty="0"/>
              <a:t>Update parameters based on this average. Repeat.</a:t>
            </a:r>
          </a:p>
          <a:p>
            <a:r>
              <a:rPr lang="en-US" dirty="0" err="1"/>
              <a:t>Histogramming</a:t>
            </a:r>
            <a:r>
              <a:rPr lang="en-US" dirty="0"/>
              <a:t> Algorithm</a:t>
            </a:r>
          </a:p>
          <a:p>
            <a:pPr lvl="1"/>
            <a:r>
              <a:rPr lang="en-US" dirty="0"/>
              <a:t>Slice the ADC range into bins, and count how many entries are in each bin </a:t>
            </a:r>
          </a:p>
          <a:p>
            <a:pPr lvl="1"/>
            <a:r>
              <a:rPr lang="en-US" dirty="0"/>
              <a:t>Add each strip to all bins in the scan window</a:t>
            </a:r>
          </a:p>
          <a:p>
            <a:pPr lvl="1"/>
            <a:r>
              <a:rPr lang="en-US" dirty="0"/>
              <a:t>The bin with the maximum number of counts is averaged </a:t>
            </a:r>
          </a:p>
          <a:p>
            <a:pPr lvl="1"/>
            <a:r>
              <a:rPr lang="en-US" dirty="0"/>
              <a:t>Bin size, number of bins in scan window, etc. must be carefully selected</a:t>
            </a:r>
          </a:p>
        </p:txBody>
      </p:sp>
      <p:sp>
        <p:nvSpPr>
          <p:cNvPr id="4" name="Date Placeholder 3">
            <a:extLst>
              <a:ext uri="{FF2B5EF4-FFF2-40B4-BE49-F238E27FC236}">
                <a16:creationId xmlns:a16="http://schemas.microsoft.com/office/drawing/2014/main" id="{E78445EE-3902-DF57-F0C7-4E0A2B7F4625}"/>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E3602D98-8349-AFAE-AA6A-107B801B8D60}"/>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058AB3BE-0CFA-40B8-6AF3-A487B42D7EFA}"/>
              </a:ext>
            </a:extLst>
          </p:cNvPr>
          <p:cNvSpPr>
            <a:spLocks noGrp="1"/>
          </p:cNvSpPr>
          <p:nvPr>
            <p:ph type="sldNum" sz="quarter" idx="12"/>
          </p:nvPr>
        </p:nvSpPr>
        <p:spPr/>
        <p:txBody>
          <a:bodyPr/>
          <a:lstStyle/>
          <a:p>
            <a:fld id="{08C49C7C-553C-4518-9854-3BEE41672621}" type="slidenum">
              <a:rPr lang="en-US" smtClean="0"/>
              <a:pPr/>
              <a:t>28</a:t>
            </a:fld>
            <a:endParaRPr lang="en-US" dirty="0"/>
          </a:p>
        </p:txBody>
      </p:sp>
    </p:spTree>
    <p:extLst>
      <p:ext uri="{BB962C8B-B14F-4D97-AF65-F5344CB8AC3E}">
        <p14:creationId xmlns:p14="http://schemas.microsoft.com/office/powerpoint/2010/main" val="1283292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1D9DEC4-D739-4DF3-3A6D-E5826891F40C}"/>
              </a:ext>
            </a:extLst>
          </p:cNvPr>
          <p:cNvSpPr/>
          <p:nvPr/>
        </p:nvSpPr>
        <p:spPr>
          <a:xfrm>
            <a:off x="3375378" y="4699276"/>
            <a:ext cx="1010354" cy="276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80DA79-1088-10EF-F571-DCBD89CDE9AA}"/>
              </a:ext>
            </a:extLst>
          </p:cNvPr>
          <p:cNvSpPr/>
          <p:nvPr/>
        </p:nvSpPr>
        <p:spPr>
          <a:xfrm>
            <a:off x="3375378" y="1947334"/>
            <a:ext cx="496711" cy="2370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1A389B-AEBE-5157-B22A-4491930A9C5B}"/>
              </a:ext>
            </a:extLst>
          </p:cNvPr>
          <p:cNvSpPr/>
          <p:nvPr/>
        </p:nvSpPr>
        <p:spPr>
          <a:xfrm>
            <a:off x="3375378" y="2382514"/>
            <a:ext cx="1190976" cy="276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D278E1-14D4-48AC-504D-7FD1239D383B}"/>
              </a:ext>
            </a:extLst>
          </p:cNvPr>
          <p:cNvSpPr/>
          <p:nvPr/>
        </p:nvSpPr>
        <p:spPr>
          <a:xfrm>
            <a:off x="3375378" y="2867376"/>
            <a:ext cx="496711" cy="2370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D89940-628A-011A-2B33-738B0DA79A21}"/>
              </a:ext>
            </a:extLst>
          </p:cNvPr>
          <p:cNvSpPr/>
          <p:nvPr/>
        </p:nvSpPr>
        <p:spPr>
          <a:xfrm>
            <a:off x="3375378" y="3770488"/>
            <a:ext cx="496711" cy="2370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6C27B3-0242-EB3B-D2B8-F54D0C9EA3C5}"/>
              </a:ext>
            </a:extLst>
          </p:cNvPr>
          <p:cNvSpPr/>
          <p:nvPr/>
        </p:nvSpPr>
        <p:spPr>
          <a:xfrm>
            <a:off x="3375378" y="4230787"/>
            <a:ext cx="1591730" cy="276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638676E-3524-E009-C5BF-B2340D2DC3E6}"/>
              </a:ext>
            </a:extLst>
          </p:cNvPr>
          <p:cNvSpPr/>
          <p:nvPr/>
        </p:nvSpPr>
        <p:spPr>
          <a:xfrm rot="16200000">
            <a:off x="5487187" y="5888126"/>
            <a:ext cx="348808" cy="270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26E6265-35BC-61F7-AAEB-D11E4A4A2699}"/>
              </a:ext>
            </a:extLst>
          </p:cNvPr>
          <p:cNvSpPr/>
          <p:nvPr/>
        </p:nvSpPr>
        <p:spPr>
          <a:xfrm rot="16200000">
            <a:off x="5483090" y="5433456"/>
            <a:ext cx="1271405" cy="270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99D89-2C5E-8115-ECDF-0D99E6892CAA}"/>
              </a:ext>
            </a:extLst>
          </p:cNvPr>
          <p:cNvSpPr>
            <a:spLocks noGrp="1"/>
          </p:cNvSpPr>
          <p:nvPr>
            <p:ph type="title"/>
          </p:nvPr>
        </p:nvSpPr>
        <p:spPr/>
        <p:txBody>
          <a:bodyPr/>
          <a:lstStyle/>
          <a:p>
            <a:r>
              <a:rPr lang="en-US" dirty="0"/>
              <a:t>Hit Diagram</a:t>
            </a:r>
          </a:p>
        </p:txBody>
      </p:sp>
      <p:sp>
        <p:nvSpPr>
          <p:cNvPr id="4" name="Date Placeholder 3">
            <a:extLst>
              <a:ext uri="{FF2B5EF4-FFF2-40B4-BE49-F238E27FC236}">
                <a16:creationId xmlns:a16="http://schemas.microsoft.com/office/drawing/2014/main" id="{AA68CF6E-7259-0DA9-31E5-9064437B0149}"/>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8D26BA89-7EA8-190B-99D1-C5E8DDA60F0D}"/>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838188DF-20C4-ED1E-F26C-398B214EA255}"/>
              </a:ext>
            </a:extLst>
          </p:cNvPr>
          <p:cNvSpPr>
            <a:spLocks noGrp="1"/>
          </p:cNvSpPr>
          <p:nvPr>
            <p:ph type="sldNum" sz="quarter" idx="12"/>
          </p:nvPr>
        </p:nvSpPr>
        <p:spPr/>
        <p:txBody>
          <a:bodyPr/>
          <a:lstStyle/>
          <a:p>
            <a:fld id="{08C49C7C-553C-4518-9854-3BEE41672621}" type="slidenum">
              <a:rPr lang="en-US" smtClean="0"/>
              <a:pPr/>
              <a:t>29</a:t>
            </a:fld>
            <a:endParaRPr lang="en-US" dirty="0"/>
          </a:p>
        </p:txBody>
      </p:sp>
      <p:sp>
        <p:nvSpPr>
          <p:cNvPr id="7" name="Rectangle 6">
            <a:extLst>
              <a:ext uri="{FF2B5EF4-FFF2-40B4-BE49-F238E27FC236}">
                <a16:creationId xmlns:a16="http://schemas.microsoft.com/office/drawing/2014/main" id="{8514D024-82E3-A562-7370-DCC62B93CB95}"/>
              </a:ext>
            </a:extLst>
          </p:cNvPr>
          <p:cNvSpPr/>
          <p:nvPr/>
        </p:nvSpPr>
        <p:spPr>
          <a:xfrm>
            <a:off x="3375378" y="1614310"/>
            <a:ext cx="3657600" cy="458328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0DE37C-FEB4-6195-36B1-E7942E927D71}"/>
              </a:ext>
            </a:extLst>
          </p:cNvPr>
          <p:cNvCxnSpPr>
            <a:cxnSpLocks/>
            <a:stCxn id="7" idx="1"/>
            <a:endCxn id="7" idx="3"/>
          </p:cNvCxnSpPr>
          <p:nvPr/>
        </p:nvCxnSpPr>
        <p:spPr>
          <a:xfrm>
            <a:off x="3375378" y="3905955"/>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0E73FF-027E-7AB2-7F8D-0AFF2CA3BE21}"/>
              </a:ext>
            </a:extLst>
          </p:cNvPr>
          <p:cNvCxnSpPr>
            <a:cxnSpLocks/>
          </p:cNvCxnSpPr>
          <p:nvPr/>
        </p:nvCxnSpPr>
        <p:spPr>
          <a:xfrm>
            <a:off x="3375378" y="3445932"/>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48E7A0-04A1-285B-6731-539BB14B2CDF}"/>
              </a:ext>
            </a:extLst>
          </p:cNvPr>
          <p:cNvCxnSpPr>
            <a:cxnSpLocks/>
          </p:cNvCxnSpPr>
          <p:nvPr/>
        </p:nvCxnSpPr>
        <p:spPr>
          <a:xfrm>
            <a:off x="3375378" y="43688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48504-A2D2-57FF-C148-A53867CDEC63}"/>
              </a:ext>
            </a:extLst>
          </p:cNvPr>
          <p:cNvCxnSpPr>
            <a:cxnSpLocks/>
          </p:cNvCxnSpPr>
          <p:nvPr/>
        </p:nvCxnSpPr>
        <p:spPr>
          <a:xfrm>
            <a:off x="3375378" y="48260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BF8888-419C-686F-6FF5-2F9F176E1871}"/>
              </a:ext>
            </a:extLst>
          </p:cNvPr>
          <p:cNvCxnSpPr>
            <a:cxnSpLocks/>
          </p:cNvCxnSpPr>
          <p:nvPr/>
        </p:nvCxnSpPr>
        <p:spPr>
          <a:xfrm>
            <a:off x="3375378" y="252871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685E2B-C664-1605-7BC4-5988857DCB3D}"/>
              </a:ext>
            </a:extLst>
          </p:cNvPr>
          <p:cNvCxnSpPr>
            <a:cxnSpLocks/>
          </p:cNvCxnSpPr>
          <p:nvPr/>
        </p:nvCxnSpPr>
        <p:spPr>
          <a:xfrm>
            <a:off x="3375378" y="3002845"/>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1F1A8A-6B13-EF48-0446-7FA52195EE1C}"/>
              </a:ext>
            </a:extLst>
          </p:cNvPr>
          <p:cNvCxnSpPr>
            <a:cxnSpLocks/>
          </p:cNvCxnSpPr>
          <p:nvPr/>
        </p:nvCxnSpPr>
        <p:spPr>
          <a:xfrm>
            <a:off x="3375378" y="2065867"/>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2D92C6-A525-26D3-9BF1-33C191845484}"/>
              </a:ext>
            </a:extLst>
          </p:cNvPr>
          <p:cNvCxnSpPr>
            <a:cxnSpLocks/>
            <a:stCxn id="7" idx="2"/>
            <a:endCxn id="7" idx="0"/>
          </p:cNvCxnSpPr>
          <p:nvPr/>
        </p:nvCxnSpPr>
        <p:spPr>
          <a:xfrm flipV="1">
            <a:off x="5204178" y="1614310"/>
            <a:ext cx="0" cy="45832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387670-F322-9FD5-B8B2-DA94E4B1BB13}"/>
              </a:ext>
            </a:extLst>
          </p:cNvPr>
          <p:cNvCxnSpPr>
            <a:cxnSpLocks/>
          </p:cNvCxnSpPr>
          <p:nvPr/>
        </p:nvCxnSpPr>
        <p:spPr>
          <a:xfrm flipV="1">
            <a:off x="6096000" y="1614311"/>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80ADCB-7F82-8CB1-D181-63E3AD68FF0C}"/>
              </a:ext>
            </a:extLst>
          </p:cNvPr>
          <p:cNvCxnSpPr>
            <a:cxnSpLocks/>
          </p:cNvCxnSpPr>
          <p:nvPr/>
        </p:nvCxnSpPr>
        <p:spPr>
          <a:xfrm flipV="1">
            <a:off x="4272845" y="1611489"/>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7B9926-176F-F4FD-1F9A-47B739C8E45E}"/>
              </a:ext>
            </a:extLst>
          </p:cNvPr>
          <p:cNvCxnSpPr>
            <a:cxnSpLocks/>
          </p:cNvCxnSpPr>
          <p:nvPr/>
        </p:nvCxnSpPr>
        <p:spPr>
          <a:xfrm flipV="1">
            <a:off x="4746977" y="1611489"/>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E8046E5-A85C-7C51-E283-9133081A7296}"/>
              </a:ext>
            </a:extLst>
          </p:cNvPr>
          <p:cNvCxnSpPr>
            <a:cxnSpLocks/>
          </p:cNvCxnSpPr>
          <p:nvPr/>
        </p:nvCxnSpPr>
        <p:spPr>
          <a:xfrm flipV="1">
            <a:off x="5648676" y="1611489"/>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96CECE-858E-0C9E-13EB-B39A53195045}"/>
              </a:ext>
            </a:extLst>
          </p:cNvPr>
          <p:cNvCxnSpPr>
            <a:cxnSpLocks/>
          </p:cNvCxnSpPr>
          <p:nvPr/>
        </p:nvCxnSpPr>
        <p:spPr>
          <a:xfrm flipV="1">
            <a:off x="6564489" y="1611489"/>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6EB4C7-24AF-8A82-9DCE-3550F1B8C993}"/>
              </a:ext>
            </a:extLst>
          </p:cNvPr>
          <p:cNvCxnSpPr>
            <a:cxnSpLocks/>
          </p:cNvCxnSpPr>
          <p:nvPr/>
        </p:nvCxnSpPr>
        <p:spPr>
          <a:xfrm flipV="1">
            <a:off x="3793067" y="1611489"/>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A682FDD-03A3-2F9A-F0E2-5023011E1D82}"/>
              </a:ext>
            </a:extLst>
          </p:cNvPr>
          <p:cNvSpPr/>
          <p:nvPr/>
        </p:nvSpPr>
        <p:spPr>
          <a:xfrm rot="16200000">
            <a:off x="6103056" y="5589131"/>
            <a:ext cx="922866" cy="270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267B032-1B6A-ADD7-6C65-A0CA4FF763C1}"/>
              </a:ext>
            </a:extLst>
          </p:cNvPr>
          <p:cNvCxnSpPr>
            <a:cxnSpLocks/>
          </p:cNvCxnSpPr>
          <p:nvPr/>
        </p:nvCxnSpPr>
        <p:spPr>
          <a:xfrm>
            <a:off x="3375378" y="5246511"/>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89C5FE9-2E73-DBC1-97A2-4CC9C1EC23DE}"/>
              </a:ext>
            </a:extLst>
          </p:cNvPr>
          <p:cNvCxnSpPr>
            <a:cxnSpLocks/>
          </p:cNvCxnSpPr>
          <p:nvPr/>
        </p:nvCxnSpPr>
        <p:spPr>
          <a:xfrm>
            <a:off x="3375378" y="5700889"/>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A361BC-0975-085E-7106-C8C307DA2895}"/>
              </a:ext>
            </a:extLst>
          </p:cNvPr>
          <p:cNvCxnSpPr>
            <a:cxnSpLocks/>
          </p:cNvCxnSpPr>
          <p:nvPr/>
        </p:nvCxnSpPr>
        <p:spPr>
          <a:xfrm flipV="1">
            <a:off x="4746976" y="2562577"/>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14DFDC-0459-95EC-A6EC-28BAA4EADB0A}"/>
              </a:ext>
            </a:extLst>
          </p:cNvPr>
          <p:cNvCxnSpPr>
            <a:cxnSpLocks/>
          </p:cNvCxnSpPr>
          <p:nvPr/>
        </p:nvCxnSpPr>
        <p:spPr>
          <a:xfrm flipV="1">
            <a:off x="3793067" y="2562577"/>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CA996A-DAB3-FB15-7B8A-65BEFAF708A7}"/>
              </a:ext>
            </a:extLst>
          </p:cNvPr>
          <p:cNvCxnSpPr>
            <a:cxnSpLocks/>
          </p:cNvCxnSpPr>
          <p:nvPr/>
        </p:nvCxnSpPr>
        <p:spPr>
          <a:xfrm flipV="1">
            <a:off x="4272845" y="2562577"/>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103152-A831-A88D-5E5C-9BAF834CE55C}"/>
              </a:ext>
            </a:extLst>
          </p:cNvPr>
          <p:cNvCxnSpPr>
            <a:cxnSpLocks/>
          </p:cNvCxnSpPr>
          <p:nvPr/>
        </p:nvCxnSpPr>
        <p:spPr>
          <a:xfrm flipV="1">
            <a:off x="5648676" y="2551286"/>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41C44F-D595-7217-892E-59E8ED207219}"/>
              </a:ext>
            </a:extLst>
          </p:cNvPr>
          <p:cNvCxnSpPr>
            <a:cxnSpLocks/>
          </p:cNvCxnSpPr>
          <p:nvPr/>
        </p:nvCxnSpPr>
        <p:spPr>
          <a:xfrm flipV="1">
            <a:off x="6093975" y="2562577"/>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2EF981-39B1-6AAA-73D4-0A502501D01A}"/>
              </a:ext>
            </a:extLst>
          </p:cNvPr>
          <p:cNvCxnSpPr>
            <a:cxnSpLocks/>
          </p:cNvCxnSpPr>
          <p:nvPr/>
        </p:nvCxnSpPr>
        <p:spPr>
          <a:xfrm flipV="1">
            <a:off x="6564489" y="2562577"/>
            <a:ext cx="0" cy="3635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B469E82-24AB-8E8B-40D8-127ADC408701}"/>
              </a:ext>
            </a:extLst>
          </p:cNvPr>
          <p:cNvSpPr/>
          <p:nvPr/>
        </p:nvSpPr>
        <p:spPr>
          <a:xfrm>
            <a:off x="5971116" y="4253513"/>
            <a:ext cx="270933" cy="2760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E226BAB-47A6-B22E-61F3-9B21989C0460}"/>
              </a:ext>
            </a:extLst>
          </p:cNvPr>
          <p:cNvSpPr/>
          <p:nvPr/>
        </p:nvSpPr>
        <p:spPr>
          <a:xfrm>
            <a:off x="5970410" y="2407652"/>
            <a:ext cx="270933" cy="2760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84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projector screen&#10;&#10;AI-generated content may be incorrect.">
            <a:extLst>
              <a:ext uri="{FF2B5EF4-FFF2-40B4-BE49-F238E27FC236}">
                <a16:creationId xmlns:a16="http://schemas.microsoft.com/office/drawing/2014/main" id="{5A5E82AA-9BD0-CF97-B43D-76A4ED562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546" y="1360756"/>
            <a:ext cx="7296858" cy="4788160"/>
          </a:xfrm>
          <a:prstGeom prst="rect">
            <a:avLst/>
          </a:prstGeom>
        </p:spPr>
      </p:pic>
      <p:sp>
        <p:nvSpPr>
          <p:cNvPr id="2" name="Title 1">
            <a:extLst>
              <a:ext uri="{FF2B5EF4-FFF2-40B4-BE49-F238E27FC236}">
                <a16:creationId xmlns:a16="http://schemas.microsoft.com/office/drawing/2014/main" id="{CB53789F-96CB-5363-3382-70E5F0576981}"/>
              </a:ext>
            </a:extLst>
          </p:cNvPr>
          <p:cNvSpPr>
            <a:spLocks noGrp="1"/>
          </p:cNvSpPr>
          <p:nvPr>
            <p:ph type="title"/>
          </p:nvPr>
        </p:nvSpPr>
        <p:spPr/>
        <p:txBody>
          <a:bodyPr/>
          <a:lstStyle/>
          <a:p>
            <a:r>
              <a:rPr lang="en-US" dirty="0"/>
              <a:t>Special Thanks</a:t>
            </a:r>
          </a:p>
        </p:txBody>
      </p:sp>
      <p:sp>
        <p:nvSpPr>
          <p:cNvPr id="4" name="Date Placeholder 3">
            <a:extLst>
              <a:ext uri="{FF2B5EF4-FFF2-40B4-BE49-F238E27FC236}">
                <a16:creationId xmlns:a16="http://schemas.microsoft.com/office/drawing/2014/main" id="{998C0A7A-0393-B455-8820-6BEB1FACED54}"/>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AB693BCD-56ED-15FD-BC59-98CB9A1E84D3}"/>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8110AE93-D32F-536A-690E-091929F4D6B5}"/>
              </a:ext>
            </a:extLst>
          </p:cNvPr>
          <p:cNvSpPr>
            <a:spLocks noGrp="1"/>
          </p:cNvSpPr>
          <p:nvPr>
            <p:ph type="sldNum" sz="quarter" idx="12"/>
          </p:nvPr>
        </p:nvSpPr>
        <p:spPr/>
        <p:txBody>
          <a:bodyPr/>
          <a:lstStyle/>
          <a:p>
            <a:fld id="{08C49C7C-553C-4518-9854-3BEE41672621}" type="slidenum">
              <a:rPr lang="en-US" smtClean="0"/>
              <a:pPr/>
              <a:t>3</a:t>
            </a:fld>
            <a:endParaRPr lang="en-US" dirty="0"/>
          </a:p>
        </p:txBody>
      </p:sp>
      <p:sp>
        <p:nvSpPr>
          <p:cNvPr id="11" name="TextBox 10">
            <a:extLst>
              <a:ext uri="{FF2B5EF4-FFF2-40B4-BE49-F238E27FC236}">
                <a16:creationId xmlns:a16="http://schemas.microsoft.com/office/drawing/2014/main" id="{6F0BD1B1-FDBD-3136-A2FA-25C53CD67D72}"/>
              </a:ext>
            </a:extLst>
          </p:cNvPr>
          <p:cNvSpPr txBox="1"/>
          <p:nvPr/>
        </p:nvSpPr>
        <p:spPr>
          <a:xfrm>
            <a:off x="0" y="3293171"/>
            <a:ext cx="1794933" cy="384721"/>
          </a:xfrm>
          <a:prstGeom prst="rect">
            <a:avLst/>
          </a:prstGeom>
          <a:noFill/>
        </p:spPr>
        <p:txBody>
          <a:bodyPr wrap="square" rtlCol="0">
            <a:spAutoFit/>
          </a:bodyPr>
          <a:lstStyle/>
          <a:p>
            <a:r>
              <a:rPr lang="en-US" sz="1900" b="1" dirty="0"/>
              <a:t>Andrew Puckett</a:t>
            </a:r>
          </a:p>
        </p:txBody>
      </p:sp>
      <p:sp>
        <p:nvSpPr>
          <p:cNvPr id="12" name="TextBox 11">
            <a:extLst>
              <a:ext uri="{FF2B5EF4-FFF2-40B4-BE49-F238E27FC236}">
                <a16:creationId xmlns:a16="http://schemas.microsoft.com/office/drawing/2014/main" id="{C51B5599-30CE-6CC4-2533-303695644F97}"/>
              </a:ext>
            </a:extLst>
          </p:cNvPr>
          <p:cNvSpPr txBox="1"/>
          <p:nvPr/>
        </p:nvSpPr>
        <p:spPr>
          <a:xfrm>
            <a:off x="9742405" y="3236639"/>
            <a:ext cx="2551196" cy="384721"/>
          </a:xfrm>
          <a:prstGeom prst="rect">
            <a:avLst/>
          </a:prstGeom>
          <a:noFill/>
        </p:spPr>
        <p:txBody>
          <a:bodyPr wrap="square" rtlCol="0">
            <a:spAutoFit/>
          </a:bodyPr>
          <a:lstStyle/>
          <a:p>
            <a:r>
              <a:rPr lang="en-US" sz="1900" b="1" dirty="0"/>
              <a:t>Anuruddha Rathnayake</a:t>
            </a:r>
          </a:p>
        </p:txBody>
      </p:sp>
      <p:sp>
        <p:nvSpPr>
          <p:cNvPr id="13" name="TextBox 12">
            <a:extLst>
              <a:ext uri="{FF2B5EF4-FFF2-40B4-BE49-F238E27FC236}">
                <a16:creationId xmlns:a16="http://schemas.microsoft.com/office/drawing/2014/main" id="{0146AFCB-58F7-5E61-1196-357D27BAE7DE}"/>
              </a:ext>
            </a:extLst>
          </p:cNvPr>
          <p:cNvSpPr txBox="1"/>
          <p:nvPr/>
        </p:nvSpPr>
        <p:spPr>
          <a:xfrm>
            <a:off x="3505996" y="6197256"/>
            <a:ext cx="2059425" cy="384721"/>
          </a:xfrm>
          <a:prstGeom prst="rect">
            <a:avLst/>
          </a:prstGeom>
          <a:noFill/>
        </p:spPr>
        <p:txBody>
          <a:bodyPr wrap="square" rtlCol="0">
            <a:spAutoFit/>
          </a:bodyPr>
          <a:lstStyle/>
          <a:p>
            <a:r>
              <a:rPr lang="en-US" sz="1900" b="1" dirty="0"/>
              <a:t>Vidura Vishvanath</a:t>
            </a:r>
          </a:p>
        </p:txBody>
      </p:sp>
      <p:cxnSp>
        <p:nvCxnSpPr>
          <p:cNvPr id="17" name="Straight Arrow Connector 16">
            <a:extLst>
              <a:ext uri="{FF2B5EF4-FFF2-40B4-BE49-F238E27FC236}">
                <a16:creationId xmlns:a16="http://schemas.microsoft.com/office/drawing/2014/main" id="{4223D785-F027-A5E0-7405-369F6CFC0CAA}"/>
              </a:ext>
            </a:extLst>
          </p:cNvPr>
          <p:cNvCxnSpPr>
            <a:cxnSpLocks/>
            <a:stCxn id="11" idx="3"/>
          </p:cNvCxnSpPr>
          <p:nvPr/>
        </p:nvCxnSpPr>
        <p:spPr>
          <a:xfrm>
            <a:off x="1794933" y="3485532"/>
            <a:ext cx="948267" cy="478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07AFEF1-7A51-E8CA-0812-673C0D63E492}"/>
              </a:ext>
            </a:extLst>
          </p:cNvPr>
          <p:cNvCxnSpPr>
            <a:cxnSpLocks/>
            <a:stCxn id="12" idx="1"/>
          </p:cNvCxnSpPr>
          <p:nvPr/>
        </p:nvCxnSpPr>
        <p:spPr>
          <a:xfrm flipH="1">
            <a:off x="9392356" y="3429000"/>
            <a:ext cx="350049" cy="208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0B971EA-9340-9414-98D3-276631A42905}"/>
              </a:ext>
            </a:extLst>
          </p:cNvPr>
          <p:cNvCxnSpPr>
            <a:cxnSpLocks/>
            <a:stCxn id="13" idx="0"/>
          </p:cNvCxnSpPr>
          <p:nvPr/>
        </p:nvCxnSpPr>
        <p:spPr>
          <a:xfrm flipV="1">
            <a:off x="4535709" y="4188178"/>
            <a:ext cx="386247" cy="2009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217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CC8D-16FD-665C-738C-7E38705751C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91E3825-DBD3-273E-3B54-B9AFE60CFBDE}"/>
              </a:ext>
            </a:extLst>
          </p:cNvPr>
          <p:cNvSpPr>
            <a:spLocks noGrp="1"/>
          </p:cNvSpPr>
          <p:nvPr>
            <p:ph idx="1"/>
          </p:nvPr>
        </p:nvSpPr>
        <p:spPr>
          <a:xfrm>
            <a:off x="2726264" y="1165687"/>
            <a:ext cx="5901267" cy="5178298"/>
          </a:xfrm>
        </p:spPr>
        <p:txBody>
          <a:bodyPr>
            <a:normAutofit/>
          </a:bodyPr>
          <a:lstStyle/>
          <a:p>
            <a:pPr>
              <a:buFont typeface="Wingdings" pitchFamily="2" charset="2"/>
              <a:buChar char="v"/>
            </a:pPr>
            <a:r>
              <a:rPr lang="en-US" dirty="0"/>
              <a:t>GEM Tracking Detectors:</a:t>
            </a:r>
          </a:p>
          <a:p>
            <a:pPr lvl="1">
              <a:buFont typeface="Wingdings" pitchFamily="2" charset="2"/>
              <a:buChar char="Ø"/>
            </a:pPr>
            <a:r>
              <a:rPr lang="en-US" dirty="0"/>
              <a:t>Selection criteria</a:t>
            </a:r>
          </a:p>
          <a:p>
            <a:pPr lvl="1">
              <a:buFont typeface="Wingdings" pitchFamily="2" charset="2"/>
              <a:buChar char="Ø"/>
            </a:pPr>
            <a:r>
              <a:rPr lang="en-US" dirty="0"/>
              <a:t>Working Principle</a:t>
            </a:r>
          </a:p>
          <a:p>
            <a:pPr lvl="1">
              <a:buFont typeface="Wingdings" pitchFamily="2" charset="2"/>
              <a:buChar char="Ø"/>
            </a:pPr>
            <a:r>
              <a:rPr lang="en-US" dirty="0"/>
              <a:t>Use in </a:t>
            </a:r>
            <a:r>
              <a:rPr lang="en-US" dirty="0" err="1"/>
              <a:t>GEp</a:t>
            </a:r>
            <a:r>
              <a:rPr lang="en-US" dirty="0"/>
              <a:t>-V</a:t>
            </a:r>
          </a:p>
          <a:p>
            <a:pPr>
              <a:buFont typeface="Wingdings" pitchFamily="2" charset="2"/>
              <a:buChar char="v"/>
            </a:pPr>
            <a:r>
              <a:rPr lang="en-US" dirty="0"/>
              <a:t>Event Reconstruction</a:t>
            </a:r>
          </a:p>
          <a:p>
            <a:pPr lvl="1">
              <a:buFont typeface="Wingdings" pitchFamily="2" charset="2"/>
              <a:buChar char="Ø"/>
            </a:pPr>
            <a:r>
              <a:rPr lang="en-US" dirty="0"/>
              <a:t>Hit and track finding algorithms</a:t>
            </a:r>
          </a:p>
          <a:p>
            <a:pPr lvl="1">
              <a:buFont typeface="Wingdings" pitchFamily="2" charset="2"/>
              <a:buChar char="Ø"/>
            </a:pPr>
            <a:r>
              <a:rPr lang="en-US" dirty="0"/>
              <a:t>Region of Interest and track constraints</a:t>
            </a:r>
          </a:p>
          <a:p>
            <a:pPr>
              <a:buFont typeface="Wingdings" pitchFamily="2" charset="2"/>
              <a:buChar char="v"/>
            </a:pPr>
            <a:r>
              <a:rPr lang="en-US" dirty="0"/>
              <a:t>Challenges</a:t>
            </a:r>
          </a:p>
          <a:p>
            <a:pPr lvl="1">
              <a:buFont typeface="Wingdings" pitchFamily="2" charset="2"/>
              <a:buChar char="Ø"/>
            </a:pPr>
            <a:r>
              <a:rPr lang="en-US" dirty="0"/>
              <a:t>Occupancies</a:t>
            </a:r>
          </a:p>
          <a:p>
            <a:pPr lvl="1">
              <a:buFont typeface="Wingdings" pitchFamily="2" charset="2"/>
              <a:buChar char="Ø"/>
            </a:pPr>
            <a:r>
              <a:rPr lang="en-US" dirty="0"/>
              <a:t>Electronic Saturation</a:t>
            </a:r>
          </a:p>
          <a:p>
            <a:pPr>
              <a:buFont typeface="Wingdings" pitchFamily="2" charset="2"/>
              <a:buChar char="v"/>
            </a:pPr>
            <a:r>
              <a:rPr lang="en-US" dirty="0"/>
              <a:t>Ongoing Efforts</a:t>
            </a:r>
          </a:p>
        </p:txBody>
      </p:sp>
      <p:sp>
        <p:nvSpPr>
          <p:cNvPr id="4" name="Date Placeholder 3">
            <a:extLst>
              <a:ext uri="{FF2B5EF4-FFF2-40B4-BE49-F238E27FC236}">
                <a16:creationId xmlns:a16="http://schemas.microsoft.com/office/drawing/2014/main" id="{84E7E9FC-9F4E-8F84-3BBE-B4696DC7DAAD}"/>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206A94D5-A552-2648-12D7-502A1DBCC9C9}"/>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2DB1BD9E-A8F6-358A-3428-35AACE70D3EA}"/>
              </a:ext>
            </a:extLst>
          </p:cNvPr>
          <p:cNvSpPr>
            <a:spLocks noGrp="1"/>
          </p:cNvSpPr>
          <p:nvPr>
            <p:ph type="sldNum" sz="quarter" idx="12"/>
          </p:nvPr>
        </p:nvSpPr>
        <p:spPr/>
        <p:txBody>
          <a:bodyPr/>
          <a:lstStyle/>
          <a:p>
            <a:fld id="{08C49C7C-553C-4518-9854-3BEE41672621}" type="slidenum">
              <a:rPr lang="en-US" smtClean="0"/>
              <a:pPr/>
              <a:t>4</a:t>
            </a:fld>
            <a:endParaRPr lang="en-US" dirty="0"/>
          </a:p>
        </p:txBody>
      </p:sp>
    </p:spTree>
    <p:extLst>
      <p:ext uri="{BB962C8B-B14F-4D97-AF65-F5344CB8AC3E}">
        <p14:creationId xmlns:p14="http://schemas.microsoft.com/office/powerpoint/2010/main" val="506841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B557-1C47-25AA-94EA-5F035E9BFC5B}"/>
              </a:ext>
            </a:extLst>
          </p:cNvPr>
          <p:cNvSpPr>
            <a:spLocks noGrp="1"/>
          </p:cNvSpPr>
          <p:nvPr>
            <p:ph type="title"/>
          </p:nvPr>
        </p:nvSpPr>
        <p:spPr/>
        <p:txBody>
          <a:bodyPr/>
          <a:lstStyle/>
          <a:p>
            <a:r>
              <a:rPr lang="en-US" dirty="0" err="1"/>
              <a:t>GEp</a:t>
            </a:r>
            <a:r>
              <a:rPr lang="en-US" dirty="0"/>
              <a:t>-V Experiment &amp; Requirements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6261293-1A2B-A6A3-60F3-EB3C2521C410}"/>
                  </a:ext>
                </a:extLst>
              </p:cNvPr>
              <p:cNvSpPr>
                <a:spLocks noGrp="1"/>
              </p:cNvSpPr>
              <p:nvPr>
                <p:ph idx="1"/>
              </p:nvPr>
            </p:nvSpPr>
            <p:spPr>
              <a:xfrm>
                <a:off x="1" y="927695"/>
                <a:ext cx="6829778" cy="5654283"/>
              </a:xfrm>
            </p:spPr>
            <p:txBody>
              <a:bodyPr>
                <a:normAutofit fontScale="92500" lnSpcReduction="10000"/>
              </a:bodyPr>
              <a:lstStyle/>
              <a:p>
                <a:pPr>
                  <a:buFont typeface="Wingdings" pitchFamily="2" charset="2"/>
                  <a:buChar char="v"/>
                </a:pPr>
                <a:r>
                  <a:rPr lang="en-US" dirty="0" err="1"/>
                  <a:t>GEp</a:t>
                </a:r>
                <a:r>
                  <a:rPr lang="en-US" dirty="0"/>
                  <a:t>-V aims to measure the proton electromagnetic form factor ratio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𝑝</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𝑀</m:t>
                        </m:r>
                      </m:sub>
                      <m:sup>
                        <m:r>
                          <a:rPr lang="en-US" i="1">
                            <a:latin typeface="Cambria Math" panose="02040503050406030204" pitchFamily="18" charset="0"/>
                          </a:rPr>
                          <m:t>𝑝</m:t>
                        </m:r>
                      </m:sup>
                    </m:sSubSup>
                  </m:oMath>
                </a14:m>
                <a:r>
                  <a:rPr lang="en-US" dirty="0"/>
                  <a:t> at high momentum transfer using the recoil polarization technique</a:t>
                </a:r>
              </a:p>
              <a:p>
                <a:pPr>
                  <a:buFont typeface="Wingdings" pitchFamily="2" charset="2"/>
                  <a:buChar char="v"/>
                </a:pPr>
                <a:r>
                  <a:rPr lang="en-US" dirty="0"/>
                  <a:t>Major Challenges:</a:t>
                </a:r>
              </a:p>
              <a:p>
                <a:pPr lvl="1">
                  <a:buFont typeface="Wingdings" pitchFamily="2" charset="2"/>
                  <a:buChar char="Ø"/>
                </a:pPr>
                <a:r>
                  <a:rPr lang="en-US" dirty="0"/>
                  <a:t>Proton elastic cross section falls off as 1/Q</a:t>
                </a:r>
                <a:r>
                  <a:rPr lang="en-US" baseline="30000" dirty="0"/>
                  <a:t>12</a:t>
                </a:r>
                <a:endParaRPr lang="en-US" dirty="0"/>
              </a:p>
              <a:p>
                <a:pPr lvl="1">
                  <a:buFont typeface="Wingdings" pitchFamily="2" charset="2"/>
                  <a:buChar char="Ø"/>
                </a:pPr>
                <a:r>
                  <a:rPr lang="en-US" dirty="0"/>
                  <a:t>Analyzer figure-of-merit as 1/Q</a:t>
                </a:r>
                <a:r>
                  <a:rPr lang="en-US" baseline="30000" dirty="0"/>
                  <a:t>16</a:t>
                </a:r>
              </a:p>
              <a:p>
                <a:pPr lvl="1">
                  <a:buFont typeface="Wingdings" pitchFamily="2" charset="2"/>
                  <a:buChar char="Ø"/>
                </a:pPr>
                <a:endParaRPr lang="en-US" dirty="0"/>
              </a:p>
              <a:p>
                <a:pPr>
                  <a:buFont typeface="Wingdings" pitchFamily="2" charset="2"/>
                  <a:buChar char="v"/>
                </a:pPr>
                <a:r>
                  <a:rPr lang="en-US" dirty="0"/>
                  <a:t>To achieve large enough statistics, require high luminosity and large solid angle acceptance</a:t>
                </a:r>
              </a:p>
              <a:p>
                <a:pPr lvl="1">
                  <a:buFont typeface="Wingdings" pitchFamily="2" charset="2"/>
                  <a:buChar char="Ø"/>
                </a:pPr>
                <a:r>
                  <a:rPr lang="en-US" dirty="0"/>
                  <a:t>High luminosity → </a:t>
                </a:r>
                <a:r>
                  <a:rPr lang="en-US" b="1" dirty="0"/>
                  <a:t>large background</a:t>
                </a:r>
              </a:p>
              <a:p>
                <a:pPr lvl="1">
                  <a:buFont typeface="Wingdings" pitchFamily="2" charset="2"/>
                  <a:buChar char="Ø"/>
                </a:pPr>
                <a:r>
                  <a:rPr lang="en-US" dirty="0"/>
                  <a:t>Large solid angle → small bend in magnet </a:t>
                </a:r>
                <a:r>
                  <a:rPr lang="en-US"/>
                  <a:t> → direct line of sight to target</a:t>
                </a:r>
                <a:r>
                  <a:rPr lang="en-US" dirty="0"/>
                  <a:t>→ </a:t>
                </a:r>
                <a:r>
                  <a:rPr lang="en-US" b="1" dirty="0"/>
                  <a:t>large background</a:t>
                </a:r>
              </a:p>
              <a:p>
                <a:pPr>
                  <a:buFont typeface="Wingdings" pitchFamily="2" charset="2"/>
                  <a:buChar char="v"/>
                </a:pPr>
                <a:r>
                  <a:rPr lang="en-US" dirty="0"/>
                  <a:t>All of this leads to extremely high rates!</a:t>
                </a:r>
              </a:p>
              <a:p>
                <a:pPr lvl="1">
                  <a:buFont typeface="Wingdings" pitchFamily="2" charset="2"/>
                  <a:buChar char="Ø"/>
                </a:pPr>
                <a:r>
                  <a:rPr lang="en-US" dirty="0"/>
                  <a:t>Extremely high occupancies → tracking becomes difficult!</a:t>
                </a:r>
              </a:p>
            </p:txBody>
          </p:sp>
        </mc:Choice>
        <mc:Fallback>
          <p:sp>
            <p:nvSpPr>
              <p:cNvPr id="3" name="Content Placeholder 2">
                <a:extLst>
                  <a:ext uri="{FF2B5EF4-FFF2-40B4-BE49-F238E27FC236}">
                    <a16:creationId xmlns:a16="http://schemas.microsoft.com/office/drawing/2014/main" id="{F6261293-1A2B-A6A3-60F3-EB3C2521C410}"/>
                  </a:ext>
                </a:extLst>
              </p:cNvPr>
              <p:cNvSpPr>
                <a:spLocks noGrp="1" noRot="1" noChangeAspect="1" noMove="1" noResize="1" noEditPoints="1" noAdjustHandles="1" noChangeArrowheads="1" noChangeShapeType="1" noTextEdit="1"/>
              </p:cNvSpPr>
              <p:nvPr>
                <p:ph idx="1"/>
              </p:nvPr>
            </p:nvSpPr>
            <p:spPr>
              <a:xfrm>
                <a:off x="1" y="927695"/>
                <a:ext cx="6829778" cy="5654283"/>
              </a:xfrm>
              <a:blipFill>
                <a:blip r:embed="rId2"/>
                <a:stretch>
                  <a:fillRect l="-1487" t="-2013" r="-929" b="-67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6DBC8F8-97BF-A7A8-CF63-C9BC4012780D}"/>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3B6D96CB-4847-F055-FB5F-D419713D4011}"/>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67BA2FF6-0A94-11D2-0B4A-67974D8645DC}"/>
              </a:ext>
            </a:extLst>
          </p:cNvPr>
          <p:cNvSpPr>
            <a:spLocks noGrp="1"/>
          </p:cNvSpPr>
          <p:nvPr>
            <p:ph type="sldNum" sz="quarter" idx="12"/>
          </p:nvPr>
        </p:nvSpPr>
        <p:spPr/>
        <p:txBody>
          <a:bodyPr/>
          <a:lstStyle/>
          <a:p>
            <a:fld id="{08C49C7C-553C-4518-9854-3BEE41672621}" type="slidenum">
              <a:rPr lang="en-US" smtClean="0"/>
              <a:pPr/>
              <a:t>5</a:t>
            </a:fld>
            <a:endParaRPr lang="en-US" dirty="0"/>
          </a:p>
        </p:txBody>
      </p:sp>
      <p:grpSp>
        <p:nvGrpSpPr>
          <p:cNvPr id="9" name="Group 8">
            <a:extLst>
              <a:ext uri="{FF2B5EF4-FFF2-40B4-BE49-F238E27FC236}">
                <a16:creationId xmlns:a16="http://schemas.microsoft.com/office/drawing/2014/main" id="{2C773523-FCDB-547C-42FD-1F51CC14AB5F}"/>
              </a:ext>
            </a:extLst>
          </p:cNvPr>
          <p:cNvGrpSpPr/>
          <p:nvPr/>
        </p:nvGrpSpPr>
        <p:grpSpPr>
          <a:xfrm>
            <a:off x="6829779" y="1588372"/>
            <a:ext cx="5362220" cy="4332927"/>
            <a:chOff x="3431580" y="2267712"/>
            <a:chExt cx="4697435" cy="3723442"/>
          </a:xfrm>
        </p:grpSpPr>
        <p:pic>
          <p:nvPicPr>
            <p:cNvPr id="10" name="Picture 9">
              <a:extLst>
                <a:ext uri="{FF2B5EF4-FFF2-40B4-BE49-F238E27FC236}">
                  <a16:creationId xmlns:a16="http://schemas.microsoft.com/office/drawing/2014/main" id="{3B66C3E4-AE19-8FEA-B646-E7E28F48CFAA}"/>
                </a:ext>
              </a:extLst>
            </p:cNvPr>
            <p:cNvPicPr>
              <a:picLocks noChangeAspect="1"/>
            </p:cNvPicPr>
            <p:nvPr/>
          </p:nvPicPr>
          <p:blipFill>
            <a:blip r:embed="rId3"/>
            <a:stretch>
              <a:fillRect/>
            </a:stretch>
          </p:blipFill>
          <p:spPr>
            <a:xfrm rot="5400000">
              <a:off x="4057076" y="1642216"/>
              <a:ext cx="3446443" cy="4697435"/>
            </a:xfrm>
            <a:prstGeom prst="rect">
              <a:avLst/>
            </a:prstGeom>
            <a:ln>
              <a:solidFill>
                <a:schemeClr val="tx1"/>
              </a:solidFill>
            </a:ln>
          </p:spPr>
        </p:pic>
        <p:sp>
          <p:nvSpPr>
            <p:cNvPr id="11" name="TextBox 10">
              <a:extLst>
                <a:ext uri="{FF2B5EF4-FFF2-40B4-BE49-F238E27FC236}">
                  <a16:creationId xmlns:a16="http://schemas.microsoft.com/office/drawing/2014/main" id="{C83020C4-E1D2-E4CF-0185-FD034D5FD09A}"/>
                </a:ext>
              </a:extLst>
            </p:cNvPr>
            <p:cNvSpPr txBox="1"/>
            <p:nvPr/>
          </p:nvSpPr>
          <p:spPr>
            <a:xfrm>
              <a:off x="6774490" y="5714155"/>
              <a:ext cx="1354525" cy="276999"/>
            </a:xfrm>
            <a:prstGeom prst="rect">
              <a:avLst/>
            </a:prstGeom>
            <a:noFill/>
          </p:spPr>
          <p:txBody>
            <a:bodyPr wrap="square" rtlCol="0">
              <a:spAutoFit/>
            </a:bodyPr>
            <a:lstStyle/>
            <a:p>
              <a:r>
                <a:rPr lang="en-US" sz="1200" dirty="0"/>
                <a:t>Plot: A. Puckett</a:t>
              </a:r>
            </a:p>
          </p:txBody>
        </p:sp>
      </p:grpSp>
    </p:spTree>
    <p:extLst>
      <p:ext uri="{BB962C8B-B14F-4D97-AF65-F5344CB8AC3E}">
        <p14:creationId xmlns:p14="http://schemas.microsoft.com/office/powerpoint/2010/main" val="214154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D65C-E25A-416D-06AE-C77F58721655}"/>
              </a:ext>
            </a:extLst>
          </p:cNvPr>
          <p:cNvSpPr>
            <a:spLocks noGrp="1"/>
          </p:cNvSpPr>
          <p:nvPr>
            <p:ph type="title"/>
          </p:nvPr>
        </p:nvSpPr>
        <p:spPr/>
        <p:txBody>
          <a:bodyPr/>
          <a:lstStyle/>
          <a:p>
            <a:r>
              <a:rPr lang="en-US" dirty="0"/>
              <a:t>Gas Electron Multiplier Tracking Detectors</a:t>
            </a:r>
          </a:p>
        </p:txBody>
      </p:sp>
      <p:sp>
        <p:nvSpPr>
          <p:cNvPr id="3" name="Content Placeholder 2">
            <a:extLst>
              <a:ext uri="{FF2B5EF4-FFF2-40B4-BE49-F238E27FC236}">
                <a16:creationId xmlns:a16="http://schemas.microsoft.com/office/drawing/2014/main" id="{5B9DF75E-4407-622D-99E0-D3F0011F6BDE}"/>
              </a:ext>
            </a:extLst>
          </p:cNvPr>
          <p:cNvSpPr>
            <a:spLocks noGrp="1"/>
          </p:cNvSpPr>
          <p:nvPr>
            <p:ph idx="1"/>
          </p:nvPr>
        </p:nvSpPr>
        <p:spPr>
          <a:xfrm>
            <a:off x="7615220" y="1082788"/>
            <a:ext cx="4576780" cy="3635967"/>
          </a:xfrm>
        </p:spPr>
        <p:txBody>
          <a:bodyPr>
            <a:normAutofit fontScale="92500"/>
          </a:bodyPr>
          <a:lstStyle/>
          <a:p>
            <a:pPr>
              <a:buClr>
                <a:schemeClr val="tx1"/>
              </a:buClr>
              <a:buFont typeface="Wingdings" pitchFamily="2" charset="2"/>
              <a:buChar char="v"/>
            </a:pPr>
            <a:r>
              <a:rPr lang="en-US" dirty="0"/>
              <a:t>Gas Electron Multiplier (GEM) tracking detectors</a:t>
            </a:r>
          </a:p>
          <a:p>
            <a:pPr lvl="1">
              <a:buClr>
                <a:schemeClr val="tx1"/>
              </a:buClr>
              <a:buFont typeface="Wingdings" pitchFamily="2" charset="2"/>
              <a:buChar char="Ø"/>
            </a:pPr>
            <a:r>
              <a:rPr lang="en-US" dirty="0">
                <a:ea typeface="El Messiri Medium"/>
                <a:cs typeface="El Messiri Medium"/>
                <a:sym typeface="El Messiri Medium"/>
              </a:rPr>
              <a:t>Can withstand rates on the order of MHz/cm</a:t>
            </a:r>
            <a:r>
              <a:rPr lang="en-US" baseline="30000" dirty="0">
                <a:ea typeface="El Messiri Medium"/>
                <a:cs typeface="El Messiri Medium"/>
                <a:sym typeface="El Messiri Medium"/>
              </a:rPr>
              <a:t>2	</a:t>
            </a:r>
          </a:p>
          <a:p>
            <a:pPr lvl="1">
              <a:buClr>
                <a:schemeClr val="tx1"/>
              </a:buClr>
              <a:buFont typeface="Wingdings" pitchFamily="2" charset="2"/>
              <a:buChar char="Ø"/>
            </a:pPr>
            <a:r>
              <a:rPr lang="en-US" dirty="0">
                <a:ea typeface="El Messiri Medium"/>
                <a:cs typeface="El Messiri Medium"/>
                <a:sym typeface="El Messiri Medium"/>
              </a:rPr>
              <a:t>Spatial resolution &lt; 70 µm</a:t>
            </a:r>
          </a:p>
          <a:p>
            <a:pPr lvl="1">
              <a:buClr>
                <a:schemeClr val="tx1"/>
              </a:buClr>
              <a:buFont typeface="Wingdings" pitchFamily="2" charset="2"/>
              <a:buChar char="Ø"/>
            </a:pPr>
            <a:r>
              <a:rPr lang="en-US" dirty="0">
                <a:ea typeface="El Messiri Medium"/>
                <a:cs typeface="El Messiri Medium"/>
                <a:sym typeface="El Messiri Medium"/>
              </a:rPr>
              <a:t>Timing resolution &lt; 10 ns</a:t>
            </a:r>
          </a:p>
          <a:p>
            <a:pPr lvl="1">
              <a:buClr>
                <a:schemeClr val="tx1"/>
              </a:buClr>
              <a:buFont typeface="Wingdings" pitchFamily="2" charset="2"/>
              <a:buChar char="Ø"/>
            </a:pPr>
            <a:r>
              <a:rPr lang="en-US" dirty="0">
                <a:ea typeface="El Messiri Medium"/>
                <a:cs typeface="El Messiri Medium"/>
                <a:sym typeface="El Messiri Medium"/>
              </a:rPr>
              <a:t>Large area coverage capability</a:t>
            </a:r>
          </a:p>
          <a:p>
            <a:pPr lvl="1">
              <a:buClr>
                <a:schemeClr val="tx1"/>
              </a:buClr>
              <a:buFont typeface="Wingdings" pitchFamily="2" charset="2"/>
              <a:buChar char="Ø"/>
            </a:pPr>
            <a:r>
              <a:rPr lang="en-US" dirty="0">
                <a:ea typeface="El Messiri Medium"/>
                <a:cs typeface="El Messiri Medium"/>
                <a:sym typeface="El Messiri Medium"/>
              </a:rPr>
              <a:t>Low thickness minimizing multiple scattering (X</a:t>
            </a:r>
            <a:r>
              <a:rPr lang="en-US" baseline="-25000" dirty="0">
                <a:ea typeface="El Messiri Medium"/>
                <a:cs typeface="El Messiri Medium"/>
                <a:sym typeface="El Messiri Medium"/>
              </a:rPr>
              <a:t>0</a:t>
            </a:r>
            <a:r>
              <a:rPr lang="en-US" dirty="0">
                <a:ea typeface="El Messiri Medium"/>
                <a:cs typeface="El Messiri Medium"/>
                <a:sym typeface="El Messiri Medium"/>
              </a:rPr>
              <a:t> ~ 0.5%)</a:t>
            </a:r>
          </a:p>
          <a:p>
            <a:pPr lvl="1">
              <a:buClr>
                <a:schemeClr val="tx1"/>
              </a:buClr>
              <a:buFont typeface="Wingdings" pitchFamily="2" charset="2"/>
              <a:buChar char="Ø"/>
            </a:pPr>
            <a:r>
              <a:rPr lang="en-US" dirty="0">
                <a:ea typeface="El Messiri Medium"/>
                <a:cs typeface="El Messiri Medium"/>
                <a:sym typeface="El Messiri Medium"/>
              </a:rPr>
              <a:t>Less expensive than alternatives</a:t>
            </a:r>
          </a:p>
        </p:txBody>
      </p:sp>
      <p:sp>
        <p:nvSpPr>
          <p:cNvPr id="4" name="Date Placeholder 3">
            <a:extLst>
              <a:ext uri="{FF2B5EF4-FFF2-40B4-BE49-F238E27FC236}">
                <a16:creationId xmlns:a16="http://schemas.microsoft.com/office/drawing/2014/main" id="{22E30F81-8339-63DF-8899-BE6B028A996B}"/>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0DCD2DAE-5620-5268-E3C7-918B8A71D6C4}"/>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AEC68C09-10D2-24D6-A93B-E15A43471AD1}"/>
              </a:ext>
            </a:extLst>
          </p:cNvPr>
          <p:cNvSpPr>
            <a:spLocks noGrp="1"/>
          </p:cNvSpPr>
          <p:nvPr>
            <p:ph type="sldNum" sz="quarter" idx="12"/>
          </p:nvPr>
        </p:nvSpPr>
        <p:spPr/>
        <p:txBody>
          <a:bodyPr/>
          <a:lstStyle/>
          <a:p>
            <a:fld id="{08C49C7C-553C-4518-9854-3BEE41672621}" type="slidenum">
              <a:rPr lang="en-US" smtClean="0"/>
              <a:pPr/>
              <a:t>6</a:t>
            </a:fld>
            <a:endParaRPr lang="en-US" dirty="0"/>
          </a:p>
        </p:txBody>
      </p:sp>
      <p:sp>
        <p:nvSpPr>
          <p:cNvPr id="9" name="Content Placeholder 2">
            <a:extLst>
              <a:ext uri="{FF2B5EF4-FFF2-40B4-BE49-F238E27FC236}">
                <a16:creationId xmlns:a16="http://schemas.microsoft.com/office/drawing/2014/main" id="{17B41A09-5536-C321-E21A-D52A0714FB0C}"/>
              </a:ext>
            </a:extLst>
          </p:cNvPr>
          <p:cNvSpPr txBox="1">
            <a:spLocks/>
          </p:cNvSpPr>
          <p:nvPr/>
        </p:nvSpPr>
        <p:spPr>
          <a:xfrm>
            <a:off x="0" y="927695"/>
            <a:ext cx="4466349" cy="32967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pPr>
            <a:r>
              <a:rPr lang="en-US" dirty="0"/>
              <a:t>Choice of tracking detector must meet the requirements:</a:t>
            </a:r>
          </a:p>
          <a:p>
            <a:pPr lvl="1">
              <a:buFont typeface="Wingdings" pitchFamily="2" charset="2"/>
              <a:buChar char="Ø"/>
            </a:pPr>
            <a:r>
              <a:rPr lang="en-US" dirty="0"/>
              <a:t>Large active area (~0.5 – 1.5 m</a:t>
            </a:r>
            <a:r>
              <a:rPr lang="en-US" baseline="30000" dirty="0"/>
              <a:t>2</a:t>
            </a:r>
            <a:r>
              <a:rPr lang="en-US" dirty="0"/>
              <a:t>)</a:t>
            </a:r>
          </a:p>
          <a:p>
            <a:pPr lvl="1">
              <a:buFont typeface="Wingdings" pitchFamily="2" charset="2"/>
              <a:buChar char="Ø"/>
            </a:pPr>
            <a:r>
              <a:rPr lang="en-US" dirty="0"/>
              <a:t>High-rate capabilities (~500kHz/cm</a:t>
            </a:r>
            <a:r>
              <a:rPr lang="en-US" baseline="30000" dirty="0"/>
              <a:t>2</a:t>
            </a:r>
            <a:r>
              <a:rPr lang="en-US" dirty="0"/>
              <a:t>)</a:t>
            </a:r>
          </a:p>
          <a:p>
            <a:pPr lvl="1">
              <a:buFont typeface="Wingdings" pitchFamily="2" charset="2"/>
              <a:buChar char="Ø"/>
            </a:pPr>
            <a:r>
              <a:rPr lang="en-US" dirty="0"/>
              <a:t>Excellent spatial and timing resolution</a:t>
            </a:r>
          </a:p>
        </p:txBody>
      </p:sp>
      <p:pic>
        <p:nvPicPr>
          <p:cNvPr id="12" name="Picture 11" descr="A close-up of a yellow rectangular object&#10;&#10;Description automatically generated">
            <a:extLst>
              <a:ext uri="{FF2B5EF4-FFF2-40B4-BE49-F238E27FC236}">
                <a16:creationId xmlns:a16="http://schemas.microsoft.com/office/drawing/2014/main" id="{B2461EEA-F4A9-892F-8C1D-0E00106B2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3" y="4317360"/>
            <a:ext cx="3225800" cy="2171700"/>
          </a:xfrm>
          <a:prstGeom prst="rect">
            <a:avLst/>
          </a:prstGeom>
        </p:spPr>
      </p:pic>
      <p:pic>
        <p:nvPicPr>
          <p:cNvPr id="1028" name="Picture 4">
            <a:extLst>
              <a:ext uri="{FF2B5EF4-FFF2-40B4-BE49-F238E27FC236}">
                <a16:creationId xmlns:a16="http://schemas.microsoft.com/office/drawing/2014/main" id="{F84C340A-F86E-A30C-9155-38F18F79E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729" y="1082788"/>
            <a:ext cx="3042491" cy="540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6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8460-9427-520F-A141-4A86E85A3BF4}"/>
              </a:ext>
            </a:extLst>
          </p:cNvPr>
          <p:cNvSpPr>
            <a:spLocks noGrp="1"/>
          </p:cNvSpPr>
          <p:nvPr>
            <p:ph type="title"/>
          </p:nvPr>
        </p:nvSpPr>
        <p:spPr/>
        <p:txBody>
          <a:bodyPr/>
          <a:lstStyle/>
          <a:p>
            <a:r>
              <a:rPr lang="en-US" dirty="0"/>
              <a:t>GEM Working Principle</a:t>
            </a:r>
          </a:p>
        </p:txBody>
      </p:sp>
      <p:sp>
        <p:nvSpPr>
          <p:cNvPr id="4" name="Date Placeholder 3">
            <a:extLst>
              <a:ext uri="{FF2B5EF4-FFF2-40B4-BE49-F238E27FC236}">
                <a16:creationId xmlns:a16="http://schemas.microsoft.com/office/drawing/2014/main" id="{65C4DA62-F542-2132-6DD5-A3EA71B7A0E6}"/>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A65D2A0E-0628-D9EF-911E-FE7CCB2FFCB8}"/>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57638B6B-21C5-FD14-0D75-DFCF356649F1}"/>
              </a:ext>
            </a:extLst>
          </p:cNvPr>
          <p:cNvSpPr>
            <a:spLocks noGrp="1"/>
          </p:cNvSpPr>
          <p:nvPr>
            <p:ph type="sldNum" sz="quarter" idx="12"/>
          </p:nvPr>
        </p:nvSpPr>
        <p:spPr/>
        <p:txBody>
          <a:bodyPr/>
          <a:lstStyle/>
          <a:p>
            <a:fld id="{08C49C7C-553C-4518-9854-3BEE41672621}" type="slidenum">
              <a:rPr lang="en-US" smtClean="0"/>
              <a:pPr/>
              <a:t>7</a:t>
            </a:fld>
            <a:endParaRPr lang="en-US" dirty="0"/>
          </a:p>
        </p:txBody>
      </p:sp>
      <p:sp>
        <p:nvSpPr>
          <p:cNvPr id="8" name="TextBox 7">
            <a:extLst>
              <a:ext uri="{FF2B5EF4-FFF2-40B4-BE49-F238E27FC236}">
                <a16:creationId xmlns:a16="http://schemas.microsoft.com/office/drawing/2014/main" id="{E04C995D-56A8-C5E7-D081-8F25D342628E}"/>
              </a:ext>
            </a:extLst>
          </p:cNvPr>
          <p:cNvSpPr txBox="1"/>
          <p:nvPr/>
        </p:nvSpPr>
        <p:spPr>
          <a:xfrm>
            <a:off x="-1" y="6170684"/>
            <a:ext cx="3914078" cy="400110"/>
          </a:xfrm>
          <a:prstGeom prst="rect">
            <a:avLst/>
          </a:prstGeom>
          <a:noFill/>
        </p:spPr>
        <p:txBody>
          <a:bodyPr wrap="square" rtlCol="0">
            <a:spAutoFit/>
          </a:bodyPr>
          <a:lstStyle/>
          <a:p>
            <a:r>
              <a:rPr lang="en-US" sz="1000" b="0" i="0" u="none" strike="noStrike" dirty="0">
                <a:effectLst/>
                <a:latin typeface="Arial" panose="020B0604020202020204" pitchFamily="34" charset="0"/>
              </a:rPr>
              <a:t> F. Sauli, Development and applications of gas electron multiplier detectors, </a:t>
            </a:r>
            <a:r>
              <a:rPr lang="en-US" sz="1000" b="0" i="0" u="none" strike="noStrike" dirty="0" err="1">
                <a:effectLst/>
                <a:latin typeface="Arial" panose="020B0604020202020204" pitchFamily="34" charset="0"/>
              </a:rPr>
              <a:t>Nucl</a:t>
            </a:r>
            <a:r>
              <a:rPr lang="en-US" sz="1000" b="0" i="0" u="none" strike="noStrike" dirty="0">
                <a:effectLst/>
                <a:latin typeface="Arial" panose="020B0604020202020204" pitchFamily="34" charset="0"/>
              </a:rPr>
              <a:t>. </a:t>
            </a:r>
            <a:r>
              <a:rPr lang="en-US" sz="1000" b="0" i="0" u="none" strike="noStrike" dirty="0" err="1">
                <a:effectLst/>
                <a:latin typeface="Arial" panose="020B0604020202020204" pitchFamily="34" charset="0"/>
              </a:rPr>
              <a:t>Instrum</a:t>
            </a:r>
            <a:r>
              <a:rPr lang="en-US" sz="1000" b="0" i="0" u="none" strike="noStrike" dirty="0">
                <a:effectLst/>
                <a:latin typeface="Arial" panose="020B0604020202020204" pitchFamily="34" charset="0"/>
              </a:rPr>
              <a:t>. Meth. A 505 (2003) 195–198.</a:t>
            </a:r>
            <a:endParaRPr lang="en-US" sz="1000" dirty="0"/>
          </a:p>
        </p:txBody>
      </p:sp>
      <p:pic>
        <p:nvPicPr>
          <p:cNvPr id="24" name="Google Shape;94;p16" title="GEMDET.png">
            <a:extLst>
              <a:ext uri="{FF2B5EF4-FFF2-40B4-BE49-F238E27FC236}">
                <a16:creationId xmlns:a16="http://schemas.microsoft.com/office/drawing/2014/main" id="{41F81575-4D7A-75EE-ECDC-0E2D917149F1}"/>
              </a:ext>
            </a:extLst>
          </p:cNvPr>
          <p:cNvPicPr preferRelativeResize="0"/>
          <p:nvPr/>
        </p:nvPicPr>
        <p:blipFill>
          <a:blip r:embed="rId2">
            <a:alphaModFix/>
          </a:blip>
          <a:stretch>
            <a:fillRect/>
          </a:stretch>
        </p:blipFill>
        <p:spPr>
          <a:xfrm>
            <a:off x="-11635" y="1051300"/>
            <a:ext cx="4048210" cy="4956162"/>
          </a:xfrm>
          <a:prstGeom prst="rect">
            <a:avLst/>
          </a:prstGeom>
          <a:noFill/>
          <a:ln>
            <a:noFill/>
          </a:ln>
        </p:spPr>
      </p:pic>
      <p:sp>
        <p:nvSpPr>
          <p:cNvPr id="25" name="TextBox 24">
            <a:extLst>
              <a:ext uri="{FF2B5EF4-FFF2-40B4-BE49-F238E27FC236}">
                <a16:creationId xmlns:a16="http://schemas.microsoft.com/office/drawing/2014/main" id="{738B8F5A-A50B-3628-F84A-100F8E0CD8D8}"/>
              </a:ext>
            </a:extLst>
          </p:cNvPr>
          <p:cNvSpPr txBox="1"/>
          <p:nvPr/>
        </p:nvSpPr>
        <p:spPr>
          <a:xfrm>
            <a:off x="7706796" y="6293795"/>
            <a:ext cx="2216267" cy="276999"/>
          </a:xfrm>
          <a:prstGeom prst="rect">
            <a:avLst/>
          </a:prstGeom>
          <a:noFill/>
        </p:spPr>
        <p:txBody>
          <a:bodyPr wrap="square" rtlCol="0">
            <a:spAutoFit/>
          </a:bodyPr>
          <a:lstStyle/>
          <a:p>
            <a:r>
              <a:rPr lang="en-US" sz="1200" dirty="0"/>
              <a:t>Figure: V. Vishvanath</a:t>
            </a:r>
          </a:p>
        </p:txBody>
      </p:sp>
      <p:pic>
        <p:nvPicPr>
          <p:cNvPr id="28" name="Google Shape;95;p16" title="1gem.png">
            <a:extLst>
              <a:ext uri="{FF2B5EF4-FFF2-40B4-BE49-F238E27FC236}">
                <a16:creationId xmlns:a16="http://schemas.microsoft.com/office/drawing/2014/main" id="{25609D74-E41B-C8D8-573C-E93C0334060E}"/>
              </a:ext>
            </a:extLst>
          </p:cNvPr>
          <p:cNvPicPr preferRelativeResize="0"/>
          <p:nvPr/>
        </p:nvPicPr>
        <p:blipFill rotWithShape="1">
          <a:blip r:embed="rId3">
            <a:alphaModFix/>
          </a:blip>
          <a:srcRect l="25920" t="5176" r="15248" b="10378"/>
          <a:stretch/>
        </p:blipFill>
        <p:spPr>
          <a:xfrm>
            <a:off x="7755986" y="4251395"/>
            <a:ext cx="2185265" cy="2042401"/>
          </a:xfrm>
          <a:prstGeom prst="rect">
            <a:avLst/>
          </a:prstGeom>
          <a:noFill/>
          <a:ln w="19050" cap="flat" cmpd="sng">
            <a:solidFill>
              <a:srgbClr val="232D4B"/>
            </a:solidFill>
            <a:prstDash val="solid"/>
            <a:round/>
            <a:headEnd type="none" w="sm" len="sm"/>
            <a:tailEnd type="none" w="sm" len="sm"/>
          </a:ln>
        </p:spPr>
      </p:pic>
      <p:cxnSp>
        <p:nvCxnSpPr>
          <p:cNvPr id="30" name="Google Shape;97;p16">
            <a:extLst>
              <a:ext uri="{FF2B5EF4-FFF2-40B4-BE49-F238E27FC236}">
                <a16:creationId xmlns:a16="http://schemas.microsoft.com/office/drawing/2014/main" id="{B9464BC7-E8CE-436C-6009-ACFC71E6ECA0}"/>
              </a:ext>
            </a:extLst>
          </p:cNvPr>
          <p:cNvCxnSpPr>
            <a:cxnSpLocks/>
            <a:endCxn id="31" idx="1"/>
          </p:cNvCxnSpPr>
          <p:nvPr/>
        </p:nvCxnSpPr>
        <p:spPr>
          <a:xfrm rot="10800000" flipH="1">
            <a:off x="9241324" y="5261390"/>
            <a:ext cx="789200" cy="11200"/>
          </a:xfrm>
          <a:prstGeom prst="curvedConnector3">
            <a:avLst>
              <a:gd name="adj1" fmla="val 50013"/>
            </a:avLst>
          </a:prstGeom>
          <a:noFill/>
          <a:ln w="19050" cap="flat" cmpd="sng">
            <a:solidFill>
              <a:srgbClr val="232D4B"/>
            </a:solidFill>
            <a:prstDash val="solid"/>
            <a:round/>
            <a:headEnd type="none" w="med" len="med"/>
            <a:tailEnd type="triangle" w="med" len="med"/>
          </a:ln>
        </p:spPr>
      </p:cxnSp>
      <p:pic>
        <p:nvPicPr>
          <p:cNvPr id="31" name="Google Shape;98;p16" title="Electric-field-pattern-in-a-GEM-for-typical-operating-conditions-62-Voltage-across-the.png">
            <a:extLst>
              <a:ext uri="{FF2B5EF4-FFF2-40B4-BE49-F238E27FC236}">
                <a16:creationId xmlns:a16="http://schemas.microsoft.com/office/drawing/2014/main" id="{611CD65D-6A00-6101-BCA6-2F6E21630A4B}"/>
              </a:ext>
            </a:extLst>
          </p:cNvPr>
          <p:cNvPicPr preferRelativeResize="0"/>
          <p:nvPr/>
        </p:nvPicPr>
        <p:blipFill>
          <a:blip r:embed="rId4">
            <a:alphaModFix/>
          </a:blip>
          <a:stretch>
            <a:fillRect/>
          </a:stretch>
        </p:blipFill>
        <p:spPr>
          <a:xfrm>
            <a:off x="10030723" y="4229328"/>
            <a:ext cx="2055933" cy="2064467"/>
          </a:xfrm>
          <a:prstGeom prst="rect">
            <a:avLst/>
          </a:prstGeom>
          <a:noFill/>
          <a:ln w="19050" cap="flat" cmpd="sng">
            <a:solidFill>
              <a:srgbClr val="14386F"/>
            </a:solidFill>
            <a:prstDash val="solid"/>
            <a:round/>
            <a:headEnd type="none" w="sm" len="sm"/>
            <a:tailEnd type="none" w="sm" len="sm"/>
          </a:ln>
        </p:spPr>
      </p:pic>
      <p:sp>
        <p:nvSpPr>
          <p:cNvPr id="3" name="Content Placeholder 2">
            <a:extLst>
              <a:ext uri="{FF2B5EF4-FFF2-40B4-BE49-F238E27FC236}">
                <a16:creationId xmlns:a16="http://schemas.microsoft.com/office/drawing/2014/main" id="{A17D32C0-29BE-E855-20DA-0A1B1B74B652}"/>
              </a:ext>
            </a:extLst>
          </p:cNvPr>
          <p:cNvSpPr>
            <a:spLocks noGrp="1"/>
          </p:cNvSpPr>
          <p:nvPr>
            <p:ph idx="1"/>
          </p:nvPr>
        </p:nvSpPr>
        <p:spPr>
          <a:xfrm>
            <a:off x="4222044" y="1273634"/>
            <a:ext cx="7969956" cy="2990562"/>
          </a:xfrm>
        </p:spPr>
        <p:txBody>
          <a:bodyPr numCol="2">
            <a:normAutofit fontScale="62500" lnSpcReduction="20000"/>
          </a:bodyPr>
          <a:lstStyle/>
          <a:p>
            <a:pPr>
              <a:buFont typeface="Wingdings" pitchFamily="2" charset="2"/>
              <a:buChar char="v"/>
            </a:pPr>
            <a:r>
              <a:rPr lang="en-US" dirty="0">
                <a:solidFill>
                  <a:schemeClr val="dk1"/>
                </a:solidFill>
                <a:ea typeface="El Messiri Medium"/>
                <a:cs typeface="El Messiri Medium"/>
                <a:sym typeface="El Messiri Medium"/>
              </a:rPr>
              <a:t>Detector consists of cathode and anode (readout plane) separated by GEM foils</a:t>
            </a:r>
          </a:p>
          <a:p>
            <a:pPr lvl="1">
              <a:buFont typeface="Wingdings" pitchFamily="2" charset="2"/>
              <a:buChar char="Ø"/>
            </a:pPr>
            <a:r>
              <a:rPr lang="en-US" dirty="0">
                <a:solidFill>
                  <a:schemeClr val="dk1"/>
                </a:solidFill>
                <a:ea typeface="El Messiri Medium"/>
                <a:cs typeface="El Messiri Medium"/>
                <a:sym typeface="El Messiri Medium"/>
              </a:rPr>
              <a:t>Layers are spaced only a few millimeters apart</a:t>
            </a:r>
          </a:p>
          <a:p>
            <a:pPr lvl="1">
              <a:buFont typeface="Wingdings" pitchFamily="2" charset="2"/>
              <a:buChar char="Ø"/>
            </a:pPr>
            <a:r>
              <a:rPr lang="en-US" dirty="0">
                <a:solidFill>
                  <a:schemeClr val="dk1"/>
                </a:solidFill>
                <a:ea typeface="El Messiri Medium"/>
                <a:cs typeface="El Messiri Medium"/>
                <a:sym typeface="El Messiri Medium"/>
              </a:rPr>
              <a:t>Entire region filled with </a:t>
            </a:r>
            <a:r>
              <a:rPr lang="en-US">
                <a:solidFill>
                  <a:schemeClr val="dk1"/>
                </a:solidFill>
                <a:ea typeface="El Messiri Medium"/>
                <a:cs typeface="El Messiri Medium"/>
                <a:sym typeface="El Messiri Medium"/>
              </a:rPr>
              <a:t>inert </a:t>
            </a:r>
            <a:r>
              <a:rPr lang="en-US" dirty="0">
                <a:solidFill>
                  <a:schemeClr val="dk1"/>
                </a:solidFill>
                <a:ea typeface="El Messiri Medium"/>
                <a:cs typeface="El Messiri Medium"/>
                <a:sym typeface="El Messiri Medium"/>
              </a:rPr>
              <a:t>ionizable gas (ArCO2 73:27)</a:t>
            </a:r>
          </a:p>
          <a:p>
            <a:pPr lvl="1">
              <a:buFont typeface="Wingdings" pitchFamily="2" charset="2"/>
              <a:buChar char="Ø"/>
            </a:pPr>
            <a:r>
              <a:rPr lang="en-US" dirty="0">
                <a:solidFill>
                  <a:schemeClr val="dk1"/>
                </a:solidFill>
                <a:ea typeface="El Messiri Medium"/>
                <a:cs typeface="El Messiri Medium"/>
                <a:sym typeface="El Messiri Medium"/>
              </a:rPr>
              <a:t>A GEM foil is a perforated film double sided with copper, high voltage applied between copper layers induces a strong electric field within the hole</a:t>
            </a:r>
          </a:p>
          <a:p>
            <a:pPr>
              <a:buFont typeface="Wingdings" pitchFamily="2" charset="2"/>
              <a:buChar char="v"/>
            </a:pPr>
            <a:r>
              <a:rPr lang="en-US" dirty="0">
                <a:solidFill>
                  <a:schemeClr val="dk1"/>
                </a:solidFill>
                <a:ea typeface="El Messiri SemiBold"/>
                <a:cs typeface="El Messiri SemiBold"/>
                <a:sym typeface="El Messiri SemiBold"/>
              </a:rPr>
              <a:t>Incident particle ionizes gas producing a small shower of primary electrons in the drift region</a:t>
            </a:r>
          </a:p>
          <a:p>
            <a:pPr>
              <a:buFont typeface="Wingdings" pitchFamily="2" charset="2"/>
              <a:buChar char="v"/>
            </a:pPr>
            <a:r>
              <a:rPr lang="en-US" dirty="0">
                <a:solidFill>
                  <a:schemeClr val="dk1"/>
                </a:solidFill>
                <a:ea typeface="El Messiri SemiBold"/>
                <a:cs typeface="El Messiri SemiBold"/>
                <a:sym typeface="El Messiri SemiBold"/>
              </a:rPr>
              <a:t>Electrons undergo avalanche multiplication while moving through the strong electric fields generated in GEM</a:t>
            </a:r>
          </a:p>
          <a:p>
            <a:pPr>
              <a:buFont typeface="Wingdings" pitchFamily="2" charset="2"/>
              <a:buChar char="v"/>
            </a:pPr>
            <a:r>
              <a:rPr lang="en-US" dirty="0">
                <a:solidFill>
                  <a:schemeClr val="dk1"/>
                </a:solidFill>
                <a:ea typeface="El Messiri SemiBold"/>
                <a:cs typeface="El Messiri SemiBold"/>
                <a:sym typeface="El Messiri SemiBold"/>
              </a:rPr>
              <a:t>Signal is induced on a 2D strip based readout plane by the avalanching electron cloud</a:t>
            </a:r>
          </a:p>
          <a:p>
            <a:pPr>
              <a:buFont typeface="Wingdings" pitchFamily="2" charset="2"/>
              <a:buChar char="v"/>
            </a:pPr>
            <a:r>
              <a:rPr lang="en-US" dirty="0">
                <a:solidFill>
                  <a:schemeClr val="dk1"/>
                </a:solidFill>
                <a:ea typeface="El Messiri SemiBold"/>
                <a:cs typeface="El Messiri SemiBold"/>
                <a:sym typeface="El Messiri SemiBold"/>
              </a:rPr>
              <a:t>APV25 based readout electronics provide an ADC value for each strip</a:t>
            </a:r>
            <a:r>
              <a:rPr lang="en-US">
                <a:solidFill>
                  <a:schemeClr val="dk1"/>
                </a:solidFill>
                <a:ea typeface="El Messiri SemiBold"/>
                <a:cs typeface="El Messiri SemiBold"/>
                <a:sym typeface="El Messiri SemiBold"/>
              </a:rPr>
              <a:t> discretized into 25 ns bins</a:t>
            </a:r>
            <a:r>
              <a:rPr lang="en-US" dirty="0">
                <a:solidFill>
                  <a:schemeClr val="dk1"/>
                </a:solidFill>
                <a:ea typeface="El Messiri SemiBold"/>
                <a:cs typeface="El Messiri SemiBold"/>
                <a:sym typeface="El Messiri SemiBold"/>
              </a:rPr>
              <a:t>, X and Y position reconstructed</a:t>
            </a:r>
          </a:p>
        </p:txBody>
      </p:sp>
    </p:spTree>
    <p:extLst>
      <p:ext uri="{BB962C8B-B14F-4D97-AF65-F5344CB8AC3E}">
        <p14:creationId xmlns:p14="http://schemas.microsoft.com/office/powerpoint/2010/main" val="188830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chine with many wires&#10;&#10;AI-generated content may be incorrect.">
            <a:extLst>
              <a:ext uri="{FF2B5EF4-FFF2-40B4-BE49-F238E27FC236}">
                <a16:creationId xmlns:a16="http://schemas.microsoft.com/office/drawing/2014/main" id="{C2B33249-4CAF-A384-05E0-C6FC09628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842" y="3081867"/>
            <a:ext cx="4975658" cy="3432378"/>
          </a:xfrm>
          <a:prstGeom prst="rect">
            <a:avLst/>
          </a:prstGeom>
        </p:spPr>
      </p:pic>
      <p:sp>
        <p:nvSpPr>
          <p:cNvPr id="2" name="Title 1">
            <a:extLst>
              <a:ext uri="{FF2B5EF4-FFF2-40B4-BE49-F238E27FC236}">
                <a16:creationId xmlns:a16="http://schemas.microsoft.com/office/drawing/2014/main" id="{5E0A400E-E30D-58E5-F556-87C405B3AEB1}"/>
              </a:ext>
            </a:extLst>
          </p:cNvPr>
          <p:cNvSpPr>
            <a:spLocks noGrp="1"/>
          </p:cNvSpPr>
          <p:nvPr>
            <p:ph type="title"/>
          </p:nvPr>
        </p:nvSpPr>
        <p:spPr/>
        <p:txBody>
          <a:bodyPr/>
          <a:lstStyle/>
          <a:p>
            <a:r>
              <a:rPr lang="en-US" dirty="0"/>
              <a:t>Configuration in the Experiment</a:t>
            </a:r>
          </a:p>
        </p:txBody>
      </p:sp>
      <p:sp>
        <p:nvSpPr>
          <p:cNvPr id="4" name="Date Placeholder 3">
            <a:extLst>
              <a:ext uri="{FF2B5EF4-FFF2-40B4-BE49-F238E27FC236}">
                <a16:creationId xmlns:a16="http://schemas.microsoft.com/office/drawing/2014/main" id="{AF326BED-537D-A034-090D-34AF37CD9F86}"/>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FAD39D3F-5F09-A405-1235-3025BACB5A13}"/>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C1AB5F38-1D4E-5842-1DED-8D99DC77487B}"/>
              </a:ext>
            </a:extLst>
          </p:cNvPr>
          <p:cNvSpPr>
            <a:spLocks noGrp="1"/>
          </p:cNvSpPr>
          <p:nvPr>
            <p:ph type="sldNum" sz="quarter" idx="12"/>
          </p:nvPr>
        </p:nvSpPr>
        <p:spPr/>
        <p:txBody>
          <a:bodyPr/>
          <a:lstStyle/>
          <a:p>
            <a:fld id="{08C49C7C-553C-4518-9854-3BEE41672621}" type="slidenum">
              <a:rPr lang="en-US" smtClean="0"/>
              <a:pPr/>
              <a:t>8</a:t>
            </a:fld>
            <a:endParaRPr lang="en-US" dirty="0"/>
          </a:p>
        </p:txBody>
      </p:sp>
      <p:pic>
        <p:nvPicPr>
          <p:cNvPr id="7" name="Picture 2">
            <a:extLst>
              <a:ext uri="{FF2B5EF4-FFF2-40B4-BE49-F238E27FC236}">
                <a16:creationId xmlns:a16="http://schemas.microsoft.com/office/drawing/2014/main" id="{B1917CDB-7646-87E4-823A-B87AE570E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974" y="1020828"/>
            <a:ext cx="3623733" cy="23776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C43228D-4676-A504-1B8D-C6AC9078361F}"/>
              </a:ext>
            </a:extLst>
          </p:cNvPr>
          <p:cNvSpPr>
            <a:spLocks noGrp="1"/>
          </p:cNvSpPr>
          <p:nvPr>
            <p:ph idx="1"/>
          </p:nvPr>
        </p:nvSpPr>
        <p:spPr>
          <a:xfrm>
            <a:off x="0" y="1020828"/>
            <a:ext cx="6598970" cy="4739892"/>
          </a:xfrm>
        </p:spPr>
        <p:txBody>
          <a:bodyPr>
            <a:normAutofit lnSpcReduction="10000"/>
          </a:bodyPr>
          <a:lstStyle/>
          <a:p>
            <a:pPr>
              <a:buFont typeface="Wingdings" pitchFamily="2" charset="2"/>
              <a:buChar char="v"/>
            </a:pPr>
            <a:r>
              <a:rPr lang="en-US" sz="2600" dirty="0"/>
              <a:t>46 individual modules and over 150,000 </a:t>
            </a:r>
            <a:r>
              <a:rPr lang="en-US" sz="2600"/>
              <a:t>read-out </a:t>
            </a:r>
            <a:r>
              <a:rPr lang="en-US" sz="2600" dirty="0"/>
              <a:t>channels</a:t>
            </a:r>
            <a:endParaRPr lang="en-US" sz="2600"/>
          </a:p>
          <a:p>
            <a:pPr>
              <a:buFont typeface="Wingdings" pitchFamily="2" charset="2"/>
              <a:buChar char="v"/>
            </a:pPr>
            <a:r>
              <a:rPr lang="en-US" sz="2600">
                <a:ea typeface="El Messiri SemiBold"/>
                <a:cs typeface="El Messiri SemiBold"/>
                <a:sym typeface="El Messiri SemiBold"/>
              </a:rPr>
              <a:t>Largest collection of GEM detectors at the time, surpassed now by the CMS upgrade</a:t>
            </a:r>
            <a:endParaRPr lang="en-US" sz="2600">
              <a:sym typeface="El Messiri SemiBold"/>
            </a:endParaRPr>
          </a:p>
          <a:p>
            <a:pPr>
              <a:buFont typeface="Wingdings" pitchFamily="2" charset="2"/>
              <a:buChar char="v"/>
            </a:pPr>
            <a:r>
              <a:rPr lang="en-US" sz="2600" dirty="0">
                <a:ea typeface="El Messiri SemiBold"/>
                <a:cs typeface="El Messiri SemiBold"/>
                <a:sym typeface="El Messiri SemiBold"/>
              </a:rPr>
              <a:t>Front Tracker:</a:t>
            </a:r>
            <a:endParaRPr lang="en-US" sz="1800" dirty="0"/>
          </a:p>
          <a:p>
            <a:pPr lvl="1">
              <a:buFont typeface="Wingdings" pitchFamily="2" charset="2"/>
              <a:buChar char="Ø"/>
            </a:pPr>
            <a:r>
              <a:rPr lang="en-US" sz="2200" dirty="0"/>
              <a:t>Momentum reconstruction</a:t>
            </a:r>
          </a:p>
          <a:p>
            <a:pPr lvl="1">
              <a:buFont typeface="Wingdings" pitchFamily="2" charset="2"/>
              <a:buChar char="Ø"/>
            </a:pPr>
            <a:r>
              <a:rPr lang="en-US" sz="2200" dirty="0"/>
              <a:t>Track proton from target into the analyzer</a:t>
            </a:r>
          </a:p>
          <a:p>
            <a:pPr lvl="1">
              <a:buFont typeface="Wingdings" pitchFamily="2" charset="2"/>
              <a:buChar char="Ø"/>
            </a:pPr>
            <a:r>
              <a:rPr lang="en-US" sz="2200" dirty="0">
                <a:ea typeface="El Messiri SemiBold"/>
                <a:cs typeface="El Messiri SemiBold"/>
                <a:sym typeface="El Messiri SemiBold"/>
              </a:rPr>
              <a:t>6 XW and UV GEM layers (40x150 </a:t>
            </a:r>
            <a:r>
              <a:rPr lang="en-US" sz="2200" dirty="0">
                <a:ea typeface="El Messiri Medium"/>
                <a:cs typeface="El Messiri Medium"/>
                <a:sym typeface="El Messiri Medium"/>
              </a:rPr>
              <a:t>cm</a:t>
            </a:r>
            <a:r>
              <a:rPr lang="en-US" sz="2200" baseline="30000" dirty="0">
                <a:ea typeface="El Messiri Medium"/>
                <a:cs typeface="El Messiri Medium"/>
                <a:sym typeface="El Messiri Medium"/>
              </a:rPr>
              <a:t>2</a:t>
            </a:r>
            <a:r>
              <a:rPr lang="en-US" sz="2200" dirty="0">
                <a:ea typeface="El Messiri SemiBold"/>
                <a:cs typeface="El Messiri SemiBold"/>
                <a:sym typeface="El Messiri SemiBold"/>
              </a:rPr>
              <a:t>)</a:t>
            </a:r>
          </a:p>
          <a:p>
            <a:pPr lvl="1">
              <a:buFont typeface="Wingdings" pitchFamily="2" charset="2"/>
              <a:buChar char="Ø"/>
            </a:pPr>
            <a:r>
              <a:rPr lang="en-US" sz="2200" dirty="0">
                <a:ea typeface="El Messiri SemiBold"/>
                <a:cs typeface="El Messiri SemiBold"/>
                <a:sym typeface="El Messiri SemiBold"/>
              </a:rPr>
              <a:t>2 XY layers (60x200 </a:t>
            </a:r>
            <a:r>
              <a:rPr lang="en-US" sz="2200" dirty="0">
                <a:ea typeface="El Messiri Medium"/>
                <a:cs typeface="El Messiri Medium"/>
                <a:sym typeface="El Messiri Medium"/>
              </a:rPr>
              <a:t>cm</a:t>
            </a:r>
            <a:r>
              <a:rPr lang="en-US" sz="2200" baseline="30000" dirty="0">
                <a:ea typeface="El Messiri Medium"/>
                <a:cs typeface="El Messiri Medium"/>
                <a:sym typeface="El Messiri Medium"/>
              </a:rPr>
              <a:t>2</a:t>
            </a:r>
            <a:r>
              <a:rPr lang="en-US" sz="2200" dirty="0">
                <a:ea typeface="El Messiri SemiBold"/>
                <a:cs typeface="El Messiri SemiBold"/>
                <a:sym typeface="El Messiri SemiBold"/>
              </a:rPr>
              <a:t>)</a:t>
            </a:r>
          </a:p>
          <a:p>
            <a:pPr>
              <a:buFont typeface="Wingdings" pitchFamily="2" charset="2"/>
              <a:buChar char="v"/>
            </a:pPr>
            <a:r>
              <a:rPr lang="en-US" sz="2600" dirty="0">
                <a:ea typeface="El Messiri SemiBold"/>
                <a:cs typeface="El Messiri SemiBold"/>
                <a:sym typeface="El Messiri SemiBold"/>
              </a:rPr>
              <a:t>Focal Plane Polarimeter</a:t>
            </a:r>
          </a:p>
          <a:p>
            <a:pPr lvl="1">
              <a:buFont typeface="Wingdings" pitchFamily="2" charset="2"/>
              <a:buChar char="Ø"/>
            </a:pPr>
            <a:r>
              <a:rPr lang="en-US" sz="2200" dirty="0"/>
              <a:t>Polarimetry</a:t>
            </a:r>
          </a:p>
          <a:p>
            <a:pPr lvl="1">
              <a:buFont typeface="Wingdings" pitchFamily="2" charset="2"/>
              <a:buChar char="Ø"/>
            </a:pPr>
            <a:r>
              <a:rPr lang="en-US" sz="2200" dirty="0"/>
              <a:t>Track proton out of the analyzer</a:t>
            </a:r>
          </a:p>
          <a:p>
            <a:pPr lvl="1">
              <a:buFont typeface="Wingdings" pitchFamily="2" charset="2"/>
              <a:buChar char="Ø"/>
            </a:pPr>
            <a:r>
              <a:rPr lang="en-US" sz="2200" dirty="0">
                <a:ea typeface="El Messiri SemiBold"/>
                <a:cs typeface="El Messiri SemiBold"/>
                <a:sym typeface="El Messiri SemiBold"/>
              </a:rPr>
              <a:t>8 XY layers (60x200 </a:t>
            </a:r>
            <a:r>
              <a:rPr lang="en-US" sz="2200" dirty="0">
                <a:ea typeface="El Messiri Medium"/>
                <a:cs typeface="El Messiri Medium"/>
                <a:sym typeface="El Messiri Medium"/>
              </a:rPr>
              <a:t>cm</a:t>
            </a:r>
            <a:r>
              <a:rPr lang="en-US" sz="2200" baseline="30000" dirty="0">
                <a:ea typeface="El Messiri Medium"/>
                <a:cs typeface="El Messiri Medium"/>
                <a:sym typeface="El Messiri Medium"/>
              </a:rPr>
              <a:t>2</a:t>
            </a:r>
            <a:r>
              <a:rPr lang="en-US" sz="2200" dirty="0">
                <a:ea typeface="El Messiri SemiBold"/>
                <a:cs typeface="El Messiri SemiBold"/>
                <a:sym typeface="El Messiri SemiBold"/>
              </a:rPr>
              <a:t>)</a:t>
            </a:r>
            <a:endParaRPr lang="en-US" sz="2200">
              <a:ea typeface="El Messiri SemiBold"/>
              <a:cs typeface="El Messiri SemiBold"/>
              <a:sym typeface="El Messiri SemiBold"/>
            </a:endParaRPr>
          </a:p>
        </p:txBody>
      </p:sp>
    </p:spTree>
    <p:extLst>
      <p:ext uri="{BB962C8B-B14F-4D97-AF65-F5344CB8AC3E}">
        <p14:creationId xmlns:p14="http://schemas.microsoft.com/office/powerpoint/2010/main" val="2834511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2ED8-1FF6-8034-C53A-3C0E3D1B7BC7}"/>
              </a:ext>
            </a:extLst>
          </p:cNvPr>
          <p:cNvSpPr>
            <a:spLocks noGrp="1"/>
          </p:cNvSpPr>
          <p:nvPr>
            <p:ph type="title"/>
          </p:nvPr>
        </p:nvSpPr>
        <p:spPr/>
        <p:txBody>
          <a:bodyPr/>
          <a:lstStyle/>
          <a:p>
            <a:r>
              <a:rPr lang="en-US" dirty="0"/>
              <a:t>Performance During </a:t>
            </a:r>
            <a:r>
              <a:rPr lang="en-US" dirty="0" err="1"/>
              <a:t>GEp</a:t>
            </a:r>
            <a:endParaRPr lang="en-US" dirty="0"/>
          </a:p>
        </p:txBody>
      </p:sp>
      <p:sp>
        <p:nvSpPr>
          <p:cNvPr id="4" name="Date Placeholder 3">
            <a:extLst>
              <a:ext uri="{FF2B5EF4-FFF2-40B4-BE49-F238E27FC236}">
                <a16:creationId xmlns:a16="http://schemas.microsoft.com/office/drawing/2014/main" id="{56114EFA-D54C-62D5-16E6-375BB3B4A5DD}"/>
              </a:ext>
            </a:extLst>
          </p:cNvPr>
          <p:cNvSpPr>
            <a:spLocks noGrp="1"/>
          </p:cNvSpPr>
          <p:nvPr>
            <p:ph type="dt" sz="half" idx="10"/>
          </p:nvPr>
        </p:nvSpPr>
        <p:spPr/>
        <p:txBody>
          <a:bodyPr/>
          <a:lstStyle/>
          <a:p>
            <a:r>
              <a:rPr lang="en-US"/>
              <a:t>January 22, 2026</a:t>
            </a:r>
            <a:endParaRPr lang="en-US" dirty="0"/>
          </a:p>
        </p:txBody>
      </p:sp>
      <p:sp>
        <p:nvSpPr>
          <p:cNvPr id="5" name="Footer Placeholder 4">
            <a:extLst>
              <a:ext uri="{FF2B5EF4-FFF2-40B4-BE49-F238E27FC236}">
                <a16:creationId xmlns:a16="http://schemas.microsoft.com/office/drawing/2014/main" id="{C9990ADD-A66F-88BE-4883-7E73CAA20853}"/>
              </a:ext>
            </a:extLst>
          </p:cNvPr>
          <p:cNvSpPr>
            <a:spLocks noGrp="1"/>
          </p:cNvSpPr>
          <p:nvPr>
            <p:ph type="ftr" sz="quarter" idx="11"/>
          </p:nvPr>
        </p:nvSpPr>
        <p:spPr/>
        <p:txBody>
          <a:bodyPr/>
          <a:lstStyle/>
          <a:p>
            <a:r>
              <a:rPr lang="en-US"/>
              <a:t>Jacob McMurtry, University of Virginia</a:t>
            </a:r>
            <a:endParaRPr lang="en-US" dirty="0"/>
          </a:p>
        </p:txBody>
      </p:sp>
      <p:sp>
        <p:nvSpPr>
          <p:cNvPr id="6" name="Slide Number Placeholder 5">
            <a:extLst>
              <a:ext uri="{FF2B5EF4-FFF2-40B4-BE49-F238E27FC236}">
                <a16:creationId xmlns:a16="http://schemas.microsoft.com/office/drawing/2014/main" id="{9B421331-DF2F-FB01-9249-D3217F7F4C81}"/>
              </a:ext>
            </a:extLst>
          </p:cNvPr>
          <p:cNvSpPr>
            <a:spLocks noGrp="1"/>
          </p:cNvSpPr>
          <p:nvPr>
            <p:ph type="sldNum" sz="quarter" idx="12"/>
          </p:nvPr>
        </p:nvSpPr>
        <p:spPr/>
        <p:txBody>
          <a:bodyPr/>
          <a:lstStyle/>
          <a:p>
            <a:fld id="{08C49C7C-553C-4518-9854-3BEE41672621}" type="slidenum">
              <a:rPr lang="en-US" smtClean="0"/>
              <a:pPr/>
              <a:t>9</a:t>
            </a:fld>
            <a:endParaRPr lang="en-US" dirty="0"/>
          </a:p>
        </p:txBody>
      </p:sp>
      <p:pic>
        <p:nvPicPr>
          <p:cNvPr id="7" name="Google Shape;175;p18">
            <a:extLst>
              <a:ext uri="{FF2B5EF4-FFF2-40B4-BE49-F238E27FC236}">
                <a16:creationId xmlns:a16="http://schemas.microsoft.com/office/drawing/2014/main" id="{91BFAD20-B592-10C0-EBE7-CC7FFDCE92A7}"/>
              </a:ext>
            </a:extLst>
          </p:cNvPr>
          <p:cNvPicPr preferRelativeResize="0"/>
          <p:nvPr/>
        </p:nvPicPr>
        <p:blipFill>
          <a:blip r:embed="rId2">
            <a:alphaModFix/>
          </a:blip>
          <a:stretch>
            <a:fillRect/>
          </a:stretch>
        </p:blipFill>
        <p:spPr>
          <a:xfrm>
            <a:off x="4900034" y="1227899"/>
            <a:ext cx="4537732" cy="4325636"/>
          </a:xfrm>
          <a:prstGeom prst="rect">
            <a:avLst/>
          </a:prstGeom>
          <a:noFill/>
          <a:ln>
            <a:noFill/>
          </a:ln>
        </p:spPr>
      </p:pic>
      <p:pic>
        <p:nvPicPr>
          <p:cNvPr id="8" name="Google Shape;176;p18">
            <a:extLst>
              <a:ext uri="{FF2B5EF4-FFF2-40B4-BE49-F238E27FC236}">
                <a16:creationId xmlns:a16="http://schemas.microsoft.com/office/drawing/2014/main" id="{0CC1021C-8D93-D611-97EF-9B2CBD1BA7C5}"/>
              </a:ext>
            </a:extLst>
          </p:cNvPr>
          <p:cNvPicPr preferRelativeResize="0"/>
          <p:nvPr/>
        </p:nvPicPr>
        <p:blipFill>
          <a:blip r:embed="rId3">
            <a:alphaModFix/>
          </a:blip>
          <a:stretch>
            <a:fillRect/>
          </a:stretch>
        </p:blipFill>
        <p:spPr>
          <a:xfrm>
            <a:off x="179521" y="1194600"/>
            <a:ext cx="4537732" cy="4358936"/>
          </a:xfrm>
          <a:prstGeom prst="rect">
            <a:avLst/>
          </a:prstGeom>
          <a:noFill/>
          <a:ln>
            <a:noFill/>
          </a:ln>
        </p:spPr>
      </p:pic>
      <p:sp>
        <p:nvSpPr>
          <p:cNvPr id="9" name="Google Shape;177;p18">
            <a:extLst>
              <a:ext uri="{FF2B5EF4-FFF2-40B4-BE49-F238E27FC236}">
                <a16:creationId xmlns:a16="http://schemas.microsoft.com/office/drawing/2014/main" id="{3D6CCBC0-350C-6C55-81BB-5232FECA5405}"/>
              </a:ext>
            </a:extLst>
          </p:cNvPr>
          <p:cNvSpPr/>
          <p:nvPr/>
        </p:nvSpPr>
        <p:spPr>
          <a:xfrm>
            <a:off x="149873" y="888000"/>
            <a:ext cx="4621200" cy="4692000"/>
          </a:xfrm>
          <a:prstGeom prst="roundRect">
            <a:avLst>
              <a:gd name="adj" fmla="val 3772"/>
            </a:avLst>
          </a:prstGeom>
          <a:noFill/>
          <a:ln w="19050" cap="flat" cmpd="sng">
            <a:solidFill>
              <a:srgbClr val="14386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0" name="Google Shape;178;p18">
            <a:extLst>
              <a:ext uri="{FF2B5EF4-FFF2-40B4-BE49-F238E27FC236}">
                <a16:creationId xmlns:a16="http://schemas.microsoft.com/office/drawing/2014/main" id="{5A85326D-937F-7244-E130-14EF3B0ED46A}"/>
              </a:ext>
            </a:extLst>
          </p:cNvPr>
          <p:cNvSpPr txBox="1"/>
          <p:nvPr/>
        </p:nvSpPr>
        <p:spPr>
          <a:xfrm>
            <a:off x="320743" y="819086"/>
            <a:ext cx="4256400" cy="592879"/>
          </a:xfrm>
          <a:prstGeom prst="rect">
            <a:avLst/>
          </a:prstGeom>
          <a:noFill/>
          <a:ln>
            <a:noFill/>
          </a:ln>
        </p:spPr>
        <p:txBody>
          <a:bodyPr spcFirstLastPara="1" wrap="square" lIns="121900" tIns="121900" rIns="121900" bIns="121900" anchor="t" anchorCtr="0">
            <a:spAutoFit/>
          </a:bodyPr>
          <a:lstStyle/>
          <a:p>
            <a:pPr algn="just">
              <a:lnSpc>
                <a:spcPct val="130000"/>
              </a:lnSpc>
            </a:pPr>
            <a:r>
              <a:rPr lang="en" sz="1600" dirty="0">
                <a:solidFill>
                  <a:schemeClr val="dk1"/>
                </a:solidFill>
                <a:latin typeface="El Messiri SemiBold"/>
                <a:ea typeface="El Messiri SemiBold"/>
                <a:cs typeface="El Messiri SemiBold"/>
                <a:sym typeface="El Messiri SemiBold"/>
              </a:rPr>
              <a:t>Front Tracker efficiencies (</a:t>
            </a:r>
            <a:r>
              <a:rPr lang="en" sz="1733" dirty="0">
                <a:solidFill>
                  <a:schemeClr val="dk1"/>
                </a:solidFill>
                <a:latin typeface="El Messiri Medium"/>
                <a:ea typeface="El Messiri Medium"/>
                <a:cs typeface="El Messiri Medium"/>
                <a:sym typeface="El Messiri Medium"/>
              </a:rPr>
              <a:t>Q² = 11.1 GeV²)</a:t>
            </a:r>
            <a:endParaRPr sz="2400" dirty="0"/>
          </a:p>
        </p:txBody>
      </p:sp>
      <p:sp>
        <p:nvSpPr>
          <p:cNvPr id="11" name="Google Shape;179;p18">
            <a:extLst>
              <a:ext uri="{FF2B5EF4-FFF2-40B4-BE49-F238E27FC236}">
                <a16:creationId xmlns:a16="http://schemas.microsoft.com/office/drawing/2014/main" id="{D7E2ED84-9109-B498-B8AF-66DE23463CBD}"/>
              </a:ext>
            </a:extLst>
          </p:cNvPr>
          <p:cNvSpPr/>
          <p:nvPr/>
        </p:nvSpPr>
        <p:spPr>
          <a:xfrm>
            <a:off x="4844731" y="886437"/>
            <a:ext cx="4621200" cy="4692000"/>
          </a:xfrm>
          <a:prstGeom prst="roundRect">
            <a:avLst>
              <a:gd name="adj" fmla="val 3772"/>
            </a:avLst>
          </a:prstGeom>
          <a:noFill/>
          <a:ln w="19050" cap="flat" cmpd="sng">
            <a:solidFill>
              <a:srgbClr val="14386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 name="Google Shape;189;p18">
            <a:extLst>
              <a:ext uri="{FF2B5EF4-FFF2-40B4-BE49-F238E27FC236}">
                <a16:creationId xmlns:a16="http://schemas.microsoft.com/office/drawing/2014/main" id="{82AB1C85-7701-9460-4E6D-5D099B29B1A8}"/>
              </a:ext>
            </a:extLst>
          </p:cNvPr>
          <p:cNvSpPr txBox="1"/>
          <p:nvPr/>
        </p:nvSpPr>
        <p:spPr>
          <a:xfrm>
            <a:off x="5105429" y="820295"/>
            <a:ext cx="4431200" cy="566268"/>
          </a:xfrm>
          <a:prstGeom prst="rect">
            <a:avLst/>
          </a:prstGeom>
          <a:noFill/>
          <a:ln>
            <a:noFill/>
          </a:ln>
        </p:spPr>
        <p:txBody>
          <a:bodyPr spcFirstLastPara="1" wrap="square" lIns="121900" tIns="121900" rIns="121900" bIns="121900" anchor="t" anchorCtr="0">
            <a:spAutoFit/>
          </a:bodyPr>
          <a:lstStyle/>
          <a:p>
            <a:pPr algn="just">
              <a:lnSpc>
                <a:spcPct val="130000"/>
              </a:lnSpc>
            </a:pPr>
            <a:r>
              <a:rPr lang="en" sz="1600">
                <a:solidFill>
                  <a:schemeClr val="dk1"/>
                </a:solidFill>
                <a:latin typeface="El Messiri SemiBold"/>
                <a:ea typeface="El Messiri SemiBold"/>
                <a:cs typeface="El Messiri SemiBold"/>
                <a:sym typeface="El Messiri SemiBold"/>
              </a:rPr>
              <a:t>Back Tracker efficiencies (</a:t>
            </a:r>
            <a:r>
              <a:rPr lang="en" sz="1600">
                <a:solidFill>
                  <a:schemeClr val="dk1"/>
                </a:solidFill>
                <a:latin typeface="El Messiri Medium"/>
                <a:ea typeface="El Messiri Medium"/>
                <a:cs typeface="El Messiri Medium"/>
                <a:sym typeface="El Messiri Medium"/>
              </a:rPr>
              <a:t>Q² = 11.1 GeV²)</a:t>
            </a:r>
            <a:endParaRPr sz="1600"/>
          </a:p>
        </p:txBody>
      </p:sp>
      <p:sp>
        <p:nvSpPr>
          <p:cNvPr id="14" name="Google Shape;190;p18">
            <a:extLst>
              <a:ext uri="{FF2B5EF4-FFF2-40B4-BE49-F238E27FC236}">
                <a16:creationId xmlns:a16="http://schemas.microsoft.com/office/drawing/2014/main" id="{025AC294-A671-D3D3-4FBE-D90CCEA05212}"/>
              </a:ext>
            </a:extLst>
          </p:cNvPr>
          <p:cNvSpPr txBox="1"/>
          <p:nvPr/>
        </p:nvSpPr>
        <p:spPr>
          <a:xfrm>
            <a:off x="5938047" y="4398441"/>
            <a:ext cx="1291600" cy="697715"/>
          </a:xfrm>
          <a:prstGeom prst="rect">
            <a:avLst/>
          </a:prstGeom>
          <a:noFill/>
          <a:ln>
            <a:noFill/>
          </a:ln>
        </p:spPr>
        <p:txBody>
          <a:bodyPr spcFirstLastPara="1" wrap="square" lIns="121900" tIns="121900" rIns="121900" bIns="121900" anchor="t" anchorCtr="0">
            <a:spAutoFit/>
          </a:bodyPr>
          <a:lstStyle/>
          <a:p>
            <a:pPr algn="ctr"/>
            <a:r>
              <a:rPr lang="en" sz="1467">
                <a:solidFill>
                  <a:srgbClr val="FF0000"/>
                </a:solidFill>
              </a:rPr>
              <a:t>This module was off</a:t>
            </a:r>
            <a:endParaRPr sz="1467">
              <a:solidFill>
                <a:srgbClr val="FF0000"/>
              </a:solidFill>
            </a:endParaRPr>
          </a:p>
        </p:txBody>
      </p:sp>
      <p:sp>
        <p:nvSpPr>
          <p:cNvPr id="15" name="Google Shape;191;p18">
            <a:extLst>
              <a:ext uri="{FF2B5EF4-FFF2-40B4-BE49-F238E27FC236}">
                <a16:creationId xmlns:a16="http://schemas.microsoft.com/office/drawing/2014/main" id="{F84553D0-39CD-6063-580F-60A88BDE4DA0}"/>
              </a:ext>
            </a:extLst>
          </p:cNvPr>
          <p:cNvSpPr/>
          <p:nvPr/>
        </p:nvSpPr>
        <p:spPr>
          <a:xfrm>
            <a:off x="9561683" y="888000"/>
            <a:ext cx="2525200" cy="4692000"/>
          </a:xfrm>
          <a:prstGeom prst="roundRect">
            <a:avLst>
              <a:gd name="adj" fmla="val 3772"/>
            </a:avLst>
          </a:prstGeom>
          <a:noFill/>
          <a:ln w="19050" cap="flat" cmpd="sng">
            <a:solidFill>
              <a:srgbClr val="14386F"/>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 name="Google Shape;192;p18">
            <a:extLst>
              <a:ext uri="{FF2B5EF4-FFF2-40B4-BE49-F238E27FC236}">
                <a16:creationId xmlns:a16="http://schemas.microsoft.com/office/drawing/2014/main" id="{BB40509C-0984-5D54-F26C-1ACB1F678FAA}"/>
              </a:ext>
            </a:extLst>
          </p:cNvPr>
          <p:cNvSpPr txBox="1"/>
          <p:nvPr/>
        </p:nvSpPr>
        <p:spPr>
          <a:xfrm>
            <a:off x="9640708" y="4239024"/>
            <a:ext cx="2453600" cy="1169703"/>
          </a:xfrm>
          <a:prstGeom prst="rect">
            <a:avLst/>
          </a:prstGeom>
          <a:noFill/>
          <a:ln>
            <a:noFill/>
          </a:ln>
        </p:spPr>
        <p:txBody>
          <a:bodyPr spcFirstLastPara="1" wrap="square" lIns="121900" tIns="121900" rIns="121900" bIns="121900" anchor="t" anchorCtr="0">
            <a:spAutoFit/>
          </a:bodyPr>
          <a:lstStyle/>
          <a:p>
            <a:r>
              <a:rPr lang="en" sz="1467">
                <a:solidFill>
                  <a:schemeClr val="dk1"/>
                </a:solidFill>
              </a:rPr>
              <a:t>Intrinsic track residuals for the FT </a:t>
            </a:r>
            <a:r>
              <a:rPr lang="en" sz="1600">
                <a:solidFill>
                  <a:schemeClr val="dk1"/>
                </a:solidFill>
                <a:latin typeface="El Messiri SemiBold"/>
                <a:ea typeface="El Messiri SemiBold"/>
                <a:cs typeface="El Messiri SemiBold"/>
                <a:sym typeface="El Messiri SemiBold"/>
              </a:rPr>
              <a:t> (</a:t>
            </a:r>
            <a:r>
              <a:rPr lang="en" sz="1600">
                <a:solidFill>
                  <a:schemeClr val="dk1"/>
                </a:solidFill>
                <a:latin typeface="El Messiri Medium"/>
                <a:ea typeface="El Messiri Medium"/>
                <a:cs typeface="El Messiri Medium"/>
                <a:sym typeface="El Messiri Medium"/>
              </a:rPr>
              <a:t>Q² = 11.1 GeV²)</a:t>
            </a:r>
            <a:endParaRPr sz="1467">
              <a:solidFill>
                <a:schemeClr val="dk1"/>
              </a:solidFill>
            </a:endParaRPr>
          </a:p>
          <a:p>
            <a:endParaRPr sz="1467">
              <a:solidFill>
                <a:schemeClr val="dk1"/>
              </a:solidFill>
            </a:endParaRPr>
          </a:p>
          <a:p>
            <a:r>
              <a:rPr lang="en" sz="1467">
                <a:solidFill>
                  <a:schemeClr val="dk1"/>
                </a:solidFill>
              </a:rPr>
              <a:t>(σ</a:t>
            </a:r>
            <a:r>
              <a:rPr lang="en" sz="1467" baseline="-25000">
                <a:solidFill>
                  <a:schemeClr val="dk1"/>
                </a:solidFill>
              </a:rPr>
              <a:t>x</a:t>
            </a:r>
            <a:r>
              <a:rPr lang="en" sz="1467">
                <a:solidFill>
                  <a:schemeClr val="dk1"/>
                </a:solidFill>
              </a:rPr>
              <a:t>, σ</a:t>
            </a:r>
            <a:r>
              <a:rPr lang="en" sz="1467" baseline="-25000">
                <a:solidFill>
                  <a:schemeClr val="dk1"/>
                </a:solidFill>
              </a:rPr>
              <a:t>y </a:t>
            </a:r>
            <a:r>
              <a:rPr lang="en" sz="1467">
                <a:solidFill>
                  <a:schemeClr val="dk1"/>
                </a:solidFill>
              </a:rPr>
              <a:t>) ~ 164μm, 163μm</a:t>
            </a:r>
            <a:endParaRPr sz="1467">
              <a:solidFill>
                <a:schemeClr val="dk1"/>
              </a:solidFill>
            </a:endParaRPr>
          </a:p>
        </p:txBody>
      </p:sp>
      <p:sp>
        <p:nvSpPr>
          <p:cNvPr id="17" name="Google Shape;193;p18">
            <a:extLst>
              <a:ext uri="{FF2B5EF4-FFF2-40B4-BE49-F238E27FC236}">
                <a16:creationId xmlns:a16="http://schemas.microsoft.com/office/drawing/2014/main" id="{C4B32CF9-EC21-5714-64D1-FC0F2AD6E9B0}"/>
              </a:ext>
            </a:extLst>
          </p:cNvPr>
          <p:cNvSpPr txBox="1"/>
          <p:nvPr/>
        </p:nvSpPr>
        <p:spPr>
          <a:xfrm>
            <a:off x="445700" y="3149326"/>
            <a:ext cx="4342400" cy="486247"/>
          </a:xfrm>
          <a:prstGeom prst="rect">
            <a:avLst/>
          </a:prstGeom>
          <a:noFill/>
          <a:ln>
            <a:noFill/>
          </a:ln>
        </p:spPr>
        <p:txBody>
          <a:bodyPr spcFirstLastPara="1" wrap="square" lIns="121900" tIns="121900" rIns="121900" bIns="121900" anchor="t" anchorCtr="0">
            <a:spAutoFit/>
          </a:bodyPr>
          <a:lstStyle/>
          <a:p>
            <a:pPr algn="just">
              <a:lnSpc>
                <a:spcPct val="130000"/>
              </a:lnSpc>
            </a:pPr>
            <a:r>
              <a:rPr lang="en" sz="1200">
                <a:solidFill>
                  <a:srgbClr val="0000FF"/>
                </a:solidFill>
                <a:latin typeface="El Messiri SemiBold"/>
                <a:ea typeface="El Messiri SemiBold"/>
                <a:cs typeface="El Messiri SemiBold"/>
                <a:sym typeface="El Messiri SemiBold"/>
              </a:rPr>
              <a:t>Empty regions are due to readout electronic malfunctions.</a:t>
            </a:r>
            <a:endParaRPr sz="1467">
              <a:solidFill>
                <a:srgbClr val="0000FF"/>
              </a:solidFill>
            </a:endParaRPr>
          </a:p>
        </p:txBody>
      </p:sp>
      <p:sp>
        <p:nvSpPr>
          <p:cNvPr id="18" name="Google Shape;194;p18">
            <a:extLst>
              <a:ext uri="{FF2B5EF4-FFF2-40B4-BE49-F238E27FC236}">
                <a16:creationId xmlns:a16="http://schemas.microsoft.com/office/drawing/2014/main" id="{04380A90-5DDC-BB4D-CBA9-838F32F9BDF6}"/>
              </a:ext>
            </a:extLst>
          </p:cNvPr>
          <p:cNvSpPr txBox="1"/>
          <p:nvPr/>
        </p:nvSpPr>
        <p:spPr>
          <a:xfrm>
            <a:off x="5007695" y="3049576"/>
            <a:ext cx="4342400" cy="615513"/>
          </a:xfrm>
          <a:prstGeom prst="rect">
            <a:avLst/>
          </a:prstGeom>
          <a:noFill/>
          <a:ln>
            <a:noFill/>
          </a:ln>
        </p:spPr>
        <p:txBody>
          <a:bodyPr spcFirstLastPara="1" wrap="square" lIns="121900" tIns="121900" rIns="121900" bIns="121900" anchor="t" anchorCtr="0">
            <a:spAutoFit/>
          </a:bodyPr>
          <a:lstStyle/>
          <a:p>
            <a:pPr algn="just"/>
            <a:r>
              <a:rPr lang="en" sz="1200">
                <a:solidFill>
                  <a:srgbClr val="0000FF"/>
                </a:solidFill>
                <a:latin typeface="El Messiri SemiBold"/>
                <a:ea typeface="El Messiri SemiBold"/>
                <a:cs typeface="El Messiri SemiBold"/>
                <a:sym typeface="El Messiri SemiBold"/>
              </a:rPr>
              <a:t>Less illuminated horizontal regions across half width are due to dead HV sectors in gem foils.</a:t>
            </a:r>
            <a:endParaRPr sz="1467">
              <a:solidFill>
                <a:srgbClr val="0000FF"/>
              </a:solidFill>
            </a:endParaRPr>
          </a:p>
        </p:txBody>
      </p:sp>
      <p:pic>
        <p:nvPicPr>
          <p:cNvPr id="19" name="Google Shape;195;p18">
            <a:extLst>
              <a:ext uri="{FF2B5EF4-FFF2-40B4-BE49-F238E27FC236}">
                <a16:creationId xmlns:a16="http://schemas.microsoft.com/office/drawing/2014/main" id="{815A3D5C-3806-9303-B66C-3C3F0B2F05DB}"/>
              </a:ext>
            </a:extLst>
          </p:cNvPr>
          <p:cNvPicPr preferRelativeResize="0"/>
          <p:nvPr/>
        </p:nvPicPr>
        <p:blipFill rotWithShape="1">
          <a:blip r:embed="rId4">
            <a:alphaModFix/>
          </a:blip>
          <a:srcRect l="-480" r="479"/>
          <a:stretch/>
        </p:blipFill>
        <p:spPr>
          <a:xfrm>
            <a:off x="9593400" y="2645504"/>
            <a:ext cx="2453600" cy="1697613"/>
          </a:xfrm>
          <a:prstGeom prst="rect">
            <a:avLst/>
          </a:prstGeom>
          <a:noFill/>
          <a:ln>
            <a:noFill/>
          </a:ln>
        </p:spPr>
      </p:pic>
      <p:pic>
        <p:nvPicPr>
          <p:cNvPr id="20" name="Google Shape;196;p18">
            <a:extLst>
              <a:ext uri="{FF2B5EF4-FFF2-40B4-BE49-F238E27FC236}">
                <a16:creationId xmlns:a16="http://schemas.microsoft.com/office/drawing/2014/main" id="{D824F3AB-8B45-FFF9-C9A4-BCE59E158807}"/>
              </a:ext>
            </a:extLst>
          </p:cNvPr>
          <p:cNvPicPr preferRelativeResize="0"/>
          <p:nvPr/>
        </p:nvPicPr>
        <p:blipFill>
          <a:blip r:embed="rId5">
            <a:alphaModFix/>
          </a:blip>
          <a:stretch>
            <a:fillRect/>
          </a:stretch>
        </p:blipFill>
        <p:spPr>
          <a:xfrm>
            <a:off x="9593400" y="971962"/>
            <a:ext cx="2453600" cy="1703593"/>
          </a:xfrm>
          <a:prstGeom prst="rect">
            <a:avLst/>
          </a:prstGeom>
          <a:noFill/>
          <a:ln>
            <a:noFill/>
          </a:ln>
        </p:spPr>
      </p:pic>
      <p:sp>
        <p:nvSpPr>
          <p:cNvPr id="22" name="Content Placeholder 2">
            <a:extLst>
              <a:ext uri="{FF2B5EF4-FFF2-40B4-BE49-F238E27FC236}">
                <a16:creationId xmlns:a16="http://schemas.microsoft.com/office/drawing/2014/main" id="{D0D76583-E25D-429B-EC0D-656F0F0D02CC}"/>
              </a:ext>
            </a:extLst>
          </p:cNvPr>
          <p:cNvSpPr>
            <a:spLocks noGrp="1"/>
          </p:cNvSpPr>
          <p:nvPr>
            <p:ph idx="1"/>
          </p:nvPr>
        </p:nvSpPr>
        <p:spPr>
          <a:xfrm>
            <a:off x="838200" y="5619815"/>
            <a:ext cx="10515600" cy="927694"/>
          </a:xfrm>
        </p:spPr>
        <p:txBody>
          <a:bodyPr>
            <a:normAutofit fontScale="47500" lnSpcReduction="20000"/>
          </a:bodyPr>
          <a:lstStyle/>
          <a:p>
            <a:pPr>
              <a:buFont typeface="Wingdings" panose="05000000000000000000" pitchFamily="2" charset="2"/>
              <a:buChar char="v"/>
            </a:pPr>
            <a:r>
              <a:rPr lang="en-US">
                <a:solidFill>
                  <a:schemeClr val="dk1"/>
                </a:solidFill>
                <a:ea typeface="El Messiri SemiBold"/>
                <a:cs typeface="El Messiri SemiBold"/>
                <a:sym typeface="El Messiri SemiBold"/>
              </a:rPr>
              <a:t>Plots above show the first look into to the track-based efficiencies of the both front and back trackers</a:t>
            </a:r>
          </a:p>
          <a:p>
            <a:pPr>
              <a:buFont typeface="Wingdings" panose="05000000000000000000" pitchFamily="2" charset="2"/>
              <a:buChar char="v"/>
            </a:pPr>
            <a:r>
              <a:rPr lang="en-US">
                <a:solidFill>
                  <a:schemeClr val="dk1"/>
                </a:solidFill>
                <a:ea typeface="El Messiri SemiBold"/>
                <a:cs typeface="El Messiri SemiBold"/>
                <a:sym typeface="El Messiri SemiBold"/>
              </a:rPr>
              <a:t>Proton tracks used here have passed a series of coincident </a:t>
            </a:r>
            <a:r>
              <a:rPr lang="en-US" err="1">
                <a:solidFill>
                  <a:schemeClr val="dk1"/>
                </a:solidFill>
                <a:ea typeface="El Messiri SemiBold"/>
                <a:cs typeface="El Messiri SemiBold"/>
                <a:sym typeface="El Messiri SemiBold"/>
              </a:rPr>
              <a:t>ECal</a:t>
            </a:r>
            <a:r>
              <a:rPr lang="en-US">
                <a:solidFill>
                  <a:schemeClr val="dk1"/>
                </a:solidFill>
                <a:ea typeface="El Messiri SemiBold"/>
                <a:cs typeface="El Messiri SemiBold"/>
                <a:sym typeface="El Messiri SemiBold"/>
              </a:rPr>
              <a:t> and </a:t>
            </a:r>
            <a:r>
              <a:rPr lang="en-US" err="1">
                <a:solidFill>
                  <a:schemeClr val="dk1"/>
                </a:solidFill>
                <a:ea typeface="El Messiri SemiBold"/>
                <a:cs typeface="El Messiri SemiBold"/>
                <a:sym typeface="El Messiri SemiBold"/>
              </a:rPr>
              <a:t>HCal</a:t>
            </a:r>
            <a:r>
              <a:rPr lang="en-US">
                <a:solidFill>
                  <a:schemeClr val="dk1"/>
                </a:solidFill>
                <a:ea typeface="El Messiri SemiBold"/>
                <a:cs typeface="El Messiri SemiBold"/>
                <a:sym typeface="El Messiri SemiBold"/>
              </a:rPr>
              <a:t> timing cuts, GEM track quality cuts, and calorimeter energy and position matching cuts, in order to select elastic </a:t>
            </a:r>
            <a:r>
              <a:rPr lang="en-US" i="1">
                <a:solidFill>
                  <a:schemeClr val="dk1"/>
                </a:solidFill>
                <a:ea typeface="El Messiri SemiBold"/>
                <a:cs typeface="El Messiri SemiBold"/>
                <a:sym typeface="El Messiri SemiBold"/>
              </a:rPr>
              <a:t>ep</a:t>
            </a:r>
            <a:r>
              <a:rPr lang="en-US">
                <a:solidFill>
                  <a:schemeClr val="dk1"/>
                </a:solidFill>
                <a:ea typeface="El Messiri SemiBold"/>
                <a:cs typeface="El Messiri SemiBold"/>
                <a:sym typeface="El Messiri SemiBold"/>
              </a:rPr>
              <a:t> events</a:t>
            </a:r>
          </a:p>
          <a:p>
            <a:pPr>
              <a:buFont typeface="Wingdings" panose="05000000000000000000" pitchFamily="2" charset="2"/>
              <a:buChar char="v"/>
            </a:pPr>
            <a:r>
              <a:rPr lang="en-US">
                <a:solidFill>
                  <a:schemeClr val="dk1"/>
                </a:solidFill>
                <a:ea typeface="El Messiri SemiBold"/>
                <a:cs typeface="El Messiri SemiBold"/>
                <a:sym typeface="El Messiri SemiBold"/>
              </a:rPr>
              <a:t>Only ~10 out of 1560 HV sectors failed during the experiment</a:t>
            </a:r>
          </a:p>
          <a:p>
            <a:endParaRPr lang="en-US"/>
          </a:p>
        </p:txBody>
      </p:sp>
    </p:spTree>
    <p:extLst>
      <p:ext uri="{BB962C8B-B14F-4D97-AF65-F5344CB8AC3E}">
        <p14:creationId xmlns:p14="http://schemas.microsoft.com/office/powerpoint/2010/main" val="2043914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A Physics" id="{3504F44B-BB6B-2842-B740-A9AF608F7ADB}" vid="{FEE66E5F-A3A7-6C46-8A88-FDDE87778A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94d4396-99c7-4827-8e71-d1cac8bec4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C314928D1A9641AD9F5D26A3BA6FB1" ma:contentTypeVersion="11" ma:contentTypeDescription="Create a new document." ma:contentTypeScope="" ma:versionID="32d0a6275bcaf24830ff3c65370dcfbc">
  <xsd:schema xmlns:xsd="http://www.w3.org/2001/XMLSchema" xmlns:xs="http://www.w3.org/2001/XMLSchema" xmlns:p="http://schemas.microsoft.com/office/2006/metadata/properties" xmlns:ns3="894d4396-99c7-4827-8e71-d1cac8bec436" xmlns:ns4="0cfd5550-25df-46e8-adc4-f30a621ac151" targetNamespace="http://schemas.microsoft.com/office/2006/metadata/properties" ma:root="true" ma:fieldsID="134838734a02ca71faa3dfd689b184d2" ns3:_="" ns4:_="">
    <xsd:import namespace="894d4396-99c7-4827-8e71-d1cac8bec436"/>
    <xsd:import namespace="0cfd5550-25df-46e8-adc4-f30a621ac15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_activity"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d4396-99c7-4827-8e71-d1cac8bec4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fd5550-25df-46e8-adc4-f30a621ac1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CF6535-6EF3-4603-9A11-A79F84BA8D9B}">
  <ds:schemaRefs>
    <ds:schemaRef ds:uri="http://schemas.microsoft.com/sharepoint/v3/contenttype/forms"/>
  </ds:schemaRefs>
</ds:datastoreItem>
</file>

<file path=customXml/itemProps2.xml><?xml version="1.0" encoding="utf-8"?>
<ds:datastoreItem xmlns:ds="http://schemas.openxmlformats.org/officeDocument/2006/customXml" ds:itemID="{9D08E201-B371-4F11-B55D-1D50EE9F0DF3}">
  <ds:schemaRefs>
    <ds:schemaRef ds:uri="http://schemas.microsoft.com/office/2006/documentManagement/types"/>
    <ds:schemaRef ds:uri="http://purl.org/dc/dcmitype/"/>
    <ds:schemaRef ds:uri="0cfd5550-25df-46e8-adc4-f30a621ac151"/>
    <ds:schemaRef ds:uri="http://purl.org/dc/elements/1.1/"/>
    <ds:schemaRef ds:uri="http://www.w3.org/XML/1998/namespace"/>
    <ds:schemaRef ds:uri="http://schemas.microsoft.com/office/infopath/2007/PartnerControls"/>
    <ds:schemaRef ds:uri="http://schemas.openxmlformats.org/package/2006/metadata/core-properties"/>
    <ds:schemaRef ds:uri="894d4396-99c7-4827-8e71-d1cac8bec436"/>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7EF4BD5-F8FA-4F3F-8B6C-BB0272045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d4396-99c7-4827-8e71-d1cac8bec436"/>
    <ds:schemaRef ds:uri="0cfd5550-25df-46e8-adc4-f30a621ac1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3542</TotalTime>
  <Words>3277</Words>
  <Application>Microsoft Macintosh PowerPoint</Application>
  <PresentationFormat>Widescreen</PresentationFormat>
  <Paragraphs>347</Paragraphs>
  <Slides>29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Cambria Math</vt:lpstr>
      <vt:lpstr>El Messiri Medium</vt:lpstr>
      <vt:lpstr>El Messiri SemiBold</vt:lpstr>
      <vt:lpstr>Wingdings</vt:lpstr>
      <vt:lpstr>Office Theme</vt:lpstr>
      <vt:lpstr>GEp-V High Rate Tracking Using GEMs</vt:lpstr>
      <vt:lpstr>Acknowledgements</vt:lpstr>
      <vt:lpstr>Special Thanks</vt:lpstr>
      <vt:lpstr>Overview</vt:lpstr>
      <vt:lpstr>GEp-V Experiment &amp; Requirements</vt:lpstr>
      <vt:lpstr>Gas Electron Multiplier Tracking Detectors</vt:lpstr>
      <vt:lpstr>GEM Working Principle</vt:lpstr>
      <vt:lpstr>Configuration in the Experiment</vt:lpstr>
      <vt:lpstr>Performance During GEp</vt:lpstr>
      <vt:lpstr>Importance of GEp Event Reconstruction</vt:lpstr>
      <vt:lpstr>Overview of GEp/SBS Analysis Machinery</vt:lpstr>
      <vt:lpstr>GEM Hit Reconstruction: 1D Clustering</vt:lpstr>
      <vt:lpstr>GEM Hit Reconstruction: 2D Hit Formation</vt:lpstr>
      <vt:lpstr>3D Track Reconstruction: Region of Interest</vt:lpstr>
      <vt:lpstr>3D Track Reconstruction: Track Formation</vt:lpstr>
      <vt:lpstr>3D Track Reconstruction: Constraint Points</vt:lpstr>
      <vt:lpstr>Challenges to Tracking: FT Occupancy</vt:lpstr>
      <vt:lpstr>Challenges to Tracking: FT Occupancy</vt:lpstr>
      <vt:lpstr>Readout Electronics</vt:lpstr>
      <vt:lpstr>Baseline Sagging</vt:lpstr>
      <vt:lpstr>Baseline Sagging</vt:lpstr>
      <vt:lpstr>Machine Learning Approach</vt:lpstr>
      <vt:lpstr>Summary</vt:lpstr>
      <vt:lpstr>PowerPoint Presentation</vt:lpstr>
      <vt:lpstr>Backup slides</vt:lpstr>
      <vt:lpstr>Elastic Event Extractions (GEP Kin3; 11.1 〖GeV〗^2)</vt:lpstr>
      <vt:lpstr>GEM Construction</vt:lpstr>
      <vt:lpstr>Common Mode Algorithms (Basic)</vt:lpstr>
      <vt:lpstr>Hit Diagram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McMurtry, Jacob Thomas (rby2vw)</dc:creator>
  <cp:lastModifiedBy>McMurtry, Jacob Thomas (rby2vw)</cp:lastModifiedBy>
  <cp:revision>2</cp:revision>
  <dcterms:created xsi:type="dcterms:W3CDTF">2026-01-14T15:10:00Z</dcterms:created>
  <dcterms:modified xsi:type="dcterms:W3CDTF">2026-01-22T02:59:33Z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0x01010088C314928D1A9641AD9F5D26A3BA6FB1</vt:lpwstr>
  </property>
</Properties>
</file>