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B_459F093D.xml" ContentType="application/vnd.ms-powerpoint.comments+xml"/>
  <Override PartName="/ppt/notesSlides/notesSlide1.xml" ContentType="application/vnd.openxmlformats-officedocument.presentationml.notesSlide+xml"/>
  <Override PartName="/ppt/comments/modernComment_118_5376A921.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67" r:id="rId4"/>
    <p:sldId id="258" r:id="rId5"/>
    <p:sldId id="288" r:id="rId6"/>
    <p:sldId id="283" r:id="rId7"/>
    <p:sldId id="259" r:id="rId8"/>
    <p:sldId id="277" r:id="rId9"/>
    <p:sldId id="261" r:id="rId10"/>
    <p:sldId id="280" r:id="rId11"/>
    <p:sldId id="263" r:id="rId12"/>
    <p:sldId id="262" r:id="rId13"/>
    <p:sldId id="282" r:id="rId14"/>
    <p:sldId id="286" r:id="rId15"/>
    <p:sldId id="287" r:id="rId16"/>
    <p:sldId id="285" r:id="rId17"/>
    <p:sldId id="264" r:id="rId18"/>
    <p:sldId id="284" r:id="rId19"/>
    <p:sldId id="2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AE3217-7DE3-A37E-AE5A-D2C025A74999}" name="Hunt, Nikolas" initials="NH" userId="S::nikolas.hunt@uconn.edu::1cc80ca2-a30a-4f1a-9a39-5821bbbe987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2" autoAdjust="0"/>
    <p:restoredTop sz="94660"/>
  </p:normalViewPr>
  <p:slideViewPr>
    <p:cSldViewPr snapToGrid="0">
      <p:cViewPr>
        <p:scale>
          <a:sx n="61" d="100"/>
          <a:sy n="61" d="100"/>
        </p:scale>
        <p:origin x="59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10B_459F093D.xml><?xml version="1.0" encoding="utf-8"?>
<p188:cmLst xmlns:a="http://schemas.openxmlformats.org/drawingml/2006/main" xmlns:r="http://schemas.openxmlformats.org/officeDocument/2006/relationships" xmlns:p188="http://schemas.microsoft.com/office/powerpoint/2018/8/main">
  <p188:cm id="{B0C4B830-8FAA-46B2-9886-8DA82EC15D0C}" authorId="{AEAE3217-7DE3-A37E-AE5A-D2C025A74999}" created="2025-03-13T01:18:00.646">
    <pc:sldMkLst xmlns:pc="http://schemas.microsoft.com/office/powerpoint/2013/main/command">
      <pc:docMk/>
      <pc:sldMk cId="1168050493" sldId="267"/>
    </pc:sldMkLst>
    <p188:replyLst>
      <p188:reply id="{886EEE57-2EB4-4617-A044-5730A9595F0A}" authorId="{AEAE3217-7DE3-A37E-AE5A-D2C025A74999}" created="2025-03-15T03:26:16.630">
        <p188:txBody>
          <a:bodyPr/>
          <a:lstStyle/>
          <a:p>
            <a:r>
              <a:rPr lang="en-US"/>
              <a:t>Why 100ns window?
</a:t>
            </a:r>
          </a:p>
        </p188:txBody>
      </p188:reply>
      <p188:reply id="{48E2CF76-B6DF-4A51-84B8-A4FF34A229AC}" authorId="{AEAE3217-7DE3-A37E-AE5A-D2C025A74999}" created="2025-03-15T03:28:30.076">
        <p188:txBody>
          <a:bodyPr/>
          <a:lstStyle/>
          <a:p>
            <a:r>
              <a:rPr lang="en-US"/>
              <a:t>Still, if we triggered on hcal arm individually, at a rate of 3MHz, we would just be constantly triggering every 100ns on an hcal hit, and in that span of 100ns several other hcal hits would occur. So not only does this lead to dead time for the trigger actually picking up events we want to see, it also would overwhelm the daq system</a:t>
            </a:r>
          </a:p>
        </p188:txBody>
      </p188:reply>
    </p188:replyLst>
    <p188:txBody>
      <a:bodyPr/>
      <a:lstStyle/>
      <a:p>
        <a:r>
          <a:rPr lang="en-US"/>
          <a:t>Deadtime calculation</a:t>
        </a:r>
      </a:p>
    </p188:txBody>
  </p188:cm>
</p188:cmLst>
</file>

<file path=ppt/comments/modernComment_118_5376A921.xml><?xml version="1.0" encoding="utf-8"?>
<p188:cmLst xmlns:a="http://schemas.openxmlformats.org/drawingml/2006/main" xmlns:r="http://schemas.openxmlformats.org/officeDocument/2006/relationships" xmlns:p188="http://schemas.microsoft.com/office/powerpoint/2018/8/main">
  <p188:cm id="{CB489866-4FAE-4ABE-8B2F-FF6E03C548D8}" authorId="{AEAE3217-7DE3-A37E-AE5A-D2C025A74999}" created="2025-03-12T23:26:35.342">
    <pc:sldMkLst xmlns:pc="http://schemas.microsoft.com/office/powerpoint/2013/main/command">
      <pc:docMk/>
      <pc:sldMk cId="1400285473" sldId="258"/>
    </pc:sldMkLst>
    <p188:replyLst>
      <p188:reply id="{071630DF-668D-472D-9F18-D4B67C184E61}" authorId="{AEAE3217-7DE3-A37E-AE5A-D2C025A74999}" created="2025-03-13T18:36:34.114">
        <p188:txBody>
          <a:bodyPr/>
          <a:lstStyle/>
          <a:p>
            <a:r>
              <a:rPr lang="en-US"/>
              <a:t>Identify the seed block: has the maximum energy among the 3x3 blocks
Count the number of hits within abs(hit_dt) and total energy of the 3x3 blocks centered around the seed block
A cluster with total energy cross the specific cluster_threshold is recognized at the fiber bins</a:t>
            </a:r>
          </a:p>
        </p188:txBody>
      </p188:reply>
    </p188:replyLst>
    <p188:txBody>
      <a:bodyPr/>
      <a:lstStyle/>
      <a:p>
        <a:r>
          <a:rPr lang="en-US"/>
          <a:t>Note non-aligned horizontal offset for middle section relative to top and bottom, need for nearest neighbor assignment during cluster groupings</a:t>
        </a:r>
      </a:p>
    </p188:txBody>
  </p188:cm>
  <p188:cm id="{4F0CE0BF-B8A2-44C4-A012-152F0BB01909}" authorId="{AEAE3217-7DE3-A37E-AE5A-D2C025A74999}" created="2025-03-15T02:48:40.228">
    <pc:sldMkLst xmlns:pc="http://schemas.microsoft.com/office/powerpoint/2013/main/command">
      <pc:docMk/>
      <pc:sldMk cId="1400285473" sldId="258"/>
    </pc:sldMkLst>
    <p188:txBody>
      <a:bodyPr/>
      <a:lstStyle/>
      <a:p>
        <a:r>
          <a:rPr lang="en-US"/>
          <a:t>Energy of electrons is not very sensitive to vertical direction, thus clusters are taller than they are wide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C29A8-5307-4212-A5E3-B1DC270E294F}"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4D29E-683A-46FC-B243-B6F2D5EE43FC}" type="slidenum">
              <a:rPr lang="en-US" smtClean="0"/>
              <a:t>‹#›</a:t>
            </a:fld>
            <a:endParaRPr lang="en-US"/>
          </a:p>
        </p:txBody>
      </p:sp>
    </p:spTree>
    <p:extLst>
      <p:ext uri="{BB962C8B-B14F-4D97-AF65-F5344CB8AC3E}">
        <p14:creationId xmlns:p14="http://schemas.microsoft.com/office/powerpoint/2010/main" val="3795886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84D29E-683A-46FC-B243-B6F2D5EE43FC}" type="slidenum">
              <a:rPr lang="en-US" smtClean="0"/>
              <a:t>9</a:t>
            </a:fld>
            <a:endParaRPr lang="en-US"/>
          </a:p>
        </p:txBody>
      </p:sp>
    </p:spTree>
    <p:extLst>
      <p:ext uri="{BB962C8B-B14F-4D97-AF65-F5344CB8AC3E}">
        <p14:creationId xmlns:p14="http://schemas.microsoft.com/office/powerpoint/2010/main" val="411431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AC64-BD40-E038-D07B-7B1E1CC60B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94565-CFB7-876C-E6F9-A2AA0CE711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697E76-316B-28DA-DE78-8E62BE7FB122}"/>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5" name="Footer Placeholder 4">
            <a:extLst>
              <a:ext uri="{FF2B5EF4-FFF2-40B4-BE49-F238E27FC236}">
                <a16:creationId xmlns:a16="http://schemas.microsoft.com/office/drawing/2014/main" id="{EDD8CE15-95AD-BB99-9B3A-424D1D4B4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987AA-EE8E-CA71-0DA6-3E8128E4733C}"/>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1062836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0430-4B4F-8F48-BD7B-6A275DA2D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AD7C3C-BB05-36B6-3EDB-3D55F0E95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9032A-C2DA-FF45-6D42-3A07B9560A96}"/>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5" name="Footer Placeholder 4">
            <a:extLst>
              <a:ext uri="{FF2B5EF4-FFF2-40B4-BE49-F238E27FC236}">
                <a16:creationId xmlns:a16="http://schemas.microsoft.com/office/drawing/2014/main" id="{834785DF-4448-8B70-2395-1183A27D5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672FD-1877-46DF-D4BF-DB2BF799DBAA}"/>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287823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2CFCDD-0022-616E-0620-5BA96B0D9F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1D04C3-CC37-C87C-C6F9-806CCF8C3C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E9BC96-53D2-6582-3922-A98992D75125}"/>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5" name="Footer Placeholder 4">
            <a:extLst>
              <a:ext uri="{FF2B5EF4-FFF2-40B4-BE49-F238E27FC236}">
                <a16:creationId xmlns:a16="http://schemas.microsoft.com/office/drawing/2014/main" id="{5972D0EC-61FF-F074-E1C7-68B13CE7D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3AF2A-CE23-B9DF-0704-EF8ACD406F6A}"/>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261392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4285C-6E3F-5C3C-E27A-20CAE2F6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0879C-2B77-A5B4-D09E-63A812E14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692A6-AF17-2CB8-8FA2-D0B0A28A2052}"/>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5" name="Footer Placeholder 4">
            <a:extLst>
              <a:ext uri="{FF2B5EF4-FFF2-40B4-BE49-F238E27FC236}">
                <a16:creationId xmlns:a16="http://schemas.microsoft.com/office/drawing/2014/main" id="{3DAEB1AF-F1F3-A15F-C112-5720FBBF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4F30D-17EA-D5A5-AFBA-330F7CCB98F4}"/>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53529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0AAA-141F-2547-8092-171FC458B0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FE35E3-9B73-4F7E-C94D-3743B7B9A5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8A2C96-0AEA-B5B1-0A37-BCAA85E06167}"/>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5" name="Footer Placeholder 4">
            <a:extLst>
              <a:ext uri="{FF2B5EF4-FFF2-40B4-BE49-F238E27FC236}">
                <a16:creationId xmlns:a16="http://schemas.microsoft.com/office/drawing/2014/main" id="{FE47AC82-A127-7A2A-D6E2-45C12F7CC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79462-23B8-50E1-B98C-A62448439878}"/>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173729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F52C1-7459-70E9-9E70-45B249B4D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640651-C50D-B051-1432-63975F21EA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041CD-4853-37B1-A991-9DD82D2E9A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DA303E-1260-1B78-32F0-2A9D7836A299}"/>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6" name="Footer Placeholder 5">
            <a:extLst>
              <a:ext uri="{FF2B5EF4-FFF2-40B4-BE49-F238E27FC236}">
                <a16:creationId xmlns:a16="http://schemas.microsoft.com/office/drawing/2014/main" id="{6AC2C621-5C50-FBB1-8A52-C9706533F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3DDC3-8B19-93D2-3DF2-6441EE75CAD3}"/>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2248770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F8D5F-341E-E9A8-B0FE-3356BC0DD0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F0C7E0-BFBB-7C75-AEBC-DC55085682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28AC47-655D-E088-0289-FD1AC44114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F7723-17E6-6C22-AF1F-2217C1DCA3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4D40B5-E25C-1944-1A8E-AF67CA5EC0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BDD209-81DE-2431-CC66-851954854115}"/>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8" name="Footer Placeholder 7">
            <a:extLst>
              <a:ext uri="{FF2B5EF4-FFF2-40B4-BE49-F238E27FC236}">
                <a16:creationId xmlns:a16="http://schemas.microsoft.com/office/drawing/2014/main" id="{C3FED8A2-DB4A-1CD5-01DC-6AA4C9D3B6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37CF51-B2A0-834D-9498-FF478D3B7491}"/>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389490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03D8-0EEC-70D7-9443-80AE3D59C7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F0AAA-BFBA-C0C3-E637-B385302179CC}"/>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4" name="Footer Placeholder 3">
            <a:extLst>
              <a:ext uri="{FF2B5EF4-FFF2-40B4-BE49-F238E27FC236}">
                <a16:creationId xmlns:a16="http://schemas.microsoft.com/office/drawing/2014/main" id="{C11224EF-0242-6564-77C6-4F9ED5DD7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3E5153-2C05-7F76-B343-2B44664FB06E}"/>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134397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2A75E-9008-CEB1-A518-71111EA90754}"/>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3" name="Footer Placeholder 2">
            <a:extLst>
              <a:ext uri="{FF2B5EF4-FFF2-40B4-BE49-F238E27FC236}">
                <a16:creationId xmlns:a16="http://schemas.microsoft.com/office/drawing/2014/main" id="{8A55C913-2B88-0BB9-E160-B700862355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84D62B-FBB6-716A-73F8-C608DAB0B8E7}"/>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1216486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2DB7-5B83-7D4E-543E-2106B671A4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830E2B-9F0B-A241-C8EF-BC58DB2828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DF9392-5E8D-4B96-DB97-B4B83A7A4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3DBAE3-9789-06C7-72AB-5490C1BE7C21}"/>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6" name="Footer Placeholder 5">
            <a:extLst>
              <a:ext uri="{FF2B5EF4-FFF2-40B4-BE49-F238E27FC236}">
                <a16:creationId xmlns:a16="http://schemas.microsoft.com/office/drawing/2014/main" id="{D4A0DDBF-2301-0FE5-BBE5-560C44ADF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98544-4210-0CF5-9354-4A8CB3B6D20D}"/>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4093710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03F0-99AB-B677-FF98-950DAAACD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D56638-2FEA-EB97-412C-14550247F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CFF85E-056E-0BF2-DB5A-B57FCE55B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44052-2849-1339-7646-47D2F2B9CE69}"/>
              </a:ext>
            </a:extLst>
          </p:cNvPr>
          <p:cNvSpPr>
            <a:spLocks noGrp="1"/>
          </p:cNvSpPr>
          <p:nvPr>
            <p:ph type="dt" sz="half" idx="10"/>
          </p:nvPr>
        </p:nvSpPr>
        <p:spPr/>
        <p:txBody>
          <a:bodyPr/>
          <a:lstStyle/>
          <a:p>
            <a:fld id="{1010B41E-5996-48C9-8365-096C9D1DB2D7}" type="datetimeFigureOut">
              <a:rPr lang="en-US" smtClean="0"/>
              <a:t>1/19/2026</a:t>
            </a:fld>
            <a:endParaRPr lang="en-US"/>
          </a:p>
        </p:txBody>
      </p:sp>
      <p:sp>
        <p:nvSpPr>
          <p:cNvPr id="6" name="Footer Placeholder 5">
            <a:extLst>
              <a:ext uri="{FF2B5EF4-FFF2-40B4-BE49-F238E27FC236}">
                <a16:creationId xmlns:a16="http://schemas.microsoft.com/office/drawing/2014/main" id="{7E3422C9-288F-74F0-EE32-33327CBD8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673D-50A2-D70F-772B-F8CFA5EC4BD8}"/>
              </a:ext>
            </a:extLst>
          </p:cNvPr>
          <p:cNvSpPr>
            <a:spLocks noGrp="1"/>
          </p:cNvSpPr>
          <p:nvPr>
            <p:ph type="sldNum" sz="quarter" idx="12"/>
          </p:nvPr>
        </p:nvSpPr>
        <p:spPr/>
        <p:txBody>
          <a:bodyPr/>
          <a:lstStyle/>
          <a:p>
            <a:fld id="{1354D215-7EFB-4AEF-B754-02FA9F5E2650}" type="slidenum">
              <a:rPr lang="en-US" smtClean="0"/>
              <a:t>‹#›</a:t>
            </a:fld>
            <a:endParaRPr lang="en-US"/>
          </a:p>
        </p:txBody>
      </p:sp>
    </p:spTree>
    <p:extLst>
      <p:ext uri="{BB962C8B-B14F-4D97-AF65-F5344CB8AC3E}">
        <p14:creationId xmlns:p14="http://schemas.microsoft.com/office/powerpoint/2010/main" val="2341472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636F2-E520-0BB2-CAC6-DBD51029A7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00A875-5D7F-59F5-8C36-71E5306BAF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E3BE0-E9DA-81AE-410A-193A6BA724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10B41E-5996-48C9-8365-096C9D1DB2D7}" type="datetimeFigureOut">
              <a:rPr lang="en-US" smtClean="0"/>
              <a:t>1/19/2026</a:t>
            </a:fld>
            <a:endParaRPr lang="en-US"/>
          </a:p>
        </p:txBody>
      </p:sp>
      <p:sp>
        <p:nvSpPr>
          <p:cNvPr id="5" name="Footer Placeholder 4">
            <a:extLst>
              <a:ext uri="{FF2B5EF4-FFF2-40B4-BE49-F238E27FC236}">
                <a16:creationId xmlns:a16="http://schemas.microsoft.com/office/drawing/2014/main" id="{5E87AA14-43C9-89D9-9006-646C5136A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9446A4A-941D-2F47-6BCE-5ACFE2FB81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54D215-7EFB-4AEF-B754-02FA9F5E2650}" type="slidenum">
              <a:rPr lang="en-US" smtClean="0"/>
              <a:t>‹#›</a:t>
            </a:fld>
            <a:endParaRPr lang="en-US"/>
          </a:p>
        </p:txBody>
      </p:sp>
    </p:spTree>
    <p:extLst>
      <p:ext uri="{BB962C8B-B14F-4D97-AF65-F5344CB8AC3E}">
        <p14:creationId xmlns:p14="http://schemas.microsoft.com/office/powerpoint/2010/main" val="1010654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18_5376A9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0B_459F093D.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A4DA-3514-7991-E2E6-03C42F0D9D96}"/>
              </a:ext>
            </a:extLst>
          </p:cNvPr>
          <p:cNvSpPr>
            <a:spLocks noGrp="1"/>
          </p:cNvSpPr>
          <p:nvPr>
            <p:ph type="ctrTitle"/>
          </p:nvPr>
        </p:nvSpPr>
        <p:spPr>
          <a:xfrm>
            <a:off x="1048309" y="1046630"/>
            <a:ext cx="10095380" cy="2555408"/>
          </a:xfrm>
        </p:spPr>
        <p:txBody>
          <a:bodyPr>
            <a:normAutofit/>
          </a:bodyPr>
          <a:lstStyle/>
          <a:p>
            <a:r>
              <a:rPr lang="en-US" b="1" dirty="0"/>
              <a:t>Overview of ECal for the SBS </a:t>
            </a:r>
            <a:r>
              <a:rPr lang="en-US" b="1" dirty="0" err="1"/>
              <a:t>GEp</a:t>
            </a:r>
            <a:r>
              <a:rPr lang="en-US" b="1" dirty="0"/>
              <a:t> Experiment</a:t>
            </a:r>
          </a:p>
        </p:txBody>
      </p:sp>
      <p:sp>
        <p:nvSpPr>
          <p:cNvPr id="3" name="Subtitle 2">
            <a:extLst>
              <a:ext uri="{FF2B5EF4-FFF2-40B4-BE49-F238E27FC236}">
                <a16:creationId xmlns:a16="http://schemas.microsoft.com/office/drawing/2014/main" id="{7FBF2F85-2022-B90F-E780-BCE6C2B07AF4}"/>
              </a:ext>
            </a:extLst>
          </p:cNvPr>
          <p:cNvSpPr>
            <a:spLocks noGrp="1"/>
          </p:cNvSpPr>
          <p:nvPr>
            <p:ph type="subTitle" idx="1"/>
          </p:nvPr>
        </p:nvSpPr>
        <p:spPr>
          <a:xfrm>
            <a:off x="1523999" y="4155608"/>
            <a:ext cx="9144000" cy="1655762"/>
          </a:xfrm>
        </p:spPr>
        <p:txBody>
          <a:bodyPr>
            <a:normAutofit lnSpcReduction="10000"/>
          </a:bodyPr>
          <a:lstStyle/>
          <a:p>
            <a:r>
              <a:rPr lang="en-US" dirty="0"/>
              <a:t>Kip Hunt</a:t>
            </a:r>
          </a:p>
          <a:p>
            <a:r>
              <a:rPr lang="en-US" dirty="0"/>
              <a:t>University of Connecticut</a:t>
            </a:r>
          </a:p>
          <a:p>
            <a:r>
              <a:rPr lang="en-US" dirty="0"/>
              <a:t>SBS Collaboration</a:t>
            </a:r>
          </a:p>
          <a:p>
            <a:r>
              <a:rPr lang="en-US" dirty="0"/>
              <a:t>Hall A Winter 2026 Meeting</a:t>
            </a:r>
          </a:p>
        </p:txBody>
      </p:sp>
      <p:pic>
        <p:nvPicPr>
          <p:cNvPr id="6" name="Picture 5">
            <a:extLst>
              <a:ext uri="{FF2B5EF4-FFF2-40B4-BE49-F238E27FC236}">
                <a16:creationId xmlns:a16="http://schemas.microsoft.com/office/drawing/2014/main" id="{709D5D5E-4578-1A25-0DA8-258333D02828}"/>
              </a:ext>
            </a:extLst>
          </p:cNvPr>
          <p:cNvPicPr>
            <a:picLocks noChangeAspect="1"/>
          </p:cNvPicPr>
          <p:nvPr/>
        </p:nvPicPr>
        <p:blipFill>
          <a:blip r:embed="rId2"/>
          <a:stretch>
            <a:fillRect/>
          </a:stretch>
        </p:blipFill>
        <p:spPr>
          <a:xfrm>
            <a:off x="377741" y="4938703"/>
            <a:ext cx="1786076" cy="1745329"/>
          </a:xfrm>
          <a:prstGeom prst="rect">
            <a:avLst/>
          </a:prstGeom>
        </p:spPr>
      </p:pic>
      <p:pic>
        <p:nvPicPr>
          <p:cNvPr id="10" name="Picture 9" descr="Logo&#10;&#10;AI-generated content may be incorrect.">
            <a:extLst>
              <a:ext uri="{FF2B5EF4-FFF2-40B4-BE49-F238E27FC236}">
                <a16:creationId xmlns:a16="http://schemas.microsoft.com/office/drawing/2014/main" id="{1B93295B-033E-DFA4-B6E6-6F13DF647EA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2807"/>
                    </a14:imgEffect>
                    <a14:imgEffect>
                      <a14:saturation sat="153000"/>
                    </a14:imgEffect>
                  </a14:imgLayer>
                </a14:imgProps>
              </a:ext>
              <a:ext uri="{28A0092B-C50C-407E-A947-70E740481C1C}">
                <a14:useLocalDpi xmlns:a14="http://schemas.microsoft.com/office/drawing/2010/main" val="0"/>
              </a:ext>
            </a:extLst>
          </a:blip>
          <a:stretch>
            <a:fillRect/>
          </a:stretch>
        </p:blipFill>
        <p:spPr>
          <a:xfrm>
            <a:off x="8646591" y="5338481"/>
            <a:ext cx="3167666" cy="945775"/>
          </a:xfrm>
          <a:prstGeom prst="rect">
            <a:avLst/>
          </a:prstGeom>
        </p:spPr>
      </p:pic>
    </p:spTree>
    <p:extLst>
      <p:ext uri="{BB962C8B-B14F-4D97-AF65-F5344CB8AC3E}">
        <p14:creationId xmlns:p14="http://schemas.microsoft.com/office/powerpoint/2010/main" val="1009304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35CE-B99D-7CE0-91B9-0D65419F46BD}"/>
              </a:ext>
            </a:extLst>
          </p:cNvPr>
          <p:cNvSpPr>
            <a:spLocks noGrp="1"/>
          </p:cNvSpPr>
          <p:nvPr>
            <p:ph type="title"/>
          </p:nvPr>
        </p:nvSpPr>
        <p:spPr>
          <a:xfrm>
            <a:off x="4834778" y="-184244"/>
            <a:ext cx="6800849" cy="1516383"/>
          </a:xfrm>
        </p:spPr>
        <p:txBody>
          <a:bodyPr/>
          <a:lstStyle/>
          <a:p>
            <a:pPr algn="ctr"/>
            <a:r>
              <a:rPr lang="en-US" b="1" dirty="0">
                <a:solidFill>
                  <a:schemeClr val="tx2">
                    <a:lumMod val="50000"/>
                    <a:lumOff val="50000"/>
                  </a:schemeClr>
                </a:solidFill>
              </a:rPr>
              <a:t>ECal Trigger</a:t>
            </a:r>
          </a:p>
        </p:txBody>
      </p:sp>
      <p:sp>
        <p:nvSpPr>
          <p:cNvPr id="3" name="Content Placeholder 2">
            <a:extLst>
              <a:ext uri="{FF2B5EF4-FFF2-40B4-BE49-F238E27FC236}">
                <a16:creationId xmlns:a16="http://schemas.microsoft.com/office/drawing/2014/main" id="{30F8DB89-83DF-4827-F789-9951AE54967A}"/>
              </a:ext>
            </a:extLst>
          </p:cNvPr>
          <p:cNvSpPr>
            <a:spLocks noGrp="1"/>
          </p:cNvSpPr>
          <p:nvPr>
            <p:ph idx="1"/>
          </p:nvPr>
        </p:nvSpPr>
        <p:spPr>
          <a:xfrm>
            <a:off x="4754104" y="947702"/>
            <a:ext cx="7515140" cy="5558762"/>
          </a:xfrm>
        </p:spPr>
        <p:txBody>
          <a:bodyPr>
            <a:normAutofit/>
          </a:bodyPr>
          <a:lstStyle/>
          <a:p>
            <a:r>
              <a:rPr lang="en-US" sz="2400" dirty="0"/>
              <a:t>3x5 channels (horizontal x vertical) per cluster</a:t>
            </a:r>
          </a:p>
          <a:p>
            <a:r>
              <a:rPr lang="en-US" sz="2400" dirty="0"/>
              <a:t>Every  non-perimeter channel is a cluster center (seed/node)</a:t>
            </a:r>
          </a:p>
          <a:p>
            <a:r>
              <a:rPr lang="en-US" sz="2400" dirty="0"/>
              <a:t>Identify cluster center by maximum energy deposition and sum any contributions from surrounding cluster blocks within timing window </a:t>
            </a:r>
          </a:p>
          <a:p>
            <a:r>
              <a:rPr lang="en-US" sz="2400" dirty="0"/>
              <a:t>Trig. thresholds defined as fraction of expected elastic peak to account for angular energy dependence</a:t>
            </a:r>
          </a:p>
          <a:p>
            <a:endParaRPr lang="en-US" dirty="0"/>
          </a:p>
        </p:txBody>
      </p:sp>
      <p:sp>
        <p:nvSpPr>
          <p:cNvPr id="4" name="Rectangle 3">
            <a:extLst>
              <a:ext uri="{FF2B5EF4-FFF2-40B4-BE49-F238E27FC236}">
                <a16:creationId xmlns:a16="http://schemas.microsoft.com/office/drawing/2014/main" id="{40ADA56B-DA0B-D495-4555-3C3A35279032}"/>
              </a:ext>
            </a:extLst>
          </p:cNvPr>
          <p:cNvSpPr/>
          <p:nvPr/>
        </p:nvSpPr>
        <p:spPr>
          <a:xfrm>
            <a:off x="1102936" y="0"/>
            <a:ext cx="226243" cy="136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B16950D-F43C-8DD7-473C-E910E04BAD3B}"/>
              </a:ext>
            </a:extLst>
          </p:cNvPr>
          <p:cNvSpPr txBox="1"/>
          <p:nvPr/>
        </p:nvSpPr>
        <p:spPr>
          <a:xfrm>
            <a:off x="-80674" y="6090965"/>
            <a:ext cx="4774262" cy="830997"/>
          </a:xfrm>
          <a:prstGeom prst="rect">
            <a:avLst/>
          </a:prstGeom>
          <a:noFill/>
        </p:spPr>
        <p:txBody>
          <a:bodyPr wrap="square" rtlCol="0">
            <a:spAutoFit/>
          </a:bodyPr>
          <a:lstStyle/>
          <a:p>
            <a:pPr algn="ctr"/>
            <a:r>
              <a:rPr lang="en-US" sz="1600" b="1" dirty="0"/>
              <a:t>From Ben </a:t>
            </a:r>
            <a:r>
              <a:rPr lang="en-US" sz="1600" b="1" dirty="0" err="1"/>
              <a:t>Raydo</a:t>
            </a:r>
            <a:r>
              <a:rPr lang="en-US" sz="1600" b="1" dirty="0"/>
              <a:t> and Hanjie Liu: ECal VXS divisions with color coding by FADC board, note slight correction to geometry </a:t>
            </a:r>
          </a:p>
        </p:txBody>
      </p:sp>
      <p:pic>
        <p:nvPicPr>
          <p:cNvPr id="5" name="Picture 4">
            <a:extLst>
              <a:ext uri="{FF2B5EF4-FFF2-40B4-BE49-F238E27FC236}">
                <a16:creationId xmlns:a16="http://schemas.microsoft.com/office/drawing/2014/main" id="{286C1F20-3C7C-5AB6-1794-FA8E0526038F}"/>
              </a:ext>
            </a:extLst>
          </p:cNvPr>
          <p:cNvPicPr>
            <a:picLocks noChangeAspect="1"/>
          </p:cNvPicPr>
          <p:nvPr/>
        </p:nvPicPr>
        <p:blipFill>
          <a:blip r:embed="rId3"/>
          <a:stretch>
            <a:fillRect/>
          </a:stretch>
        </p:blipFill>
        <p:spPr>
          <a:xfrm>
            <a:off x="5331049" y="3995542"/>
            <a:ext cx="6304578" cy="2862458"/>
          </a:xfrm>
          <a:prstGeom prst="rect">
            <a:avLst/>
          </a:prstGeom>
        </p:spPr>
      </p:pic>
      <p:pic>
        <p:nvPicPr>
          <p:cNvPr id="7" name="Picture 6" descr="Chart&#10;&#10;AI-generated content may be incorrect.">
            <a:extLst>
              <a:ext uri="{FF2B5EF4-FFF2-40B4-BE49-F238E27FC236}">
                <a16:creationId xmlns:a16="http://schemas.microsoft.com/office/drawing/2014/main" id="{01FCDB7D-4D81-500F-DDF5-952706FD47F6}"/>
              </a:ext>
            </a:extLst>
          </p:cNvPr>
          <p:cNvPicPr>
            <a:picLocks noChangeAspect="1"/>
          </p:cNvPicPr>
          <p:nvPr/>
        </p:nvPicPr>
        <p:blipFill>
          <a:blip r:embed="rId4"/>
          <a:stretch>
            <a:fillRect/>
          </a:stretch>
        </p:blipFill>
        <p:spPr>
          <a:xfrm>
            <a:off x="0" y="401950"/>
            <a:ext cx="4754104" cy="5760855"/>
          </a:xfrm>
          <a:prstGeom prst="rect">
            <a:avLst/>
          </a:prstGeom>
        </p:spPr>
      </p:pic>
      <p:sp>
        <p:nvSpPr>
          <p:cNvPr id="8" name="Rectangle 7">
            <a:extLst>
              <a:ext uri="{FF2B5EF4-FFF2-40B4-BE49-F238E27FC236}">
                <a16:creationId xmlns:a16="http://schemas.microsoft.com/office/drawing/2014/main" id="{BD9EE3BD-9469-6FF7-1294-F0166F272486}"/>
              </a:ext>
            </a:extLst>
          </p:cNvPr>
          <p:cNvSpPr/>
          <p:nvPr/>
        </p:nvSpPr>
        <p:spPr>
          <a:xfrm>
            <a:off x="3394553" y="401950"/>
            <a:ext cx="1440225" cy="5457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D5FF1E8-A042-81D2-5E0D-8D235DA955A5}"/>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9</a:t>
            </a:r>
          </a:p>
        </p:txBody>
      </p:sp>
    </p:spTree>
    <p:extLst>
      <p:ext uri="{BB962C8B-B14F-4D97-AF65-F5344CB8AC3E}">
        <p14:creationId xmlns:p14="http://schemas.microsoft.com/office/powerpoint/2010/main" val="140028547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29493-20BC-7737-5D0F-831695CEAB30}"/>
              </a:ext>
            </a:extLst>
          </p:cNvPr>
          <p:cNvSpPr>
            <a:spLocks noGrp="1"/>
          </p:cNvSpPr>
          <p:nvPr>
            <p:ph type="title"/>
          </p:nvPr>
        </p:nvSpPr>
        <p:spPr>
          <a:xfrm>
            <a:off x="838200" y="-279966"/>
            <a:ext cx="10515600" cy="1325563"/>
          </a:xfrm>
        </p:spPr>
        <p:txBody>
          <a:bodyPr/>
          <a:lstStyle/>
          <a:p>
            <a:pPr algn="ctr"/>
            <a:r>
              <a:rPr lang="en-US" b="1" dirty="0">
                <a:solidFill>
                  <a:schemeClr val="tx2">
                    <a:lumMod val="50000"/>
                    <a:lumOff val="50000"/>
                  </a:schemeClr>
                </a:solidFill>
              </a:rPr>
              <a:t>Coincidence Trigger</a:t>
            </a:r>
          </a:p>
        </p:txBody>
      </p:sp>
      <p:pic>
        <p:nvPicPr>
          <p:cNvPr id="7" name="Picture 6">
            <a:extLst>
              <a:ext uri="{FF2B5EF4-FFF2-40B4-BE49-F238E27FC236}">
                <a16:creationId xmlns:a16="http://schemas.microsoft.com/office/drawing/2014/main" id="{2478AB4F-431D-4C6F-DBCF-6F2A73570F2D}"/>
              </a:ext>
            </a:extLst>
          </p:cNvPr>
          <p:cNvPicPr>
            <a:picLocks noChangeAspect="1"/>
          </p:cNvPicPr>
          <p:nvPr/>
        </p:nvPicPr>
        <p:blipFill>
          <a:blip r:embed="rId2"/>
          <a:stretch>
            <a:fillRect/>
          </a:stretch>
        </p:blipFill>
        <p:spPr>
          <a:xfrm>
            <a:off x="5929752" y="1147529"/>
            <a:ext cx="6262248" cy="3508326"/>
          </a:xfrm>
          <a:prstGeom prst="rect">
            <a:avLst/>
          </a:prstGeom>
        </p:spPr>
      </p:pic>
      <p:sp>
        <p:nvSpPr>
          <p:cNvPr id="3" name="Content Placeholder 2">
            <a:extLst>
              <a:ext uri="{FF2B5EF4-FFF2-40B4-BE49-F238E27FC236}">
                <a16:creationId xmlns:a16="http://schemas.microsoft.com/office/drawing/2014/main" id="{7ED458EB-6361-0CE6-841B-43ED4C9BD80B}"/>
              </a:ext>
            </a:extLst>
          </p:cNvPr>
          <p:cNvSpPr>
            <a:spLocks noGrp="1"/>
          </p:cNvSpPr>
          <p:nvPr>
            <p:ph idx="1"/>
          </p:nvPr>
        </p:nvSpPr>
        <p:spPr>
          <a:xfrm>
            <a:off x="264612" y="726023"/>
            <a:ext cx="11662775" cy="4351338"/>
          </a:xfrm>
        </p:spPr>
        <p:txBody>
          <a:bodyPr>
            <a:normAutofit/>
          </a:bodyPr>
          <a:lstStyle/>
          <a:p>
            <a:r>
              <a:rPr lang="en-US" sz="2400" dirty="0"/>
              <a:t>Simulate elastic events to find which clusters in each calorimeter should be grouped together for coincidence – form lookup table for use in experiment</a:t>
            </a:r>
          </a:p>
        </p:txBody>
      </p:sp>
      <p:pic>
        <p:nvPicPr>
          <p:cNvPr id="6" name="Picture 5">
            <a:extLst>
              <a:ext uri="{FF2B5EF4-FFF2-40B4-BE49-F238E27FC236}">
                <a16:creationId xmlns:a16="http://schemas.microsoft.com/office/drawing/2014/main" id="{EC5A3123-6793-4241-542A-23B0BDE36863}"/>
              </a:ext>
            </a:extLst>
          </p:cNvPr>
          <p:cNvPicPr>
            <a:picLocks noChangeAspect="1"/>
          </p:cNvPicPr>
          <p:nvPr/>
        </p:nvPicPr>
        <p:blipFill>
          <a:blip r:embed="rId3"/>
          <a:stretch>
            <a:fillRect/>
          </a:stretch>
        </p:blipFill>
        <p:spPr>
          <a:xfrm>
            <a:off x="132979" y="1406949"/>
            <a:ext cx="5796773" cy="3309060"/>
          </a:xfrm>
          <a:prstGeom prst="rect">
            <a:avLst/>
          </a:prstGeom>
        </p:spPr>
      </p:pic>
      <p:sp>
        <p:nvSpPr>
          <p:cNvPr id="8" name="TextBox 7">
            <a:extLst>
              <a:ext uri="{FF2B5EF4-FFF2-40B4-BE49-F238E27FC236}">
                <a16:creationId xmlns:a16="http://schemas.microsoft.com/office/drawing/2014/main" id="{FD7D0F56-F4D6-313E-A12D-66776BB0E380}"/>
              </a:ext>
            </a:extLst>
          </p:cNvPr>
          <p:cNvSpPr txBox="1"/>
          <p:nvPr/>
        </p:nvSpPr>
        <p:spPr>
          <a:xfrm>
            <a:off x="912848" y="1610510"/>
            <a:ext cx="2492679" cy="1200329"/>
          </a:xfrm>
          <a:prstGeom prst="rect">
            <a:avLst/>
          </a:prstGeom>
          <a:noFill/>
        </p:spPr>
        <p:txBody>
          <a:bodyPr wrap="square" rtlCol="0">
            <a:spAutoFit/>
          </a:bodyPr>
          <a:lstStyle/>
          <a:p>
            <a:r>
              <a:rPr lang="en-US" b="1" dirty="0"/>
              <a:t>GEANT4 sim. of elastic scattering hits above threshold in both calorimeters</a:t>
            </a:r>
          </a:p>
        </p:txBody>
      </p:sp>
      <p:pic>
        <p:nvPicPr>
          <p:cNvPr id="9" name="Picture 8">
            <a:extLst>
              <a:ext uri="{FF2B5EF4-FFF2-40B4-BE49-F238E27FC236}">
                <a16:creationId xmlns:a16="http://schemas.microsoft.com/office/drawing/2014/main" id="{F40909A6-2EDA-0EAB-BC28-1D09A6C7A796}"/>
              </a:ext>
            </a:extLst>
          </p:cNvPr>
          <p:cNvPicPr>
            <a:picLocks noChangeAspect="1"/>
          </p:cNvPicPr>
          <p:nvPr/>
        </p:nvPicPr>
        <p:blipFill>
          <a:blip r:embed="rId4"/>
          <a:stretch>
            <a:fillRect/>
          </a:stretch>
        </p:blipFill>
        <p:spPr>
          <a:xfrm>
            <a:off x="3908892" y="4926270"/>
            <a:ext cx="4041718" cy="1905900"/>
          </a:xfrm>
          <a:prstGeom prst="rect">
            <a:avLst/>
          </a:prstGeom>
        </p:spPr>
      </p:pic>
      <p:pic>
        <p:nvPicPr>
          <p:cNvPr id="10" name="Picture 9">
            <a:extLst>
              <a:ext uri="{FF2B5EF4-FFF2-40B4-BE49-F238E27FC236}">
                <a16:creationId xmlns:a16="http://schemas.microsoft.com/office/drawing/2014/main" id="{34AEE9BC-23E6-9807-38ED-79FD579FD9A3}"/>
              </a:ext>
            </a:extLst>
          </p:cNvPr>
          <p:cNvPicPr>
            <a:picLocks noChangeAspect="1"/>
          </p:cNvPicPr>
          <p:nvPr/>
        </p:nvPicPr>
        <p:blipFill>
          <a:blip r:embed="rId5"/>
          <a:stretch>
            <a:fillRect/>
          </a:stretch>
        </p:blipFill>
        <p:spPr>
          <a:xfrm>
            <a:off x="8130119" y="4926711"/>
            <a:ext cx="3967206" cy="1905459"/>
          </a:xfrm>
          <a:prstGeom prst="rect">
            <a:avLst/>
          </a:prstGeom>
        </p:spPr>
      </p:pic>
      <p:sp>
        <p:nvSpPr>
          <p:cNvPr id="11" name="TextBox 10">
            <a:extLst>
              <a:ext uri="{FF2B5EF4-FFF2-40B4-BE49-F238E27FC236}">
                <a16:creationId xmlns:a16="http://schemas.microsoft.com/office/drawing/2014/main" id="{B9C1F0DA-C11A-8944-DFB9-6C5A758B1513}"/>
              </a:ext>
            </a:extLst>
          </p:cNvPr>
          <p:cNvSpPr txBox="1"/>
          <p:nvPr/>
        </p:nvSpPr>
        <p:spPr>
          <a:xfrm>
            <a:off x="0" y="5019623"/>
            <a:ext cx="3231450" cy="1477328"/>
          </a:xfrm>
          <a:prstGeom prst="rect">
            <a:avLst/>
          </a:prstGeom>
          <a:noFill/>
        </p:spPr>
        <p:txBody>
          <a:bodyPr wrap="square" rtlCol="0">
            <a:spAutoFit/>
          </a:bodyPr>
          <a:lstStyle/>
          <a:p>
            <a:r>
              <a:rPr lang="en-US" b="1" dirty="0"/>
              <a:t>Trigger correlation between ECal and HCal performance in actual experiment – strong horizontal correlation as expected!</a:t>
            </a:r>
          </a:p>
        </p:txBody>
      </p:sp>
      <p:cxnSp>
        <p:nvCxnSpPr>
          <p:cNvPr id="13" name="Straight Arrow Connector 12">
            <a:extLst>
              <a:ext uri="{FF2B5EF4-FFF2-40B4-BE49-F238E27FC236}">
                <a16:creationId xmlns:a16="http://schemas.microsoft.com/office/drawing/2014/main" id="{40A4EDE8-7985-8ED8-F677-C23A550D370D}"/>
              </a:ext>
            </a:extLst>
          </p:cNvPr>
          <p:cNvCxnSpPr>
            <a:cxnSpLocks/>
          </p:cNvCxnSpPr>
          <p:nvPr/>
        </p:nvCxnSpPr>
        <p:spPr>
          <a:xfrm>
            <a:off x="3231450" y="5758287"/>
            <a:ext cx="732025" cy="0"/>
          </a:xfrm>
          <a:prstGeom prst="straightConnector1">
            <a:avLst/>
          </a:prstGeom>
          <a:ln w="8890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8DF2A87-CB8C-847D-7ED8-CAE625612CF3}"/>
              </a:ext>
            </a:extLst>
          </p:cNvPr>
          <p:cNvCxnSpPr/>
          <p:nvPr/>
        </p:nvCxnSpPr>
        <p:spPr>
          <a:xfrm>
            <a:off x="94672" y="4716009"/>
            <a:ext cx="12002653"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AEA7F9F-04C7-6AE1-4854-00C38BC3510E}"/>
              </a:ext>
            </a:extLst>
          </p:cNvPr>
          <p:cNvSpPr txBox="1"/>
          <p:nvPr/>
        </p:nvSpPr>
        <p:spPr>
          <a:xfrm>
            <a:off x="4811803" y="4765703"/>
            <a:ext cx="2686833" cy="338554"/>
          </a:xfrm>
          <a:prstGeom prst="rect">
            <a:avLst/>
          </a:prstGeom>
          <a:solidFill>
            <a:schemeClr val="bg1"/>
          </a:solidFill>
        </p:spPr>
        <p:txBody>
          <a:bodyPr wrap="square" rtlCol="0">
            <a:spAutoFit/>
          </a:bodyPr>
          <a:lstStyle/>
          <a:p>
            <a:pPr algn="ctr"/>
            <a:r>
              <a:rPr lang="en-US" sz="1600" b="1" dirty="0"/>
              <a:t>Horizontal Correlation</a:t>
            </a:r>
          </a:p>
        </p:txBody>
      </p:sp>
      <p:sp>
        <p:nvSpPr>
          <p:cNvPr id="18" name="TextBox 17">
            <a:extLst>
              <a:ext uri="{FF2B5EF4-FFF2-40B4-BE49-F238E27FC236}">
                <a16:creationId xmlns:a16="http://schemas.microsoft.com/office/drawing/2014/main" id="{C8ED52D5-0A45-8722-CFEE-F84BBAAA1E0E}"/>
              </a:ext>
            </a:extLst>
          </p:cNvPr>
          <p:cNvSpPr txBox="1"/>
          <p:nvPr/>
        </p:nvSpPr>
        <p:spPr>
          <a:xfrm>
            <a:off x="9121034" y="4744506"/>
            <a:ext cx="2686833" cy="338554"/>
          </a:xfrm>
          <a:prstGeom prst="rect">
            <a:avLst/>
          </a:prstGeom>
          <a:solidFill>
            <a:schemeClr val="bg1"/>
          </a:solidFill>
        </p:spPr>
        <p:txBody>
          <a:bodyPr wrap="square" rtlCol="0">
            <a:spAutoFit/>
          </a:bodyPr>
          <a:lstStyle/>
          <a:p>
            <a:pPr algn="ctr"/>
            <a:r>
              <a:rPr lang="en-US" sz="1600" b="1" dirty="0"/>
              <a:t>Vertical Correlation</a:t>
            </a:r>
          </a:p>
        </p:txBody>
      </p:sp>
      <p:sp>
        <p:nvSpPr>
          <p:cNvPr id="4" name="TextBox 3">
            <a:extLst>
              <a:ext uri="{FF2B5EF4-FFF2-40B4-BE49-F238E27FC236}">
                <a16:creationId xmlns:a16="http://schemas.microsoft.com/office/drawing/2014/main" id="{F66B5AE4-89CD-581B-1F09-2506342C3ACE}"/>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10</a:t>
            </a:r>
          </a:p>
        </p:txBody>
      </p:sp>
      <p:sp>
        <p:nvSpPr>
          <p:cNvPr id="12" name="TextBox 11">
            <a:extLst>
              <a:ext uri="{FF2B5EF4-FFF2-40B4-BE49-F238E27FC236}">
                <a16:creationId xmlns:a16="http://schemas.microsoft.com/office/drawing/2014/main" id="{9E0F9BBC-6935-BC23-A165-CD90A6F24542}"/>
              </a:ext>
            </a:extLst>
          </p:cNvPr>
          <p:cNvSpPr txBox="1"/>
          <p:nvPr/>
        </p:nvSpPr>
        <p:spPr>
          <a:xfrm>
            <a:off x="7825349" y="2072175"/>
            <a:ext cx="1919900" cy="738664"/>
          </a:xfrm>
          <a:prstGeom prst="rect">
            <a:avLst/>
          </a:prstGeom>
          <a:noFill/>
        </p:spPr>
        <p:txBody>
          <a:bodyPr wrap="square" rtlCol="0">
            <a:spAutoFit/>
          </a:bodyPr>
          <a:lstStyle/>
          <a:p>
            <a:r>
              <a:rPr lang="en-US" sz="1400" b="1" dirty="0"/>
              <a:t>Exploit scattering plane to form kinematic correlation</a:t>
            </a:r>
          </a:p>
        </p:txBody>
      </p:sp>
    </p:spTree>
    <p:extLst>
      <p:ext uri="{BB962C8B-B14F-4D97-AF65-F5344CB8AC3E}">
        <p14:creationId xmlns:p14="http://schemas.microsoft.com/office/powerpoint/2010/main" val="2459122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58C8407-E9CE-CC5F-5205-3724B78F0577}"/>
              </a:ext>
            </a:extLst>
          </p:cNvPr>
          <p:cNvSpPr txBox="1"/>
          <p:nvPr/>
        </p:nvSpPr>
        <p:spPr>
          <a:xfrm>
            <a:off x="93945" y="745992"/>
            <a:ext cx="6929425" cy="5977149"/>
          </a:xfrm>
          <a:prstGeom prst="rect">
            <a:avLst/>
          </a:prstGeom>
          <a:noFill/>
        </p:spPr>
        <p:txBody>
          <a:bodyPr wrap="square">
            <a:spAutoFit/>
          </a:bodyPr>
          <a:lstStyle/>
          <a:p>
            <a:pPr marL="171450" indent="-171450">
              <a:lnSpc>
                <a:spcPct val="125000"/>
              </a:lnSpc>
              <a:buFont typeface="Arial" panose="020B0604020202020204" pitchFamily="34" charset="0"/>
              <a:buChar char="•"/>
              <a:defRPr/>
            </a:pPr>
            <a:r>
              <a:rPr lang="en-US" altLang="en-US" sz="2800" dirty="0">
                <a:solidFill>
                  <a:schemeClr val="tx1"/>
                </a:solidFill>
                <a:latin typeface="Calibri" panose="020F0502020204030204" pitchFamily="34" charset="0"/>
                <a:cs typeface="Calibri" panose="020F0502020204030204" pitchFamily="34" charset="0"/>
              </a:rPr>
              <a:t>GEM tracking allows for precise</a:t>
            </a:r>
          </a:p>
          <a:p>
            <a:pPr>
              <a:lnSpc>
                <a:spcPct val="125000"/>
              </a:lnSpc>
              <a:defRPr/>
            </a:pPr>
            <a:r>
              <a:rPr lang="en-US" altLang="en-US" sz="2800" dirty="0">
                <a:solidFill>
                  <a:schemeClr val="tx1"/>
                </a:solidFill>
                <a:latin typeface="Calibri" panose="020F0502020204030204" pitchFamily="34" charset="0"/>
                <a:cs typeface="Calibri" panose="020F0502020204030204" pitchFamily="34" charset="0"/>
              </a:rPr>
              <a:t>  proton angular reconstruction</a:t>
            </a:r>
          </a:p>
          <a:p>
            <a:pPr marL="171450" indent="-171450">
              <a:lnSpc>
                <a:spcPct val="125000"/>
              </a:lnSpc>
              <a:buFont typeface="Arial" panose="020B0604020202020204" pitchFamily="34" charset="0"/>
              <a:buChar char="•"/>
              <a:defRPr/>
            </a:pPr>
            <a:endParaRPr lang="en-US" altLang="en-US" sz="2800" dirty="0">
              <a:solidFill>
                <a:srgbClr val="000066"/>
              </a:solidFill>
              <a:latin typeface="Calibri" panose="020F0502020204030204" pitchFamily="34" charset="0"/>
              <a:cs typeface="Calibri" panose="020F0502020204030204" pitchFamily="34" charset="0"/>
            </a:endParaRPr>
          </a:p>
          <a:p>
            <a:pPr marL="171450" indent="-171450">
              <a:lnSpc>
                <a:spcPct val="125000"/>
              </a:lnSpc>
              <a:buFont typeface="Arial" panose="020B0604020202020204" pitchFamily="34" charset="0"/>
              <a:buChar char="•"/>
              <a:defRPr/>
            </a:pPr>
            <a:endParaRPr lang="en-US" altLang="en-US" sz="2800" dirty="0">
              <a:solidFill>
                <a:srgbClr val="000066"/>
              </a:solidFill>
              <a:latin typeface="Calibri" panose="020F0502020204030204" pitchFamily="34" charset="0"/>
              <a:cs typeface="Calibri" panose="020F0502020204030204" pitchFamily="34" charset="0"/>
            </a:endParaRPr>
          </a:p>
          <a:p>
            <a:pPr marL="171450" indent="-171450">
              <a:lnSpc>
                <a:spcPct val="125000"/>
              </a:lnSpc>
              <a:buFont typeface="Arial" panose="020B0604020202020204" pitchFamily="34" charset="0"/>
              <a:buChar char="•"/>
              <a:defRPr/>
            </a:pPr>
            <a:endParaRPr lang="en-US" altLang="en-US" sz="2800" dirty="0">
              <a:solidFill>
                <a:srgbClr val="000066"/>
              </a:solidFill>
              <a:latin typeface="Calibri" panose="020F0502020204030204" pitchFamily="34" charset="0"/>
              <a:cs typeface="Calibri" panose="020F0502020204030204" pitchFamily="34" charset="0"/>
            </a:endParaRPr>
          </a:p>
          <a:p>
            <a:pPr marL="171450" indent="-171450">
              <a:lnSpc>
                <a:spcPct val="125000"/>
              </a:lnSpc>
              <a:buFont typeface="Arial" panose="020B0604020202020204" pitchFamily="34" charset="0"/>
              <a:buChar char="•"/>
              <a:defRPr/>
            </a:pPr>
            <a:endParaRPr lang="en-US" altLang="en-US" sz="2800" dirty="0">
              <a:solidFill>
                <a:srgbClr val="000066"/>
              </a:solidFill>
              <a:latin typeface="Calibri" panose="020F0502020204030204" pitchFamily="34" charset="0"/>
              <a:cs typeface="Calibri" panose="020F0502020204030204" pitchFamily="34" charset="0"/>
            </a:endParaRPr>
          </a:p>
          <a:p>
            <a:pPr marL="171450" indent="-171450">
              <a:lnSpc>
                <a:spcPct val="125000"/>
              </a:lnSpc>
              <a:buFont typeface="Arial" panose="020B0604020202020204" pitchFamily="34" charset="0"/>
              <a:buChar char="•"/>
              <a:defRPr/>
            </a:pPr>
            <a:r>
              <a:rPr lang="en-US" altLang="en-US" sz="2800" dirty="0">
                <a:solidFill>
                  <a:schemeClr val="tx1"/>
                </a:solidFill>
                <a:latin typeface="Calibri" panose="020F0502020204030204" pitchFamily="34" charset="0"/>
                <a:cs typeface="Calibri" panose="020F0502020204030204" pitchFamily="34" charset="0"/>
              </a:rPr>
              <a:t>Gather elastic events and compare reconstructed electron momentum</a:t>
            </a:r>
            <a:r>
              <a:rPr lang="en-US" altLang="en-US" sz="2800" dirty="0">
                <a:latin typeface="Calibri" panose="020F0502020204030204" pitchFamily="34" charset="0"/>
                <a:cs typeface="Calibri" panose="020F0502020204030204" pitchFamily="34" charset="0"/>
              </a:rPr>
              <a:t> </a:t>
            </a:r>
            <a:r>
              <a:rPr lang="en-US" altLang="en-US" sz="2800" dirty="0">
                <a:solidFill>
                  <a:schemeClr val="tx1"/>
                </a:solidFill>
                <a:latin typeface="Calibri" panose="020F0502020204030204" pitchFamily="34" charset="0"/>
                <a:cs typeface="Calibri" panose="020F0502020204030204" pitchFamily="34" charset="0"/>
              </a:rPr>
              <a:t>to the energy measured by ECal</a:t>
            </a:r>
          </a:p>
          <a:p>
            <a:pPr marL="171450" indent="-171450">
              <a:lnSpc>
                <a:spcPct val="125000"/>
              </a:lnSpc>
              <a:buFont typeface="Arial" panose="020B0604020202020204" pitchFamily="34" charset="0"/>
              <a:buChar char="•"/>
              <a:defRPr/>
            </a:pPr>
            <a:r>
              <a:rPr lang="en-US" altLang="en-US" sz="2800" dirty="0">
                <a:solidFill>
                  <a:schemeClr val="tx1"/>
                </a:solidFill>
                <a:latin typeface="Calibri" panose="020F0502020204030204" pitchFamily="34" charset="0"/>
                <a:cs typeface="Calibri" panose="020F0502020204030204" pitchFamily="34" charset="0"/>
              </a:rPr>
              <a:t>The same is done for HCal, but is complicated due to it being a sampling calorimeter</a:t>
            </a:r>
          </a:p>
        </p:txBody>
      </p:sp>
      <p:sp>
        <p:nvSpPr>
          <p:cNvPr id="2" name="Title 1">
            <a:extLst>
              <a:ext uri="{FF2B5EF4-FFF2-40B4-BE49-F238E27FC236}">
                <a16:creationId xmlns:a16="http://schemas.microsoft.com/office/drawing/2014/main" id="{E0154643-BB25-AAA8-0E03-0457B598699E}"/>
              </a:ext>
            </a:extLst>
          </p:cNvPr>
          <p:cNvSpPr>
            <a:spLocks noGrp="1"/>
          </p:cNvSpPr>
          <p:nvPr>
            <p:ph type="title"/>
          </p:nvPr>
        </p:nvSpPr>
        <p:spPr>
          <a:xfrm>
            <a:off x="838200" y="-261903"/>
            <a:ext cx="10515600" cy="1325563"/>
          </a:xfrm>
        </p:spPr>
        <p:txBody>
          <a:bodyPr/>
          <a:lstStyle/>
          <a:p>
            <a:pPr algn="ctr"/>
            <a:r>
              <a:rPr lang="en-US" b="1" dirty="0">
                <a:solidFill>
                  <a:schemeClr val="tx2">
                    <a:lumMod val="50000"/>
                    <a:lumOff val="50000"/>
                  </a:schemeClr>
                </a:solidFill>
              </a:rPr>
              <a:t>Elastic Calibration Method</a:t>
            </a:r>
          </a:p>
        </p:txBody>
      </p:sp>
      <p:pic>
        <p:nvPicPr>
          <p:cNvPr id="7" name="Content Placeholder 6">
            <a:extLst>
              <a:ext uri="{FF2B5EF4-FFF2-40B4-BE49-F238E27FC236}">
                <a16:creationId xmlns:a16="http://schemas.microsoft.com/office/drawing/2014/main" id="{98FC0613-9CD6-22FC-8A5A-572D2282FCDF}"/>
              </a:ext>
            </a:extLst>
          </p:cNvPr>
          <p:cNvPicPr>
            <a:picLocks noGrp="1" noChangeAspect="1"/>
          </p:cNvPicPr>
          <p:nvPr>
            <p:ph idx="1"/>
          </p:nvPr>
        </p:nvPicPr>
        <p:blipFill>
          <a:blip r:embed="rId2"/>
          <a:stretch>
            <a:fillRect/>
          </a:stretch>
        </p:blipFill>
        <p:spPr>
          <a:xfrm>
            <a:off x="1024517" y="1889355"/>
            <a:ext cx="4441534" cy="2092595"/>
          </a:xfrm>
          <a:prstGeom prst="rect">
            <a:avLst/>
          </a:prstGeom>
        </p:spPr>
      </p:pic>
      <p:sp>
        <p:nvSpPr>
          <p:cNvPr id="11" name="TextBox 10">
            <a:extLst>
              <a:ext uri="{FF2B5EF4-FFF2-40B4-BE49-F238E27FC236}">
                <a16:creationId xmlns:a16="http://schemas.microsoft.com/office/drawing/2014/main" id="{FEFCAFD7-4D8C-AB6E-1CE1-0B1F242B708F}"/>
              </a:ext>
            </a:extLst>
          </p:cNvPr>
          <p:cNvSpPr txBox="1"/>
          <p:nvPr/>
        </p:nvSpPr>
        <p:spPr>
          <a:xfrm>
            <a:off x="7505974" y="6034159"/>
            <a:ext cx="4686026" cy="584775"/>
          </a:xfrm>
          <a:prstGeom prst="rect">
            <a:avLst/>
          </a:prstGeom>
          <a:noFill/>
        </p:spPr>
        <p:txBody>
          <a:bodyPr wrap="square" rtlCol="0">
            <a:spAutoFit/>
          </a:bodyPr>
          <a:lstStyle/>
          <a:p>
            <a:r>
              <a:rPr lang="en-US" sz="1600" b="1" dirty="0"/>
              <a:t>First iteration of ECal calibration performed during the experiment with initial elastic events</a:t>
            </a:r>
          </a:p>
        </p:txBody>
      </p:sp>
      <p:sp>
        <p:nvSpPr>
          <p:cNvPr id="3" name="Rectangle: Rounded Corners 2">
            <a:extLst>
              <a:ext uri="{FF2B5EF4-FFF2-40B4-BE49-F238E27FC236}">
                <a16:creationId xmlns:a16="http://schemas.microsoft.com/office/drawing/2014/main" id="{57416433-021D-4400-9D5D-CC50A6FAC74F}"/>
              </a:ext>
            </a:extLst>
          </p:cNvPr>
          <p:cNvSpPr/>
          <p:nvPr/>
        </p:nvSpPr>
        <p:spPr>
          <a:xfrm>
            <a:off x="752272" y="1889355"/>
            <a:ext cx="4980562" cy="2092595"/>
          </a:xfrm>
          <a:prstGeom prst="roundRect">
            <a:avLst/>
          </a:prstGeom>
          <a:noFill/>
          <a:ln w="444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34FC65-0AF7-DC85-916B-B85AC22B1E4F}"/>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11</a:t>
            </a:r>
          </a:p>
        </p:txBody>
      </p:sp>
      <p:pic>
        <p:nvPicPr>
          <p:cNvPr id="6" name="Picture 5" descr="Chart, histogram&#10;&#10;AI-generated content may be incorrect.">
            <a:extLst>
              <a:ext uri="{FF2B5EF4-FFF2-40B4-BE49-F238E27FC236}">
                <a16:creationId xmlns:a16="http://schemas.microsoft.com/office/drawing/2014/main" id="{F8FCED90-0DDF-A73B-1719-DD0F0E3BE7DE}"/>
              </a:ext>
            </a:extLst>
          </p:cNvPr>
          <p:cNvPicPr>
            <a:picLocks noChangeAspect="1"/>
          </p:cNvPicPr>
          <p:nvPr/>
        </p:nvPicPr>
        <p:blipFill>
          <a:blip r:embed="rId3"/>
          <a:stretch>
            <a:fillRect/>
          </a:stretch>
        </p:blipFill>
        <p:spPr>
          <a:xfrm>
            <a:off x="7436770" y="631528"/>
            <a:ext cx="4312284" cy="5310432"/>
          </a:xfrm>
          <a:prstGeom prst="rect">
            <a:avLst/>
          </a:prstGeom>
        </p:spPr>
      </p:pic>
      <p:sp>
        <p:nvSpPr>
          <p:cNvPr id="9" name="Rectangle: Rounded Corners 8">
            <a:extLst>
              <a:ext uri="{FF2B5EF4-FFF2-40B4-BE49-F238E27FC236}">
                <a16:creationId xmlns:a16="http://schemas.microsoft.com/office/drawing/2014/main" id="{D92BDD1F-8CAD-EE3D-158D-9A85CBECEFBF}"/>
              </a:ext>
            </a:extLst>
          </p:cNvPr>
          <p:cNvSpPr/>
          <p:nvPr/>
        </p:nvSpPr>
        <p:spPr>
          <a:xfrm>
            <a:off x="7505974" y="6034159"/>
            <a:ext cx="4479902" cy="584775"/>
          </a:xfrm>
          <a:prstGeom prst="roundRect">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AI-generated content may be incorrect.">
            <a:extLst>
              <a:ext uri="{FF2B5EF4-FFF2-40B4-BE49-F238E27FC236}">
                <a16:creationId xmlns:a16="http://schemas.microsoft.com/office/drawing/2014/main" id="{D7137445-A2BE-175D-F447-79B6CF134813}"/>
              </a:ext>
            </a:extLst>
          </p:cNvPr>
          <p:cNvPicPr>
            <a:picLocks noChangeAspect="1"/>
          </p:cNvPicPr>
          <p:nvPr/>
        </p:nvPicPr>
        <p:blipFill>
          <a:blip r:embed="rId4"/>
          <a:stretch>
            <a:fillRect/>
          </a:stretch>
        </p:blipFill>
        <p:spPr>
          <a:xfrm>
            <a:off x="10245173" y="1753723"/>
            <a:ext cx="1146544" cy="271264"/>
          </a:xfrm>
          <a:prstGeom prst="rect">
            <a:avLst/>
          </a:prstGeom>
        </p:spPr>
      </p:pic>
    </p:spTree>
    <p:extLst>
      <p:ext uri="{BB962C8B-B14F-4D97-AF65-F5344CB8AC3E}">
        <p14:creationId xmlns:p14="http://schemas.microsoft.com/office/powerpoint/2010/main" val="883427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3446-AA0B-00FF-BE77-04FCFC433D67}"/>
              </a:ext>
            </a:extLst>
          </p:cNvPr>
          <p:cNvSpPr>
            <a:spLocks noGrp="1"/>
          </p:cNvSpPr>
          <p:nvPr>
            <p:ph type="title"/>
          </p:nvPr>
        </p:nvSpPr>
        <p:spPr>
          <a:xfrm>
            <a:off x="838200" y="-273927"/>
            <a:ext cx="10515600" cy="1325563"/>
          </a:xfrm>
        </p:spPr>
        <p:txBody>
          <a:bodyPr>
            <a:normAutofit/>
          </a:bodyPr>
          <a:lstStyle/>
          <a:p>
            <a:pPr algn="ctr"/>
            <a:r>
              <a:rPr lang="en-US" sz="4000" b="1" dirty="0">
                <a:solidFill>
                  <a:schemeClr val="tx2">
                    <a:lumMod val="50000"/>
                    <a:lumOff val="50000"/>
                  </a:schemeClr>
                </a:solidFill>
              </a:rPr>
              <a:t>Maximizing DAQ Rates and Beam Current</a:t>
            </a:r>
          </a:p>
        </p:txBody>
      </p:sp>
      <p:pic>
        <p:nvPicPr>
          <p:cNvPr id="13" name="Content Placeholder 12">
            <a:extLst>
              <a:ext uri="{FF2B5EF4-FFF2-40B4-BE49-F238E27FC236}">
                <a16:creationId xmlns:a16="http://schemas.microsoft.com/office/drawing/2014/main" id="{96C73C18-A446-F1A4-312B-B6948A479A99}"/>
              </a:ext>
            </a:extLst>
          </p:cNvPr>
          <p:cNvPicPr>
            <a:picLocks noGrp="1" noChangeAspect="1"/>
          </p:cNvPicPr>
          <p:nvPr>
            <p:ph idx="1"/>
          </p:nvPr>
        </p:nvPicPr>
        <p:blipFill>
          <a:blip r:embed="rId2"/>
          <a:srcRect l="2" t="9485" r="25546" b="5223"/>
          <a:stretch>
            <a:fillRect/>
          </a:stretch>
        </p:blipFill>
        <p:spPr>
          <a:xfrm>
            <a:off x="3594970" y="1737360"/>
            <a:ext cx="7758830" cy="4663440"/>
          </a:xfrm>
          <a:prstGeom prst="rect">
            <a:avLst/>
          </a:prstGeom>
        </p:spPr>
      </p:pic>
      <p:sp>
        <p:nvSpPr>
          <p:cNvPr id="14" name="TextBox 13">
            <a:extLst>
              <a:ext uri="{FF2B5EF4-FFF2-40B4-BE49-F238E27FC236}">
                <a16:creationId xmlns:a16="http://schemas.microsoft.com/office/drawing/2014/main" id="{BB07F9C4-89A8-E10A-3A4D-60250EF96854}"/>
              </a:ext>
            </a:extLst>
          </p:cNvPr>
          <p:cNvSpPr txBox="1"/>
          <p:nvPr/>
        </p:nvSpPr>
        <p:spPr>
          <a:xfrm>
            <a:off x="-7044" y="597179"/>
            <a:ext cx="3776598" cy="6186309"/>
          </a:xfrm>
          <a:prstGeom prst="rect">
            <a:avLst/>
          </a:prstGeom>
          <a:solidFill>
            <a:schemeClr val="accent1">
              <a:alpha val="0"/>
            </a:schemeClr>
          </a:solidFill>
          <a:effectLst>
            <a:outerShdw blurRad="50800" dist="50800" dir="5400000" algn="ctr" rotWithShape="0">
              <a:srgbClr val="000000">
                <a:alpha val="0"/>
              </a:srgbClr>
            </a:outerShdw>
          </a:effectLst>
        </p:spPr>
        <p:txBody>
          <a:bodyPr wrap="square" rtlCol="0">
            <a:spAutoFit/>
          </a:bodyPr>
          <a:lstStyle/>
          <a:p>
            <a:pPr marL="285750" indent="-285750">
              <a:buFont typeface="Arial" panose="020B0604020202020204" pitchFamily="34" charset="0"/>
              <a:buChar char="•"/>
            </a:pPr>
            <a:r>
              <a:rPr lang="en-US" sz="2200" b="1" dirty="0"/>
              <a:t>Beam Current: 22uA</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err="1">
                <a:solidFill>
                  <a:srgbClr val="FF0000"/>
                </a:solidFill>
              </a:rPr>
              <a:t>HCal</a:t>
            </a:r>
            <a:r>
              <a:rPr lang="en-US" sz="2200" b="1" dirty="0">
                <a:solidFill>
                  <a:srgbClr val="FF0000"/>
                </a:solidFill>
              </a:rPr>
              <a:t> Rate: ~2MHz</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solidFill>
                  <a:schemeClr val="accent1">
                    <a:lumMod val="60000"/>
                    <a:lumOff val="40000"/>
                  </a:schemeClr>
                </a:solidFill>
              </a:rPr>
              <a:t>ECal Rate: ~200kHz</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solidFill>
                  <a:schemeClr val="accent3">
                    <a:lumMod val="60000"/>
                    <a:lumOff val="40000"/>
                  </a:schemeClr>
                </a:solidFill>
              </a:rPr>
              <a:t>Open Coincidence Rate: ~26kHz</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solidFill>
                  <a:schemeClr val="accent2"/>
                </a:solidFill>
              </a:rPr>
              <a:t>Kinematic Correlation Coincidence Match Rate: ~4.1kHz</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solidFill>
                  <a:schemeClr val="accent5">
                    <a:lumMod val="60000"/>
                    <a:lumOff val="40000"/>
                  </a:schemeClr>
                </a:solidFill>
              </a:rPr>
              <a:t>Accepted Triggers Rate (L1A): ~3.7kHz</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Live-time (L1A/</a:t>
            </a:r>
            <a:r>
              <a:rPr lang="en-US" sz="2200" b="1" dirty="0" err="1"/>
              <a:t>CoinMatch</a:t>
            </a:r>
            <a:r>
              <a:rPr lang="en-US" sz="2200" b="1" dirty="0"/>
              <a:t>): ~90%</a:t>
            </a:r>
          </a:p>
        </p:txBody>
      </p:sp>
      <p:sp>
        <p:nvSpPr>
          <p:cNvPr id="15" name="Rectangle 14">
            <a:extLst>
              <a:ext uri="{FF2B5EF4-FFF2-40B4-BE49-F238E27FC236}">
                <a16:creationId xmlns:a16="http://schemas.microsoft.com/office/drawing/2014/main" id="{88433750-1762-FB57-C071-92BC2302BC93}"/>
              </a:ext>
            </a:extLst>
          </p:cNvPr>
          <p:cNvSpPr/>
          <p:nvPr/>
        </p:nvSpPr>
        <p:spPr>
          <a:xfrm>
            <a:off x="8707426" y="2157346"/>
            <a:ext cx="2132664" cy="4017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B6DB0B-40B8-94E1-9CE4-28F699BDDC33}"/>
              </a:ext>
            </a:extLst>
          </p:cNvPr>
          <p:cNvSpPr/>
          <p:nvPr/>
        </p:nvSpPr>
        <p:spPr>
          <a:xfrm>
            <a:off x="6214167" y="2167721"/>
            <a:ext cx="2132664" cy="401325"/>
          </a:xfrm>
          <a:prstGeom prst="rect">
            <a:avLst/>
          </a:prstGeom>
          <a:noFill/>
          <a:ln w="3810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43A521F-5FAB-C5DE-1010-026F0D9A6279}"/>
              </a:ext>
            </a:extLst>
          </p:cNvPr>
          <p:cNvSpPr/>
          <p:nvPr/>
        </p:nvSpPr>
        <p:spPr>
          <a:xfrm>
            <a:off x="3811829" y="2142717"/>
            <a:ext cx="2041743" cy="401326"/>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E7B669-92B0-B7C0-170E-BA2DA9EB2DFD}"/>
              </a:ext>
            </a:extLst>
          </p:cNvPr>
          <p:cNvSpPr/>
          <p:nvPr/>
        </p:nvSpPr>
        <p:spPr>
          <a:xfrm>
            <a:off x="8669769" y="2647627"/>
            <a:ext cx="2207977" cy="36873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AA286B-E1E4-875C-5D6A-E910F81F7D2B}"/>
              </a:ext>
            </a:extLst>
          </p:cNvPr>
          <p:cNvSpPr/>
          <p:nvPr/>
        </p:nvSpPr>
        <p:spPr>
          <a:xfrm>
            <a:off x="3769554" y="2617712"/>
            <a:ext cx="2207977" cy="368738"/>
          </a:xfrm>
          <a:prstGeom prst="rect">
            <a:avLst/>
          </a:prstGeom>
          <a:noFill/>
          <a:ln w="38100">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4B6ED4-FDFC-E47C-C916-300BBE1DE2E1}"/>
              </a:ext>
            </a:extLst>
          </p:cNvPr>
          <p:cNvSpPr txBox="1"/>
          <p:nvPr/>
        </p:nvSpPr>
        <p:spPr>
          <a:xfrm>
            <a:off x="11631561" y="73959"/>
            <a:ext cx="634181" cy="523220"/>
          </a:xfrm>
          <a:prstGeom prst="rect">
            <a:avLst/>
          </a:prstGeom>
          <a:noFill/>
        </p:spPr>
        <p:txBody>
          <a:bodyPr wrap="square" rtlCol="0">
            <a:spAutoFit/>
          </a:bodyPr>
          <a:lstStyle/>
          <a:p>
            <a:r>
              <a:rPr lang="en-US" sz="2800" b="1" dirty="0"/>
              <a:t>12</a:t>
            </a:r>
          </a:p>
        </p:txBody>
      </p:sp>
      <p:pic>
        <p:nvPicPr>
          <p:cNvPr id="7" name="Picture 6">
            <a:extLst>
              <a:ext uri="{FF2B5EF4-FFF2-40B4-BE49-F238E27FC236}">
                <a16:creationId xmlns:a16="http://schemas.microsoft.com/office/drawing/2014/main" id="{0ACA91F9-8A0C-03BC-7931-8E78CE9A1D4A}"/>
              </a:ext>
            </a:extLst>
          </p:cNvPr>
          <p:cNvPicPr>
            <a:picLocks noChangeAspect="1"/>
          </p:cNvPicPr>
          <p:nvPr/>
        </p:nvPicPr>
        <p:blipFill>
          <a:blip r:embed="rId3"/>
          <a:stretch>
            <a:fillRect/>
          </a:stretch>
        </p:blipFill>
        <p:spPr>
          <a:xfrm>
            <a:off x="5895847" y="3153572"/>
            <a:ext cx="6296153" cy="3704428"/>
          </a:xfrm>
          <a:prstGeom prst="rect">
            <a:avLst/>
          </a:prstGeom>
        </p:spPr>
      </p:pic>
      <p:sp>
        <p:nvSpPr>
          <p:cNvPr id="8" name="TextBox 7">
            <a:extLst>
              <a:ext uri="{FF2B5EF4-FFF2-40B4-BE49-F238E27FC236}">
                <a16:creationId xmlns:a16="http://schemas.microsoft.com/office/drawing/2014/main" id="{6583D1CD-5F3C-8D7E-70D4-5677C4950459}"/>
              </a:ext>
            </a:extLst>
          </p:cNvPr>
          <p:cNvSpPr txBox="1"/>
          <p:nvPr/>
        </p:nvSpPr>
        <p:spPr>
          <a:xfrm>
            <a:off x="7032812" y="5656747"/>
            <a:ext cx="4666129" cy="461665"/>
          </a:xfrm>
          <a:prstGeom prst="rect">
            <a:avLst/>
          </a:prstGeom>
          <a:solidFill>
            <a:schemeClr val="tx1">
              <a:lumMod val="95000"/>
              <a:lumOff val="5000"/>
            </a:schemeClr>
          </a:solidFill>
        </p:spPr>
        <p:txBody>
          <a:bodyPr wrap="square" rtlCol="0">
            <a:spAutoFit/>
          </a:bodyPr>
          <a:lstStyle/>
          <a:p>
            <a:pPr algn="ctr"/>
            <a:r>
              <a:rPr lang="en-US" sz="2400" b="1" dirty="0">
                <a:solidFill>
                  <a:schemeClr val="bg1">
                    <a:lumMod val="95000"/>
                  </a:schemeClr>
                </a:solidFill>
              </a:rPr>
              <a:t>~2.5 gigabytes/second</a:t>
            </a:r>
          </a:p>
        </p:txBody>
      </p:sp>
      <p:sp>
        <p:nvSpPr>
          <p:cNvPr id="3" name="TextBox 2">
            <a:extLst>
              <a:ext uri="{FF2B5EF4-FFF2-40B4-BE49-F238E27FC236}">
                <a16:creationId xmlns:a16="http://schemas.microsoft.com/office/drawing/2014/main" id="{287B8D0E-F43D-F9B5-052F-2D00312FE2CA}"/>
              </a:ext>
            </a:extLst>
          </p:cNvPr>
          <p:cNvSpPr txBox="1"/>
          <p:nvPr/>
        </p:nvSpPr>
        <p:spPr>
          <a:xfrm>
            <a:off x="3429137" y="923907"/>
            <a:ext cx="8269804" cy="646331"/>
          </a:xfrm>
          <a:prstGeom prst="rect">
            <a:avLst/>
          </a:prstGeom>
          <a:noFill/>
        </p:spPr>
        <p:txBody>
          <a:bodyPr wrap="square" rtlCol="0">
            <a:spAutoFit/>
          </a:bodyPr>
          <a:lstStyle/>
          <a:p>
            <a:r>
              <a:rPr lang="en-US" b="1" dirty="0"/>
              <a:t>Note: These rates were only achievable after much attention was given to the calibrations and trigger efficiency across ECal, more on this in following slides</a:t>
            </a:r>
          </a:p>
        </p:txBody>
      </p:sp>
    </p:spTree>
    <p:extLst>
      <p:ext uri="{BB962C8B-B14F-4D97-AF65-F5344CB8AC3E}">
        <p14:creationId xmlns:p14="http://schemas.microsoft.com/office/powerpoint/2010/main" val="104359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6051-AE06-14FD-5CCD-DABE445C6692}"/>
              </a:ext>
            </a:extLst>
          </p:cNvPr>
          <p:cNvSpPr>
            <a:spLocks noGrp="1"/>
          </p:cNvSpPr>
          <p:nvPr>
            <p:ph type="title"/>
          </p:nvPr>
        </p:nvSpPr>
        <p:spPr>
          <a:xfrm>
            <a:off x="174170" y="1"/>
            <a:ext cx="11821029" cy="979714"/>
          </a:xfrm>
        </p:spPr>
        <p:txBody>
          <a:bodyPr>
            <a:normAutofit/>
          </a:bodyPr>
          <a:lstStyle/>
          <a:p>
            <a:r>
              <a:rPr lang="en-US" b="1" dirty="0">
                <a:solidFill>
                  <a:schemeClr val="tx2">
                    <a:lumMod val="50000"/>
                    <a:lumOff val="50000"/>
                  </a:schemeClr>
                </a:solidFill>
              </a:rPr>
              <a:t>Post-Disassembly Analysis</a:t>
            </a:r>
          </a:p>
        </p:txBody>
      </p:sp>
      <p:sp>
        <p:nvSpPr>
          <p:cNvPr id="3" name="Content Placeholder 2">
            <a:extLst>
              <a:ext uri="{FF2B5EF4-FFF2-40B4-BE49-F238E27FC236}">
                <a16:creationId xmlns:a16="http://schemas.microsoft.com/office/drawing/2014/main" id="{B0291249-EA42-741A-A0F6-F245E6ED6AC5}"/>
              </a:ext>
            </a:extLst>
          </p:cNvPr>
          <p:cNvSpPr>
            <a:spLocks noGrp="1"/>
          </p:cNvSpPr>
          <p:nvPr>
            <p:ph idx="1"/>
          </p:nvPr>
        </p:nvSpPr>
        <p:spPr>
          <a:xfrm>
            <a:off x="174170" y="819972"/>
            <a:ext cx="7931382" cy="2062346"/>
          </a:xfrm>
        </p:spPr>
        <p:txBody>
          <a:bodyPr>
            <a:normAutofit fontScale="92500" lnSpcReduction="10000"/>
          </a:bodyPr>
          <a:lstStyle/>
          <a:p>
            <a:r>
              <a:rPr lang="en-US" sz="2400" dirty="0"/>
              <a:t>Study performed by Don Jones</a:t>
            </a:r>
          </a:p>
          <a:p>
            <a:r>
              <a:rPr lang="en-US" sz="2400" dirty="0"/>
              <a:t>The thermal annealing was largely successful in maintaining crystal clarity</a:t>
            </a:r>
          </a:p>
          <a:p>
            <a:r>
              <a:rPr lang="en-US" sz="2400" dirty="0"/>
              <a:t>However, many glue joints between the crystal and lightguide came loose and showed darkening likely due to heat and air exposure</a:t>
            </a:r>
          </a:p>
        </p:txBody>
      </p:sp>
      <p:pic>
        <p:nvPicPr>
          <p:cNvPr id="10" name="Picture 9">
            <a:extLst>
              <a:ext uri="{FF2B5EF4-FFF2-40B4-BE49-F238E27FC236}">
                <a16:creationId xmlns:a16="http://schemas.microsoft.com/office/drawing/2014/main" id="{F70D717C-9446-DE19-6E75-09ACADFDA98B}"/>
              </a:ext>
            </a:extLst>
          </p:cNvPr>
          <p:cNvPicPr>
            <a:picLocks noChangeAspect="1"/>
          </p:cNvPicPr>
          <p:nvPr/>
        </p:nvPicPr>
        <p:blipFill rotWithShape="1">
          <a:blip r:embed="rId2"/>
          <a:srcRect l="33191" t="29852" r="33009" b="44634"/>
          <a:stretch>
            <a:fillRect/>
          </a:stretch>
        </p:blipFill>
        <p:spPr>
          <a:xfrm>
            <a:off x="3547103" y="4434167"/>
            <a:ext cx="2269696" cy="2286000"/>
          </a:xfrm>
          <a:prstGeom prst="rect">
            <a:avLst/>
          </a:prstGeom>
        </p:spPr>
      </p:pic>
      <p:pic>
        <p:nvPicPr>
          <p:cNvPr id="4" name="Picture 3">
            <a:extLst>
              <a:ext uri="{FF2B5EF4-FFF2-40B4-BE49-F238E27FC236}">
                <a16:creationId xmlns:a16="http://schemas.microsoft.com/office/drawing/2014/main" id="{74CE9A5B-0088-F8F0-3608-C0C3465F0609}"/>
              </a:ext>
            </a:extLst>
          </p:cNvPr>
          <p:cNvPicPr>
            <a:picLocks noChangeAspect="1"/>
          </p:cNvPicPr>
          <p:nvPr/>
        </p:nvPicPr>
        <p:blipFill>
          <a:blip r:embed="rId3"/>
          <a:srcRect l="15887" t="20182" r="-15887" b="14390"/>
          <a:stretch>
            <a:fillRect/>
          </a:stretch>
        </p:blipFill>
        <p:spPr>
          <a:xfrm>
            <a:off x="258641" y="4012027"/>
            <a:ext cx="2932291" cy="2560320"/>
          </a:xfrm>
          <a:prstGeom prst="rect">
            <a:avLst/>
          </a:prstGeom>
        </p:spPr>
      </p:pic>
      <p:pic>
        <p:nvPicPr>
          <p:cNvPr id="6" name="Picture 5">
            <a:extLst>
              <a:ext uri="{FF2B5EF4-FFF2-40B4-BE49-F238E27FC236}">
                <a16:creationId xmlns:a16="http://schemas.microsoft.com/office/drawing/2014/main" id="{112334EF-87DB-1885-FFE8-1D771D490CCD}"/>
              </a:ext>
            </a:extLst>
          </p:cNvPr>
          <p:cNvPicPr>
            <a:picLocks noChangeAspect="1"/>
          </p:cNvPicPr>
          <p:nvPr/>
        </p:nvPicPr>
        <p:blipFill rotWithShape="1">
          <a:blip r:embed="rId4"/>
          <a:srcRect l="24508" t="17110" r="17991" b="39294"/>
          <a:stretch>
            <a:fillRect/>
          </a:stretch>
        </p:blipFill>
        <p:spPr>
          <a:xfrm rot="5400000">
            <a:off x="6600859" y="4557350"/>
            <a:ext cx="2103120" cy="2103120"/>
          </a:xfrm>
          <a:prstGeom prst="rect">
            <a:avLst/>
          </a:prstGeom>
        </p:spPr>
      </p:pic>
      <p:pic>
        <p:nvPicPr>
          <p:cNvPr id="8" name="Picture 7">
            <a:extLst>
              <a:ext uri="{FF2B5EF4-FFF2-40B4-BE49-F238E27FC236}">
                <a16:creationId xmlns:a16="http://schemas.microsoft.com/office/drawing/2014/main" id="{795274B4-5E7C-0948-5E5D-44067CDEAFF7}"/>
              </a:ext>
            </a:extLst>
          </p:cNvPr>
          <p:cNvPicPr>
            <a:picLocks noChangeAspect="1"/>
          </p:cNvPicPr>
          <p:nvPr/>
        </p:nvPicPr>
        <p:blipFill>
          <a:blip r:embed="rId5"/>
          <a:srcRect l="30507" t="21250" r="6900" b="13807"/>
          <a:stretch>
            <a:fillRect/>
          </a:stretch>
        </p:blipFill>
        <p:spPr>
          <a:xfrm>
            <a:off x="9461794" y="4573615"/>
            <a:ext cx="2468880" cy="1920240"/>
          </a:xfrm>
          <a:prstGeom prst="rect">
            <a:avLst/>
          </a:prstGeom>
        </p:spPr>
      </p:pic>
      <p:sp>
        <p:nvSpPr>
          <p:cNvPr id="9" name="TextBox 8">
            <a:extLst>
              <a:ext uri="{FF2B5EF4-FFF2-40B4-BE49-F238E27FC236}">
                <a16:creationId xmlns:a16="http://schemas.microsoft.com/office/drawing/2014/main" id="{C128D7AF-1D3C-F5A8-FDDF-F2A013AD9C93}"/>
              </a:ext>
            </a:extLst>
          </p:cNvPr>
          <p:cNvSpPr txBox="1"/>
          <p:nvPr/>
        </p:nvSpPr>
        <p:spPr>
          <a:xfrm>
            <a:off x="-99739" y="3206242"/>
            <a:ext cx="3158400" cy="769441"/>
          </a:xfrm>
          <a:prstGeom prst="rect">
            <a:avLst/>
          </a:prstGeom>
          <a:noFill/>
        </p:spPr>
        <p:txBody>
          <a:bodyPr wrap="square" rtlCol="0">
            <a:spAutoFit/>
          </a:bodyPr>
          <a:lstStyle/>
          <a:p>
            <a:pPr algn="ctr"/>
            <a:r>
              <a:rPr lang="en-US" sz="2200" b="1" dirty="0"/>
              <a:t>Clear inactive crystals used for support</a:t>
            </a:r>
          </a:p>
        </p:txBody>
      </p:sp>
      <p:sp>
        <p:nvSpPr>
          <p:cNvPr id="12" name="TextBox 11">
            <a:extLst>
              <a:ext uri="{FF2B5EF4-FFF2-40B4-BE49-F238E27FC236}">
                <a16:creationId xmlns:a16="http://schemas.microsoft.com/office/drawing/2014/main" id="{810788C3-D005-8520-7C0F-01035326B7D7}"/>
              </a:ext>
            </a:extLst>
          </p:cNvPr>
          <p:cNvSpPr txBox="1"/>
          <p:nvPr/>
        </p:nvSpPr>
        <p:spPr>
          <a:xfrm>
            <a:off x="3102751" y="3656479"/>
            <a:ext cx="3158400" cy="769441"/>
          </a:xfrm>
          <a:prstGeom prst="rect">
            <a:avLst/>
          </a:prstGeom>
          <a:noFill/>
        </p:spPr>
        <p:txBody>
          <a:bodyPr wrap="square" rtlCol="0">
            <a:spAutoFit/>
          </a:bodyPr>
          <a:lstStyle/>
          <a:p>
            <a:pPr algn="ctr"/>
            <a:r>
              <a:rPr lang="en-US" sz="2200" b="1" dirty="0"/>
              <a:t>Little to no darkening of glue joint</a:t>
            </a:r>
          </a:p>
        </p:txBody>
      </p:sp>
      <p:sp>
        <p:nvSpPr>
          <p:cNvPr id="13" name="TextBox 12">
            <a:extLst>
              <a:ext uri="{FF2B5EF4-FFF2-40B4-BE49-F238E27FC236}">
                <a16:creationId xmlns:a16="http://schemas.microsoft.com/office/drawing/2014/main" id="{B89606F3-6A8D-B645-185E-4B4FDECA8D9D}"/>
              </a:ext>
            </a:extLst>
          </p:cNvPr>
          <p:cNvSpPr txBox="1"/>
          <p:nvPr/>
        </p:nvSpPr>
        <p:spPr>
          <a:xfrm>
            <a:off x="6096000" y="3682999"/>
            <a:ext cx="3158400" cy="769441"/>
          </a:xfrm>
          <a:prstGeom prst="rect">
            <a:avLst/>
          </a:prstGeom>
          <a:noFill/>
        </p:spPr>
        <p:txBody>
          <a:bodyPr wrap="square" rtlCol="0">
            <a:spAutoFit/>
          </a:bodyPr>
          <a:lstStyle/>
          <a:p>
            <a:pPr algn="ctr"/>
            <a:r>
              <a:rPr lang="en-US" sz="2200" b="1" dirty="0"/>
              <a:t>Notable darkening of glue joint</a:t>
            </a:r>
          </a:p>
        </p:txBody>
      </p:sp>
      <p:sp>
        <p:nvSpPr>
          <p:cNvPr id="14" name="TextBox 13">
            <a:extLst>
              <a:ext uri="{FF2B5EF4-FFF2-40B4-BE49-F238E27FC236}">
                <a16:creationId xmlns:a16="http://schemas.microsoft.com/office/drawing/2014/main" id="{1B492CFE-7F19-B65B-2635-19373FEE2F8F}"/>
              </a:ext>
            </a:extLst>
          </p:cNvPr>
          <p:cNvSpPr txBox="1"/>
          <p:nvPr/>
        </p:nvSpPr>
        <p:spPr>
          <a:xfrm>
            <a:off x="9089251" y="3676896"/>
            <a:ext cx="3158400" cy="769441"/>
          </a:xfrm>
          <a:prstGeom prst="rect">
            <a:avLst/>
          </a:prstGeom>
          <a:noFill/>
        </p:spPr>
        <p:txBody>
          <a:bodyPr wrap="square" rtlCol="0">
            <a:spAutoFit/>
          </a:bodyPr>
          <a:lstStyle/>
          <a:p>
            <a:pPr algn="ctr"/>
            <a:r>
              <a:rPr lang="en-US" sz="2200" b="1" dirty="0"/>
              <a:t>Dramatic darkening of glue joint</a:t>
            </a:r>
          </a:p>
        </p:txBody>
      </p:sp>
      <p:pic>
        <p:nvPicPr>
          <p:cNvPr id="15" name="Picture 14">
            <a:extLst>
              <a:ext uri="{FF2B5EF4-FFF2-40B4-BE49-F238E27FC236}">
                <a16:creationId xmlns:a16="http://schemas.microsoft.com/office/drawing/2014/main" id="{8C007DA2-5433-9D0C-DC01-588E181432E0}"/>
              </a:ext>
            </a:extLst>
          </p:cNvPr>
          <p:cNvPicPr>
            <a:picLocks noChangeAspect="1"/>
          </p:cNvPicPr>
          <p:nvPr/>
        </p:nvPicPr>
        <p:blipFill rotWithShape="1">
          <a:blip r:embed="rId6"/>
          <a:srcRect l="27938" t="21277" r="38563" b="45637"/>
          <a:stretch>
            <a:fillRect/>
          </a:stretch>
        </p:blipFill>
        <p:spPr>
          <a:xfrm>
            <a:off x="8853670" y="39023"/>
            <a:ext cx="2468880" cy="1828800"/>
          </a:xfrm>
          <a:prstGeom prst="rect">
            <a:avLst/>
          </a:prstGeom>
        </p:spPr>
      </p:pic>
      <p:sp>
        <p:nvSpPr>
          <p:cNvPr id="16" name="TextBox 15">
            <a:extLst>
              <a:ext uri="{FF2B5EF4-FFF2-40B4-BE49-F238E27FC236}">
                <a16:creationId xmlns:a16="http://schemas.microsoft.com/office/drawing/2014/main" id="{71C48545-0758-ABA2-16F9-C2270431CE1D}"/>
              </a:ext>
            </a:extLst>
          </p:cNvPr>
          <p:cNvSpPr txBox="1"/>
          <p:nvPr/>
        </p:nvSpPr>
        <p:spPr>
          <a:xfrm>
            <a:off x="7928570" y="1868933"/>
            <a:ext cx="4319081" cy="769441"/>
          </a:xfrm>
          <a:prstGeom prst="rect">
            <a:avLst/>
          </a:prstGeom>
          <a:noFill/>
        </p:spPr>
        <p:txBody>
          <a:bodyPr wrap="square" rtlCol="0">
            <a:spAutoFit/>
          </a:bodyPr>
          <a:lstStyle/>
          <a:p>
            <a:pPr algn="ctr"/>
            <a:r>
              <a:rPr lang="en-US" sz="2200" b="1" dirty="0"/>
              <a:t>View of darkened glue on crystal after removing lightguide</a:t>
            </a:r>
          </a:p>
        </p:txBody>
      </p:sp>
      <p:sp>
        <p:nvSpPr>
          <p:cNvPr id="18" name="TextBox 17">
            <a:extLst>
              <a:ext uri="{FF2B5EF4-FFF2-40B4-BE49-F238E27FC236}">
                <a16:creationId xmlns:a16="http://schemas.microsoft.com/office/drawing/2014/main" id="{1562435F-92FC-B8E6-182C-2DAE89462F6B}"/>
              </a:ext>
            </a:extLst>
          </p:cNvPr>
          <p:cNvSpPr txBox="1"/>
          <p:nvPr/>
        </p:nvSpPr>
        <p:spPr>
          <a:xfrm>
            <a:off x="3673761" y="2943484"/>
            <a:ext cx="8156817" cy="584775"/>
          </a:xfrm>
          <a:prstGeom prst="rect">
            <a:avLst/>
          </a:prstGeom>
          <a:noFill/>
        </p:spPr>
        <p:txBody>
          <a:bodyPr wrap="square" rtlCol="0">
            <a:spAutoFit/>
          </a:bodyPr>
          <a:lstStyle/>
          <a:p>
            <a:pPr algn="ctr"/>
            <a:r>
              <a:rPr lang="en-US" sz="3200" dirty="0"/>
              <a:t>Varied glue darkening seen through lightguide</a:t>
            </a:r>
          </a:p>
        </p:txBody>
      </p:sp>
      <p:sp>
        <p:nvSpPr>
          <p:cNvPr id="19" name="Rectangle 18">
            <a:extLst>
              <a:ext uri="{FF2B5EF4-FFF2-40B4-BE49-F238E27FC236}">
                <a16:creationId xmlns:a16="http://schemas.microsoft.com/office/drawing/2014/main" id="{0A8CD80E-A13F-A388-4FD1-5985740CF1B0}"/>
              </a:ext>
            </a:extLst>
          </p:cNvPr>
          <p:cNvSpPr/>
          <p:nvPr/>
        </p:nvSpPr>
        <p:spPr>
          <a:xfrm>
            <a:off x="3271234" y="2917505"/>
            <a:ext cx="8850652" cy="3855481"/>
          </a:xfrm>
          <a:prstGeom prst="rect">
            <a:avLst/>
          </a:prstGeom>
          <a:noFill/>
          <a:ln w="76200" cap="rnd" cmpd="sng">
            <a:solidFill>
              <a:schemeClr val="tx2">
                <a:lumMod val="50000"/>
                <a:lumOff val="50000"/>
              </a:schemeClr>
            </a:solidFill>
            <a:bevel/>
            <a:extLst>
              <a:ext uri="{C807C97D-BFC1-408E-A445-0C87EB9F89A2}">
                <ask:lineSketchStyleProps xmlns:ask="http://schemas.microsoft.com/office/drawing/2018/sketchyshapes" sd="1219033472">
                  <a:custGeom>
                    <a:avLst/>
                    <a:gdLst>
                      <a:gd name="csX0" fmla="*/ 0 w 8982923"/>
                      <a:gd name="csY0" fmla="*/ 0 h 3824691"/>
                      <a:gd name="csX1" fmla="*/ 8982923 w 8982923"/>
                      <a:gd name="csY1" fmla="*/ 0 h 3824691"/>
                      <a:gd name="csX2" fmla="*/ 8982923 w 8982923"/>
                      <a:gd name="csY2" fmla="*/ 3824691 h 3824691"/>
                      <a:gd name="csX3" fmla="*/ 0 w 8982923"/>
                      <a:gd name="csY3" fmla="*/ 3824691 h 3824691"/>
                      <a:gd name="csX4" fmla="*/ 0 w 8982923"/>
                      <a:gd name="csY4" fmla="*/ 0 h 3824691"/>
                    </a:gdLst>
                    <a:ahLst/>
                    <a:cxnLst>
                      <a:cxn ang="0">
                        <a:pos x="csX0" y="csY0"/>
                      </a:cxn>
                      <a:cxn ang="0">
                        <a:pos x="csX1" y="csY1"/>
                      </a:cxn>
                      <a:cxn ang="0">
                        <a:pos x="csX2" y="csY2"/>
                      </a:cxn>
                      <a:cxn ang="0">
                        <a:pos x="csX3" y="csY3"/>
                      </a:cxn>
                      <a:cxn ang="0">
                        <a:pos x="csX4" y="csY4"/>
                      </a:cxn>
                    </a:cxnLst>
                    <a:rect l="l" t="t" r="r" b="b"/>
                    <a:pathLst>
                      <a:path w="8982923" h="3824691" extrusionOk="0">
                        <a:moveTo>
                          <a:pt x="0" y="0"/>
                        </a:moveTo>
                        <a:cubicBezTo>
                          <a:pt x="3851644" y="118645"/>
                          <a:pt x="6567696" y="116012"/>
                          <a:pt x="8982923" y="0"/>
                        </a:cubicBezTo>
                        <a:cubicBezTo>
                          <a:pt x="8850041" y="679668"/>
                          <a:pt x="9067874" y="2272368"/>
                          <a:pt x="8982923" y="3824691"/>
                        </a:cubicBezTo>
                        <a:cubicBezTo>
                          <a:pt x="7829130" y="3959291"/>
                          <a:pt x="1483709" y="3667495"/>
                          <a:pt x="0" y="3824691"/>
                        </a:cubicBezTo>
                        <a:cubicBezTo>
                          <a:pt x="-20187" y="2784222"/>
                          <a:pt x="-152480" y="1049717"/>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lumOff val="50000"/>
                </a:schemeClr>
              </a:solidFill>
            </a:endParaRPr>
          </a:p>
        </p:txBody>
      </p:sp>
      <p:sp>
        <p:nvSpPr>
          <p:cNvPr id="20" name="TextBox 19">
            <a:extLst>
              <a:ext uri="{FF2B5EF4-FFF2-40B4-BE49-F238E27FC236}">
                <a16:creationId xmlns:a16="http://schemas.microsoft.com/office/drawing/2014/main" id="{FF2F1C21-B74E-4CB9-41C2-45EE4E1609EC}"/>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13</a:t>
            </a:r>
          </a:p>
        </p:txBody>
      </p:sp>
    </p:spTree>
    <p:extLst>
      <p:ext uri="{BB962C8B-B14F-4D97-AF65-F5344CB8AC3E}">
        <p14:creationId xmlns:p14="http://schemas.microsoft.com/office/powerpoint/2010/main" val="2064455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BEE54-79C2-A8A9-4584-B83944CF4736}"/>
              </a:ext>
            </a:extLst>
          </p:cNvPr>
          <p:cNvSpPr>
            <a:spLocks noGrp="1"/>
          </p:cNvSpPr>
          <p:nvPr>
            <p:ph type="title"/>
          </p:nvPr>
        </p:nvSpPr>
        <p:spPr>
          <a:xfrm>
            <a:off x="108857" y="0"/>
            <a:ext cx="9231086" cy="936171"/>
          </a:xfrm>
        </p:spPr>
        <p:txBody>
          <a:bodyPr>
            <a:normAutofit/>
          </a:bodyPr>
          <a:lstStyle/>
          <a:p>
            <a:r>
              <a:rPr lang="en-US" sz="4000" b="1" dirty="0">
                <a:solidFill>
                  <a:schemeClr val="tx2">
                    <a:lumMod val="50000"/>
                    <a:lumOff val="50000"/>
                  </a:schemeClr>
                </a:solidFill>
              </a:rPr>
              <a:t>Map of light guide performance</a:t>
            </a:r>
          </a:p>
        </p:txBody>
      </p:sp>
      <p:sp>
        <p:nvSpPr>
          <p:cNvPr id="3" name="Content Placeholder 2">
            <a:extLst>
              <a:ext uri="{FF2B5EF4-FFF2-40B4-BE49-F238E27FC236}">
                <a16:creationId xmlns:a16="http://schemas.microsoft.com/office/drawing/2014/main" id="{2A80E8D1-9E69-B487-FA85-18F950F955C2}"/>
              </a:ext>
            </a:extLst>
          </p:cNvPr>
          <p:cNvSpPr>
            <a:spLocks noGrp="1"/>
          </p:cNvSpPr>
          <p:nvPr>
            <p:ph idx="1"/>
          </p:nvPr>
        </p:nvSpPr>
        <p:spPr>
          <a:xfrm>
            <a:off x="108857" y="775731"/>
            <a:ext cx="8966250" cy="2163318"/>
          </a:xfrm>
        </p:spPr>
        <p:txBody>
          <a:bodyPr>
            <a:normAutofit fontScale="92500"/>
          </a:bodyPr>
          <a:lstStyle/>
          <a:p>
            <a:r>
              <a:rPr lang="en-US" sz="2400" dirty="0"/>
              <a:t>Yellow and dark orange signify levels of crystal darkening</a:t>
            </a:r>
          </a:p>
          <a:p>
            <a:r>
              <a:rPr lang="en-US" sz="2400" dirty="0"/>
              <a:t>Gray signifies a loose light guide along with glue joint darkening</a:t>
            </a:r>
          </a:p>
          <a:p>
            <a:r>
              <a:rPr lang="en-US" sz="2400" dirty="0"/>
              <a:t>The onset of the glue joint failure in undecided – this is being investigated by </a:t>
            </a:r>
            <a:r>
              <a:rPr lang="en-US" sz="2400" dirty="0" err="1"/>
              <a:t>Jhih</a:t>
            </a:r>
            <a:r>
              <a:rPr lang="en-US" sz="2400" dirty="0"/>
              <a:t>-Ying</a:t>
            </a:r>
          </a:p>
          <a:p>
            <a:r>
              <a:rPr lang="en-US" sz="2400" dirty="0"/>
              <a:t>This top 1/3</a:t>
            </a:r>
            <a:r>
              <a:rPr lang="en-US" sz="2400" baseline="30000" dirty="0"/>
              <a:t>rd</a:t>
            </a:r>
            <a:r>
              <a:rPr lang="en-US" sz="2400" dirty="0"/>
              <a:t> of the detector saw lower efficiency in earlier calibrations</a:t>
            </a:r>
          </a:p>
        </p:txBody>
      </p:sp>
      <p:pic>
        <p:nvPicPr>
          <p:cNvPr id="4" name="Picture 3">
            <a:extLst>
              <a:ext uri="{FF2B5EF4-FFF2-40B4-BE49-F238E27FC236}">
                <a16:creationId xmlns:a16="http://schemas.microsoft.com/office/drawing/2014/main" id="{38561A06-6F03-B091-9C28-7C1747110C17}"/>
              </a:ext>
            </a:extLst>
          </p:cNvPr>
          <p:cNvPicPr>
            <a:picLocks noChangeAspect="1"/>
          </p:cNvPicPr>
          <p:nvPr/>
        </p:nvPicPr>
        <p:blipFill>
          <a:blip r:embed="rId2"/>
          <a:stretch>
            <a:fillRect/>
          </a:stretch>
        </p:blipFill>
        <p:spPr>
          <a:xfrm>
            <a:off x="9233470" y="0"/>
            <a:ext cx="2958530" cy="6858000"/>
          </a:xfrm>
          <a:prstGeom prst="rect">
            <a:avLst/>
          </a:prstGeom>
        </p:spPr>
      </p:pic>
      <p:pic>
        <p:nvPicPr>
          <p:cNvPr id="6" name="Picture 5">
            <a:extLst>
              <a:ext uri="{FF2B5EF4-FFF2-40B4-BE49-F238E27FC236}">
                <a16:creationId xmlns:a16="http://schemas.microsoft.com/office/drawing/2014/main" id="{31ACEBB3-ADA0-5A03-B942-65E994473366}"/>
              </a:ext>
            </a:extLst>
          </p:cNvPr>
          <p:cNvPicPr>
            <a:picLocks noChangeAspect="1"/>
          </p:cNvPicPr>
          <p:nvPr/>
        </p:nvPicPr>
        <p:blipFill rotWithShape="1">
          <a:blip r:embed="rId3"/>
          <a:srcRect l="9546" t="12857" r="11877" b="5714"/>
          <a:stretch/>
        </p:blipFill>
        <p:spPr>
          <a:xfrm>
            <a:off x="5780315" y="2808514"/>
            <a:ext cx="2928575" cy="4049486"/>
          </a:xfrm>
          <a:prstGeom prst="rect">
            <a:avLst/>
          </a:prstGeom>
        </p:spPr>
      </p:pic>
      <p:sp>
        <p:nvSpPr>
          <p:cNvPr id="9" name="Content Placeholder 2">
            <a:extLst>
              <a:ext uri="{FF2B5EF4-FFF2-40B4-BE49-F238E27FC236}">
                <a16:creationId xmlns:a16="http://schemas.microsoft.com/office/drawing/2014/main" id="{9920FF1A-E203-578C-8718-0033E1DF60A3}"/>
              </a:ext>
            </a:extLst>
          </p:cNvPr>
          <p:cNvSpPr txBox="1">
            <a:spLocks/>
          </p:cNvSpPr>
          <p:nvPr/>
        </p:nvSpPr>
        <p:spPr>
          <a:xfrm>
            <a:off x="92528" y="3473851"/>
            <a:ext cx="5519057" cy="358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t>There was an overheating incident during testing prior to the experiment while only one AC unit was blowing into the bottom half of the enclosure and exiting through the top</a:t>
            </a:r>
          </a:p>
          <a:p>
            <a:pPr marL="285750" indent="-285750">
              <a:buFont typeface="Arial" panose="020B0604020202020204" pitchFamily="34" charset="0"/>
              <a:buChar char="•"/>
            </a:pPr>
            <a:r>
              <a:rPr lang="en-US" sz="2400" dirty="0"/>
              <a:t>After this test, two more air conditioners were added</a:t>
            </a:r>
          </a:p>
          <a:p>
            <a:pPr marL="285750" indent="-285750">
              <a:buFont typeface="Arial" panose="020B0604020202020204" pitchFamily="34" charset="0"/>
              <a:buChar char="•"/>
            </a:pPr>
            <a:r>
              <a:rPr lang="en-US" sz="2400" dirty="0"/>
              <a:t>At end of 3-pass running, more cooling exhaust vents added</a:t>
            </a:r>
          </a:p>
          <a:p>
            <a:endParaRPr lang="en-US" sz="1600" dirty="0"/>
          </a:p>
        </p:txBody>
      </p:sp>
      <p:cxnSp>
        <p:nvCxnSpPr>
          <p:cNvPr id="11" name="Straight Arrow Connector 10">
            <a:extLst>
              <a:ext uri="{FF2B5EF4-FFF2-40B4-BE49-F238E27FC236}">
                <a16:creationId xmlns:a16="http://schemas.microsoft.com/office/drawing/2014/main" id="{71810A39-9299-2B65-7EA1-BBC9A93B875B}"/>
              </a:ext>
            </a:extLst>
          </p:cNvPr>
          <p:cNvCxnSpPr>
            <a:cxnSpLocks/>
          </p:cNvCxnSpPr>
          <p:nvPr/>
        </p:nvCxnSpPr>
        <p:spPr>
          <a:xfrm flipV="1">
            <a:off x="5352836" y="3831771"/>
            <a:ext cx="1711993" cy="235327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18309488-0CAE-1D82-B27D-EE1E023B4308}"/>
              </a:ext>
            </a:extLst>
          </p:cNvPr>
          <p:cNvCxnSpPr>
            <a:cxnSpLocks/>
          </p:cNvCxnSpPr>
          <p:nvPr/>
        </p:nvCxnSpPr>
        <p:spPr>
          <a:xfrm flipV="1">
            <a:off x="5352836" y="3875314"/>
            <a:ext cx="2027679" cy="230972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 name="Title 1">
            <a:extLst>
              <a:ext uri="{FF2B5EF4-FFF2-40B4-BE49-F238E27FC236}">
                <a16:creationId xmlns:a16="http://schemas.microsoft.com/office/drawing/2014/main" id="{5F07D251-8A91-88B8-8592-0211946AA5F7}"/>
              </a:ext>
            </a:extLst>
          </p:cNvPr>
          <p:cNvSpPr txBox="1">
            <a:spLocks/>
          </p:cNvSpPr>
          <p:nvPr/>
        </p:nvSpPr>
        <p:spPr>
          <a:xfrm>
            <a:off x="108857" y="2738105"/>
            <a:ext cx="9231086" cy="9361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lumMod val="50000"/>
                    <a:lumOff val="50000"/>
                  </a:schemeClr>
                </a:solidFill>
              </a:rPr>
              <a:t>Cooling</a:t>
            </a:r>
          </a:p>
        </p:txBody>
      </p:sp>
      <p:sp>
        <p:nvSpPr>
          <p:cNvPr id="7" name="Arrow: Right 6">
            <a:extLst>
              <a:ext uri="{FF2B5EF4-FFF2-40B4-BE49-F238E27FC236}">
                <a16:creationId xmlns:a16="http://schemas.microsoft.com/office/drawing/2014/main" id="{21C76220-101C-066A-1293-BFB6EBE6D28E}"/>
              </a:ext>
            </a:extLst>
          </p:cNvPr>
          <p:cNvSpPr/>
          <p:nvPr/>
        </p:nvSpPr>
        <p:spPr>
          <a:xfrm>
            <a:off x="8708890" y="1102468"/>
            <a:ext cx="524580" cy="324255"/>
          </a:xfrm>
          <a:prstGeom prst="rightArrow">
            <a:avLst/>
          </a:prstGeom>
          <a:solidFill>
            <a:schemeClr val="tx2">
              <a:lumMod val="50000"/>
              <a:lumOff val="50000"/>
            </a:schemeClr>
          </a:solid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A07012-8A5F-BAB9-5595-B952967B5F20}"/>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14</a:t>
            </a:r>
          </a:p>
        </p:txBody>
      </p:sp>
    </p:spTree>
    <p:extLst>
      <p:ext uri="{BB962C8B-B14F-4D97-AF65-F5344CB8AC3E}">
        <p14:creationId xmlns:p14="http://schemas.microsoft.com/office/powerpoint/2010/main" val="2805321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D031-9FDB-D11D-4564-E19878A1C1CD}"/>
              </a:ext>
            </a:extLst>
          </p:cNvPr>
          <p:cNvSpPr>
            <a:spLocks noGrp="1"/>
          </p:cNvSpPr>
          <p:nvPr>
            <p:ph type="title"/>
          </p:nvPr>
        </p:nvSpPr>
        <p:spPr>
          <a:xfrm>
            <a:off x="838200" y="-151292"/>
            <a:ext cx="10515600" cy="1325563"/>
          </a:xfrm>
        </p:spPr>
        <p:txBody>
          <a:bodyPr/>
          <a:lstStyle/>
          <a:p>
            <a:pPr algn="ctr"/>
            <a:r>
              <a:rPr lang="en-US" b="1" dirty="0">
                <a:solidFill>
                  <a:schemeClr val="tx2">
                    <a:lumMod val="50000"/>
                    <a:lumOff val="50000"/>
                  </a:schemeClr>
                </a:solidFill>
              </a:rPr>
              <a:t>Post-Experiment Calibration</a:t>
            </a:r>
          </a:p>
        </p:txBody>
      </p:sp>
      <p:sp>
        <p:nvSpPr>
          <p:cNvPr id="3" name="Content Placeholder 2">
            <a:extLst>
              <a:ext uri="{FF2B5EF4-FFF2-40B4-BE49-F238E27FC236}">
                <a16:creationId xmlns:a16="http://schemas.microsoft.com/office/drawing/2014/main" id="{92CD2BBB-E7CE-8365-B91B-0913CDAC5BD4}"/>
              </a:ext>
            </a:extLst>
          </p:cNvPr>
          <p:cNvSpPr>
            <a:spLocks noGrp="1"/>
          </p:cNvSpPr>
          <p:nvPr>
            <p:ph idx="1"/>
          </p:nvPr>
        </p:nvSpPr>
        <p:spPr>
          <a:xfrm>
            <a:off x="219740" y="725228"/>
            <a:ext cx="11688726" cy="2251888"/>
          </a:xfrm>
        </p:spPr>
        <p:txBody>
          <a:bodyPr>
            <a:normAutofit/>
          </a:bodyPr>
          <a:lstStyle/>
          <a:p>
            <a:r>
              <a:rPr lang="en-US" sz="2300" dirty="0"/>
              <a:t>Multiple run ranges to calibrate</a:t>
            </a:r>
          </a:p>
          <a:p>
            <a:pPr lvl="1"/>
            <a:r>
              <a:rPr lang="en-US" sz="2000" dirty="0"/>
              <a:t>Lowest Q</a:t>
            </a:r>
            <a:r>
              <a:rPr lang="en-US" sz="2000" baseline="30000" dirty="0"/>
              <a:t>2</a:t>
            </a:r>
            <a:r>
              <a:rPr lang="en-US" sz="2000" dirty="0"/>
              <a:t>(“Kin. 1”) had two HV changes for the entire detector</a:t>
            </a:r>
          </a:p>
          <a:p>
            <a:pPr lvl="1"/>
            <a:r>
              <a:rPr lang="en-US" sz="2000" dirty="0"/>
              <a:t>Highest Q</a:t>
            </a:r>
            <a:r>
              <a:rPr lang="en-US" sz="2000" baseline="30000" dirty="0"/>
              <a:t>2</a:t>
            </a:r>
            <a:r>
              <a:rPr lang="en-US" sz="2000" dirty="0"/>
              <a:t>(“Kin. 3”) had 4 HV changes for ~10-20 channels</a:t>
            </a:r>
          </a:p>
          <a:p>
            <a:r>
              <a:rPr lang="en-US" sz="2300" dirty="0"/>
              <a:t>Shown here: most up-to-date elastic calibrations of the two largest sub-ranges of Kin. 3</a:t>
            </a:r>
          </a:p>
          <a:p>
            <a:r>
              <a:rPr lang="en-US" sz="2300" dirty="0"/>
              <a:t>Most run ranges consistently indicate energy resolution around 11-12% after calibration</a:t>
            </a:r>
          </a:p>
          <a:p>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4B374C0B-B814-BEEB-E906-81F0DBEE2753}"/>
              </a:ext>
            </a:extLst>
          </p:cNvPr>
          <p:cNvPicPr>
            <a:picLocks noChangeAspect="1"/>
          </p:cNvPicPr>
          <p:nvPr/>
        </p:nvPicPr>
        <p:blipFill>
          <a:blip r:embed="rId2"/>
          <a:srcRect l="17922" t="13003" r="432" b="146"/>
          <a:stretch>
            <a:fillRect/>
          </a:stretch>
        </p:blipFill>
        <p:spPr>
          <a:xfrm>
            <a:off x="838199" y="2664885"/>
            <a:ext cx="4792133" cy="4193115"/>
          </a:xfrm>
          <a:prstGeom prst="rect">
            <a:avLst/>
          </a:prstGeom>
        </p:spPr>
      </p:pic>
      <p:pic>
        <p:nvPicPr>
          <p:cNvPr id="5" name="Picture 4">
            <a:extLst>
              <a:ext uri="{FF2B5EF4-FFF2-40B4-BE49-F238E27FC236}">
                <a16:creationId xmlns:a16="http://schemas.microsoft.com/office/drawing/2014/main" id="{D3866D91-A4EF-D952-3D78-4B590F4B72FF}"/>
              </a:ext>
            </a:extLst>
          </p:cNvPr>
          <p:cNvPicPr>
            <a:picLocks noChangeAspect="1"/>
          </p:cNvPicPr>
          <p:nvPr/>
        </p:nvPicPr>
        <p:blipFill>
          <a:blip r:embed="rId3"/>
          <a:srcRect l="17595" t="12511" r="735" b="2645"/>
          <a:stretch>
            <a:fillRect/>
          </a:stretch>
        </p:blipFill>
        <p:spPr>
          <a:xfrm>
            <a:off x="6726865" y="2649240"/>
            <a:ext cx="4792133" cy="4177757"/>
          </a:xfrm>
          <a:prstGeom prst="rect">
            <a:avLst/>
          </a:prstGeom>
        </p:spPr>
      </p:pic>
      <p:sp>
        <p:nvSpPr>
          <p:cNvPr id="6" name="TextBox 5">
            <a:extLst>
              <a:ext uri="{FF2B5EF4-FFF2-40B4-BE49-F238E27FC236}">
                <a16:creationId xmlns:a16="http://schemas.microsoft.com/office/drawing/2014/main" id="{58CAF2B3-7867-5658-00BE-57CEA54955A7}"/>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15</a:t>
            </a:r>
          </a:p>
        </p:txBody>
      </p:sp>
    </p:spTree>
    <p:extLst>
      <p:ext uri="{BB962C8B-B14F-4D97-AF65-F5344CB8AC3E}">
        <p14:creationId xmlns:p14="http://schemas.microsoft.com/office/powerpoint/2010/main" val="130045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7F8D6-7820-5E55-81EB-645ADFD741F7}"/>
              </a:ext>
            </a:extLst>
          </p:cNvPr>
          <p:cNvSpPr>
            <a:spLocks noGrp="1"/>
          </p:cNvSpPr>
          <p:nvPr>
            <p:ph type="title"/>
          </p:nvPr>
        </p:nvSpPr>
        <p:spPr>
          <a:xfrm>
            <a:off x="838200" y="230373"/>
            <a:ext cx="10515600" cy="1325563"/>
          </a:xfrm>
        </p:spPr>
        <p:txBody>
          <a:bodyPr/>
          <a:lstStyle/>
          <a:p>
            <a:r>
              <a:rPr lang="en-US" b="1" dirty="0">
                <a:solidFill>
                  <a:schemeClr val="tx2">
                    <a:lumMod val="50000"/>
                    <a:lumOff val="50000"/>
                  </a:schemeClr>
                </a:solidFill>
              </a:rPr>
              <a:t>Ongoing analysis efforts</a:t>
            </a:r>
          </a:p>
        </p:txBody>
      </p:sp>
      <p:sp>
        <p:nvSpPr>
          <p:cNvPr id="3" name="Content Placeholder 2">
            <a:extLst>
              <a:ext uri="{FF2B5EF4-FFF2-40B4-BE49-F238E27FC236}">
                <a16:creationId xmlns:a16="http://schemas.microsoft.com/office/drawing/2014/main" id="{F881520D-9829-6428-1720-7908A33ED93D}"/>
              </a:ext>
            </a:extLst>
          </p:cNvPr>
          <p:cNvSpPr>
            <a:spLocks noGrp="1"/>
          </p:cNvSpPr>
          <p:nvPr>
            <p:ph idx="1"/>
          </p:nvPr>
        </p:nvSpPr>
        <p:spPr>
          <a:xfrm>
            <a:off x="838200" y="1428676"/>
            <a:ext cx="10515600" cy="5198951"/>
          </a:xfrm>
        </p:spPr>
        <p:txBody>
          <a:bodyPr>
            <a:normAutofit lnSpcReduction="10000"/>
          </a:bodyPr>
          <a:lstStyle/>
          <a:p>
            <a:r>
              <a:rPr lang="en-US" b="1" dirty="0"/>
              <a:t>Calibration:</a:t>
            </a:r>
            <a:r>
              <a:rPr lang="en-US" dirty="0"/>
              <a:t> recent low-stats test replay using updated ECal and HCal gains seem promising, hopeful to implement new gains for larger replays soon</a:t>
            </a:r>
          </a:p>
          <a:p>
            <a:r>
              <a:rPr lang="en-US" b="1" dirty="0"/>
              <a:t>Multiple pulse finding: </a:t>
            </a:r>
            <a:r>
              <a:rPr lang="en-US" dirty="0"/>
              <a:t>current algorithm in offline replay only finds the first pulse above threshold, but full waveform readout was used in experiment. Algorithm is being updated to search for best timed pulse</a:t>
            </a:r>
          </a:p>
          <a:p>
            <a:r>
              <a:rPr lang="en-US" b="1" dirty="0"/>
              <a:t>Timing calibration: </a:t>
            </a:r>
            <a:r>
              <a:rPr lang="en-US" dirty="0"/>
              <a:t>recent effort towards timing calibration of HCal has shown progress, ECal timing from </a:t>
            </a:r>
            <a:r>
              <a:rPr lang="en-US" dirty="0" err="1"/>
              <a:t>cosmics</a:t>
            </a:r>
            <a:r>
              <a:rPr lang="en-US" dirty="0"/>
              <a:t> is decent, but there is room for improvement</a:t>
            </a:r>
          </a:p>
          <a:p>
            <a:r>
              <a:rPr lang="en-US" b="1" dirty="0"/>
              <a:t>Revisit Simulation: </a:t>
            </a:r>
            <a:r>
              <a:rPr lang="en-US" dirty="0"/>
              <a:t>review details of GEANT4 geometry to better understand the lower energy resolution seen from data as compared to what was predicted by simulation</a:t>
            </a:r>
          </a:p>
        </p:txBody>
      </p:sp>
      <p:sp>
        <p:nvSpPr>
          <p:cNvPr id="4" name="TextBox 3">
            <a:extLst>
              <a:ext uri="{FF2B5EF4-FFF2-40B4-BE49-F238E27FC236}">
                <a16:creationId xmlns:a16="http://schemas.microsoft.com/office/drawing/2014/main" id="{36371D4D-D4AA-B756-BDC2-44B90DD2813E}"/>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16</a:t>
            </a:r>
          </a:p>
        </p:txBody>
      </p:sp>
    </p:spTree>
    <p:extLst>
      <p:ext uri="{BB962C8B-B14F-4D97-AF65-F5344CB8AC3E}">
        <p14:creationId xmlns:p14="http://schemas.microsoft.com/office/powerpoint/2010/main" val="3225416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833CC-7FF6-FCA3-797C-8CF0FF92F70B}"/>
              </a:ext>
            </a:extLst>
          </p:cNvPr>
          <p:cNvSpPr>
            <a:spLocks noGrp="1"/>
          </p:cNvSpPr>
          <p:nvPr>
            <p:ph type="title"/>
          </p:nvPr>
        </p:nvSpPr>
        <p:spPr>
          <a:xfrm>
            <a:off x="838200" y="-43500"/>
            <a:ext cx="10515600" cy="1325563"/>
          </a:xfrm>
        </p:spPr>
        <p:txBody>
          <a:bodyPr/>
          <a:lstStyle/>
          <a:p>
            <a:pPr algn="ctr"/>
            <a:r>
              <a:rPr lang="en-US" b="1" dirty="0">
                <a:solidFill>
                  <a:schemeClr val="tx2">
                    <a:lumMod val="50000"/>
                    <a:lumOff val="50000"/>
                  </a:schemeClr>
                </a:solidFill>
              </a:rPr>
              <a:t>Thanks for all the help!</a:t>
            </a:r>
          </a:p>
        </p:txBody>
      </p:sp>
      <p:sp>
        <p:nvSpPr>
          <p:cNvPr id="5" name="Content Placeholder 4">
            <a:extLst>
              <a:ext uri="{FF2B5EF4-FFF2-40B4-BE49-F238E27FC236}">
                <a16:creationId xmlns:a16="http://schemas.microsoft.com/office/drawing/2014/main" id="{6430920E-81E4-0715-1D97-1FB2EFF34674}"/>
              </a:ext>
            </a:extLst>
          </p:cNvPr>
          <p:cNvSpPr>
            <a:spLocks noGrp="1"/>
          </p:cNvSpPr>
          <p:nvPr>
            <p:ph idx="1"/>
          </p:nvPr>
        </p:nvSpPr>
        <p:spPr>
          <a:xfrm>
            <a:off x="838200" y="948531"/>
            <a:ext cx="10515600" cy="4351338"/>
          </a:xfrm>
        </p:spPr>
        <p:txBody>
          <a:bodyPr/>
          <a:lstStyle/>
          <a:p>
            <a:pPr marL="0" indent="0">
              <a:buNone/>
            </a:pPr>
            <a:r>
              <a:rPr lang="en-US" dirty="0"/>
              <a:t>A *lot* of people worked to get ECal up and running, shown here are just some of those people</a:t>
            </a:r>
          </a:p>
        </p:txBody>
      </p:sp>
      <p:pic>
        <p:nvPicPr>
          <p:cNvPr id="7" name="Picture 6">
            <a:extLst>
              <a:ext uri="{FF2B5EF4-FFF2-40B4-BE49-F238E27FC236}">
                <a16:creationId xmlns:a16="http://schemas.microsoft.com/office/drawing/2014/main" id="{CED78379-6C9C-CE42-6FBE-99A36A732F53}"/>
              </a:ext>
            </a:extLst>
          </p:cNvPr>
          <p:cNvPicPr>
            <a:picLocks noChangeAspect="1"/>
          </p:cNvPicPr>
          <p:nvPr/>
        </p:nvPicPr>
        <p:blipFill>
          <a:blip r:embed="rId2"/>
          <a:stretch>
            <a:fillRect/>
          </a:stretch>
        </p:blipFill>
        <p:spPr>
          <a:xfrm>
            <a:off x="6474161" y="2646344"/>
            <a:ext cx="5531025" cy="4148269"/>
          </a:xfrm>
          <a:prstGeom prst="rect">
            <a:avLst/>
          </a:prstGeom>
        </p:spPr>
      </p:pic>
      <p:pic>
        <p:nvPicPr>
          <p:cNvPr id="4" name="Picture 3" descr="A group of people posing for a photo&#10;&#10;AI-generated content may be incorrect.">
            <a:extLst>
              <a:ext uri="{FF2B5EF4-FFF2-40B4-BE49-F238E27FC236}">
                <a16:creationId xmlns:a16="http://schemas.microsoft.com/office/drawing/2014/main" id="{9FC51BFC-A2DF-830B-D2AF-F5C61068E6A2}"/>
              </a:ext>
            </a:extLst>
          </p:cNvPr>
          <p:cNvPicPr>
            <a:picLocks noChangeAspect="1"/>
          </p:cNvPicPr>
          <p:nvPr/>
        </p:nvPicPr>
        <p:blipFill>
          <a:blip r:embed="rId3"/>
          <a:stretch>
            <a:fillRect/>
          </a:stretch>
        </p:blipFill>
        <p:spPr>
          <a:xfrm>
            <a:off x="36935" y="2222613"/>
            <a:ext cx="6896100" cy="4572000"/>
          </a:xfrm>
          <a:prstGeom prst="rect">
            <a:avLst/>
          </a:prstGeom>
        </p:spPr>
      </p:pic>
      <p:pic>
        <p:nvPicPr>
          <p:cNvPr id="9" name="Picture 8" descr="A picture containing person, indoor, person, working&#10;&#10;AI-generated content may be incorrect.">
            <a:extLst>
              <a:ext uri="{FF2B5EF4-FFF2-40B4-BE49-F238E27FC236}">
                <a16:creationId xmlns:a16="http://schemas.microsoft.com/office/drawing/2014/main" id="{9CB17CEC-9A38-E9B7-F1D0-4005F72B9CE6}"/>
              </a:ext>
            </a:extLst>
          </p:cNvPr>
          <p:cNvPicPr>
            <a:picLocks noChangeAspect="1"/>
          </p:cNvPicPr>
          <p:nvPr/>
        </p:nvPicPr>
        <p:blipFill>
          <a:blip r:embed="rId4"/>
          <a:stretch>
            <a:fillRect/>
          </a:stretch>
        </p:blipFill>
        <p:spPr>
          <a:xfrm>
            <a:off x="6853173" y="1758355"/>
            <a:ext cx="2052807" cy="2731689"/>
          </a:xfrm>
          <a:prstGeom prst="rect">
            <a:avLst/>
          </a:prstGeom>
        </p:spPr>
      </p:pic>
      <p:pic>
        <p:nvPicPr>
          <p:cNvPr id="11" name="Picture 10">
            <a:extLst>
              <a:ext uri="{FF2B5EF4-FFF2-40B4-BE49-F238E27FC236}">
                <a16:creationId xmlns:a16="http://schemas.microsoft.com/office/drawing/2014/main" id="{3B4F05F8-CD24-352A-A142-E579D8576474}"/>
              </a:ext>
            </a:extLst>
          </p:cNvPr>
          <p:cNvPicPr>
            <a:picLocks noChangeAspect="1"/>
          </p:cNvPicPr>
          <p:nvPr/>
        </p:nvPicPr>
        <p:blipFill>
          <a:blip r:embed="rId5"/>
          <a:stretch>
            <a:fillRect/>
          </a:stretch>
        </p:blipFill>
        <p:spPr>
          <a:xfrm>
            <a:off x="8905980" y="1909913"/>
            <a:ext cx="3099206" cy="2143720"/>
          </a:xfrm>
          <a:prstGeom prst="rect">
            <a:avLst/>
          </a:prstGeom>
        </p:spPr>
      </p:pic>
      <p:pic>
        <p:nvPicPr>
          <p:cNvPr id="13" name="Picture 12" descr="A person shooting an object&#10;&#10;AI-generated content may be incorrect.">
            <a:extLst>
              <a:ext uri="{FF2B5EF4-FFF2-40B4-BE49-F238E27FC236}">
                <a16:creationId xmlns:a16="http://schemas.microsoft.com/office/drawing/2014/main" id="{9DC3416D-6AC8-4C2F-411A-0709B8291C69}"/>
              </a:ext>
            </a:extLst>
          </p:cNvPr>
          <p:cNvPicPr>
            <a:picLocks noChangeAspect="1"/>
          </p:cNvPicPr>
          <p:nvPr/>
        </p:nvPicPr>
        <p:blipFill>
          <a:blip r:embed="rId6"/>
          <a:stretch>
            <a:fillRect/>
          </a:stretch>
        </p:blipFill>
        <p:spPr>
          <a:xfrm>
            <a:off x="2786146" y="1762431"/>
            <a:ext cx="4083241" cy="1907825"/>
          </a:xfrm>
          <a:prstGeom prst="rect">
            <a:avLst/>
          </a:prstGeom>
        </p:spPr>
      </p:pic>
      <p:sp>
        <p:nvSpPr>
          <p:cNvPr id="14" name="TextBox 13">
            <a:extLst>
              <a:ext uri="{FF2B5EF4-FFF2-40B4-BE49-F238E27FC236}">
                <a16:creationId xmlns:a16="http://schemas.microsoft.com/office/drawing/2014/main" id="{AEA2FDB6-BB33-70B0-EE9A-88504027ED3C}"/>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17</a:t>
            </a:r>
          </a:p>
        </p:txBody>
      </p:sp>
    </p:spTree>
    <p:extLst>
      <p:ext uri="{BB962C8B-B14F-4D97-AF65-F5344CB8AC3E}">
        <p14:creationId xmlns:p14="http://schemas.microsoft.com/office/powerpoint/2010/main" val="4253897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5C62-36E0-3208-7208-1E6BC1D525F4}"/>
              </a:ext>
            </a:extLst>
          </p:cNvPr>
          <p:cNvSpPr>
            <a:spLocks noGrp="1"/>
          </p:cNvSpPr>
          <p:nvPr>
            <p:ph type="title"/>
          </p:nvPr>
        </p:nvSpPr>
        <p:spPr/>
        <p:txBody>
          <a:bodyPr/>
          <a:lstStyle/>
          <a:p>
            <a:pPr algn="ctr"/>
            <a:r>
              <a:rPr lang="en-US" b="1" dirty="0">
                <a:solidFill>
                  <a:schemeClr val="tx2">
                    <a:lumMod val="50000"/>
                    <a:lumOff val="50000"/>
                  </a:schemeClr>
                </a:solidFill>
              </a:rPr>
              <a:t>(Roughly) Everyone Involved</a:t>
            </a:r>
          </a:p>
        </p:txBody>
      </p:sp>
      <p:sp>
        <p:nvSpPr>
          <p:cNvPr id="3" name="Content Placeholder 2">
            <a:extLst>
              <a:ext uri="{FF2B5EF4-FFF2-40B4-BE49-F238E27FC236}">
                <a16:creationId xmlns:a16="http://schemas.microsoft.com/office/drawing/2014/main" id="{55CD8EE8-BF71-30EA-7F7F-286A4D659CD1}"/>
              </a:ext>
            </a:extLst>
          </p:cNvPr>
          <p:cNvSpPr>
            <a:spLocks noGrp="1"/>
          </p:cNvSpPr>
          <p:nvPr>
            <p:ph idx="1"/>
          </p:nvPr>
        </p:nvSpPr>
        <p:spPr/>
        <p:txBody>
          <a:bodyPr>
            <a:normAutofit lnSpcReduction="10000"/>
          </a:bodyPr>
          <a:lstStyle/>
          <a:p>
            <a:r>
              <a:rPr lang="es-ES" dirty="0" err="1"/>
              <a:t>Installation</a:t>
            </a:r>
            <a:r>
              <a:rPr lang="es-ES" dirty="0"/>
              <a:t> </a:t>
            </a:r>
            <a:r>
              <a:rPr lang="es-ES" dirty="0" err="1"/>
              <a:t>Work</a:t>
            </a:r>
            <a:r>
              <a:rPr lang="es-ES" dirty="0"/>
              <a:t>: Simona, Don, Jimmy, </a:t>
            </a:r>
            <a:r>
              <a:rPr lang="es-ES" dirty="0" err="1"/>
              <a:t>Chandan</a:t>
            </a:r>
            <a:r>
              <a:rPr lang="es-ES" dirty="0"/>
              <a:t>, </a:t>
            </a:r>
            <a:r>
              <a:rPr lang="es-ES" dirty="0" err="1"/>
              <a:t>Jiwan</a:t>
            </a:r>
            <a:r>
              <a:rPr lang="es-ES" dirty="0"/>
              <a:t>, Ibrahim,</a:t>
            </a:r>
            <a:r>
              <a:rPr lang="en-US" dirty="0"/>
              <a:t> Deb, Arna, Mahmoud, Keagan, Ryan, Hem, </a:t>
            </a:r>
            <a:r>
              <a:rPr lang="en-US" dirty="0" err="1"/>
              <a:t>Jhih</a:t>
            </a:r>
            <a:r>
              <a:rPr lang="en-US" dirty="0"/>
              <a:t>-Ying, Oliver, Andrew C., Ben S., Logan, Keegan, Provakar, Anu, Nunzio, Vicenzo, Prakash</a:t>
            </a:r>
            <a:r>
              <a:rPr lang="es-ES" dirty="0"/>
              <a:t>, Bill, </a:t>
            </a:r>
            <a:r>
              <a:rPr lang="es-ES" dirty="0" err="1"/>
              <a:t>Samvel</a:t>
            </a:r>
            <a:r>
              <a:rPr lang="es-ES" dirty="0"/>
              <a:t>, Aram</a:t>
            </a:r>
          </a:p>
          <a:p>
            <a:endParaRPr lang="es-ES" dirty="0"/>
          </a:p>
          <a:p>
            <a:r>
              <a:rPr lang="es-ES" dirty="0"/>
              <a:t>Software and Analysis Guidance: Andrew P., Mark, </a:t>
            </a:r>
            <a:r>
              <a:rPr lang="es-ES" dirty="0" err="1"/>
              <a:t>Provakar</a:t>
            </a:r>
            <a:r>
              <a:rPr lang="es-ES" dirty="0"/>
              <a:t>, Anu, Simona, Ben R., </a:t>
            </a:r>
            <a:r>
              <a:rPr lang="es-ES" dirty="0" err="1"/>
              <a:t>Hanjie</a:t>
            </a:r>
            <a:endParaRPr lang="es-ES" dirty="0"/>
          </a:p>
          <a:p>
            <a:endParaRPr lang="es-ES" dirty="0"/>
          </a:p>
          <a:p>
            <a:r>
              <a:rPr lang="en-US" dirty="0"/>
              <a:t>Special thanks to </a:t>
            </a:r>
            <a:r>
              <a:rPr lang="en-US" dirty="0" err="1"/>
              <a:t>Jhih</a:t>
            </a:r>
            <a:r>
              <a:rPr lang="en-US" dirty="0"/>
              <a:t>-Ying for constantly looking after ECal with me for about 5 months straight</a:t>
            </a:r>
          </a:p>
        </p:txBody>
      </p:sp>
      <p:sp>
        <p:nvSpPr>
          <p:cNvPr id="4" name="TextBox 3">
            <a:extLst>
              <a:ext uri="{FF2B5EF4-FFF2-40B4-BE49-F238E27FC236}">
                <a16:creationId xmlns:a16="http://schemas.microsoft.com/office/drawing/2014/main" id="{0F8F0621-61CB-8554-F02A-12053C4ABA50}"/>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18</a:t>
            </a:r>
          </a:p>
        </p:txBody>
      </p:sp>
    </p:spTree>
    <p:extLst>
      <p:ext uri="{BB962C8B-B14F-4D97-AF65-F5344CB8AC3E}">
        <p14:creationId xmlns:p14="http://schemas.microsoft.com/office/powerpoint/2010/main" val="1335938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F258-C800-B7FE-48B4-01FBA41AE98A}"/>
              </a:ext>
            </a:extLst>
          </p:cNvPr>
          <p:cNvSpPr>
            <a:spLocks noGrp="1"/>
          </p:cNvSpPr>
          <p:nvPr>
            <p:ph type="title"/>
          </p:nvPr>
        </p:nvSpPr>
        <p:spPr>
          <a:xfrm>
            <a:off x="752475" y="254074"/>
            <a:ext cx="5719175" cy="1325563"/>
          </a:xfrm>
        </p:spPr>
        <p:txBody>
          <a:bodyPr/>
          <a:lstStyle/>
          <a:p>
            <a:r>
              <a:rPr lang="en-US" b="1" dirty="0">
                <a:solidFill>
                  <a:schemeClr val="tx2">
                    <a:lumMod val="50000"/>
                    <a:lumOff val="50000"/>
                  </a:schemeClr>
                </a:solidFill>
              </a:rPr>
              <a:t>Motivation for an Electron Calorimeter</a:t>
            </a:r>
          </a:p>
        </p:txBody>
      </p:sp>
      <p:sp>
        <p:nvSpPr>
          <p:cNvPr id="3" name="Content Placeholder 2">
            <a:extLst>
              <a:ext uri="{FF2B5EF4-FFF2-40B4-BE49-F238E27FC236}">
                <a16:creationId xmlns:a16="http://schemas.microsoft.com/office/drawing/2014/main" id="{8E8FB2F1-57E8-A66C-018E-D80F3A7935DB}"/>
              </a:ext>
            </a:extLst>
          </p:cNvPr>
          <p:cNvSpPr>
            <a:spLocks noGrp="1"/>
          </p:cNvSpPr>
          <p:nvPr>
            <p:ph idx="1"/>
          </p:nvPr>
        </p:nvSpPr>
        <p:spPr>
          <a:xfrm>
            <a:off x="624996" y="3235457"/>
            <a:ext cx="11148817" cy="4403538"/>
          </a:xfrm>
        </p:spPr>
        <p:txBody>
          <a:bodyPr>
            <a:normAutofit/>
          </a:bodyPr>
          <a:lstStyle/>
          <a:p>
            <a:pPr marL="171450" indent="-171450" algn="just">
              <a:spcBef>
                <a:spcPct val="25000"/>
              </a:spcBef>
              <a:defRPr/>
            </a:pPr>
            <a:r>
              <a:rPr lang="en-US" altLang="en-US" dirty="0">
                <a:latin typeface="Calibri" panose="020F0502020204030204" pitchFamily="34" charset="0"/>
                <a:ea typeface="Calibri" panose="020F0502020204030204" pitchFamily="34" charset="0"/>
                <a:cs typeface="Calibri" panose="020F0502020204030204" pitchFamily="34" charset="0"/>
              </a:rPr>
              <a:t>Inelastic scattering is the dominant process in these conditions</a:t>
            </a:r>
          </a:p>
          <a:p>
            <a:pPr marL="171450" indent="-171450" algn="just">
              <a:spcBef>
                <a:spcPct val="25000"/>
              </a:spcBef>
              <a:defRPr/>
            </a:pPr>
            <a:r>
              <a:rPr lang="en-US" altLang="en-US" dirty="0">
                <a:latin typeface="Calibri" panose="020F0502020204030204" pitchFamily="34" charset="0"/>
                <a:ea typeface="Calibri" panose="020F0502020204030204" pitchFamily="34" charset="0"/>
                <a:cs typeface="Calibri" panose="020F0502020204030204" pitchFamily="34" charset="0"/>
              </a:rPr>
              <a:t>Data acquisition (DAQ) system sees significant drop in </a:t>
            </a:r>
            <a:r>
              <a:rPr lang="en-US" altLang="en-US" dirty="0" err="1">
                <a:latin typeface="Calibri" panose="020F0502020204030204" pitchFamily="34" charset="0"/>
                <a:ea typeface="Calibri" panose="020F0502020204030204" pitchFamily="34" charset="0"/>
                <a:cs typeface="Calibri" panose="020F0502020204030204" pitchFamily="34" charset="0"/>
              </a:rPr>
              <a:t>livetime</a:t>
            </a:r>
            <a:r>
              <a:rPr lang="en-US" altLang="en-US" dirty="0">
                <a:latin typeface="Calibri" panose="020F0502020204030204" pitchFamily="34" charset="0"/>
                <a:ea typeface="Calibri" panose="020F0502020204030204" pitchFamily="34" charset="0"/>
                <a:cs typeface="Calibri" panose="020F0502020204030204" pitchFamily="34" charset="0"/>
              </a:rPr>
              <a:t> at trigger rate ~4-5kHz</a:t>
            </a:r>
          </a:p>
          <a:p>
            <a:r>
              <a:rPr lang="en-US" dirty="0"/>
              <a:t>In coincidence with HCal, ECal allows for major background suppression and reduction of rates</a:t>
            </a:r>
          </a:p>
          <a:p>
            <a:r>
              <a:rPr lang="en-US" dirty="0"/>
              <a:t>Also useful for kinematic reconstruction and event selection, hopefully in tandem with the Coordinate Detector (</a:t>
            </a:r>
            <a:r>
              <a:rPr lang="en-US" dirty="0" err="1"/>
              <a:t>CDet</a:t>
            </a:r>
            <a:r>
              <a:rPr lang="en-US" dirty="0"/>
              <a:t>)</a:t>
            </a:r>
          </a:p>
        </p:txBody>
      </p:sp>
      <p:pic>
        <p:nvPicPr>
          <p:cNvPr id="5" name="Picture 4" descr="A picture containing graphical user interface&#10;&#10;AI-generated content may be incorrect.">
            <a:extLst>
              <a:ext uri="{FF2B5EF4-FFF2-40B4-BE49-F238E27FC236}">
                <a16:creationId xmlns:a16="http://schemas.microsoft.com/office/drawing/2014/main" id="{1D4CEC81-C07A-2522-ACB0-A64EFB518E19}"/>
              </a:ext>
            </a:extLst>
          </p:cNvPr>
          <p:cNvPicPr>
            <a:picLocks noChangeAspect="1"/>
          </p:cNvPicPr>
          <p:nvPr/>
        </p:nvPicPr>
        <p:blipFill>
          <a:blip r:embed="rId2"/>
          <a:stretch>
            <a:fillRect/>
          </a:stretch>
        </p:blipFill>
        <p:spPr>
          <a:xfrm>
            <a:off x="6705600" y="44046"/>
            <a:ext cx="4733925" cy="3071183"/>
          </a:xfrm>
          <a:prstGeom prst="rect">
            <a:avLst/>
          </a:prstGeom>
        </p:spPr>
      </p:pic>
      <p:sp>
        <p:nvSpPr>
          <p:cNvPr id="6" name="TextBox 5">
            <a:extLst>
              <a:ext uri="{FF2B5EF4-FFF2-40B4-BE49-F238E27FC236}">
                <a16:creationId xmlns:a16="http://schemas.microsoft.com/office/drawing/2014/main" id="{D5F6ECC6-9F69-D773-0101-1E49BD7B04D4}"/>
              </a:ext>
            </a:extLst>
          </p:cNvPr>
          <p:cNvSpPr txBox="1"/>
          <p:nvPr/>
        </p:nvSpPr>
        <p:spPr>
          <a:xfrm>
            <a:off x="624996" y="1919615"/>
            <a:ext cx="5774498" cy="1255728"/>
          </a:xfrm>
          <a:prstGeom prst="rect">
            <a:avLst/>
          </a:prstGeom>
          <a:noFill/>
        </p:spPr>
        <p:txBody>
          <a:bodyPr wrap="square" rtlCol="0">
            <a:spAutoFit/>
          </a:bodyPr>
          <a:lstStyle/>
          <a:p>
            <a:pPr marL="171450" marR="0" lvl="0" indent="-171450" algn="just" defTabSz="914400" rtl="0" eaLnBrk="1" fontAlgn="auto" latinLnBrk="0" hangingPunct="1">
              <a:lnSpc>
                <a:spcPct val="90000"/>
              </a:lnSpc>
              <a:spcBef>
                <a:spcPct val="25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Cross section of elastic ep scattering goes like Q</a:t>
            </a:r>
            <a:r>
              <a:rPr kumimoji="0" lang="en-US" altLang="en-US" sz="28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-12</a:t>
            </a:r>
            <a:r>
              <a:rPr kumimoji="0" lang="en-US" alt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thus high luminosity and large solid angle is necessary  </a:t>
            </a:r>
            <a:endParaRPr kumimoji="0" lang="en-US" altLang="en-US" sz="28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C0DEBBD-DFC6-DFCE-7EED-EA0BF8F51020}"/>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1</a:t>
            </a:r>
          </a:p>
        </p:txBody>
      </p:sp>
    </p:spTree>
    <p:extLst>
      <p:ext uri="{BB962C8B-B14F-4D97-AF65-F5344CB8AC3E}">
        <p14:creationId xmlns:p14="http://schemas.microsoft.com/office/powerpoint/2010/main" val="17154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63245-2F23-6C79-B810-90558BBAE2E3}"/>
              </a:ext>
            </a:extLst>
          </p:cNvPr>
          <p:cNvSpPr>
            <a:spLocks noGrp="1"/>
          </p:cNvSpPr>
          <p:nvPr>
            <p:ph type="title"/>
          </p:nvPr>
        </p:nvSpPr>
        <p:spPr>
          <a:xfrm>
            <a:off x="838196" y="-276070"/>
            <a:ext cx="10515600" cy="1325563"/>
          </a:xfrm>
        </p:spPr>
        <p:txBody>
          <a:bodyPr/>
          <a:lstStyle/>
          <a:p>
            <a:pPr algn="ctr"/>
            <a:r>
              <a:rPr lang="en-US" b="1" dirty="0">
                <a:solidFill>
                  <a:schemeClr val="tx2">
                    <a:lumMod val="50000"/>
                    <a:lumOff val="50000"/>
                  </a:schemeClr>
                </a:solidFill>
              </a:rPr>
              <a:t>Simulated Singles Rates vs Threshold</a:t>
            </a:r>
          </a:p>
        </p:txBody>
      </p:sp>
      <p:pic>
        <p:nvPicPr>
          <p:cNvPr id="5" name="Content Placeholder 4">
            <a:extLst>
              <a:ext uri="{FF2B5EF4-FFF2-40B4-BE49-F238E27FC236}">
                <a16:creationId xmlns:a16="http://schemas.microsoft.com/office/drawing/2014/main" id="{E96FE199-16C0-196C-8E06-7A86D1A401BE}"/>
              </a:ext>
            </a:extLst>
          </p:cNvPr>
          <p:cNvPicPr>
            <a:picLocks noGrp="1" noChangeAspect="1"/>
          </p:cNvPicPr>
          <p:nvPr>
            <p:ph idx="1"/>
          </p:nvPr>
        </p:nvPicPr>
        <p:blipFill>
          <a:blip r:embed="rId3"/>
          <a:stretch>
            <a:fillRect/>
          </a:stretch>
        </p:blipFill>
        <p:spPr>
          <a:xfrm>
            <a:off x="139556" y="697173"/>
            <a:ext cx="8715769" cy="4351338"/>
          </a:xfrm>
        </p:spPr>
      </p:pic>
      <p:sp>
        <p:nvSpPr>
          <p:cNvPr id="6" name="TextBox 5">
            <a:extLst>
              <a:ext uri="{FF2B5EF4-FFF2-40B4-BE49-F238E27FC236}">
                <a16:creationId xmlns:a16="http://schemas.microsoft.com/office/drawing/2014/main" id="{60E0711B-5FE1-7DAC-8758-D872DD9AF0D0}"/>
              </a:ext>
            </a:extLst>
          </p:cNvPr>
          <p:cNvSpPr txBox="1"/>
          <p:nvPr/>
        </p:nvSpPr>
        <p:spPr>
          <a:xfrm>
            <a:off x="552446" y="5515236"/>
            <a:ext cx="11087100" cy="1200329"/>
          </a:xfrm>
          <a:prstGeom prst="rect">
            <a:avLst/>
          </a:prstGeom>
          <a:noFill/>
        </p:spPr>
        <p:txBody>
          <a:bodyPr wrap="square" rtlCol="0">
            <a:spAutoFit/>
          </a:bodyPr>
          <a:lstStyle/>
          <a:p>
            <a:r>
              <a:rPr lang="en-US" sz="2400" dirty="0"/>
              <a:t>The estimated 3MHz rate of HCal or even the 30kHz rate of ECal would overwhelm the DAQ system, thus a kinematic correlation between the two arms is necessary to form a coincidence trigger</a:t>
            </a:r>
          </a:p>
        </p:txBody>
      </p:sp>
      <p:pic>
        <p:nvPicPr>
          <p:cNvPr id="4" name="Picture 3">
            <a:extLst>
              <a:ext uri="{FF2B5EF4-FFF2-40B4-BE49-F238E27FC236}">
                <a16:creationId xmlns:a16="http://schemas.microsoft.com/office/drawing/2014/main" id="{F83188EB-5773-E205-D810-75BBBF4E716B}"/>
              </a:ext>
            </a:extLst>
          </p:cNvPr>
          <p:cNvPicPr>
            <a:picLocks noChangeAspect="1"/>
          </p:cNvPicPr>
          <p:nvPr/>
        </p:nvPicPr>
        <p:blipFill>
          <a:blip r:embed="rId4"/>
          <a:stretch>
            <a:fillRect/>
          </a:stretch>
        </p:blipFill>
        <p:spPr>
          <a:xfrm>
            <a:off x="2473982" y="5048511"/>
            <a:ext cx="4046918" cy="250583"/>
          </a:xfrm>
          <a:prstGeom prst="rect">
            <a:avLst/>
          </a:prstGeom>
        </p:spPr>
      </p:pic>
      <p:sp>
        <p:nvSpPr>
          <p:cNvPr id="3" name="TextBox 2">
            <a:extLst>
              <a:ext uri="{FF2B5EF4-FFF2-40B4-BE49-F238E27FC236}">
                <a16:creationId xmlns:a16="http://schemas.microsoft.com/office/drawing/2014/main" id="{1DF78013-18B8-2EAF-B7A9-ACA437954A8F}"/>
              </a:ext>
            </a:extLst>
          </p:cNvPr>
          <p:cNvSpPr txBox="1"/>
          <p:nvPr/>
        </p:nvSpPr>
        <p:spPr>
          <a:xfrm>
            <a:off x="1211522" y="5048511"/>
            <a:ext cx="6979700" cy="369332"/>
          </a:xfrm>
          <a:prstGeom prst="rect">
            <a:avLst/>
          </a:prstGeom>
          <a:solidFill>
            <a:schemeClr val="bg1"/>
          </a:solidFill>
        </p:spPr>
        <p:txBody>
          <a:bodyPr wrap="square" rtlCol="0">
            <a:spAutoFit/>
          </a:bodyPr>
          <a:lstStyle/>
          <a:p>
            <a:r>
              <a:rPr lang="en-US" b="1" dirty="0"/>
              <a:t>Trigger Threshold as a fraction of Expected Energy Deposition</a:t>
            </a:r>
          </a:p>
        </p:txBody>
      </p:sp>
      <p:sp>
        <p:nvSpPr>
          <p:cNvPr id="7" name="Rectangle 6">
            <a:extLst>
              <a:ext uri="{FF2B5EF4-FFF2-40B4-BE49-F238E27FC236}">
                <a16:creationId xmlns:a16="http://schemas.microsoft.com/office/drawing/2014/main" id="{A7EA837D-9464-0BD3-6597-24856A6454DE}"/>
              </a:ext>
            </a:extLst>
          </p:cNvPr>
          <p:cNvSpPr/>
          <p:nvPr/>
        </p:nvSpPr>
        <p:spPr>
          <a:xfrm>
            <a:off x="9059030" y="1393953"/>
            <a:ext cx="2878057" cy="3472252"/>
          </a:xfrm>
          <a:prstGeom prst="rect">
            <a:avLst/>
          </a:prstGeom>
          <a:solidFill>
            <a:schemeClr val="accent3">
              <a:lumMod val="20000"/>
              <a:lumOff val="80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AC24E3-CF90-DC51-6FC1-A56699DD01E1}"/>
              </a:ext>
            </a:extLst>
          </p:cNvPr>
          <p:cNvSpPr txBox="1"/>
          <p:nvPr/>
        </p:nvSpPr>
        <p:spPr>
          <a:xfrm>
            <a:off x="9255696" y="3655435"/>
            <a:ext cx="2484723" cy="523220"/>
          </a:xfrm>
          <a:prstGeom prst="rect">
            <a:avLst/>
          </a:prstGeom>
          <a:noFill/>
        </p:spPr>
        <p:txBody>
          <a:bodyPr wrap="square" rtlCol="0">
            <a:spAutoFit/>
          </a:bodyPr>
          <a:lstStyle/>
          <a:p>
            <a:r>
              <a:rPr lang="en-US" sz="2800" b="1" dirty="0" err="1">
                <a:solidFill>
                  <a:srgbClr val="FF0000"/>
                </a:solidFill>
              </a:rPr>
              <a:t>Ecal</a:t>
            </a:r>
            <a:r>
              <a:rPr lang="en-US" sz="2800" b="1" dirty="0">
                <a:solidFill>
                  <a:srgbClr val="FF0000"/>
                </a:solidFill>
              </a:rPr>
              <a:t>: ~30kHz</a:t>
            </a:r>
          </a:p>
        </p:txBody>
      </p:sp>
      <p:sp>
        <p:nvSpPr>
          <p:cNvPr id="9" name="TextBox 8">
            <a:extLst>
              <a:ext uri="{FF2B5EF4-FFF2-40B4-BE49-F238E27FC236}">
                <a16:creationId xmlns:a16="http://schemas.microsoft.com/office/drawing/2014/main" id="{A8587FC7-C7F8-70FA-6CED-64F177863432}"/>
              </a:ext>
            </a:extLst>
          </p:cNvPr>
          <p:cNvSpPr txBox="1"/>
          <p:nvPr/>
        </p:nvSpPr>
        <p:spPr>
          <a:xfrm>
            <a:off x="9255698" y="4185066"/>
            <a:ext cx="2484722" cy="523220"/>
          </a:xfrm>
          <a:prstGeom prst="rect">
            <a:avLst/>
          </a:prstGeom>
          <a:noFill/>
        </p:spPr>
        <p:txBody>
          <a:bodyPr wrap="square" rtlCol="0">
            <a:spAutoFit/>
          </a:bodyPr>
          <a:lstStyle/>
          <a:p>
            <a:r>
              <a:rPr lang="en-US" sz="2800" b="1" dirty="0" err="1">
                <a:solidFill>
                  <a:srgbClr val="0000FF"/>
                </a:solidFill>
              </a:rPr>
              <a:t>Hcal</a:t>
            </a:r>
            <a:r>
              <a:rPr lang="en-US" sz="2800" b="1" dirty="0">
                <a:solidFill>
                  <a:srgbClr val="0000FF"/>
                </a:solidFill>
              </a:rPr>
              <a:t>: ~3MHz</a:t>
            </a:r>
          </a:p>
        </p:txBody>
      </p:sp>
      <p:sp>
        <p:nvSpPr>
          <p:cNvPr id="10" name="TextBox 9">
            <a:extLst>
              <a:ext uri="{FF2B5EF4-FFF2-40B4-BE49-F238E27FC236}">
                <a16:creationId xmlns:a16="http://schemas.microsoft.com/office/drawing/2014/main" id="{F7252A1C-7861-7D92-F915-61EEC21AD954}"/>
              </a:ext>
            </a:extLst>
          </p:cNvPr>
          <p:cNvSpPr txBox="1"/>
          <p:nvPr/>
        </p:nvSpPr>
        <p:spPr>
          <a:xfrm>
            <a:off x="9059030" y="1345761"/>
            <a:ext cx="2756356" cy="2246769"/>
          </a:xfrm>
          <a:prstGeom prst="rect">
            <a:avLst/>
          </a:prstGeom>
          <a:noFill/>
        </p:spPr>
        <p:txBody>
          <a:bodyPr wrap="square" rtlCol="0">
            <a:spAutoFit/>
          </a:bodyPr>
          <a:lstStyle/>
          <a:p>
            <a:pPr algn="ctr"/>
            <a:r>
              <a:rPr lang="en-US" sz="2800" b="1" dirty="0"/>
              <a:t>Simulated Single Arm Trigger Rates</a:t>
            </a:r>
          </a:p>
          <a:p>
            <a:pPr algn="ctr"/>
            <a:r>
              <a:rPr lang="en-US" sz="2800" b="1" dirty="0"/>
              <a:t>(Global OR of clusters)</a:t>
            </a:r>
          </a:p>
        </p:txBody>
      </p:sp>
      <p:sp>
        <p:nvSpPr>
          <p:cNvPr id="11" name="Rectangle 10">
            <a:extLst>
              <a:ext uri="{FF2B5EF4-FFF2-40B4-BE49-F238E27FC236}">
                <a16:creationId xmlns:a16="http://schemas.microsoft.com/office/drawing/2014/main" id="{9B2A78C5-3F2C-4341-DE92-4EFFCD89DA88}"/>
              </a:ext>
            </a:extLst>
          </p:cNvPr>
          <p:cNvSpPr/>
          <p:nvPr/>
        </p:nvSpPr>
        <p:spPr>
          <a:xfrm>
            <a:off x="3926910" y="1780132"/>
            <a:ext cx="626301" cy="48520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81A0661-3C3B-61D8-60BA-16C3DC234B47}"/>
              </a:ext>
            </a:extLst>
          </p:cNvPr>
          <p:cNvPicPr>
            <a:picLocks noChangeAspect="1"/>
          </p:cNvPicPr>
          <p:nvPr/>
        </p:nvPicPr>
        <p:blipFill>
          <a:blip r:embed="rId5"/>
          <a:stretch>
            <a:fillRect/>
          </a:stretch>
        </p:blipFill>
        <p:spPr>
          <a:xfrm>
            <a:off x="6289832" y="3254531"/>
            <a:ext cx="664522" cy="524301"/>
          </a:xfrm>
          <a:prstGeom prst="rect">
            <a:avLst/>
          </a:prstGeom>
        </p:spPr>
      </p:pic>
      <p:sp>
        <p:nvSpPr>
          <p:cNvPr id="12" name="TextBox 11">
            <a:extLst>
              <a:ext uri="{FF2B5EF4-FFF2-40B4-BE49-F238E27FC236}">
                <a16:creationId xmlns:a16="http://schemas.microsoft.com/office/drawing/2014/main" id="{D0F97769-23E4-33FA-67C2-6E30179C765F}"/>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2</a:t>
            </a:r>
          </a:p>
        </p:txBody>
      </p:sp>
      <p:sp>
        <p:nvSpPr>
          <p:cNvPr id="15" name="TextBox 14">
            <a:extLst>
              <a:ext uri="{FF2B5EF4-FFF2-40B4-BE49-F238E27FC236}">
                <a16:creationId xmlns:a16="http://schemas.microsoft.com/office/drawing/2014/main" id="{8EF821E0-1AA6-56D6-1776-9F432B3B7DE0}"/>
              </a:ext>
            </a:extLst>
          </p:cNvPr>
          <p:cNvSpPr txBox="1"/>
          <p:nvPr/>
        </p:nvSpPr>
        <p:spPr>
          <a:xfrm>
            <a:off x="17855" y="386711"/>
            <a:ext cx="1193667" cy="369332"/>
          </a:xfrm>
          <a:prstGeom prst="rect">
            <a:avLst/>
          </a:prstGeom>
          <a:solidFill>
            <a:schemeClr val="bg1"/>
          </a:solidFill>
        </p:spPr>
        <p:txBody>
          <a:bodyPr wrap="square" rtlCol="0">
            <a:spAutoFit/>
          </a:bodyPr>
          <a:lstStyle/>
          <a:p>
            <a:r>
              <a:rPr lang="en-US" b="1" dirty="0"/>
              <a:t>Rate (Hz)</a:t>
            </a:r>
          </a:p>
        </p:txBody>
      </p:sp>
    </p:spTree>
    <p:extLst>
      <p:ext uri="{BB962C8B-B14F-4D97-AF65-F5344CB8AC3E}">
        <p14:creationId xmlns:p14="http://schemas.microsoft.com/office/powerpoint/2010/main" val="1168050493"/>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24E1-BB7C-9FEB-193C-060909397974}"/>
              </a:ext>
            </a:extLst>
          </p:cNvPr>
          <p:cNvSpPr>
            <a:spLocks noGrp="1"/>
          </p:cNvSpPr>
          <p:nvPr>
            <p:ph type="title"/>
          </p:nvPr>
        </p:nvSpPr>
        <p:spPr>
          <a:xfrm>
            <a:off x="716098" y="-106147"/>
            <a:ext cx="10515600" cy="1325563"/>
          </a:xfrm>
        </p:spPr>
        <p:txBody>
          <a:bodyPr/>
          <a:lstStyle/>
          <a:p>
            <a:r>
              <a:rPr lang="en-US" b="1" dirty="0">
                <a:solidFill>
                  <a:schemeClr val="tx2">
                    <a:lumMod val="50000"/>
                    <a:lumOff val="50000"/>
                  </a:schemeClr>
                </a:solidFill>
              </a:rPr>
              <a:t>Detector Design</a:t>
            </a:r>
          </a:p>
        </p:txBody>
      </p:sp>
      <p:pic>
        <p:nvPicPr>
          <p:cNvPr id="11" name="Picture 10" descr="A picture containing text">
            <a:extLst>
              <a:ext uri="{FF2B5EF4-FFF2-40B4-BE49-F238E27FC236}">
                <a16:creationId xmlns:a16="http://schemas.microsoft.com/office/drawing/2014/main" id="{B6CC91DD-566F-752E-C8EE-2A0C1CE1AFD4}"/>
              </a:ext>
            </a:extLst>
          </p:cNvPr>
          <p:cNvPicPr>
            <a:picLocks noChangeAspect="1"/>
          </p:cNvPicPr>
          <p:nvPr/>
        </p:nvPicPr>
        <p:blipFill>
          <a:blip r:embed="rId2"/>
          <a:stretch>
            <a:fillRect/>
          </a:stretch>
        </p:blipFill>
        <p:spPr>
          <a:xfrm>
            <a:off x="3814175" y="4341521"/>
            <a:ext cx="6372199" cy="2483012"/>
          </a:xfrm>
          <a:prstGeom prst="rect">
            <a:avLst/>
          </a:prstGeom>
        </p:spPr>
      </p:pic>
      <p:sp>
        <p:nvSpPr>
          <p:cNvPr id="3" name="Content Placeholder 2">
            <a:extLst>
              <a:ext uri="{FF2B5EF4-FFF2-40B4-BE49-F238E27FC236}">
                <a16:creationId xmlns:a16="http://schemas.microsoft.com/office/drawing/2014/main" id="{11670CB3-D610-7A88-1375-DA8EA26ECE41}"/>
              </a:ext>
            </a:extLst>
          </p:cNvPr>
          <p:cNvSpPr>
            <a:spLocks noGrp="1"/>
          </p:cNvSpPr>
          <p:nvPr>
            <p:ph idx="1"/>
          </p:nvPr>
        </p:nvSpPr>
        <p:spPr>
          <a:xfrm>
            <a:off x="211899" y="993416"/>
            <a:ext cx="7986386" cy="3860420"/>
          </a:xfrm>
        </p:spPr>
        <p:txBody>
          <a:bodyPr>
            <a:normAutofit lnSpcReduction="10000"/>
          </a:bodyPr>
          <a:lstStyle/>
          <a:p>
            <a:r>
              <a:rPr lang="en-US" dirty="0"/>
              <a:t>1656 channels (184 SM’s)</a:t>
            </a:r>
          </a:p>
          <a:p>
            <a:r>
              <a:rPr lang="en-US" dirty="0"/>
              <a:t>~9.5 feet tall and ~4 feet wide</a:t>
            </a:r>
          </a:p>
          <a:p>
            <a:r>
              <a:rPr lang="en-US" dirty="0"/>
              <a:t>Shaped to match acceptance</a:t>
            </a:r>
          </a:p>
          <a:p>
            <a:r>
              <a:rPr lang="en-US" dirty="0"/>
              <a:t>Lead glass Cherenkov based detection</a:t>
            </a:r>
          </a:p>
          <a:p>
            <a:r>
              <a:rPr lang="en-US" dirty="0"/>
              <a:t>Heated to ~180-220C for constant thermal annealing</a:t>
            </a:r>
          </a:p>
          <a:p>
            <a:r>
              <a:rPr lang="en-US" dirty="0"/>
              <a:t>Energy resolution ~12%</a:t>
            </a:r>
          </a:p>
          <a:p>
            <a:r>
              <a:rPr lang="en-US" dirty="0"/>
              <a:t>Position resolution ~6mm</a:t>
            </a:r>
          </a:p>
          <a:p>
            <a:endParaRPr lang="en-US" dirty="0"/>
          </a:p>
        </p:txBody>
      </p:sp>
      <p:pic>
        <p:nvPicPr>
          <p:cNvPr id="5" name="Picture 4" descr="A picture containing outdoor&#10;&#10;AI-generated content may be incorrect.">
            <a:extLst>
              <a:ext uri="{FF2B5EF4-FFF2-40B4-BE49-F238E27FC236}">
                <a16:creationId xmlns:a16="http://schemas.microsoft.com/office/drawing/2014/main" id="{9D61A80D-B258-48BB-3F82-B0FA4BAE14D9}"/>
              </a:ext>
            </a:extLst>
          </p:cNvPr>
          <p:cNvPicPr>
            <a:picLocks noChangeAspect="1"/>
          </p:cNvPicPr>
          <p:nvPr/>
        </p:nvPicPr>
        <p:blipFill>
          <a:blip r:embed="rId3"/>
          <a:stretch>
            <a:fillRect/>
          </a:stretch>
        </p:blipFill>
        <p:spPr>
          <a:xfrm>
            <a:off x="7415408" y="-26033"/>
            <a:ext cx="3044780" cy="4077638"/>
          </a:xfrm>
          <a:prstGeom prst="rect">
            <a:avLst/>
          </a:prstGeom>
        </p:spPr>
      </p:pic>
      <p:pic>
        <p:nvPicPr>
          <p:cNvPr id="7" name="Picture 6" descr="A picture containing text, shoji&#10;&#10;AI-generated content may be incorrect.">
            <a:extLst>
              <a:ext uri="{FF2B5EF4-FFF2-40B4-BE49-F238E27FC236}">
                <a16:creationId xmlns:a16="http://schemas.microsoft.com/office/drawing/2014/main" id="{9C8430E8-88E0-4544-8EB8-F4F784291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577" y="3697436"/>
            <a:ext cx="1660499" cy="3127097"/>
          </a:xfrm>
          <a:prstGeom prst="rect">
            <a:avLst/>
          </a:prstGeom>
          <a:effectLst>
            <a:glow rad="63500">
              <a:schemeClr val="accent4">
                <a:satMod val="175000"/>
                <a:alpha val="40000"/>
              </a:schemeClr>
            </a:glow>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878BC076-16FF-5CEC-E118-97DC44A5F5DC}"/>
              </a:ext>
            </a:extLst>
          </p:cNvPr>
          <p:cNvSpPr/>
          <p:nvPr/>
        </p:nvSpPr>
        <p:spPr>
          <a:xfrm>
            <a:off x="49427" y="4933950"/>
            <a:ext cx="3639923" cy="1441450"/>
          </a:xfrm>
          <a:prstGeom prst="roundRect">
            <a:avLst/>
          </a:prstGeom>
          <a:noFill/>
          <a:ln w="412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ED49774-73AD-8164-97DC-6A082D6C9F41}"/>
              </a:ext>
            </a:extLst>
          </p:cNvPr>
          <p:cNvSpPr txBox="1"/>
          <p:nvPr/>
        </p:nvSpPr>
        <p:spPr>
          <a:xfrm>
            <a:off x="422841" y="5116066"/>
            <a:ext cx="2893094" cy="1077218"/>
          </a:xfrm>
          <a:prstGeom prst="rect">
            <a:avLst/>
          </a:prstGeom>
          <a:noFill/>
        </p:spPr>
        <p:txBody>
          <a:bodyPr wrap="square" rtlCol="0">
            <a:spAutoFit/>
          </a:bodyPr>
          <a:lstStyle/>
          <a:p>
            <a:pPr algn="ctr"/>
            <a:r>
              <a:rPr lang="en-US" sz="3200" b="1" dirty="0" err="1"/>
              <a:t>Supermodule</a:t>
            </a:r>
            <a:r>
              <a:rPr lang="en-US" sz="3200" b="1" dirty="0"/>
              <a:t> – 3x3 channels</a:t>
            </a:r>
          </a:p>
        </p:txBody>
      </p:sp>
      <p:sp>
        <p:nvSpPr>
          <p:cNvPr id="4" name="TextBox 3">
            <a:extLst>
              <a:ext uri="{FF2B5EF4-FFF2-40B4-BE49-F238E27FC236}">
                <a16:creationId xmlns:a16="http://schemas.microsoft.com/office/drawing/2014/main" id="{3F33734B-11FE-6D36-E711-6B1876FB4C6C}"/>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3</a:t>
            </a:r>
          </a:p>
        </p:txBody>
      </p:sp>
    </p:spTree>
    <p:extLst>
      <p:ext uri="{BB962C8B-B14F-4D97-AF65-F5344CB8AC3E}">
        <p14:creationId xmlns:p14="http://schemas.microsoft.com/office/powerpoint/2010/main" val="1515149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D68D-B994-10A1-70D6-9FCBA771F324}"/>
              </a:ext>
            </a:extLst>
          </p:cNvPr>
          <p:cNvSpPr>
            <a:spLocks noGrp="1"/>
          </p:cNvSpPr>
          <p:nvPr>
            <p:ph type="title"/>
          </p:nvPr>
        </p:nvSpPr>
        <p:spPr>
          <a:xfrm>
            <a:off x="838200" y="-228553"/>
            <a:ext cx="10515600" cy="1325563"/>
          </a:xfrm>
        </p:spPr>
        <p:txBody>
          <a:bodyPr/>
          <a:lstStyle/>
          <a:p>
            <a:pPr algn="ctr"/>
            <a:r>
              <a:rPr lang="en-US" b="1" dirty="0">
                <a:solidFill>
                  <a:schemeClr val="tx2">
                    <a:lumMod val="50000"/>
                    <a:lumOff val="50000"/>
                  </a:schemeClr>
                </a:solidFill>
              </a:rPr>
              <a:t>ECal Placements</a:t>
            </a:r>
          </a:p>
        </p:txBody>
      </p:sp>
      <p:pic>
        <p:nvPicPr>
          <p:cNvPr id="5" name="Content Placeholder 4" descr="Sunburst chart&#10;&#10;AI-generated content may be incorrect.">
            <a:extLst>
              <a:ext uri="{FF2B5EF4-FFF2-40B4-BE49-F238E27FC236}">
                <a16:creationId xmlns:a16="http://schemas.microsoft.com/office/drawing/2014/main" id="{31A3CA4C-39D9-D60C-D889-5929F76FC655}"/>
              </a:ext>
            </a:extLst>
          </p:cNvPr>
          <p:cNvPicPr>
            <a:picLocks noGrp="1" noChangeAspect="1"/>
          </p:cNvPicPr>
          <p:nvPr>
            <p:ph idx="1"/>
          </p:nvPr>
        </p:nvPicPr>
        <p:blipFill>
          <a:blip r:embed="rId2"/>
          <a:stretch>
            <a:fillRect/>
          </a:stretch>
        </p:blipFill>
        <p:spPr>
          <a:xfrm>
            <a:off x="690344" y="1802868"/>
            <a:ext cx="4448038" cy="4976798"/>
          </a:xfrm>
          <a:prstGeom prst="rect">
            <a:avLst/>
          </a:prstGeom>
        </p:spPr>
      </p:pic>
      <p:sp>
        <p:nvSpPr>
          <p:cNvPr id="6" name="TextBox 5">
            <a:extLst>
              <a:ext uri="{FF2B5EF4-FFF2-40B4-BE49-F238E27FC236}">
                <a16:creationId xmlns:a16="http://schemas.microsoft.com/office/drawing/2014/main" id="{03DF21ED-4A20-1C05-B713-B2EBD9982D71}"/>
              </a:ext>
            </a:extLst>
          </p:cNvPr>
          <p:cNvSpPr txBox="1"/>
          <p:nvPr/>
        </p:nvSpPr>
        <p:spPr>
          <a:xfrm>
            <a:off x="6760026" y="782602"/>
            <a:ext cx="3826804" cy="923330"/>
          </a:xfrm>
          <a:prstGeom prst="rect">
            <a:avLst/>
          </a:prstGeom>
          <a:noFill/>
        </p:spPr>
        <p:txBody>
          <a:bodyPr wrap="square" rtlCol="0">
            <a:spAutoFit/>
          </a:bodyPr>
          <a:lstStyle/>
          <a:p>
            <a:r>
              <a:rPr lang="en-US" b="1" u="sng" dirty="0"/>
              <a:t>Higher Q</a:t>
            </a:r>
            <a:r>
              <a:rPr lang="en-US" b="1" u="sng" baseline="30000" dirty="0"/>
              <a:t>2</a:t>
            </a:r>
            <a:r>
              <a:rPr lang="en-US" b="1" u="sng" dirty="0"/>
              <a:t> kinematic placement:</a:t>
            </a:r>
          </a:p>
          <a:p>
            <a:r>
              <a:rPr lang="en-US" b="1" dirty="0"/>
              <a:t>    ECal distance from pivot: 6.0m</a:t>
            </a:r>
          </a:p>
          <a:p>
            <a:r>
              <a:rPr lang="en-US" b="1" dirty="0"/>
              <a:t>    ECal angle from beamline: 27.0</a:t>
            </a:r>
            <a:r>
              <a:rPr lang="en-US" b="1" baseline="30000" dirty="0"/>
              <a:t>O</a:t>
            </a:r>
            <a:endParaRPr lang="en-US" b="1" dirty="0"/>
          </a:p>
        </p:txBody>
      </p:sp>
      <p:pic>
        <p:nvPicPr>
          <p:cNvPr id="13" name="Picture 12" descr="A picture containing sunburst chart&#10;&#10;AI-generated content may be incorrect.">
            <a:extLst>
              <a:ext uri="{FF2B5EF4-FFF2-40B4-BE49-F238E27FC236}">
                <a16:creationId xmlns:a16="http://schemas.microsoft.com/office/drawing/2014/main" id="{49A52B39-6F59-C4B5-DD7E-98A6FC4C052B}"/>
              </a:ext>
            </a:extLst>
          </p:cNvPr>
          <p:cNvPicPr>
            <a:picLocks noChangeAspect="1"/>
          </p:cNvPicPr>
          <p:nvPr/>
        </p:nvPicPr>
        <p:blipFill>
          <a:blip r:embed="rId3"/>
          <a:stretch>
            <a:fillRect/>
          </a:stretch>
        </p:blipFill>
        <p:spPr>
          <a:xfrm>
            <a:off x="6333042" y="1801505"/>
            <a:ext cx="4366803" cy="4981329"/>
          </a:xfrm>
          <a:prstGeom prst="rect">
            <a:avLst/>
          </a:prstGeom>
        </p:spPr>
      </p:pic>
      <p:sp>
        <p:nvSpPr>
          <p:cNvPr id="14" name="TextBox 13">
            <a:extLst>
              <a:ext uri="{FF2B5EF4-FFF2-40B4-BE49-F238E27FC236}">
                <a16:creationId xmlns:a16="http://schemas.microsoft.com/office/drawing/2014/main" id="{E35E4029-50E2-4688-E5CC-DB0AF447C244}"/>
              </a:ext>
            </a:extLst>
          </p:cNvPr>
          <p:cNvSpPr txBox="1"/>
          <p:nvPr/>
        </p:nvSpPr>
        <p:spPr>
          <a:xfrm>
            <a:off x="943711" y="782602"/>
            <a:ext cx="3873840" cy="923330"/>
          </a:xfrm>
          <a:prstGeom prst="rect">
            <a:avLst/>
          </a:prstGeom>
          <a:noFill/>
        </p:spPr>
        <p:txBody>
          <a:bodyPr wrap="square" rtlCol="0">
            <a:spAutoFit/>
          </a:bodyPr>
          <a:lstStyle/>
          <a:p>
            <a:r>
              <a:rPr lang="en-US" b="1" u="sng" dirty="0"/>
              <a:t>Lower Q</a:t>
            </a:r>
            <a:r>
              <a:rPr lang="en-US" b="1" u="sng" baseline="30000" dirty="0"/>
              <a:t>2</a:t>
            </a:r>
            <a:r>
              <a:rPr lang="en-US" b="1" u="sng" dirty="0"/>
              <a:t> kinematic placement:</a:t>
            </a:r>
          </a:p>
          <a:p>
            <a:r>
              <a:rPr lang="en-US" b="1" dirty="0"/>
              <a:t>     ECal distance from pivot: 8.0m</a:t>
            </a:r>
          </a:p>
          <a:p>
            <a:r>
              <a:rPr lang="en-US" b="1" dirty="0"/>
              <a:t>     ECal angle from beamline: 29.46</a:t>
            </a:r>
            <a:r>
              <a:rPr lang="en-US" b="1" baseline="30000" dirty="0"/>
              <a:t>O</a:t>
            </a:r>
            <a:endParaRPr lang="en-US" b="1" dirty="0"/>
          </a:p>
        </p:txBody>
      </p:sp>
      <p:sp>
        <p:nvSpPr>
          <p:cNvPr id="15" name="TextBox 14">
            <a:extLst>
              <a:ext uri="{FF2B5EF4-FFF2-40B4-BE49-F238E27FC236}">
                <a16:creationId xmlns:a16="http://schemas.microsoft.com/office/drawing/2014/main" id="{A848DA83-9123-6C0C-4188-2045AB1B6DE2}"/>
              </a:ext>
            </a:extLst>
          </p:cNvPr>
          <p:cNvSpPr txBox="1"/>
          <p:nvPr/>
        </p:nvSpPr>
        <p:spPr>
          <a:xfrm>
            <a:off x="10665448" y="5111086"/>
            <a:ext cx="1583139" cy="1200329"/>
          </a:xfrm>
          <a:prstGeom prst="rect">
            <a:avLst/>
          </a:prstGeom>
          <a:noFill/>
        </p:spPr>
        <p:txBody>
          <a:bodyPr wrap="square" rtlCol="0">
            <a:spAutoFit/>
          </a:bodyPr>
          <a:lstStyle/>
          <a:p>
            <a:r>
              <a:rPr lang="en-US" b="1" dirty="0"/>
              <a:t>Hadron arm should be at more forward angle here</a:t>
            </a:r>
          </a:p>
        </p:txBody>
      </p:sp>
      <p:sp>
        <p:nvSpPr>
          <p:cNvPr id="17" name="TextBox 16">
            <a:extLst>
              <a:ext uri="{FF2B5EF4-FFF2-40B4-BE49-F238E27FC236}">
                <a16:creationId xmlns:a16="http://schemas.microsoft.com/office/drawing/2014/main" id="{3F73CF0A-7D13-6B6F-7DE6-6E264572698D}"/>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4</a:t>
            </a:r>
          </a:p>
        </p:txBody>
      </p:sp>
      <p:sp>
        <p:nvSpPr>
          <p:cNvPr id="18" name="Rectangle: Rounded Corners 17">
            <a:extLst>
              <a:ext uri="{FF2B5EF4-FFF2-40B4-BE49-F238E27FC236}">
                <a16:creationId xmlns:a16="http://schemas.microsoft.com/office/drawing/2014/main" id="{9E0EBEDD-B3D7-465B-0B3E-49BD3271A09F}"/>
              </a:ext>
            </a:extLst>
          </p:cNvPr>
          <p:cNvSpPr/>
          <p:nvPr/>
        </p:nvSpPr>
        <p:spPr>
          <a:xfrm>
            <a:off x="910253" y="782601"/>
            <a:ext cx="3873840" cy="942803"/>
          </a:xfrm>
          <a:prstGeom prst="roundRect">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E807274-B355-0F46-7BC4-555497AA0396}"/>
              </a:ext>
            </a:extLst>
          </p:cNvPr>
          <p:cNvSpPr/>
          <p:nvPr/>
        </p:nvSpPr>
        <p:spPr>
          <a:xfrm>
            <a:off x="6640937" y="782600"/>
            <a:ext cx="3873840" cy="942804"/>
          </a:xfrm>
          <a:prstGeom prst="roundRect">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619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E36E9-3A5F-2431-3B4A-3B12CF4FE4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7838E-97D7-691F-A9E1-5569EC55EB14}"/>
              </a:ext>
            </a:extLst>
          </p:cNvPr>
          <p:cNvSpPr>
            <a:spLocks noGrp="1"/>
          </p:cNvSpPr>
          <p:nvPr>
            <p:ph type="title"/>
          </p:nvPr>
        </p:nvSpPr>
        <p:spPr>
          <a:xfrm>
            <a:off x="838200" y="-98792"/>
            <a:ext cx="10515600" cy="1325563"/>
          </a:xfrm>
        </p:spPr>
        <p:txBody>
          <a:bodyPr/>
          <a:lstStyle/>
          <a:p>
            <a:pPr algn="ctr"/>
            <a:r>
              <a:rPr lang="en-US" b="1" dirty="0">
                <a:solidFill>
                  <a:schemeClr val="tx2">
                    <a:lumMod val="50000"/>
                    <a:lumOff val="50000"/>
                  </a:schemeClr>
                </a:solidFill>
              </a:rPr>
              <a:t>Assembly and Cabling: Detector Side</a:t>
            </a:r>
          </a:p>
        </p:txBody>
      </p:sp>
      <p:sp>
        <p:nvSpPr>
          <p:cNvPr id="3" name="Content Placeholder 2">
            <a:extLst>
              <a:ext uri="{FF2B5EF4-FFF2-40B4-BE49-F238E27FC236}">
                <a16:creationId xmlns:a16="http://schemas.microsoft.com/office/drawing/2014/main" id="{DFF58089-5471-630E-6B61-FA0A55EC77B3}"/>
              </a:ext>
            </a:extLst>
          </p:cNvPr>
          <p:cNvSpPr>
            <a:spLocks noGrp="1"/>
          </p:cNvSpPr>
          <p:nvPr>
            <p:ph idx="1"/>
          </p:nvPr>
        </p:nvSpPr>
        <p:spPr>
          <a:xfrm>
            <a:off x="199387" y="1058450"/>
            <a:ext cx="4309983" cy="5658270"/>
          </a:xfrm>
        </p:spPr>
        <p:txBody>
          <a:bodyPr>
            <a:normAutofit fontScale="92500" lnSpcReduction="10000"/>
          </a:bodyPr>
          <a:lstStyle/>
          <a:p>
            <a:r>
              <a:rPr lang="en-US" dirty="0"/>
              <a:t>Left: Jimmy stacking </a:t>
            </a:r>
            <a:r>
              <a:rPr lang="en-US" dirty="0" err="1"/>
              <a:t>supermodules</a:t>
            </a:r>
            <a:r>
              <a:rPr lang="en-US" dirty="0"/>
              <a:t> in the frame of </a:t>
            </a:r>
            <a:r>
              <a:rPr lang="en-US" dirty="0" err="1"/>
              <a:t>Ecal</a:t>
            </a:r>
            <a:endParaRPr lang="en-US" dirty="0"/>
          </a:p>
          <a:p>
            <a:endParaRPr lang="en-US" dirty="0"/>
          </a:p>
          <a:p>
            <a:r>
              <a:rPr lang="en-US" dirty="0"/>
              <a:t>Right: Samvel installing strain relief panels at the back of ECal, with the 3312 (</a:t>
            </a:r>
            <a:r>
              <a:rPr lang="en-US" dirty="0" err="1"/>
              <a:t>HV+Signal</a:t>
            </a:r>
            <a:r>
              <a:rPr lang="en-US" dirty="0"/>
              <a:t>) connections hanging out </a:t>
            </a:r>
          </a:p>
          <a:p>
            <a:endParaRPr lang="en-US" dirty="0"/>
          </a:p>
          <a:p>
            <a:r>
              <a:rPr lang="en-US" dirty="0"/>
              <a:t>Here at the platform, HV goes into patch panels and signal goes to summing modules, then all through the hall to DAQ bunker</a:t>
            </a:r>
          </a:p>
        </p:txBody>
      </p:sp>
      <p:pic>
        <p:nvPicPr>
          <p:cNvPr id="5" name="Picture 4">
            <a:extLst>
              <a:ext uri="{FF2B5EF4-FFF2-40B4-BE49-F238E27FC236}">
                <a16:creationId xmlns:a16="http://schemas.microsoft.com/office/drawing/2014/main" id="{6D16C5E7-526B-7781-C9A0-7CD36BB5B02A}"/>
              </a:ext>
            </a:extLst>
          </p:cNvPr>
          <p:cNvPicPr>
            <a:picLocks noChangeAspect="1"/>
          </p:cNvPicPr>
          <p:nvPr/>
        </p:nvPicPr>
        <p:blipFill>
          <a:blip r:embed="rId2"/>
          <a:stretch>
            <a:fillRect/>
          </a:stretch>
        </p:blipFill>
        <p:spPr>
          <a:xfrm>
            <a:off x="4569899" y="1121079"/>
            <a:ext cx="3691016" cy="5172931"/>
          </a:xfrm>
          <a:prstGeom prst="rect">
            <a:avLst/>
          </a:prstGeom>
        </p:spPr>
      </p:pic>
      <p:pic>
        <p:nvPicPr>
          <p:cNvPr id="7" name="Picture 6">
            <a:extLst>
              <a:ext uri="{FF2B5EF4-FFF2-40B4-BE49-F238E27FC236}">
                <a16:creationId xmlns:a16="http://schemas.microsoft.com/office/drawing/2014/main" id="{24C0C594-2A48-56B3-FB55-95562A8195CD}"/>
              </a:ext>
            </a:extLst>
          </p:cNvPr>
          <p:cNvPicPr>
            <a:picLocks noChangeAspect="1"/>
          </p:cNvPicPr>
          <p:nvPr/>
        </p:nvPicPr>
        <p:blipFill>
          <a:blip r:embed="rId3"/>
          <a:stretch>
            <a:fillRect/>
          </a:stretch>
        </p:blipFill>
        <p:spPr>
          <a:xfrm>
            <a:off x="8514916" y="1121079"/>
            <a:ext cx="3477697" cy="5208908"/>
          </a:xfrm>
          <a:prstGeom prst="rect">
            <a:avLst/>
          </a:prstGeom>
        </p:spPr>
      </p:pic>
      <p:sp>
        <p:nvSpPr>
          <p:cNvPr id="4" name="TextBox 3">
            <a:extLst>
              <a:ext uri="{FF2B5EF4-FFF2-40B4-BE49-F238E27FC236}">
                <a16:creationId xmlns:a16="http://schemas.microsoft.com/office/drawing/2014/main" id="{5BAAAF15-B3B0-F03C-EE31-D17E1BF086F8}"/>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5</a:t>
            </a:r>
          </a:p>
        </p:txBody>
      </p:sp>
    </p:spTree>
    <p:extLst>
      <p:ext uri="{BB962C8B-B14F-4D97-AF65-F5344CB8AC3E}">
        <p14:creationId xmlns:p14="http://schemas.microsoft.com/office/powerpoint/2010/main" val="4198221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5FE0-1BD6-4F25-C734-7EAA1E93C681}"/>
              </a:ext>
            </a:extLst>
          </p:cNvPr>
          <p:cNvSpPr>
            <a:spLocks noGrp="1"/>
          </p:cNvSpPr>
          <p:nvPr>
            <p:ph type="title"/>
          </p:nvPr>
        </p:nvSpPr>
        <p:spPr>
          <a:xfrm>
            <a:off x="838200" y="-148047"/>
            <a:ext cx="10515600" cy="1325563"/>
          </a:xfrm>
        </p:spPr>
        <p:txBody>
          <a:bodyPr/>
          <a:lstStyle/>
          <a:p>
            <a:pPr algn="ctr"/>
            <a:r>
              <a:rPr lang="en-US" b="1" dirty="0">
                <a:solidFill>
                  <a:schemeClr val="tx2">
                    <a:lumMod val="50000"/>
                    <a:lumOff val="50000"/>
                  </a:schemeClr>
                </a:solidFill>
              </a:rPr>
              <a:t>Assembly and Cabling: DAQ Bunker</a:t>
            </a:r>
          </a:p>
        </p:txBody>
      </p:sp>
      <p:sp>
        <p:nvSpPr>
          <p:cNvPr id="3" name="Content Placeholder 2">
            <a:extLst>
              <a:ext uri="{FF2B5EF4-FFF2-40B4-BE49-F238E27FC236}">
                <a16:creationId xmlns:a16="http://schemas.microsoft.com/office/drawing/2014/main" id="{84589638-550E-FA9B-E7CE-9F8D883478FC}"/>
              </a:ext>
            </a:extLst>
          </p:cNvPr>
          <p:cNvSpPr>
            <a:spLocks noGrp="1"/>
          </p:cNvSpPr>
          <p:nvPr>
            <p:ph idx="1"/>
          </p:nvPr>
        </p:nvSpPr>
        <p:spPr>
          <a:xfrm>
            <a:off x="289359" y="907191"/>
            <a:ext cx="3602244" cy="1503955"/>
          </a:xfrm>
        </p:spPr>
        <p:txBody>
          <a:bodyPr>
            <a:normAutofit/>
          </a:bodyPr>
          <a:lstStyle/>
          <a:p>
            <a:pPr marL="0" indent="0">
              <a:buNone/>
            </a:pPr>
            <a:r>
              <a:rPr lang="en-US" sz="2400" dirty="0"/>
              <a:t>Signal cables going into the VXS crates housing the FADC boards</a:t>
            </a:r>
          </a:p>
        </p:txBody>
      </p:sp>
      <p:pic>
        <p:nvPicPr>
          <p:cNvPr id="9" name="Picture 8">
            <a:extLst>
              <a:ext uri="{FF2B5EF4-FFF2-40B4-BE49-F238E27FC236}">
                <a16:creationId xmlns:a16="http://schemas.microsoft.com/office/drawing/2014/main" id="{B84E78F9-12EA-CE35-3E4A-E4867F53B9E8}"/>
              </a:ext>
            </a:extLst>
          </p:cNvPr>
          <p:cNvPicPr>
            <a:picLocks noChangeAspect="1"/>
          </p:cNvPicPr>
          <p:nvPr/>
        </p:nvPicPr>
        <p:blipFill>
          <a:blip r:embed="rId2"/>
          <a:stretch>
            <a:fillRect/>
          </a:stretch>
        </p:blipFill>
        <p:spPr>
          <a:xfrm>
            <a:off x="214353" y="1988872"/>
            <a:ext cx="3752256" cy="4800505"/>
          </a:xfrm>
          <a:prstGeom prst="rect">
            <a:avLst/>
          </a:prstGeom>
        </p:spPr>
      </p:pic>
      <p:pic>
        <p:nvPicPr>
          <p:cNvPr id="11" name="Picture 10" descr="A picture containing red&#10;&#10;AI-generated content may be incorrect.">
            <a:extLst>
              <a:ext uri="{FF2B5EF4-FFF2-40B4-BE49-F238E27FC236}">
                <a16:creationId xmlns:a16="http://schemas.microsoft.com/office/drawing/2014/main" id="{69BDE150-55FB-DED8-8E79-17D125054C3B}"/>
              </a:ext>
            </a:extLst>
          </p:cNvPr>
          <p:cNvPicPr>
            <a:picLocks noChangeAspect="1"/>
          </p:cNvPicPr>
          <p:nvPr/>
        </p:nvPicPr>
        <p:blipFill>
          <a:blip r:embed="rId3"/>
          <a:stretch>
            <a:fillRect/>
          </a:stretch>
        </p:blipFill>
        <p:spPr>
          <a:xfrm>
            <a:off x="4509115" y="1988872"/>
            <a:ext cx="3127821" cy="4800505"/>
          </a:xfrm>
          <a:prstGeom prst="rect">
            <a:avLst/>
          </a:prstGeom>
        </p:spPr>
      </p:pic>
      <p:pic>
        <p:nvPicPr>
          <p:cNvPr id="5" name="Picture 4" descr="A picture containing indoor, ceiling, several&#10;&#10;AI-generated content may be incorrect.">
            <a:extLst>
              <a:ext uri="{FF2B5EF4-FFF2-40B4-BE49-F238E27FC236}">
                <a16:creationId xmlns:a16="http://schemas.microsoft.com/office/drawing/2014/main" id="{8F014EA6-F499-9CE2-1D5A-D583119138B3}"/>
              </a:ext>
            </a:extLst>
          </p:cNvPr>
          <p:cNvPicPr>
            <a:picLocks noChangeAspect="1"/>
          </p:cNvPicPr>
          <p:nvPr/>
        </p:nvPicPr>
        <p:blipFill>
          <a:blip r:embed="rId4"/>
          <a:stretch>
            <a:fillRect/>
          </a:stretch>
        </p:blipFill>
        <p:spPr>
          <a:xfrm>
            <a:off x="8246119" y="1988872"/>
            <a:ext cx="3721695" cy="4800505"/>
          </a:xfrm>
          <a:prstGeom prst="rect">
            <a:avLst/>
          </a:prstGeom>
        </p:spPr>
      </p:pic>
      <p:sp>
        <p:nvSpPr>
          <p:cNvPr id="6" name="Content Placeholder 2">
            <a:extLst>
              <a:ext uri="{FF2B5EF4-FFF2-40B4-BE49-F238E27FC236}">
                <a16:creationId xmlns:a16="http://schemas.microsoft.com/office/drawing/2014/main" id="{A6C3DDBF-70D7-758B-6EB4-FA67D4534279}"/>
              </a:ext>
            </a:extLst>
          </p:cNvPr>
          <p:cNvSpPr txBox="1">
            <a:spLocks/>
          </p:cNvSpPr>
          <p:nvPr/>
        </p:nvSpPr>
        <p:spPr>
          <a:xfrm>
            <a:off x="4509115" y="902220"/>
            <a:ext cx="3169724"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HV cables going into LeCroy HV crates</a:t>
            </a:r>
          </a:p>
          <a:p>
            <a:endParaRPr lang="en-US" sz="2400" dirty="0"/>
          </a:p>
        </p:txBody>
      </p:sp>
      <p:sp>
        <p:nvSpPr>
          <p:cNvPr id="7" name="Content Placeholder 2">
            <a:extLst>
              <a:ext uri="{FF2B5EF4-FFF2-40B4-BE49-F238E27FC236}">
                <a16:creationId xmlns:a16="http://schemas.microsoft.com/office/drawing/2014/main" id="{8E22754A-AA79-C48A-AA77-AB064BE49E00}"/>
              </a:ext>
            </a:extLst>
          </p:cNvPr>
          <p:cNvSpPr txBox="1">
            <a:spLocks/>
          </p:cNvSpPr>
          <p:nvPr/>
        </p:nvSpPr>
        <p:spPr>
          <a:xfrm>
            <a:off x="8432712" y="902220"/>
            <a:ext cx="3349299" cy="15039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Cables running from detector platform to DAQ Bunker</a:t>
            </a:r>
          </a:p>
        </p:txBody>
      </p:sp>
      <p:sp>
        <p:nvSpPr>
          <p:cNvPr id="8" name="TextBox 7">
            <a:extLst>
              <a:ext uri="{FF2B5EF4-FFF2-40B4-BE49-F238E27FC236}">
                <a16:creationId xmlns:a16="http://schemas.microsoft.com/office/drawing/2014/main" id="{03844C9D-F20E-72B5-658C-6BD9E338A6E0}"/>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6</a:t>
            </a:r>
          </a:p>
        </p:txBody>
      </p:sp>
    </p:spTree>
    <p:extLst>
      <p:ext uri="{BB962C8B-B14F-4D97-AF65-F5344CB8AC3E}">
        <p14:creationId xmlns:p14="http://schemas.microsoft.com/office/powerpoint/2010/main" val="3167290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76204-F9F6-B90B-3607-2AD6C103904B}"/>
              </a:ext>
            </a:extLst>
          </p:cNvPr>
          <p:cNvSpPr>
            <a:spLocks noGrp="1"/>
          </p:cNvSpPr>
          <p:nvPr>
            <p:ph type="title"/>
          </p:nvPr>
        </p:nvSpPr>
        <p:spPr>
          <a:xfrm>
            <a:off x="668112" y="-228371"/>
            <a:ext cx="10515600" cy="1325563"/>
          </a:xfrm>
        </p:spPr>
        <p:txBody>
          <a:bodyPr/>
          <a:lstStyle/>
          <a:p>
            <a:r>
              <a:rPr lang="en-US" b="1" dirty="0">
                <a:solidFill>
                  <a:schemeClr val="tx2">
                    <a:lumMod val="50000"/>
                    <a:lumOff val="50000"/>
                  </a:schemeClr>
                </a:solidFill>
              </a:rPr>
              <a:t>ECal Heater System</a:t>
            </a:r>
          </a:p>
        </p:txBody>
      </p:sp>
      <p:sp>
        <p:nvSpPr>
          <p:cNvPr id="3" name="Content Placeholder 2">
            <a:extLst>
              <a:ext uri="{FF2B5EF4-FFF2-40B4-BE49-F238E27FC236}">
                <a16:creationId xmlns:a16="http://schemas.microsoft.com/office/drawing/2014/main" id="{E06854EF-0EDD-A3A5-35C9-E85542685C8E}"/>
              </a:ext>
            </a:extLst>
          </p:cNvPr>
          <p:cNvSpPr>
            <a:spLocks noGrp="1"/>
          </p:cNvSpPr>
          <p:nvPr>
            <p:ph idx="1"/>
          </p:nvPr>
        </p:nvSpPr>
        <p:spPr>
          <a:xfrm>
            <a:off x="62384" y="854601"/>
            <a:ext cx="8216630" cy="5671503"/>
          </a:xfrm>
        </p:spPr>
        <p:txBody>
          <a:bodyPr>
            <a:noAutofit/>
          </a:bodyPr>
          <a:lstStyle/>
          <a:p>
            <a:r>
              <a:rPr lang="en-US" sz="2400" dirty="0"/>
              <a:t>Supervised by Don Jones</a:t>
            </a:r>
          </a:p>
          <a:p>
            <a:r>
              <a:rPr lang="en-US" sz="2400" dirty="0"/>
              <a:t>Heater system designed to run on &lt;50 VDC.</a:t>
            </a:r>
          </a:p>
          <a:p>
            <a:r>
              <a:rPr lang="en-US" sz="2400" dirty="0"/>
              <a:t>48 heater zones and &gt;200 thermocouples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DSG (Marc McMullen) led heater controls and monitoring</a:t>
            </a:r>
          </a:p>
          <a:p>
            <a:r>
              <a:rPr lang="en-US" sz="2400" dirty="0"/>
              <a:t>Direct airflow to PMTs via cooling system to keep below 50C</a:t>
            </a:r>
          </a:p>
        </p:txBody>
      </p:sp>
      <p:sp>
        <p:nvSpPr>
          <p:cNvPr id="4" name="AutoShape 2">
            <a:extLst>
              <a:ext uri="{FF2B5EF4-FFF2-40B4-BE49-F238E27FC236}">
                <a16:creationId xmlns:a16="http://schemas.microsoft.com/office/drawing/2014/main" id="{69373F04-786F-BBF0-E2EB-3F3E2E4AA8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BA6C250-7EDE-801C-9A52-C75DE2280DA5}"/>
              </a:ext>
            </a:extLst>
          </p:cNvPr>
          <p:cNvPicPr>
            <a:picLocks noChangeAspect="1"/>
          </p:cNvPicPr>
          <p:nvPr/>
        </p:nvPicPr>
        <p:blipFill rotWithShape="1">
          <a:blip r:embed="rId2"/>
          <a:srcRect l="6838" t="2375" r="4054" b="33339"/>
          <a:stretch>
            <a:fillRect/>
          </a:stretch>
        </p:blipFill>
        <p:spPr>
          <a:xfrm>
            <a:off x="8301812" y="518160"/>
            <a:ext cx="3827804" cy="6126480"/>
          </a:xfrm>
          <a:prstGeom prst="rect">
            <a:avLst/>
          </a:prstGeom>
        </p:spPr>
      </p:pic>
      <p:pic>
        <p:nvPicPr>
          <p:cNvPr id="5" name="Picture 4">
            <a:extLst>
              <a:ext uri="{FF2B5EF4-FFF2-40B4-BE49-F238E27FC236}">
                <a16:creationId xmlns:a16="http://schemas.microsoft.com/office/drawing/2014/main" id="{8B81374F-2916-5133-3AFF-B1F8C2A5DA7B}"/>
              </a:ext>
            </a:extLst>
          </p:cNvPr>
          <p:cNvPicPr>
            <a:picLocks noChangeAspect="1"/>
          </p:cNvPicPr>
          <p:nvPr/>
        </p:nvPicPr>
        <p:blipFill>
          <a:blip r:embed="rId3"/>
          <a:stretch>
            <a:fillRect/>
          </a:stretch>
        </p:blipFill>
        <p:spPr>
          <a:xfrm>
            <a:off x="0" y="2256991"/>
            <a:ext cx="3484444" cy="3528925"/>
          </a:xfrm>
          <a:prstGeom prst="rect">
            <a:avLst/>
          </a:prstGeom>
        </p:spPr>
      </p:pic>
      <p:pic>
        <p:nvPicPr>
          <p:cNvPr id="8" name="Picture 7" descr="Chart&#10;&#10;AI-generated content may be incorrect.">
            <a:extLst>
              <a:ext uri="{FF2B5EF4-FFF2-40B4-BE49-F238E27FC236}">
                <a16:creationId xmlns:a16="http://schemas.microsoft.com/office/drawing/2014/main" id="{B986B7F4-CBC1-0DC8-B4B0-419CC708945E}"/>
              </a:ext>
            </a:extLst>
          </p:cNvPr>
          <p:cNvPicPr>
            <a:picLocks noChangeAspect="1"/>
          </p:cNvPicPr>
          <p:nvPr/>
        </p:nvPicPr>
        <p:blipFill>
          <a:blip r:embed="rId4"/>
          <a:stretch>
            <a:fillRect/>
          </a:stretch>
        </p:blipFill>
        <p:spPr>
          <a:xfrm>
            <a:off x="3572810" y="3116044"/>
            <a:ext cx="4706203" cy="2355844"/>
          </a:xfrm>
          <a:prstGeom prst="rect">
            <a:avLst/>
          </a:prstGeom>
        </p:spPr>
      </p:pic>
      <p:sp>
        <p:nvSpPr>
          <p:cNvPr id="9" name="TextBox 8">
            <a:extLst>
              <a:ext uri="{FF2B5EF4-FFF2-40B4-BE49-F238E27FC236}">
                <a16:creationId xmlns:a16="http://schemas.microsoft.com/office/drawing/2014/main" id="{2A003F65-44B1-A6E7-06E2-7B7D78C96C4A}"/>
              </a:ext>
            </a:extLst>
          </p:cNvPr>
          <p:cNvSpPr txBox="1"/>
          <p:nvPr/>
        </p:nvSpPr>
        <p:spPr>
          <a:xfrm>
            <a:off x="3756441" y="2198191"/>
            <a:ext cx="4522573" cy="830997"/>
          </a:xfrm>
          <a:prstGeom prst="rect">
            <a:avLst/>
          </a:prstGeom>
          <a:noFill/>
        </p:spPr>
        <p:txBody>
          <a:bodyPr wrap="square" rtlCol="0">
            <a:spAutoFit/>
          </a:bodyPr>
          <a:lstStyle/>
          <a:p>
            <a:r>
              <a:rPr lang="en-US" sz="1600" b="1" dirty="0"/>
              <a:t>ECal temp. monitor as viewed by shift crew over span of controlled temp. drops during low beam current running</a:t>
            </a:r>
          </a:p>
        </p:txBody>
      </p:sp>
      <p:sp>
        <p:nvSpPr>
          <p:cNvPr id="7" name="TextBox 6">
            <a:extLst>
              <a:ext uri="{FF2B5EF4-FFF2-40B4-BE49-F238E27FC236}">
                <a16:creationId xmlns:a16="http://schemas.microsoft.com/office/drawing/2014/main" id="{17E429F7-31C2-5595-2BD1-379EBBFC24C1}"/>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7</a:t>
            </a:r>
          </a:p>
        </p:txBody>
      </p:sp>
    </p:spTree>
    <p:extLst>
      <p:ext uri="{BB962C8B-B14F-4D97-AF65-F5344CB8AC3E}">
        <p14:creationId xmlns:p14="http://schemas.microsoft.com/office/powerpoint/2010/main" val="2727433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9FF1E7-F738-922A-3CA6-0759953F5AE6}"/>
              </a:ext>
            </a:extLst>
          </p:cNvPr>
          <p:cNvSpPr>
            <a:spLocks noGrp="1"/>
          </p:cNvSpPr>
          <p:nvPr>
            <p:ph idx="1"/>
          </p:nvPr>
        </p:nvSpPr>
        <p:spPr>
          <a:xfrm>
            <a:off x="14690" y="747076"/>
            <a:ext cx="7932194" cy="5467864"/>
          </a:xfrm>
        </p:spPr>
        <p:txBody>
          <a:bodyPr>
            <a:normAutofit/>
          </a:bodyPr>
          <a:lstStyle/>
          <a:p>
            <a:r>
              <a:rPr lang="en-US" sz="2400" dirty="0"/>
              <a:t>Worked on with Simona and </a:t>
            </a:r>
            <a:r>
              <a:rPr lang="en-US" sz="2400" dirty="0" err="1"/>
              <a:t>Jhih</a:t>
            </a:r>
            <a:r>
              <a:rPr lang="en-US" sz="2400" dirty="0"/>
              <a:t>-Ying</a:t>
            </a:r>
          </a:p>
          <a:p>
            <a:r>
              <a:rPr lang="en-US" sz="2400" dirty="0"/>
              <a:t>Each channel looked at on scope (with rough HV tuning) for issues with signal/hv cabling, dark PMTs, or bad voltage dividers</a:t>
            </a:r>
          </a:p>
          <a:p>
            <a:r>
              <a:rPr lang="en-US" sz="2400" dirty="0"/>
              <a:t>Placed a scintillator paddle atop ECal and took </a:t>
            </a:r>
            <a:r>
              <a:rPr lang="en-US" sz="2400" dirty="0" err="1"/>
              <a:t>cosmics</a:t>
            </a:r>
            <a:endParaRPr lang="en-US" sz="2400" dirty="0"/>
          </a:p>
          <a:p>
            <a:endParaRPr lang="en-US" dirty="0"/>
          </a:p>
          <a:p>
            <a:endParaRPr lang="en-US" dirty="0"/>
          </a:p>
          <a:p>
            <a:pPr marL="0" indent="0">
              <a:buNone/>
            </a:pPr>
            <a:endParaRPr lang="en-US" dirty="0"/>
          </a:p>
          <a:p>
            <a:pPr marL="0" indent="0">
              <a:buNone/>
            </a:pPr>
            <a:endParaRPr lang="en-US" dirty="0"/>
          </a:p>
          <a:p>
            <a:endParaRPr lang="en-US" dirty="0"/>
          </a:p>
        </p:txBody>
      </p:sp>
      <p:sp>
        <p:nvSpPr>
          <p:cNvPr id="2" name="Title 1">
            <a:extLst>
              <a:ext uri="{FF2B5EF4-FFF2-40B4-BE49-F238E27FC236}">
                <a16:creationId xmlns:a16="http://schemas.microsoft.com/office/drawing/2014/main" id="{C2A76B92-C2FD-26FC-2511-8058EB7E6464}"/>
              </a:ext>
            </a:extLst>
          </p:cNvPr>
          <p:cNvSpPr>
            <a:spLocks noGrp="1"/>
          </p:cNvSpPr>
          <p:nvPr>
            <p:ph type="title"/>
          </p:nvPr>
        </p:nvSpPr>
        <p:spPr>
          <a:xfrm>
            <a:off x="838200" y="-196882"/>
            <a:ext cx="10515600" cy="1325563"/>
          </a:xfrm>
        </p:spPr>
        <p:txBody>
          <a:bodyPr/>
          <a:lstStyle/>
          <a:p>
            <a:r>
              <a:rPr lang="en-US" b="1" dirty="0">
                <a:solidFill>
                  <a:schemeClr val="tx2">
                    <a:lumMod val="50000"/>
                    <a:lumOff val="50000"/>
                  </a:schemeClr>
                </a:solidFill>
              </a:rPr>
              <a:t>Testing with </a:t>
            </a:r>
            <a:r>
              <a:rPr lang="en-US" b="1" dirty="0" err="1">
                <a:solidFill>
                  <a:schemeClr val="tx2">
                    <a:lumMod val="50000"/>
                    <a:lumOff val="50000"/>
                  </a:schemeClr>
                </a:solidFill>
              </a:rPr>
              <a:t>Cosmics</a:t>
            </a:r>
            <a:endParaRPr lang="en-US" b="1" dirty="0">
              <a:solidFill>
                <a:schemeClr val="tx2">
                  <a:lumMod val="50000"/>
                  <a:lumOff val="50000"/>
                </a:schemeClr>
              </a:solidFill>
            </a:endParaRPr>
          </a:p>
        </p:txBody>
      </p:sp>
      <p:pic>
        <p:nvPicPr>
          <p:cNvPr id="7" name="Picture 6" descr="Chart, histogram&#10;&#10;AI-generated content may be incorrect.">
            <a:extLst>
              <a:ext uri="{FF2B5EF4-FFF2-40B4-BE49-F238E27FC236}">
                <a16:creationId xmlns:a16="http://schemas.microsoft.com/office/drawing/2014/main" id="{59524CAC-9641-DA03-5BA3-DA7F6CCC1738}"/>
              </a:ext>
            </a:extLst>
          </p:cNvPr>
          <p:cNvPicPr>
            <a:picLocks noChangeAspect="1"/>
          </p:cNvPicPr>
          <p:nvPr/>
        </p:nvPicPr>
        <p:blipFill>
          <a:blip r:embed="rId3"/>
          <a:stretch>
            <a:fillRect/>
          </a:stretch>
        </p:blipFill>
        <p:spPr>
          <a:xfrm>
            <a:off x="126588" y="3481008"/>
            <a:ext cx="5161337" cy="3356930"/>
          </a:xfrm>
          <a:prstGeom prst="rect">
            <a:avLst/>
          </a:prstGeom>
        </p:spPr>
      </p:pic>
      <p:pic>
        <p:nvPicPr>
          <p:cNvPr id="9" name="Picture 8">
            <a:extLst>
              <a:ext uri="{FF2B5EF4-FFF2-40B4-BE49-F238E27FC236}">
                <a16:creationId xmlns:a16="http://schemas.microsoft.com/office/drawing/2014/main" id="{ED8A436F-B0D7-76AB-3B05-8395C3B6E464}"/>
              </a:ext>
            </a:extLst>
          </p:cNvPr>
          <p:cNvPicPr>
            <a:picLocks noChangeAspect="1"/>
          </p:cNvPicPr>
          <p:nvPr/>
        </p:nvPicPr>
        <p:blipFill>
          <a:blip r:embed="rId4"/>
          <a:srcRect t="31050" b="8125"/>
          <a:stretch>
            <a:fillRect/>
          </a:stretch>
        </p:blipFill>
        <p:spPr>
          <a:xfrm>
            <a:off x="7896922" y="93186"/>
            <a:ext cx="3724389" cy="2658170"/>
          </a:xfrm>
          <a:prstGeom prst="rect">
            <a:avLst/>
          </a:prstGeom>
        </p:spPr>
      </p:pic>
      <p:pic>
        <p:nvPicPr>
          <p:cNvPr id="17" name="Picture 16" descr="A picture containing chart&#10;&#10;AI-generated content may be incorrect.">
            <a:extLst>
              <a:ext uri="{FF2B5EF4-FFF2-40B4-BE49-F238E27FC236}">
                <a16:creationId xmlns:a16="http://schemas.microsoft.com/office/drawing/2014/main" id="{C7B55313-129B-CD87-A725-5F959EF5BD5F}"/>
              </a:ext>
            </a:extLst>
          </p:cNvPr>
          <p:cNvPicPr>
            <a:picLocks noChangeAspect="1"/>
          </p:cNvPicPr>
          <p:nvPr/>
        </p:nvPicPr>
        <p:blipFill>
          <a:blip r:embed="rId5"/>
          <a:stretch>
            <a:fillRect/>
          </a:stretch>
        </p:blipFill>
        <p:spPr>
          <a:xfrm>
            <a:off x="5836988" y="4177732"/>
            <a:ext cx="6355012" cy="2488882"/>
          </a:xfrm>
          <a:prstGeom prst="rect">
            <a:avLst/>
          </a:prstGeom>
        </p:spPr>
      </p:pic>
      <p:sp>
        <p:nvSpPr>
          <p:cNvPr id="4" name="TextBox 3">
            <a:extLst>
              <a:ext uri="{FF2B5EF4-FFF2-40B4-BE49-F238E27FC236}">
                <a16:creationId xmlns:a16="http://schemas.microsoft.com/office/drawing/2014/main" id="{6D13FE97-053C-DF7B-5E16-D408A49D4487}"/>
              </a:ext>
            </a:extLst>
          </p:cNvPr>
          <p:cNvSpPr txBox="1"/>
          <p:nvPr/>
        </p:nvSpPr>
        <p:spPr>
          <a:xfrm>
            <a:off x="126587" y="2976882"/>
            <a:ext cx="5161337" cy="400110"/>
          </a:xfrm>
          <a:prstGeom prst="rect">
            <a:avLst/>
          </a:prstGeom>
          <a:noFill/>
        </p:spPr>
        <p:txBody>
          <a:bodyPr wrap="square" rtlCol="0">
            <a:spAutoFit/>
          </a:bodyPr>
          <a:lstStyle/>
          <a:p>
            <a:r>
              <a:rPr lang="en-US" sz="2000" b="1" dirty="0"/>
              <a:t>Single channel event display from </a:t>
            </a:r>
            <a:r>
              <a:rPr lang="en-US" sz="2000" b="1" dirty="0" err="1"/>
              <a:t>cosmics</a:t>
            </a:r>
            <a:endParaRPr lang="en-US" sz="2000" b="1" dirty="0"/>
          </a:p>
        </p:txBody>
      </p:sp>
      <p:sp>
        <p:nvSpPr>
          <p:cNvPr id="5" name="TextBox 4">
            <a:extLst>
              <a:ext uri="{FF2B5EF4-FFF2-40B4-BE49-F238E27FC236}">
                <a16:creationId xmlns:a16="http://schemas.microsoft.com/office/drawing/2014/main" id="{AF399F81-ADA2-B373-BDE4-19250AFB08AE}"/>
              </a:ext>
            </a:extLst>
          </p:cNvPr>
          <p:cNvSpPr txBox="1"/>
          <p:nvPr/>
        </p:nvSpPr>
        <p:spPr>
          <a:xfrm>
            <a:off x="6206247" y="3757419"/>
            <a:ext cx="5765259" cy="400110"/>
          </a:xfrm>
          <a:prstGeom prst="rect">
            <a:avLst/>
          </a:prstGeom>
          <a:noFill/>
        </p:spPr>
        <p:txBody>
          <a:bodyPr wrap="square" rtlCol="0">
            <a:spAutoFit/>
          </a:bodyPr>
          <a:lstStyle/>
          <a:p>
            <a:r>
              <a:rPr lang="en-US" sz="2000" b="1" dirty="0"/>
              <a:t>Timing alignment of all channels from </a:t>
            </a:r>
            <a:r>
              <a:rPr lang="en-US" sz="2000" b="1" dirty="0" err="1"/>
              <a:t>cosmics</a:t>
            </a:r>
            <a:endParaRPr lang="en-US" sz="2000" b="1" dirty="0"/>
          </a:p>
        </p:txBody>
      </p:sp>
      <p:sp>
        <p:nvSpPr>
          <p:cNvPr id="6" name="TextBox 5">
            <a:extLst>
              <a:ext uri="{FF2B5EF4-FFF2-40B4-BE49-F238E27FC236}">
                <a16:creationId xmlns:a16="http://schemas.microsoft.com/office/drawing/2014/main" id="{2EC56939-9E37-5D5F-B72F-8F26CFE3F771}"/>
              </a:ext>
            </a:extLst>
          </p:cNvPr>
          <p:cNvSpPr txBox="1"/>
          <p:nvPr/>
        </p:nvSpPr>
        <p:spPr>
          <a:xfrm>
            <a:off x="8067963" y="2827691"/>
            <a:ext cx="3432268" cy="646331"/>
          </a:xfrm>
          <a:prstGeom prst="rect">
            <a:avLst/>
          </a:prstGeom>
          <a:noFill/>
        </p:spPr>
        <p:txBody>
          <a:bodyPr wrap="square" rtlCol="0">
            <a:spAutoFit/>
          </a:bodyPr>
          <a:lstStyle/>
          <a:p>
            <a:r>
              <a:rPr lang="en-US" b="1" dirty="0"/>
              <a:t>Finding scintillator paddle timing relative to ECal channel</a:t>
            </a:r>
          </a:p>
        </p:txBody>
      </p:sp>
      <p:sp>
        <p:nvSpPr>
          <p:cNvPr id="8" name="Rectangle: Rounded Corners 7">
            <a:extLst>
              <a:ext uri="{FF2B5EF4-FFF2-40B4-BE49-F238E27FC236}">
                <a16:creationId xmlns:a16="http://schemas.microsoft.com/office/drawing/2014/main" id="{1A9DE1D9-A879-4779-251B-E6CDE09BEBB3}"/>
              </a:ext>
            </a:extLst>
          </p:cNvPr>
          <p:cNvSpPr/>
          <p:nvPr/>
        </p:nvSpPr>
        <p:spPr>
          <a:xfrm>
            <a:off x="8042982" y="2870983"/>
            <a:ext cx="3432268" cy="611908"/>
          </a:xfrm>
          <a:prstGeom prst="roundRect">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1B7C144-A75F-E771-06E0-F8FFCEA323F6}"/>
              </a:ext>
            </a:extLst>
          </p:cNvPr>
          <p:cNvSpPr/>
          <p:nvPr/>
        </p:nvSpPr>
        <p:spPr>
          <a:xfrm>
            <a:off x="138995" y="2995605"/>
            <a:ext cx="5061599" cy="381605"/>
          </a:xfrm>
          <a:prstGeom prst="roundRect">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748DBBD-C4AB-B983-737F-EEACD3F67DDD}"/>
              </a:ext>
            </a:extLst>
          </p:cNvPr>
          <p:cNvSpPr/>
          <p:nvPr/>
        </p:nvSpPr>
        <p:spPr>
          <a:xfrm>
            <a:off x="6206246" y="3775924"/>
            <a:ext cx="5552357" cy="381605"/>
          </a:xfrm>
          <a:prstGeom prst="roundRect">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A3376DD-93F2-1777-01EE-9E790D6DA89C}"/>
              </a:ext>
            </a:extLst>
          </p:cNvPr>
          <p:cNvSpPr txBox="1"/>
          <p:nvPr/>
        </p:nvSpPr>
        <p:spPr>
          <a:xfrm>
            <a:off x="11326761" y="16109"/>
            <a:ext cx="1113504" cy="523220"/>
          </a:xfrm>
          <a:prstGeom prst="rect">
            <a:avLst/>
          </a:prstGeom>
          <a:noFill/>
        </p:spPr>
        <p:txBody>
          <a:bodyPr wrap="square" rtlCol="0">
            <a:spAutoFit/>
          </a:bodyPr>
          <a:lstStyle/>
          <a:p>
            <a:pPr algn="ctr"/>
            <a:r>
              <a:rPr lang="en-US" sz="2800" b="1" dirty="0"/>
              <a:t>8</a:t>
            </a:r>
          </a:p>
        </p:txBody>
      </p:sp>
      <p:sp>
        <p:nvSpPr>
          <p:cNvPr id="14" name="TextBox 13">
            <a:extLst>
              <a:ext uri="{FF2B5EF4-FFF2-40B4-BE49-F238E27FC236}">
                <a16:creationId xmlns:a16="http://schemas.microsoft.com/office/drawing/2014/main" id="{F9261933-7E4D-7053-4BAD-04AC589D2205}"/>
              </a:ext>
            </a:extLst>
          </p:cNvPr>
          <p:cNvSpPr txBox="1"/>
          <p:nvPr/>
        </p:nvSpPr>
        <p:spPr>
          <a:xfrm>
            <a:off x="8437481" y="6531942"/>
            <a:ext cx="1564552" cy="369332"/>
          </a:xfrm>
          <a:prstGeom prst="rect">
            <a:avLst/>
          </a:prstGeom>
          <a:noFill/>
        </p:spPr>
        <p:txBody>
          <a:bodyPr wrap="square" rtlCol="0">
            <a:spAutoFit/>
          </a:bodyPr>
          <a:lstStyle/>
          <a:p>
            <a:r>
              <a:rPr lang="en-US" b="1" dirty="0"/>
              <a:t>Channels</a:t>
            </a:r>
          </a:p>
        </p:txBody>
      </p:sp>
    </p:spTree>
    <p:extLst>
      <p:ext uri="{BB962C8B-B14F-4D97-AF65-F5344CB8AC3E}">
        <p14:creationId xmlns:p14="http://schemas.microsoft.com/office/powerpoint/2010/main" val="901479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18523</TotalTime>
  <Words>1291</Words>
  <Application>Microsoft Office PowerPoint</Application>
  <PresentationFormat>Widescreen</PresentationFormat>
  <Paragraphs>169</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Calibri</vt:lpstr>
      <vt:lpstr>Office Theme</vt:lpstr>
      <vt:lpstr>Overview of ECal for the SBS GEp Experiment</vt:lpstr>
      <vt:lpstr>Motivation for an Electron Calorimeter</vt:lpstr>
      <vt:lpstr>Simulated Singles Rates vs Threshold</vt:lpstr>
      <vt:lpstr>Detector Design</vt:lpstr>
      <vt:lpstr>ECal Placements</vt:lpstr>
      <vt:lpstr>Assembly and Cabling: Detector Side</vt:lpstr>
      <vt:lpstr>Assembly and Cabling: DAQ Bunker</vt:lpstr>
      <vt:lpstr>ECal Heater System</vt:lpstr>
      <vt:lpstr>Testing with Cosmics</vt:lpstr>
      <vt:lpstr>ECal Trigger</vt:lpstr>
      <vt:lpstr>Coincidence Trigger</vt:lpstr>
      <vt:lpstr>Elastic Calibration Method</vt:lpstr>
      <vt:lpstr>Maximizing DAQ Rates and Beam Current</vt:lpstr>
      <vt:lpstr>Post-Disassembly Analysis</vt:lpstr>
      <vt:lpstr>Map of light guide performance</vt:lpstr>
      <vt:lpstr>Post-Experiment Calibration</vt:lpstr>
      <vt:lpstr>Ongoing analysis efforts</vt:lpstr>
      <vt:lpstr>Thanks for all the help!</vt:lpstr>
      <vt:lpstr>(Roughly) Everyone Involved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Nikolas Hunt</dc:creator>
  <cp:lastModifiedBy>Nikolas Hunt</cp:lastModifiedBy>
  <cp:revision>46</cp:revision>
  <dcterms:created xsi:type="dcterms:W3CDTF">2026-01-08T17:26:56Z</dcterms:created>
  <dcterms:modified xsi:type="dcterms:W3CDTF">2026-01-21T22:49:25Z</dcterms:modified>
</cp:coreProperties>
</file>