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7B6_A313C1E4.xml" ContentType="application/vnd.ms-powerpoint.comments+xml"/>
  <Override PartName="/ppt/notesSlides/notesSlide9.xml" ContentType="application/vnd.openxmlformats-officedocument.presentationml.notesSlide+xml"/>
  <Override PartName="/ppt/comments/modernComment_17BC_E2E82775.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0" r:id="rId5"/>
    <p:sldMasterId id="2147483696" r:id="rId6"/>
    <p:sldMasterId id="2147483733" r:id="rId7"/>
    <p:sldMasterId id="2147483728" r:id="rId8"/>
    <p:sldMasterId id="2147483746" r:id="rId9"/>
  </p:sldMasterIdLst>
  <p:notesMasterIdLst>
    <p:notesMasterId r:id="rId25"/>
  </p:notesMasterIdLst>
  <p:handoutMasterIdLst>
    <p:handoutMasterId r:id="rId26"/>
  </p:handoutMasterIdLst>
  <p:sldIdLst>
    <p:sldId id="289" r:id="rId10"/>
    <p:sldId id="291" r:id="rId11"/>
    <p:sldId id="6098" r:id="rId12"/>
    <p:sldId id="6095" r:id="rId13"/>
    <p:sldId id="38912" r:id="rId14"/>
    <p:sldId id="6092" r:id="rId15"/>
    <p:sldId id="6087" r:id="rId16"/>
    <p:sldId id="6069" r:id="rId17"/>
    <p:sldId id="6070" r:id="rId18"/>
    <p:sldId id="6076" r:id="rId19"/>
    <p:sldId id="6091" r:id="rId20"/>
    <p:sldId id="6053" r:id="rId21"/>
    <p:sldId id="38914" r:id="rId22"/>
    <p:sldId id="38913" r:id="rId23"/>
    <p:sldId id="6059" r:id="rId24"/>
  </p:sldIdLst>
  <p:sldSz cx="12192000" cy="6858000"/>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8C9102-A27B-C7B9-554C-7DE2D95FE1FA}" name="Laura Biven" initials="LB" userId="S::biven@jlab.org::a83f4f61-3080-4401-a078-50989fb5a491" providerId="AD"/>
  <p188:author id="{F16D8705-A89F-DA65-E02E-63B067ABD7CB}" name="Graham Heyes" initials="GH" userId="Graham Heyes" providerId="None"/>
  <p188:author id="{E73AE619-6A3F-7A09-FE22-3AC14F01605C}" name="Jessica Weaver" initials="JW" userId="S::jweaver@jlab.org::9780617d-8d8e-4651-8b85-727079eeff92" providerId="AD"/>
  <p188:author id="{7D2E445B-9E00-ADC5-26A8-11F901592D63}" name="Jens Dilling" initials="JD" userId="S::jdilling@jlab.org::1f5b27f0-dcde-4a15-8c2d-9690eba64b85" providerId="AD"/>
  <p188:author id="{889CCD6A-9225-6493-7AFF-BFC43BE8C061}" name="Natalie Carter" initials="NC" userId="S::ncarter@jlab.org::725a6a45-a787-47ec-847b-39b217800809" providerId="AD"/>
  <p188:author id="{AD6780D0-179B-4889-3B34-220435FC4C5C}" name="Deborah Dowd" initials="DD" userId="S::dowd@jlab.org::357397ed-9835-46c9-8525-62dfffee2e17" providerId="AD"/>
  <p188:author id="{110883EE-9B73-5503-0B64-7A7DC4865B8A}" name="David Dean" initials="DD" userId="S::deandj@jlab.org::9ca1d1dd-abb5-444f-b6db-26d7522c446c" providerId="AD"/>
  <p188:author id="{59ED88F1-301C-7B5F-B318-7A15ED193814}" name="Jae Yun Cho" initials="JC" userId="S::jcho@jlab.org::2b5e541d-bee5-4d17-961d-e677747562f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ssica Weaver" initials="JW" lastIdx="9" clrIdx="0">
    <p:extLst>
      <p:ext uri="{19B8F6BF-5375-455C-9EA6-DF929625EA0E}">
        <p15:presenceInfo xmlns:p15="http://schemas.microsoft.com/office/powerpoint/2012/main" userId="S-1-5-21-1097014734-140981682-1849977318-153498" providerId="AD"/>
      </p:ext>
    </p:extLst>
  </p:cmAuthor>
  <p:cmAuthor id="2" name="Jessica Weaver" initials="JW [2]" lastIdx="1" clrIdx="1">
    <p:extLst>
      <p:ext uri="{19B8F6BF-5375-455C-9EA6-DF929625EA0E}">
        <p15:presenceInfo xmlns:p15="http://schemas.microsoft.com/office/powerpoint/2012/main" userId="S::jweaver@jlab.org::9780617d-8d8e-4651-8b85-727079eeff9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A1AF"/>
    <a:srgbClr val="F1C2B1"/>
    <a:srgbClr val="B8DAEA"/>
    <a:srgbClr val="0070C0"/>
    <a:srgbClr val="5C7285"/>
    <a:srgbClr val="5E5E5E"/>
    <a:srgbClr val="88C3DF"/>
    <a:srgbClr val="8797A7"/>
    <a:srgbClr val="E99E83"/>
    <a:srgbClr val="EBA9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CF888D-5168-4B26-9A10-56A52CE9B427}" v="3" dt="2026-01-20T20:03:08.207"/>
    <p1510:client id="{E72C2434-7584-4721-A527-F4A9B7CC3766}" v="95" dt="2026-01-21T14:04:36.9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1027" y="3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notesMaster" Target="notesMasters/notesMaster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Master" Target="slideMasters/slideMaster5.xml"/></Relationships>
</file>

<file path=ppt/comments/modernComment_17B6_A313C1E4.xml><?xml version="1.0" encoding="utf-8"?>
<p188:cmLst xmlns:a="http://schemas.openxmlformats.org/drawingml/2006/main" xmlns:r="http://schemas.openxmlformats.org/officeDocument/2006/relationships" xmlns:p188="http://schemas.microsoft.com/office/powerpoint/2018/8/main">
  <p188:cm id="{1861113F-CD54-4CB6-BF04-2FAEB9379693}" authorId="{59ED88F1-301C-7B5F-B318-7A15ED193814}" created="2025-12-10T14:37:13.786">
    <pc:sldMkLst xmlns:pc="http://schemas.microsoft.com/office/powerpoint/2013/main/command">
      <pc:docMk/>
      <pc:sldMk cId="2735981028" sldId="6070"/>
    </pc:sldMkLst>
    <p188:txBody>
      <a:bodyPr/>
      <a:lstStyle/>
      <a:p>
        <a:r>
          <a:rPr lang="en-US"/>
          <a:t>Add strategy workshop to adjust budget and development engagement strategy</a:t>
        </a:r>
      </a:p>
    </p188:txBody>
  </p188:cm>
</p188:cmLst>
</file>

<file path=ppt/comments/modernComment_17BC_E2E82775.xml><?xml version="1.0" encoding="utf-8"?>
<p188:cmLst xmlns:a="http://schemas.openxmlformats.org/drawingml/2006/main" xmlns:r="http://schemas.openxmlformats.org/officeDocument/2006/relationships" xmlns:p188="http://schemas.microsoft.com/office/powerpoint/2018/8/main">
  <p188:cm id="{8A6AE207-0DC4-4650-93C0-927BEF23646E}" authorId="{59ED88F1-301C-7B5F-B318-7A15ED193814}" created="2025-12-10T14:37:33.410">
    <pc:sldMkLst xmlns:pc="http://schemas.microsoft.com/office/powerpoint/2013/main/command">
      <pc:docMk/>
      <pc:sldMk cId="3806865269" sldId="6076"/>
    </pc:sldMkLst>
    <p188:txBody>
      <a:bodyPr/>
      <a:lstStyle/>
      <a:p>
        <a:r>
          <a:rPr lang="en-US"/>
          <a:t>Add nuclear physics lighthouse project</a:t>
        </a:r>
      </a:p>
    </p188:txBody>
  </p188:cm>
  <p188:cm id="{D054F030-BDD1-2740-899C-0E04E5323E43}" authorId="{F16D8705-A89F-DA65-E02E-63B067ABD7CB}" created="2025-12-10T18:30:55.066">
    <ac:deMkLst xmlns:ac="http://schemas.microsoft.com/office/drawing/2013/main/command">
      <pc:docMk xmlns:pc="http://schemas.microsoft.com/office/powerpoint/2013/main/command"/>
      <pc:sldMk xmlns:pc="http://schemas.microsoft.com/office/powerpoint/2013/main/command" cId="3806865269" sldId="6076"/>
      <ac:picMk id="3" creationId="{C75712D3-92E2-2D52-FF83-917522128DED}"/>
    </ac:deMkLst>
    <p188:replyLst>
      <p188:reply id="{C5CB02F3-AF5B-4C3D-855F-82021F6CA586}" authorId="{848C9102-A27B-C7B9-554C-7DE2D95FE1FA}" created="2025-12-10T21:01:16.149">
        <p188:txBody>
          <a:bodyPr/>
          <a:lstStyle/>
          <a:p>
            <a:r>
              <a:rPr lang="en-US"/>
              <a:t>Might even want separate slides on HPDF and the Genesis Mission.</a:t>
            </a:r>
          </a:p>
        </p188:txBody>
      </p188:reply>
      <p188:reply id="{1EE222E8-62BA-934B-936A-B96046570FA6}" authorId="{F16D8705-A89F-DA65-E02E-63B067ABD7CB}" created="2025-12-11T16:46:22.178">
        <p188:txBody>
          <a:bodyPr/>
          <a:lstStyle/>
          <a:p>
            <a:r>
              <a:rPr lang="en-US"/>
              <a:t>Agreed I duplicated the slide!</a:t>
            </a:r>
          </a:p>
        </p188:txBody>
      </p188:reply>
    </p188:replyLst>
    <p188:txBody>
      <a:bodyPr/>
      <a:lstStyle/>
      <a:p>
        <a:r>
          <a:rPr lang="en-US"/>
          <a:t>Suggest adding Science Cloud to the slide title, making it clear that AmSC  and HPDF are distinct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358CA9-D71A-4C0F-BABA-EF55078CB5D4}"/>
              </a:ext>
            </a:extLst>
          </p:cNvPr>
          <p:cNvSpPr>
            <a:spLocks noGrp="1"/>
          </p:cNvSpPr>
          <p:nvPr>
            <p:ph type="hdr" sz="quarter"/>
          </p:nvPr>
        </p:nvSpPr>
        <p:spPr>
          <a:xfrm>
            <a:off x="0" y="0"/>
            <a:ext cx="3026408" cy="465145"/>
          </a:xfrm>
          <a:prstGeom prst="rect">
            <a:avLst/>
          </a:prstGeom>
        </p:spPr>
        <p:txBody>
          <a:bodyPr vert="horz" lIns="92007" tIns="46003" rIns="92007" bIns="46003" rtlCol="0"/>
          <a:lstStyle>
            <a:lvl1pPr algn="l">
              <a:defRPr sz="1200"/>
            </a:lvl1pPr>
          </a:lstStyle>
          <a:p>
            <a:endParaRPr lang="en-US"/>
          </a:p>
        </p:txBody>
      </p:sp>
      <p:sp>
        <p:nvSpPr>
          <p:cNvPr id="3" name="Date Placeholder 2">
            <a:extLst>
              <a:ext uri="{FF2B5EF4-FFF2-40B4-BE49-F238E27FC236}">
                <a16:creationId xmlns:a16="http://schemas.microsoft.com/office/drawing/2014/main" id="{3967128A-EBBC-45A9-BE8A-818AF1F3387F}"/>
              </a:ext>
            </a:extLst>
          </p:cNvPr>
          <p:cNvSpPr>
            <a:spLocks noGrp="1"/>
          </p:cNvSpPr>
          <p:nvPr>
            <p:ph type="dt" sz="quarter" idx="1"/>
          </p:nvPr>
        </p:nvSpPr>
        <p:spPr>
          <a:xfrm>
            <a:off x="3956996" y="0"/>
            <a:ext cx="3026408" cy="465145"/>
          </a:xfrm>
          <a:prstGeom prst="rect">
            <a:avLst/>
          </a:prstGeom>
        </p:spPr>
        <p:txBody>
          <a:bodyPr vert="horz" lIns="92007" tIns="46003" rIns="92007" bIns="46003" rtlCol="0"/>
          <a:lstStyle>
            <a:lvl1pPr algn="r">
              <a:defRPr sz="1200"/>
            </a:lvl1pPr>
          </a:lstStyle>
          <a:p>
            <a:fld id="{7BDDE97E-16B3-4572-88C8-6353BF552982}" type="datetimeFigureOut">
              <a:rPr lang="en-US" smtClean="0"/>
              <a:t>1/21/2026</a:t>
            </a:fld>
            <a:endParaRPr lang="en-US"/>
          </a:p>
        </p:txBody>
      </p:sp>
      <p:sp>
        <p:nvSpPr>
          <p:cNvPr id="4" name="Footer Placeholder 3">
            <a:extLst>
              <a:ext uri="{FF2B5EF4-FFF2-40B4-BE49-F238E27FC236}">
                <a16:creationId xmlns:a16="http://schemas.microsoft.com/office/drawing/2014/main" id="{36CB31AE-F166-4118-9EB4-68FE8683DCB4}"/>
              </a:ext>
            </a:extLst>
          </p:cNvPr>
          <p:cNvSpPr>
            <a:spLocks noGrp="1"/>
          </p:cNvSpPr>
          <p:nvPr>
            <p:ph type="ftr" sz="quarter" idx="2"/>
          </p:nvPr>
        </p:nvSpPr>
        <p:spPr>
          <a:xfrm>
            <a:off x="0" y="8818556"/>
            <a:ext cx="3026408" cy="465144"/>
          </a:xfrm>
          <a:prstGeom prst="rect">
            <a:avLst/>
          </a:prstGeom>
        </p:spPr>
        <p:txBody>
          <a:bodyPr vert="horz" lIns="92007" tIns="46003" rIns="92007" bIns="46003"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14F8541-99F8-4CFA-A7D3-820A14F6D8FC}"/>
              </a:ext>
            </a:extLst>
          </p:cNvPr>
          <p:cNvSpPr>
            <a:spLocks noGrp="1"/>
          </p:cNvSpPr>
          <p:nvPr>
            <p:ph type="sldNum" sz="quarter" idx="3"/>
          </p:nvPr>
        </p:nvSpPr>
        <p:spPr>
          <a:xfrm>
            <a:off x="3956996" y="8818556"/>
            <a:ext cx="3026408" cy="465144"/>
          </a:xfrm>
          <a:prstGeom prst="rect">
            <a:avLst/>
          </a:prstGeom>
        </p:spPr>
        <p:txBody>
          <a:bodyPr vert="horz" lIns="92007" tIns="46003" rIns="92007" bIns="46003" rtlCol="0" anchor="b"/>
          <a:lstStyle>
            <a:lvl1pPr algn="r">
              <a:defRPr sz="1200"/>
            </a:lvl1pPr>
          </a:lstStyle>
          <a:p>
            <a:fld id="{279CB7C3-90B1-4ACC-8568-241CE36121B5}" type="slidenum">
              <a:rPr lang="en-US" smtClean="0"/>
              <a:t>‹#›</a:t>
            </a:fld>
            <a:endParaRPr lang="en-US"/>
          </a:p>
        </p:txBody>
      </p:sp>
    </p:spTree>
    <p:extLst>
      <p:ext uri="{BB962C8B-B14F-4D97-AF65-F5344CB8AC3E}">
        <p14:creationId xmlns:p14="http://schemas.microsoft.com/office/powerpoint/2010/main" val="1337561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26833" cy="465798"/>
          </a:xfrm>
          <a:prstGeom prst="rect">
            <a:avLst/>
          </a:prstGeom>
        </p:spPr>
        <p:txBody>
          <a:bodyPr vert="horz" lIns="92947" tIns="46472" rIns="92947" bIns="46472" rtlCol="0"/>
          <a:lstStyle>
            <a:lvl1pPr algn="l">
              <a:defRPr sz="1200"/>
            </a:lvl1pPr>
          </a:lstStyle>
          <a:p>
            <a:endParaRPr lang="en-US"/>
          </a:p>
        </p:txBody>
      </p:sp>
      <p:sp>
        <p:nvSpPr>
          <p:cNvPr id="3" name="Date Placeholder 2"/>
          <p:cNvSpPr>
            <a:spLocks noGrp="1"/>
          </p:cNvSpPr>
          <p:nvPr>
            <p:ph type="dt" idx="1"/>
          </p:nvPr>
        </p:nvSpPr>
        <p:spPr>
          <a:xfrm>
            <a:off x="3956553" y="0"/>
            <a:ext cx="3026833" cy="465798"/>
          </a:xfrm>
          <a:prstGeom prst="rect">
            <a:avLst/>
          </a:prstGeom>
        </p:spPr>
        <p:txBody>
          <a:bodyPr vert="horz" lIns="92947" tIns="46472" rIns="92947" bIns="46472" rtlCol="0"/>
          <a:lstStyle>
            <a:lvl1pPr algn="r">
              <a:defRPr sz="1200"/>
            </a:lvl1pPr>
          </a:lstStyle>
          <a:p>
            <a:fld id="{569BAD0F-4F2A-4E1B-941A-ABBF54BF5382}" type="datetimeFigureOut">
              <a:rPr lang="en-US" smtClean="0"/>
              <a:t>1/21/2026</a:t>
            </a:fld>
            <a:endParaRPr lang="en-US"/>
          </a:p>
        </p:txBody>
      </p:sp>
      <p:sp>
        <p:nvSpPr>
          <p:cNvPr id="4" name="Slide Image Placeholder 3"/>
          <p:cNvSpPr>
            <a:spLocks noGrp="1" noRot="1" noChangeAspect="1"/>
          </p:cNvSpPr>
          <p:nvPr>
            <p:ph type="sldImg" idx="2"/>
          </p:nvPr>
        </p:nvSpPr>
        <p:spPr>
          <a:xfrm>
            <a:off x="709613" y="1160463"/>
            <a:ext cx="5565775" cy="3132137"/>
          </a:xfrm>
          <a:prstGeom prst="rect">
            <a:avLst/>
          </a:prstGeom>
          <a:noFill/>
          <a:ln w="12700">
            <a:solidFill>
              <a:prstClr val="black"/>
            </a:solidFill>
          </a:ln>
        </p:spPr>
        <p:txBody>
          <a:bodyPr vert="horz" lIns="92947" tIns="46472" rIns="92947" bIns="46472" rtlCol="0" anchor="ctr"/>
          <a:lstStyle/>
          <a:p>
            <a:endParaRPr lang="en-US"/>
          </a:p>
        </p:txBody>
      </p:sp>
      <p:sp>
        <p:nvSpPr>
          <p:cNvPr id="5" name="Notes Placeholder 4"/>
          <p:cNvSpPr>
            <a:spLocks noGrp="1"/>
          </p:cNvSpPr>
          <p:nvPr>
            <p:ph type="body" sz="quarter" idx="3"/>
          </p:nvPr>
        </p:nvSpPr>
        <p:spPr>
          <a:xfrm>
            <a:off x="698500" y="4467781"/>
            <a:ext cx="5588000" cy="3655456"/>
          </a:xfrm>
          <a:prstGeom prst="rect">
            <a:avLst/>
          </a:prstGeom>
        </p:spPr>
        <p:txBody>
          <a:bodyPr vert="horz" lIns="92947" tIns="46472" rIns="92947" bIns="4647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17906"/>
            <a:ext cx="3026833" cy="465797"/>
          </a:xfrm>
          <a:prstGeom prst="rect">
            <a:avLst/>
          </a:prstGeom>
        </p:spPr>
        <p:txBody>
          <a:bodyPr vert="horz" lIns="92947" tIns="46472" rIns="92947" bIns="46472" rtlCol="0" anchor="b"/>
          <a:lstStyle>
            <a:lvl1pPr algn="l">
              <a:defRPr sz="1200"/>
            </a:lvl1pPr>
          </a:lstStyle>
          <a:p>
            <a:endParaRPr lang="en-US"/>
          </a:p>
        </p:txBody>
      </p:sp>
      <p:sp>
        <p:nvSpPr>
          <p:cNvPr id="7" name="Slide Number Placeholder 6"/>
          <p:cNvSpPr>
            <a:spLocks noGrp="1"/>
          </p:cNvSpPr>
          <p:nvPr>
            <p:ph type="sldNum" sz="quarter" idx="5"/>
          </p:nvPr>
        </p:nvSpPr>
        <p:spPr>
          <a:xfrm>
            <a:off x="3956553" y="8817906"/>
            <a:ext cx="3026833" cy="465797"/>
          </a:xfrm>
          <a:prstGeom prst="rect">
            <a:avLst/>
          </a:prstGeom>
        </p:spPr>
        <p:txBody>
          <a:bodyPr vert="horz" lIns="92947" tIns="46472" rIns="92947" bIns="46472" rtlCol="0" anchor="b"/>
          <a:lstStyle>
            <a:lvl1pPr algn="r">
              <a:defRPr sz="1200"/>
            </a:lvl1pPr>
          </a:lstStyle>
          <a:p>
            <a:fld id="{073524F1-33F6-4081-BD59-989AC307AF82}" type="slidenum">
              <a:rPr lang="en-US" smtClean="0"/>
              <a:t>‹#›</a:t>
            </a:fld>
            <a:endParaRPr lang="en-US"/>
          </a:p>
        </p:txBody>
      </p:sp>
    </p:spTree>
    <p:extLst>
      <p:ext uri="{BB962C8B-B14F-4D97-AF65-F5344CB8AC3E}">
        <p14:creationId xmlns:p14="http://schemas.microsoft.com/office/powerpoint/2010/main" val="3418898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6C7AA-86AD-BEB3-BF4C-54F9FAF3F5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A6DA5A-5942-5391-17F4-CC5604FF4DF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4894558-4C39-B51D-662D-EBC000912F26}"/>
              </a:ext>
            </a:extLst>
          </p:cNvPr>
          <p:cNvSpPr>
            <a:spLocks noGrp="1"/>
          </p:cNvSpPr>
          <p:nvPr>
            <p:ph type="body" idx="1"/>
          </p:nvPr>
        </p:nvSpPr>
        <p:spPr/>
        <p:txBody>
          <a:bodyPr/>
          <a:lstStyle/>
          <a:p>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3F6D029-F3FF-09D9-212B-90FD668CEB0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3BBF43-A868-D94C-A9CC-39C296714D2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61894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A590C-0803-3624-6865-D4C692BE28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E06A44-5779-4AEA-0176-E45328A4997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FAF651F-C87A-5FF3-3553-F5C3FDB6705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6/1/26 New contractor to assume full responsibility (base 5 years then extension up to 15 years)</a:t>
            </a:r>
          </a:p>
          <a:p>
            <a:endParaRPr lang="en-US"/>
          </a:p>
        </p:txBody>
      </p:sp>
      <p:sp>
        <p:nvSpPr>
          <p:cNvPr id="4" name="Slide Number Placeholder 3">
            <a:extLst>
              <a:ext uri="{FF2B5EF4-FFF2-40B4-BE49-F238E27FC236}">
                <a16:creationId xmlns:a16="http://schemas.microsoft.com/office/drawing/2014/main" id="{203B40C3-DF24-6EA5-0F52-7AF478E347F0}"/>
              </a:ext>
            </a:extLst>
          </p:cNvPr>
          <p:cNvSpPr>
            <a:spLocks noGrp="1"/>
          </p:cNvSpPr>
          <p:nvPr>
            <p:ph type="sldNum" sz="quarter" idx="5"/>
          </p:nvPr>
        </p:nvSpPr>
        <p:spPr/>
        <p:txBody>
          <a:bodyPr/>
          <a:lstStyle/>
          <a:p>
            <a:fld id="{493BBF43-A868-D94C-A9CC-39C296714D2B}" type="slidenum">
              <a:rPr lang="en-US" smtClean="0"/>
              <a:t>11</a:t>
            </a:fld>
            <a:endParaRPr lang="en-US"/>
          </a:p>
        </p:txBody>
      </p:sp>
    </p:spTree>
    <p:extLst>
      <p:ext uri="{BB962C8B-B14F-4D97-AF65-F5344CB8AC3E}">
        <p14:creationId xmlns:p14="http://schemas.microsoft.com/office/powerpoint/2010/main" val="282115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10"/>
          </p:nvPr>
        </p:nvSpPr>
        <p:spPr/>
        <p:txBody>
          <a:bodyPr/>
          <a:lstStyle/>
          <a:p>
            <a:pPr defTabSz="848755">
              <a:defRPr/>
            </a:pPr>
            <a:fld id="{B55DF9A8-A8E8-41EA-B260-D01AD0AE4FE4}" type="slidenum">
              <a:rPr lang="en-US">
                <a:solidFill>
                  <a:prstClr val="black"/>
                </a:solidFill>
                <a:latin typeface="Calibri" panose="020F0502020204030204"/>
              </a:rPr>
              <a:pPr defTabSz="848755">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286633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defTabSz="929458">
              <a:defRPr/>
            </a:pPr>
            <a:fld id="{FBBF1341-3AFE-B447-A831-9671D6A7009B}" type="slidenum">
              <a:rPr lang="en-US" sz="1300">
                <a:solidFill>
                  <a:prstClr val="black"/>
                </a:solidFill>
                <a:latin typeface="Calibri" panose="020F0502020204030204"/>
              </a:rPr>
              <a:pPr defTabSz="929458">
                <a:defRPr/>
              </a:pPr>
              <a:t>15</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3397685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A0836-1298-9289-7213-0B7E1A06D1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00C833-E21F-4664-64D5-8ABD8C45CEA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D37EFBD-3B8B-8B65-5FDD-C7FEBF190F4F}"/>
              </a:ext>
            </a:extLst>
          </p:cNvPr>
          <p:cNvSpPr>
            <a:spLocks noGrp="1"/>
          </p:cNvSpPr>
          <p:nvPr>
            <p:ph type="body" idx="1"/>
          </p:nvPr>
        </p:nvSpPr>
        <p:spPr/>
        <p:txBody>
          <a:bodyPr/>
          <a:lstStyle/>
          <a:p>
            <a:pPr algn="l">
              <a:buFont typeface="Arial" panose="020B0604020202020204" pitchFamily="34" charset="0"/>
              <a:buNone/>
            </a:pPr>
            <a:r>
              <a:rPr lang="en-US" b="0" i="0" u="none" strike="noStrike">
                <a:solidFill>
                  <a:srgbClr val="000000"/>
                </a:solidFill>
                <a:effectLst/>
                <a:latin typeface="Arial" panose="020B0604020202020204" pitchFamily="34" charset="0"/>
                <a:cs typeface="Arial" panose="020B0604020202020204" pitchFamily="34" charset="0"/>
              </a:rPr>
              <a:t>Guidelines: 6-8 bullets per slide; Use sentence fragments for bullets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strike="noStrike">
                <a:solidFill>
                  <a:srgbClr val="000000"/>
                </a:solidFill>
                <a:effectLst/>
                <a:latin typeface="Arial" panose="020B0604020202020204" pitchFamily="34" charset="0"/>
                <a:cs typeface="Arial" panose="020B0604020202020204" pitchFamily="34" charset="0"/>
              </a:rPr>
              <a:t>To change the chart: Double-click on chart; different color options with theme colors available (Change Colors)</a:t>
            </a:r>
            <a:endParaRPr lang="en-US">
              <a:latin typeface="Arial" panose="020B0604020202020204" pitchFamily="34" charset="0"/>
              <a:cs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7EE2CEDE-1BE9-056B-FB03-F561333B6C72}"/>
              </a:ext>
            </a:extLst>
          </p:cNvPr>
          <p:cNvSpPr>
            <a:spLocks noGrp="1"/>
          </p:cNvSpPr>
          <p:nvPr>
            <p:ph type="sldNum" sz="quarter" idx="5"/>
          </p:nvPr>
        </p:nvSpPr>
        <p:spPr/>
        <p:txBody>
          <a:bodyPr/>
          <a:lstStyle/>
          <a:p>
            <a:fld id="{493BBF43-A868-D94C-A9CC-39C296714D2B}" type="slidenum">
              <a:rPr lang="en-US" smtClean="0"/>
              <a:t>2</a:t>
            </a:fld>
            <a:endParaRPr lang="en-US"/>
          </a:p>
        </p:txBody>
      </p:sp>
    </p:spTree>
    <p:extLst>
      <p:ext uri="{BB962C8B-B14F-4D97-AF65-F5344CB8AC3E}">
        <p14:creationId xmlns:p14="http://schemas.microsoft.com/office/powerpoint/2010/main" val="3361083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5FF59-C719-6403-1872-DFC2CDC7CC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9CC686-0423-3EC8-CFBF-3B44F12E27C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1CDD106-C36E-ECCB-2AAF-B1FE51224220}"/>
              </a:ext>
            </a:extLst>
          </p:cNvPr>
          <p:cNvSpPr>
            <a:spLocks noGrp="1"/>
          </p:cNvSpPr>
          <p:nvPr>
            <p:ph type="body" idx="1"/>
          </p:nvPr>
        </p:nvSpPr>
        <p:spPr/>
        <p:txBody>
          <a:bodyPr/>
          <a:lstStyle/>
          <a:p>
            <a:pPr algn="l">
              <a:buFont typeface="Arial" panose="020B0604020202020204" pitchFamily="34" charset="0"/>
              <a:buNone/>
            </a:pPr>
            <a:r>
              <a:rPr lang="en-US" b="0" i="0" u="none" strike="noStrike">
                <a:solidFill>
                  <a:srgbClr val="000000"/>
                </a:solidFill>
                <a:effectLst/>
                <a:latin typeface="Arial" panose="020B0604020202020204" pitchFamily="34" charset="0"/>
                <a:cs typeface="Arial" panose="020B0604020202020204" pitchFamily="34" charset="0"/>
              </a:rPr>
              <a:t>Guidelines: 6-8 bullets per slide; Use sentence fragments for bullets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strike="noStrike">
                <a:solidFill>
                  <a:srgbClr val="000000"/>
                </a:solidFill>
                <a:effectLst/>
                <a:latin typeface="Arial" panose="020B0604020202020204" pitchFamily="34" charset="0"/>
                <a:cs typeface="Arial" panose="020B0604020202020204" pitchFamily="34" charset="0"/>
              </a:rPr>
              <a:t>To change the chart: Double-click on chart; different color options with theme colors available (Change Colors)</a:t>
            </a:r>
            <a:endParaRPr lang="en-US">
              <a:latin typeface="Arial" panose="020B0604020202020204" pitchFamily="34" charset="0"/>
              <a:cs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91111443-6589-C9A8-F86F-1AA0672FD868}"/>
              </a:ext>
            </a:extLst>
          </p:cNvPr>
          <p:cNvSpPr>
            <a:spLocks noGrp="1"/>
          </p:cNvSpPr>
          <p:nvPr>
            <p:ph type="sldNum" sz="quarter" idx="5"/>
          </p:nvPr>
        </p:nvSpPr>
        <p:spPr/>
        <p:txBody>
          <a:bodyPr/>
          <a:lstStyle/>
          <a:p>
            <a:fld id="{493BBF43-A868-D94C-A9CC-39C296714D2B}" type="slidenum">
              <a:rPr lang="en-US" smtClean="0"/>
              <a:t>3</a:t>
            </a:fld>
            <a:endParaRPr lang="en-US"/>
          </a:p>
        </p:txBody>
      </p:sp>
    </p:spTree>
    <p:extLst>
      <p:ext uri="{BB962C8B-B14F-4D97-AF65-F5344CB8AC3E}">
        <p14:creationId xmlns:p14="http://schemas.microsoft.com/office/powerpoint/2010/main" val="4171679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9F8C1-0D6D-785E-48B4-DDBDE7926A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9B789B-5B9F-043C-1DFB-6F04F620DC2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D994639-D983-F2A1-E0FD-AFE7390EFB69}"/>
              </a:ext>
            </a:extLst>
          </p:cNvPr>
          <p:cNvSpPr>
            <a:spLocks noGrp="1"/>
          </p:cNvSpPr>
          <p:nvPr>
            <p:ph type="body" idx="1"/>
          </p:nvPr>
        </p:nvSpPr>
        <p:spPr/>
        <p:txBody>
          <a:bodyPr/>
          <a:lstStyle/>
          <a:p>
            <a:pPr>
              <a:lnSpc>
                <a:spcPct val="100000"/>
              </a:lnSpc>
              <a:spcBef>
                <a:spcPts val="600"/>
              </a:spcBef>
            </a:pPr>
            <a:r>
              <a:rPr lang="en-US" sz="1200" b="1">
                <a:latin typeface="Avenir" panose="02000503020000020003"/>
                <a:cs typeface="Arial"/>
              </a:rPr>
              <a:t>LCLS-II-HE</a:t>
            </a:r>
          </a:p>
          <a:p>
            <a:pPr>
              <a:lnSpc>
                <a:spcPct val="100000"/>
              </a:lnSpc>
              <a:spcBef>
                <a:spcPts val="600"/>
              </a:spcBef>
            </a:pPr>
            <a:r>
              <a:rPr lang="en-US" sz="1200" b="1">
                <a:latin typeface="Avenir" panose="02000503020000020003"/>
                <a:cs typeface="Arial"/>
              </a:rPr>
              <a:t>Scope:</a:t>
            </a:r>
          </a:p>
          <a:p>
            <a:pPr marL="342900" indent="-342900">
              <a:spcBef>
                <a:spcPts val="600"/>
              </a:spcBef>
              <a:buFont typeface="Arial" panose="020B0604020202020204" pitchFamily="34" charset="0"/>
              <a:buChar char="•"/>
            </a:pPr>
            <a:r>
              <a:rPr lang="en-US" sz="1200">
                <a:latin typeface="Avenir" panose="02000503020000020003"/>
                <a:cs typeface="Arial"/>
              </a:rPr>
              <a:t>Procurement for twenty-three cryomodules; assemble, test, and shipment of ten cryomodules.  Beam Line Absorber (BLA) processing for thirty-one BLAs.   </a:t>
            </a:r>
          </a:p>
          <a:p>
            <a:pPr marL="342900" indent="-342900">
              <a:spcBef>
                <a:spcPts val="600"/>
              </a:spcBef>
              <a:buFont typeface="Arial" panose="020B0604020202020204" pitchFamily="34" charset="0"/>
              <a:buChar char="•"/>
            </a:pPr>
            <a:r>
              <a:rPr lang="en-US" sz="1200">
                <a:latin typeface="Avenir" panose="02000503020000020003"/>
                <a:cs typeface="Arial"/>
              </a:rPr>
              <a:t>Budget at Completion - $35.3M</a:t>
            </a:r>
          </a:p>
          <a:p>
            <a:pPr>
              <a:lnSpc>
                <a:spcPct val="100000"/>
              </a:lnSpc>
              <a:spcBef>
                <a:spcPts val="600"/>
              </a:spcBef>
            </a:pPr>
            <a:endParaRPr lang="en-US" sz="1200" b="1">
              <a:latin typeface="Avenir" panose="02000503020000020003"/>
              <a:cs typeface="Arial"/>
            </a:endParaRPr>
          </a:p>
          <a:p>
            <a:pPr>
              <a:lnSpc>
                <a:spcPct val="100000"/>
              </a:lnSpc>
              <a:spcBef>
                <a:spcPts val="600"/>
              </a:spcBef>
            </a:pPr>
            <a:r>
              <a:rPr lang="en-US" sz="1200" b="1">
                <a:latin typeface="Avenir" panose="02000503020000020003"/>
                <a:cs typeface="Arial"/>
              </a:rPr>
              <a:t>Status:</a:t>
            </a:r>
          </a:p>
          <a:p>
            <a:pPr marL="285750" indent="-285750">
              <a:spcBef>
                <a:spcPts val="600"/>
              </a:spcBef>
              <a:buFont typeface="Arial" panose="020B0604020202020204" pitchFamily="34" charset="0"/>
              <a:buChar char="•"/>
            </a:pPr>
            <a:r>
              <a:rPr lang="en-US" sz="1200">
                <a:latin typeface="Avenir" panose="02000503020000020003"/>
                <a:cs typeface="Arial"/>
              </a:rPr>
              <a:t>Completed cryomodule production in August 2025</a:t>
            </a:r>
          </a:p>
          <a:p>
            <a:pPr marL="285750" indent="-285750">
              <a:spcBef>
                <a:spcPts val="600"/>
              </a:spcBef>
              <a:buFont typeface="Arial" panose="020B0604020202020204" pitchFamily="34" charset="0"/>
              <a:buChar char="•"/>
            </a:pPr>
            <a:r>
              <a:rPr lang="en-US" sz="1200">
                <a:latin typeface="Avenir" panose="02000503020000020003"/>
                <a:cs typeface="Arial"/>
              </a:rPr>
              <a:t>Delivered last JLab cryomodule, J22R to SLAC in September 2025</a:t>
            </a:r>
          </a:p>
          <a:p>
            <a:pPr>
              <a:spcBef>
                <a:spcPts val="600"/>
              </a:spcBef>
            </a:pPr>
            <a:endParaRPr lang="en-US" sz="1200" b="1">
              <a:latin typeface="Avenir" panose="02000503020000020003"/>
              <a:cs typeface="Arial"/>
            </a:endParaRPr>
          </a:p>
          <a:p>
            <a:pPr>
              <a:spcBef>
                <a:spcPts val="600"/>
              </a:spcBef>
            </a:pPr>
            <a:r>
              <a:rPr lang="en-US" sz="1200" b="1">
                <a:latin typeface="Avenir" panose="02000503020000020003"/>
                <a:cs typeface="Arial"/>
              </a:rPr>
              <a:t>Performance:</a:t>
            </a:r>
          </a:p>
          <a:p>
            <a:pPr marL="285750" indent="-285750">
              <a:spcBef>
                <a:spcPts val="600"/>
              </a:spcBef>
              <a:buFont typeface="Arial" panose="020B0604020202020204" pitchFamily="34" charset="0"/>
              <a:buChar char="•"/>
            </a:pPr>
            <a:r>
              <a:rPr lang="en-US" sz="1200">
                <a:latin typeface="Avenir" panose="02000503020000020003"/>
                <a:cs typeface="Arial"/>
              </a:rPr>
              <a:t>Favorable cost performance resulted in a </a:t>
            </a:r>
            <a:r>
              <a:rPr lang="en-US" sz="1200" b="1">
                <a:latin typeface="Avenir" panose="02000503020000020003"/>
                <a:cs typeface="Arial"/>
              </a:rPr>
              <a:t>$6.1M return to contingency in Q1FY25</a:t>
            </a:r>
          </a:p>
          <a:p>
            <a:pPr marL="285750" indent="-285750">
              <a:spcBef>
                <a:spcPts val="600"/>
              </a:spcBef>
              <a:buFont typeface="Arial" panose="020B0604020202020204" pitchFamily="34" charset="0"/>
              <a:buChar char="•"/>
            </a:pPr>
            <a:r>
              <a:rPr lang="en-US" sz="1200">
                <a:latin typeface="Avenir" panose="02000503020000020003"/>
                <a:cs typeface="Arial"/>
              </a:rPr>
              <a:t>Completed all Key FY25 Milestones</a:t>
            </a:r>
          </a:p>
          <a:p>
            <a:pPr marL="285750" indent="-285750">
              <a:spcBef>
                <a:spcPts val="600"/>
              </a:spcBef>
              <a:buFont typeface="Arial" panose="020B0604020202020204" pitchFamily="34" charset="0"/>
              <a:buChar char="•"/>
            </a:pPr>
            <a:r>
              <a:rPr lang="en-US" sz="1200" b="1" i="1">
                <a:latin typeface="Avenir" panose="02000503020000020003"/>
                <a:cs typeface="Arial"/>
              </a:rPr>
              <a:t>All cryomodules produced and tested at JLab have generously exceeded the 173MV energy gain </a:t>
            </a:r>
            <a:r>
              <a:rPr lang="en-US" sz="1200" i="1">
                <a:latin typeface="Avenir" panose="02000503020000020003"/>
                <a:cs typeface="Arial"/>
              </a:rPr>
              <a:t>requirement with an average of 194MV</a:t>
            </a:r>
          </a:p>
          <a:p>
            <a:endParaRPr lang="en-US"/>
          </a:p>
        </p:txBody>
      </p:sp>
      <p:sp>
        <p:nvSpPr>
          <p:cNvPr id="4" name="Slide Number Placeholder 3">
            <a:extLst>
              <a:ext uri="{FF2B5EF4-FFF2-40B4-BE49-F238E27FC236}">
                <a16:creationId xmlns:a16="http://schemas.microsoft.com/office/drawing/2014/main" id="{0D42C700-3982-D1DF-3B32-203DA7D7A61A}"/>
              </a:ext>
            </a:extLst>
          </p:cNvPr>
          <p:cNvSpPr>
            <a:spLocks noGrp="1"/>
          </p:cNvSpPr>
          <p:nvPr>
            <p:ph type="sldNum" sz="quarter" idx="5"/>
          </p:nvPr>
        </p:nvSpPr>
        <p:spPr/>
        <p:txBody>
          <a:bodyPr/>
          <a:lstStyle/>
          <a:p>
            <a:fld id="{493BBF43-A868-D94C-A9CC-39C296714D2B}" type="slidenum">
              <a:rPr lang="en-US" smtClean="0"/>
              <a:t>4</a:t>
            </a:fld>
            <a:endParaRPr lang="en-US"/>
          </a:p>
        </p:txBody>
      </p:sp>
    </p:spTree>
    <p:extLst>
      <p:ext uri="{BB962C8B-B14F-4D97-AF65-F5344CB8AC3E}">
        <p14:creationId xmlns:p14="http://schemas.microsoft.com/office/powerpoint/2010/main" val="298655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1B660-B8B7-A785-62E0-F93F52945D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BC8F44-F18F-1699-1F08-3CCA6462275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B900B3B-4AF5-F8E4-1C4C-A22954203310}"/>
              </a:ext>
            </a:extLst>
          </p:cNvPr>
          <p:cNvSpPr>
            <a:spLocks noGrp="1"/>
          </p:cNvSpPr>
          <p:nvPr>
            <p:ph type="body" idx="1"/>
          </p:nvPr>
        </p:nvSpPr>
        <p:spPr/>
        <p:txBody>
          <a:bodyPr/>
          <a:lstStyle/>
          <a:p>
            <a:pPr algn="l">
              <a:buFont typeface="Arial" panose="020B0604020202020204" pitchFamily="34" charset="0"/>
              <a:buNone/>
            </a:pPr>
            <a:r>
              <a:rPr lang="en-US" b="0" i="0" u="none" strike="noStrike">
                <a:solidFill>
                  <a:srgbClr val="000000"/>
                </a:solidFill>
                <a:effectLst/>
                <a:latin typeface="Arial" panose="020B0604020202020204" pitchFamily="34" charset="0"/>
                <a:cs typeface="Arial" panose="020B0604020202020204" pitchFamily="34" charset="0"/>
              </a:rPr>
              <a:t>Guidelines: 6-8 bullets per slide; Use sentence fragments for bullets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strike="noStrike">
                <a:solidFill>
                  <a:srgbClr val="000000"/>
                </a:solidFill>
                <a:effectLst/>
                <a:latin typeface="Arial" panose="020B0604020202020204" pitchFamily="34" charset="0"/>
                <a:cs typeface="Arial" panose="020B0604020202020204" pitchFamily="34" charset="0"/>
              </a:rPr>
              <a:t>To change the chart: Double-click on chart; different color options with theme colors available (Change Colors)</a:t>
            </a:r>
            <a:endParaRPr lang="en-US">
              <a:latin typeface="Arial" panose="020B0604020202020204" pitchFamily="34" charset="0"/>
              <a:cs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E2E516E2-D275-4D24-27B7-F110A2E80B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3BBF43-A868-D94C-A9CC-39C296714D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76429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8CDBC-CBAF-B77B-7688-089B5D3231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731D73-9637-8BE5-FE1E-F0B8BA239BE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A662977-A0D8-AFD9-76E2-0CC54B159D4E}"/>
              </a:ext>
            </a:extLst>
          </p:cNvPr>
          <p:cNvSpPr>
            <a:spLocks noGrp="1"/>
          </p:cNvSpPr>
          <p:nvPr>
            <p:ph type="body" idx="1"/>
          </p:nvPr>
        </p:nvSpPr>
        <p:spPr/>
        <p:txBody>
          <a:bodyPr/>
          <a:lstStyle/>
          <a:p>
            <a:pPr algn="l">
              <a:buFont typeface="Arial" panose="020B0604020202020204" pitchFamily="34" charset="0"/>
              <a:buNone/>
            </a:pPr>
            <a:r>
              <a:rPr lang="en-US" b="0" i="0" u="none" strike="noStrike">
                <a:solidFill>
                  <a:srgbClr val="000000"/>
                </a:solidFill>
                <a:effectLst/>
                <a:latin typeface="Arial" panose="020B0604020202020204" pitchFamily="34" charset="0"/>
                <a:cs typeface="Arial" panose="020B0604020202020204" pitchFamily="34" charset="0"/>
              </a:rPr>
              <a:t>Guidelines: 6-8 bullets per slide; Use sentence fragments for bullets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strike="noStrike">
                <a:solidFill>
                  <a:srgbClr val="000000"/>
                </a:solidFill>
                <a:effectLst/>
                <a:latin typeface="Arial" panose="020B0604020202020204" pitchFamily="34" charset="0"/>
                <a:cs typeface="Arial" panose="020B0604020202020204" pitchFamily="34" charset="0"/>
              </a:rPr>
              <a:t>To change the chart: Double-click on chart; different color options with theme colors available (Change Colors)</a:t>
            </a:r>
            <a:endParaRPr lang="en-US">
              <a:latin typeface="Arial" panose="020B0604020202020204" pitchFamily="34" charset="0"/>
              <a:cs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14BFCDCA-E924-A109-4C04-6A5537745FC8}"/>
              </a:ext>
            </a:extLst>
          </p:cNvPr>
          <p:cNvSpPr>
            <a:spLocks noGrp="1"/>
          </p:cNvSpPr>
          <p:nvPr>
            <p:ph type="sldNum" sz="quarter" idx="5"/>
          </p:nvPr>
        </p:nvSpPr>
        <p:spPr/>
        <p:txBody>
          <a:bodyPr/>
          <a:lstStyle/>
          <a:p>
            <a:fld id="{493BBF43-A868-D94C-A9CC-39C296714D2B}" type="slidenum">
              <a:rPr lang="en-US" smtClean="0"/>
              <a:t>7</a:t>
            </a:fld>
            <a:endParaRPr lang="en-US"/>
          </a:p>
        </p:txBody>
      </p:sp>
    </p:spTree>
    <p:extLst>
      <p:ext uri="{BB962C8B-B14F-4D97-AF65-F5344CB8AC3E}">
        <p14:creationId xmlns:p14="http://schemas.microsoft.com/office/powerpoint/2010/main" val="825152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3B390-21AC-E79D-05DA-C0DF2F1948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59A40E-0351-1197-FA6F-6B80EE1200C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0DF34DF-1732-7803-0C2A-455580D8CF6E}"/>
              </a:ext>
            </a:extLst>
          </p:cNvPr>
          <p:cNvSpPr>
            <a:spLocks noGrp="1"/>
          </p:cNvSpPr>
          <p:nvPr>
            <p:ph type="body" idx="1"/>
          </p:nvPr>
        </p:nvSpPr>
        <p:spPr/>
        <p:txBody>
          <a:bodyPr/>
          <a:lstStyle/>
          <a:p>
            <a:r>
              <a:rPr lang="en-US">
                <a:solidFill>
                  <a:srgbClr val="000000"/>
                </a:solidFill>
              </a:rPr>
              <a:t>Mike and Doug bring that training and along with a combined 60+ years of CEBAF experience to </a:t>
            </a:r>
            <a:r>
              <a:rPr lang="en-US" b="0" i="0" u="none" strike="noStrike">
                <a:solidFill>
                  <a:srgbClr val="000000"/>
                </a:solidFill>
                <a:effectLst/>
              </a:rPr>
              <a:t>the </a:t>
            </a:r>
            <a:r>
              <a:rPr lang="en-US">
                <a:solidFill>
                  <a:srgbClr val="000000"/>
                </a:solidFill>
              </a:rPr>
              <a:t>roles of acting associate directors of accelerator and physics divisions, respectively.</a:t>
            </a:r>
            <a:endParaRPr lang="en-US"/>
          </a:p>
          <a:p>
            <a:endParaRPr lang="en-US"/>
          </a:p>
        </p:txBody>
      </p:sp>
      <p:sp>
        <p:nvSpPr>
          <p:cNvPr id="4" name="Slide Number Placeholder 3">
            <a:extLst>
              <a:ext uri="{FF2B5EF4-FFF2-40B4-BE49-F238E27FC236}">
                <a16:creationId xmlns:a16="http://schemas.microsoft.com/office/drawing/2014/main" id="{3FFBD5C5-EEF2-9C67-8627-1BB83B11900B}"/>
              </a:ext>
            </a:extLst>
          </p:cNvPr>
          <p:cNvSpPr>
            <a:spLocks noGrp="1"/>
          </p:cNvSpPr>
          <p:nvPr>
            <p:ph type="sldNum" sz="quarter" idx="5"/>
          </p:nvPr>
        </p:nvSpPr>
        <p:spPr/>
        <p:txBody>
          <a:bodyPr/>
          <a:lstStyle/>
          <a:p>
            <a:fld id="{493BBF43-A868-D94C-A9CC-39C296714D2B}" type="slidenum">
              <a:rPr lang="en-US" smtClean="0"/>
              <a:t>8</a:t>
            </a:fld>
            <a:endParaRPr lang="en-US"/>
          </a:p>
        </p:txBody>
      </p:sp>
    </p:spTree>
    <p:extLst>
      <p:ext uri="{BB962C8B-B14F-4D97-AF65-F5344CB8AC3E}">
        <p14:creationId xmlns:p14="http://schemas.microsoft.com/office/powerpoint/2010/main" val="751545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3B390-21AC-E79D-05DA-C0DF2F1948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59A40E-0351-1197-FA6F-6B80EE1200C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0DF34DF-1732-7803-0C2A-455580D8CF6E}"/>
              </a:ext>
            </a:extLst>
          </p:cNvPr>
          <p:cNvSpPr>
            <a:spLocks noGrp="1"/>
          </p:cNvSpPr>
          <p:nvPr>
            <p:ph type="body" idx="1"/>
          </p:nvPr>
        </p:nvSpPr>
        <p:spPr/>
        <p:txBody>
          <a:bodyPr/>
          <a:lstStyle/>
          <a:p>
            <a:pPr algn="l">
              <a:buFont typeface="Arial" panose="020B0604020202020204" pitchFamily="34" charset="0"/>
              <a:buNone/>
            </a:pPr>
            <a:r>
              <a:rPr lang="en-US" b="0" i="0" u="none" strike="noStrike">
                <a:solidFill>
                  <a:srgbClr val="000000"/>
                </a:solidFill>
                <a:effectLst/>
                <a:latin typeface="Arial" panose="020B0604020202020204" pitchFamily="34" charset="0"/>
                <a:cs typeface="Arial" panose="020B0604020202020204" pitchFamily="34" charset="0"/>
              </a:rPr>
              <a:t>Guidelines: 6-8 bullets per slide; Use sentence fragments for bullets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strike="noStrike">
                <a:solidFill>
                  <a:srgbClr val="000000"/>
                </a:solidFill>
                <a:effectLst/>
                <a:latin typeface="Arial" panose="020B0604020202020204" pitchFamily="34" charset="0"/>
                <a:cs typeface="Arial" panose="020B0604020202020204" pitchFamily="34" charset="0"/>
              </a:rPr>
              <a:t>To change the chart: Double-click on chart; different color options with theme colors available (Change Colors)</a:t>
            </a:r>
            <a:endParaRPr lang="en-US">
              <a:latin typeface="Arial" panose="020B0604020202020204" pitchFamily="34" charset="0"/>
              <a:cs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3FFBD5C5-EEF2-9C67-8627-1BB83B11900B}"/>
              </a:ext>
            </a:extLst>
          </p:cNvPr>
          <p:cNvSpPr>
            <a:spLocks noGrp="1"/>
          </p:cNvSpPr>
          <p:nvPr>
            <p:ph type="sldNum" sz="quarter" idx="5"/>
          </p:nvPr>
        </p:nvSpPr>
        <p:spPr/>
        <p:txBody>
          <a:bodyPr/>
          <a:lstStyle/>
          <a:p>
            <a:fld id="{493BBF43-A868-D94C-A9CC-39C296714D2B}" type="slidenum">
              <a:rPr lang="en-US" smtClean="0"/>
              <a:t>9</a:t>
            </a:fld>
            <a:endParaRPr lang="en-US"/>
          </a:p>
        </p:txBody>
      </p:sp>
    </p:spTree>
    <p:extLst>
      <p:ext uri="{BB962C8B-B14F-4D97-AF65-F5344CB8AC3E}">
        <p14:creationId xmlns:p14="http://schemas.microsoft.com/office/powerpoint/2010/main" val="751545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8CF4D-5890-C07E-FF2D-DB60A50AF7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860153-FDC4-1983-CD70-6EBB5901CC1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CA15D34-3F33-034A-A3E3-1C85D454F2C0}"/>
              </a:ext>
            </a:extLst>
          </p:cNvPr>
          <p:cNvSpPr>
            <a:spLocks noGrp="1"/>
          </p:cNvSpPr>
          <p:nvPr>
            <p:ph type="body" idx="1"/>
          </p:nvPr>
        </p:nvSpPr>
        <p:spPr/>
        <p:txBody>
          <a:bodyPr/>
          <a:lstStyle/>
          <a:p>
            <a:pPr algn="l">
              <a:buFont typeface="Arial" panose="020B0604020202020204" pitchFamily="34" charset="0"/>
              <a:buNone/>
            </a:pPr>
            <a:r>
              <a:rPr lang="en-US" b="0" i="0" u="none" strike="noStrike">
                <a:solidFill>
                  <a:srgbClr val="000000"/>
                </a:solidFill>
                <a:effectLst/>
                <a:latin typeface="Arial" panose="020B0604020202020204" pitchFamily="34" charset="0"/>
                <a:cs typeface="Arial" panose="020B0604020202020204" pitchFamily="34" charset="0"/>
              </a:rPr>
              <a:t>Guidelines: 6-8 bullets per slide; Use sentence fragments for bullets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strike="noStrike">
                <a:solidFill>
                  <a:srgbClr val="000000"/>
                </a:solidFill>
                <a:effectLst/>
                <a:latin typeface="Arial" panose="020B0604020202020204" pitchFamily="34" charset="0"/>
                <a:cs typeface="Arial" panose="020B0604020202020204" pitchFamily="34" charset="0"/>
              </a:rPr>
              <a:t>To change the chart: Double-click on chart; different color options with theme colors available (Change Colors)</a:t>
            </a:r>
            <a:endParaRPr lang="en-US">
              <a:latin typeface="Arial" panose="020B0604020202020204" pitchFamily="34" charset="0"/>
              <a:cs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99AF4DEA-DC44-374D-9D0B-6FDCDE398A9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3BBF43-A868-D94C-A9CC-39C296714D2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22699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95D8-36C7-9AC6-7BB0-2FA187F49B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76DAF6-7FAD-3329-1F2F-26D428433E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8A888F-4250-FFB0-5F74-82ACACF8ACA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97D6E16-F0E1-779F-24AB-AE699DB41A4F}"/>
              </a:ext>
            </a:extLst>
          </p:cNvPr>
          <p:cNvSpPr>
            <a:spLocks noGrp="1"/>
          </p:cNvSpPr>
          <p:nvPr>
            <p:ph type="ftr" sz="quarter" idx="11"/>
          </p:nvPr>
        </p:nvSpPr>
        <p:spPr/>
        <p:txBody>
          <a:bodyPr/>
          <a:lstStyle/>
          <a:p>
            <a:r>
              <a:rPr lang="en-US"/>
              <a:t>Hall A Collaboration Meeting_1/21/2026</a:t>
            </a:r>
          </a:p>
        </p:txBody>
      </p:sp>
      <p:sp>
        <p:nvSpPr>
          <p:cNvPr id="6" name="Slide Number Placeholder 5">
            <a:extLst>
              <a:ext uri="{FF2B5EF4-FFF2-40B4-BE49-F238E27FC236}">
                <a16:creationId xmlns:a16="http://schemas.microsoft.com/office/drawing/2014/main" id="{53E64A9A-CA94-8020-6C0C-36404D87080A}"/>
              </a:ext>
            </a:extLst>
          </p:cNvPr>
          <p:cNvSpPr>
            <a:spLocks noGrp="1"/>
          </p:cNvSpPr>
          <p:nvPr>
            <p:ph type="sldNum" sz="quarter" idx="12"/>
          </p:nvPr>
        </p:nvSpPr>
        <p:spPr/>
        <p:txBody>
          <a:bodyPr/>
          <a:lstStyle/>
          <a:p>
            <a:fld id="{7D1BE87E-F0DE-A44C-894B-E142BEB21E42}" type="slidenum">
              <a:rPr lang="en-US" smtClean="0"/>
              <a:t>‹#›</a:t>
            </a:fld>
            <a:endParaRPr lang="en-US"/>
          </a:p>
        </p:txBody>
      </p:sp>
      <p:pic>
        <p:nvPicPr>
          <p:cNvPr id="7" name="Picture 6">
            <a:extLst>
              <a:ext uri="{FF2B5EF4-FFF2-40B4-BE49-F238E27FC236}">
                <a16:creationId xmlns:a16="http://schemas.microsoft.com/office/drawing/2014/main" id="{DA2F0E94-03F0-4991-87F2-C6E0BFF4DD06}"/>
              </a:ext>
            </a:extLst>
          </p:cNvPr>
          <p:cNvPicPr>
            <a:picLocks noChangeAspect="1"/>
          </p:cNvPicPr>
          <p:nvPr userDrawn="1"/>
        </p:nvPicPr>
        <p:blipFill>
          <a:blip r:embed="rId2"/>
          <a:stretch>
            <a:fillRect/>
          </a:stretch>
        </p:blipFill>
        <p:spPr>
          <a:xfrm>
            <a:off x="0" y="0"/>
            <a:ext cx="12191999" cy="6858000"/>
          </a:xfrm>
          <a:prstGeom prst="rect">
            <a:avLst/>
          </a:prstGeom>
        </p:spPr>
      </p:pic>
      <p:sp>
        <p:nvSpPr>
          <p:cNvPr id="8" name="Footer Placeholder 3">
            <a:extLst>
              <a:ext uri="{FF2B5EF4-FFF2-40B4-BE49-F238E27FC236}">
                <a16:creationId xmlns:a16="http://schemas.microsoft.com/office/drawing/2014/main" id="{53BA7D0F-1F13-4A61-8613-3AA341759761}"/>
              </a:ext>
            </a:extLst>
          </p:cNvPr>
          <p:cNvSpPr txBox="1">
            <a:spLocks/>
          </p:cNvSpPr>
          <p:nvPr userDrawn="1"/>
        </p:nvSpPr>
        <p:spPr>
          <a:xfrm>
            <a:off x="137160" y="6617932"/>
            <a:ext cx="3505200" cy="23548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solidFill>
                  <a:schemeClr val="bg1">
                    <a:lumMod val="50000"/>
                  </a:schemeClr>
                </a:solidFill>
              </a:rPr>
              <a:t>SURA Board Meeting – October 24, 2024</a:t>
            </a:r>
          </a:p>
        </p:txBody>
      </p:sp>
      <p:sp>
        <p:nvSpPr>
          <p:cNvPr id="9" name="Slide Number Placeholder 3">
            <a:extLst>
              <a:ext uri="{FF2B5EF4-FFF2-40B4-BE49-F238E27FC236}">
                <a16:creationId xmlns:a16="http://schemas.microsoft.com/office/drawing/2014/main" id="{77B33FF6-477C-4100-AD96-CBA69E5A51BC}"/>
              </a:ext>
            </a:extLst>
          </p:cNvPr>
          <p:cNvSpPr txBox="1">
            <a:spLocks/>
          </p:cNvSpPr>
          <p:nvPr userDrawn="1"/>
        </p:nvSpPr>
        <p:spPr>
          <a:xfrm>
            <a:off x="5777591" y="6617932"/>
            <a:ext cx="636815" cy="23548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07E1C93C-5050-FC42-8F10-D22D4F119D13}" type="slidenum">
              <a:rPr lang="en-US" sz="1050" smtClean="0">
                <a:solidFill>
                  <a:schemeClr val="bg1">
                    <a:lumMod val="50000"/>
                  </a:schemeClr>
                </a:solidFill>
                <a:cs typeface="Arial" panose="020B0604020202020204" pitchFamily="34" charset="0"/>
              </a:rPr>
              <a:pPr algn="ctr">
                <a:defRPr/>
              </a:pPr>
              <a:t>‹#›</a:t>
            </a:fld>
            <a:endParaRPr lang="en-US" sz="1050">
              <a:solidFill>
                <a:schemeClr val="bg1">
                  <a:lumMod val="50000"/>
                </a:schemeClr>
              </a:solidFill>
              <a:cs typeface="Arial" panose="020B0604020202020204" pitchFamily="34" charset="0"/>
            </a:endParaRPr>
          </a:p>
        </p:txBody>
      </p:sp>
    </p:spTree>
    <p:extLst>
      <p:ext uri="{BB962C8B-B14F-4D97-AF65-F5344CB8AC3E}">
        <p14:creationId xmlns:p14="http://schemas.microsoft.com/office/powerpoint/2010/main" val="1191095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F65BC4-E414-4E67-A951-0ADAA626F433}"/>
              </a:ext>
            </a:extLst>
          </p:cNvPr>
          <p:cNvPicPr>
            <a:picLocks noChangeAspect="1"/>
          </p:cNvPicPr>
          <p:nvPr userDrawn="1"/>
        </p:nvPicPr>
        <p:blipFill>
          <a:blip r:embed="rId2"/>
          <a:stretch>
            <a:fillRect/>
          </a:stretch>
        </p:blipFill>
        <p:spPr>
          <a:xfrm>
            <a:off x="0" y="0"/>
            <a:ext cx="12191999" cy="6858000"/>
          </a:xfrm>
          <a:prstGeom prst="rect">
            <a:avLst/>
          </a:prstGeom>
        </p:spPr>
      </p:pic>
      <p:sp>
        <p:nvSpPr>
          <p:cNvPr id="6" name="Footer Placeholder 3">
            <a:extLst>
              <a:ext uri="{FF2B5EF4-FFF2-40B4-BE49-F238E27FC236}">
                <a16:creationId xmlns:a16="http://schemas.microsoft.com/office/drawing/2014/main" id="{29DFBFF9-E0EB-490E-AE78-1F9C7C8C53BE}"/>
              </a:ext>
            </a:extLst>
          </p:cNvPr>
          <p:cNvSpPr txBox="1">
            <a:spLocks/>
          </p:cNvSpPr>
          <p:nvPr userDrawn="1"/>
        </p:nvSpPr>
        <p:spPr>
          <a:xfrm>
            <a:off x="137160" y="6617932"/>
            <a:ext cx="3505200" cy="23548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solidFill>
                  <a:schemeClr val="bg1">
                    <a:lumMod val="50000"/>
                  </a:schemeClr>
                </a:solidFill>
              </a:rPr>
              <a:t>SURA Board Meeting – October 24, 2024</a:t>
            </a:r>
          </a:p>
        </p:txBody>
      </p:sp>
      <p:sp>
        <p:nvSpPr>
          <p:cNvPr id="7" name="Slide Number Placeholder 3">
            <a:extLst>
              <a:ext uri="{FF2B5EF4-FFF2-40B4-BE49-F238E27FC236}">
                <a16:creationId xmlns:a16="http://schemas.microsoft.com/office/drawing/2014/main" id="{BCA6D718-F901-4CD0-8958-A599E15EC5EB}"/>
              </a:ext>
            </a:extLst>
          </p:cNvPr>
          <p:cNvSpPr txBox="1">
            <a:spLocks/>
          </p:cNvSpPr>
          <p:nvPr userDrawn="1"/>
        </p:nvSpPr>
        <p:spPr>
          <a:xfrm>
            <a:off x="5777591" y="6617932"/>
            <a:ext cx="636815" cy="23548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07E1C93C-5050-FC42-8F10-D22D4F119D13}" type="slidenum">
              <a:rPr lang="en-US" sz="1050" smtClean="0">
                <a:solidFill>
                  <a:schemeClr val="bg1">
                    <a:lumMod val="50000"/>
                  </a:schemeClr>
                </a:solidFill>
                <a:cs typeface="Arial" panose="020B0604020202020204" pitchFamily="34" charset="0"/>
              </a:rPr>
              <a:pPr algn="ctr">
                <a:defRPr/>
              </a:pPr>
              <a:t>‹#›</a:t>
            </a:fld>
            <a:endParaRPr lang="en-US" sz="1050">
              <a:solidFill>
                <a:schemeClr val="bg1">
                  <a:lumMod val="50000"/>
                </a:schemeClr>
              </a:solidFill>
              <a:cs typeface="Arial" panose="020B0604020202020204" pitchFamily="34" charset="0"/>
            </a:endParaRPr>
          </a:p>
        </p:txBody>
      </p:sp>
    </p:spTree>
    <p:extLst>
      <p:ext uri="{BB962C8B-B14F-4D97-AF65-F5344CB8AC3E}">
        <p14:creationId xmlns:p14="http://schemas.microsoft.com/office/powerpoint/2010/main" val="1854756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49FABC0-4B98-4E72-B2BD-77719D1B5E9F}"/>
              </a:ext>
            </a:extLst>
          </p:cNvPr>
          <p:cNvPicPr>
            <a:picLocks noChangeAspect="1"/>
          </p:cNvPicPr>
          <p:nvPr userDrawn="1"/>
        </p:nvPicPr>
        <p:blipFill>
          <a:blip r:embed="rId2"/>
          <a:stretch>
            <a:fillRect/>
          </a:stretch>
        </p:blipFill>
        <p:spPr>
          <a:xfrm>
            <a:off x="0" y="0"/>
            <a:ext cx="12191999" cy="6858000"/>
          </a:xfrm>
          <a:prstGeom prst="rect">
            <a:avLst/>
          </a:prstGeom>
        </p:spPr>
      </p:pic>
      <p:sp>
        <p:nvSpPr>
          <p:cNvPr id="9" name="Footer Placeholder 3">
            <a:extLst>
              <a:ext uri="{FF2B5EF4-FFF2-40B4-BE49-F238E27FC236}">
                <a16:creationId xmlns:a16="http://schemas.microsoft.com/office/drawing/2014/main" id="{89E9931B-4B0E-429E-9EDA-49C90483450B}"/>
              </a:ext>
            </a:extLst>
          </p:cNvPr>
          <p:cNvSpPr txBox="1">
            <a:spLocks/>
          </p:cNvSpPr>
          <p:nvPr userDrawn="1"/>
        </p:nvSpPr>
        <p:spPr>
          <a:xfrm>
            <a:off x="137160" y="6617932"/>
            <a:ext cx="3505200" cy="23548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solidFill>
                  <a:schemeClr val="bg1">
                    <a:lumMod val="50000"/>
                  </a:schemeClr>
                </a:solidFill>
              </a:rPr>
              <a:t>SURA Board Meeting – October 24, 2024</a:t>
            </a:r>
          </a:p>
        </p:txBody>
      </p:sp>
      <p:sp>
        <p:nvSpPr>
          <p:cNvPr id="10" name="Slide Number Placeholder 3">
            <a:extLst>
              <a:ext uri="{FF2B5EF4-FFF2-40B4-BE49-F238E27FC236}">
                <a16:creationId xmlns:a16="http://schemas.microsoft.com/office/drawing/2014/main" id="{495E00AA-916A-4FBD-961F-33960163F77A}"/>
              </a:ext>
            </a:extLst>
          </p:cNvPr>
          <p:cNvSpPr txBox="1">
            <a:spLocks/>
          </p:cNvSpPr>
          <p:nvPr userDrawn="1"/>
        </p:nvSpPr>
        <p:spPr>
          <a:xfrm>
            <a:off x="5777591" y="6617932"/>
            <a:ext cx="636815" cy="23548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07E1C93C-5050-FC42-8F10-D22D4F119D13}" type="slidenum">
              <a:rPr lang="en-US" sz="1050" smtClean="0">
                <a:solidFill>
                  <a:schemeClr val="bg1">
                    <a:lumMod val="50000"/>
                  </a:schemeClr>
                </a:solidFill>
                <a:cs typeface="Arial" panose="020B0604020202020204" pitchFamily="34" charset="0"/>
              </a:rPr>
              <a:pPr algn="ctr">
                <a:defRPr/>
              </a:pPr>
              <a:t>‹#›</a:t>
            </a:fld>
            <a:endParaRPr lang="en-US" sz="1050">
              <a:solidFill>
                <a:schemeClr val="bg1">
                  <a:lumMod val="50000"/>
                </a:schemeClr>
              </a:solidFill>
              <a:cs typeface="Arial" panose="020B0604020202020204" pitchFamily="34" charset="0"/>
            </a:endParaRPr>
          </a:p>
        </p:txBody>
      </p:sp>
    </p:spTree>
    <p:extLst>
      <p:ext uri="{BB962C8B-B14F-4D97-AF65-F5344CB8AC3E}">
        <p14:creationId xmlns:p14="http://schemas.microsoft.com/office/powerpoint/2010/main" val="1778434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C47507-110D-43BD-BF3C-DEC50BD292CD}"/>
              </a:ext>
            </a:extLst>
          </p:cNvPr>
          <p:cNvPicPr>
            <a:picLocks noChangeAspect="1"/>
          </p:cNvPicPr>
          <p:nvPr userDrawn="1"/>
        </p:nvPicPr>
        <p:blipFill>
          <a:blip r:embed="rId2"/>
          <a:stretch>
            <a:fillRect/>
          </a:stretch>
        </p:blipFill>
        <p:spPr>
          <a:xfrm>
            <a:off x="0" y="0"/>
            <a:ext cx="12191999" cy="6858000"/>
          </a:xfrm>
          <a:prstGeom prst="rect">
            <a:avLst/>
          </a:prstGeom>
        </p:spPr>
      </p:pic>
      <p:sp>
        <p:nvSpPr>
          <p:cNvPr id="8" name="Footer Placeholder 3">
            <a:extLst>
              <a:ext uri="{FF2B5EF4-FFF2-40B4-BE49-F238E27FC236}">
                <a16:creationId xmlns:a16="http://schemas.microsoft.com/office/drawing/2014/main" id="{4B088545-9173-47E6-8382-4C4AE301369F}"/>
              </a:ext>
            </a:extLst>
          </p:cNvPr>
          <p:cNvSpPr txBox="1">
            <a:spLocks/>
          </p:cNvSpPr>
          <p:nvPr userDrawn="1"/>
        </p:nvSpPr>
        <p:spPr>
          <a:xfrm>
            <a:off x="137160" y="6617932"/>
            <a:ext cx="3505200" cy="23548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solidFill>
                  <a:schemeClr val="bg1">
                    <a:lumMod val="50000"/>
                  </a:schemeClr>
                </a:solidFill>
              </a:rPr>
              <a:t>SURA Board Meeting – October 24, 2024</a:t>
            </a:r>
          </a:p>
        </p:txBody>
      </p:sp>
      <p:sp>
        <p:nvSpPr>
          <p:cNvPr id="9" name="Slide Number Placeholder 3">
            <a:extLst>
              <a:ext uri="{FF2B5EF4-FFF2-40B4-BE49-F238E27FC236}">
                <a16:creationId xmlns:a16="http://schemas.microsoft.com/office/drawing/2014/main" id="{D33D3F90-723A-4D57-BAEC-8F19DE9B1D4D}"/>
              </a:ext>
            </a:extLst>
          </p:cNvPr>
          <p:cNvSpPr txBox="1">
            <a:spLocks/>
          </p:cNvSpPr>
          <p:nvPr userDrawn="1"/>
        </p:nvSpPr>
        <p:spPr>
          <a:xfrm>
            <a:off x="5777591" y="6617932"/>
            <a:ext cx="636815" cy="23548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07E1C93C-5050-FC42-8F10-D22D4F119D13}" type="slidenum">
              <a:rPr lang="en-US" sz="1050" smtClean="0">
                <a:solidFill>
                  <a:schemeClr val="bg1">
                    <a:lumMod val="50000"/>
                  </a:schemeClr>
                </a:solidFill>
                <a:cs typeface="Arial" panose="020B0604020202020204" pitchFamily="34" charset="0"/>
              </a:rPr>
              <a:pPr algn="ctr">
                <a:defRPr/>
              </a:pPr>
              <a:t>‹#›</a:t>
            </a:fld>
            <a:endParaRPr lang="en-US" sz="1050">
              <a:solidFill>
                <a:schemeClr val="bg1">
                  <a:lumMod val="50000"/>
                </a:schemeClr>
              </a:solidFill>
              <a:cs typeface="Arial" panose="020B0604020202020204" pitchFamily="34" charset="0"/>
            </a:endParaRPr>
          </a:p>
        </p:txBody>
      </p:sp>
    </p:spTree>
    <p:extLst>
      <p:ext uri="{BB962C8B-B14F-4D97-AF65-F5344CB8AC3E}">
        <p14:creationId xmlns:p14="http://schemas.microsoft.com/office/powerpoint/2010/main" val="3584600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B36815-A44F-4CD6-8FA6-D6A026F8891C}"/>
              </a:ext>
            </a:extLst>
          </p:cNvPr>
          <p:cNvPicPr>
            <a:picLocks noChangeAspect="1"/>
          </p:cNvPicPr>
          <p:nvPr userDrawn="1"/>
        </p:nvPicPr>
        <p:blipFill>
          <a:blip r:embed="rId2"/>
          <a:stretch>
            <a:fillRect/>
          </a:stretch>
        </p:blipFill>
        <p:spPr>
          <a:xfrm>
            <a:off x="0" y="0"/>
            <a:ext cx="12191999" cy="6858000"/>
          </a:xfrm>
          <a:prstGeom prst="rect">
            <a:avLst/>
          </a:prstGeom>
        </p:spPr>
      </p:pic>
      <p:sp>
        <p:nvSpPr>
          <p:cNvPr id="8" name="Footer Placeholder 3">
            <a:extLst>
              <a:ext uri="{FF2B5EF4-FFF2-40B4-BE49-F238E27FC236}">
                <a16:creationId xmlns:a16="http://schemas.microsoft.com/office/drawing/2014/main" id="{928DDD52-D08A-4BDB-BA0F-67B18365BFC1}"/>
              </a:ext>
            </a:extLst>
          </p:cNvPr>
          <p:cNvSpPr txBox="1">
            <a:spLocks/>
          </p:cNvSpPr>
          <p:nvPr userDrawn="1"/>
        </p:nvSpPr>
        <p:spPr>
          <a:xfrm>
            <a:off x="137160" y="6617932"/>
            <a:ext cx="3505200" cy="23548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solidFill>
                  <a:schemeClr val="bg1">
                    <a:lumMod val="50000"/>
                  </a:schemeClr>
                </a:solidFill>
              </a:rPr>
              <a:t>SURA Board Meeting – October 24, 2024</a:t>
            </a:r>
          </a:p>
        </p:txBody>
      </p:sp>
      <p:sp>
        <p:nvSpPr>
          <p:cNvPr id="9" name="Slide Number Placeholder 3">
            <a:extLst>
              <a:ext uri="{FF2B5EF4-FFF2-40B4-BE49-F238E27FC236}">
                <a16:creationId xmlns:a16="http://schemas.microsoft.com/office/drawing/2014/main" id="{22D56247-8763-4C7F-A47B-5ED2C73EE386}"/>
              </a:ext>
            </a:extLst>
          </p:cNvPr>
          <p:cNvSpPr txBox="1">
            <a:spLocks/>
          </p:cNvSpPr>
          <p:nvPr userDrawn="1"/>
        </p:nvSpPr>
        <p:spPr>
          <a:xfrm>
            <a:off x="5777591" y="6617932"/>
            <a:ext cx="636815" cy="23548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07E1C93C-5050-FC42-8F10-D22D4F119D13}" type="slidenum">
              <a:rPr lang="en-US" sz="1050" smtClean="0">
                <a:solidFill>
                  <a:schemeClr val="bg1">
                    <a:lumMod val="50000"/>
                  </a:schemeClr>
                </a:solidFill>
                <a:cs typeface="Arial" panose="020B0604020202020204" pitchFamily="34" charset="0"/>
              </a:rPr>
              <a:pPr algn="ctr">
                <a:defRPr/>
              </a:pPr>
              <a:t>‹#›</a:t>
            </a:fld>
            <a:endParaRPr lang="en-US" sz="1050">
              <a:solidFill>
                <a:schemeClr val="bg1">
                  <a:lumMod val="50000"/>
                </a:schemeClr>
              </a:solidFill>
              <a:cs typeface="Arial" panose="020B0604020202020204" pitchFamily="34" charset="0"/>
            </a:endParaRPr>
          </a:p>
        </p:txBody>
      </p:sp>
    </p:spTree>
    <p:extLst>
      <p:ext uri="{BB962C8B-B14F-4D97-AF65-F5344CB8AC3E}">
        <p14:creationId xmlns:p14="http://schemas.microsoft.com/office/powerpoint/2010/main" val="3408886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919BED-0FFC-4C2D-8B80-81DA83E188CC}"/>
              </a:ext>
            </a:extLst>
          </p:cNvPr>
          <p:cNvPicPr>
            <a:picLocks noChangeAspect="1"/>
          </p:cNvPicPr>
          <p:nvPr userDrawn="1"/>
        </p:nvPicPr>
        <p:blipFill>
          <a:blip r:embed="rId2"/>
          <a:stretch>
            <a:fillRect/>
          </a:stretch>
        </p:blipFill>
        <p:spPr>
          <a:xfrm>
            <a:off x="0" y="0"/>
            <a:ext cx="12191999" cy="6858000"/>
          </a:xfrm>
          <a:prstGeom prst="rect">
            <a:avLst/>
          </a:prstGeom>
        </p:spPr>
      </p:pic>
      <p:sp>
        <p:nvSpPr>
          <p:cNvPr id="10" name="Footer Placeholder 3">
            <a:extLst>
              <a:ext uri="{FF2B5EF4-FFF2-40B4-BE49-F238E27FC236}">
                <a16:creationId xmlns:a16="http://schemas.microsoft.com/office/drawing/2014/main" id="{6F03904C-85A9-47B2-AF97-DC4AD107F204}"/>
              </a:ext>
            </a:extLst>
          </p:cNvPr>
          <p:cNvSpPr txBox="1">
            <a:spLocks/>
          </p:cNvSpPr>
          <p:nvPr userDrawn="1"/>
        </p:nvSpPr>
        <p:spPr>
          <a:xfrm>
            <a:off x="137160" y="6617932"/>
            <a:ext cx="3505200" cy="23548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solidFill>
                  <a:schemeClr val="bg1">
                    <a:lumMod val="50000"/>
                  </a:schemeClr>
                </a:solidFill>
              </a:rPr>
              <a:t>SURA Board Meeting – October 24, 2024</a:t>
            </a:r>
          </a:p>
        </p:txBody>
      </p:sp>
      <p:sp>
        <p:nvSpPr>
          <p:cNvPr id="11" name="Slide Number Placeholder 3">
            <a:extLst>
              <a:ext uri="{FF2B5EF4-FFF2-40B4-BE49-F238E27FC236}">
                <a16:creationId xmlns:a16="http://schemas.microsoft.com/office/drawing/2014/main" id="{FA3BFD0C-224F-4502-91FF-359A2FE6354E}"/>
              </a:ext>
            </a:extLst>
          </p:cNvPr>
          <p:cNvSpPr txBox="1">
            <a:spLocks/>
          </p:cNvSpPr>
          <p:nvPr userDrawn="1"/>
        </p:nvSpPr>
        <p:spPr>
          <a:xfrm>
            <a:off x="5777591" y="6617932"/>
            <a:ext cx="636815" cy="23548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07E1C93C-5050-FC42-8F10-D22D4F119D13}" type="slidenum">
              <a:rPr lang="en-US" sz="1050" smtClean="0">
                <a:solidFill>
                  <a:schemeClr val="bg1">
                    <a:lumMod val="50000"/>
                  </a:schemeClr>
                </a:solidFill>
                <a:cs typeface="Arial" panose="020B0604020202020204" pitchFamily="34" charset="0"/>
              </a:rPr>
              <a:pPr algn="ctr">
                <a:defRPr/>
              </a:pPr>
              <a:t>‹#›</a:t>
            </a:fld>
            <a:endParaRPr lang="en-US" sz="1050">
              <a:solidFill>
                <a:schemeClr val="bg1">
                  <a:lumMod val="50000"/>
                </a:schemeClr>
              </a:solidFill>
              <a:cs typeface="Arial" panose="020B0604020202020204" pitchFamily="34" charset="0"/>
            </a:endParaRPr>
          </a:p>
        </p:txBody>
      </p:sp>
    </p:spTree>
    <p:extLst>
      <p:ext uri="{BB962C8B-B14F-4D97-AF65-F5344CB8AC3E}">
        <p14:creationId xmlns:p14="http://schemas.microsoft.com/office/powerpoint/2010/main" val="2484782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93C312B-FAF8-4958-B1CD-67C02CA05050}"/>
              </a:ext>
            </a:extLst>
          </p:cNvPr>
          <p:cNvPicPr>
            <a:picLocks noChangeAspect="1"/>
          </p:cNvPicPr>
          <p:nvPr userDrawn="1"/>
        </p:nvPicPr>
        <p:blipFill>
          <a:blip r:embed="rId3"/>
          <a:stretch>
            <a:fillRect/>
          </a:stretch>
        </p:blipFill>
        <p:spPr>
          <a:xfrm>
            <a:off x="0" y="0"/>
            <a:ext cx="12191999" cy="6858000"/>
          </a:xfrm>
          <a:prstGeom prst="rect">
            <a:avLst/>
          </a:prstGeom>
        </p:spPr>
      </p:pic>
    </p:spTree>
    <p:extLst>
      <p:ext uri="{BB962C8B-B14F-4D97-AF65-F5344CB8AC3E}">
        <p14:creationId xmlns:p14="http://schemas.microsoft.com/office/powerpoint/2010/main" val="2503416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Body Slide - 1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665018"/>
            <a:ext cx="5945204" cy="4488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8" name="Picture 7">
            <a:extLst>
              <a:ext uri="{FF2B5EF4-FFF2-40B4-BE49-F238E27FC236}">
                <a16:creationId xmlns:a16="http://schemas.microsoft.com/office/drawing/2014/main" id="{1F8DF632-CAE9-022C-6607-B217F56D5C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Title 1">
            <a:extLst>
              <a:ext uri="{FF2B5EF4-FFF2-40B4-BE49-F238E27FC236}">
                <a16:creationId xmlns:a16="http://schemas.microsoft.com/office/drawing/2014/main" id="{F69CE8BE-367E-106F-0A1A-D4403D3CF398}"/>
              </a:ext>
            </a:extLst>
          </p:cNvPr>
          <p:cNvSpPr>
            <a:spLocks noGrp="1"/>
          </p:cNvSpPr>
          <p:nvPr>
            <p:ph type="title"/>
          </p:nvPr>
        </p:nvSpPr>
        <p:spPr>
          <a:xfrm>
            <a:off x="309093" y="531951"/>
            <a:ext cx="5785319" cy="678664"/>
          </a:xfrm>
        </p:spPr>
        <p:txBody>
          <a:bodyPr anchor="b">
            <a:noAutofit/>
          </a:bodyPr>
          <a:lstStyle>
            <a:lvl1pPr>
              <a:defRPr sz="3200">
                <a:solidFill>
                  <a:schemeClr val="tx1"/>
                </a:solidFill>
              </a:defRPr>
            </a:lvl1pPr>
          </a:lstStyle>
          <a:p>
            <a:r>
              <a:rPr lang="en-US"/>
              <a:t>Click to edit Master title style</a:t>
            </a:r>
          </a:p>
        </p:txBody>
      </p:sp>
      <p:sp>
        <p:nvSpPr>
          <p:cNvPr id="10" name="Text Placeholder 3">
            <a:extLst>
              <a:ext uri="{FF2B5EF4-FFF2-40B4-BE49-F238E27FC236}">
                <a16:creationId xmlns:a16="http://schemas.microsoft.com/office/drawing/2014/main" id="{EA0AC1C4-21D9-DD3B-28D1-1E97E488E1A8}"/>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Footer Placeholder 5">
            <a:extLst>
              <a:ext uri="{FF2B5EF4-FFF2-40B4-BE49-F238E27FC236}">
                <a16:creationId xmlns:a16="http://schemas.microsoft.com/office/drawing/2014/main" id="{A4AF7EA1-AC10-6B34-7D70-18A57ABFF35E}"/>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r>
              <a:rPr lang="en-US"/>
              <a:t>Hall A Collaboration Meeting_1/21/2026</a:t>
            </a:r>
          </a:p>
        </p:txBody>
      </p:sp>
      <p:sp>
        <p:nvSpPr>
          <p:cNvPr id="11" name="Slide Number Placeholder 6">
            <a:extLst>
              <a:ext uri="{FF2B5EF4-FFF2-40B4-BE49-F238E27FC236}">
                <a16:creationId xmlns:a16="http://schemas.microsoft.com/office/drawing/2014/main" id="{0B83816E-8201-5044-F359-AFD3FCE21AAF}"/>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a:p>
        </p:txBody>
      </p:sp>
      <p:sp>
        <p:nvSpPr>
          <p:cNvPr id="5" name="Date Placeholder 4">
            <a:extLst>
              <a:ext uri="{FF2B5EF4-FFF2-40B4-BE49-F238E27FC236}">
                <a16:creationId xmlns:a16="http://schemas.microsoft.com/office/drawing/2014/main" id="{9E8CE785-B03D-6A9D-B2E7-6E9D526B228A}"/>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endParaRPr lang="en-US"/>
          </a:p>
        </p:txBody>
      </p:sp>
      <p:pic>
        <p:nvPicPr>
          <p:cNvPr id="12" name="Picture 11">
            <a:extLst>
              <a:ext uri="{FF2B5EF4-FFF2-40B4-BE49-F238E27FC236}">
                <a16:creationId xmlns:a16="http://schemas.microsoft.com/office/drawing/2014/main" id="{66869AEF-C002-4444-8791-56AEEFBFD8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352688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5BF14DA4-6BD3-41D0-ED7B-F5CF63D8E02B}"/>
              </a:ext>
            </a:extLst>
          </p:cNvPr>
          <p:cNvSpPr>
            <a:spLocks noGrp="1"/>
          </p:cNvSpPr>
          <p:nvPr>
            <p:ph type="pic" sz="quarter" idx="12"/>
          </p:nvPr>
        </p:nvSpPr>
        <p:spPr>
          <a:xfrm>
            <a:off x="5387975" y="0"/>
            <a:ext cx="6804025" cy="6858000"/>
          </a:xfrm>
        </p:spPr>
        <p:txBody>
          <a:bodyPr/>
          <a:lstStyle/>
          <a:p>
            <a:r>
              <a:rPr lang="en-US"/>
              <a:t>Click icon to add picture</a:t>
            </a:r>
          </a:p>
        </p:txBody>
      </p:sp>
      <p:sp>
        <p:nvSpPr>
          <p:cNvPr id="2" name="Title 1">
            <a:extLst>
              <a:ext uri="{FF2B5EF4-FFF2-40B4-BE49-F238E27FC236}">
                <a16:creationId xmlns:a16="http://schemas.microsoft.com/office/drawing/2014/main" id="{8C9795D8-36C7-9AC6-7BB0-2FA187F49B59}"/>
              </a:ext>
            </a:extLst>
          </p:cNvPr>
          <p:cNvSpPr>
            <a:spLocks noGrp="1"/>
          </p:cNvSpPr>
          <p:nvPr>
            <p:ph type="ctrTitle"/>
          </p:nvPr>
        </p:nvSpPr>
        <p:spPr>
          <a:xfrm>
            <a:off x="331417" y="2125014"/>
            <a:ext cx="6297984" cy="919032"/>
          </a:xfrm>
        </p:spPr>
        <p:txBody>
          <a:bodyPr anchor="b">
            <a:noAutofit/>
          </a:bodyPr>
          <a:lstStyle>
            <a:lvl1pPr algn="l">
              <a:defRPr sz="4400"/>
            </a:lvl1pPr>
          </a:lstStyle>
          <a:p>
            <a:r>
              <a:rPr lang="en-US"/>
              <a:t>Click to edit Master title style</a:t>
            </a:r>
          </a:p>
        </p:txBody>
      </p:sp>
      <p:sp>
        <p:nvSpPr>
          <p:cNvPr id="3" name="Subtitle 2">
            <a:extLst>
              <a:ext uri="{FF2B5EF4-FFF2-40B4-BE49-F238E27FC236}">
                <a16:creationId xmlns:a16="http://schemas.microsoft.com/office/drawing/2014/main" id="{5A76DAF6-7FAD-3329-1F2F-26D428433E30}"/>
              </a:ext>
            </a:extLst>
          </p:cNvPr>
          <p:cNvSpPr>
            <a:spLocks noGrp="1"/>
          </p:cNvSpPr>
          <p:nvPr>
            <p:ph type="subTitle" idx="1"/>
          </p:nvPr>
        </p:nvSpPr>
        <p:spPr>
          <a:xfrm>
            <a:off x="331416" y="3047266"/>
            <a:ext cx="6559241" cy="529861"/>
          </a:xfrm>
        </p:spPr>
        <p:txBody>
          <a:bodyPr>
            <a:no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12">
            <a:extLst>
              <a:ext uri="{FF2B5EF4-FFF2-40B4-BE49-F238E27FC236}">
                <a16:creationId xmlns:a16="http://schemas.microsoft.com/office/drawing/2014/main" id="{25E06F63-AE6B-E540-C04D-8905B2EFD5BF}"/>
              </a:ext>
            </a:extLst>
          </p:cNvPr>
          <p:cNvSpPr>
            <a:spLocks noGrp="1"/>
          </p:cNvSpPr>
          <p:nvPr>
            <p:ph type="body" sz="quarter" idx="10"/>
          </p:nvPr>
        </p:nvSpPr>
        <p:spPr>
          <a:xfrm>
            <a:off x="1096963" y="4244658"/>
            <a:ext cx="5999008" cy="529861"/>
          </a:xfrm>
        </p:spPr>
        <p:txBody>
          <a:bodyPr>
            <a:noAutofit/>
          </a:bodyPr>
          <a:lstStyle>
            <a:lvl1pPr marL="0" indent="0" algn="r">
              <a:buNone/>
              <a:defRPr sz="2400">
                <a:solidFill>
                  <a:schemeClr val="tx1">
                    <a:lumMod val="65000"/>
                    <a:lumOff val="35000"/>
                  </a:schemeClr>
                </a:solidFill>
              </a:defRPr>
            </a:lvl1pPr>
          </a:lstStyle>
          <a:p>
            <a:pPr lvl="0"/>
            <a:r>
              <a:rPr lang="en-US"/>
              <a:t>Click to edit Master text styles</a:t>
            </a:r>
          </a:p>
        </p:txBody>
      </p:sp>
      <p:sp>
        <p:nvSpPr>
          <p:cNvPr id="16" name="Text Placeholder 15">
            <a:extLst>
              <a:ext uri="{FF2B5EF4-FFF2-40B4-BE49-F238E27FC236}">
                <a16:creationId xmlns:a16="http://schemas.microsoft.com/office/drawing/2014/main" id="{2BCBF152-3CD9-3B8D-5C6A-83D9FE6F56E6}"/>
              </a:ext>
            </a:extLst>
          </p:cNvPr>
          <p:cNvSpPr>
            <a:spLocks noGrp="1"/>
          </p:cNvSpPr>
          <p:nvPr>
            <p:ph type="body" sz="quarter" idx="11"/>
          </p:nvPr>
        </p:nvSpPr>
        <p:spPr>
          <a:xfrm>
            <a:off x="1096963" y="4775200"/>
            <a:ext cx="5999162" cy="501650"/>
          </a:xfrm>
        </p:spPr>
        <p:txBody>
          <a:bodyPr>
            <a:noAutofit/>
          </a:bodyPr>
          <a:lstStyle>
            <a:lvl1pPr marL="0" indent="0" algn="r">
              <a:buNone/>
              <a:defRPr sz="2400">
                <a:solidFill>
                  <a:schemeClr val="tx1">
                    <a:lumMod val="65000"/>
                    <a:lumOff val="35000"/>
                  </a:schemeClr>
                </a:solidFill>
              </a:defRPr>
            </a:lvl1pPr>
          </a:lstStyle>
          <a:p>
            <a:pPr lvl="0"/>
            <a:r>
              <a:rPr lang="en-US"/>
              <a:t>Click to edit Master text styles</a:t>
            </a:r>
          </a:p>
        </p:txBody>
      </p:sp>
    </p:spTree>
    <p:extLst>
      <p:ext uri="{BB962C8B-B14F-4D97-AF65-F5344CB8AC3E}">
        <p14:creationId xmlns:p14="http://schemas.microsoft.com/office/powerpoint/2010/main" val="2629421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ransitions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41ED-F47F-85C7-0527-8C9FCCC7ADBA}"/>
              </a:ext>
            </a:extLst>
          </p:cNvPr>
          <p:cNvSpPr>
            <a:spLocks noGrp="1"/>
          </p:cNvSpPr>
          <p:nvPr>
            <p:ph type="title"/>
          </p:nvPr>
        </p:nvSpPr>
        <p:spPr>
          <a:xfrm>
            <a:off x="1300766" y="1891183"/>
            <a:ext cx="10053033" cy="1325563"/>
          </a:xfrm>
        </p:spPr>
        <p:txBody>
          <a:bodyPr>
            <a:noAutofit/>
          </a:bodyPr>
          <a:lstStyle/>
          <a:p>
            <a:r>
              <a:rPr lang="en-US"/>
              <a:t>Click to edit Master title style</a:t>
            </a:r>
          </a:p>
        </p:txBody>
      </p:sp>
    </p:spTree>
    <p:extLst>
      <p:ext uri="{BB962C8B-B14F-4D97-AF65-F5344CB8AC3E}">
        <p14:creationId xmlns:p14="http://schemas.microsoft.com/office/powerpoint/2010/main" val="34882496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ody Slide - 2 Photo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7BE5B-D462-52DE-1421-03616B30BCDE}"/>
              </a:ext>
            </a:extLst>
          </p:cNvPr>
          <p:cNvSpPr>
            <a:spLocks noGrp="1"/>
          </p:cNvSpPr>
          <p:nvPr>
            <p:ph type="title"/>
          </p:nvPr>
        </p:nvSpPr>
        <p:spPr>
          <a:xfrm>
            <a:off x="309093" y="531951"/>
            <a:ext cx="5785319" cy="678664"/>
          </a:xfrm>
        </p:spPr>
        <p:txBody>
          <a:bodyPr anchor="b">
            <a:noAutofit/>
          </a:bodyPr>
          <a:lstStyle>
            <a:lvl1pPr>
              <a:defRPr sz="3200">
                <a:solidFill>
                  <a:schemeClr val="accent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549107"/>
            <a:ext cx="5945204" cy="2763982"/>
          </a:xfrm>
        </p:spPr>
        <p:txBody>
          <a:bodyPr>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1F8DF632-CAE9-022C-6607-B217F56D5C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Picture Placeholder 2">
            <a:extLst>
              <a:ext uri="{FF2B5EF4-FFF2-40B4-BE49-F238E27FC236}">
                <a16:creationId xmlns:a16="http://schemas.microsoft.com/office/drawing/2014/main" id="{02C1D150-46A5-C3E3-0093-1693429B2A69}"/>
              </a:ext>
            </a:extLst>
          </p:cNvPr>
          <p:cNvSpPr>
            <a:spLocks noGrp="1"/>
          </p:cNvSpPr>
          <p:nvPr>
            <p:ph type="pic" idx="13"/>
          </p:nvPr>
        </p:nvSpPr>
        <p:spPr>
          <a:xfrm>
            <a:off x="6246796" y="3446653"/>
            <a:ext cx="5945204" cy="2763982"/>
          </a:xfrm>
        </p:spPr>
        <p:txBody>
          <a:bodyPr>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Footer Placeholder 5">
            <a:extLst>
              <a:ext uri="{FF2B5EF4-FFF2-40B4-BE49-F238E27FC236}">
                <a16:creationId xmlns:a16="http://schemas.microsoft.com/office/drawing/2014/main" id="{9B986840-5762-4DAF-7AD9-5F837D0622DE}"/>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r>
              <a:rPr lang="en-US"/>
              <a:t>Hall A Collaboration Meeting_1/21/2026</a:t>
            </a:r>
          </a:p>
        </p:txBody>
      </p:sp>
      <p:sp>
        <p:nvSpPr>
          <p:cNvPr id="13" name="Slide Number Placeholder 6">
            <a:extLst>
              <a:ext uri="{FF2B5EF4-FFF2-40B4-BE49-F238E27FC236}">
                <a16:creationId xmlns:a16="http://schemas.microsoft.com/office/drawing/2014/main" id="{1E2F678D-103F-49D4-B531-CA075474F3D0}"/>
              </a:ext>
            </a:extLst>
          </p:cNvPr>
          <p:cNvSpPr>
            <a:spLocks noGrp="1"/>
          </p:cNvSpPr>
          <p:nvPr>
            <p:ph type="sldNum" sz="quarter" idx="12"/>
          </p:nvPr>
        </p:nvSpPr>
        <p:spPr>
          <a:xfrm>
            <a:off x="9140371"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a:p>
        </p:txBody>
      </p:sp>
      <p:pic>
        <p:nvPicPr>
          <p:cNvPr id="12" name="Picture 11">
            <a:extLst>
              <a:ext uri="{FF2B5EF4-FFF2-40B4-BE49-F238E27FC236}">
                <a16:creationId xmlns:a16="http://schemas.microsoft.com/office/drawing/2014/main" id="{FB721D4D-BA71-46BF-9E11-753BC33668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103978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C0E40BF-6B2A-4BAE-A94F-C3E54FC6CC37}"/>
              </a:ext>
            </a:extLst>
          </p:cNvPr>
          <p:cNvPicPr>
            <a:picLocks noChangeAspect="1"/>
          </p:cNvPicPr>
          <p:nvPr userDrawn="1"/>
        </p:nvPicPr>
        <p:blipFill>
          <a:blip r:embed="rId2"/>
          <a:stretch>
            <a:fillRect/>
          </a:stretch>
        </p:blipFill>
        <p:spPr>
          <a:xfrm>
            <a:off x="0" y="0"/>
            <a:ext cx="12191999" cy="6858000"/>
          </a:xfrm>
          <a:prstGeom prst="rect">
            <a:avLst/>
          </a:prstGeom>
        </p:spPr>
      </p:pic>
      <p:sp>
        <p:nvSpPr>
          <p:cNvPr id="7" name="Footer Placeholder 3">
            <a:extLst>
              <a:ext uri="{FF2B5EF4-FFF2-40B4-BE49-F238E27FC236}">
                <a16:creationId xmlns:a16="http://schemas.microsoft.com/office/drawing/2014/main" id="{29DBAB10-01E0-4FCB-8038-CEB5D785C97D}"/>
              </a:ext>
            </a:extLst>
          </p:cNvPr>
          <p:cNvSpPr txBox="1">
            <a:spLocks/>
          </p:cNvSpPr>
          <p:nvPr userDrawn="1"/>
        </p:nvSpPr>
        <p:spPr>
          <a:xfrm>
            <a:off x="137160" y="6617932"/>
            <a:ext cx="3505200" cy="23548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solidFill>
                  <a:schemeClr val="bg1">
                    <a:lumMod val="50000"/>
                  </a:schemeClr>
                </a:solidFill>
              </a:rPr>
              <a:t>SURA Board Meeting – October 24, 2024</a:t>
            </a:r>
          </a:p>
        </p:txBody>
      </p:sp>
      <p:sp>
        <p:nvSpPr>
          <p:cNvPr id="8" name="Slide Number Placeholder 3">
            <a:extLst>
              <a:ext uri="{FF2B5EF4-FFF2-40B4-BE49-F238E27FC236}">
                <a16:creationId xmlns:a16="http://schemas.microsoft.com/office/drawing/2014/main" id="{CE60D617-A740-4770-89B6-ECA3BAC55D0E}"/>
              </a:ext>
            </a:extLst>
          </p:cNvPr>
          <p:cNvSpPr txBox="1">
            <a:spLocks/>
          </p:cNvSpPr>
          <p:nvPr userDrawn="1"/>
        </p:nvSpPr>
        <p:spPr>
          <a:xfrm>
            <a:off x="5777591" y="6617932"/>
            <a:ext cx="636815" cy="23548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07E1C93C-5050-FC42-8F10-D22D4F119D13}" type="slidenum">
              <a:rPr lang="en-US" sz="1050" smtClean="0">
                <a:solidFill>
                  <a:schemeClr val="bg1">
                    <a:lumMod val="50000"/>
                  </a:schemeClr>
                </a:solidFill>
                <a:cs typeface="Arial" panose="020B0604020202020204" pitchFamily="34" charset="0"/>
              </a:rPr>
              <a:pPr algn="ctr">
                <a:defRPr/>
              </a:pPr>
              <a:t>‹#›</a:t>
            </a:fld>
            <a:endParaRPr lang="en-US" sz="1050">
              <a:solidFill>
                <a:schemeClr val="bg1">
                  <a:lumMod val="50000"/>
                </a:schemeClr>
              </a:solidFill>
              <a:cs typeface="Arial" panose="020B0604020202020204" pitchFamily="34" charset="0"/>
            </a:endParaRPr>
          </a:p>
        </p:txBody>
      </p:sp>
    </p:spTree>
    <p:extLst>
      <p:ext uri="{BB962C8B-B14F-4D97-AF65-F5344CB8AC3E}">
        <p14:creationId xmlns:p14="http://schemas.microsoft.com/office/powerpoint/2010/main" val="12200464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ody Slide - Top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0" y="8195"/>
            <a:ext cx="12192000" cy="34208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335924" y="3666870"/>
            <a:ext cx="5642016" cy="2414481"/>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ext Placeholder 3">
            <a:extLst>
              <a:ext uri="{FF2B5EF4-FFF2-40B4-BE49-F238E27FC236}">
                <a16:creationId xmlns:a16="http://schemas.microsoft.com/office/drawing/2014/main" id="{718A1B46-8C31-1942-9CDD-F244EA45E1A6}"/>
              </a:ext>
            </a:extLst>
          </p:cNvPr>
          <p:cNvSpPr>
            <a:spLocks noGrp="1"/>
          </p:cNvSpPr>
          <p:nvPr>
            <p:ph type="body" sz="half" idx="13"/>
          </p:nvPr>
        </p:nvSpPr>
        <p:spPr>
          <a:xfrm>
            <a:off x="6103516" y="3666870"/>
            <a:ext cx="5642016" cy="2414481"/>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Title 1">
            <a:extLst>
              <a:ext uri="{FF2B5EF4-FFF2-40B4-BE49-F238E27FC236}">
                <a16:creationId xmlns:a16="http://schemas.microsoft.com/office/drawing/2014/main" id="{E2D036AA-9340-745D-7ECF-2C66965EE75A}"/>
              </a:ext>
            </a:extLst>
          </p:cNvPr>
          <p:cNvSpPr>
            <a:spLocks noGrp="1"/>
          </p:cNvSpPr>
          <p:nvPr>
            <p:ph type="title" hasCustomPrompt="1"/>
          </p:nvPr>
        </p:nvSpPr>
        <p:spPr>
          <a:xfrm>
            <a:off x="1" y="531951"/>
            <a:ext cx="6094412" cy="678664"/>
          </a:xfrm>
        </p:spPr>
        <p:txBody>
          <a:bodyPr anchor="b">
            <a:noAutofit/>
          </a:bodyPr>
          <a:lstStyle>
            <a:lvl1pPr>
              <a:defRPr sz="3200">
                <a:solidFill>
                  <a:schemeClr val="bg1"/>
                </a:solidFill>
              </a:defRPr>
            </a:lvl1pPr>
          </a:lstStyle>
          <a:p>
            <a:r>
              <a:rPr lang="en-US"/>
              <a:t>  Click to edit Master title style</a:t>
            </a:r>
          </a:p>
        </p:txBody>
      </p:sp>
      <p:sp>
        <p:nvSpPr>
          <p:cNvPr id="8" name="Footer Placeholder 5">
            <a:extLst>
              <a:ext uri="{FF2B5EF4-FFF2-40B4-BE49-F238E27FC236}">
                <a16:creationId xmlns:a16="http://schemas.microsoft.com/office/drawing/2014/main" id="{E2354D38-C6CF-E355-ADC2-9780C4F402FB}"/>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r>
              <a:rPr lang="en-US"/>
              <a:t>Hall A Collaboration Meeting_1/21/2026</a:t>
            </a:r>
          </a:p>
        </p:txBody>
      </p:sp>
      <p:sp>
        <p:nvSpPr>
          <p:cNvPr id="10" name="Slide Number Placeholder 6">
            <a:extLst>
              <a:ext uri="{FF2B5EF4-FFF2-40B4-BE49-F238E27FC236}">
                <a16:creationId xmlns:a16="http://schemas.microsoft.com/office/drawing/2014/main" id="{24DF5B5C-0FB6-281B-79D1-3AAEEBC738BC}"/>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a:p>
        </p:txBody>
      </p:sp>
      <p:sp>
        <p:nvSpPr>
          <p:cNvPr id="7" name="Date Placeholder 4">
            <a:extLst>
              <a:ext uri="{FF2B5EF4-FFF2-40B4-BE49-F238E27FC236}">
                <a16:creationId xmlns:a16="http://schemas.microsoft.com/office/drawing/2014/main" id="{CE744EEC-877B-6658-1AF3-402C4637D614}"/>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endParaRPr lang="en-US"/>
          </a:p>
        </p:txBody>
      </p:sp>
    </p:spTree>
    <p:extLst>
      <p:ext uri="{BB962C8B-B14F-4D97-AF65-F5344CB8AC3E}">
        <p14:creationId xmlns:p14="http://schemas.microsoft.com/office/powerpoint/2010/main" val="13980806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ody Slide - 1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665018"/>
            <a:ext cx="5945204" cy="4488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8" name="Picture 7">
            <a:extLst>
              <a:ext uri="{FF2B5EF4-FFF2-40B4-BE49-F238E27FC236}">
                <a16:creationId xmlns:a16="http://schemas.microsoft.com/office/drawing/2014/main" id="{1F8DF632-CAE9-022C-6607-B217F56D5C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Title 1">
            <a:extLst>
              <a:ext uri="{FF2B5EF4-FFF2-40B4-BE49-F238E27FC236}">
                <a16:creationId xmlns:a16="http://schemas.microsoft.com/office/drawing/2014/main" id="{F69CE8BE-367E-106F-0A1A-D4403D3CF398}"/>
              </a:ext>
            </a:extLst>
          </p:cNvPr>
          <p:cNvSpPr>
            <a:spLocks noGrp="1"/>
          </p:cNvSpPr>
          <p:nvPr>
            <p:ph type="title"/>
          </p:nvPr>
        </p:nvSpPr>
        <p:spPr>
          <a:xfrm>
            <a:off x="309093" y="531951"/>
            <a:ext cx="5785319" cy="678664"/>
          </a:xfrm>
        </p:spPr>
        <p:txBody>
          <a:bodyPr anchor="b">
            <a:noAutofit/>
          </a:bodyPr>
          <a:lstStyle>
            <a:lvl1pPr>
              <a:defRPr sz="3200">
                <a:solidFill>
                  <a:schemeClr val="tx1"/>
                </a:solidFill>
              </a:defRPr>
            </a:lvl1pPr>
          </a:lstStyle>
          <a:p>
            <a:r>
              <a:rPr lang="en-US"/>
              <a:t>Click to edit Master title style</a:t>
            </a:r>
          </a:p>
        </p:txBody>
      </p:sp>
      <p:sp>
        <p:nvSpPr>
          <p:cNvPr id="10" name="Text Placeholder 3">
            <a:extLst>
              <a:ext uri="{FF2B5EF4-FFF2-40B4-BE49-F238E27FC236}">
                <a16:creationId xmlns:a16="http://schemas.microsoft.com/office/drawing/2014/main" id="{EA0AC1C4-21D9-DD3B-28D1-1E97E488E1A8}"/>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Footer Placeholder 5">
            <a:extLst>
              <a:ext uri="{FF2B5EF4-FFF2-40B4-BE49-F238E27FC236}">
                <a16:creationId xmlns:a16="http://schemas.microsoft.com/office/drawing/2014/main" id="{A4AF7EA1-AC10-6B34-7D70-18A57ABFF35E}"/>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r>
              <a:rPr lang="en-US"/>
              <a:t>Hall A Collaboration Meeting_1/21/2026</a:t>
            </a:r>
          </a:p>
        </p:txBody>
      </p:sp>
      <p:sp>
        <p:nvSpPr>
          <p:cNvPr id="11" name="Slide Number Placeholder 6">
            <a:extLst>
              <a:ext uri="{FF2B5EF4-FFF2-40B4-BE49-F238E27FC236}">
                <a16:creationId xmlns:a16="http://schemas.microsoft.com/office/drawing/2014/main" id="{0B83816E-8201-5044-F359-AFD3FCE21AAF}"/>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a:p>
        </p:txBody>
      </p:sp>
      <p:sp>
        <p:nvSpPr>
          <p:cNvPr id="5" name="Date Placeholder 4">
            <a:extLst>
              <a:ext uri="{FF2B5EF4-FFF2-40B4-BE49-F238E27FC236}">
                <a16:creationId xmlns:a16="http://schemas.microsoft.com/office/drawing/2014/main" id="{9E8CE785-B03D-6A9D-B2E7-6E9D526B228A}"/>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endParaRPr lang="en-US"/>
          </a:p>
        </p:txBody>
      </p:sp>
      <p:pic>
        <p:nvPicPr>
          <p:cNvPr id="12" name="Picture 11">
            <a:extLst>
              <a:ext uri="{FF2B5EF4-FFF2-40B4-BE49-F238E27FC236}">
                <a16:creationId xmlns:a16="http://schemas.microsoft.com/office/drawing/2014/main" id="{66869AEF-C002-4444-8791-56AEEFBFD8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10912343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ody Slide - Circular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20496" y="531951"/>
            <a:ext cx="5971504" cy="567868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8" name="Picture 7">
            <a:extLst>
              <a:ext uri="{FF2B5EF4-FFF2-40B4-BE49-F238E27FC236}">
                <a16:creationId xmlns:a16="http://schemas.microsoft.com/office/drawing/2014/main" id="{1F8DF632-CAE9-022C-6607-B217F56D5C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Title 1">
            <a:extLst>
              <a:ext uri="{FF2B5EF4-FFF2-40B4-BE49-F238E27FC236}">
                <a16:creationId xmlns:a16="http://schemas.microsoft.com/office/drawing/2014/main" id="{F69CE8BE-367E-106F-0A1A-D4403D3CF398}"/>
              </a:ext>
            </a:extLst>
          </p:cNvPr>
          <p:cNvSpPr>
            <a:spLocks noGrp="1"/>
          </p:cNvSpPr>
          <p:nvPr>
            <p:ph type="title"/>
          </p:nvPr>
        </p:nvSpPr>
        <p:spPr>
          <a:xfrm>
            <a:off x="309093" y="531951"/>
            <a:ext cx="5785319" cy="678664"/>
          </a:xfrm>
        </p:spPr>
        <p:txBody>
          <a:bodyPr anchor="b">
            <a:noAutofit/>
          </a:bodyPr>
          <a:lstStyle>
            <a:lvl1pPr>
              <a:defRPr sz="3200">
                <a:solidFill>
                  <a:schemeClr val="tx1"/>
                </a:solidFill>
              </a:defRPr>
            </a:lvl1pPr>
          </a:lstStyle>
          <a:p>
            <a:r>
              <a:rPr lang="en-US"/>
              <a:t>Click to edit Master title style</a:t>
            </a:r>
          </a:p>
        </p:txBody>
      </p:sp>
      <p:sp>
        <p:nvSpPr>
          <p:cNvPr id="10" name="Text Placeholder 3">
            <a:extLst>
              <a:ext uri="{FF2B5EF4-FFF2-40B4-BE49-F238E27FC236}">
                <a16:creationId xmlns:a16="http://schemas.microsoft.com/office/drawing/2014/main" id="{EA0AC1C4-21D9-DD3B-28D1-1E97E488E1A8}"/>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Footer Placeholder 5">
            <a:extLst>
              <a:ext uri="{FF2B5EF4-FFF2-40B4-BE49-F238E27FC236}">
                <a16:creationId xmlns:a16="http://schemas.microsoft.com/office/drawing/2014/main" id="{EF6ADE35-BF0E-DF23-D913-1DAA8CCD67A7}"/>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r>
              <a:rPr lang="en-US"/>
              <a:t>Hall A Collaboration Meeting_1/21/2026</a:t>
            </a:r>
          </a:p>
        </p:txBody>
      </p:sp>
      <p:sp>
        <p:nvSpPr>
          <p:cNvPr id="11" name="Slide Number Placeholder 6">
            <a:extLst>
              <a:ext uri="{FF2B5EF4-FFF2-40B4-BE49-F238E27FC236}">
                <a16:creationId xmlns:a16="http://schemas.microsoft.com/office/drawing/2014/main" id="{BB898288-99FE-E6BE-FBE5-A3D4DE28F293}"/>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a:p>
        </p:txBody>
      </p:sp>
      <p:sp>
        <p:nvSpPr>
          <p:cNvPr id="5" name="Date Placeholder 4">
            <a:extLst>
              <a:ext uri="{FF2B5EF4-FFF2-40B4-BE49-F238E27FC236}">
                <a16:creationId xmlns:a16="http://schemas.microsoft.com/office/drawing/2014/main" id="{7F636C01-DAC5-C8E5-E590-A408A6BB4550}"/>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endParaRPr lang="en-US"/>
          </a:p>
        </p:txBody>
      </p:sp>
      <p:pic>
        <p:nvPicPr>
          <p:cNvPr id="12" name="Picture 11">
            <a:extLst>
              <a:ext uri="{FF2B5EF4-FFF2-40B4-BE49-F238E27FC236}">
                <a16:creationId xmlns:a16="http://schemas.microsoft.com/office/drawing/2014/main" id="{86F161EE-76CC-45E3-AC2B-F55638E717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31973270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ody Slide - No Photos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625C33B-E0CB-3D46-9D0E-81845337739C}"/>
              </a:ext>
            </a:extLst>
          </p:cNvPr>
          <p:cNvSpPr>
            <a:spLocks noGrp="1"/>
          </p:cNvSpPr>
          <p:nvPr>
            <p:ph type="ftr" sz="quarter" idx="11"/>
          </p:nvPr>
        </p:nvSpPr>
        <p:spPr>
          <a:xfrm>
            <a:off x="4038600" y="6330592"/>
            <a:ext cx="4114800" cy="365125"/>
          </a:xfrm>
          <a:prstGeom prst="rect">
            <a:avLst/>
          </a:prstGeom>
        </p:spPr>
        <p:txBody>
          <a:bodyPr anchor="ctr" anchorCtr="0"/>
          <a:lstStyle>
            <a:lvl1pPr algn="ctr">
              <a:defRPr sz="1000">
                <a:latin typeface="Arial" panose="020B0604020202020204" pitchFamily="34" charset="0"/>
              </a:defRPr>
            </a:lvl1pPr>
          </a:lstStyle>
          <a:p>
            <a:r>
              <a:rPr lang="en-US"/>
              <a:t>Hall A Collaboration Meeting_1/21/2026</a:t>
            </a:r>
          </a:p>
        </p:txBody>
      </p:sp>
      <p:sp>
        <p:nvSpPr>
          <p:cNvPr id="7" name="Slide Number Placeholder 6">
            <a:extLst>
              <a:ext uri="{FF2B5EF4-FFF2-40B4-BE49-F238E27FC236}">
                <a16:creationId xmlns:a16="http://schemas.microsoft.com/office/drawing/2014/main" id="{A94E25E4-5B52-F70B-5E1A-F65D7D46186D}"/>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a:p>
        </p:txBody>
      </p:sp>
      <p:pic>
        <p:nvPicPr>
          <p:cNvPr id="8" name="Picture 7">
            <a:extLst>
              <a:ext uri="{FF2B5EF4-FFF2-40B4-BE49-F238E27FC236}">
                <a16:creationId xmlns:a16="http://schemas.microsoft.com/office/drawing/2014/main" id="{5058F0D3-C01F-3256-0218-65AF71F759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Title 1">
            <a:extLst>
              <a:ext uri="{FF2B5EF4-FFF2-40B4-BE49-F238E27FC236}">
                <a16:creationId xmlns:a16="http://schemas.microsoft.com/office/drawing/2014/main" id="{73F0606B-4EF8-C644-338C-2B63D06C1FA4}"/>
              </a:ext>
            </a:extLst>
          </p:cNvPr>
          <p:cNvSpPr>
            <a:spLocks noGrp="1"/>
          </p:cNvSpPr>
          <p:nvPr>
            <p:ph type="title"/>
          </p:nvPr>
        </p:nvSpPr>
        <p:spPr>
          <a:xfrm>
            <a:off x="309093" y="531951"/>
            <a:ext cx="11044707" cy="678664"/>
          </a:xfrm>
        </p:spPr>
        <p:txBody>
          <a:bodyPr anchor="b">
            <a:noAutofit/>
          </a:bodyPr>
          <a:lstStyle>
            <a:lvl1pPr>
              <a:defRPr sz="3200">
                <a:solidFill>
                  <a:schemeClr val="accent1"/>
                </a:solidFill>
              </a:defRPr>
            </a:lvl1pPr>
          </a:lstStyle>
          <a:p>
            <a:r>
              <a:rPr lang="en-US"/>
              <a:t>Click to edit Master title style</a:t>
            </a:r>
          </a:p>
        </p:txBody>
      </p:sp>
      <p:sp>
        <p:nvSpPr>
          <p:cNvPr id="10" name="Text Placeholder 3">
            <a:extLst>
              <a:ext uri="{FF2B5EF4-FFF2-40B4-BE49-F238E27FC236}">
                <a16:creationId xmlns:a16="http://schemas.microsoft.com/office/drawing/2014/main" id="{73B0BD89-A704-0E29-46BD-5C54BB3971DB}"/>
              </a:ext>
            </a:extLst>
          </p:cNvPr>
          <p:cNvSpPr>
            <a:spLocks noGrp="1"/>
          </p:cNvSpPr>
          <p:nvPr>
            <p:ph type="body" sz="half" idx="2"/>
          </p:nvPr>
        </p:nvSpPr>
        <p:spPr>
          <a:xfrm>
            <a:off x="309094" y="1319201"/>
            <a:ext cx="11044706" cy="4891433"/>
          </a:xfrm>
        </p:spPr>
        <p:txBody>
          <a:bodyPr>
            <a:noAutofit/>
          </a:bodyPr>
          <a:lstStyle>
            <a:lvl1pPr marL="0" inden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Date Placeholder 4">
            <a:extLst>
              <a:ext uri="{FF2B5EF4-FFF2-40B4-BE49-F238E27FC236}">
                <a16:creationId xmlns:a16="http://schemas.microsoft.com/office/drawing/2014/main" id="{C31EC031-12D9-ECFF-D858-559CF0816D2A}"/>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endParaRPr lang="en-US"/>
          </a:p>
        </p:txBody>
      </p:sp>
      <p:pic>
        <p:nvPicPr>
          <p:cNvPr id="11" name="Picture 10">
            <a:extLst>
              <a:ext uri="{FF2B5EF4-FFF2-40B4-BE49-F238E27FC236}">
                <a16:creationId xmlns:a16="http://schemas.microsoft.com/office/drawing/2014/main" id="{3E176E9F-8359-4E77-8769-BF761EF6ED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33397329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ody Slide - Chart ">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61F1912-9CBC-18CD-A6E2-D8584EE6F30A}"/>
              </a:ext>
            </a:extLst>
          </p:cNvPr>
          <p:cNvSpPr>
            <a:spLocks noGrp="1"/>
          </p:cNvSpPr>
          <p:nvPr>
            <p:ph sz="half" idx="2"/>
          </p:nvPr>
        </p:nvSpPr>
        <p:spPr>
          <a:xfrm>
            <a:off x="374062" y="1424693"/>
            <a:ext cx="5798137" cy="3804129"/>
          </a:xfrm>
        </p:spPr>
        <p:txBody>
          <a:bodyPr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78444A-CE1E-BF31-5D75-39569219C363}"/>
              </a:ext>
            </a:extLst>
          </p:cNvPr>
          <p:cNvSpPr>
            <a:spLocks noGrp="1"/>
          </p:cNvSpPr>
          <p:nvPr>
            <p:ph type="body" sz="quarter" idx="3"/>
          </p:nvPr>
        </p:nvSpPr>
        <p:spPr>
          <a:xfrm>
            <a:off x="6336406" y="1424694"/>
            <a:ext cx="5018982" cy="4422313"/>
          </a:xfrm>
        </p:spPr>
        <p:txBody>
          <a:bodyPr anchor="t">
            <a:noAutofit/>
          </a:bodyPr>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0" name="Picture 9">
            <a:extLst>
              <a:ext uri="{FF2B5EF4-FFF2-40B4-BE49-F238E27FC236}">
                <a16:creationId xmlns:a16="http://schemas.microsoft.com/office/drawing/2014/main" id="{C7FC8732-2197-B9C7-FC84-CA5395C650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3" name="Title 1">
            <a:extLst>
              <a:ext uri="{FF2B5EF4-FFF2-40B4-BE49-F238E27FC236}">
                <a16:creationId xmlns:a16="http://schemas.microsoft.com/office/drawing/2014/main" id="{0D9F4886-7D05-5680-AF1E-08F9985969FE}"/>
              </a:ext>
            </a:extLst>
          </p:cNvPr>
          <p:cNvSpPr>
            <a:spLocks noGrp="1"/>
          </p:cNvSpPr>
          <p:nvPr>
            <p:ph type="title"/>
          </p:nvPr>
        </p:nvSpPr>
        <p:spPr>
          <a:xfrm>
            <a:off x="309093" y="531951"/>
            <a:ext cx="11044707" cy="678664"/>
          </a:xfrm>
        </p:spPr>
        <p:txBody>
          <a:bodyPr anchor="b">
            <a:noAutofit/>
          </a:bodyPr>
          <a:lstStyle>
            <a:lvl1pPr>
              <a:defRPr sz="3200">
                <a:solidFill>
                  <a:schemeClr val="tx2"/>
                </a:solidFill>
              </a:defRPr>
            </a:lvl1pPr>
          </a:lstStyle>
          <a:p>
            <a:r>
              <a:rPr lang="en-US"/>
              <a:t>Click to edit Master title style</a:t>
            </a:r>
          </a:p>
        </p:txBody>
      </p:sp>
      <p:sp>
        <p:nvSpPr>
          <p:cNvPr id="3" name="Footer Placeholder 5">
            <a:extLst>
              <a:ext uri="{FF2B5EF4-FFF2-40B4-BE49-F238E27FC236}">
                <a16:creationId xmlns:a16="http://schemas.microsoft.com/office/drawing/2014/main" id="{C475642F-9965-9846-0682-55C7C6944A0B}"/>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r>
              <a:rPr lang="en-US"/>
              <a:t>Hall A Collaboration Meeting_1/21/2026</a:t>
            </a:r>
          </a:p>
        </p:txBody>
      </p:sp>
      <p:sp>
        <p:nvSpPr>
          <p:cNvPr id="6" name="Slide Number Placeholder 6">
            <a:extLst>
              <a:ext uri="{FF2B5EF4-FFF2-40B4-BE49-F238E27FC236}">
                <a16:creationId xmlns:a16="http://schemas.microsoft.com/office/drawing/2014/main" id="{7914D833-6B3E-46B1-EDE5-A7FD64C91958}"/>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a:p>
        </p:txBody>
      </p:sp>
      <p:sp>
        <p:nvSpPr>
          <p:cNvPr id="7" name="Date Placeholder 4">
            <a:extLst>
              <a:ext uri="{FF2B5EF4-FFF2-40B4-BE49-F238E27FC236}">
                <a16:creationId xmlns:a16="http://schemas.microsoft.com/office/drawing/2014/main" id="{0EA70E93-BE46-91B7-C94B-CF452506D78D}"/>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endParaRPr lang="en-US"/>
          </a:p>
        </p:txBody>
      </p:sp>
      <p:pic>
        <p:nvPicPr>
          <p:cNvPr id="12" name="Picture 11">
            <a:extLst>
              <a:ext uri="{FF2B5EF4-FFF2-40B4-BE49-F238E27FC236}">
                <a16:creationId xmlns:a16="http://schemas.microsoft.com/office/drawing/2014/main" id="{18C10AA7-5409-41F3-BC4E-22F426FB6B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40223865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Body Slide - 1 Lef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7BE5B-D462-52DE-1421-03616B30BCDE}"/>
              </a:ext>
            </a:extLst>
          </p:cNvPr>
          <p:cNvSpPr>
            <a:spLocks noGrp="1"/>
          </p:cNvSpPr>
          <p:nvPr>
            <p:ph type="title"/>
          </p:nvPr>
        </p:nvSpPr>
        <p:spPr>
          <a:xfrm>
            <a:off x="5679584" y="674221"/>
            <a:ext cx="6057364" cy="716698"/>
          </a:xfrm>
        </p:spPr>
        <p:txBody>
          <a:bodyPr anchor="t">
            <a:noAutofit/>
          </a:bodyPr>
          <a:lstStyle>
            <a:lvl1pPr>
              <a:defRPr sz="3200">
                <a:solidFill>
                  <a:schemeClr val="tx2"/>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1" y="659082"/>
            <a:ext cx="5550795" cy="344927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5679584" y="1560773"/>
            <a:ext cx="6057364" cy="4659093"/>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9425B193-7653-FA58-7C69-56865C4DF7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1" name="Footer Placeholder 5">
            <a:extLst>
              <a:ext uri="{FF2B5EF4-FFF2-40B4-BE49-F238E27FC236}">
                <a16:creationId xmlns:a16="http://schemas.microsoft.com/office/drawing/2014/main" id="{B1BBB6AD-F5E7-2C7D-F208-959FE1C6444F}"/>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r>
              <a:rPr lang="en-US"/>
              <a:t>Hall A Collaboration Meeting_1/21/2026</a:t>
            </a:r>
          </a:p>
        </p:txBody>
      </p:sp>
      <p:sp>
        <p:nvSpPr>
          <p:cNvPr id="12" name="Slide Number Placeholder 6">
            <a:extLst>
              <a:ext uri="{FF2B5EF4-FFF2-40B4-BE49-F238E27FC236}">
                <a16:creationId xmlns:a16="http://schemas.microsoft.com/office/drawing/2014/main" id="{E6658A98-A780-C524-1137-D3BF53A55A60}"/>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a:p>
        </p:txBody>
      </p:sp>
      <p:sp>
        <p:nvSpPr>
          <p:cNvPr id="5" name="Date Placeholder 4">
            <a:extLst>
              <a:ext uri="{FF2B5EF4-FFF2-40B4-BE49-F238E27FC236}">
                <a16:creationId xmlns:a16="http://schemas.microsoft.com/office/drawing/2014/main" id="{8791057C-FA10-F5DE-B4C8-C3931D750C81}"/>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endParaRPr lang="en-US"/>
          </a:p>
        </p:txBody>
      </p:sp>
      <p:pic>
        <p:nvPicPr>
          <p:cNvPr id="13" name="Picture 12">
            <a:extLst>
              <a:ext uri="{FF2B5EF4-FFF2-40B4-BE49-F238E27FC236}">
                <a16:creationId xmlns:a16="http://schemas.microsoft.com/office/drawing/2014/main" id="{C1C835BB-5A9A-4887-AD28-9C7DC0F815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22853804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ody Slide - 1 Right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665018"/>
            <a:ext cx="5945204" cy="4488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8" name="Picture 7">
            <a:extLst>
              <a:ext uri="{FF2B5EF4-FFF2-40B4-BE49-F238E27FC236}">
                <a16:creationId xmlns:a16="http://schemas.microsoft.com/office/drawing/2014/main" id="{9425B193-7653-FA58-7C69-56865C4DF7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0" name="Title 1">
            <a:extLst>
              <a:ext uri="{FF2B5EF4-FFF2-40B4-BE49-F238E27FC236}">
                <a16:creationId xmlns:a16="http://schemas.microsoft.com/office/drawing/2014/main" id="{9A65267B-D68D-AD5F-98C2-6810944CC185}"/>
              </a:ext>
            </a:extLst>
          </p:cNvPr>
          <p:cNvSpPr>
            <a:spLocks noGrp="1"/>
          </p:cNvSpPr>
          <p:nvPr>
            <p:ph type="title"/>
          </p:nvPr>
        </p:nvSpPr>
        <p:spPr>
          <a:xfrm>
            <a:off x="309093" y="531951"/>
            <a:ext cx="5785319" cy="678664"/>
          </a:xfrm>
        </p:spPr>
        <p:txBody>
          <a:bodyPr anchor="b">
            <a:noAutofit/>
          </a:bodyPr>
          <a:lstStyle>
            <a:lvl1pPr>
              <a:defRPr sz="3200">
                <a:solidFill>
                  <a:schemeClr val="tx2"/>
                </a:solidFill>
              </a:defRPr>
            </a:lvl1pPr>
          </a:lstStyle>
          <a:p>
            <a:r>
              <a:rPr lang="en-US"/>
              <a:t>Click to edit Master title style</a:t>
            </a:r>
          </a:p>
        </p:txBody>
      </p:sp>
      <p:sp>
        <p:nvSpPr>
          <p:cNvPr id="11" name="Text Placeholder 3">
            <a:extLst>
              <a:ext uri="{FF2B5EF4-FFF2-40B4-BE49-F238E27FC236}">
                <a16:creationId xmlns:a16="http://schemas.microsoft.com/office/drawing/2014/main" id="{80D2211A-9B16-224E-FFC5-4225BAB41AB0}"/>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Footer Placeholder 5">
            <a:extLst>
              <a:ext uri="{FF2B5EF4-FFF2-40B4-BE49-F238E27FC236}">
                <a16:creationId xmlns:a16="http://schemas.microsoft.com/office/drawing/2014/main" id="{AA5FB620-142D-2BE0-8116-9FAAA7F693F3}"/>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r>
              <a:rPr lang="en-US"/>
              <a:t>Hall A Collaboration Meeting_1/21/2026</a:t>
            </a:r>
          </a:p>
        </p:txBody>
      </p:sp>
      <p:sp>
        <p:nvSpPr>
          <p:cNvPr id="18" name="Slide Number Placeholder 6">
            <a:extLst>
              <a:ext uri="{FF2B5EF4-FFF2-40B4-BE49-F238E27FC236}">
                <a16:creationId xmlns:a16="http://schemas.microsoft.com/office/drawing/2014/main" id="{85A35A3C-EFCE-E977-5D10-513BA05CDEAB}"/>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a:p>
        </p:txBody>
      </p:sp>
      <p:sp>
        <p:nvSpPr>
          <p:cNvPr id="2" name="Date Placeholder 4">
            <a:extLst>
              <a:ext uri="{FF2B5EF4-FFF2-40B4-BE49-F238E27FC236}">
                <a16:creationId xmlns:a16="http://schemas.microsoft.com/office/drawing/2014/main" id="{FD481F92-CD79-AD15-7CA5-87C78AC695BF}"/>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endParaRPr lang="en-US"/>
          </a:p>
        </p:txBody>
      </p:sp>
      <p:pic>
        <p:nvPicPr>
          <p:cNvPr id="13" name="Picture 12">
            <a:extLst>
              <a:ext uri="{FF2B5EF4-FFF2-40B4-BE49-F238E27FC236}">
                <a16:creationId xmlns:a16="http://schemas.microsoft.com/office/drawing/2014/main" id="{EDB17564-960C-4BE2-AE3B-9E042530BC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13802138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ody Slide - No Photo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FC8732-2197-B9C7-FC84-CA5395C650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1" name="Title 1">
            <a:extLst>
              <a:ext uri="{FF2B5EF4-FFF2-40B4-BE49-F238E27FC236}">
                <a16:creationId xmlns:a16="http://schemas.microsoft.com/office/drawing/2014/main" id="{99465704-2370-60F7-6005-D0288DFD87A0}"/>
              </a:ext>
            </a:extLst>
          </p:cNvPr>
          <p:cNvSpPr>
            <a:spLocks noGrp="1"/>
          </p:cNvSpPr>
          <p:nvPr>
            <p:ph type="title"/>
          </p:nvPr>
        </p:nvSpPr>
        <p:spPr>
          <a:xfrm>
            <a:off x="309093" y="531951"/>
            <a:ext cx="11044707" cy="678664"/>
          </a:xfrm>
        </p:spPr>
        <p:txBody>
          <a:bodyPr anchor="b">
            <a:noAutofit/>
          </a:bodyPr>
          <a:lstStyle>
            <a:lvl1pPr>
              <a:defRPr sz="3200">
                <a:solidFill>
                  <a:schemeClr val="tx2"/>
                </a:solidFill>
              </a:defRPr>
            </a:lvl1pPr>
          </a:lstStyle>
          <a:p>
            <a:r>
              <a:rPr lang="en-US"/>
              <a:t>Click to edit Master title style</a:t>
            </a:r>
          </a:p>
        </p:txBody>
      </p:sp>
      <p:sp>
        <p:nvSpPr>
          <p:cNvPr id="12" name="Text Placeholder 3">
            <a:extLst>
              <a:ext uri="{FF2B5EF4-FFF2-40B4-BE49-F238E27FC236}">
                <a16:creationId xmlns:a16="http://schemas.microsoft.com/office/drawing/2014/main" id="{D0A29258-15C1-6FB2-52AC-108985A071C8}"/>
              </a:ext>
            </a:extLst>
          </p:cNvPr>
          <p:cNvSpPr>
            <a:spLocks noGrp="1"/>
          </p:cNvSpPr>
          <p:nvPr>
            <p:ph type="body" sz="half" idx="2"/>
          </p:nvPr>
        </p:nvSpPr>
        <p:spPr>
          <a:xfrm>
            <a:off x="309094" y="1319201"/>
            <a:ext cx="5682288" cy="4891433"/>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Text Placeholder 3">
            <a:extLst>
              <a:ext uri="{FF2B5EF4-FFF2-40B4-BE49-F238E27FC236}">
                <a16:creationId xmlns:a16="http://schemas.microsoft.com/office/drawing/2014/main" id="{7E85E37D-8958-2DEE-18A0-03962A83466E}"/>
              </a:ext>
            </a:extLst>
          </p:cNvPr>
          <p:cNvSpPr>
            <a:spLocks noGrp="1"/>
          </p:cNvSpPr>
          <p:nvPr>
            <p:ph type="body" sz="half" idx="13"/>
          </p:nvPr>
        </p:nvSpPr>
        <p:spPr>
          <a:xfrm>
            <a:off x="6110467" y="1322610"/>
            <a:ext cx="5682289" cy="4891433"/>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Footer Placeholder 5">
            <a:extLst>
              <a:ext uri="{FF2B5EF4-FFF2-40B4-BE49-F238E27FC236}">
                <a16:creationId xmlns:a16="http://schemas.microsoft.com/office/drawing/2014/main" id="{6FBE509B-CE41-57EF-59C3-275E43C033A4}"/>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r>
              <a:rPr lang="en-US"/>
              <a:t>Hall A Collaboration Meeting_1/21/2026</a:t>
            </a:r>
          </a:p>
        </p:txBody>
      </p:sp>
      <p:sp>
        <p:nvSpPr>
          <p:cNvPr id="4" name="Slide Number Placeholder 6">
            <a:extLst>
              <a:ext uri="{FF2B5EF4-FFF2-40B4-BE49-F238E27FC236}">
                <a16:creationId xmlns:a16="http://schemas.microsoft.com/office/drawing/2014/main" id="{944E86B8-08A1-6B0A-9E8F-1A2C0252563D}"/>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a:p>
        </p:txBody>
      </p:sp>
      <p:sp>
        <p:nvSpPr>
          <p:cNvPr id="5" name="Date Placeholder 4">
            <a:extLst>
              <a:ext uri="{FF2B5EF4-FFF2-40B4-BE49-F238E27FC236}">
                <a16:creationId xmlns:a16="http://schemas.microsoft.com/office/drawing/2014/main" id="{1AE111C8-7DEA-F7D8-15DA-EC66E6103A5D}"/>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endParaRPr lang="en-US"/>
          </a:p>
        </p:txBody>
      </p:sp>
      <p:pic>
        <p:nvPicPr>
          <p:cNvPr id="14" name="Picture 13">
            <a:extLst>
              <a:ext uri="{FF2B5EF4-FFF2-40B4-BE49-F238E27FC236}">
                <a16:creationId xmlns:a16="http://schemas.microsoft.com/office/drawing/2014/main" id="{1D72F205-0884-4182-ADD8-D44EB48258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31786476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ody Slide - Slate Two Photo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7BE5B-D462-52DE-1421-03616B30BCDE}"/>
              </a:ext>
            </a:extLst>
          </p:cNvPr>
          <p:cNvSpPr>
            <a:spLocks noGrp="1"/>
          </p:cNvSpPr>
          <p:nvPr>
            <p:ph type="title"/>
          </p:nvPr>
        </p:nvSpPr>
        <p:spPr>
          <a:xfrm>
            <a:off x="309093" y="531951"/>
            <a:ext cx="5785319" cy="678664"/>
          </a:xfrm>
        </p:spPr>
        <p:txBody>
          <a:bodyPr anchor="b">
            <a:noAutofit/>
          </a:bodyPr>
          <a:lstStyle>
            <a:lvl1pPr>
              <a:defRPr sz="320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549107"/>
            <a:ext cx="5945204" cy="276398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309093" y="1319201"/>
            <a:ext cx="5785319" cy="4891433"/>
          </a:xfrm>
        </p:spPr>
        <p:txBody>
          <a:bodyPr>
            <a:no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descr="Logo, company name&#10;&#10;Description automatically generated">
            <a:extLst>
              <a:ext uri="{FF2B5EF4-FFF2-40B4-BE49-F238E27FC236}">
                <a16:creationId xmlns:a16="http://schemas.microsoft.com/office/drawing/2014/main" id="{59AD2392-E6B3-D73D-424E-42A0157E1CA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9331" y="-12193"/>
            <a:ext cx="1474015" cy="574180"/>
          </a:xfrm>
          <a:prstGeom prst="rect">
            <a:avLst/>
          </a:prstGeom>
        </p:spPr>
      </p:pic>
      <p:sp>
        <p:nvSpPr>
          <p:cNvPr id="9" name="Picture Placeholder 2">
            <a:extLst>
              <a:ext uri="{FF2B5EF4-FFF2-40B4-BE49-F238E27FC236}">
                <a16:creationId xmlns:a16="http://schemas.microsoft.com/office/drawing/2014/main" id="{02C1D150-46A5-C3E3-0093-1693429B2A69}"/>
              </a:ext>
            </a:extLst>
          </p:cNvPr>
          <p:cNvSpPr>
            <a:spLocks noGrp="1"/>
          </p:cNvSpPr>
          <p:nvPr>
            <p:ph type="pic" idx="13"/>
          </p:nvPr>
        </p:nvSpPr>
        <p:spPr>
          <a:xfrm>
            <a:off x="6246796" y="3446653"/>
            <a:ext cx="5945204" cy="276398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Footer Placeholder 5">
            <a:extLst>
              <a:ext uri="{FF2B5EF4-FFF2-40B4-BE49-F238E27FC236}">
                <a16:creationId xmlns:a16="http://schemas.microsoft.com/office/drawing/2014/main" id="{DF46FADE-5392-BCFC-BAD6-D700EFBD77D7}"/>
              </a:ext>
            </a:extLst>
          </p:cNvPr>
          <p:cNvSpPr>
            <a:spLocks noGrp="1"/>
          </p:cNvSpPr>
          <p:nvPr>
            <p:ph type="ftr" sz="quarter" idx="11"/>
          </p:nvPr>
        </p:nvSpPr>
        <p:spPr>
          <a:xfrm>
            <a:off x="4038600" y="6330592"/>
            <a:ext cx="4114800" cy="365125"/>
          </a:xfrm>
          <a:prstGeom prst="rect">
            <a:avLst/>
          </a:prstGeom>
        </p:spPr>
        <p:txBody>
          <a:bodyPr anchor="ctr"/>
          <a:lstStyle>
            <a:lvl1pPr algn="ctr">
              <a:defRPr sz="1000">
                <a:solidFill>
                  <a:schemeClr val="bg1"/>
                </a:solidFill>
                <a:latin typeface="Arial" panose="020B0604020202020204" pitchFamily="34" charset="0"/>
              </a:defRPr>
            </a:lvl1pPr>
          </a:lstStyle>
          <a:p>
            <a:r>
              <a:rPr lang="en-US"/>
              <a:t>Hall A Collaboration Meeting_1/21/2026</a:t>
            </a:r>
          </a:p>
        </p:txBody>
      </p:sp>
      <p:sp>
        <p:nvSpPr>
          <p:cNvPr id="12" name="Slide Number Placeholder 6">
            <a:extLst>
              <a:ext uri="{FF2B5EF4-FFF2-40B4-BE49-F238E27FC236}">
                <a16:creationId xmlns:a16="http://schemas.microsoft.com/office/drawing/2014/main" id="{4B37EFF6-260E-A1F5-FF79-F0ABEF7A2E0F}"/>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solidFill>
                  <a:schemeClr val="bg1"/>
                </a:solidFill>
                <a:latin typeface="Arial" panose="020B0604020202020204" pitchFamily="34" charset="0"/>
              </a:defRPr>
            </a:lvl1pPr>
          </a:lstStyle>
          <a:p>
            <a:fld id="{7D1BE87E-F0DE-A44C-894B-E142BEB21E42}" type="slidenum">
              <a:rPr lang="en-US" smtClean="0"/>
              <a:pPr/>
              <a:t>‹#›</a:t>
            </a:fld>
            <a:endParaRPr lang="en-US"/>
          </a:p>
        </p:txBody>
      </p:sp>
      <p:sp>
        <p:nvSpPr>
          <p:cNvPr id="5" name="Date Placeholder 4">
            <a:extLst>
              <a:ext uri="{FF2B5EF4-FFF2-40B4-BE49-F238E27FC236}">
                <a16:creationId xmlns:a16="http://schemas.microsoft.com/office/drawing/2014/main" id="{A871D8BB-52A9-22B5-DB17-DA5C2307245D}"/>
              </a:ext>
            </a:extLst>
          </p:cNvPr>
          <p:cNvSpPr>
            <a:spLocks noGrp="1"/>
          </p:cNvSpPr>
          <p:nvPr>
            <p:ph type="dt" sz="half" idx="10"/>
          </p:nvPr>
        </p:nvSpPr>
        <p:spPr>
          <a:xfrm>
            <a:off x="311726" y="6330592"/>
            <a:ext cx="2743200" cy="365125"/>
          </a:xfrm>
          <a:prstGeom prst="rect">
            <a:avLst/>
          </a:prstGeom>
        </p:spPr>
        <p:txBody>
          <a:bodyPr anchor="ctr"/>
          <a:lstStyle>
            <a:lvl1pPr>
              <a:defRPr sz="1000">
                <a:solidFill>
                  <a:schemeClr val="bg1"/>
                </a:solidFill>
                <a:latin typeface="Arial" panose="020B0604020202020204" pitchFamily="34" charset="0"/>
              </a:defRPr>
            </a:lvl1pPr>
          </a:lstStyle>
          <a:p>
            <a:endParaRPr lang="en-US"/>
          </a:p>
        </p:txBody>
      </p:sp>
      <p:pic>
        <p:nvPicPr>
          <p:cNvPr id="13" name="Picture 12" descr="Logo, company name&#10;&#10;Description automatically generated">
            <a:extLst>
              <a:ext uri="{FF2B5EF4-FFF2-40B4-BE49-F238E27FC236}">
                <a16:creationId xmlns:a16="http://schemas.microsoft.com/office/drawing/2014/main" id="{D19EE4BA-CD94-40C8-BA88-88F35B10B1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69331" y="-12193"/>
            <a:ext cx="1474015" cy="574180"/>
          </a:xfrm>
          <a:prstGeom prst="rect">
            <a:avLst/>
          </a:prstGeom>
        </p:spPr>
      </p:pic>
    </p:spTree>
    <p:extLst>
      <p:ext uri="{BB962C8B-B14F-4D97-AF65-F5344CB8AC3E}">
        <p14:creationId xmlns:p14="http://schemas.microsoft.com/office/powerpoint/2010/main" val="12017803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ody Slide - Grey ">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665018"/>
            <a:ext cx="5945204" cy="4488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itle 1">
            <a:extLst>
              <a:ext uri="{FF2B5EF4-FFF2-40B4-BE49-F238E27FC236}">
                <a16:creationId xmlns:a16="http://schemas.microsoft.com/office/drawing/2014/main" id="{9A65267B-D68D-AD5F-98C2-6810944CC185}"/>
              </a:ext>
            </a:extLst>
          </p:cNvPr>
          <p:cNvSpPr>
            <a:spLocks noGrp="1"/>
          </p:cNvSpPr>
          <p:nvPr>
            <p:ph type="title"/>
          </p:nvPr>
        </p:nvSpPr>
        <p:spPr>
          <a:xfrm>
            <a:off x="309093" y="531951"/>
            <a:ext cx="5785319" cy="678664"/>
          </a:xfrm>
        </p:spPr>
        <p:txBody>
          <a:bodyPr anchor="b">
            <a:noAutofit/>
          </a:bodyPr>
          <a:lstStyle>
            <a:lvl1pPr>
              <a:defRPr sz="3200">
                <a:solidFill>
                  <a:schemeClr val="bg1"/>
                </a:solidFill>
              </a:defRPr>
            </a:lvl1pPr>
          </a:lstStyle>
          <a:p>
            <a:r>
              <a:rPr lang="en-US"/>
              <a:t>Click to edit Master title style</a:t>
            </a:r>
          </a:p>
        </p:txBody>
      </p:sp>
      <p:sp>
        <p:nvSpPr>
          <p:cNvPr id="11" name="Text Placeholder 3">
            <a:extLst>
              <a:ext uri="{FF2B5EF4-FFF2-40B4-BE49-F238E27FC236}">
                <a16:creationId xmlns:a16="http://schemas.microsoft.com/office/drawing/2014/main" id="{80D2211A-9B16-224E-FFC5-4225BAB41AB0}"/>
              </a:ext>
            </a:extLst>
          </p:cNvPr>
          <p:cNvSpPr>
            <a:spLocks noGrp="1"/>
          </p:cNvSpPr>
          <p:nvPr>
            <p:ph type="body" sz="half" idx="2"/>
          </p:nvPr>
        </p:nvSpPr>
        <p:spPr>
          <a:xfrm>
            <a:off x="309093" y="1319201"/>
            <a:ext cx="5785319" cy="4891433"/>
          </a:xfrm>
        </p:spPr>
        <p:txBody>
          <a:bodyPr>
            <a:no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4" name="Picture 3">
            <a:extLst>
              <a:ext uri="{FF2B5EF4-FFF2-40B4-BE49-F238E27FC236}">
                <a16:creationId xmlns:a16="http://schemas.microsoft.com/office/drawing/2014/main" id="{0B903C67-DC6F-088A-9EA9-D734508F8D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8" name="Footer Placeholder 5">
            <a:extLst>
              <a:ext uri="{FF2B5EF4-FFF2-40B4-BE49-F238E27FC236}">
                <a16:creationId xmlns:a16="http://schemas.microsoft.com/office/drawing/2014/main" id="{77E5CE1A-809C-DEBF-5077-24C3A3D42D87}"/>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r>
              <a:rPr lang="en-US"/>
              <a:t>Hall A Collaboration Meeting_1/21/2026</a:t>
            </a:r>
          </a:p>
        </p:txBody>
      </p:sp>
      <p:sp>
        <p:nvSpPr>
          <p:cNvPr id="9" name="Slide Number Placeholder 6">
            <a:extLst>
              <a:ext uri="{FF2B5EF4-FFF2-40B4-BE49-F238E27FC236}">
                <a16:creationId xmlns:a16="http://schemas.microsoft.com/office/drawing/2014/main" id="{6A59512F-10DA-5515-E4C4-B98127B24853}"/>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a:p>
        </p:txBody>
      </p:sp>
      <p:sp>
        <p:nvSpPr>
          <p:cNvPr id="5" name="Date Placeholder 4">
            <a:extLst>
              <a:ext uri="{FF2B5EF4-FFF2-40B4-BE49-F238E27FC236}">
                <a16:creationId xmlns:a16="http://schemas.microsoft.com/office/drawing/2014/main" id="{E38FEC5F-8621-2ECE-218F-2628960DE6CA}"/>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endParaRPr lang="en-US"/>
          </a:p>
        </p:txBody>
      </p:sp>
      <p:pic>
        <p:nvPicPr>
          <p:cNvPr id="12" name="Picture 11">
            <a:extLst>
              <a:ext uri="{FF2B5EF4-FFF2-40B4-BE49-F238E27FC236}">
                <a16:creationId xmlns:a16="http://schemas.microsoft.com/office/drawing/2014/main" id="{CFCFCA19-01CD-4B66-B389-82A12968C5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2781834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F2EFD-7AFE-3219-5B7D-E77673433E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865AD45-9059-DB3B-4C53-7BEAFEB911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053F8C-C993-FEA7-0B9F-CA174BCBC76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CA2B6B7-1CD5-7E93-2086-727746CB69DC}"/>
              </a:ext>
            </a:extLst>
          </p:cNvPr>
          <p:cNvSpPr>
            <a:spLocks noGrp="1"/>
          </p:cNvSpPr>
          <p:nvPr>
            <p:ph type="ftr" sz="quarter" idx="11"/>
          </p:nvPr>
        </p:nvSpPr>
        <p:spPr/>
        <p:txBody>
          <a:bodyPr/>
          <a:lstStyle/>
          <a:p>
            <a:r>
              <a:rPr lang="en-US"/>
              <a:t>Hall A Collaboration Meeting_1/21/2026</a:t>
            </a:r>
          </a:p>
        </p:txBody>
      </p:sp>
      <p:sp>
        <p:nvSpPr>
          <p:cNvPr id="6" name="Slide Number Placeholder 5">
            <a:extLst>
              <a:ext uri="{FF2B5EF4-FFF2-40B4-BE49-F238E27FC236}">
                <a16:creationId xmlns:a16="http://schemas.microsoft.com/office/drawing/2014/main" id="{28B81E3B-4C0F-9655-A805-48FBA95C497B}"/>
              </a:ext>
            </a:extLst>
          </p:cNvPr>
          <p:cNvSpPr>
            <a:spLocks noGrp="1"/>
          </p:cNvSpPr>
          <p:nvPr>
            <p:ph type="sldNum" sz="quarter" idx="12"/>
          </p:nvPr>
        </p:nvSpPr>
        <p:spPr/>
        <p:txBody>
          <a:bodyPr/>
          <a:lstStyle/>
          <a:p>
            <a:fld id="{7D1BE87E-F0DE-A44C-894B-E142BEB21E42}" type="slidenum">
              <a:rPr lang="en-US" smtClean="0"/>
              <a:t>‹#›</a:t>
            </a:fld>
            <a:endParaRPr lang="en-US"/>
          </a:p>
        </p:txBody>
      </p:sp>
      <p:pic>
        <p:nvPicPr>
          <p:cNvPr id="7" name="Picture 6">
            <a:extLst>
              <a:ext uri="{FF2B5EF4-FFF2-40B4-BE49-F238E27FC236}">
                <a16:creationId xmlns:a16="http://schemas.microsoft.com/office/drawing/2014/main" id="{81F3C5BA-2E92-4BE5-AF8F-61E188980297}"/>
              </a:ext>
            </a:extLst>
          </p:cNvPr>
          <p:cNvPicPr>
            <a:picLocks noChangeAspect="1"/>
          </p:cNvPicPr>
          <p:nvPr userDrawn="1"/>
        </p:nvPicPr>
        <p:blipFill>
          <a:blip r:embed="rId2"/>
          <a:stretch>
            <a:fillRect/>
          </a:stretch>
        </p:blipFill>
        <p:spPr>
          <a:xfrm>
            <a:off x="0" y="0"/>
            <a:ext cx="12191999" cy="6858000"/>
          </a:xfrm>
          <a:prstGeom prst="rect">
            <a:avLst/>
          </a:prstGeom>
        </p:spPr>
      </p:pic>
      <p:sp>
        <p:nvSpPr>
          <p:cNvPr id="8" name="Footer Placeholder 3">
            <a:extLst>
              <a:ext uri="{FF2B5EF4-FFF2-40B4-BE49-F238E27FC236}">
                <a16:creationId xmlns:a16="http://schemas.microsoft.com/office/drawing/2014/main" id="{EB2728E1-A980-4D54-80E7-C0E1C322F1FF}"/>
              </a:ext>
            </a:extLst>
          </p:cNvPr>
          <p:cNvSpPr txBox="1">
            <a:spLocks/>
          </p:cNvSpPr>
          <p:nvPr userDrawn="1"/>
        </p:nvSpPr>
        <p:spPr>
          <a:xfrm>
            <a:off x="137160" y="6617932"/>
            <a:ext cx="3505200" cy="23548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solidFill>
                  <a:schemeClr val="bg1">
                    <a:lumMod val="50000"/>
                  </a:schemeClr>
                </a:solidFill>
              </a:rPr>
              <a:t>SURA Board Meeting – October 24, 2024</a:t>
            </a:r>
          </a:p>
        </p:txBody>
      </p:sp>
      <p:sp>
        <p:nvSpPr>
          <p:cNvPr id="9" name="Slide Number Placeholder 3">
            <a:extLst>
              <a:ext uri="{FF2B5EF4-FFF2-40B4-BE49-F238E27FC236}">
                <a16:creationId xmlns:a16="http://schemas.microsoft.com/office/drawing/2014/main" id="{8EF7E775-CF33-4BA0-842E-15BFEA9DA606}"/>
              </a:ext>
            </a:extLst>
          </p:cNvPr>
          <p:cNvSpPr txBox="1">
            <a:spLocks/>
          </p:cNvSpPr>
          <p:nvPr userDrawn="1"/>
        </p:nvSpPr>
        <p:spPr>
          <a:xfrm>
            <a:off x="5777591" y="6617932"/>
            <a:ext cx="636815" cy="23548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07E1C93C-5050-FC42-8F10-D22D4F119D13}" type="slidenum">
              <a:rPr lang="en-US" sz="1050" smtClean="0">
                <a:solidFill>
                  <a:schemeClr val="bg1">
                    <a:lumMod val="50000"/>
                  </a:schemeClr>
                </a:solidFill>
                <a:cs typeface="Arial" panose="020B0604020202020204" pitchFamily="34" charset="0"/>
              </a:rPr>
              <a:pPr algn="ctr">
                <a:defRPr/>
              </a:pPr>
              <a:t>‹#›</a:t>
            </a:fld>
            <a:endParaRPr lang="en-US" sz="1050">
              <a:solidFill>
                <a:schemeClr val="bg1">
                  <a:lumMod val="50000"/>
                </a:schemeClr>
              </a:solidFill>
              <a:cs typeface="Arial" panose="020B0604020202020204" pitchFamily="34" charset="0"/>
            </a:endParaRPr>
          </a:p>
        </p:txBody>
      </p:sp>
    </p:spTree>
    <p:extLst>
      <p:ext uri="{BB962C8B-B14F-4D97-AF65-F5344CB8AC3E}">
        <p14:creationId xmlns:p14="http://schemas.microsoft.com/office/powerpoint/2010/main" val="5963351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es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41ED-F47F-85C7-0527-8C9FCCC7ADBA}"/>
              </a:ext>
            </a:extLst>
          </p:cNvPr>
          <p:cNvSpPr>
            <a:spLocks noGrp="1"/>
          </p:cNvSpPr>
          <p:nvPr>
            <p:ph type="title"/>
          </p:nvPr>
        </p:nvSpPr>
        <p:spPr>
          <a:xfrm>
            <a:off x="1300767" y="2759119"/>
            <a:ext cx="10053033" cy="880970"/>
          </a:xfrm>
        </p:spPr>
        <p:txBody>
          <a:bodyPr>
            <a:noAutofit/>
          </a:bodyPr>
          <a:lstStyle>
            <a:lvl1pPr algn="ctr">
              <a:defRPr/>
            </a:lvl1pPr>
          </a:lstStyle>
          <a:p>
            <a:r>
              <a:rPr lang="en-US"/>
              <a:t>Click to edit Master title style</a:t>
            </a:r>
          </a:p>
        </p:txBody>
      </p:sp>
    </p:spTree>
    <p:extLst>
      <p:ext uri="{BB962C8B-B14F-4D97-AF65-F5344CB8AC3E}">
        <p14:creationId xmlns:p14="http://schemas.microsoft.com/office/powerpoint/2010/main" val="42173760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Intro Slide">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41ED-F47F-85C7-0527-8C9FCCC7ADBA}"/>
              </a:ext>
            </a:extLst>
          </p:cNvPr>
          <p:cNvSpPr>
            <a:spLocks noGrp="1"/>
          </p:cNvSpPr>
          <p:nvPr>
            <p:ph type="title"/>
          </p:nvPr>
        </p:nvSpPr>
        <p:spPr>
          <a:xfrm>
            <a:off x="1300766" y="1891183"/>
            <a:ext cx="10053033" cy="1325563"/>
          </a:xfrm>
        </p:spPr>
        <p:txBody>
          <a:bodyPr>
            <a:noAutofit/>
          </a:bodyPr>
          <a:lstStyle/>
          <a:p>
            <a:r>
              <a:rPr lang="en-US"/>
              <a:t>Click to edit Master title style</a:t>
            </a:r>
          </a:p>
        </p:txBody>
      </p:sp>
    </p:spTree>
    <p:extLst>
      <p:ext uri="{BB962C8B-B14F-4D97-AF65-F5344CB8AC3E}">
        <p14:creationId xmlns:p14="http://schemas.microsoft.com/office/powerpoint/2010/main" val="15810379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3548" y="251239"/>
            <a:ext cx="11504904" cy="484748"/>
          </a:xfrm>
        </p:spPr>
        <p:txBody>
          <a:bodyPr/>
          <a:lstStyle>
            <a:lvl1pPr>
              <a:defRPr>
                <a:solidFill>
                  <a:srgbClr val="A91B1B"/>
                </a:solidFill>
              </a:defRPr>
            </a:lvl1pPr>
          </a:lstStyle>
          <a:p>
            <a:r>
              <a:rPr lang="en-US"/>
              <a:t>Click to edit Master title style</a:t>
            </a:r>
          </a:p>
        </p:txBody>
      </p:sp>
      <p:sp>
        <p:nvSpPr>
          <p:cNvPr id="3" name="TextBox 2">
            <a:extLst>
              <a:ext uri="{FF2B5EF4-FFF2-40B4-BE49-F238E27FC236}">
                <a16:creationId xmlns:a16="http://schemas.microsoft.com/office/drawing/2014/main" id="{7A2C0765-E77F-4CA3-B7C6-5C7ABF36BF05}"/>
              </a:ext>
            </a:extLst>
          </p:cNvPr>
          <p:cNvSpPr txBox="1"/>
          <p:nvPr userDrawn="1"/>
        </p:nvSpPr>
        <p:spPr>
          <a:xfrm>
            <a:off x="339094" y="6343229"/>
            <a:ext cx="2693628" cy="400110"/>
          </a:xfrm>
          <a:prstGeom prst="rect">
            <a:avLst/>
          </a:prstGeom>
          <a:noFill/>
        </p:spPr>
        <p:txBody>
          <a:bodyPr wrap="square" rtlCol="0">
            <a:spAutoFit/>
          </a:bodyPr>
          <a:lstStyle/>
          <a:p>
            <a:r>
              <a:rPr lang="en-US" sz="1000" b="0">
                <a:solidFill>
                  <a:srgbClr val="A91B1B"/>
                </a:solidFill>
              </a:rPr>
              <a:t>TJNAF is managed by Jefferson Science Associates for the US Department of Energy</a:t>
            </a:r>
          </a:p>
        </p:txBody>
      </p:sp>
    </p:spTree>
    <p:extLst>
      <p:ext uri="{BB962C8B-B14F-4D97-AF65-F5344CB8AC3E}">
        <p14:creationId xmlns:p14="http://schemas.microsoft.com/office/powerpoint/2010/main" val="4640656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10" name="TextBox 9"/>
          <p:cNvSpPr txBox="1"/>
          <p:nvPr userDrawn="1"/>
        </p:nvSpPr>
        <p:spPr>
          <a:xfrm>
            <a:off x="339094" y="6343229"/>
            <a:ext cx="2693628" cy="400110"/>
          </a:xfrm>
          <a:prstGeom prst="rect">
            <a:avLst/>
          </a:prstGeom>
          <a:noFill/>
        </p:spPr>
        <p:txBody>
          <a:bodyPr wrap="square" rtlCol="0">
            <a:spAutoFit/>
          </a:bodyPr>
          <a:lstStyle/>
          <a:p>
            <a:r>
              <a:rPr lang="en-US" sz="1000" b="0">
                <a:solidFill>
                  <a:srgbClr val="A91B1B"/>
                </a:solidFill>
              </a:rPr>
              <a:t>TJNAF is managed by Jefferson Science Associates for the US Department of Energy</a:t>
            </a:r>
          </a:p>
        </p:txBody>
      </p:sp>
      <p:sp>
        <p:nvSpPr>
          <p:cNvPr id="2" name="Title 1"/>
          <p:cNvSpPr>
            <a:spLocks noGrp="1"/>
          </p:cNvSpPr>
          <p:nvPr userDrawn="1">
            <p:ph type="ctrTitle"/>
          </p:nvPr>
        </p:nvSpPr>
        <p:spPr>
          <a:xfrm>
            <a:off x="339094" y="610558"/>
            <a:ext cx="11561038" cy="484748"/>
          </a:xfrm>
        </p:spPr>
        <p:txBody>
          <a:bodyPr/>
          <a:lstStyle>
            <a:lvl1pPr algn="l">
              <a:defRPr sz="3000" b="1" baseline="0">
                <a:solidFill>
                  <a:srgbClr val="A91B1B"/>
                </a:solidFill>
                <a:latin typeface="+mn-lt"/>
              </a:defRPr>
            </a:lvl1pPr>
          </a:lstStyle>
          <a:p>
            <a:r>
              <a:rPr lang="en-US"/>
              <a:t>Click to edit Master title style</a:t>
            </a:r>
          </a:p>
        </p:txBody>
      </p:sp>
      <p:sp>
        <p:nvSpPr>
          <p:cNvPr id="3" name="Subtitle 2"/>
          <p:cNvSpPr>
            <a:spLocks noGrp="1"/>
          </p:cNvSpPr>
          <p:nvPr userDrawn="1">
            <p:ph type="subTitle" idx="1" hasCustomPrompt="1"/>
          </p:nvPr>
        </p:nvSpPr>
        <p:spPr>
          <a:xfrm>
            <a:off x="339094" y="4070981"/>
            <a:ext cx="11154058" cy="1246977"/>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Presenter Name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DOE Science and Technology Review of Jefferson Lab July 19-21, 2022</a:t>
            </a:r>
          </a:p>
        </p:txBody>
      </p:sp>
      <p:cxnSp>
        <p:nvCxnSpPr>
          <p:cNvPr id="12" name="Straight Connector 11">
            <a:extLst>
              <a:ext uri="{FF2B5EF4-FFF2-40B4-BE49-F238E27FC236}">
                <a16:creationId xmlns:a16="http://schemas.microsoft.com/office/drawing/2014/main" id="{4187600A-EF28-8598-7119-16CFCE73073A}"/>
              </a:ext>
            </a:extLst>
          </p:cNvPr>
          <p:cNvCxnSpPr/>
          <p:nvPr userDrawn="1"/>
        </p:nvCxnSpPr>
        <p:spPr>
          <a:xfrm>
            <a:off x="0" y="6076045"/>
            <a:ext cx="12165686" cy="0"/>
          </a:xfrm>
          <a:prstGeom prst="line">
            <a:avLst/>
          </a:prstGeom>
          <a:ln w="635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3EDE0BA-7F27-4138-812D-2F936ACA9383}"/>
              </a:ext>
            </a:extLst>
          </p:cNvPr>
          <p:cNvCxnSpPr/>
          <p:nvPr userDrawn="1"/>
        </p:nvCxnSpPr>
        <p:spPr>
          <a:xfrm>
            <a:off x="1" y="6063449"/>
            <a:ext cx="12192000" cy="0"/>
          </a:xfrm>
          <a:prstGeom prst="line">
            <a:avLst/>
          </a:prstGeom>
          <a:ln w="76200">
            <a:solidFill>
              <a:srgbClr val="BE1D1D"/>
            </a:solidFill>
          </a:ln>
        </p:spPr>
        <p:style>
          <a:lnRef idx="1">
            <a:schemeClr val="accent5"/>
          </a:lnRef>
          <a:fillRef idx="0">
            <a:schemeClr val="accent5"/>
          </a:fillRef>
          <a:effectRef idx="0">
            <a:schemeClr val="accent5"/>
          </a:effectRef>
          <a:fontRef idx="minor">
            <a:schemeClr val="tx1"/>
          </a:fontRef>
        </p:style>
      </p:cxnSp>
      <p:pic>
        <p:nvPicPr>
          <p:cNvPr id="4" name="Picture 3" descr="A red circle in the middle of a black background&#10;&#10;Description automatically generated">
            <a:extLst>
              <a:ext uri="{FF2B5EF4-FFF2-40B4-BE49-F238E27FC236}">
                <a16:creationId xmlns:a16="http://schemas.microsoft.com/office/drawing/2014/main" id="{0E6BE28D-32FC-851D-CD9E-A40C3971663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12997" y="6323586"/>
            <a:ext cx="1725109" cy="540534"/>
          </a:xfrm>
          <a:prstGeom prst="rect">
            <a:avLst/>
          </a:prstGeom>
        </p:spPr>
      </p:pic>
    </p:spTree>
    <p:extLst>
      <p:ext uri="{BB962C8B-B14F-4D97-AF65-F5344CB8AC3E}">
        <p14:creationId xmlns:p14="http://schemas.microsoft.com/office/powerpoint/2010/main" val="21759918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7563" y="161927"/>
            <a:ext cx="11425236" cy="484748"/>
          </a:xfrm>
        </p:spPr>
        <p:txBody>
          <a:bodyPr/>
          <a:lstStyle>
            <a:lvl1pPr>
              <a:defRPr>
                <a:solidFill>
                  <a:srgbClr val="A91B1B"/>
                </a:solidFill>
              </a:defRPr>
            </a:lvl1pPr>
          </a:lstStyle>
          <a:p>
            <a:r>
              <a:rPr lang="en-US"/>
              <a:t>Click to edit Master title style</a:t>
            </a:r>
          </a:p>
        </p:txBody>
      </p:sp>
      <p:sp>
        <p:nvSpPr>
          <p:cNvPr id="3" name="Content Placeholder 2"/>
          <p:cNvSpPr>
            <a:spLocks noGrp="1"/>
          </p:cNvSpPr>
          <p:nvPr>
            <p:ph idx="1"/>
          </p:nvPr>
        </p:nvSpPr>
        <p:spPr>
          <a:xfrm>
            <a:off x="347563" y="1508760"/>
            <a:ext cx="11372771"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13865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7562" y="223423"/>
            <a:ext cx="11504904" cy="484748"/>
          </a:xfrm>
        </p:spPr>
        <p:txBody>
          <a:bodyPr/>
          <a:lstStyle>
            <a:lvl1pPr>
              <a:defRPr>
                <a:solidFill>
                  <a:srgbClr val="A91B1B"/>
                </a:solidFill>
              </a:defRPr>
            </a:lvl1pPr>
          </a:lstStyle>
          <a:p>
            <a:r>
              <a:rPr lang="en-US"/>
              <a:t>Click to edit Master title style</a:t>
            </a:r>
          </a:p>
        </p:txBody>
      </p:sp>
      <p:sp>
        <p:nvSpPr>
          <p:cNvPr id="3" name="Text Placeholder 2"/>
          <p:cNvSpPr>
            <a:spLocks noGrp="1"/>
          </p:cNvSpPr>
          <p:nvPr>
            <p:ph type="body" idx="1"/>
          </p:nvPr>
        </p:nvSpPr>
        <p:spPr>
          <a:xfrm>
            <a:off x="347562" y="1444752"/>
            <a:ext cx="5590038" cy="821190"/>
          </a:xfrm>
        </p:spPr>
        <p:txBody>
          <a:bodyPr anchor="b"/>
          <a:lstStyle>
            <a:lvl1pPr marL="0" indent="0">
              <a:buNone/>
              <a:defRPr sz="2400" b="1">
                <a:solidFill>
                  <a:srgbClr val="A91B1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7562" y="2270334"/>
            <a:ext cx="5590038" cy="3373229"/>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444752"/>
            <a:ext cx="5533375" cy="821190"/>
          </a:xfrm>
        </p:spPr>
        <p:txBody>
          <a:bodyPr anchor="b"/>
          <a:lstStyle>
            <a:lvl1pPr marL="0" indent="0">
              <a:buNone/>
              <a:defRPr sz="2400" b="1">
                <a:solidFill>
                  <a:srgbClr val="A91B1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270334"/>
            <a:ext cx="5533375" cy="3373229"/>
          </a:xfr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13185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3548" y="251239"/>
            <a:ext cx="11504904" cy="484748"/>
          </a:xfrm>
        </p:spPr>
        <p:txBody>
          <a:bodyPr/>
          <a:lstStyle>
            <a:lvl1pPr>
              <a:defRPr>
                <a:solidFill>
                  <a:srgbClr val="A91B1B"/>
                </a:solidFill>
              </a:defRPr>
            </a:lvl1pPr>
          </a:lstStyle>
          <a:p>
            <a:r>
              <a:rPr lang="en-US"/>
              <a:t>Click to edit Master title style</a:t>
            </a:r>
          </a:p>
        </p:txBody>
      </p:sp>
    </p:spTree>
    <p:extLst>
      <p:ext uri="{BB962C8B-B14F-4D97-AF65-F5344CB8AC3E}">
        <p14:creationId xmlns:p14="http://schemas.microsoft.com/office/powerpoint/2010/main" val="7179413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411892" y="240539"/>
            <a:ext cx="11285837" cy="487490"/>
          </a:xfrm>
        </p:spPr>
        <p:txBody>
          <a:bodyPr>
            <a:normAutofit/>
          </a:bodyPr>
          <a:lstStyle>
            <a:lvl1pPr>
              <a:defRPr sz="2400" b="1" cap="all" baseline="0">
                <a:latin typeface="Arial" charset="0"/>
              </a:defRPr>
            </a:lvl1pPr>
          </a:lstStyle>
          <a:p>
            <a:r>
              <a:rPr lang="en-US"/>
              <a:t>Click to edit Master title style</a:t>
            </a:r>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3879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47563" y="1508760"/>
            <a:ext cx="11372771"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75194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95D8-36C7-9AC6-7BB0-2FA187F49B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76DAF6-7FAD-3329-1F2F-26D428433E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8A888F-4250-FFB0-5F74-82ACACF8ACA5}"/>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397D6E16-F0E1-779F-24AB-AE699DB41A4F}"/>
              </a:ext>
            </a:extLst>
          </p:cNvPr>
          <p:cNvSpPr>
            <a:spLocks noGrp="1"/>
          </p:cNvSpPr>
          <p:nvPr>
            <p:ph type="ftr" sz="quarter" idx="11"/>
          </p:nvPr>
        </p:nvSpPr>
        <p:spPr>
          <a:xfrm>
            <a:off x="4038600" y="6356350"/>
            <a:ext cx="4114800" cy="365125"/>
          </a:xfrm>
          <a:prstGeom prst="rect">
            <a:avLst/>
          </a:prstGeom>
        </p:spPr>
        <p:txBody>
          <a:bodyPr/>
          <a:lstStyle/>
          <a:p>
            <a:r>
              <a:rPr lang="en-US"/>
              <a:t>Hall A Collaboration Meeting_1/21/2026</a:t>
            </a:r>
          </a:p>
        </p:txBody>
      </p:sp>
      <p:sp>
        <p:nvSpPr>
          <p:cNvPr id="6" name="Slide Number Placeholder 5">
            <a:extLst>
              <a:ext uri="{FF2B5EF4-FFF2-40B4-BE49-F238E27FC236}">
                <a16:creationId xmlns:a16="http://schemas.microsoft.com/office/drawing/2014/main" id="{53E64A9A-CA94-8020-6C0C-36404D87080A}"/>
              </a:ext>
            </a:extLst>
          </p:cNvPr>
          <p:cNvSpPr>
            <a:spLocks noGrp="1"/>
          </p:cNvSpPr>
          <p:nvPr>
            <p:ph type="sldNum" sz="quarter" idx="12"/>
          </p:nvPr>
        </p:nvSpPr>
        <p:spPr>
          <a:xfrm>
            <a:off x="8610600" y="6356350"/>
            <a:ext cx="2743200" cy="365125"/>
          </a:xfrm>
          <a:prstGeom prst="rect">
            <a:avLst/>
          </a:prstGeom>
        </p:spPr>
        <p:txBody>
          <a:bodyPr/>
          <a:lstStyle/>
          <a:p>
            <a:fld id="{7D1BE87E-F0DE-A44C-894B-E142BEB21E42}" type="slidenum">
              <a:rPr lang="en-US" smtClean="0"/>
              <a:t>‹#›</a:t>
            </a:fld>
            <a:endParaRPr lang="en-US"/>
          </a:p>
        </p:txBody>
      </p:sp>
    </p:spTree>
    <p:extLst>
      <p:ext uri="{BB962C8B-B14F-4D97-AF65-F5344CB8AC3E}">
        <p14:creationId xmlns:p14="http://schemas.microsoft.com/office/powerpoint/2010/main" val="1094709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67168-5EED-C5F7-74C1-BA0D719CCD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70F898-7475-1D93-8B30-26A8C45F9B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4BEBD0-D184-DCAD-217E-028E726B8D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528E69-9FD9-76F8-FE13-85B92AD663E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625C33B-E0CB-3D46-9D0E-81845337739C}"/>
              </a:ext>
            </a:extLst>
          </p:cNvPr>
          <p:cNvSpPr>
            <a:spLocks noGrp="1"/>
          </p:cNvSpPr>
          <p:nvPr>
            <p:ph type="ftr" sz="quarter" idx="11"/>
          </p:nvPr>
        </p:nvSpPr>
        <p:spPr/>
        <p:txBody>
          <a:bodyPr/>
          <a:lstStyle/>
          <a:p>
            <a:r>
              <a:rPr lang="en-US"/>
              <a:t>Hall A Collaboration Meeting_1/21/2026</a:t>
            </a:r>
          </a:p>
        </p:txBody>
      </p:sp>
      <p:sp>
        <p:nvSpPr>
          <p:cNvPr id="7" name="Slide Number Placeholder 6">
            <a:extLst>
              <a:ext uri="{FF2B5EF4-FFF2-40B4-BE49-F238E27FC236}">
                <a16:creationId xmlns:a16="http://schemas.microsoft.com/office/drawing/2014/main" id="{A94E25E4-5B52-F70B-5E1A-F65D7D46186D}"/>
              </a:ext>
            </a:extLst>
          </p:cNvPr>
          <p:cNvSpPr>
            <a:spLocks noGrp="1"/>
          </p:cNvSpPr>
          <p:nvPr>
            <p:ph type="sldNum" sz="quarter" idx="12"/>
          </p:nvPr>
        </p:nvSpPr>
        <p:spPr/>
        <p:txBody>
          <a:bodyPr/>
          <a:lstStyle/>
          <a:p>
            <a:fld id="{7D1BE87E-F0DE-A44C-894B-E142BEB21E42}" type="slidenum">
              <a:rPr lang="en-US" smtClean="0"/>
              <a:t>‹#›</a:t>
            </a:fld>
            <a:endParaRPr lang="en-US"/>
          </a:p>
        </p:txBody>
      </p:sp>
    </p:spTree>
    <p:extLst>
      <p:ext uri="{BB962C8B-B14F-4D97-AF65-F5344CB8AC3E}">
        <p14:creationId xmlns:p14="http://schemas.microsoft.com/office/powerpoint/2010/main" val="12162817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41ED-F47F-85C7-0527-8C9FCCC7AD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70D39E-B952-6F60-5304-7B95397B7B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9C830F-E5AB-AC9C-EAA6-04CBD4A9004C}"/>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7AC143CC-3F90-B43E-134C-5DBF8B130807}"/>
              </a:ext>
            </a:extLst>
          </p:cNvPr>
          <p:cNvSpPr>
            <a:spLocks noGrp="1"/>
          </p:cNvSpPr>
          <p:nvPr>
            <p:ph type="ftr" sz="quarter" idx="11"/>
          </p:nvPr>
        </p:nvSpPr>
        <p:spPr>
          <a:xfrm>
            <a:off x="4038600" y="6356350"/>
            <a:ext cx="4114800" cy="365125"/>
          </a:xfrm>
          <a:prstGeom prst="rect">
            <a:avLst/>
          </a:prstGeom>
        </p:spPr>
        <p:txBody>
          <a:bodyPr/>
          <a:lstStyle/>
          <a:p>
            <a:r>
              <a:rPr lang="en-US"/>
              <a:t>Hall A Collaboration Meeting_1/21/2026</a:t>
            </a:r>
          </a:p>
        </p:txBody>
      </p:sp>
      <p:sp>
        <p:nvSpPr>
          <p:cNvPr id="6" name="Slide Number Placeholder 5">
            <a:extLst>
              <a:ext uri="{FF2B5EF4-FFF2-40B4-BE49-F238E27FC236}">
                <a16:creationId xmlns:a16="http://schemas.microsoft.com/office/drawing/2014/main" id="{BAA8329C-94A2-F65C-D9BA-A0B09957CFC3}"/>
              </a:ext>
            </a:extLst>
          </p:cNvPr>
          <p:cNvSpPr>
            <a:spLocks noGrp="1"/>
          </p:cNvSpPr>
          <p:nvPr>
            <p:ph type="sldNum" sz="quarter" idx="12"/>
          </p:nvPr>
        </p:nvSpPr>
        <p:spPr>
          <a:xfrm>
            <a:off x="8610600" y="6356350"/>
            <a:ext cx="2743200" cy="365125"/>
          </a:xfrm>
          <a:prstGeom prst="rect">
            <a:avLst/>
          </a:prstGeom>
        </p:spPr>
        <p:txBody>
          <a:bodyPr/>
          <a:lstStyle/>
          <a:p>
            <a:fld id="{7D1BE87E-F0DE-A44C-894B-E142BEB21E42}" type="slidenum">
              <a:rPr lang="en-US" smtClean="0"/>
              <a:t>‹#›</a:t>
            </a:fld>
            <a:endParaRPr lang="en-US"/>
          </a:p>
        </p:txBody>
      </p:sp>
    </p:spTree>
    <p:extLst>
      <p:ext uri="{BB962C8B-B14F-4D97-AF65-F5344CB8AC3E}">
        <p14:creationId xmlns:p14="http://schemas.microsoft.com/office/powerpoint/2010/main" val="28218159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F2EFD-7AFE-3219-5B7D-E77673433E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865AD45-9059-DB3B-4C53-7BEAFEB911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053F8C-C993-FEA7-0B9F-CA174BCBC76A}"/>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ECA2B6B7-1CD5-7E93-2086-727746CB69DC}"/>
              </a:ext>
            </a:extLst>
          </p:cNvPr>
          <p:cNvSpPr>
            <a:spLocks noGrp="1"/>
          </p:cNvSpPr>
          <p:nvPr>
            <p:ph type="ftr" sz="quarter" idx="11"/>
          </p:nvPr>
        </p:nvSpPr>
        <p:spPr>
          <a:xfrm>
            <a:off x="4038600" y="6356350"/>
            <a:ext cx="4114800" cy="365125"/>
          </a:xfrm>
          <a:prstGeom prst="rect">
            <a:avLst/>
          </a:prstGeom>
        </p:spPr>
        <p:txBody>
          <a:bodyPr/>
          <a:lstStyle/>
          <a:p>
            <a:r>
              <a:rPr lang="en-US"/>
              <a:t>Hall A Collaboration Meeting_1/21/2026</a:t>
            </a:r>
          </a:p>
        </p:txBody>
      </p:sp>
      <p:sp>
        <p:nvSpPr>
          <p:cNvPr id="6" name="Slide Number Placeholder 5">
            <a:extLst>
              <a:ext uri="{FF2B5EF4-FFF2-40B4-BE49-F238E27FC236}">
                <a16:creationId xmlns:a16="http://schemas.microsoft.com/office/drawing/2014/main" id="{28B81E3B-4C0F-9655-A805-48FBA95C497B}"/>
              </a:ext>
            </a:extLst>
          </p:cNvPr>
          <p:cNvSpPr>
            <a:spLocks noGrp="1"/>
          </p:cNvSpPr>
          <p:nvPr>
            <p:ph type="sldNum" sz="quarter" idx="12"/>
          </p:nvPr>
        </p:nvSpPr>
        <p:spPr>
          <a:xfrm>
            <a:off x="8610600" y="6356350"/>
            <a:ext cx="2743200" cy="365125"/>
          </a:xfrm>
          <a:prstGeom prst="rect">
            <a:avLst/>
          </a:prstGeom>
        </p:spPr>
        <p:txBody>
          <a:bodyPr/>
          <a:lstStyle/>
          <a:p>
            <a:fld id="{7D1BE87E-F0DE-A44C-894B-E142BEB21E42}" type="slidenum">
              <a:rPr lang="en-US" smtClean="0"/>
              <a:t>‹#›</a:t>
            </a:fld>
            <a:endParaRPr lang="en-US"/>
          </a:p>
        </p:txBody>
      </p:sp>
    </p:spTree>
    <p:extLst>
      <p:ext uri="{BB962C8B-B14F-4D97-AF65-F5344CB8AC3E}">
        <p14:creationId xmlns:p14="http://schemas.microsoft.com/office/powerpoint/2010/main" val="27131880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67168-5EED-C5F7-74C1-BA0D719CCD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70F898-7475-1D93-8B30-26A8C45F9B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4BEBD0-D184-DCAD-217E-028E726B8D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528E69-9FD9-76F8-FE13-85B92AD663EF}"/>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5625C33B-E0CB-3D46-9D0E-81845337739C}"/>
              </a:ext>
            </a:extLst>
          </p:cNvPr>
          <p:cNvSpPr>
            <a:spLocks noGrp="1"/>
          </p:cNvSpPr>
          <p:nvPr>
            <p:ph type="ftr" sz="quarter" idx="11"/>
          </p:nvPr>
        </p:nvSpPr>
        <p:spPr>
          <a:xfrm>
            <a:off x="4038600" y="6356350"/>
            <a:ext cx="4114800" cy="365125"/>
          </a:xfrm>
          <a:prstGeom prst="rect">
            <a:avLst/>
          </a:prstGeom>
        </p:spPr>
        <p:txBody>
          <a:bodyPr/>
          <a:lstStyle/>
          <a:p>
            <a:r>
              <a:rPr lang="en-US"/>
              <a:t>Hall A Collaboration Meeting_1/21/2026</a:t>
            </a:r>
          </a:p>
        </p:txBody>
      </p:sp>
      <p:sp>
        <p:nvSpPr>
          <p:cNvPr id="7" name="Slide Number Placeholder 6">
            <a:extLst>
              <a:ext uri="{FF2B5EF4-FFF2-40B4-BE49-F238E27FC236}">
                <a16:creationId xmlns:a16="http://schemas.microsoft.com/office/drawing/2014/main" id="{A94E25E4-5B52-F70B-5E1A-F65D7D46186D}"/>
              </a:ext>
            </a:extLst>
          </p:cNvPr>
          <p:cNvSpPr>
            <a:spLocks noGrp="1"/>
          </p:cNvSpPr>
          <p:nvPr>
            <p:ph type="sldNum" sz="quarter" idx="12"/>
          </p:nvPr>
        </p:nvSpPr>
        <p:spPr>
          <a:xfrm>
            <a:off x="8610600" y="6356350"/>
            <a:ext cx="2743200" cy="365125"/>
          </a:xfrm>
          <a:prstGeom prst="rect">
            <a:avLst/>
          </a:prstGeom>
        </p:spPr>
        <p:txBody>
          <a:bodyPr/>
          <a:lstStyle/>
          <a:p>
            <a:fld id="{7D1BE87E-F0DE-A44C-894B-E142BEB21E42}" type="slidenum">
              <a:rPr lang="en-US" smtClean="0"/>
              <a:t>‹#›</a:t>
            </a:fld>
            <a:endParaRPr lang="en-US"/>
          </a:p>
        </p:txBody>
      </p:sp>
    </p:spTree>
    <p:extLst>
      <p:ext uri="{BB962C8B-B14F-4D97-AF65-F5344CB8AC3E}">
        <p14:creationId xmlns:p14="http://schemas.microsoft.com/office/powerpoint/2010/main" val="17657297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67168-5EED-C5F7-74C1-BA0D719CCD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70F898-7475-1D93-8B30-26A8C45F9B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4BEBD0-D184-DCAD-217E-028E726B8D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528E69-9FD9-76F8-FE13-85B92AD663EF}"/>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5625C33B-E0CB-3D46-9D0E-81845337739C}"/>
              </a:ext>
            </a:extLst>
          </p:cNvPr>
          <p:cNvSpPr>
            <a:spLocks noGrp="1"/>
          </p:cNvSpPr>
          <p:nvPr>
            <p:ph type="ftr" sz="quarter" idx="11"/>
          </p:nvPr>
        </p:nvSpPr>
        <p:spPr>
          <a:xfrm>
            <a:off x="4038600" y="6356350"/>
            <a:ext cx="4114800" cy="365125"/>
          </a:xfrm>
          <a:prstGeom prst="rect">
            <a:avLst/>
          </a:prstGeom>
        </p:spPr>
        <p:txBody>
          <a:bodyPr/>
          <a:lstStyle/>
          <a:p>
            <a:r>
              <a:rPr lang="en-US"/>
              <a:t>Hall A Collaboration Meeting_1/21/2026</a:t>
            </a:r>
          </a:p>
        </p:txBody>
      </p:sp>
      <p:sp>
        <p:nvSpPr>
          <p:cNvPr id="7" name="Slide Number Placeholder 6">
            <a:extLst>
              <a:ext uri="{FF2B5EF4-FFF2-40B4-BE49-F238E27FC236}">
                <a16:creationId xmlns:a16="http://schemas.microsoft.com/office/drawing/2014/main" id="{A94E25E4-5B52-F70B-5E1A-F65D7D46186D}"/>
              </a:ext>
            </a:extLst>
          </p:cNvPr>
          <p:cNvSpPr>
            <a:spLocks noGrp="1"/>
          </p:cNvSpPr>
          <p:nvPr>
            <p:ph type="sldNum" sz="quarter" idx="12"/>
          </p:nvPr>
        </p:nvSpPr>
        <p:spPr>
          <a:xfrm>
            <a:off x="8610600" y="6356350"/>
            <a:ext cx="2743200" cy="365125"/>
          </a:xfrm>
          <a:prstGeom prst="rect">
            <a:avLst/>
          </a:prstGeom>
        </p:spPr>
        <p:txBody>
          <a:bodyPr/>
          <a:lstStyle/>
          <a:p>
            <a:fld id="{7D1BE87E-F0DE-A44C-894B-E142BEB21E42}" type="slidenum">
              <a:rPr lang="en-US" smtClean="0"/>
              <a:t>‹#›</a:t>
            </a:fld>
            <a:endParaRPr lang="en-US"/>
          </a:p>
        </p:txBody>
      </p:sp>
    </p:spTree>
    <p:extLst>
      <p:ext uri="{BB962C8B-B14F-4D97-AF65-F5344CB8AC3E}">
        <p14:creationId xmlns:p14="http://schemas.microsoft.com/office/powerpoint/2010/main" val="6068071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CD44B-7CFB-7B16-FC33-B2CE2A0A20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9D18A8-8A84-A405-8740-902D3FAE55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1F1912-9CBC-18CD-A6E2-D8584EE6F30A}"/>
              </a:ext>
            </a:extLst>
          </p:cNvPr>
          <p:cNvSpPr>
            <a:spLocks noGrp="1"/>
          </p:cNvSpPr>
          <p:nvPr>
            <p:ph sz="half" idx="2"/>
          </p:nvPr>
        </p:nvSpPr>
        <p:spPr>
          <a:xfrm>
            <a:off x="763962" y="2505074"/>
            <a:ext cx="5233614" cy="3600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78444A-CE1E-BF31-5D75-39569219C3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1BEFC0-7C1E-29E0-E6D6-98C6D28B69E5}"/>
              </a:ext>
            </a:extLst>
          </p:cNvPr>
          <p:cNvSpPr>
            <a:spLocks noGrp="1"/>
          </p:cNvSpPr>
          <p:nvPr>
            <p:ph sz="quarter" idx="4"/>
          </p:nvPr>
        </p:nvSpPr>
        <p:spPr>
          <a:xfrm>
            <a:off x="6096000" y="2505074"/>
            <a:ext cx="5259388" cy="3600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386D43-B963-4C49-D8F6-D0AF0AAFBC34}"/>
              </a:ext>
            </a:extLst>
          </p:cNvPr>
          <p:cNvSpPr>
            <a:spLocks noGrp="1"/>
          </p:cNvSpPr>
          <p:nvPr>
            <p:ph type="dt" sz="half" idx="10"/>
          </p:nvPr>
        </p:nvSpPr>
        <p:spPr>
          <a:xfrm>
            <a:off x="838200" y="6155173"/>
            <a:ext cx="2743200" cy="441802"/>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3C2F1F51-C4BA-633D-0C89-EFD537421EDE}"/>
              </a:ext>
            </a:extLst>
          </p:cNvPr>
          <p:cNvSpPr>
            <a:spLocks noGrp="1"/>
          </p:cNvSpPr>
          <p:nvPr>
            <p:ph type="ftr" sz="quarter" idx="11"/>
          </p:nvPr>
        </p:nvSpPr>
        <p:spPr>
          <a:xfrm>
            <a:off x="4038600" y="6155173"/>
            <a:ext cx="4114800" cy="441802"/>
          </a:xfrm>
          <a:prstGeom prst="rect">
            <a:avLst/>
          </a:prstGeom>
        </p:spPr>
        <p:txBody>
          <a:bodyPr/>
          <a:lstStyle/>
          <a:p>
            <a:r>
              <a:rPr lang="en-US"/>
              <a:t>Hall A Collaboration Meeting_1/21/2026</a:t>
            </a:r>
          </a:p>
        </p:txBody>
      </p:sp>
      <p:sp>
        <p:nvSpPr>
          <p:cNvPr id="9" name="Slide Number Placeholder 8">
            <a:extLst>
              <a:ext uri="{FF2B5EF4-FFF2-40B4-BE49-F238E27FC236}">
                <a16:creationId xmlns:a16="http://schemas.microsoft.com/office/drawing/2014/main" id="{7C24E518-C3FC-78D9-CB8B-B9C3C8CB23F9}"/>
              </a:ext>
            </a:extLst>
          </p:cNvPr>
          <p:cNvSpPr>
            <a:spLocks noGrp="1"/>
          </p:cNvSpPr>
          <p:nvPr>
            <p:ph type="sldNum" sz="quarter" idx="12"/>
          </p:nvPr>
        </p:nvSpPr>
        <p:spPr>
          <a:xfrm>
            <a:off x="8610600" y="6155173"/>
            <a:ext cx="2743200" cy="441802"/>
          </a:xfrm>
          <a:prstGeom prst="rect">
            <a:avLst/>
          </a:prstGeom>
        </p:spPr>
        <p:txBody>
          <a:bodyPr/>
          <a:lstStyle/>
          <a:p>
            <a:fld id="{7D1BE87E-F0DE-A44C-894B-E142BEB21E42}" type="slidenum">
              <a:rPr lang="en-US" smtClean="0"/>
              <a:t>‹#›</a:t>
            </a:fld>
            <a:endParaRPr lang="en-US"/>
          </a:p>
        </p:txBody>
      </p:sp>
      <p:pic>
        <p:nvPicPr>
          <p:cNvPr id="17" name="Picture 16">
            <a:extLst>
              <a:ext uri="{FF2B5EF4-FFF2-40B4-BE49-F238E27FC236}">
                <a16:creationId xmlns:a16="http://schemas.microsoft.com/office/drawing/2014/main" id="{05696E51-87D9-0270-6780-2C6F9D47D861}"/>
              </a:ext>
            </a:extLst>
          </p:cNvPr>
          <p:cNvPicPr>
            <a:picLocks noChangeAspect="1"/>
          </p:cNvPicPr>
          <p:nvPr userDrawn="1"/>
        </p:nvPicPr>
        <p:blipFill>
          <a:blip r:embed="rId2"/>
          <a:stretch>
            <a:fillRect/>
          </a:stretch>
        </p:blipFill>
        <p:spPr>
          <a:xfrm>
            <a:off x="0" y="6646536"/>
            <a:ext cx="12192000" cy="241299"/>
          </a:xfrm>
          <a:prstGeom prst="rect">
            <a:avLst/>
          </a:prstGeom>
        </p:spPr>
      </p:pic>
    </p:spTree>
    <p:extLst>
      <p:ext uri="{BB962C8B-B14F-4D97-AF65-F5344CB8AC3E}">
        <p14:creationId xmlns:p14="http://schemas.microsoft.com/office/powerpoint/2010/main" val="10907113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4E61A-A7AB-CBF9-A23D-1D792B3832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D4296B-BCF2-EF47-DA9A-39F8391EAA79}"/>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419B9623-D84C-3CD1-FEE2-601A974042FE}"/>
              </a:ext>
            </a:extLst>
          </p:cNvPr>
          <p:cNvSpPr>
            <a:spLocks noGrp="1"/>
          </p:cNvSpPr>
          <p:nvPr>
            <p:ph type="ftr" sz="quarter" idx="11"/>
          </p:nvPr>
        </p:nvSpPr>
        <p:spPr>
          <a:xfrm>
            <a:off x="4038600" y="6356350"/>
            <a:ext cx="4114800" cy="365125"/>
          </a:xfrm>
          <a:prstGeom prst="rect">
            <a:avLst/>
          </a:prstGeom>
        </p:spPr>
        <p:txBody>
          <a:bodyPr/>
          <a:lstStyle/>
          <a:p>
            <a:r>
              <a:rPr lang="en-US"/>
              <a:t>Hall A Collaboration Meeting_1/21/2026</a:t>
            </a:r>
          </a:p>
        </p:txBody>
      </p:sp>
      <p:sp>
        <p:nvSpPr>
          <p:cNvPr id="5" name="Slide Number Placeholder 4">
            <a:extLst>
              <a:ext uri="{FF2B5EF4-FFF2-40B4-BE49-F238E27FC236}">
                <a16:creationId xmlns:a16="http://schemas.microsoft.com/office/drawing/2014/main" id="{5835D259-BE81-373A-ABC5-B1BD505A09E7}"/>
              </a:ext>
            </a:extLst>
          </p:cNvPr>
          <p:cNvSpPr>
            <a:spLocks noGrp="1"/>
          </p:cNvSpPr>
          <p:nvPr>
            <p:ph type="sldNum" sz="quarter" idx="12"/>
          </p:nvPr>
        </p:nvSpPr>
        <p:spPr>
          <a:xfrm>
            <a:off x="8610600" y="6356350"/>
            <a:ext cx="2743200" cy="365125"/>
          </a:xfrm>
          <a:prstGeom prst="rect">
            <a:avLst/>
          </a:prstGeom>
        </p:spPr>
        <p:txBody>
          <a:bodyPr/>
          <a:lstStyle/>
          <a:p>
            <a:fld id="{7D1BE87E-F0DE-A44C-894B-E142BEB21E42}" type="slidenum">
              <a:rPr lang="en-US" smtClean="0"/>
              <a:t>‹#›</a:t>
            </a:fld>
            <a:endParaRPr lang="en-US"/>
          </a:p>
        </p:txBody>
      </p:sp>
    </p:spTree>
    <p:extLst>
      <p:ext uri="{BB962C8B-B14F-4D97-AF65-F5344CB8AC3E}">
        <p14:creationId xmlns:p14="http://schemas.microsoft.com/office/powerpoint/2010/main" val="34326483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7BE5B-D462-52DE-1421-03616B30BCDE}"/>
              </a:ext>
            </a:extLst>
          </p:cNvPr>
          <p:cNvSpPr>
            <a:spLocks noGrp="1"/>
          </p:cNvSpPr>
          <p:nvPr>
            <p:ph type="title"/>
          </p:nvPr>
        </p:nvSpPr>
        <p:spPr>
          <a:xfrm>
            <a:off x="839788" y="659082"/>
            <a:ext cx="5256212" cy="1217844"/>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665018"/>
            <a:ext cx="5105416" cy="4488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838200" y="2039635"/>
            <a:ext cx="5256212" cy="415928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42989B-C2C3-64CF-3E10-B4DF85D77720}"/>
              </a:ext>
            </a:extLst>
          </p:cNvPr>
          <p:cNvSpPr>
            <a:spLocks noGrp="1"/>
          </p:cNvSpPr>
          <p:nvPr>
            <p:ph type="dt" sz="half" idx="10"/>
          </p:nvPr>
        </p:nvSpPr>
        <p:spPr>
          <a:xfrm>
            <a:off x="838200" y="6319222"/>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CBCD1CB6-265A-26F7-6ACD-4E118B9F7ED7}"/>
              </a:ext>
            </a:extLst>
          </p:cNvPr>
          <p:cNvSpPr>
            <a:spLocks noGrp="1"/>
          </p:cNvSpPr>
          <p:nvPr>
            <p:ph type="ftr" sz="quarter" idx="11"/>
          </p:nvPr>
        </p:nvSpPr>
        <p:spPr>
          <a:xfrm>
            <a:off x="4038600" y="6319222"/>
            <a:ext cx="4114800" cy="365125"/>
          </a:xfrm>
          <a:prstGeom prst="rect">
            <a:avLst/>
          </a:prstGeom>
        </p:spPr>
        <p:txBody>
          <a:bodyPr/>
          <a:lstStyle/>
          <a:p>
            <a:r>
              <a:rPr lang="en-US"/>
              <a:t>Hall A Collaboration Meeting_1/21/2026</a:t>
            </a:r>
          </a:p>
        </p:txBody>
      </p:sp>
      <p:sp>
        <p:nvSpPr>
          <p:cNvPr id="7" name="Slide Number Placeholder 6">
            <a:extLst>
              <a:ext uri="{FF2B5EF4-FFF2-40B4-BE49-F238E27FC236}">
                <a16:creationId xmlns:a16="http://schemas.microsoft.com/office/drawing/2014/main" id="{54EA2B28-0638-4541-1F5F-97ED6B3484C9}"/>
              </a:ext>
            </a:extLst>
          </p:cNvPr>
          <p:cNvSpPr>
            <a:spLocks noGrp="1"/>
          </p:cNvSpPr>
          <p:nvPr>
            <p:ph type="sldNum" sz="quarter" idx="12"/>
          </p:nvPr>
        </p:nvSpPr>
        <p:spPr>
          <a:xfrm>
            <a:off x="8610600" y="6319222"/>
            <a:ext cx="2743200" cy="365125"/>
          </a:xfrm>
          <a:prstGeom prst="rect">
            <a:avLst/>
          </a:prstGeom>
        </p:spPr>
        <p:txBody>
          <a:bodyPr/>
          <a:lstStyle/>
          <a:p>
            <a:fld id="{7D1BE87E-F0DE-A44C-894B-E142BEB21E42}" type="slidenum">
              <a:rPr lang="en-US" smtClean="0"/>
              <a:t>‹#›</a:t>
            </a:fld>
            <a:endParaRPr lang="en-US"/>
          </a:p>
        </p:txBody>
      </p:sp>
      <p:pic>
        <p:nvPicPr>
          <p:cNvPr id="9" name="Picture 8">
            <a:extLst>
              <a:ext uri="{FF2B5EF4-FFF2-40B4-BE49-F238E27FC236}">
                <a16:creationId xmlns:a16="http://schemas.microsoft.com/office/drawing/2014/main" id="{B60B6A89-DE44-C672-C802-9D563BFCD568}"/>
              </a:ext>
            </a:extLst>
          </p:cNvPr>
          <p:cNvPicPr>
            <a:picLocks noChangeAspect="1"/>
          </p:cNvPicPr>
          <p:nvPr userDrawn="1"/>
        </p:nvPicPr>
        <p:blipFill>
          <a:blip r:embed="rId2"/>
          <a:stretch>
            <a:fillRect/>
          </a:stretch>
        </p:blipFill>
        <p:spPr>
          <a:xfrm>
            <a:off x="0" y="6704172"/>
            <a:ext cx="12192000" cy="241300"/>
          </a:xfrm>
          <a:prstGeom prst="rect">
            <a:avLst/>
          </a:prstGeom>
        </p:spPr>
      </p:pic>
    </p:spTree>
    <p:extLst>
      <p:ext uri="{BB962C8B-B14F-4D97-AF65-F5344CB8AC3E}">
        <p14:creationId xmlns:p14="http://schemas.microsoft.com/office/powerpoint/2010/main" val="41313749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7BE5B-D462-52DE-1421-03616B30BCDE}"/>
              </a:ext>
            </a:extLst>
          </p:cNvPr>
          <p:cNvSpPr>
            <a:spLocks noGrp="1"/>
          </p:cNvSpPr>
          <p:nvPr>
            <p:ph type="title"/>
          </p:nvPr>
        </p:nvSpPr>
        <p:spPr>
          <a:xfrm>
            <a:off x="839788" y="659082"/>
            <a:ext cx="5256212" cy="1217844"/>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665018"/>
            <a:ext cx="5105416" cy="4488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838200" y="2039635"/>
            <a:ext cx="5256212" cy="415928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42989B-C2C3-64CF-3E10-B4DF85D77720}"/>
              </a:ext>
            </a:extLst>
          </p:cNvPr>
          <p:cNvSpPr>
            <a:spLocks noGrp="1"/>
          </p:cNvSpPr>
          <p:nvPr>
            <p:ph type="dt" sz="half" idx="10"/>
          </p:nvPr>
        </p:nvSpPr>
        <p:spPr>
          <a:xfrm>
            <a:off x="838200" y="6319222"/>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CBCD1CB6-265A-26F7-6ACD-4E118B9F7ED7}"/>
              </a:ext>
            </a:extLst>
          </p:cNvPr>
          <p:cNvSpPr>
            <a:spLocks noGrp="1"/>
          </p:cNvSpPr>
          <p:nvPr>
            <p:ph type="ftr" sz="quarter" idx="11"/>
          </p:nvPr>
        </p:nvSpPr>
        <p:spPr>
          <a:xfrm>
            <a:off x="4038600" y="6319222"/>
            <a:ext cx="4114800" cy="365125"/>
          </a:xfrm>
          <a:prstGeom prst="rect">
            <a:avLst/>
          </a:prstGeom>
        </p:spPr>
        <p:txBody>
          <a:bodyPr/>
          <a:lstStyle/>
          <a:p>
            <a:r>
              <a:rPr lang="en-US"/>
              <a:t>Hall A Collaboration Meeting_1/21/2026</a:t>
            </a:r>
          </a:p>
        </p:txBody>
      </p:sp>
      <p:sp>
        <p:nvSpPr>
          <p:cNvPr id="7" name="Slide Number Placeholder 6">
            <a:extLst>
              <a:ext uri="{FF2B5EF4-FFF2-40B4-BE49-F238E27FC236}">
                <a16:creationId xmlns:a16="http://schemas.microsoft.com/office/drawing/2014/main" id="{54EA2B28-0638-4541-1F5F-97ED6B3484C9}"/>
              </a:ext>
            </a:extLst>
          </p:cNvPr>
          <p:cNvSpPr>
            <a:spLocks noGrp="1"/>
          </p:cNvSpPr>
          <p:nvPr>
            <p:ph type="sldNum" sz="quarter" idx="12"/>
          </p:nvPr>
        </p:nvSpPr>
        <p:spPr>
          <a:xfrm>
            <a:off x="8610600" y="6319222"/>
            <a:ext cx="2743200" cy="365125"/>
          </a:xfrm>
          <a:prstGeom prst="rect">
            <a:avLst/>
          </a:prstGeom>
        </p:spPr>
        <p:txBody>
          <a:bodyPr/>
          <a:lstStyle/>
          <a:p>
            <a:fld id="{7D1BE87E-F0DE-A44C-894B-E142BEB21E42}" type="slidenum">
              <a:rPr lang="en-US" smtClean="0"/>
              <a:t>‹#›</a:t>
            </a:fld>
            <a:endParaRPr lang="en-US"/>
          </a:p>
        </p:txBody>
      </p:sp>
    </p:spTree>
    <p:extLst>
      <p:ext uri="{BB962C8B-B14F-4D97-AF65-F5344CB8AC3E}">
        <p14:creationId xmlns:p14="http://schemas.microsoft.com/office/powerpoint/2010/main" val="18640512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F582D9-C676-4D68-D511-9896C03DD94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63BBBC14-EEDB-EE6A-4AC1-949983BAF35F}"/>
              </a:ext>
            </a:extLst>
          </p:cNvPr>
          <p:cNvSpPr>
            <a:spLocks noGrp="1"/>
          </p:cNvSpPr>
          <p:nvPr>
            <p:ph type="ftr" sz="quarter" idx="11"/>
          </p:nvPr>
        </p:nvSpPr>
        <p:spPr>
          <a:xfrm>
            <a:off x="4038600" y="6356350"/>
            <a:ext cx="4114800" cy="365125"/>
          </a:xfrm>
          <a:prstGeom prst="rect">
            <a:avLst/>
          </a:prstGeom>
        </p:spPr>
        <p:txBody>
          <a:bodyPr/>
          <a:lstStyle/>
          <a:p>
            <a:r>
              <a:rPr lang="en-US"/>
              <a:t>Hall A Collaboration Meeting_1/21/2026</a:t>
            </a:r>
          </a:p>
        </p:txBody>
      </p:sp>
      <p:sp>
        <p:nvSpPr>
          <p:cNvPr id="4" name="Slide Number Placeholder 3">
            <a:extLst>
              <a:ext uri="{FF2B5EF4-FFF2-40B4-BE49-F238E27FC236}">
                <a16:creationId xmlns:a16="http://schemas.microsoft.com/office/drawing/2014/main" id="{75D560B4-A736-59E6-76B8-6BB1855647D4}"/>
              </a:ext>
            </a:extLst>
          </p:cNvPr>
          <p:cNvSpPr>
            <a:spLocks noGrp="1"/>
          </p:cNvSpPr>
          <p:nvPr>
            <p:ph type="sldNum" sz="quarter" idx="12"/>
          </p:nvPr>
        </p:nvSpPr>
        <p:spPr>
          <a:xfrm>
            <a:off x="8610600" y="6356350"/>
            <a:ext cx="2743200" cy="365125"/>
          </a:xfrm>
          <a:prstGeom prst="rect">
            <a:avLst/>
          </a:prstGeom>
        </p:spPr>
        <p:txBody>
          <a:bodyPr/>
          <a:lstStyle/>
          <a:p>
            <a:fld id="{7D1BE87E-F0DE-A44C-894B-E142BEB21E42}" type="slidenum">
              <a:rPr lang="en-US" smtClean="0"/>
              <a:t>‹#›</a:t>
            </a:fld>
            <a:endParaRPr lang="en-US"/>
          </a:p>
        </p:txBody>
      </p:sp>
    </p:spTree>
    <p:extLst>
      <p:ext uri="{BB962C8B-B14F-4D97-AF65-F5344CB8AC3E}">
        <p14:creationId xmlns:p14="http://schemas.microsoft.com/office/powerpoint/2010/main" val="7478048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FED87-666A-F117-DB00-3B776C2B36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33400F-FF21-2442-B8A5-5533542BC7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AB7055-FD0D-3804-84DA-8F8341D8FD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78797C-775F-07BD-2ACF-CB01E8C72FF1}"/>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E206D2A9-4834-A0E6-B676-0AD5EC2496D0}"/>
              </a:ext>
            </a:extLst>
          </p:cNvPr>
          <p:cNvSpPr>
            <a:spLocks noGrp="1"/>
          </p:cNvSpPr>
          <p:nvPr>
            <p:ph type="ftr" sz="quarter" idx="11"/>
          </p:nvPr>
        </p:nvSpPr>
        <p:spPr>
          <a:xfrm>
            <a:off x="4038600" y="6356350"/>
            <a:ext cx="4114800" cy="365125"/>
          </a:xfrm>
          <a:prstGeom prst="rect">
            <a:avLst/>
          </a:prstGeom>
        </p:spPr>
        <p:txBody>
          <a:bodyPr/>
          <a:lstStyle/>
          <a:p>
            <a:r>
              <a:rPr lang="en-US"/>
              <a:t>Hall A Collaboration Meeting_1/21/2026</a:t>
            </a:r>
          </a:p>
        </p:txBody>
      </p:sp>
      <p:sp>
        <p:nvSpPr>
          <p:cNvPr id="7" name="Slide Number Placeholder 6">
            <a:extLst>
              <a:ext uri="{FF2B5EF4-FFF2-40B4-BE49-F238E27FC236}">
                <a16:creationId xmlns:a16="http://schemas.microsoft.com/office/drawing/2014/main" id="{6D832E35-1E0D-F36C-0AB7-22C5CD2B1718}"/>
              </a:ext>
            </a:extLst>
          </p:cNvPr>
          <p:cNvSpPr>
            <a:spLocks noGrp="1"/>
          </p:cNvSpPr>
          <p:nvPr>
            <p:ph type="sldNum" sz="quarter" idx="12"/>
          </p:nvPr>
        </p:nvSpPr>
        <p:spPr>
          <a:xfrm>
            <a:off x="8610600" y="6356350"/>
            <a:ext cx="2743200" cy="365125"/>
          </a:xfrm>
          <a:prstGeom prst="rect">
            <a:avLst/>
          </a:prstGeom>
        </p:spPr>
        <p:txBody>
          <a:bodyPr/>
          <a:lstStyle/>
          <a:p>
            <a:fld id="{7D1BE87E-F0DE-A44C-894B-E142BEB21E42}" type="slidenum">
              <a:rPr lang="en-US" smtClean="0"/>
              <a:t>‹#›</a:t>
            </a:fld>
            <a:endParaRPr lang="en-US"/>
          </a:p>
        </p:txBody>
      </p:sp>
    </p:spTree>
    <p:extLst>
      <p:ext uri="{BB962C8B-B14F-4D97-AF65-F5344CB8AC3E}">
        <p14:creationId xmlns:p14="http://schemas.microsoft.com/office/powerpoint/2010/main" val="3341725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67168-5EED-C5F7-74C1-BA0D719CCD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70F898-7475-1D93-8B30-26A8C45F9B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4BEBD0-D184-DCAD-217E-028E726B8D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528E69-9FD9-76F8-FE13-85B92AD663E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625C33B-E0CB-3D46-9D0E-81845337739C}"/>
              </a:ext>
            </a:extLst>
          </p:cNvPr>
          <p:cNvSpPr>
            <a:spLocks noGrp="1"/>
          </p:cNvSpPr>
          <p:nvPr>
            <p:ph type="ftr" sz="quarter" idx="11"/>
          </p:nvPr>
        </p:nvSpPr>
        <p:spPr/>
        <p:txBody>
          <a:bodyPr/>
          <a:lstStyle/>
          <a:p>
            <a:r>
              <a:rPr lang="en-US"/>
              <a:t>Hall A Collaboration Meeting_1/21/2026</a:t>
            </a:r>
          </a:p>
        </p:txBody>
      </p:sp>
      <p:sp>
        <p:nvSpPr>
          <p:cNvPr id="7" name="Slide Number Placeholder 6">
            <a:extLst>
              <a:ext uri="{FF2B5EF4-FFF2-40B4-BE49-F238E27FC236}">
                <a16:creationId xmlns:a16="http://schemas.microsoft.com/office/drawing/2014/main" id="{A94E25E4-5B52-F70B-5E1A-F65D7D46186D}"/>
              </a:ext>
            </a:extLst>
          </p:cNvPr>
          <p:cNvSpPr>
            <a:spLocks noGrp="1"/>
          </p:cNvSpPr>
          <p:nvPr>
            <p:ph type="sldNum" sz="quarter" idx="12"/>
          </p:nvPr>
        </p:nvSpPr>
        <p:spPr/>
        <p:txBody>
          <a:bodyPr/>
          <a:lstStyle/>
          <a:p>
            <a:fld id="{7D1BE87E-F0DE-A44C-894B-E142BEB21E42}" type="slidenum">
              <a:rPr lang="en-US" smtClean="0"/>
              <a:t>‹#›</a:t>
            </a:fld>
            <a:endParaRPr lang="en-US"/>
          </a:p>
        </p:txBody>
      </p:sp>
    </p:spTree>
    <p:extLst>
      <p:ext uri="{BB962C8B-B14F-4D97-AF65-F5344CB8AC3E}">
        <p14:creationId xmlns:p14="http://schemas.microsoft.com/office/powerpoint/2010/main" val="12742496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1EA62-F9C6-504D-E6E8-EF083B5C2D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A682FD-97AD-9E23-2E61-58333BC3A7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6A09D6-A2A7-8CAE-812E-BA5D4419D3A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1914F482-2DDA-5A17-7B0F-77286069D1CC}"/>
              </a:ext>
            </a:extLst>
          </p:cNvPr>
          <p:cNvSpPr>
            <a:spLocks noGrp="1"/>
          </p:cNvSpPr>
          <p:nvPr>
            <p:ph type="ftr" sz="quarter" idx="11"/>
          </p:nvPr>
        </p:nvSpPr>
        <p:spPr>
          <a:xfrm>
            <a:off x="4038600" y="6356350"/>
            <a:ext cx="4114800" cy="365125"/>
          </a:xfrm>
          <a:prstGeom prst="rect">
            <a:avLst/>
          </a:prstGeom>
        </p:spPr>
        <p:txBody>
          <a:bodyPr/>
          <a:lstStyle/>
          <a:p>
            <a:r>
              <a:rPr lang="en-US"/>
              <a:t>Hall A Collaboration Meeting_1/21/2026</a:t>
            </a:r>
          </a:p>
        </p:txBody>
      </p:sp>
      <p:sp>
        <p:nvSpPr>
          <p:cNvPr id="6" name="Slide Number Placeholder 5">
            <a:extLst>
              <a:ext uri="{FF2B5EF4-FFF2-40B4-BE49-F238E27FC236}">
                <a16:creationId xmlns:a16="http://schemas.microsoft.com/office/drawing/2014/main" id="{AD729701-E7ED-E5CF-3D28-7A4D35552AC7}"/>
              </a:ext>
            </a:extLst>
          </p:cNvPr>
          <p:cNvSpPr>
            <a:spLocks noGrp="1"/>
          </p:cNvSpPr>
          <p:nvPr>
            <p:ph type="sldNum" sz="quarter" idx="12"/>
          </p:nvPr>
        </p:nvSpPr>
        <p:spPr>
          <a:xfrm>
            <a:off x="8610600" y="6356350"/>
            <a:ext cx="2743200" cy="365125"/>
          </a:xfrm>
          <a:prstGeom prst="rect">
            <a:avLst/>
          </a:prstGeom>
        </p:spPr>
        <p:txBody>
          <a:bodyPr/>
          <a:lstStyle/>
          <a:p>
            <a:fld id="{7D1BE87E-F0DE-A44C-894B-E142BEB21E42}" type="slidenum">
              <a:rPr lang="en-US" smtClean="0"/>
              <a:t>‹#›</a:t>
            </a:fld>
            <a:endParaRPr lang="en-US"/>
          </a:p>
        </p:txBody>
      </p:sp>
    </p:spTree>
    <p:extLst>
      <p:ext uri="{BB962C8B-B14F-4D97-AF65-F5344CB8AC3E}">
        <p14:creationId xmlns:p14="http://schemas.microsoft.com/office/powerpoint/2010/main" val="24094792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5C62A4-EAA4-DAB6-E2B6-F30D0ED3A7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1AA75C-75DC-3669-6980-0D2FC6528C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1B4088-1C75-0C15-B0BC-21A24555948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07242B0D-BED9-E5C2-08B0-F2E17E50C175}"/>
              </a:ext>
            </a:extLst>
          </p:cNvPr>
          <p:cNvSpPr>
            <a:spLocks noGrp="1"/>
          </p:cNvSpPr>
          <p:nvPr>
            <p:ph type="ftr" sz="quarter" idx="11"/>
          </p:nvPr>
        </p:nvSpPr>
        <p:spPr>
          <a:xfrm>
            <a:off x="4038600" y="6356350"/>
            <a:ext cx="4114800" cy="365125"/>
          </a:xfrm>
          <a:prstGeom prst="rect">
            <a:avLst/>
          </a:prstGeom>
        </p:spPr>
        <p:txBody>
          <a:bodyPr/>
          <a:lstStyle/>
          <a:p>
            <a:r>
              <a:rPr lang="en-US"/>
              <a:t>Hall A Collaboration Meeting_1/21/2026</a:t>
            </a:r>
          </a:p>
        </p:txBody>
      </p:sp>
      <p:sp>
        <p:nvSpPr>
          <p:cNvPr id="6" name="Slide Number Placeholder 5">
            <a:extLst>
              <a:ext uri="{FF2B5EF4-FFF2-40B4-BE49-F238E27FC236}">
                <a16:creationId xmlns:a16="http://schemas.microsoft.com/office/drawing/2014/main" id="{DCF59430-F7E2-4C0D-A782-FE4261B7BC0D}"/>
              </a:ext>
            </a:extLst>
          </p:cNvPr>
          <p:cNvSpPr>
            <a:spLocks noGrp="1"/>
          </p:cNvSpPr>
          <p:nvPr>
            <p:ph type="sldNum" sz="quarter" idx="12"/>
          </p:nvPr>
        </p:nvSpPr>
        <p:spPr>
          <a:xfrm>
            <a:off x="8610600" y="6356350"/>
            <a:ext cx="2743200" cy="365125"/>
          </a:xfrm>
          <a:prstGeom prst="rect">
            <a:avLst/>
          </a:prstGeom>
        </p:spPr>
        <p:txBody>
          <a:bodyPr/>
          <a:lstStyle/>
          <a:p>
            <a:fld id="{7D1BE87E-F0DE-A44C-894B-E142BEB21E42}" type="slidenum">
              <a:rPr lang="en-US" smtClean="0"/>
              <a:t>‹#›</a:t>
            </a:fld>
            <a:endParaRPr lang="en-US"/>
          </a:p>
        </p:txBody>
      </p:sp>
    </p:spTree>
    <p:extLst>
      <p:ext uri="{BB962C8B-B14F-4D97-AF65-F5344CB8AC3E}">
        <p14:creationId xmlns:p14="http://schemas.microsoft.com/office/powerpoint/2010/main" val="20737371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a:prstGeom prst="rect">
            <a:avLst/>
          </a:prstGeom>
        </p:spPr>
        <p:txBody>
          <a:bodyPr/>
          <a:lstStyle>
            <a:lvl1pPr algn="l">
              <a:defRPr baseline="0">
                <a:solidFill>
                  <a:schemeClr val="tx1"/>
                </a:solidFill>
                <a:latin typeface="Arial" charset="0"/>
              </a:defRPr>
            </a:lvl1pPr>
          </a:lstStyle>
          <a:p>
            <a:r>
              <a:rPr lang="en-US"/>
              <a:t>Hall A Collaboration Meeting_1/21/2026</a:t>
            </a:r>
          </a:p>
        </p:txBody>
      </p:sp>
      <p:sp>
        <p:nvSpPr>
          <p:cNvPr id="6" name="Slide Number Placeholder 5"/>
          <p:cNvSpPr>
            <a:spLocks noGrp="1"/>
          </p:cNvSpPr>
          <p:nvPr>
            <p:ph type="sldNum" sz="quarter" idx="12"/>
          </p:nvPr>
        </p:nvSpPr>
        <p:spPr>
          <a:xfrm>
            <a:off x="5635743" y="6467336"/>
            <a:ext cx="714877"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20830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1894A-23D8-DD48-BEBC-5D1CBF3930F1}"/>
              </a:ext>
            </a:extLst>
          </p:cNvPr>
          <p:cNvSpPr>
            <a:spLocks noGrp="1"/>
          </p:cNvSpPr>
          <p:nvPr>
            <p:ph type="title"/>
          </p:nvPr>
        </p:nvSpPr>
        <p:spPr>
          <a:xfrm>
            <a:off x="838200" y="365126"/>
            <a:ext cx="10515600" cy="62341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0EC42A2-A5E5-7D44-B052-7421E678CB49}"/>
              </a:ext>
            </a:extLst>
          </p:cNvPr>
          <p:cNvSpPr>
            <a:spLocks noGrp="1"/>
          </p:cNvSpPr>
          <p:nvPr>
            <p:ph sz="half" idx="1"/>
          </p:nvPr>
        </p:nvSpPr>
        <p:spPr>
          <a:xfrm>
            <a:off x="838198" y="1289786"/>
            <a:ext cx="10515599" cy="46655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4118567"/>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Ques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41ED-F47F-85C7-0527-8C9FCCC7ADBA}"/>
              </a:ext>
            </a:extLst>
          </p:cNvPr>
          <p:cNvSpPr>
            <a:spLocks noGrp="1"/>
          </p:cNvSpPr>
          <p:nvPr>
            <p:ph type="title"/>
          </p:nvPr>
        </p:nvSpPr>
        <p:spPr>
          <a:xfrm>
            <a:off x="1300767" y="2759119"/>
            <a:ext cx="10053033" cy="880970"/>
          </a:xfrm>
        </p:spPr>
        <p:txBody>
          <a:bodyPr>
            <a:noAutofit/>
          </a:bodyPr>
          <a:lstStyle>
            <a:lvl1pPr algn="ctr">
              <a:defRPr/>
            </a:lvl1pPr>
          </a:lstStyle>
          <a:p>
            <a:r>
              <a:rPr lang="en-US"/>
              <a:t>Click to edit Master title style</a:t>
            </a:r>
          </a:p>
        </p:txBody>
      </p:sp>
    </p:spTree>
    <p:extLst>
      <p:ext uri="{BB962C8B-B14F-4D97-AF65-F5344CB8AC3E}">
        <p14:creationId xmlns:p14="http://schemas.microsoft.com/office/powerpoint/2010/main" val="19064981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5BF14DA4-6BD3-41D0-ED7B-F5CF63D8E02B}"/>
              </a:ext>
            </a:extLst>
          </p:cNvPr>
          <p:cNvSpPr>
            <a:spLocks noGrp="1"/>
          </p:cNvSpPr>
          <p:nvPr>
            <p:ph type="pic" sz="quarter" idx="12"/>
          </p:nvPr>
        </p:nvSpPr>
        <p:spPr>
          <a:xfrm>
            <a:off x="5387975" y="0"/>
            <a:ext cx="6804025" cy="6858000"/>
          </a:xfrm>
          <a:prstGeom prst="rect">
            <a:avLst/>
          </a:prstGeom>
        </p:spPr>
        <p:txBody>
          <a:bodyPr/>
          <a:lstStyle/>
          <a:p>
            <a:r>
              <a:rPr lang="en-US"/>
              <a:t>Click icon to add picture</a:t>
            </a:r>
          </a:p>
        </p:txBody>
      </p:sp>
      <p:sp>
        <p:nvSpPr>
          <p:cNvPr id="2" name="Title 1">
            <a:extLst>
              <a:ext uri="{FF2B5EF4-FFF2-40B4-BE49-F238E27FC236}">
                <a16:creationId xmlns:a16="http://schemas.microsoft.com/office/drawing/2014/main" id="{8C9795D8-36C7-9AC6-7BB0-2FA187F49B59}"/>
              </a:ext>
            </a:extLst>
          </p:cNvPr>
          <p:cNvSpPr>
            <a:spLocks noGrp="1"/>
          </p:cNvSpPr>
          <p:nvPr>
            <p:ph type="ctrTitle"/>
          </p:nvPr>
        </p:nvSpPr>
        <p:spPr>
          <a:xfrm>
            <a:off x="331417" y="2125014"/>
            <a:ext cx="6297984" cy="919032"/>
          </a:xfrm>
          <a:prstGeom prst="rect">
            <a:avLst/>
          </a:prstGeom>
        </p:spPr>
        <p:txBody>
          <a:bodyPr anchor="b">
            <a:noAutofit/>
          </a:bodyPr>
          <a:lstStyle>
            <a:lvl1pPr algn="l">
              <a:defRPr sz="4400"/>
            </a:lvl1pPr>
          </a:lstStyle>
          <a:p>
            <a:r>
              <a:rPr lang="en-US"/>
              <a:t>Click to edit Master title style</a:t>
            </a:r>
          </a:p>
        </p:txBody>
      </p:sp>
      <p:sp>
        <p:nvSpPr>
          <p:cNvPr id="3" name="Subtitle 2">
            <a:extLst>
              <a:ext uri="{FF2B5EF4-FFF2-40B4-BE49-F238E27FC236}">
                <a16:creationId xmlns:a16="http://schemas.microsoft.com/office/drawing/2014/main" id="{5A76DAF6-7FAD-3329-1F2F-26D428433E30}"/>
              </a:ext>
            </a:extLst>
          </p:cNvPr>
          <p:cNvSpPr>
            <a:spLocks noGrp="1"/>
          </p:cNvSpPr>
          <p:nvPr>
            <p:ph type="subTitle" idx="1"/>
          </p:nvPr>
        </p:nvSpPr>
        <p:spPr>
          <a:xfrm>
            <a:off x="331416" y="3047266"/>
            <a:ext cx="6559241" cy="529861"/>
          </a:xfrm>
          <a:prstGeom prst="rect">
            <a:avLst/>
          </a:prstGeom>
        </p:spPr>
        <p:txBody>
          <a:bodyPr>
            <a:no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12">
            <a:extLst>
              <a:ext uri="{FF2B5EF4-FFF2-40B4-BE49-F238E27FC236}">
                <a16:creationId xmlns:a16="http://schemas.microsoft.com/office/drawing/2014/main" id="{25E06F63-AE6B-E540-C04D-8905B2EFD5BF}"/>
              </a:ext>
            </a:extLst>
          </p:cNvPr>
          <p:cNvSpPr>
            <a:spLocks noGrp="1"/>
          </p:cNvSpPr>
          <p:nvPr>
            <p:ph type="body" sz="quarter" idx="10"/>
          </p:nvPr>
        </p:nvSpPr>
        <p:spPr>
          <a:xfrm>
            <a:off x="1096963" y="4244658"/>
            <a:ext cx="5999008" cy="529861"/>
          </a:xfrm>
          <a:prstGeom prst="rect">
            <a:avLst/>
          </a:prstGeom>
        </p:spPr>
        <p:txBody>
          <a:bodyPr>
            <a:noAutofit/>
          </a:bodyPr>
          <a:lstStyle>
            <a:lvl1pPr marL="0" indent="0" algn="r">
              <a:buNone/>
              <a:defRPr sz="2400">
                <a:solidFill>
                  <a:schemeClr val="tx1">
                    <a:lumMod val="65000"/>
                    <a:lumOff val="35000"/>
                  </a:schemeClr>
                </a:solidFill>
              </a:defRPr>
            </a:lvl1pPr>
          </a:lstStyle>
          <a:p>
            <a:pPr lvl="0"/>
            <a:r>
              <a:rPr lang="en-US"/>
              <a:t>Click to edit Master text styles</a:t>
            </a:r>
          </a:p>
        </p:txBody>
      </p:sp>
      <p:sp>
        <p:nvSpPr>
          <p:cNvPr id="16" name="Text Placeholder 15">
            <a:extLst>
              <a:ext uri="{FF2B5EF4-FFF2-40B4-BE49-F238E27FC236}">
                <a16:creationId xmlns:a16="http://schemas.microsoft.com/office/drawing/2014/main" id="{2BCBF152-3CD9-3B8D-5C6A-83D9FE6F56E6}"/>
              </a:ext>
            </a:extLst>
          </p:cNvPr>
          <p:cNvSpPr>
            <a:spLocks noGrp="1"/>
          </p:cNvSpPr>
          <p:nvPr>
            <p:ph type="body" sz="quarter" idx="11"/>
          </p:nvPr>
        </p:nvSpPr>
        <p:spPr>
          <a:xfrm>
            <a:off x="1096963" y="4775200"/>
            <a:ext cx="5999162" cy="501650"/>
          </a:xfrm>
          <a:prstGeom prst="rect">
            <a:avLst/>
          </a:prstGeom>
        </p:spPr>
        <p:txBody>
          <a:bodyPr>
            <a:noAutofit/>
          </a:bodyPr>
          <a:lstStyle>
            <a:lvl1pPr marL="0" indent="0" algn="r">
              <a:buNone/>
              <a:defRPr sz="2400">
                <a:solidFill>
                  <a:schemeClr val="tx1">
                    <a:lumMod val="65000"/>
                    <a:lumOff val="35000"/>
                  </a:schemeClr>
                </a:solidFill>
              </a:defRPr>
            </a:lvl1pPr>
          </a:lstStyle>
          <a:p>
            <a:pPr lvl="0"/>
            <a:r>
              <a:rPr lang="en-US"/>
              <a:t>Click to edit Master text styles</a:t>
            </a:r>
          </a:p>
        </p:txBody>
      </p:sp>
    </p:spTree>
    <p:extLst>
      <p:ext uri="{BB962C8B-B14F-4D97-AF65-F5344CB8AC3E}">
        <p14:creationId xmlns:p14="http://schemas.microsoft.com/office/powerpoint/2010/main" val="18979643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Transitions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41ED-F47F-85C7-0527-8C9FCCC7ADBA}"/>
              </a:ext>
            </a:extLst>
          </p:cNvPr>
          <p:cNvSpPr>
            <a:spLocks noGrp="1"/>
          </p:cNvSpPr>
          <p:nvPr>
            <p:ph type="title"/>
          </p:nvPr>
        </p:nvSpPr>
        <p:spPr>
          <a:xfrm>
            <a:off x="1300766" y="1891183"/>
            <a:ext cx="10053033" cy="1325563"/>
          </a:xfrm>
          <a:prstGeom prst="rect">
            <a:avLst/>
          </a:prstGeom>
        </p:spPr>
        <p:txBody>
          <a:bodyPr>
            <a:noAutofit/>
          </a:bodyPr>
          <a:lstStyle/>
          <a:p>
            <a:r>
              <a:rPr lang="en-US"/>
              <a:t>Click to edit Master title style</a:t>
            </a:r>
          </a:p>
        </p:txBody>
      </p:sp>
    </p:spTree>
    <p:extLst>
      <p:ext uri="{BB962C8B-B14F-4D97-AF65-F5344CB8AC3E}">
        <p14:creationId xmlns:p14="http://schemas.microsoft.com/office/powerpoint/2010/main" val="23803246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ody Slide - No Photos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8158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Intro Slide">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41ED-F47F-85C7-0527-8C9FCCC7ADBA}"/>
              </a:ext>
            </a:extLst>
          </p:cNvPr>
          <p:cNvSpPr>
            <a:spLocks noGrp="1"/>
          </p:cNvSpPr>
          <p:nvPr>
            <p:ph type="title"/>
          </p:nvPr>
        </p:nvSpPr>
        <p:spPr>
          <a:xfrm>
            <a:off x="1300766" y="1891183"/>
            <a:ext cx="10053033" cy="1325563"/>
          </a:xfrm>
          <a:prstGeom prst="rect">
            <a:avLst/>
          </a:prstGeom>
        </p:spPr>
        <p:txBody>
          <a:bodyPr>
            <a:noAutofit/>
          </a:bodyPr>
          <a:lstStyle/>
          <a:p>
            <a:r>
              <a:rPr lang="en-US"/>
              <a:t>Click to edit Master title style</a:t>
            </a:r>
          </a:p>
        </p:txBody>
      </p:sp>
    </p:spTree>
    <p:extLst>
      <p:ext uri="{BB962C8B-B14F-4D97-AF65-F5344CB8AC3E}">
        <p14:creationId xmlns:p14="http://schemas.microsoft.com/office/powerpoint/2010/main" val="9377843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3_Two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1894A-23D8-DD48-BEBC-5D1CBF3930F1}"/>
              </a:ext>
            </a:extLst>
          </p:cNvPr>
          <p:cNvSpPr>
            <a:spLocks noGrp="1"/>
          </p:cNvSpPr>
          <p:nvPr>
            <p:ph type="title"/>
          </p:nvPr>
        </p:nvSpPr>
        <p:spPr>
          <a:xfrm>
            <a:off x="838200" y="365126"/>
            <a:ext cx="10515600" cy="623416"/>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0EC42A2-A5E5-7D44-B052-7421E678CB49}"/>
              </a:ext>
            </a:extLst>
          </p:cNvPr>
          <p:cNvSpPr>
            <a:spLocks noGrp="1"/>
          </p:cNvSpPr>
          <p:nvPr>
            <p:ph sz="half" idx="1"/>
          </p:nvPr>
        </p:nvSpPr>
        <p:spPr>
          <a:xfrm>
            <a:off x="838198" y="1289786"/>
            <a:ext cx="10515599" cy="466553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4">
            <a:extLst>
              <a:ext uri="{FF2B5EF4-FFF2-40B4-BE49-F238E27FC236}">
                <a16:creationId xmlns:a16="http://schemas.microsoft.com/office/drawing/2014/main" id="{9C080B03-0329-44F7-B368-E3F0962CE7DA}"/>
              </a:ext>
            </a:extLst>
          </p:cNvPr>
          <p:cNvSpPr>
            <a:spLocks noGrp="1"/>
          </p:cNvSpPr>
          <p:nvPr>
            <p:ph type="ftr" sz="quarter" idx="3"/>
          </p:nvPr>
        </p:nvSpPr>
        <p:spPr>
          <a:xfrm>
            <a:off x="838200" y="6311899"/>
            <a:ext cx="3505200" cy="365125"/>
          </a:xfrm>
          <a:prstGeom prst="rect">
            <a:avLst/>
          </a:prstGeom>
        </p:spPr>
        <p:txBody>
          <a:bodyPr vert="horz" lIns="91440" tIns="45720" rIns="91440" bIns="45720" rtlCol="0" anchor="ctr"/>
          <a:lstStyle>
            <a:lvl1pPr algn="l">
              <a:defRPr sz="1000" i="1">
                <a:solidFill>
                  <a:schemeClr val="tx1">
                    <a:lumMod val="75000"/>
                  </a:schemeClr>
                </a:solidFill>
                <a:latin typeface="Avenir" panose="020B0503020203020204" pitchFamily="34" charset="0"/>
              </a:defRPr>
            </a:lvl1pPr>
          </a:lstStyle>
          <a:p>
            <a:r>
              <a:rPr lang="en-US"/>
              <a:t>Hall A Collaboration Meeting_1/21/2026</a:t>
            </a:r>
          </a:p>
        </p:txBody>
      </p:sp>
      <p:sp>
        <p:nvSpPr>
          <p:cNvPr id="7" name="Slide Number Placeholder 5">
            <a:extLst>
              <a:ext uri="{FF2B5EF4-FFF2-40B4-BE49-F238E27FC236}">
                <a16:creationId xmlns:a16="http://schemas.microsoft.com/office/drawing/2014/main" id="{1ACB901A-D5AD-43AC-8F5B-B17155A19816}"/>
              </a:ext>
            </a:extLst>
          </p:cNvPr>
          <p:cNvSpPr>
            <a:spLocks noGrp="1"/>
          </p:cNvSpPr>
          <p:nvPr>
            <p:ph type="sldNum" sz="quarter" idx="4"/>
          </p:nvPr>
        </p:nvSpPr>
        <p:spPr>
          <a:xfrm>
            <a:off x="5666014" y="6311900"/>
            <a:ext cx="636815" cy="365125"/>
          </a:xfrm>
          <a:prstGeom prst="rect">
            <a:avLst/>
          </a:prstGeom>
        </p:spPr>
        <p:txBody>
          <a:bodyPr vert="horz" lIns="91440" tIns="45720" rIns="91440" bIns="45720" rtlCol="0" anchor="ctr"/>
          <a:lstStyle>
            <a:lvl1pPr algn="l">
              <a:defRPr sz="1000" i="1">
                <a:solidFill>
                  <a:schemeClr val="tx1">
                    <a:lumMod val="75000"/>
                  </a:schemeClr>
                </a:solidFill>
                <a:latin typeface="Avenir" panose="020B0503020203020204" pitchFamily="34" charset="0"/>
              </a:defRPr>
            </a:lvl1pPr>
          </a:lstStyle>
          <a:p>
            <a:fld id="{B2E69C32-F40A-4944-821E-46A56DF0648B}" type="slidenum">
              <a:rPr lang="en-US" smtClean="0"/>
              <a:pPr/>
              <a:t>‹#›</a:t>
            </a:fld>
            <a:endParaRPr lang="en-US"/>
          </a:p>
        </p:txBody>
      </p:sp>
    </p:spTree>
    <p:extLst>
      <p:ext uri="{BB962C8B-B14F-4D97-AF65-F5344CB8AC3E}">
        <p14:creationId xmlns:p14="http://schemas.microsoft.com/office/powerpoint/2010/main" val="3115915622"/>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A3C63E1-074C-4BEB-8242-8365C530F6A6}"/>
              </a:ext>
            </a:extLst>
          </p:cNvPr>
          <p:cNvPicPr>
            <a:picLocks noChangeAspect="1"/>
          </p:cNvPicPr>
          <p:nvPr userDrawn="1"/>
        </p:nvPicPr>
        <p:blipFill>
          <a:blip r:embed="rId2"/>
          <a:stretch>
            <a:fillRect/>
          </a:stretch>
        </p:blipFill>
        <p:spPr>
          <a:xfrm>
            <a:off x="0" y="0"/>
            <a:ext cx="12191999" cy="6858000"/>
          </a:xfrm>
          <a:prstGeom prst="rect">
            <a:avLst/>
          </a:prstGeom>
        </p:spPr>
      </p:pic>
      <p:sp>
        <p:nvSpPr>
          <p:cNvPr id="12" name="Footer Placeholder 3">
            <a:extLst>
              <a:ext uri="{FF2B5EF4-FFF2-40B4-BE49-F238E27FC236}">
                <a16:creationId xmlns:a16="http://schemas.microsoft.com/office/drawing/2014/main" id="{DC43C72A-2E73-4ADD-A339-FD8902D73CAB}"/>
              </a:ext>
            </a:extLst>
          </p:cNvPr>
          <p:cNvSpPr txBox="1">
            <a:spLocks/>
          </p:cNvSpPr>
          <p:nvPr userDrawn="1"/>
        </p:nvSpPr>
        <p:spPr>
          <a:xfrm>
            <a:off x="137160" y="6617932"/>
            <a:ext cx="3505200" cy="23548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solidFill>
                  <a:schemeClr val="bg1">
                    <a:lumMod val="50000"/>
                  </a:schemeClr>
                </a:solidFill>
              </a:rPr>
              <a:t>SURA Board Meeting – October 24, 2024</a:t>
            </a:r>
          </a:p>
        </p:txBody>
      </p:sp>
      <p:sp>
        <p:nvSpPr>
          <p:cNvPr id="13" name="Slide Number Placeholder 3">
            <a:extLst>
              <a:ext uri="{FF2B5EF4-FFF2-40B4-BE49-F238E27FC236}">
                <a16:creationId xmlns:a16="http://schemas.microsoft.com/office/drawing/2014/main" id="{2E2E13F9-F459-4947-9CB5-233CA12A538C}"/>
              </a:ext>
            </a:extLst>
          </p:cNvPr>
          <p:cNvSpPr txBox="1">
            <a:spLocks/>
          </p:cNvSpPr>
          <p:nvPr userDrawn="1"/>
        </p:nvSpPr>
        <p:spPr>
          <a:xfrm>
            <a:off x="5777591" y="6617932"/>
            <a:ext cx="636815" cy="23548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07E1C93C-5050-FC42-8F10-D22D4F119D13}" type="slidenum">
              <a:rPr lang="en-US" sz="1050" smtClean="0">
                <a:solidFill>
                  <a:schemeClr val="bg1">
                    <a:lumMod val="50000"/>
                  </a:schemeClr>
                </a:solidFill>
                <a:cs typeface="Arial" panose="020B0604020202020204" pitchFamily="34" charset="0"/>
              </a:rPr>
              <a:pPr algn="ctr">
                <a:defRPr/>
              </a:pPr>
              <a:t>‹#›</a:t>
            </a:fld>
            <a:endParaRPr lang="en-US" sz="1050">
              <a:solidFill>
                <a:schemeClr val="bg1">
                  <a:lumMod val="50000"/>
                </a:schemeClr>
              </a:solidFill>
              <a:cs typeface="Arial" panose="020B0604020202020204" pitchFamily="34" charset="0"/>
            </a:endParaRPr>
          </a:p>
        </p:txBody>
      </p:sp>
    </p:spTree>
    <p:extLst>
      <p:ext uri="{BB962C8B-B14F-4D97-AF65-F5344CB8AC3E}">
        <p14:creationId xmlns:p14="http://schemas.microsoft.com/office/powerpoint/2010/main" val="22654357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12192000" cy="1282700"/>
          </a:xfrm>
          <a:prstGeom prst="rect">
            <a:avLst/>
          </a:prstGeom>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4799" y="2941864"/>
            <a:ext cx="5678108" cy="4258581"/>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a:t>Title Here</a:t>
            </a:r>
          </a:p>
        </p:txBody>
      </p:sp>
      <p:sp>
        <p:nvSpPr>
          <p:cNvPr id="3" name="Subtitle 2"/>
          <p:cNvSpPr>
            <a:spLocks noGrp="1"/>
          </p:cNvSpPr>
          <p:nvPr>
            <p:ph type="subTitle" idx="1" hasCustomPrompt="1"/>
          </p:nvPr>
        </p:nvSpPr>
        <p:spPr>
          <a:xfrm>
            <a:off x="443183" y="1720793"/>
            <a:ext cx="5402445" cy="324667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Here</a:t>
            </a:r>
          </a:p>
        </p:txBody>
      </p:sp>
      <p:sp>
        <p:nvSpPr>
          <p:cNvPr id="9" name="Picture Placeholder 8"/>
          <p:cNvSpPr>
            <a:spLocks noGrp="1"/>
          </p:cNvSpPr>
          <p:nvPr>
            <p:ph type="pic" sz="quarter" idx="13"/>
          </p:nvPr>
        </p:nvSpPr>
        <p:spPr>
          <a:xfrm>
            <a:off x="6008916" y="1725953"/>
            <a:ext cx="6174619" cy="3821639"/>
          </a:xfrm>
          <a:solidFill>
            <a:schemeClr val="accent2"/>
          </a:solidFill>
        </p:spPr>
        <p:txBody>
          <a:bodyPr/>
          <a:lstStyle/>
          <a:p>
            <a:r>
              <a:rPr lang="en-US"/>
              <a:t>Click icon to add picture</a:t>
            </a:r>
          </a:p>
        </p:txBody>
      </p:sp>
      <p:sp>
        <p:nvSpPr>
          <p:cNvPr id="15" name="Text Placeholder 14"/>
          <p:cNvSpPr>
            <a:spLocks noGrp="1"/>
          </p:cNvSpPr>
          <p:nvPr>
            <p:ph type="body" sz="quarter" idx="14" hasCustomPrompt="1"/>
          </p:nvPr>
        </p:nvSpPr>
        <p:spPr>
          <a:xfrm>
            <a:off x="443183" y="5126730"/>
            <a:ext cx="5402445" cy="420862"/>
          </a:xfrm>
        </p:spPr>
        <p:txBody>
          <a:bodyPr>
            <a:normAutofit/>
          </a:bodyPr>
          <a:lstStyle>
            <a:lvl1pPr marL="0" indent="0">
              <a:buFontTx/>
              <a:buNone/>
              <a:defRPr sz="2200" baseline="0">
                <a:solidFill>
                  <a:schemeClr val="accent6"/>
                </a:solidFill>
              </a:defRPr>
            </a:lvl1pPr>
          </a:lstStyle>
          <a:p>
            <a:pPr lvl="0"/>
            <a:r>
              <a:rPr lang="en-US"/>
              <a:t>Author</a:t>
            </a:r>
          </a:p>
        </p:txBody>
      </p:sp>
      <p:sp>
        <p:nvSpPr>
          <p:cNvPr id="8" name="Date Placeholder 7"/>
          <p:cNvSpPr>
            <a:spLocks noGrp="1"/>
          </p:cNvSpPr>
          <p:nvPr>
            <p:ph type="dt" sz="half" idx="15"/>
          </p:nvPr>
        </p:nvSpPr>
        <p:spPr>
          <a:xfrm>
            <a:off x="444325" y="5611327"/>
            <a:ext cx="2743200" cy="365125"/>
          </a:xfrm>
        </p:spPr>
        <p:txBody>
          <a:bodyPr/>
          <a:lstStyle>
            <a:lvl1pPr>
              <a:defRPr>
                <a:solidFill>
                  <a:schemeClr val="tx1"/>
                </a:solidFill>
              </a:defRPr>
            </a:lvl1pPr>
          </a:lstStyle>
          <a:p>
            <a:endParaRPr lang="en-US"/>
          </a:p>
        </p:txBody>
      </p:sp>
    </p:spTree>
    <p:extLst>
      <p:ext uri="{BB962C8B-B14F-4D97-AF65-F5344CB8AC3E}">
        <p14:creationId xmlns:p14="http://schemas.microsoft.com/office/powerpoint/2010/main" val="25685192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03752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Body Slide - 1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665018"/>
            <a:ext cx="5945204" cy="4488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8" name="Picture 7">
            <a:extLst>
              <a:ext uri="{FF2B5EF4-FFF2-40B4-BE49-F238E27FC236}">
                <a16:creationId xmlns:a16="http://schemas.microsoft.com/office/drawing/2014/main" id="{1F8DF632-CAE9-022C-6607-B217F56D5C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Title 1">
            <a:extLst>
              <a:ext uri="{FF2B5EF4-FFF2-40B4-BE49-F238E27FC236}">
                <a16:creationId xmlns:a16="http://schemas.microsoft.com/office/drawing/2014/main" id="{F69CE8BE-367E-106F-0A1A-D4403D3CF398}"/>
              </a:ext>
            </a:extLst>
          </p:cNvPr>
          <p:cNvSpPr>
            <a:spLocks noGrp="1"/>
          </p:cNvSpPr>
          <p:nvPr>
            <p:ph type="title"/>
          </p:nvPr>
        </p:nvSpPr>
        <p:spPr>
          <a:xfrm>
            <a:off x="309093" y="531951"/>
            <a:ext cx="5785319" cy="678664"/>
          </a:xfrm>
        </p:spPr>
        <p:txBody>
          <a:bodyPr anchor="b">
            <a:noAutofit/>
          </a:bodyPr>
          <a:lstStyle>
            <a:lvl1pPr>
              <a:defRPr sz="3200">
                <a:solidFill>
                  <a:schemeClr val="tx1"/>
                </a:solidFill>
              </a:defRPr>
            </a:lvl1pPr>
          </a:lstStyle>
          <a:p>
            <a:r>
              <a:rPr lang="en-US"/>
              <a:t>Click to edit Master title style</a:t>
            </a:r>
          </a:p>
        </p:txBody>
      </p:sp>
      <p:sp>
        <p:nvSpPr>
          <p:cNvPr id="10" name="Text Placeholder 3">
            <a:extLst>
              <a:ext uri="{FF2B5EF4-FFF2-40B4-BE49-F238E27FC236}">
                <a16:creationId xmlns:a16="http://schemas.microsoft.com/office/drawing/2014/main" id="{EA0AC1C4-21D9-DD3B-28D1-1E97E488E1A8}"/>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Footer Placeholder 5">
            <a:extLst>
              <a:ext uri="{FF2B5EF4-FFF2-40B4-BE49-F238E27FC236}">
                <a16:creationId xmlns:a16="http://schemas.microsoft.com/office/drawing/2014/main" id="{A4AF7EA1-AC10-6B34-7D70-18A57ABFF35E}"/>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r>
              <a:rPr lang="en-US"/>
              <a:t>Hall A Collaboration Meeting_1/21/2026</a:t>
            </a:r>
          </a:p>
        </p:txBody>
      </p:sp>
      <p:pic>
        <p:nvPicPr>
          <p:cNvPr id="12" name="Picture 11">
            <a:extLst>
              <a:ext uri="{FF2B5EF4-FFF2-40B4-BE49-F238E27FC236}">
                <a16:creationId xmlns:a16="http://schemas.microsoft.com/office/drawing/2014/main" id="{66869AEF-C002-4444-8791-56AEEFBFD8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4309763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D94275-EC93-C87A-6BBB-425F15188230}"/>
              </a:ext>
              <a:ext uri="{C183D7F6-B498-43B3-948B-1728B52AA6E4}">
                <adec:decorative xmlns:adec="http://schemas.microsoft.com/office/drawing/2017/decorative" val="1"/>
              </a:ext>
            </a:extLst>
          </p:cNvPr>
          <p:cNvSpPr/>
          <p:nvPr userDrawn="1"/>
        </p:nvSpPr>
        <p:spPr>
          <a:xfrm>
            <a:off x="7199519" y="2688324"/>
            <a:ext cx="840963" cy="840963"/>
          </a:xfrm>
          <a:prstGeom prst="ellipse">
            <a:avLst/>
          </a:prstGeom>
          <a:solidFill>
            <a:schemeClr val="accent3">
              <a:lumMod val="40000"/>
              <a:lumOff val="6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4" name="Oval 3">
            <a:extLst>
              <a:ext uri="{FF2B5EF4-FFF2-40B4-BE49-F238E27FC236}">
                <a16:creationId xmlns:a16="http://schemas.microsoft.com/office/drawing/2014/main" id="{667DDEA5-75C4-FF17-3A23-7ECAF0CD4B61}"/>
              </a:ext>
              <a:ext uri="{C183D7F6-B498-43B3-948B-1728B52AA6E4}">
                <adec:decorative xmlns:adec="http://schemas.microsoft.com/office/drawing/2017/decorative" val="1"/>
              </a:ext>
            </a:extLst>
          </p:cNvPr>
          <p:cNvSpPr/>
          <p:nvPr userDrawn="1"/>
        </p:nvSpPr>
        <p:spPr>
          <a:xfrm>
            <a:off x="10247518" y="2688324"/>
            <a:ext cx="840963" cy="840963"/>
          </a:xfrm>
          <a:prstGeom prst="ellipse">
            <a:avLst/>
          </a:prstGeom>
          <a:solidFill>
            <a:schemeClr val="accent3">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BE36D08-1D47-1B17-EFCA-4F96B6E713C3}"/>
              </a:ext>
              <a:ext uri="{C183D7F6-B498-43B3-948B-1728B52AA6E4}">
                <adec:decorative xmlns:adec="http://schemas.microsoft.com/office/drawing/2017/decorative" val="1"/>
              </a:ext>
            </a:extLst>
          </p:cNvPr>
          <p:cNvSpPr/>
          <p:nvPr userDrawn="1"/>
        </p:nvSpPr>
        <p:spPr>
          <a:xfrm>
            <a:off x="4151519" y="2688324"/>
            <a:ext cx="840963" cy="840963"/>
          </a:xfrm>
          <a:prstGeom prst="ellipse">
            <a:avLst/>
          </a:prstGeom>
          <a:solidFill>
            <a:schemeClr val="accent6">
              <a:lumMod val="40000"/>
              <a:lumOff val="6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0E23803-C97E-0679-3488-8C245D767955}"/>
              </a:ext>
              <a:ext uri="{C183D7F6-B498-43B3-948B-1728B52AA6E4}">
                <adec:decorative xmlns:adec="http://schemas.microsoft.com/office/drawing/2017/decorative" val="1"/>
              </a:ext>
            </a:extLst>
          </p:cNvPr>
          <p:cNvSpPr/>
          <p:nvPr userDrawn="1"/>
        </p:nvSpPr>
        <p:spPr>
          <a:xfrm>
            <a:off x="1098662" y="2688324"/>
            <a:ext cx="840963" cy="84096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FE23D0-0FF0-42C6-B15F-A719DFDD5264}"/>
              </a:ext>
            </a:extLst>
          </p:cNvPr>
          <p:cNvSpPr>
            <a:spLocks noGrp="1"/>
          </p:cNvSpPr>
          <p:nvPr>
            <p:ph type="title" hasCustomPrompt="1"/>
          </p:nvPr>
        </p:nvSpPr>
        <p:spPr>
          <a:xfrm>
            <a:off x="230124" y="457199"/>
            <a:ext cx="11731752" cy="1164565"/>
          </a:xfrm>
        </p:spPr>
        <p:txBody>
          <a:bodyPr/>
          <a:lstStyle>
            <a:lvl1pPr>
              <a:defRPr/>
            </a:lvl1pPr>
          </a:lstStyle>
          <a:p>
            <a:r>
              <a:rPr lang="en-US"/>
              <a:t>Click to add title</a:t>
            </a:r>
          </a:p>
        </p:txBody>
      </p:sp>
      <p:sp>
        <p:nvSpPr>
          <p:cNvPr id="35" name="Picture Placeholder 34">
            <a:extLst>
              <a:ext uri="{FF2B5EF4-FFF2-40B4-BE49-F238E27FC236}">
                <a16:creationId xmlns:a16="http://schemas.microsoft.com/office/drawing/2014/main" id="{EAA216C1-AB2E-40F5-9FEB-99A051529BBC}"/>
              </a:ext>
            </a:extLst>
          </p:cNvPr>
          <p:cNvSpPr>
            <a:spLocks noGrp="1"/>
          </p:cNvSpPr>
          <p:nvPr>
            <p:ph type="pic" sz="quarter" idx="10"/>
          </p:nvPr>
        </p:nvSpPr>
        <p:spPr>
          <a:xfrm>
            <a:off x="1361591" y="2616354"/>
            <a:ext cx="887413" cy="889000"/>
          </a:xfrm>
        </p:spPr>
        <p:txBody>
          <a:bodyPr>
            <a:normAutofit/>
          </a:bodyPr>
          <a:lstStyle>
            <a:lvl1pPr marL="0" indent="0" algn="ctr">
              <a:buNone/>
              <a:defRPr sz="900"/>
            </a:lvl1pPr>
          </a:lstStyle>
          <a:p>
            <a:r>
              <a:rPr lang="en-US"/>
              <a:t>Click icon to add picture</a:t>
            </a:r>
          </a:p>
        </p:txBody>
      </p:sp>
      <p:sp>
        <p:nvSpPr>
          <p:cNvPr id="47" name="Text Placeholder 46">
            <a:extLst>
              <a:ext uri="{FF2B5EF4-FFF2-40B4-BE49-F238E27FC236}">
                <a16:creationId xmlns:a16="http://schemas.microsoft.com/office/drawing/2014/main" id="{ED77457B-088A-4D58-BA8E-B758F3A6A0B0}"/>
              </a:ext>
            </a:extLst>
          </p:cNvPr>
          <p:cNvSpPr>
            <a:spLocks noGrp="1"/>
          </p:cNvSpPr>
          <p:nvPr>
            <p:ph type="body" sz="quarter" idx="18" hasCustomPrompt="1"/>
          </p:nvPr>
        </p:nvSpPr>
        <p:spPr>
          <a:xfrm>
            <a:off x="233457" y="4019516"/>
            <a:ext cx="2585943" cy="369311"/>
          </a:xfrm>
        </p:spPr>
        <p:txBody>
          <a:bodyPr>
            <a:noAutofit/>
          </a:bodyPr>
          <a:lstStyle>
            <a:lvl1pPr marL="0" indent="0" algn="ctr">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add text</a:t>
            </a:r>
          </a:p>
        </p:txBody>
      </p:sp>
      <p:sp>
        <p:nvSpPr>
          <p:cNvPr id="40" name="Text Placeholder 39">
            <a:extLst>
              <a:ext uri="{FF2B5EF4-FFF2-40B4-BE49-F238E27FC236}">
                <a16:creationId xmlns:a16="http://schemas.microsoft.com/office/drawing/2014/main" id="{26074907-686A-4144-BB8F-791A360F4CA9}"/>
              </a:ext>
            </a:extLst>
          </p:cNvPr>
          <p:cNvSpPr>
            <a:spLocks noGrp="1"/>
          </p:cNvSpPr>
          <p:nvPr>
            <p:ph type="body" sz="quarter" idx="14" hasCustomPrompt="1"/>
          </p:nvPr>
        </p:nvSpPr>
        <p:spPr>
          <a:xfrm>
            <a:off x="439643" y="4491306"/>
            <a:ext cx="2158999" cy="601662"/>
          </a:xfrm>
        </p:spPr>
        <p:txBody>
          <a:bodyPr>
            <a:noAutofit/>
          </a:bodyPr>
          <a:lstStyle>
            <a:lvl1pPr marL="0" indent="0" algn="ctr">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add text</a:t>
            </a:r>
          </a:p>
        </p:txBody>
      </p:sp>
      <p:sp>
        <p:nvSpPr>
          <p:cNvPr id="36" name="Picture Placeholder 34">
            <a:extLst>
              <a:ext uri="{FF2B5EF4-FFF2-40B4-BE49-F238E27FC236}">
                <a16:creationId xmlns:a16="http://schemas.microsoft.com/office/drawing/2014/main" id="{FAEA8B42-3F7F-41AD-BABE-4EEB23482AE7}"/>
              </a:ext>
            </a:extLst>
          </p:cNvPr>
          <p:cNvSpPr>
            <a:spLocks noGrp="1"/>
          </p:cNvSpPr>
          <p:nvPr>
            <p:ph type="pic" sz="quarter" idx="11"/>
          </p:nvPr>
        </p:nvSpPr>
        <p:spPr>
          <a:xfrm>
            <a:off x="4420929" y="2616354"/>
            <a:ext cx="887413" cy="889000"/>
          </a:xfrm>
        </p:spPr>
        <p:txBody>
          <a:bodyPr>
            <a:normAutofit/>
          </a:bodyPr>
          <a:lstStyle>
            <a:lvl1pPr marL="0" indent="0" algn="ctr">
              <a:buNone/>
              <a:defRPr sz="900"/>
            </a:lvl1pPr>
          </a:lstStyle>
          <a:p>
            <a:r>
              <a:rPr lang="en-US"/>
              <a:t>Click icon to add picture</a:t>
            </a:r>
          </a:p>
        </p:txBody>
      </p:sp>
      <p:sp>
        <p:nvSpPr>
          <p:cNvPr id="48" name="Text Placeholder 46">
            <a:extLst>
              <a:ext uri="{FF2B5EF4-FFF2-40B4-BE49-F238E27FC236}">
                <a16:creationId xmlns:a16="http://schemas.microsoft.com/office/drawing/2014/main" id="{DD29B92B-5D6C-4077-8F1A-743E03C13A11}"/>
              </a:ext>
            </a:extLst>
          </p:cNvPr>
          <p:cNvSpPr>
            <a:spLocks noGrp="1"/>
          </p:cNvSpPr>
          <p:nvPr>
            <p:ph type="body" sz="quarter" idx="19" hasCustomPrompt="1"/>
          </p:nvPr>
        </p:nvSpPr>
        <p:spPr>
          <a:xfrm>
            <a:off x="3281457" y="4019516"/>
            <a:ext cx="2585943" cy="369311"/>
          </a:xfrm>
        </p:spPr>
        <p:txBody>
          <a:bodyPr>
            <a:noAutofit/>
          </a:bodyPr>
          <a:lstStyle>
            <a:lvl1pPr marL="0" indent="0" algn="ctr">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add text</a:t>
            </a:r>
          </a:p>
        </p:txBody>
      </p:sp>
      <p:sp>
        <p:nvSpPr>
          <p:cNvPr id="41" name="Text Placeholder 39">
            <a:extLst>
              <a:ext uri="{FF2B5EF4-FFF2-40B4-BE49-F238E27FC236}">
                <a16:creationId xmlns:a16="http://schemas.microsoft.com/office/drawing/2014/main" id="{008E0623-EC20-45C5-91A6-0F11089BC4D6}"/>
              </a:ext>
            </a:extLst>
          </p:cNvPr>
          <p:cNvSpPr>
            <a:spLocks noGrp="1"/>
          </p:cNvSpPr>
          <p:nvPr>
            <p:ph type="body" sz="quarter" idx="15" hasCustomPrompt="1"/>
          </p:nvPr>
        </p:nvSpPr>
        <p:spPr>
          <a:xfrm>
            <a:off x="3580136" y="4491306"/>
            <a:ext cx="1983726" cy="601662"/>
          </a:xfrm>
        </p:spPr>
        <p:txBody>
          <a:bodyPr>
            <a:noAutofit/>
          </a:bodyPr>
          <a:lstStyle>
            <a:lvl1pPr marL="0" indent="0" algn="ctr">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add text</a:t>
            </a:r>
          </a:p>
        </p:txBody>
      </p:sp>
      <p:sp>
        <p:nvSpPr>
          <p:cNvPr id="37" name="Picture Placeholder 34">
            <a:extLst>
              <a:ext uri="{FF2B5EF4-FFF2-40B4-BE49-F238E27FC236}">
                <a16:creationId xmlns:a16="http://schemas.microsoft.com/office/drawing/2014/main" id="{7567D676-2C80-4141-893B-11FCC59F8435}"/>
              </a:ext>
            </a:extLst>
          </p:cNvPr>
          <p:cNvSpPr>
            <a:spLocks noGrp="1"/>
          </p:cNvSpPr>
          <p:nvPr>
            <p:ph type="pic" sz="quarter" idx="12"/>
          </p:nvPr>
        </p:nvSpPr>
        <p:spPr>
          <a:xfrm>
            <a:off x="7407299" y="2616354"/>
            <a:ext cx="887413" cy="889000"/>
          </a:xfrm>
        </p:spPr>
        <p:txBody>
          <a:bodyPr>
            <a:normAutofit/>
          </a:bodyPr>
          <a:lstStyle>
            <a:lvl1pPr marL="0" indent="0" algn="ctr">
              <a:buNone/>
              <a:defRPr sz="900"/>
            </a:lvl1pPr>
          </a:lstStyle>
          <a:p>
            <a:r>
              <a:rPr lang="en-US"/>
              <a:t>Click icon to add picture</a:t>
            </a:r>
          </a:p>
        </p:txBody>
      </p:sp>
      <p:sp>
        <p:nvSpPr>
          <p:cNvPr id="49" name="Text Placeholder 46">
            <a:extLst>
              <a:ext uri="{FF2B5EF4-FFF2-40B4-BE49-F238E27FC236}">
                <a16:creationId xmlns:a16="http://schemas.microsoft.com/office/drawing/2014/main" id="{13F3E81B-98F9-43EF-B142-E08146C84EC6}"/>
              </a:ext>
            </a:extLst>
          </p:cNvPr>
          <p:cNvSpPr>
            <a:spLocks noGrp="1"/>
          </p:cNvSpPr>
          <p:nvPr>
            <p:ph type="body" sz="quarter" idx="20" hasCustomPrompt="1"/>
          </p:nvPr>
        </p:nvSpPr>
        <p:spPr>
          <a:xfrm>
            <a:off x="6326144" y="4019516"/>
            <a:ext cx="2585943" cy="369311"/>
          </a:xfrm>
        </p:spPr>
        <p:txBody>
          <a:bodyPr>
            <a:noAutofit/>
          </a:bodyPr>
          <a:lstStyle>
            <a:lvl1pPr marL="0" indent="0" algn="ctr">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add text</a:t>
            </a:r>
          </a:p>
        </p:txBody>
      </p:sp>
      <p:sp>
        <p:nvSpPr>
          <p:cNvPr id="44" name="Text Placeholder 39">
            <a:extLst>
              <a:ext uri="{FF2B5EF4-FFF2-40B4-BE49-F238E27FC236}">
                <a16:creationId xmlns:a16="http://schemas.microsoft.com/office/drawing/2014/main" id="{61293D0A-B2E6-4C99-A936-14475FCCE59B}"/>
              </a:ext>
            </a:extLst>
          </p:cNvPr>
          <p:cNvSpPr>
            <a:spLocks noGrp="1"/>
          </p:cNvSpPr>
          <p:nvPr>
            <p:ph type="body" sz="quarter" idx="16" hasCustomPrompt="1"/>
          </p:nvPr>
        </p:nvSpPr>
        <p:spPr>
          <a:xfrm>
            <a:off x="6628138" y="4491306"/>
            <a:ext cx="1983726" cy="601662"/>
          </a:xfrm>
        </p:spPr>
        <p:txBody>
          <a:bodyPr>
            <a:noAutofit/>
          </a:bodyPr>
          <a:lstStyle>
            <a:lvl1pPr marL="0" indent="0" algn="ctr">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add text</a:t>
            </a:r>
          </a:p>
        </p:txBody>
      </p:sp>
      <p:sp>
        <p:nvSpPr>
          <p:cNvPr id="38" name="Picture Placeholder 34">
            <a:extLst>
              <a:ext uri="{FF2B5EF4-FFF2-40B4-BE49-F238E27FC236}">
                <a16:creationId xmlns:a16="http://schemas.microsoft.com/office/drawing/2014/main" id="{6F952DCC-32A4-47A9-94B1-DD217C6081C8}"/>
              </a:ext>
            </a:extLst>
          </p:cNvPr>
          <p:cNvSpPr>
            <a:spLocks noGrp="1"/>
          </p:cNvSpPr>
          <p:nvPr>
            <p:ph type="pic" sz="quarter" idx="13"/>
          </p:nvPr>
        </p:nvSpPr>
        <p:spPr>
          <a:xfrm>
            <a:off x="10456949" y="2616354"/>
            <a:ext cx="887413" cy="889000"/>
          </a:xfrm>
        </p:spPr>
        <p:txBody>
          <a:bodyPr>
            <a:normAutofit/>
          </a:bodyPr>
          <a:lstStyle>
            <a:lvl1pPr marL="0" indent="0" algn="ctr">
              <a:buNone/>
              <a:defRPr sz="900"/>
            </a:lvl1pPr>
          </a:lstStyle>
          <a:p>
            <a:r>
              <a:rPr lang="en-US"/>
              <a:t>Click icon to add picture</a:t>
            </a:r>
          </a:p>
        </p:txBody>
      </p:sp>
      <p:sp>
        <p:nvSpPr>
          <p:cNvPr id="50" name="Text Placeholder 46">
            <a:extLst>
              <a:ext uri="{FF2B5EF4-FFF2-40B4-BE49-F238E27FC236}">
                <a16:creationId xmlns:a16="http://schemas.microsoft.com/office/drawing/2014/main" id="{DBC70D5F-BACB-4A84-A4D0-71ECD4393E28}"/>
              </a:ext>
            </a:extLst>
          </p:cNvPr>
          <p:cNvSpPr>
            <a:spLocks noGrp="1"/>
          </p:cNvSpPr>
          <p:nvPr>
            <p:ph type="body" sz="quarter" idx="21" hasCustomPrompt="1"/>
          </p:nvPr>
        </p:nvSpPr>
        <p:spPr>
          <a:xfrm>
            <a:off x="9374144" y="4019516"/>
            <a:ext cx="2585943" cy="369311"/>
          </a:xfrm>
        </p:spPr>
        <p:txBody>
          <a:bodyPr>
            <a:noAutofit/>
          </a:bodyPr>
          <a:lstStyle>
            <a:lvl1pPr marL="0" indent="0" algn="ctr">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add text</a:t>
            </a:r>
          </a:p>
        </p:txBody>
      </p:sp>
      <p:sp>
        <p:nvSpPr>
          <p:cNvPr id="45" name="Text Placeholder 39">
            <a:extLst>
              <a:ext uri="{FF2B5EF4-FFF2-40B4-BE49-F238E27FC236}">
                <a16:creationId xmlns:a16="http://schemas.microsoft.com/office/drawing/2014/main" id="{1527FC22-EC4A-4577-9F30-4B76AC7BCE0A}"/>
              </a:ext>
            </a:extLst>
          </p:cNvPr>
          <p:cNvSpPr>
            <a:spLocks noGrp="1"/>
          </p:cNvSpPr>
          <p:nvPr>
            <p:ph type="body" sz="quarter" idx="17" hasCustomPrompt="1"/>
          </p:nvPr>
        </p:nvSpPr>
        <p:spPr>
          <a:xfrm>
            <a:off x="9676136" y="4491306"/>
            <a:ext cx="1983726" cy="601662"/>
          </a:xfrm>
        </p:spPr>
        <p:txBody>
          <a:bodyPr>
            <a:noAutofit/>
          </a:bodyPr>
          <a:lstStyle>
            <a:lvl1pPr marL="0" indent="0" algn="ctr">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add text</a:t>
            </a:r>
          </a:p>
        </p:txBody>
      </p:sp>
      <p:grpSp>
        <p:nvGrpSpPr>
          <p:cNvPr id="12" name="Group 11">
            <a:extLst>
              <a:ext uri="{FF2B5EF4-FFF2-40B4-BE49-F238E27FC236}">
                <a16:creationId xmlns:a16="http://schemas.microsoft.com/office/drawing/2014/main" id="{B43A5E61-4930-643F-C870-0B885BD5D193}"/>
              </a:ext>
              <a:ext uri="{C183D7F6-B498-43B3-948B-1728B52AA6E4}">
                <adec:decorative xmlns:adec="http://schemas.microsoft.com/office/drawing/2017/decorative" val="1"/>
              </a:ext>
            </a:extLst>
          </p:cNvPr>
          <p:cNvGrpSpPr/>
          <p:nvPr userDrawn="1"/>
        </p:nvGrpSpPr>
        <p:grpSpPr>
          <a:xfrm>
            <a:off x="1434661" y="3748073"/>
            <a:ext cx="9317820" cy="168964"/>
            <a:chOff x="1434661" y="3748073"/>
            <a:chExt cx="9317820" cy="168964"/>
          </a:xfrm>
        </p:grpSpPr>
        <p:cxnSp>
          <p:nvCxnSpPr>
            <p:cNvPr id="7" name="Straight Connector 6">
              <a:extLst>
                <a:ext uri="{FF2B5EF4-FFF2-40B4-BE49-F238E27FC236}">
                  <a16:creationId xmlns:a16="http://schemas.microsoft.com/office/drawing/2014/main" id="{9C0B5E23-017C-98F8-56D6-A44D68237192}"/>
                </a:ext>
                <a:ext uri="{C183D7F6-B498-43B3-948B-1728B52AA6E4}">
                  <adec:decorative xmlns:adec="http://schemas.microsoft.com/office/drawing/2017/decorative" val="1"/>
                </a:ext>
              </a:extLst>
            </p:cNvPr>
            <p:cNvCxnSpPr>
              <a:cxnSpLocks/>
              <a:stCxn id="11" idx="6"/>
              <a:endCxn id="8" idx="2"/>
            </p:cNvCxnSpPr>
            <p:nvPr userDrawn="1"/>
          </p:nvCxnSpPr>
          <p:spPr>
            <a:xfrm flipH="1">
              <a:off x="1434661" y="3832555"/>
              <a:ext cx="9317820" cy="0"/>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sp>
          <p:nvSpPr>
            <p:cNvPr id="8" name="Oval 7" descr="timeline markers">
              <a:extLst>
                <a:ext uri="{FF2B5EF4-FFF2-40B4-BE49-F238E27FC236}">
                  <a16:creationId xmlns:a16="http://schemas.microsoft.com/office/drawing/2014/main" id="{C9B4712F-53D8-B865-ED94-DB8B8FC12CF6}"/>
                </a:ext>
              </a:extLst>
            </p:cNvPr>
            <p:cNvSpPr/>
            <p:nvPr userDrawn="1"/>
          </p:nvSpPr>
          <p:spPr>
            <a:xfrm>
              <a:off x="1434661" y="3748073"/>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0000"/>
                  </a:solidFill>
                </a:ln>
              </a:endParaRPr>
            </a:p>
          </p:txBody>
        </p:sp>
        <p:sp>
          <p:nvSpPr>
            <p:cNvPr id="9" name="Oval 8" descr="timeline markers">
              <a:extLst>
                <a:ext uri="{FF2B5EF4-FFF2-40B4-BE49-F238E27FC236}">
                  <a16:creationId xmlns:a16="http://schemas.microsoft.com/office/drawing/2014/main" id="{2004C008-7BEB-2666-E302-67CE046DD70A}"/>
                </a:ext>
              </a:extLst>
            </p:cNvPr>
            <p:cNvSpPr/>
            <p:nvPr userDrawn="1"/>
          </p:nvSpPr>
          <p:spPr>
            <a:xfrm>
              <a:off x="4487518" y="3748073"/>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0000"/>
                  </a:solidFill>
                </a:ln>
              </a:endParaRPr>
            </a:p>
          </p:txBody>
        </p:sp>
        <p:sp>
          <p:nvSpPr>
            <p:cNvPr id="10" name="Oval 9" descr="timeline markers">
              <a:extLst>
                <a:ext uri="{FF2B5EF4-FFF2-40B4-BE49-F238E27FC236}">
                  <a16:creationId xmlns:a16="http://schemas.microsoft.com/office/drawing/2014/main" id="{091ECB05-AF52-EC56-7C38-6AE57F46F055}"/>
                </a:ext>
              </a:extLst>
            </p:cNvPr>
            <p:cNvSpPr/>
            <p:nvPr userDrawn="1"/>
          </p:nvSpPr>
          <p:spPr>
            <a:xfrm>
              <a:off x="7535518" y="3748073"/>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0000"/>
                  </a:solidFill>
                </a:ln>
              </a:endParaRPr>
            </a:p>
          </p:txBody>
        </p:sp>
        <p:sp>
          <p:nvSpPr>
            <p:cNvPr id="11" name="Oval 10" descr="timeline markers">
              <a:extLst>
                <a:ext uri="{FF2B5EF4-FFF2-40B4-BE49-F238E27FC236}">
                  <a16:creationId xmlns:a16="http://schemas.microsoft.com/office/drawing/2014/main" id="{9FA5B378-820A-AD6F-C2F7-12D55DA9E413}"/>
                </a:ext>
              </a:extLst>
            </p:cNvPr>
            <p:cNvSpPr/>
            <p:nvPr userDrawn="1"/>
          </p:nvSpPr>
          <p:spPr>
            <a:xfrm>
              <a:off x="10583517" y="3748073"/>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0000"/>
                  </a:solidFill>
                </a:ln>
              </a:endParaRPr>
            </a:p>
          </p:txBody>
        </p:sp>
      </p:grpSp>
    </p:spTree>
    <p:extLst>
      <p:ext uri="{BB962C8B-B14F-4D97-AF65-F5344CB8AC3E}">
        <p14:creationId xmlns:p14="http://schemas.microsoft.com/office/powerpoint/2010/main" val="3235622466"/>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96">
          <p15:clr>
            <a:srgbClr val="5ACBF0"/>
          </p15:clr>
        </p15:guide>
        <p15:guide id="6" pos="2064">
          <p15:clr>
            <a:srgbClr val="5ACBF0"/>
          </p15:clr>
        </p15:guide>
        <p15:guide id="7" pos="1776">
          <p15:clr>
            <a:srgbClr val="5ACBF0"/>
          </p15:clr>
        </p15:guide>
        <p15:guide id="8" pos="5616">
          <p15:clr>
            <a:srgbClr val="5ACBF0"/>
          </p15:clr>
        </p15:guide>
        <p15:guide id="9" pos="5904">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2F74C26D-17C1-BDA0-19BD-8D0D7B66B8AC}"/>
              </a:ext>
              <a:ext uri="{C183D7F6-B498-43B3-948B-1728B52AA6E4}">
                <adec:decorative xmlns:adec="http://schemas.microsoft.com/office/drawing/2017/decorative" val="1"/>
              </a:ext>
            </a:extLst>
          </p:cNvPr>
          <p:cNvGrpSpPr/>
          <p:nvPr userDrawn="1"/>
        </p:nvGrpSpPr>
        <p:grpSpPr>
          <a:xfrm>
            <a:off x="976547" y="1458965"/>
            <a:ext cx="10278189" cy="5752254"/>
            <a:chOff x="976547" y="1458965"/>
            <a:chExt cx="10278189" cy="5752254"/>
          </a:xfrm>
        </p:grpSpPr>
        <p:grpSp>
          <p:nvGrpSpPr>
            <p:cNvPr id="9" name="Group 8" descr="timeline">
              <a:extLst>
                <a:ext uri="{FF2B5EF4-FFF2-40B4-BE49-F238E27FC236}">
                  <a16:creationId xmlns:a16="http://schemas.microsoft.com/office/drawing/2014/main" id="{951A9006-1AA5-8FDD-7DF7-819B24CF74B4}"/>
                </a:ext>
              </a:extLst>
            </p:cNvPr>
            <p:cNvGrpSpPr/>
            <p:nvPr userDrawn="1"/>
          </p:nvGrpSpPr>
          <p:grpSpPr>
            <a:xfrm>
              <a:off x="976547" y="1458965"/>
              <a:ext cx="10278189" cy="5752254"/>
              <a:chOff x="976547" y="1458965"/>
              <a:chExt cx="10278189" cy="5752254"/>
            </a:xfrm>
          </p:grpSpPr>
          <p:grpSp>
            <p:nvGrpSpPr>
              <p:cNvPr id="10" name="Group 9">
                <a:extLst>
                  <a:ext uri="{FF2B5EF4-FFF2-40B4-BE49-F238E27FC236}">
                    <a16:creationId xmlns:a16="http://schemas.microsoft.com/office/drawing/2014/main" id="{ADD408A8-97F2-7E05-F618-3BB598061DEA}"/>
                  </a:ext>
                </a:extLst>
              </p:cNvPr>
              <p:cNvGrpSpPr/>
              <p:nvPr/>
            </p:nvGrpSpPr>
            <p:grpSpPr>
              <a:xfrm rot="5400000" flipH="1">
                <a:off x="9555848" y="2219844"/>
                <a:ext cx="1624126" cy="1773651"/>
                <a:chOff x="6415077" y="1171530"/>
                <a:chExt cx="1890380" cy="1890380"/>
              </a:xfrm>
            </p:grpSpPr>
            <p:sp>
              <p:nvSpPr>
                <p:cNvPr id="19" name="Arc 18">
                  <a:extLst>
                    <a:ext uri="{FF2B5EF4-FFF2-40B4-BE49-F238E27FC236}">
                      <a16:creationId xmlns:a16="http://schemas.microsoft.com/office/drawing/2014/main" id="{D77258D4-274F-76CE-B5FA-8B62FC13BF3A}"/>
                    </a:ext>
                  </a:extLst>
                </p:cNvPr>
                <p:cNvSpPr/>
                <p:nvPr/>
              </p:nvSpPr>
              <p:spPr>
                <a:xfrm>
                  <a:off x="6415077" y="1171530"/>
                  <a:ext cx="1890380" cy="1890380"/>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Arc 19">
                  <a:extLst>
                    <a:ext uri="{FF2B5EF4-FFF2-40B4-BE49-F238E27FC236}">
                      <a16:creationId xmlns:a16="http://schemas.microsoft.com/office/drawing/2014/main" id="{ED37F8D3-A985-DE19-B607-FF73FF4E1DA1}"/>
                    </a:ext>
                  </a:extLst>
                </p:cNvPr>
                <p:cNvSpPr/>
                <p:nvPr/>
              </p:nvSpPr>
              <p:spPr>
                <a:xfrm flipH="1">
                  <a:off x="6415077" y="1171530"/>
                  <a:ext cx="1890380" cy="1890380"/>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CCA47E25-A2AE-4878-E96E-6F761C04E974}"/>
                  </a:ext>
                </a:extLst>
              </p:cNvPr>
              <p:cNvGrpSpPr/>
              <p:nvPr/>
            </p:nvGrpSpPr>
            <p:grpSpPr>
              <a:xfrm rot="16200000" flipH="1">
                <a:off x="1051310" y="3843465"/>
                <a:ext cx="1624126" cy="1773651"/>
                <a:chOff x="6415077" y="1171530"/>
                <a:chExt cx="1890380" cy="1890380"/>
              </a:xfrm>
            </p:grpSpPr>
            <p:sp>
              <p:nvSpPr>
                <p:cNvPr id="17" name="Arc 16">
                  <a:extLst>
                    <a:ext uri="{FF2B5EF4-FFF2-40B4-BE49-F238E27FC236}">
                      <a16:creationId xmlns:a16="http://schemas.microsoft.com/office/drawing/2014/main" id="{DFA60F46-4355-4061-61A1-068B43E6F976}"/>
                    </a:ext>
                  </a:extLst>
                </p:cNvPr>
                <p:cNvSpPr/>
                <p:nvPr/>
              </p:nvSpPr>
              <p:spPr>
                <a:xfrm>
                  <a:off x="6415077" y="1171530"/>
                  <a:ext cx="1890380" cy="1890380"/>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rc 17">
                  <a:extLst>
                    <a:ext uri="{FF2B5EF4-FFF2-40B4-BE49-F238E27FC236}">
                      <a16:creationId xmlns:a16="http://schemas.microsoft.com/office/drawing/2014/main" id="{A177BC1C-BB13-ECE7-6D9E-DB1A363D6E85}"/>
                    </a:ext>
                  </a:extLst>
                </p:cNvPr>
                <p:cNvSpPr/>
                <p:nvPr/>
              </p:nvSpPr>
              <p:spPr>
                <a:xfrm flipH="1">
                  <a:off x="6415077" y="1171530"/>
                  <a:ext cx="1890380" cy="1890380"/>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2" name="Arc 6">
                <a:extLst>
                  <a:ext uri="{FF2B5EF4-FFF2-40B4-BE49-F238E27FC236}">
                    <a16:creationId xmlns:a16="http://schemas.microsoft.com/office/drawing/2014/main" id="{8EAF3EDC-C75F-ACC6-C4FB-703F6A573A10}"/>
                  </a:ext>
                </a:extLst>
              </p:cNvPr>
              <p:cNvSpPr/>
              <p:nvPr/>
            </p:nvSpPr>
            <p:spPr>
              <a:xfrm rot="16200000" flipH="1">
                <a:off x="1705996" y="1478703"/>
                <a:ext cx="834433" cy="794957"/>
              </a:xfrm>
              <a:custGeom>
                <a:avLst/>
                <a:gdLst>
                  <a:gd name="connsiteX0" fmla="*/ 834432 w 1668865"/>
                  <a:gd name="connsiteY0" fmla="*/ 0 h 1589914"/>
                  <a:gd name="connsiteX1" fmla="*/ 1668865 w 1668865"/>
                  <a:gd name="connsiteY1" fmla="*/ 794957 h 1589914"/>
                  <a:gd name="connsiteX2" fmla="*/ 834433 w 1668865"/>
                  <a:gd name="connsiteY2" fmla="*/ 794957 h 1589914"/>
                  <a:gd name="connsiteX3" fmla="*/ 834432 w 1668865"/>
                  <a:gd name="connsiteY3" fmla="*/ 0 h 1589914"/>
                  <a:gd name="connsiteX0" fmla="*/ 834432 w 1668865"/>
                  <a:gd name="connsiteY0" fmla="*/ 0 h 1589914"/>
                  <a:gd name="connsiteX1" fmla="*/ 1668865 w 1668865"/>
                  <a:gd name="connsiteY1" fmla="*/ 794957 h 1589914"/>
                  <a:gd name="connsiteX0" fmla="*/ 0 w 834433"/>
                  <a:gd name="connsiteY0" fmla="*/ 0 h 794957"/>
                  <a:gd name="connsiteX1" fmla="*/ 834433 w 834433"/>
                  <a:gd name="connsiteY1" fmla="*/ 794957 h 794957"/>
                  <a:gd name="connsiteX2" fmla="*/ 1 w 834433"/>
                  <a:gd name="connsiteY2" fmla="*/ 794957 h 794957"/>
                  <a:gd name="connsiteX3" fmla="*/ 0 w 834433"/>
                  <a:gd name="connsiteY3" fmla="*/ 0 h 794957"/>
                  <a:gd name="connsiteX0" fmla="*/ 64295 w 834433"/>
                  <a:gd name="connsiteY0" fmla="*/ 0 h 794957"/>
                  <a:gd name="connsiteX1" fmla="*/ 834433 w 834433"/>
                  <a:gd name="connsiteY1" fmla="*/ 794957 h 794957"/>
                </a:gdLst>
                <a:ahLst/>
                <a:cxnLst>
                  <a:cxn ang="0">
                    <a:pos x="connsiteX0" y="connsiteY0"/>
                  </a:cxn>
                  <a:cxn ang="0">
                    <a:pos x="connsiteX1" y="connsiteY1"/>
                  </a:cxn>
                </a:cxnLst>
                <a:rect l="l" t="t" r="r" b="b"/>
                <a:pathLst>
                  <a:path w="834433" h="794957" stroke="0" extrusionOk="0">
                    <a:moveTo>
                      <a:pt x="0" y="0"/>
                    </a:moveTo>
                    <a:cubicBezTo>
                      <a:pt x="460845" y="0"/>
                      <a:pt x="834433" y="355914"/>
                      <a:pt x="834433" y="794957"/>
                    </a:cubicBezTo>
                    <a:lnTo>
                      <a:pt x="1" y="794957"/>
                    </a:lnTo>
                    <a:cubicBezTo>
                      <a:pt x="1" y="529971"/>
                      <a:pt x="0" y="264986"/>
                      <a:pt x="0" y="0"/>
                    </a:cubicBezTo>
                    <a:close/>
                  </a:path>
                  <a:path w="834433" h="794957" fill="none">
                    <a:moveTo>
                      <a:pt x="64295" y="0"/>
                    </a:moveTo>
                    <a:cubicBezTo>
                      <a:pt x="525140" y="0"/>
                      <a:pt x="834433" y="355914"/>
                      <a:pt x="834433" y="794957"/>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2">
                <a:extLst>
                  <a:ext uri="{FF2B5EF4-FFF2-40B4-BE49-F238E27FC236}">
                    <a16:creationId xmlns:a16="http://schemas.microsoft.com/office/drawing/2014/main" id="{B90160A2-070D-AACD-0074-4999FFF4D544}"/>
                  </a:ext>
                </a:extLst>
              </p:cNvPr>
              <p:cNvSpPr/>
              <p:nvPr/>
            </p:nvSpPr>
            <p:spPr>
              <a:xfrm rot="5400000" flipH="1">
                <a:off x="5908738" y="5581830"/>
                <a:ext cx="1668865" cy="1589914"/>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ABCB79CD-8D80-B3F8-BE1C-E874A86968E9}"/>
                  </a:ext>
                </a:extLst>
              </p:cNvPr>
              <p:cNvCxnSpPr>
                <a:cxnSpLocks/>
              </p:cNvCxnSpPr>
              <p:nvPr/>
            </p:nvCxnSpPr>
            <p:spPr>
              <a:xfrm flipH="1">
                <a:off x="2489536" y="2293398"/>
                <a:ext cx="78959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215B517-FF7C-6AAF-C73A-64C1E3D882C4}"/>
                  </a:ext>
                </a:extLst>
              </p:cNvPr>
              <p:cNvCxnSpPr>
                <a:cxnSpLocks/>
              </p:cNvCxnSpPr>
              <p:nvPr/>
            </p:nvCxnSpPr>
            <p:spPr>
              <a:xfrm flipH="1">
                <a:off x="1849703" y="3918227"/>
                <a:ext cx="853579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46ECD0F-5724-6B4D-C64B-ED19DB331BF9}"/>
                  </a:ext>
                </a:extLst>
              </p:cNvPr>
              <p:cNvCxnSpPr>
                <a:cxnSpLocks/>
                <a:stCxn id="13" idx="2"/>
              </p:cNvCxnSpPr>
              <p:nvPr/>
            </p:nvCxnSpPr>
            <p:spPr>
              <a:xfrm flipH="1" flipV="1">
                <a:off x="1849705" y="5542113"/>
                <a:ext cx="4893466" cy="24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Oval 20" descr="timeline markers">
              <a:extLst>
                <a:ext uri="{FF2B5EF4-FFF2-40B4-BE49-F238E27FC236}">
                  <a16:creationId xmlns:a16="http://schemas.microsoft.com/office/drawing/2014/main" id="{CF064689-14DA-175E-3ABE-2D82B0BBFD72}"/>
                </a:ext>
              </a:extLst>
            </p:cNvPr>
            <p:cNvSpPr/>
            <p:nvPr userDrawn="1"/>
          </p:nvSpPr>
          <p:spPr>
            <a:xfrm>
              <a:off x="1656253" y="1528909"/>
              <a:ext cx="168964" cy="168964"/>
            </a:xfrm>
            <a:prstGeom prst="ellipse">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0000"/>
                  </a:solidFill>
                </a:ln>
              </a:endParaRPr>
            </a:p>
          </p:txBody>
        </p:sp>
        <p:sp>
          <p:nvSpPr>
            <p:cNvPr id="22" name="Oval 21" descr="timeline markers">
              <a:extLst>
                <a:ext uri="{FF2B5EF4-FFF2-40B4-BE49-F238E27FC236}">
                  <a16:creationId xmlns:a16="http://schemas.microsoft.com/office/drawing/2014/main" id="{880D28FE-F3D4-412B-6061-26504D1866FF}"/>
                </a:ext>
              </a:extLst>
            </p:cNvPr>
            <p:cNvSpPr/>
            <p:nvPr userDrawn="1"/>
          </p:nvSpPr>
          <p:spPr>
            <a:xfrm>
              <a:off x="7453646" y="6285904"/>
              <a:ext cx="168964" cy="168964"/>
            </a:xfrm>
            <a:prstGeom prst="ellipse">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0000"/>
                  </a:solidFill>
                </a:ln>
              </a:endParaRPr>
            </a:p>
          </p:txBody>
        </p:sp>
        <p:sp>
          <p:nvSpPr>
            <p:cNvPr id="23" name="Oval 22" descr="timeline markers">
              <a:extLst>
                <a:ext uri="{FF2B5EF4-FFF2-40B4-BE49-F238E27FC236}">
                  <a16:creationId xmlns:a16="http://schemas.microsoft.com/office/drawing/2014/main" id="{F27EC31D-ECF7-2506-30B4-722935FA9D3D}"/>
                </a:ext>
              </a:extLst>
            </p:cNvPr>
            <p:cNvSpPr/>
            <p:nvPr userDrawn="1"/>
          </p:nvSpPr>
          <p:spPr>
            <a:xfrm>
              <a:off x="9081504" y="2210200"/>
              <a:ext cx="168964" cy="168964"/>
            </a:xfrm>
            <a:prstGeom prst="ellipse">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0000"/>
                  </a:solidFill>
                </a:ln>
              </a:endParaRPr>
            </a:p>
          </p:txBody>
        </p:sp>
        <p:sp>
          <p:nvSpPr>
            <p:cNvPr id="24" name="Oval 23" descr="timeline markers">
              <a:extLst>
                <a:ext uri="{FF2B5EF4-FFF2-40B4-BE49-F238E27FC236}">
                  <a16:creationId xmlns:a16="http://schemas.microsoft.com/office/drawing/2014/main" id="{13B9CBFF-A217-66BA-8175-67EA0304CEC7}"/>
                </a:ext>
              </a:extLst>
            </p:cNvPr>
            <p:cNvSpPr/>
            <p:nvPr userDrawn="1"/>
          </p:nvSpPr>
          <p:spPr>
            <a:xfrm>
              <a:off x="4499321" y="2210200"/>
              <a:ext cx="168964" cy="168964"/>
            </a:xfrm>
            <a:prstGeom prst="ellipse">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0000"/>
                  </a:solidFill>
                </a:ln>
              </a:endParaRPr>
            </a:p>
          </p:txBody>
        </p:sp>
        <p:sp>
          <p:nvSpPr>
            <p:cNvPr id="25" name="Oval 24" descr="timeline markers">
              <a:extLst>
                <a:ext uri="{FF2B5EF4-FFF2-40B4-BE49-F238E27FC236}">
                  <a16:creationId xmlns:a16="http://schemas.microsoft.com/office/drawing/2014/main" id="{F5F5709F-F6ED-0A7B-9226-0276EEE9CBFF}"/>
                </a:ext>
              </a:extLst>
            </p:cNvPr>
            <p:cNvSpPr/>
            <p:nvPr userDrawn="1"/>
          </p:nvSpPr>
          <p:spPr>
            <a:xfrm>
              <a:off x="2665717" y="3835862"/>
              <a:ext cx="168964" cy="168964"/>
            </a:xfrm>
            <a:prstGeom prst="ellipse">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0000"/>
                  </a:solidFill>
                </a:ln>
              </a:endParaRPr>
            </a:p>
          </p:txBody>
        </p:sp>
        <p:sp>
          <p:nvSpPr>
            <p:cNvPr id="26" name="Oval 25" descr="timeline markers">
              <a:extLst>
                <a:ext uri="{FF2B5EF4-FFF2-40B4-BE49-F238E27FC236}">
                  <a16:creationId xmlns:a16="http://schemas.microsoft.com/office/drawing/2014/main" id="{B60EC174-B1E8-C2FA-5D98-5E9DAD40CAE5}"/>
                </a:ext>
              </a:extLst>
            </p:cNvPr>
            <p:cNvSpPr/>
            <p:nvPr userDrawn="1"/>
          </p:nvSpPr>
          <p:spPr>
            <a:xfrm>
              <a:off x="6884455" y="3835862"/>
              <a:ext cx="168964" cy="168964"/>
            </a:xfrm>
            <a:prstGeom prst="ellipse">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0000"/>
                  </a:solidFill>
                </a:ln>
              </a:endParaRPr>
            </a:p>
          </p:txBody>
        </p:sp>
      </p:grpSp>
      <p:sp>
        <p:nvSpPr>
          <p:cNvPr id="3" name="Oval 2">
            <a:extLst>
              <a:ext uri="{FF2B5EF4-FFF2-40B4-BE49-F238E27FC236}">
                <a16:creationId xmlns:a16="http://schemas.microsoft.com/office/drawing/2014/main" id="{6463361D-C127-5239-4B87-61B909E83EC0}"/>
              </a:ext>
              <a:ext uri="{C183D7F6-B498-43B3-948B-1728B52AA6E4}">
                <adec:decorative xmlns:adec="http://schemas.microsoft.com/office/drawing/2017/decorative" val="1"/>
              </a:ext>
            </a:extLst>
          </p:cNvPr>
          <p:cNvSpPr/>
          <p:nvPr userDrawn="1"/>
        </p:nvSpPr>
        <p:spPr>
          <a:xfrm>
            <a:off x="1275689" y="4286687"/>
            <a:ext cx="840963" cy="840963"/>
          </a:xfrm>
          <a:prstGeom prst="ellipse">
            <a:avLst/>
          </a:prstGeom>
          <a:solidFill>
            <a:schemeClr val="accent3">
              <a:lumMod val="40000"/>
              <a:lumOff val="6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7302EBE6-0B04-CB66-1896-3630EF8D4D12}"/>
              </a:ext>
              <a:ext uri="{C183D7F6-B498-43B3-948B-1728B52AA6E4}">
                <adec:decorative xmlns:adec="http://schemas.microsoft.com/office/drawing/2017/decorative" val="1"/>
              </a:ext>
            </a:extLst>
          </p:cNvPr>
          <p:cNvSpPr/>
          <p:nvPr userDrawn="1"/>
        </p:nvSpPr>
        <p:spPr>
          <a:xfrm>
            <a:off x="7760044" y="5740518"/>
            <a:ext cx="840963" cy="840963"/>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C60DF9E-71C1-E217-E470-BACAC335E400}"/>
              </a:ext>
              <a:ext uri="{C183D7F6-B498-43B3-948B-1728B52AA6E4}">
                <adec:decorative xmlns:adec="http://schemas.microsoft.com/office/drawing/2017/decorative" val="1"/>
              </a:ext>
            </a:extLst>
          </p:cNvPr>
          <p:cNvSpPr/>
          <p:nvPr userDrawn="1"/>
        </p:nvSpPr>
        <p:spPr>
          <a:xfrm>
            <a:off x="3071764" y="2566758"/>
            <a:ext cx="840963" cy="840963"/>
          </a:xfrm>
          <a:prstGeom prst="ellipse">
            <a:avLst/>
          </a:prstGeom>
          <a:solidFill>
            <a:schemeClr val="accent4">
              <a:lumMod val="40000"/>
              <a:lumOff val="6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BF747FB-CC5F-D4CA-81E8-7A61F5358C61}"/>
              </a:ext>
              <a:ext uri="{C183D7F6-B498-43B3-948B-1728B52AA6E4}">
                <adec:decorative xmlns:adec="http://schemas.microsoft.com/office/drawing/2017/decorative" val="1"/>
              </a:ext>
            </a:extLst>
          </p:cNvPr>
          <p:cNvSpPr/>
          <p:nvPr userDrawn="1"/>
        </p:nvSpPr>
        <p:spPr>
          <a:xfrm>
            <a:off x="7760044" y="2566757"/>
            <a:ext cx="840963" cy="840963"/>
          </a:xfrm>
          <a:prstGeom prst="ellipse">
            <a:avLst/>
          </a:prstGeom>
          <a:solidFill>
            <a:schemeClr val="accent6">
              <a:lumMod val="40000"/>
              <a:lumOff val="6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9A95E84-9374-9712-4B91-31F479E6C74D}"/>
              </a:ext>
              <a:ext uri="{C183D7F6-B498-43B3-948B-1728B52AA6E4}">
                <adec:decorative xmlns:adec="http://schemas.microsoft.com/office/drawing/2017/decorative" val="1"/>
              </a:ext>
            </a:extLst>
          </p:cNvPr>
          <p:cNvSpPr/>
          <p:nvPr userDrawn="1"/>
        </p:nvSpPr>
        <p:spPr>
          <a:xfrm>
            <a:off x="5590723" y="4286688"/>
            <a:ext cx="840963" cy="840963"/>
          </a:xfrm>
          <a:prstGeom prst="ellipse">
            <a:avLst/>
          </a:prstGeom>
          <a:solidFill>
            <a:schemeClr val="accent1">
              <a:lumMod val="20000"/>
              <a:lumOff val="8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EBBB4CD-0B4A-786E-963D-6BB36B9E76B5}"/>
              </a:ext>
              <a:ext uri="{C183D7F6-B498-43B3-948B-1728B52AA6E4}">
                <adec:decorative xmlns:adec="http://schemas.microsoft.com/office/drawing/2017/decorative" val="1"/>
              </a:ext>
            </a:extLst>
          </p:cNvPr>
          <p:cNvSpPr/>
          <p:nvPr userDrawn="1"/>
        </p:nvSpPr>
        <p:spPr>
          <a:xfrm>
            <a:off x="1197141" y="547522"/>
            <a:ext cx="840963" cy="840963"/>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1D5DA0-8F16-4F11-8B6E-A593133FA159}"/>
              </a:ext>
            </a:extLst>
          </p:cNvPr>
          <p:cNvSpPr>
            <a:spLocks noGrp="1"/>
          </p:cNvSpPr>
          <p:nvPr>
            <p:ph type="title" hasCustomPrompt="1"/>
          </p:nvPr>
        </p:nvSpPr>
        <p:spPr>
          <a:xfrm>
            <a:off x="4916488" y="457199"/>
            <a:ext cx="6932612" cy="1465723"/>
          </a:xfrm>
        </p:spPr>
        <p:txBody>
          <a:bodyPr/>
          <a:lstStyle>
            <a:lvl1pPr algn="r">
              <a:defRPr/>
            </a:lvl1pPr>
          </a:lstStyle>
          <a:p>
            <a:r>
              <a:rPr lang="en-US"/>
              <a:t>Click to add title</a:t>
            </a:r>
          </a:p>
        </p:txBody>
      </p:sp>
      <p:sp>
        <p:nvSpPr>
          <p:cNvPr id="40" name="Picture Placeholder 34">
            <a:extLst>
              <a:ext uri="{FF2B5EF4-FFF2-40B4-BE49-F238E27FC236}">
                <a16:creationId xmlns:a16="http://schemas.microsoft.com/office/drawing/2014/main" id="{EA10837A-18D5-41DD-A066-A079A09D86A7}"/>
              </a:ext>
            </a:extLst>
          </p:cNvPr>
          <p:cNvSpPr>
            <a:spLocks noGrp="1"/>
          </p:cNvSpPr>
          <p:nvPr>
            <p:ph type="pic" sz="quarter" idx="24"/>
          </p:nvPr>
        </p:nvSpPr>
        <p:spPr>
          <a:xfrm>
            <a:off x="1420935" y="466999"/>
            <a:ext cx="887413" cy="889000"/>
          </a:xfrm>
        </p:spPr>
        <p:txBody>
          <a:bodyPr>
            <a:normAutofit/>
          </a:bodyPr>
          <a:lstStyle>
            <a:lvl1pPr marL="0" indent="0" algn="ctr">
              <a:buNone/>
              <a:defRPr sz="900"/>
            </a:lvl1pPr>
          </a:lstStyle>
          <a:p>
            <a:r>
              <a:rPr lang="en-US"/>
              <a:t>Click icon to add picture</a:t>
            </a:r>
          </a:p>
        </p:txBody>
      </p:sp>
      <p:sp>
        <p:nvSpPr>
          <p:cNvPr id="42" name="Text Placeholder 46">
            <a:extLst>
              <a:ext uri="{FF2B5EF4-FFF2-40B4-BE49-F238E27FC236}">
                <a16:creationId xmlns:a16="http://schemas.microsoft.com/office/drawing/2014/main" id="{DF68D5C6-4D23-4113-9FFA-AFAAB5A6DA01}"/>
              </a:ext>
            </a:extLst>
          </p:cNvPr>
          <p:cNvSpPr>
            <a:spLocks noGrp="1"/>
          </p:cNvSpPr>
          <p:nvPr>
            <p:ph type="body" sz="quarter" idx="39" hasCustomPrompt="1"/>
          </p:nvPr>
        </p:nvSpPr>
        <p:spPr>
          <a:xfrm>
            <a:off x="2408126" y="527314"/>
            <a:ext cx="2138339" cy="299767"/>
          </a:xfrm>
        </p:spPr>
        <p:txBody>
          <a:bodyPr>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add text</a:t>
            </a:r>
          </a:p>
        </p:txBody>
      </p:sp>
      <p:sp>
        <p:nvSpPr>
          <p:cNvPr id="41" name="Text Placeholder 39">
            <a:extLst>
              <a:ext uri="{FF2B5EF4-FFF2-40B4-BE49-F238E27FC236}">
                <a16:creationId xmlns:a16="http://schemas.microsoft.com/office/drawing/2014/main" id="{FD8132DE-D62C-4410-983C-9F458DCEF6DE}"/>
              </a:ext>
            </a:extLst>
          </p:cNvPr>
          <p:cNvSpPr>
            <a:spLocks noGrp="1"/>
          </p:cNvSpPr>
          <p:nvPr>
            <p:ph type="body" sz="quarter" idx="38" hasCustomPrompt="1"/>
          </p:nvPr>
        </p:nvSpPr>
        <p:spPr>
          <a:xfrm>
            <a:off x="2408126" y="930257"/>
            <a:ext cx="2138339" cy="601662"/>
          </a:xfrm>
        </p:spPr>
        <p:txBody>
          <a:bodyPr>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add text</a:t>
            </a:r>
          </a:p>
        </p:txBody>
      </p:sp>
      <p:sp>
        <p:nvSpPr>
          <p:cNvPr id="48" name="Picture Placeholder 34">
            <a:extLst>
              <a:ext uri="{FF2B5EF4-FFF2-40B4-BE49-F238E27FC236}">
                <a16:creationId xmlns:a16="http://schemas.microsoft.com/office/drawing/2014/main" id="{2B75D755-4972-4E8B-ACD5-FAE778A86273}"/>
              </a:ext>
            </a:extLst>
          </p:cNvPr>
          <p:cNvSpPr>
            <a:spLocks noGrp="1"/>
          </p:cNvSpPr>
          <p:nvPr>
            <p:ph type="pic" sz="quarter" idx="40"/>
          </p:nvPr>
        </p:nvSpPr>
        <p:spPr>
          <a:xfrm>
            <a:off x="3458965" y="2484454"/>
            <a:ext cx="887413" cy="889000"/>
          </a:xfrm>
        </p:spPr>
        <p:txBody>
          <a:bodyPr>
            <a:normAutofit/>
          </a:bodyPr>
          <a:lstStyle>
            <a:lvl1pPr marL="0" indent="0" algn="ctr">
              <a:buNone/>
              <a:defRPr sz="900"/>
            </a:lvl1pPr>
          </a:lstStyle>
          <a:p>
            <a:r>
              <a:rPr lang="en-US"/>
              <a:t>Click icon to add picture</a:t>
            </a:r>
          </a:p>
        </p:txBody>
      </p:sp>
      <p:sp>
        <p:nvSpPr>
          <p:cNvPr id="50" name="Text Placeholder 46">
            <a:extLst>
              <a:ext uri="{FF2B5EF4-FFF2-40B4-BE49-F238E27FC236}">
                <a16:creationId xmlns:a16="http://schemas.microsoft.com/office/drawing/2014/main" id="{91051322-19B5-41CA-BEAB-A8F1B8CA54ED}"/>
              </a:ext>
            </a:extLst>
          </p:cNvPr>
          <p:cNvSpPr>
            <a:spLocks noGrp="1"/>
          </p:cNvSpPr>
          <p:nvPr>
            <p:ph type="body" sz="quarter" idx="42" hasCustomPrompt="1"/>
          </p:nvPr>
        </p:nvSpPr>
        <p:spPr>
          <a:xfrm>
            <a:off x="4446156" y="2544769"/>
            <a:ext cx="2138339" cy="299767"/>
          </a:xfrm>
        </p:spPr>
        <p:txBody>
          <a:bodyPr>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add text</a:t>
            </a:r>
          </a:p>
        </p:txBody>
      </p:sp>
      <p:sp>
        <p:nvSpPr>
          <p:cNvPr id="49" name="Text Placeholder 39">
            <a:extLst>
              <a:ext uri="{FF2B5EF4-FFF2-40B4-BE49-F238E27FC236}">
                <a16:creationId xmlns:a16="http://schemas.microsoft.com/office/drawing/2014/main" id="{0EEE7EDE-175B-450F-B4D2-50D992E53C5E}"/>
              </a:ext>
            </a:extLst>
          </p:cNvPr>
          <p:cNvSpPr>
            <a:spLocks noGrp="1"/>
          </p:cNvSpPr>
          <p:nvPr>
            <p:ph type="body" sz="quarter" idx="41" hasCustomPrompt="1"/>
          </p:nvPr>
        </p:nvSpPr>
        <p:spPr>
          <a:xfrm>
            <a:off x="4446156" y="2947712"/>
            <a:ext cx="2138339" cy="601662"/>
          </a:xfrm>
        </p:spPr>
        <p:txBody>
          <a:bodyPr>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add text</a:t>
            </a:r>
          </a:p>
        </p:txBody>
      </p:sp>
      <p:sp>
        <p:nvSpPr>
          <p:cNvPr id="51" name="Picture Placeholder 34">
            <a:extLst>
              <a:ext uri="{FF2B5EF4-FFF2-40B4-BE49-F238E27FC236}">
                <a16:creationId xmlns:a16="http://schemas.microsoft.com/office/drawing/2014/main" id="{966FF594-D5D5-4FD4-A245-AAF0D053095E}"/>
              </a:ext>
            </a:extLst>
          </p:cNvPr>
          <p:cNvSpPr>
            <a:spLocks noGrp="1"/>
          </p:cNvSpPr>
          <p:nvPr>
            <p:ph type="pic" sz="quarter" idx="43"/>
          </p:nvPr>
        </p:nvSpPr>
        <p:spPr>
          <a:xfrm>
            <a:off x="8030968" y="2484454"/>
            <a:ext cx="887413" cy="889000"/>
          </a:xfrm>
        </p:spPr>
        <p:txBody>
          <a:bodyPr>
            <a:normAutofit/>
          </a:bodyPr>
          <a:lstStyle>
            <a:lvl1pPr marL="0" indent="0" algn="ctr">
              <a:buNone/>
              <a:defRPr sz="900"/>
            </a:lvl1pPr>
          </a:lstStyle>
          <a:p>
            <a:r>
              <a:rPr lang="en-US"/>
              <a:t>Click icon to add picture</a:t>
            </a:r>
          </a:p>
        </p:txBody>
      </p:sp>
      <p:sp>
        <p:nvSpPr>
          <p:cNvPr id="56" name="Text Placeholder 46">
            <a:extLst>
              <a:ext uri="{FF2B5EF4-FFF2-40B4-BE49-F238E27FC236}">
                <a16:creationId xmlns:a16="http://schemas.microsoft.com/office/drawing/2014/main" id="{D8A4734F-8867-4923-806F-AE04360B226B}"/>
              </a:ext>
            </a:extLst>
          </p:cNvPr>
          <p:cNvSpPr>
            <a:spLocks noGrp="1"/>
          </p:cNvSpPr>
          <p:nvPr>
            <p:ph type="body" sz="quarter" idx="45" hasCustomPrompt="1"/>
          </p:nvPr>
        </p:nvSpPr>
        <p:spPr>
          <a:xfrm>
            <a:off x="9018159" y="2544769"/>
            <a:ext cx="2138339" cy="299767"/>
          </a:xfrm>
        </p:spPr>
        <p:txBody>
          <a:bodyPr>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add text</a:t>
            </a:r>
          </a:p>
        </p:txBody>
      </p:sp>
      <p:sp>
        <p:nvSpPr>
          <p:cNvPr id="55" name="Text Placeholder 39">
            <a:extLst>
              <a:ext uri="{FF2B5EF4-FFF2-40B4-BE49-F238E27FC236}">
                <a16:creationId xmlns:a16="http://schemas.microsoft.com/office/drawing/2014/main" id="{3A5DD9C2-78E8-4416-B2C1-F07A9E25832F}"/>
              </a:ext>
            </a:extLst>
          </p:cNvPr>
          <p:cNvSpPr>
            <a:spLocks noGrp="1"/>
          </p:cNvSpPr>
          <p:nvPr>
            <p:ph type="body" sz="quarter" idx="44" hasCustomPrompt="1"/>
          </p:nvPr>
        </p:nvSpPr>
        <p:spPr>
          <a:xfrm>
            <a:off x="9018159" y="2947712"/>
            <a:ext cx="2138339" cy="601662"/>
          </a:xfrm>
        </p:spPr>
        <p:txBody>
          <a:bodyPr>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add text</a:t>
            </a:r>
          </a:p>
        </p:txBody>
      </p:sp>
      <p:sp>
        <p:nvSpPr>
          <p:cNvPr id="57" name="Picture Placeholder 34">
            <a:extLst>
              <a:ext uri="{FF2B5EF4-FFF2-40B4-BE49-F238E27FC236}">
                <a16:creationId xmlns:a16="http://schemas.microsoft.com/office/drawing/2014/main" id="{B03F66BE-0084-45A8-85FC-1448DEA89D7E}"/>
              </a:ext>
            </a:extLst>
          </p:cNvPr>
          <p:cNvSpPr>
            <a:spLocks noGrp="1"/>
          </p:cNvSpPr>
          <p:nvPr>
            <p:ph type="pic" sz="quarter" idx="46"/>
          </p:nvPr>
        </p:nvSpPr>
        <p:spPr>
          <a:xfrm>
            <a:off x="1586860" y="4201784"/>
            <a:ext cx="887413" cy="889000"/>
          </a:xfrm>
        </p:spPr>
        <p:txBody>
          <a:bodyPr>
            <a:normAutofit/>
          </a:bodyPr>
          <a:lstStyle>
            <a:lvl1pPr marL="0" indent="0" algn="ctr">
              <a:buNone/>
              <a:defRPr sz="900"/>
            </a:lvl1pPr>
          </a:lstStyle>
          <a:p>
            <a:r>
              <a:rPr lang="en-US"/>
              <a:t>Click icon to add picture</a:t>
            </a:r>
          </a:p>
        </p:txBody>
      </p:sp>
      <p:sp>
        <p:nvSpPr>
          <p:cNvPr id="61" name="Text Placeholder 46">
            <a:extLst>
              <a:ext uri="{FF2B5EF4-FFF2-40B4-BE49-F238E27FC236}">
                <a16:creationId xmlns:a16="http://schemas.microsoft.com/office/drawing/2014/main" id="{DD5495C5-2CD2-4593-BC1F-CF0E7D3601E3}"/>
              </a:ext>
            </a:extLst>
          </p:cNvPr>
          <p:cNvSpPr>
            <a:spLocks noGrp="1"/>
          </p:cNvSpPr>
          <p:nvPr>
            <p:ph type="body" sz="quarter" idx="48" hasCustomPrompt="1"/>
          </p:nvPr>
        </p:nvSpPr>
        <p:spPr>
          <a:xfrm>
            <a:off x="2574051" y="4262099"/>
            <a:ext cx="2138339" cy="299767"/>
          </a:xfrm>
        </p:spPr>
        <p:txBody>
          <a:bodyPr>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add text</a:t>
            </a:r>
          </a:p>
        </p:txBody>
      </p:sp>
      <p:sp>
        <p:nvSpPr>
          <p:cNvPr id="58" name="Text Placeholder 39">
            <a:extLst>
              <a:ext uri="{FF2B5EF4-FFF2-40B4-BE49-F238E27FC236}">
                <a16:creationId xmlns:a16="http://schemas.microsoft.com/office/drawing/2014/main" id="{3F9DA6EE-3DE6-4493-AD6B-BEC7EE858CED}"/>
              </a:ext>
            </a:extLst>
          </p:cNvPr>
          <p:cNvSpPr>
            <a:spLocks noGrp="1"/>
          </p:cNvSpPr>
          <p:nvPr>
            <p:ph type="body" sz="quarter" idx="47" hasCustomPrompt="1"/>
          </p:nvPr>
        </p:nvSpPr>
        <p:spPr>
          <a:xfrm>
            <a:off x="2574051" y="4665042"/>
            <a:ext cx="2138339" cy="601662"/>
          </a:xfrm>
        </p:spPr>
        <p:txBody>
          <a:bodyPr>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add text</a:t>
            </a:r>
          </a:p>
        </p:txBody>
      </p:sp>
      <p:sp>
        <p:nvSpPr>
          <p:cNvPr id="62" name="Picture Placeholder 34">
            <a:extLst>
              <a:ext uri="{FF2B5EF4-FFF2-40B4-BE49-F238E27FC236}">
                <a16:creationId xmlns:a16="http://schemas.microsoft.com/office/drawing/2014/main" id="{D2B54852-DC63-410D-BE2A-4D723492843F}"/>
              </a:ext>
            </a:extLst>
          </p:cNvPr>
          <p:cNvSpPr>
            <a:spLocks noGrp="1"/>
          </p:cNvSpPr>
          <p:nvPr>
            <p:ph type="pic" sz="quarter" idx="49"/>
          </p:nvPr>
        </p:nvSpPr>
        <p:spPr>
          <a:xfrm>
            <a:off x="5818607" y="4201784"/>
            <a:ext cx="887413" cy="889000"/>
          </a:xfrm>
        </p:spPr>
        <p:txBody>
          <a:bodyPr>
            <a:normAutofit/>
          </a:bodyPr>
          <a:lstStyle>
            <a:lvl1pPr marL="0" indent="0" algn="ctr">
              <a:buNone/>
              <a:defRPr sz="900"/>
            </a:lvl1pPr>
          </a:lstStyle>
          <a:p>
            <a:r>
              <a:rPr lang="en-US"/>
              <a:t>Click icon to add picture</a:t>
            </a:r>
          </a:p>
        </p:txBody>
      </p:sp>
      <p:sp>
        <p:nvSpPr>
          <p:cNvPr id="64" name="Text Placeholder 46">
            <a:extLst>
              <a:ext uri="{FF2B5EF4-FFF2-40B4-BE49-F238E27FC236}">
                <a16:creationId xmlns:a16="http://schemas.microsoft.com/office/drawing/2014/main" id="{FCE91BB7-DB4C-4F95-ADC1-2757AA689645}"/>
              </a:ext>
            </a:extLst>
          </p:cNvPr>
          <p:cNvSpPr>
            <a:spLocks noGrp="1"/>
          </p:cNvSpPr>
          <p:nvPr>
            <p:ph type="body" sz="quarter" idx="51" hasCustomPrompt="1"/>
          </p:nvPr>
        </p:nvSpPr>
        <p:spPr>
          <a:xfrm>
            <a:off x="6805798" y="4262099"/>
            <a:ext cx="2138339" cy="299767"/>
          </a:xfrm>
        </p:spPr>
        <p:txBody>
          <a:bodyPr>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add text</a:t>
            </a:r>
          </a:p>
        </p:txBody>
      </p:sp>
      <p:sp>
        <p:nvSpPr>
          <p:cNvPr id="63" name="Text Placeholder 39">
            <a:extLst>
              <a:ext uri="{FF2B5EF4-FFF2-40B4-BE49-F238E27FC236}">
                <a16:creationId xmlns:a16="http://schemas.microsoft.com/office/drawing/2014/main" id="{13567973-FE07-4747-9500-D565A3EF2869}"/>
              </a:ext>
            </a:extLst>
          </p:cNvPr>
          <p:cNvSpPr>
            <a:spLocks noGrp="1"/>
          </p:cNvSpPr>
          <p:nvPr>
            <p:ph type="body" sz="quarter" idx="50" hasCustomPrompt="1"/>
          </p:nvPr>
        </p:nvSpPr>
        <p:spPr>
          <a:xfrm>
            <a:off x="6805798" y="4665042"/>
            <a:ext cx="2138339" cy="601662"/>
          </a:xfrm>
        </p:spPr>
        <p:txBody>
          <a:bodyPr>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add text</a:t>
            </a:r>
          </a:p>
        </p:txBody>
      </p:sp>
      <p:sp>
        <p:nvSpPr>
          <p:cNvPr id="65" name="Picture Placeholder 34">
            <a:extLst>
              <a:ext uri="{FF2B5EF4-FFF2-40B4-BE49-F238E27FC236}">
                <a16:creationId xmlns:a16="http://schemas.microsoft.com/office/drawing/2014/main" id="{7082A562-BADD-429E-BB11-8A40EE253FC4}"/>
              </a:ext>
            </a:extLst>
          </p:cNvPr>
          <p:cNvSpPr>
            <a:spLocks noGrp="1"/>
          </p:cNvSpPr>
          <p:nvPr>
            <p:ph type="pic" sz="quarter" idx="52"/>
          </p:nvPr>
        </p:nvSpPr>
        <p:spPr>
          <a:xfrm>
            <a:off x="8027987" y="5637179"/>
            <a:ext cx="887413" cy="889000"/>
          </a:xfrm>
        </p:spPr>
        <p:txBody>
          <a:bodyPr>
            <a:normAutofit/>
          </a:bodyPr>
          <a:lstStyle>
            <a:lvl1pPr marL="0" indent="0" algn="ctr">
              <a:buNone/>
              <a:defRPr sz="900"/>
            </a:lvl1pPr>
          </a:lstStyle>
          <a:p>
            <a:r>
              <a:rPr lang="en-US"/>
              <a:t>Click icon to add picture</a:t>
            </a:r>
          </a:p>
        </p:txBody>
      </p:sp>
      <p:sp>
        <p:nvSpPr>
          <p:cNvPr id="67" name="Text Placeholder 46">
            <a:extLst>
              <a:ext uri="{FF2B5EF4-FFF2-40B4-BE49-F238E27FC236}">
                <a16:creationId xmlns:a16="http://schemas.microsoft.com/office/drawing/2014/main" id="{67C61256-88BA-4ADF-A3CB-77D1B459CAE6}"/>
              </a:ext>
            </a:extLst>
          </p:cNvPr>
          <p:cNvSpPr>
            <a:spLocks noGrp="1"/>
          </p:cNvSpPr>
          <p:nvPr>
            <p:ph type="body" sz="quarter" idx="54" hasCustomPrompt="1"/>
          </p:nvPr>
        </p:nvSpPr>
        <p:spPr>
          <a:xfrm>
            <a:off x="9015178" y="5697494"/>
            <a:ext cx="2138339" cy="299767"/>
          </a:xfrm>
        </p:spPr>
        <p:txBody>
          <a:bodyPr>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add text</a:t>
            </a:r>
          </a:p>
        </p:txBody>
      </p:sp>
      <p:sp>
        <p:nvSpPr>
          <p:cNvPr id="66" name="Text Placeholder 39">
            <a:extLst>
              <a:ext uri="{FF2B5EF4-FFF2-40B4-BE49-F238E27FC236}">
                <a16:creationId xmlns:a16="http://schemas.microsoft.com/office/drawing/2014/main" id="{C8F3380A-C45C-44C2-BE84-98D3DADAEDA3}"/>
              </a:ext>
            </a:extLst>
          </p:cNvPr>
          <p:cNvSpPr>
            <a:spLocks noGrp="1"/>
          </p:cNvSpPr>
          <p:nvPr>
            <p:ph type="body" sz="quarter" idx="53" hasCustomPrompt="1"/>
          </p:nvPr>
        </p:nvSpPr>
        <p:spPr>
          <a:xfrm>
            <a:off x="9015178" y="6100437"/>
            <a:ext cx="2138339" cy="601662"/>
          </a:xfrm>
        </p:spPr>
        <p:txBody>
          <a:bodyPr>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add text</a:t>
            </a:r>
          </a:p>
        </p:txBody>
      </p:sp>
    </p:spTree>
    <p:extLst>
      <p:ext uri="{BB962C8B-B14F-4D97-AF65-F5344CB8AC3E}">
        <p14:creationId xmlns:p14="http://schemas.microsoft.com/office/powerpoint/2010/main" val="2701681788"/>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72">
          <p15:clr>
            <a:srgbClr val="5ACBF0"/>
          </p15:clr>
        </p15:guide>
        <p15:guide id="6" pos="2064">
          <p15:clr>
            <a:srgbClr val="5ACBF0"/>
          </p15:clr>
        </p15:guide>
        <p15:guide id="7" pos="1776">
          <p15:clr>
            <a:srgbClr val="5ACBF0"/>
          </p15:clr>
        </p15:guide>
        <p15:guide id="8" pos="5616">
          <p15:clr>
            <a:srgbClr val="5ACBF0"/>
          </p15:clr>
        </p15:guide>
        <p15:guide id="9" pos="5928">
          <p15:clr>
            <a:srgbClr val="5ACBF0"/>
          </p15:clr>
        </p15:guide>
        <p15:guide id="10" pos="144">
          <p15:clr>
            <a:srgbClr val="5ACBF0"/>
          </p15:clr>
        </p15:guide>
        <p15:guide id="11" orient="horz" pos="4200">
          <p15:clr>
            <a:srgbClr val="5ACBF0"/>
          </p15:clr>
        </p15:guide>
        <p15:guide id="12" pos="7536">
          <p15:clr>
            <a:srgbClr val="5ACBF0"/>
          </p15:clr>
        </p15:guide>
        <p15:guide id="13" orient="horz" pos="144">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62CBDFFB-43F2-E81E-F21E-146274CAFF5F}"/>
              </a:ext>
              <a:ext uri="{C183D7F6-B498-43B3-948B-1728B52AA6E4}">
                <adec:decorative xmlns:adec="http://schemas.microsoft.com/office/drawing/2017/decorative" val="1"/>
              </a:ext>
            </a:extLst>
          </p:cNvPr>
          <p:cNvGrpSpPr/>
          <p:nvPr userDrawn="1"/>
        </p:nvGrpSpPr>
        <p:grpSpPr>
          <a:xfrm>
            <a:off x="228601" y="485723"/>
            <a:ext cx="11633199" cy="6372277"/>
            <a:chOff x="228601" y="485723"/>
            <a:chExt cx="11633199" cy="6372277"/>
          </a:xfrm>
        </p:grpSpPr>
        <p:grpSp>
          <p:nvGrpSpPr>
            <p:cNvPr id="11" name="Group 10" descr="timeline">
              <a:extLst>
                <a:ext uri="{FF2B5EF4-FFF2-40B4-BE49-F238E27FC236}">
                  <a16:creationId xmlns:a16="http://schemas.microsoft.com/office/drawing/2014/main" id="{64CB4FD4-2B60-FF94-F186-C5E5E371CCCF}"/>
                </a:ext>
              </a:extLst>
            </p:cNvPr>
            <p:cNvGrpSpPr/>
            <p:nvPr userDrawn="1"/>
          </p:nvGrpSpPr>
          <p:grpSpPr>
            <a:xfrm>
              <a:off x="228601" y="485723"/>
              <a:ext cx="11633199" cy="6372277"/>
              <a:chOff x="228601" y="485723"/>
              <a:chExt cx="11633199" cy="6372277"/>
            </a:xfrm>
          </p:grpSpPr>
          <p:grpSp>
            <p:nvGrpSpPr>
              <p:cNvPr id="12" name="Group 11">
                <a:extLst>
                  <a:ext uri="{FF2B5EF4-FFF2-40B4-BE49-F238E27FC236}">
                    <a16:creationId xmlns:a16="http://schemas.microsoft.com/office/drawing/2014/main" id="{5AFA5615-D0DF-0598-E62B-48CCFF6E8B11}"/>
                  </a:ext>
                </a:extLst>
              </p:cNvPr>
              <p:cNvGrpSpPr/>
              <p:nvPr/>
            </p:nvGrpSpPr>
            <p:grpSpPr>
              <a:xfrm rot="5400000" flipH="1">
                <a:off x="10012548" y="2066363"/>
                <a:ext cx="1691026" cy="2007478"/>
                <a:chOff x="6415077" y="1171530"/>
                <a:chExt cx="1890380" cy="1890380"/>
              </a:xfrm>
            </p:grpSpPr>
            <p:sp>
              <p:nvSpPr>
                <p:cNvPr id="23" name="Arc 22">
                  <a:extLst>
                    <a:ext uri="{FF2B5EF4-FFF2-40B4-BE49-F238E27FC236}">
                      <a16:creationId xmlns:a16="http://schemas.microsoft.com/office/drawing/2014/main" id="{D49290AB-2478-B63F-3663-984E994516C8}"/>
                    </a:ext>
                  </a:extLst>
                </p:cNvPr>
                <p:cNvSpPr/>
                <p:nvPr/>
              </p:nvSpPr>
              <p:spPr>
                <a:xfrm>
                  <a:off x="6415077" y="1171530"/>
                  <a:ext cx="1890380" cy="1890380"/>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a:extLst>
                    <a:ext uri="{FF2B5EF4-FFF2-40B4-BE49-F238E27FC236}">
                      <a16:creationId xmlns:a16="http://schemas.microsoft.com/office/drawing/2014/main" id="{FA2B5A77-9EFB-E41E-3700-44933A8AB32C}"/>
                    </a:ext>
                  </a:extLst>
                </p:cNvPr>
                <p:cNvSpPr/>
                <p:nvPr/>
              </p:nvSpPr>
              <p:spPr>
                <a:xfrm flipH="1">
                  <a:off x="6415077" y="1171530"/>
                  <a:ext cx="1890380" cy="1890380"/>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A6EB8760-0680-DC13-0300-AC5EBA209135}"/>
                  </a:ext>
                </a:extLst>
              </p:cNvPr>
              <p:cNvGrpSpPr/>
              <p:nvPr/>
            </p:nvGrpSpPr>
            <p:grpSpPr>
              <a:xfrm>
                <a:off x="228601" y="485723"/>
                <a:ext cx="10649366" cy="6372277"/>
                <a:chOff x="228601" y="485723"/>
                <a:chExt cx="10649366" cy="6372277"/>
              </a:xfrm>
            </p:grpSpPr>
            <p:sp>
              <p:nvSpPr>
                <p:cNvPr id="14" name="Arc 13">
                  <a:extLst>
                    <a:ext uri="{FF2B5EF4-FFF2-40B4-BE49-F238E27FC236}">
                      <a16:creationId xmlns:a16="http://schemas.microsoft.com/office/drawing/2014/main" id="{7E8EA5C7-3B6C-209F-A965-127501222A71}"/>
                    </a:ext>
                  </a:extLst>
                </p:cNvPr>
                <p:cNvSpPr/>
                <p:nvPr/>
              </p:nvSpPr>
              <p:spPr>
                <a:xfrm rot="16200000" flipH="1">
                  <a:off x="1107510" y="454768"/>
                  <a:ext cx="1737608" cy="1799518"/>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5" name="Group 14">
                  <a:extLst>
                    <a:ext uri="{FF2B5EF4-FFF2-40B4-BE49-F238E27FC236}">
                      <a16:creationId xmlns:a16="http://schemas.microsoft.com/office/drawing/2014/main" id="{0FAAA1D6-FB51-45BF-4727-1E4B94FCBBC9}"/>
                    </a:ext>
                  </a:extLst>
                </p:cNvPr>
                <p:cNvGrpSpPr/>
                <p:nvPr/>
              </p:nvGrpSpPr>
              <p:grpSpPr>
                <a:xfrm>
                  <a:off x="228601" y="2223331"/>
                  <a:ext cx="10649366" cy="4634669"/>
                  <a:chOff x="228601" y="2223331"/>
                  <a:chExt cx="10649366" cy="4634669"/>
                </a:xfrm>
              </p:grpSpPr>
              <p:grpSp>
                <p:nvGrpSpPr>
                  <p:cNvPr id="16" name="Group 15">
                    <a:extLst>
                      <a:ext uri="{FF2B5EF4-FFF2-40B4-BE49-F238E27FC236}">
                        <a16:creationId xmlns:a16="http://schemas.microsoft.com/office/drawing/2014/main" id="{63D8AC22-3D42-36AA-4AED-D44B244801FD}"/>
                      </a:ext>
                    </a:extLst>
                  </p:cNvPr>
                  <p:cNvGrpSpPr/>
                  <p:nvPr/>
                </p:nvGrpSpPr>
                <p:grpSpPr>
                  <a:xfrm rot="16200000" flipH="1">
                    <a:off x="386827" y="3756863"/>
                    <a:ext cx="1691026" cy="2007478"/>
                    <a:chOff x="6415077" y="1171530"/>
                    <a:chExt cx="1890380" cy="1890380"/>
                  </a:xfrm>
                </p:grpSpPr>
                <p:sp>
                  <p:nvSpPr>
                    <p:cNvPr id="21" name="Arc 20">
                      <a:extLst>
                        <a:ext uri="{FF2B5EF4-FFF2-40B4-BE49-F238E27FC236}">
                          <a16:creationId xmlns:a16="http://schemas.microsoft.com/office/drawing/2014/main" id="{39530ACA-AD1A-1AC1-579C-8D29669F6A18}"/>
                        </a:ext>
                      </a:extLst>
                    </p:cNvPr>
                    <p:cNvSpPr/>
                    <p:nvPr/>
                  </p:nvSpPr>
                  <p:spPr>
                    <a:xfrm>
                      <a:off x="6415077" y="1171530"/>
                      <a:ext cx="1890380" cy="1890380"/>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a:extLst>
                        <a:ext uri="{FF2B5EF4-FFF2-40B4-BE49-F238E27FC236}">
                          <a16:creationId xmlns:a16="http://schemas.microsoft.com/office/drawing/2014/main" id="{F3C8BEA3-CABA-C34A-9AD7-01CF74D5CB00}"/>
                        </a:ext>
                      </a:extLst>
                    </p:cNvPr>
                    <p:cNvSpPr/>
                    <p:nvPr/>
                  </p:nvSpPr>
                  <p:spPr>
                    <a:xfrm flipH="1">
                      <a:off x="6415077" y="1171530"/>
                      <a:ext cx="1890380" cy="1890380"/>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7" name="Arc 16">
                    <a:extLst>
                      <a:ext uri="{FF2B5EF4-FFF2-40B4-BE49-F238E27FC236}">
                        <a16:creationId xmlns:a16="http://schemas.microsoft.com/office/drawing/2014/main" id="{45D0D257-98A7-A7FD-AB2E-4A91518F69D1}"/>
                      </a:ext>
                    </a:extLst>
                  </p:cNvPr>
                  <p:cNvSpPr/>
                  <p:nvPr/>
                </p:nvSpPr>
                <p:spPr>
                  <a:xfrm rot="5400000" flipH="1">
                    <a:off x="3114163" y="5332299"/>
                    <a:ext cx="1251885" cy="1799518"/>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057333F5-C577-833D-E0FE-4A41322C941F}"/>
                      </a:ext>
                    </a:extLst>
                  </p:cNvPr>
                  <p:cNvCxnSpPr>
                    <a:cxnSpLocks/>
                  </p:cNvCxnSpPr>
                  <p:nvPr/>
                </p:nvCxnSpPr>
                <p:spPr>
                  <a:xfrm flipH="1">
                    <a:off x="1941052" y="2223331"/>
                    <a:ext cx="893691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B06B947-0873-6453-B5E5-4516AC55FA47}"/>
                      </a:ext>
                    </a:extLst>
                  </p:cNvPr>
                  <p:cNvCxnSpPr>
                    <a:cxnSpLocks/>
                  </p:cNvCxnSpPr>
                  <p:nvPr/>
                </p:nvCxnSpPr>
                <p:spPr>
                  <a:xfrm flipH="1">
                    <a:off x="1216868" y="3915088"/>
                    <a:ext cx="966109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9189379-0D9B-8AEF-E7F0-9BD6799EAA83}"/>
                      </a:ext>
                    </a:extLst>
                  </p:cNvPr>
                  <p:cNvCxnSpPr>
                    <a:cxnSpLocks/>
                    <a:stCxn id="17" idx="2"/>
                  </p:cNvCxnSpPr>
                  <p:nvPr/>
                </p:nvCxnSpPr>
                <p:spPr>
                  <a:xfrm flipH="1" flipV="1">
                    <a:off x="1216868" y="5605864"/>
                    <a:ext cx="2523238" cy="2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25" name="Oval 24" descr="timeline markers">
              <a:extLst>
                <a:ext uri="{FF2B5EF4-FFF2-40B4-BE49-F238E27FC236}">
                  <a16:creationId xmlns:a16="http://schemas.microsoft.com/office/drawing/2014/main" id="{0A838F33-4C8C-86FA-D9DB-DD02CAA33017}"/>
                </a:ext>
              </a:extLst>
            </p:cNvPr>
            <p:cNvSpPr/>
            <p:nvPr userDrawn="1"/>
          </p:nvSpPr>
          <p:spPr>
            <a:xfrm flipH="1">
              <a:off x="1003747" y="1350041"/>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0000"/>
                  </a:solidFill>
                </a:ln>
              </a:endParaRPr>
            </a:p>
          </p:txBody>
        </p:sp>
        <p:sp>
          <p:nvSpPr>
            <p:cNvPr id="26" name="Oval 25" descr="timeline markers">
              <a:extLst>
                <a:ext uri="{FF2B5EF4-FFF2-40B4-BE49-F238E27FC236}">
                  <a16:creationId xmlns:a16="http://schemas.microsoft.com/office/drawing/2014/main" id="{701CEB4A-C5FA-2228-B816-1741B6C32365}"/>
                </a:ext>
              </a:extLst>
            </p:cNvPr>
            <p:cNvSpPr/>
            <p:nvPr userDrawn="1"/>
          </p:nvSpPr>
          <p:spPr>
            <a:xfrm flipH="1">
              <a:off x="4552816" y="6139523"/>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0000"/>
                  </a:solidFill>
                </a:ln>
              </a:endParaRPr>
            </a:p>
          </p:txBody>
        </p:sp>
        <p:sp>
          <p:nvSpPr>
            <p:cNvPr id="27" name="Oval 26" descr="timeline markers">
              <a:extLst>
                <a:ext uri="{FF2B5EF4-FFF2-40B4-BE49-F238E27FC236}">
                  <a16:creationId xmlns:a16="http://schemas.microsoft.com/office/drawing/2014/main" id="{FCF31CB5-F60A-A726-23C1-1DC9B89DF00A}"/>
                </a:ext>
              </a:extLst>
            </p:cNvPr>
            <p:cNvSpPr/>
            <p:nvPr userDrawn="1"/>
          </p:nvSpPr>
          <p:spPr>
            <a:xfrm flipH="1">
              <a:off x="6162090" y="2132914"/>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0000"/>
                  </a:solidFill>
                </a:ln>
              </a:endParaRPr>
            </a:p>
          </p:txBody>
        </p:sp>
        <p:sp>
          <p:nvSpPr>
            <p:cNvPr id="28" name="Oval 27" descr="timeline markers">
              <a:extLst>
                <a:ext uri="{FF2B5EF4-FFF2-40B4-BE49-F238E27FC236}">
                  <a16:creationId xmlns:a16="http://schemas.microsoft.com/office/drawing/2014/main" id="{0D13D444-C5B3-9645-F323-18377E8881B8}"/>
                </a:ext>
              </a:extLst>
            </p:cNvPr>
            <p:cNvSpPr/>
            <p:nvPr userDrawn="1"/>
          </p:nvSpPr>
          <p:spPr>
            <a:xfrm flipH="1">
              <a:off x="9810032" y="2132914"/>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0000"/>
                  </a:solidFill>
                </a:ln>
              </a:endParaRPr>
            </a:p>
          </p:txBody>
        </p:sp>
        <p:sp>
          <p:nvSpPr>
            <p:cNvPr id="29" name="Oval 28" descr="timeline markers">
              <a:extLst>
                <a:ext uri="{FF2B5EF4-FFF2-40B4-BE49-F238E27FC236}">
                  <a16:creationId xmlns:a16="http://schemas.microsoft.com/office/drawing/2014/main" id="{E43D2186-2D3F-89CE-86E1-397A3DF02671}"/>
                </a:ext>
              </a:extLst>
            </p:cNvPr>
            <p:cNvSpPr/>
            <p:nvPr userDrawn="1"/>
          </p:nvSpPr>
          <p:spPr>
            <a:xfrm flipH="1">
              <a:off x="9810032" y="3836703"/>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0000"/>
                  </a:solidFill>
                </a:ln>
              </a:endParaRPr>
            </a:p>
          </p:txBody>
        </p:sp>
        <p:sp>
          <p:nvSpPr>
            <p:cNvPr id="30" name="Oval 29" descr="timeline markers">
              <a:extLst>
                <a:ext uri="{FF2B5EF4-FFF2-40B4-BE49-F238E27FC236}">
                  <a16:creationId xmlns:a16="http://schemas.microsoft.com/office/drawing/2014/main" id="{4F95576B-6888-4BF6-ACB1-8FDB20F0A0CF}"/>
                </a:ext>
              </a:extLst>
            </p:cNvPr>
            <p:cNvSpPr/>
            <p:nvPr userDrawn="1"/>
          </p:nvSpPr>
          <p:spPr>
            <a:xfrm flipH="1">
              <a:off x="6162090" y="3836703"/>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0000"/>
                  </a:solidFill>
                </a:ln>
              </a:endParaRPr>
            </a:p>
          </p:txBody>
        </p:sp>
        <p:sp>
          <p:nvSpPr>
            <p:cNvPr id="31" name="Oval 30" descr="timeline markers">
              <a:extLst>
                <a:ext uri="{FF2B5EF4-FFF2-40B4-BE49-F238E27FC236}">
                  <a16:creationId xmlns:a16="http://schemas.microsoft.com/office/drawing/2014/main" id="{81194BAC-8E0B-EF9B-C5CE-E9F4CE86A51B}"/>
                </a:ext>
              </a:extLst>
            </p:cNvPr>
            <p:cNvSpPr/>
            <p:nvPr userDrawn="1"/>
          </p:nvSpPr>
          <p:spPr>
            <a:xfrm flipH="1">
              <a:off x="2512199" y="3831770"/>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0000"/>
                  </a:solidFill>
                </a:ln>
              </a:endParaRPr>
            </a:p>
          </p:txBody>
        </p:sp>
      </p:grpSp>
      <p:sp>
        <p:nvSpPr>
          <p:cNvPr id="3" name="Oval 2">
            <a:extLst>
              <a:ext uri="{FF2B5EF4-FFF2-40B4-BE49-F238E27FC236}">
                <a16:creationId xmlns:a16="http://schemas.microsoft.com/office/drawing/2014/main" id="{023E61BF-74EE-3ADD-E392-2C9465FB4F02}"/>
              </a:ext>
              <a:ext uri="{C183D7F6-B498-43B3-948B-1728B52AA6E4}">
                <adec:decorative xmlns:adec="http://schemas.microsoft.com/office/drawing/2017/decorative" val="1"/>
              </a:ext>
            </a:extLst>
          </p:cNvPr>
          <p:cNvSpPr/>
          <p:nvPr userDrawn="1"/>
        </p:nvSpPr>
        <p:spPr>
          <a:xfrm>
            <a:off x="4917482" y="4272898"/>
            <a:ext cx="840963" cy="840963"/>
          </a:xfrm>
          <a:prstGeom prst="ellipse">
            <a:avLst/>
          </a:prstGeom>
          <a:solidFill>
            <a:schemeClr val="accent1">
              <a:lumMod val="20000"/>
              <a:lumOff val="8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DFA80D7C-3D69-D8BC-1946-402154BA76A7}"/>
              </a:ext>
              <a:ext uri="{C183D7F6-B498-43B3-948B-1728B52AA6E4}">
                <adec:decorative xmlns:adec="http://schemas.microsoft.com/office/drawing/2017/decorative" val="1"/>
              </a:ext>
            </a:extLst>
          </p:cNvPr>
          <p:cNvSpPr/>
          <p:nvPr userDrawn="1"/>
        </p:nvSpPr>
        <p:spPr>
          <a:xfrm>
            <a:off x="1238105" y="4272898"/>
            <a:ext cx="840963" cy="840963"/>
          </a:xfrm>
          <a:prstGeom prst="ellipse">
            <a:avLst/>
          </a:prstGeom>
          <a:solidFill>
            <a:schemeClr val="accent3">
              <a:lumMod val="40000"/>
              <a:lumOff val="6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B7E4537-34F5-716C-92EF-EC66B7EC28A9}"/>
              </a:ext>
              <a:ext uri="{C183D7F6-B498-43B3-948B-1728B52AA6E4}">
                <adec:decorative xmlns:adec="http://schemas.microsoft.com/office/drawing/2017/decorative" val="1"/>
              </a:ext>
            </a:extLst>
          </p:cNvPr>
          <p:cNvSpPr/>
          <p:nvPr userDrawn="1"/>
        </p:nvSpPr>
        <p:spPr>
          <a:xfrm>
            <a:off x="1238105" y="2477008"/>
            <a:ext cx="840963" cy="840963"/>
          </a:xfrm>
          <a:prstGeom prst="ellipse">
            <a:avLst/>
          </a:prstGeom>
          <a:solidFill>
            <a:schemeClr val="accent4">
              <a:lumMod val="40000"/>
              <a:lumOff val="6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2896C1E-894E-5831-C764-D33FB22B37C6}"/>
              </a:ext>
              <a:ext uri="{C183D7F6-B498-43B3-948B-1728B52AA6E4}">
                <adec:decorative xmlns:adec="http://schemas.microsoft.com/office/drawing/2017/decorative" val="1"/>
              </a:ext>
            </a:extLst>
          </p:cNvPr>
          <p:cNvSpPr/>
          <p:nvPr userDrawn="1"/>
        </p:nvSpPr>
        <p:spPr>
          <a:xfrm>
            <a:off x="4917482" y="2477008"/>
            <a:ext cx="840963" cy="840963"/>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DFD4B5F-4106-85CA-4CC0-CEE82EA4386E}"/>
              </a:ext>
              <a:ext uri="{C183D7F6-B498-43B3-948B-1728B52AA6E4}">
                <adec:decorative xmlns:adec="http://schemas.microsoft.com/office/drawing/2017/decorative" val="1"/>
              </a:ext>
            </a:extLst>
          </p:cNvPr>
          <p:cNvSpPr/>
          <p:nvPr userDrawn="1"/>
        </p:nvSpPr>
        <p:spPr>
          <a:xfrm>
            <a:off x="8417382" y="2477008"/>
            <a:ext cx="840963" cy="840963"/>
          </a:xfrm>
          <a:prstGeom prst="ellipse">
            <a:avLst/>
          </a:prstGeom>
          <a:solidFill>
            <a:schemeClr val="accent2">
              <a:lumMod val="40000"/>
              <a:lumOff val="6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B066A74-C4F4-F28E-F914-069277FC0D5D}"/>
              </a:ext>
              <a:ext uri="{C183D7F6-B498-43B3-948B-1728B52AA6E4}">
                <adec:decorative xmlns:adec="http://schemas.microsoft.com/office/drawing/2017/decorative" val="1"/>
              </a:ext>
            </a:extLst>
          </p:cNvPr>
          <p:cNvSpPr/>
          <p:nvPr userDrawn="1"/>
        </p:nvSpPr>
        <p:spPr>
          <a:xfrm>
            <a:off x="8417382" y="4272898"/>
            <a:ext cx="840963" cy="840963"/>
          </a:xfrm>
          <a:prstGeom prst="ellipse">
            <a:avLst/>
          </a:prstGeom>
          <a:solidFill>
            <a:schemeClr val="accent6">
              <a:lumMod val="40000"/>
              <a:lumOff val="6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5034111-896E-DD45-5B35-C6C001588AFE}"/>
              </a:ext>
              <a:ext uri="{C183D7F6-B498-43B3-948B-1728B52AA6E4}">
                <adec:decorative xmlns:adec="http://schemas.microsoft.com/office/drawing/2017/decorative" val="1"/>
              </a:ext>
            </a:extLst>
          </p:cNvPr>
          <p:cNvSpPr/>
          <p:nvPr userDrawn="1"/>
        </p:nvSpPr>
        <p:spPr>
          <a:xfrm>
            <a:off x="612935" y="329409"/>
            <a:ext cx="840963" cy="840963"/>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28F8B15-95F3-B723-F609-DE8C2EF0F5CD}"/>
              </a:ext>
              <a:ext uri="{C183D7F6-B498-43B3-948B-1728B52AA6E4}">
                <adec:decorative xmlns:adec="http://schemas.microsoft.com/office/drawing/2017/decorative" val="1"/>
              </a:ext>
            </a:extLst>
          </p:cNvPr>
          <p:cNvSpPr/>
          <p:nvPr userDrawn="1"/>
        </p:nvSpPr>
        <p:spPr>
          <a:xfrm>
            <a:off x="4917482" y="5750417"/>
            <a:ext cx="840963" cy="840963"/>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017577-965B-4F93-A2EE-44D638A8C60A}"/>
              </a:ext>
            </a:extLst>
          </p:cNvPr>
          <p:cNvSpPr>
            <a:spLocks noGrp="1"/>
          </p:cNvSpPr>
          <p:nvPr>
            <p:ph type="title" hasCustomPrompt="1"/>
          </p:nvPr>
        </p:nvSpPr>
        <p:spPr>
          <a:xfrm>
            <a:off x="4561168" y="457199"/>
            <a:ext cx="7287931" cy="1317905"/>
          </a:xfrm>
        </p:spPr>
        <p:txBody>
          <a:bodyPr/>
          <a:lstStyle>
            <a:lvl1pPr algn="r">
              <a:defRPr/>
            </a:lvl1pPr>
          </a:lstStyle>
          <a:p>
            <a:r>
              <a:rPr lang="en-US"/>
              <a:t>Click to add title</a:t>
            </a:r>
          </a:p>
        </p:txBody>
      </p:sp>
      <p:sp>
        <p:nvSpPr>
          <p:cNvPr id="59" name="Picture Placeholder 34">
            <a:extLst>
              <a:ext uri="{FF2B5EF4-FFF2-40B4-BE49-F238E27FC236}">
                <a16:creationId xmlns:a16="http://schemas.microsoft.com/office/drawing/2014/main" id="{E846108A-BBFA-4FDA-9BAA-78AA09FEF2B1}"/>
              </a:ext>
            </a:extLst>
          </p:cNvPr>
          <p:cNvSpPr>
            <a:spLocks noGrp="1"/>
          </p:cNvSpPr>
          <p:nvPr>
            <p:ph type="pic" sz="quarter" idx="24"/>
          </p:nvPr>
        </p:nvSpPr>
        <p:spPr>
          <a:xfrm>
            <a:off x="762501" y="306053"/>
            <a:ext cx="887413" cy="889000"/>
          </a:xfrm>
        </p:spPr>
        <p:txBody>
          <a:bodyPr>
            <a:normAutofit/>
          </a:bodyPr>
          <a:lstStyle>
            <a:lvl1pPr marL="0" indent="0" algn="ctr">
              <a:buNone/>
              <a:defRPr sz="900"/>
            </a:lvl1pPr>
          </a:lstStyle>
          <a:p>
            <a:r>
              <a:rPr lang="en-US"/>
              <a:t>Click icon to add picture</a:t>
            </a:r>
          </a:p>
        </p:txBody>
      </p:sp>
      <p:sp>
        <p:nvSpPr>
          <p:cNvPr id="90" name="Text Placeholder 46">
            <a:extLst>
              <a:ext uri="{FF2B5EF4-FFF2-40B4-BE49-F238E27FC236}">
                <a16:creationId xmlns:a16="http://schemas.microsoft.com/office/drawing/2014/main" id="{FC7F0546-1415-48CA-8E73-91D3480ED57D}"/>
              </a:ext>
            </a:extLst>
          </p:cNvPr>
          <p:cNvSpPr>
            <a:spLocks noGrp="1"/>
          </p:cNvSpPr>
          <p:nvPr>
            <p:ph type="body" sz="quarter" idx="39" hasCustomPrompt="1"/>
          </p:nvPr>
        </p:nvSpPr>
        <p:spPr>
          <a:xfrm>
            <a:off x="1749692" y="411976"/>
            <a:ext cx="2138339" cy="299767"/>
          </a:xfrm>
        </p:spPr>
        <p:txBody>
          <a:bodyPr>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add text</a:t>
            </a:r>
          </a:p>
        </p:txBody>
      </p:sp>
      <p:sp>
        <p:nvSpPr>
          <p:cNvPr id="89" name="Text Placeholder 39">
            <a:extLst>
              <a:ext uri="{FF2B5EF4-FFF2-40B4-BE49-F238E27FC236}">
                <a16:creationId xmlns:a16="http://schemas.microsoft.com/office/drawing/2014/main" id="{15177575-6B71-4584-8E0B-D151D973200D}"/>
              </a:ext>
            </a:extLst>
          </p:cNvPr>
          <p:cNvSpPr>
            <a:spLocks noGrp="1"/>
          </p:cNvSpPr>
          <p:nvPr>
            <p:ph type="body" sz="quarter" idx="38" hasCustomPrompt="1"/>
          </p:nvPr>
        </p:nvSpPr>
        <p:spPr>
          <a:xfrm>
            <a:off x="1749692" y="814919"/>
            <a:ext cx="2138339" cy="601662"/>
          </a:xfrm>
        </p:spPr>
        <p:txBody>
          <a:bodyPr>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add text</a:t>
            </a:r>
          </a:p>
        </p:txBody>
      </p:sp>
      <p:sp>
        <p:nvSpPr>
          <p:cNvPr id="47" name="Picture Placeholder 34">
            <a:extLst>
              <a:ext uri="{FF2B5EF4-FFF2-40B4-BE49-F238E27FC236}">
                <a16:creationId xmlns:a16="http://schemas.microsoft.com/office/drawing/2014/main" id="{C38ECA3B-7319-4FDB-BCA5-42DE903E763C}"/>
              </a:ext>
            </a:extLst>
          </p:cNvPr>
          <p:cNvSpPr>
            <a:spLocks noGrp="1"/>
          </p:cNvSpPr>
          <p:nvPr>
            <p:ph type="pic" sz="quarter" idx="20"/>
          </p:nvPr>
        </p:nvSpPr>
        <p:spPr>
          <a:xfrm>
            <a:off x="1551364" y="2453724"/>
            <a:ext cx="887413" cy="889000"/>
          </a:xfrm>
        </p:spPr>
        <p:txBody>
          <a:bodyPr>
            <a:normAutofit/>
          </a:bodyPr>
          <a:lstStyle>
            <a:lvl1pPr marL="0" indent="0" algn="ctr">
              <a:buNone/>
              <a:defRPr sz="900"/>
            </a:lvl1pPr>
          </a:lstStyle>
          <a:p>
            <a:r>
              <a:rPr lang="en-US"/>
              <a:t>Click icon to add picture</a:t>
            </a:r>
          </a:p>
        </p:txBody>
      </p:sp>
      <p:sp>
        <p:nvSpPr>
          <p:cNvPr id="86" name="Text Placeholder 46">
            <a:extLst>
              <a:ext uri="{FF2B5EF4-FFF2-40B4-BE49-F238E27FC236}">
                <a16:creationId xmlns:a16="http://schemas.microsoft.com/office/drawing/2014/main" id="{0601897E-1B17-49DA-9E03-BCE007BD9ACC}"/>
              </a:ext>
            </a:extLst>
          </p:cNvPr>
          <p:cNvSpPr>
            <a:spLocks noGrp="1"/>
          </p:cNvSpPr>
          <p:nvPr>
            <p:ph type="body" sz="quarter" idx="35" hasCustomPrompt="1"/>
          </p:nvPr>
        </p:nvSpPr>
        <p:spPr>
          <a:xfrm>
            <a:off x="2553374" y="2477008"/>
            <a:ext cx="2138339" cy="299767"/>
          </a:xfrm>
        </p:spPr>
        <p:txBody>
          <a:bodyPr>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add text</a:t>
            </a:r>
          </a:p>
        </p:txBody>
      </p:sp>
      <p:sp>
        <p:nvSpPr>
          <p:cNvPr id="85" name="Text Placeholder 39">
            <a:extLst>
              <a:ext uri="{FF2B5EF4-FFF2-40B4-BE49-F238E27FC236}">
                <a16:creationId xmlns:a16="http://schemas.microsoft.com/office/drawing/2014/main" id="{72308068-AAC7-4C44-AAF1-B2E1EC218C53}"/>
              </a:ext>
            </a:extLst>
          </p:cNvPr>
          <p:cNvSpPr>
            <a:spLocks noGrp="1"/>
          </p:cNvSpPr>
          <p:nvPr>
            <p:ph type="body" sz="quarter" idx="34" hasCustomPrompt="1"/>
          </p:nvPr>
        </p:nvSpPr>
        <p:spPr>
          <a:xfrm>
            <a:off x="2553374" y="2877635"/>
            <a:ext cx="2138339" cy="601662"/>
          </a:xfrm>
        </p:spPr>
        <p:txBody>
          <a:bodyPr>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add text</a:t>
            </a:r>
          </a:p>
        </p:txBody>
      </p:sp>
      <p:sp>
        <p:nvSpPr>
          <p:cNvPr id="54" name="Picture Placeholder 34">
            <a:extLst>
              <a:ext uri="{FF2B5EF4-FFF2-40B4-BE49-F238E27FC236}">
                <a16:creationId xmlns:a16="http://schemas.microsoft.com/office/drawing/2014/main" id="{633BE360-454A-4A5C-9104-60910DAB61B5}"/>
              </a:ext>
            </a:extLst>
          </p:cNvPr>
          <p:cNvSpPr>
            <a:spLocks noGrp="1"/>
          </p:cNvSpPr>
          <p:nvPr>
            <p:ph type="pic" sz="quarter" idx="23"/>
          </p:nvPr>
        </p:nvSpPr>
        <p:spPr>
          <a:xfrm>
            <a:off x="1551364" y="4186831"/>
            <a:ext cx="887413" cy="889000"/>
          </a:xfrm>
        </p:spPr>
        <p:txBody>
          <a:bodyPr>
            <a:normAutofit/>
          </a:bodyPr>
          <a:lstStyle>
            <a:lvl1pPr marL="0" indent="0" algn="ctr">
              <a:buNone/>
              <a:defRPr sz="900"/>
            </a:lvl1pPr>
          </a:lstStyle>
          <a:p>
            <a:r>
              <a:rPr lang="en-US"/>
              <a:t>Click icon to add picture</a:t>
            </a:r>
          </a:p>
        </p:txBody>
      </p:sp>
      <p:sp>
        <p:nvSpPr>
          <p:cNvPr id="88" name="Text Placeholder 46">
            <a:extLst>
              <a:ext uri="{FF2B5EF4-FFF2-40B4-BE49-F238E27FC236}">
                <a16:creationId xmlns:a16="http://schemas.microsoft.com/office/drawing/2014/main" id="{9F9535F2-A766-44AF-9AD3-51BA2C6F2ED8}"/>
              </a:ext>
            </a:extLst>
          </p:cNvPr>
          <p:cNvSpPr>
            <a:spLocks noGrp="1"/>
          </p:cNvSpPr>
          <p:nvPr>
            <p:ph type="body" sz="quarter" idx="37" hasCustomPrompt="1"/>
          </p:nvPr>
        </p:nvSpPr>
        <p:spPr>
          <a:xfrm>
            <a:off x="2553374" y="4240861"/>
            <a:ext cx="2138339" cy="299767"/>
          </a:xfrm>
        </p:spPr>
        <p:txBody>
          <a:bodyPr>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add text</a:t>
            </a:r>
          </a:p>
        </p:txBody>
      </p:sp>
      <p:sp>
        <p:nvSpPr>
          <p:cNvPr id="87" name="Text Placeholder 39">
            <a:extLst>
              <a:ext uri="{FF2B5EF4-FFF2-40B4-BE49-F238E27FC236}">
                <a16:creationId xmlns:a16="http://schemas.microsoft.com/office/drawing/2014/main" id="{19CE1DF1-96AA-415F-9715-D5354F419B53}"/>
              </a:ext>
            </a:extLst>
          </p:cNvPr>
          <p:cNvSpPr>
            <a:spLocks noGrp="1"/>
          </p:cNvSpPr>
          <p:nvPr>
            <p:ph type="body" sz="quarter" idx="36" hasCustomPrompt="1"/>
          </p:nvPr>
        </p:nvSpPr>
        <p:spPr>
          <a:xfrm>
            <a:off x="2553374" y="4641488"/>
            <a:ext cx="2138339" cy="601662"/>
          </a:xfrm>
        </p:spPr>
        <p:txBody>
          <a:bodyPr>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add text</a:t>
            </a:r>
          </a:p>
        </p:txBody>
      </p:sp>
      <p:sp>
        <p:nvSpPr>
          <p:cNvPr id="46" name="Picture Placeholder 34">
            <a:extLst>
              <a:ext uri="{FF2B5EF4-FFF2-40B4-BE49-F238E27FC236}">
                <a16:creationId xmlns:a16="http://schemas.microsoft.com/office/drawing/2014/main" id="{55DF7ED3-48B8-48C6-A240-C3F0AF040540}"/>
              </a:ext>
            </a:extLst>
          </p:cNvPr>
          <p:cNvSpPr>
            <a:spLocks noGrp="1"/>
          </p:cNvSpPr>
          <p:nvPr>
            <p:ph type="pic" sz="quarter" idx="19"/>
          </p:nvPr>
        </p:nvSpPr>
        <p:spPr>
          <a:xfrm>
            <a:off x="5103465" y="2453724"/>
            <a:ext cx="887413" cy="889000"/>
          </a:xfrm>
        </p:spPr>
        <p:txBody>
          <a:bodyPr>
            <a:normAutofit/>
          </a:bodyPr>
          <a:lstStyle>
            <a:lvl1pPr marL="0" indent="0" algn="ctr">
              <a:buNone/>
              <a:defRPr sz="900"/>
            </a:lvl1pPr>
          </a:lstStyle>
          <a:p>
            <a:r>
              <a:rPr lang="en-US"/>
              <a:t>Click icon to add picture</a:t>
            </a:r>
          </a:p>
        </p:txBody>
      </p:sp>
      <p:sp>
        <p:nvSpPr>
          <p:cNvPr id="82" name="Text Placeholder 46">
            <a:extLst>
              <a:ext uri="{FF2B5EF4-FFF2-40B4-BE49-F238E27FC236}">
                <a16:creationId xmlns:a16="http://schemas.microsoft.com/office/drawing/2014/main" id="{60735320-27D8-4F8E-A024-598776C9D1C3}"/>
              </a:ext>
            </a:extLst>
          </p:cNvPr>
          <p:cNvSpPr>
            <a:spLocks noGrp="1"/>
          </p:cNvSpPr>
          <p:nvPr>
            <p:ph type="body" sz="quarter" idx="31" hasCustomPrompt="1"/>
          </p:nvPr>
        </p:nvSpPr>
        <p:spPr>
          <a:xfrm>
            <a:off x="6116956" y="2477008"/>
            <a:ext cx="2138339" cy="299767"/>
          </a:xfrm>
        </p:spPr>
        <p:txBody>
          <a:bodyPr>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add text</a:t>
            </a:r>
          </a:p>
        </p:txBody>
      </p:sp>
      <p:sp>
        <p:nvSpPr>
          <p:cNvPr id="81" name="Text Placeholder 39">
            <a:extLst>
              <a:ext uri="{FF2B5EF4-FFF2-40B4-BE49-F238E27FC236}">
                <a16:creationId xmlns:a16="http://schemas.microsoft.com/office/drawing/2014/main" id="{CF686D19-A348-4080-A966-C34BC802E272}"/>
              </a:ext>
            </a:extLst>
          </p:cNvPr>
          <p:cNvSpPr>
            <a:spLocks noGrp="1"/>
          </p:cNvSpPr>
          <p:nvPr>
            <p:ph type="body" sz="quarter" idx="30" hasCustomPrompt="1"/>
          </p:nvPr>
        </p:nvSpPr>
        <p:spPr>
          <a:xfrm>
            <a:off x="6116956" y="2877635"/>
            <a:ext cx="2138339" cy="601662"/>
          </a:xfrm>
        </p:spPr>
        <p:txBody>
          <a:bodyPr>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add text</a:t>
            </a:r>
          </a:p>
        </p:txBody>
      </p:sp>
      <p:sp>
        <p:nvSpPr>
          <p:cNvPr id="53" name="Picture Placeholder 34">
            <a:extLst>
              <a:ext uri="{FF2B5EF4-FFF2-40B4-BE49-F238E27FC236}">
                <a16:creationId xmlns:a16="http://schemas.microsoft.com/office/drawing/2014/main" id="{65A0AFA3-6580-43C1-B098-2C7BCA9F6C75}"/>
              </a:ext>
            </a:extLst>
          </p:cNvPr>
          <p:cNvSpPr>
            <a:spLocks noGrp="1"/>
          </p:cNvSpPr>
          <p:nvPr>
            <p:ph type="pic" sz="quarter" idx="22"/>
          </p:nvPr>
        </p:nvSpPr>
        <p:spPr>
          <a:xfrm>
            <a:off x="5103465" y="4186831"/>
            <a:ext cx="887413" cy="889000"/>
          </a:xfrm>
        </p:spPr>
        <p:txBody>
          <a:bodyPr>
            <a:normAutofit/>
          </a:bodyPr>
          <a:lstStyle>
            <a:lvl1pPr marL="0" indent="0" algn="ctr">
              <a:buNone/>
              <a:defRPr sz="900"/>
            </a:lvl1pPr>
          </a:lstStyle>
          <a:p>
            <a:r>
              <a:rPr lang="en-US"/>
              <a:t>Click icon to add picture</a:t>
            </a:r>
          </a:p>
        </p:txBody>
      </p:sp>
      <p:sp>
        <p:nvSpPr>
          <p:cNvPr id="80" name="Text Placeholder 46">
            <a:extLst>
              <a:ext uri="{FF2B5EF4-FFF2-40B4-BE49-F238E27FC236}">
                <a16:creationId xmlns:a16="http://schemas.microsoft.com/office/drawing/2014/main" id="{752DFA8A-D6FA-4ECD-9E35-F71EA4E99C77}"/>
              </a:ext>
            </a:extLst>
          </p:cNvPr>
          <p:cNvSpPr>
            <a:spLocks noGrp="1"/>
          </p:cNvSpPr>
          <p:nvPr>
            <p:ph type="body" sz="quarter" idx="29" hasCustomPrompt="1"/>
          </p:nvPr>
        </p:nvSpPr>
        <p:spPr>
          <a:xfrm>
            <a:off x="6116956" y="4240861"/>
            <a:ext cx="2138339" cy="299767"/>
          </a:xfrm>
        </p:spPr>
        <p:txBody>
          <a:bodyPr>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add text</a:t>
            </a:r>
          </a:p>
        </p:txBody>
      </p:sp>
      <p:sp>
        <p:nvSpPr>
          <p:cNvPr id="79" name="Text Placeholder 39">
            <a:extLst>
              <a:ext uri="{FF2B5EF4-FFF2-40B4-BE49-F238E27FC236}">
                <a16:creationId xmlns:a16="http://schemas.microsoft.com/office/drawing/2014/main" id="{626608D9-0200-4530-A392-8778E0D04406}"/>
              </a:ext>
            </a:extLst>
          </p:cNvPr>
          <p:cNvSpPr>
            <a:spLocks noGrp="1"/>
          </p:cNvSpPr>
          <p:nvPr>
            <p:ph type="body" sz="quarter" idx="28" hasCustomPrompt="1"/>
          </p:nvPr>
        </p:nvSpPr>
        <p:spPr>
          <a:xfrm>
            <a:off x="6116956" y="4641488"/>
            <a:ext cx="2138339" cy="601662"/>
          </a:xfrm>
        </p:spPr>
        <p:txBody>
          <a:bodyPr>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add text</a:t>
            </a:r>
          </a:p>
        </p:txBody>
      </p:sp>
      <p:sp>
        <p:nvSpPr>
          <p:cNvPr id="60" name="Picture Placeholder 34">
            <a:extLst>
              <a:ext uri="{FF2B5EF4-FFF2-40B4-BE49-F238E27FC236}">
                <a16:creationId xmlns:a16="http://schemas.microsoft.com/office/drawing/2014/main" id="{06FACEF4-EC76-40B1-ABAB-DFB9AB1C6F8C}"/>
              </a:ext>
            </a:extLst>
          </p:cNvPr>
          <p:cNvSpPr>
            <a:spLocks noGrp="1"/>
          </p:cNvSpPr>
          <p:nvPr>
            <p:ph type="pic" sz="quarter" idx="25"/>
          </p:nvPr>
        </p:nvSpPr>
        <p:spPr>
          <a:xfrm>
            <a:off x="5103465" y="5749817"/>
            <a:ext cx="887413" cy="889000"/>
          </a:xfrm>
        </p:spPr>
        <p:txBody>
          <a:bodyPr>
            <a:normAutofit/>
          </a:bodyPr>
          <a:lstStyle>
            <a:lvl1pPr marL="0" indent="0" algn="ctr">
              <a:buNone/>
              <a:defRPr sz="900"/>
            </a:lvl1pPr>
          </a:lstStyle>
          <a:p>
            <a:r>
              <a:rPr lang="en-US"/>
              <a:t>Click icon to add picture</a:t>
            </a:r>
          </a:p>
        </p:txBody>
      </p:sp>
      <p:sp>
        <p:nvSpPr>
          <p:cNvPr id="84" name="Text Placeholder 46">
            <a:extLst>
              <a:ext uri="{FF2B5EF4-FFF2-40B4-BE49-F238E27FC236}">
                <a16:creationId xmlns:a16="http://schemas.microsoft.com/office/drawing/2014/main" id="{4E33188F-DB97-4480-8F80-07EABC10A011}"/>
              </a:ext>
            </a:extLst>
          </p:cNvPr>
          <p:cNvSpPr>
            <a:spLocks noGrp="1"/>
          </p:cNvSpPr>
          <p:nvPr>
            <p:ph type="body" sz="quarter" idx="33" hasCustomPrompt="1"/>
          </p:nvPr>
        </p:nvSpPr>
        <p:spPr>
          <a:xfrm>
            <a:off x="6116956" y="5750417"/>
            <a:ext cx="2138339" cy="299767"/>
          </a:xfrm>
        </p:spPr>
        <p:txBody>
          <a:bodyPr>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add text</a:t>
            </a:r>
          </a:p>
        </p:txBody>
      </p:sp>
      <p:sp>
        <p:nvSpPr>
          <p:cNvPr id="83" name="Text Placeholder 39">
            <a:extLst>
              <a:ext uri="{FF2B5EF4-FFF2-40B4-BE49-F238E27FC236}">
                <a16:creationId xmlns:a16="http://schemas.microsoft.com/office/drawing/2014/main" id="{EAAFD4E3-0D64-4DC4-AC95-C45ABD2AE6F9}"/>
              </a:ext>
            </a:extLst>
          </p:cNvPr>
          <p:cNvSpPr>
            <a:spLocks noGrp="1"/>
          </p:cNvSpPr>
          <p:nvPr>
            <p:ph type="body" sz="quarter" idx="32" hasCustomPrompt="1"/>
          </p:nvPr>
        </p:nvSpPr>
        <p:spPr>
          <a:xfrm>
            <a:off x="6116956" y="6138282"/>
            <a:ext cx="2138339" cy="601662"/>
          </a:xfrm>
        </p:spPr>
        <p:txBody>
          <a:bodyPr>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add text</a:t>
            </a:r>
          </a:p>
        </p:txBody>
      </p:sp>
      <p:sp>
        <p:nvSpPr>
          <p:cNvPr id="43" name="Picture Placeholder 34">
            <a:extLst>
              <a:ext uri="{FF2B5EF4-FFF2-40B4-BE49-F238E27FC236}">
                <a16:creationId xmlns:a16="http://schemas.microsoft.com/office/drawing/2014/main" id="{2D1EF856-2381-405C-A913-80809E59AAB1}"/>
              </a:ext>
            </a:extLst>
          </p:cNvPr>
          <p:cNvSpPr>
            <a:spLocks noGrp="1"/>
          </p:cNvSpPr>
          <p:nvPr>
            <p:ph type="pic" sz="quarter" idx="11"/>
          </p:nvPr>
        </p:nvSpPr>
        <p:spPr>
          <a:xfrm>
            <a:off x="8655566" y="2453724"/>
            <a:ext cx="887413" cy="889000"/>
          </a:xfrm>
        </p:spPr>
        <p:txBody>
          <a:bodyPr>
            <a:normAutofit/>
          </a:bodyPr>
          <a:lstStyle>
            <a:lvl1pPr marL="0" indent="0" algn="ctr">
              <a:buNone/>
              <a:defRPr sz="900"/>
            </a:lvl1pPr>
          </a:lstStyle>
          <a:p>
            <a:r>
              <a:rPr lang="en-US"/>
              <a:t>Click icon to add picture</a:t>
            </a:r>
          </a:p>
        </p:txBody>
      </p:sp>
      <p:sp>
        <p:nvSpPr>
          <p:cNvPr id="78" name="Text Placeholder 46">
            <a:extLst>
              <a:ext uri="{FF2B5EF4-FFF2-40B4-BE49-F238E27FC236}">
                <a16:creationId xmlns:a16="http://schemas.microsoft.com/office/drawing/2014/main" id="{716BD719-7234-4908-ABBF-43004C9CA957}"/>
              </a:ext>
            </a:extLst>
          </p:cNvPr>
          <p:cNvSpPr>
            <a:spLocks noGrp="1"/>
          </p:cNvSpPr>
          <p:nvPr>
            <p:ph type="body" sz="quarter" idx="27" hasCustomPrompt="1"/>
          </p:nvPr>
        </p:nvSpPr>
        <p:spPr>
          <a:xfrm>
            <a:off x="9710761" y="2477008"/>
            <a:ext cx="2138339" cy="299767"/>
          </a:xfrm>
        </p:spPr>
        <p:txBody>
          <a:bodyPr>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add text</a:t>
            </a:r>
          </a:p>
        </p:txBody>
      </p:sp>
      <p:sp>
        <p:nvSpPr>
          <p:cNvPr id="77" name="Text Placeholder 39">
            <a:extLst>
              <a:ext uri="{FF2B5EF4-FFF2-40B4-BE49-F238E27FC236}">
                <a16:creationId xmlns:a16="http://schemas.microsoft.com/office/drawing/2014/main" id="{F9B127AA-A9E2-41AB-8FAE-D787CE0242BD}"/>
              </a:ext>
            </a:extLst>
          </p:cNvPr>
          <p:cNvSpPr>
            <a:spLocks noGrp="1"/>
          </p:cNvSpPr>
          <p:nvPr>
            <p:ph type="body" sz="quarter" idx="26" hasCustomPrompt="1"/>
          </p:nvPr>
        </p:nvSpPr>
        <p:spPr>
          <a:xfrm>
            <a:off x="9710761" y="2877635"/>
            <a:ext cx="2138339" cy="601662"/>
          </a:xfrm>
        </p:spPr>
        <p:txBody>
          <a:bodyPr>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add text</a:t>
            </a:r>
          </a:p>
        </p:txBody>
      </p:sp>
      <p:sp>
        <p:nvSpPr>
          <p:cNvPr id="52" name="Picture Placeholder 34">
            <a:extLst>
              <a:ext uri="{FF2B5EF4-FFF2-40B4-BE49-F238E27FC236}">
                <a16:creationId xmlns:a16="http://schemas.microsoft.com/office/drawing/2014/main" id="{90EC8BEC-DD26-4CF5-9BA3-62FB1DE4E8F3}"/>
              </a:ext>
            </a:extLst>
          </p:cNvPr>
          <p:cNvSpPr>
            <a:spLocks noGrp="1"/>
          </p:cNvSpPr>
          <p:nvPr>
            <p:ph type="pic" sz="quarter" idx="21"/>
          </p:nvPr>
        </p:nvSpPr>
        <p:spPr>
          <a:xfrm>
            <a:off x="8655566" y="4186831"/>
            <a:ext cx="887413" cy="889000"/>
          </a:xfrm>
        </p:spPr>
        <p:txBody>
          <a:bodyPr>
            <a:normAutofit/>
          </a:bodyPr>
          <a:lstStyle>
            <a:lvl1pPr marL="0" indent="0" algn="ctr">
              <a:buNone/>
              <a:defRPr sz="900"/>
            </a:lvl1pPr>
          </a:lstStyle>
          <a:p>
            <a:r>
              <a:rPr lang="en-US"/>
              <a:t>Click icon to add picture</a:t>
            </a:r>
          </a:p>
        </p:txBody>
      </p:sp>
      <p:sp>
        <p:nvSpPr>
          <p:cNvPr id="45" name="Text Placeholder 46">
            <a:extLst>
              <a:ext uri="{FF2B5EF4-FFF2-40B4-BE49-F238E27FC236}">
                <a16:creationId xmlns:a16="http://schemas.microsoft.com/office/drawing/2014/main" id="{55B6C77E-DBDB-42A4-9B9B-3F2CF47584F0}"/>
              </a:ext>
            </a:extLst>
          </p:cNvPr>
          <p:cNvSpPr>
            <a:spLocks noGrp="1"/>
          </p:cNvSpPr>
          <p:nvPr>
            <p:ph type="body" sz="quarter" idx="18" hasCustomPrompt="1"/>
          </p:nvPr>
        </p:nvSpPr>
        <p:spPr>
          <a:xfrm>
            <a:off x="9710761" y="4240861"/>
            <a:ext cx="2138339" cy="299767"/>
          </a:xfrm>
        </p:spPr>
        <p:txBody>
          <a:bodyPr>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add text</a:t>
            </a:r>
          </a:p>
        </p:txBody>
      </p:sp>
      <p:sp>
        <p:nvSpPr>
          <p:cNvPr id="44" name="Text Placeholder 39">
            <a:extLst>
              <a:ext uri="{FF2B5EF4-FFF2-40B4-BE49-F238E27FC236}">
                <a16:creationId xmlns:a16="http://schemas.microsoft.com/office/drawing/2014/main" id="{34FBB9E9-CEBE-45B8-BF68-9E764AEF4CBC}"/>
              </a:ext>
            </a:extLst>
          </p:cNvPr>
          <p:cNvSpPr>
            <a:spLocks noGrp="1"/>
          </p:cNvSpPr>
          <p:nvPr>
            <p:ph type="body" sz="quarter" idx="14" hasCustomPrompt="1"/>
          </p:nvPr>
        </p:nvSpPr>
        <p:spPr>
          <a:xfrm>
            <a:off x="9710761" y="4641488"/>
            <a:ext cx="2138339" cy="601662"/>
          </a:xfrm>
        </p:spPr>
        <p:txBody>
          <a:bodyPr>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add text</a:t>
            </a:r>
          </a:p>
        </p:txBody>
      </p:sp>
    </p:spTree>
    <p:extLst>
      <p:ext uri="{BB962C8B-B14F-4D97-AF65-F5344CB8AC3E}">
        <p14:creationId xmlns:p14="http://schemas.microsoft.com/office/powerpoint/2010/main" val="2138749584"/>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72">
          <p15:clr>
            <a:srgbClr val="5ACBF0"/>
          </p15:clr>
        </p15:guide>
        <p15:guide id="6" pos="2064">
          <p15:clr>
            <a:srgbClr val="5ACBF0"/>
          </p15:clr>
        </p15:guide>
        <p15:guide id="7" pos="1776">
          <p15:clr>
            <a:srgbClr val="5ACBF0"/>
          </p15:clr>
        </p15:guide>
        <p15:guide id="8" pos="5616">
          <p15:clr>
            <a:srgbClr val="5ACBF0"/>
          </p15:clr>
        </p15:guide>
        <p15:guide id="9" pos="5928">
          <p15:clr>
            <a:srgbClr val="5ACBF0"/>
          </p15:clr>
        </p15:guide>
        <p15:guide id="10" pos="144">
          <p15:clr>
            <a:srgbClr val="5ACBF0"/>
          </p15:clr>
        </p15:guide>
        <p15:guide id="11" orient="horz" pos="4200">
          <p15:clr>
            <a:srgbClr val="5ACBF0"/>
          </p15:clr>
        </p15:guide>
        <p15:guide id="12" pos="7536">
          <p15:clr>
            <a:srgbClr val="5ACBF0"/>
          </p15:clr>
        </p15:guide>
        <p15:guide id="13" orient="horz" pos="144">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10" name="TextBox 9"/>
          <p:cNvSpPr txBox="1"/>
          <p:nvPr userDrawn="1"/>
        </p:nvSpPr>
        <p:spPr>
          <a:xfrm>
            <a:off x="339094" y="6343229"/>
            <a:ext cx="2693628" cy="400110"/>
          </a:xfrm>
          <a:prstGeom prst="rect">
            <a:avLst/>
          </a:prstGeom>
          <a:noFill/>
        </p:spPr>
        <p:txBody>
          <a:bodyPr wrap="square" rtlCol="0">
            <a:spAutoFit/>
          </a:bodyPr>
          <a:lstStyle/>
          <a:p>
            <a:r>
              <a:rPr lang="en-US" sz="1000" b="0">
                <a:solidFill>
                  <a:srgbClr val="A91B1B"/>
                </a:solidFill>
              </a:rPr>
              <a:t>TJNAF is managed by Jefferson Science Associates for the US Department of Energy</a:t>
            </a:r>
          </a:p>
        </p:txBody>
      </p:sp>
      <p:sp>
        <p:nvSpPr>
          <p:cNvPr id="2" name="Title 1"/>
          <p:cNvSpPr>
            <a:spLocks noGrp="1"/>
          </p:cNvSpPr>
          <p:nvPr userDrawn="1">
            <p:ph type="ctrTitle"/>
          </p:nvPr>
        </p:nvSpPr>
        <p:spPr>
          <a:xfrm>
            <a:off x="339094" y="610558"/>
            <a:ext cx="11561038" cy="484748"/>
          </a:xfrm>
        </p:spPr>
        <p:txBody>
          <a:bodyPr/>
          <a:lstStyle>
            <a:lvl1pPr algn="l">
              <a:defRPr sz="3000" b="1" baseline="0">
                <a:solidFill>
                  <a:srgbClr val="A91B1B"/>
                </a:solidFill>
                <a:latin typeface="+mn-lt"/>
              </a:defRPr>
            </a:lvl1pPr>
          </a:lstStyle>
          <a:p>
            <a:r>
              <a:rPr lang="en-US"/>
              <a:t>Click to edit Master title style</a:t>
            </a:r>
          </a:p>
        </p:txBody>
      </p:sp>
      <p:sp>
        <p:nvSpPr>
          <p:cNvPr id="3" name="Subtitle 2"/>
          <p:cNvSpPr>
            <a:spLocks noGrp="1"/>
          </p:cNvSpPr>
          <p:nvPr userDrawn="1">
            <p:ph type="subTitle" idx="1" hasCustomPrompt="1"/>
          </p:nvPr>
        </p:nvSpPr>
        <p:spPr>
          <a:xfrm>
            <a:off x="339094" y="4070981"/>
            <a:ext cx="11154058" cy="1246977"/>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Presenter Name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DOE Science and Technology Review of Jefferson Lab July 19-21, 2022</a:t>
            </a:r>
          </a:p>
        </p:txBody>
      </p:sp>
      <p:cxnSp>
        <p:nvCxnSpPr>
          <p:cNvPr id="12" name="Straight Connector 11">
            <a:extLst>
              <a:ext uri="{FF2B5EF4-FFF2-40B4-BE49-F238E27FC236}">
                <a16:creationId xmlns:a16="http://schemas.microsoft.com/office/drawing/2014/main" id="{4187600A-EF28-8598-7119-16CFCE73073A}"/>
              </a:ext>
            </a:extLst>
          </p:cNvPr>
          <p:cNvCxnSpPr/>
          <p:nvPr userDrawn="1"/>
        </p:nvCxnSpPr>
        <p:spPr>
          <a:xfrm>
            <a:off x="0" y="6076045"/>
            <a:ext cx="12165686" cy="0"/>
          </a:xfrm>
          <a:prstGeom prst="line">
            <a:avLst/>
          </a:prstGeom>
          <a:ln w="635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3EDE0BA-7F27-4138-812D-2F936ACA9383}"/>
              </a:ext>
            </a:extLst>
          </p:cNvPr>
          <p:cNvCxnSpPr/>
          <p:nvPr userDrawn="1"/>
        </p:nvCxnSpPr>
        <p:spPr>
          <a:xfrm>
            <a:off x="1" y="6063449"/>
            <a:ext cx="12192000" cy="0"/>
          </a:xfrm>
          <a:prstGeom prst="line">
            <a:avLst/>
          </a:prstGeom>
          <a:ln w="76200">
            <a:solidFill>
              <a:srgbClr val="BE1D1D"/>
            </a:solidFill>
          </a:ln>
        </p:spPr>
        <p:style>
          <a:lnRef idx="1">
            <a:schemeClr val="accent5"/>
          </a:lnRef>
          <a:fillRef idx="0">
            <a:schemeClr val="accent5"/>
          </a:fillRef>
          <a:effectRef idx="0">
            <a:schemeClr val="accent5"/>
          </a:effectRef>
          <a:fontRef idx="minor">
            <a:schemeClr val="tx1"/>
          </a:fontRef>
        </p:style>
      </p:cxnSp>
      <p:pic>
        <p:nvPicPr>
          <p:cNvPr id="4" name="Picture 3" descr="A red circle in the middle of a black background&#10;&#10;Description automatically generated">
            <a:extLst>
              <a:ext uri="{FF2B5EF4-FFF2-40B4-BE49-F238E27FC236}">
                <a16:creationId xmlns:a16="http://schemas.microsoft.com/office/drawing/2014/main" id="{0E6BE28D-32FC-851D-CD9E-A40C3971663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12997" y="6323586"/>
            <a:ext cx="1725109" cy="540534"/>
          </a:xfrm>
          <a:prstGeom prst="rect">
            <a:avLst/>
          </a:prstGeom>
        </p:spPr>
      </p:pic>
    </p:spTree>
    <p:extLst>
      <p:ext uri="{BB962C8B-B14F-4D97-AF65-F5344CB8AC3E}">
        <p14:creationId xmlns:p14="http://schemas.microsoft.com/office/powerpoint/2010/main" val="34136506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7563" y="161927"/>
            <a:ext cx="11425236" cy="484748"/>
          </a:xfrm>
        </p:spPr>
        <p:txBody>
          <a:bodyPr/>
          <a:lstStyle>
            <a:lvl1pPr>
              <a:defRPr>
                <a:solidFill>
                  <a:srgbClr val="A91B1B"/>
                </a:solidFill>
              </a:defRPr>
            </a:lvl1pPr>
          </a:lstStyle>
          <a:p>
            <a:r>
              <a:rPr lang="en-US"/>
              <a:t>Click to edit Master title style</a:t>
            </a:r>
          </a:p>
        </p:txBody>
      </p:sp>
      <p:sp>
        <p:nvSpPr>
          <p:cNvPr id="3" name="Content Placeholder 2"/>
          <p:cNvSpPr>
            <a:spLocks noGrp="1"/>
          </p:cNvSpPr>
          <p:nvPr>
            <p:ph idx="1"/>
          </p:nvPr>
        </p:nvSpPr>
        <p:spPr>
          <a:xfrm>
            <a:off x="347563" y="1508760"/>
            <a:ext cx="11372771"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78119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7562" y="223423"/>
            <a:ext cx="11504904" cy="484748"/>
          </a:xfrm>
        </p:spPr>
        <p:txBody>
          <a:bodyPr/>
          <a:lstStyle>
            <a:lvl1pPr>
              <a:defRPr>
                <a:solidFill>
                  <a:srgbClr val="A91B1B"/>
                </a:solidFill>
              </a:defRPr>
            </a:lvl1pPr>
          </a:lstStyle>
          <a:p>
            <a:r>
              <a:rPr lang="en-US"/>
              <a:t>Click to edit Master title style</a:t>
            </a:r>
          </a:p>
        </p:txBody>
      </p:sp>
      <p:sp>
        <p:nvSpPr>
          <p:cNvPr id="3" name="Text Placeholder 2"/>
          <p:cNvSpPr>
            <a:spLocks noGrp="1"/>
          </p:cNvSpPr>
          <p:nvPr>
            <p:ph type="body" idx="1"/>
          </p:nvPr>
        </p:nvSpPr>
        <p:spPr>
          <a:xfrm>
            <a:off x="347562" y="1444752"/>
            <a:ext cx="5590038" cy="821190"/>
          </a:xfrm>
        </p:spPr>
        <p:txBody>
          <a:bodyPr anchor="b"/>
          <a:lstStyle>
            <a:lvl1pPr marL="0" indent="0">
              <a:buNone/>
              <a:defRPr sz="2400" b="1">
                <a:solidFill>
                  <a:srgbClr val="A91B1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7562" y="2270334"/>
            <a:ext cx="5590038" cy="3373229"/>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444752"/>
            <a:ext cx="5533375" cy="821190"/>
          </a:xfrm>
        </p:spPr>
        <p:txBody>
          <a:bodyPr anchor="b"/>
          <a:lstStyle>
            <a:lvl1pPr marL="0" indent="0">
              <a:buNone/>
              <a:defRPr sz="2400" b="1">
                <a:solidFill>
                  <a:srgbClr val="A91B1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270334"/>
            <a:ext cx="5533375" cy="3373229"/>
          </a:xfr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9309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3548" y="251239"/>
            <a:ext cx="11504904" cy="484748"/>
          </a:xfrm>
        </p:spPr>
        <p:txBody>
          <a:bodyPr/>
          <a:lstStyle>
            <a:lvl1pPr>
              <a:defRPr>
                <a:solidFill>
                  <a:srgbClr val="A91B1B"/>
                </a:solidFill>
              </a:defRPr>
            </a:lvl1pPr>
          </a:lstStyle>
          <a:p>
            <a:r>
              <a:rPr lang="en-US"/>
              <a:t>Click to edit Master title style</a:t>
            </a:r>
          </a:p>
        </p:txBody>
      </p:sp>
    </p:spTree>
    <p:extLst>
      <p:ext uri="{BB962C8B-B14F-4D97-AF65-F5344CB8AC3E}">
        <p14:creationId xmlns:p14="http://schemas.microsoft.com/office/powerpoint/2010/main" val="2183585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4E61A-A7AB-CBF9-A23D-1D792B3832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D4296B-BCF2-EF47-DA9A-39F8391EAA79}"/>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19B9623-D84C-3CD1-FEE2-601A974042FE}"/>
              </a:ext>
            </a:extLst>
          </p:cNvPr>
          <p:cNvSpPr>
            <a:spLocks noGrp="1"/>
          </p:cNvSpPr>
          <p:nvPr>
            <p:ph type="ftr" sz="quarter" idx="11"/>
          </p:nvPr>
        </p:nvSpPr>
        <p:spPr/>
        <p:txBody>
          <a:bodyPr/>
          <a:lstStyle/>
          <a:p>
            <a:r>
              <a:rPr lang="en-US"/>
              <a:t>Hall A Collaboration Meeting_1/21/2026</a:t>
            </a:r>
          </a:p>
        </p:txBody>
      </p:sp>
      <p:sp>
        <p:nvSpPr>
          <p:cNvPr id="5" name="Slide Number Placeholder 4">
            <a:extLst>
              <a:ext uri="{FF2B5EF4-FFF2-40B4-BE49-F238E27FC236}">
                <a16:creationId xmlns:a16="http://schemas.microsoft.com/office/drawing/2014/main" id="{5835D259-BE81-373A-ABC5-B1BD505A09E7}"/>
              </a:ext>
            </a:extLst>
          </p:cNvPr>
          <p:cNvSpPr>
            <a:spLocks noGrp="1"/>
          </p:cNvSpPr>
          <p:nvPr>
            <p:ph type="sldNum" sz="quarter" idx="12"/>
          </p:nvPr>
        </p:nvSpPr>
        <p:spPr/>
        <p:txBody>
          <a:bodyPr/>
          <a:lstStyle/>
          <a:p>
            <a:fld id="{7D1BE87E-F0DE-A44C-894B-E142BEB21E42}" type="slidenum">
              <a:rPr lang="en-US" smtClean="0"/>
              <a:t>‹#›</a:t>
            </a:fld>
            <a:endParaRPr lang="en-US"/>
          </a:p>
        </p:txBody>
      </p:sp>
    </p:spTree>
    <p:extLst>
      <p:ext uri="{BB962C8B-B14F-4D97-AF65-F5344CB8AC3E}">
        <p14:creationId xmlns:p14="http://schemas.microsoft.com/office/powerpoint/2010/main" val="4492096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411892" y="240539"/>
            <a:ext cx="11285837" cy="487490"/>
          </a:xfrm>
        </p:spPr>
        <p:txBody>
          <a:bodyPr>
            <a:normAutofit/>
          </a:bodyPr>
          <a:lstStyle>
            <a:lvl1pPr>
              <a:defRPr sz="2400" b="1" cap="all" baseline="0">
                <a:latin typeface="Arial" charset="0"/>
              </a:defRPr>
            </a:lvl1pPr>
          </a:lstStyle>
          <a:p>
            <a:r>
              <a:rPr lang="en-US"/>
              <a:t>Click to edit Master title style</a:t>
            </a:r>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49762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942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7BE5B-D462-52DE-1421-03616B30BCDE}"/>
              </a:ext>
            </a:extLst>
          </p:cNvPr>
          <p:cNvSpPr>
            <a:spLocks noGrp="1"/>
          </p:cNvSpPr>
          <p:nvPr>
            <p:ph type="title"/>
          </p:nvPr>
        </p:nvSpPr>
        <p:spPr>
          <a:xfrm>
            <a:off x="839788" y="659082"/>
            <a:ext cx="5256212" cy="1217844"/>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665018"/>
            <a:ext cx="5105416" cy="4488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838200" y="2039635"/>
            <a:ext cx="5256212" cy="415928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42989B-C2C3-64CF-3E10-B4DF85D77720}"/>
              </a:ext>
            </a:extLst>
          </p:cNvPr>
          <p:cNvSpPr>
            <a:spLocks noGrp="1"/>
          </p:cNvSpPr>
          <p:nvPr>
            <p:ph type="dt" sz="half" idx="10"/>
          </p:nvPr>
        </p:nvSpPr>
        <p:spPr>
          <a:xfrm>
            <a:off x="838200" y="6319222"/>
            <a:ext cx="2743200" cy="365125"/>
          </a:xfrm>
        </p:spPr>
        <p:txBody>
          <a:bodyPr/>
          <a:lstStyle/>
          <a:p>
            <a:endParaRPr lang="en-US"/>
          </a:p>
        </p:txBody>
      </p:sp>
      <p:sp>
        <p:nvSpPr>
          <p:cNvPr id="6" name="Footer Placeholder 5">
            <a:extLst>
              <a:ext uri="{FF2B5EF4-FFF2-40B4-BE49-F238E27FC236}">
                <a16:creationId xmlns:a16="http://schemas.microsoft.com/office/drawing/2014/main" id="{CBCD1CB6-265A-26F7-6ACD-4E118B9F7ED7}"/>
              </a:ext>
            </a:extLst>
          </p:cNvPr>
          <p:cNvSpPr>
            <a:spLocks noGrp="1"/>
          </p:cNvSpPr>
          <p:nvPr>
            <p:ph type="ftr" sz="quarter" idx="11"/>
          </p:nvPr>
        </p:nvSpPr>
        <p:spPr>
          <a:xfrm>
            <a:off x="4038600" y="6319222"/>
            <a:ext cx="4114800" cy="365125"/>
          </a:xfrm>
        </p:spPr>
        <p:txBody>
          <a:bodyPr/>
          <a:lstStyle/>
          <a:p>
            <a:r>
              <a:rPr lang="en-US"/>
              <a:t>Hall A Collaboration Meeting_1/21/2026</a:t>
            </a:r>
          </a:p>
        </p:txBody>
      </p:sp>
      <p:sp>
        <p:nvSpPr>
          <p:cNvPr id="7" name="Slide Number Placeholder 6">
            <a:extLst>
              <a:ext uri="{FF2B5EF4-FFF2-40B4-BE49-F238E27FC236}">
                <a16:creationId xmlns:a16="http://schemas.microsoft.com/office/drawing/2014/main" id="{54EA2B28-0638-4541-1F5F-97ED6B3484C9}"/>
              </a:ext>
            </a:extLst>
          </p:cNvPr>
          <p:cNvSpPr>
            <a:spLocks noGrp="1"/>
          </p:cNvSpPr>
          <p:nvPr>
            <p:ph type="sldNum" sz="quarter" idx="12"/>
          </p:nvPr>
        </p:nvSpPr>
        <p:spPr>
          <a:xfrm>
            <a:off x="8610600" y="6319222"/>
            <a:ext cx="2743200" cy="365125"/>
          </a:xfrm>
        </p:spPr>
        <p:txBody>
          <a:bodyPr/>
          <a:lstStyle/>
          <a:p>
            <a:fld id="{7D1BE87E-F0DE-A44C-894B-E142BEB21E42}" type="slidenum">
              <a:rPr lang="en-US" smtClean="0"/>
              <a:t>‹#›</a:t>
            </a:fld>
            <a:endParaRPr lang="en-US"/>
          </a:p>
        </p:txBody>
      </p:sp>
      <p:pic>
        <p:nvPicPr>
          <p:cNvPr id="9" name="Picture 8">
            <a:extLst>
              <a:ext uri="{FF2B5EF4-FFF2-40B4-BE49-F238E27FC236}">
                <a16:creationId xmlns:a16="http://schemas.microsoft.com/office/drawing/2014/main" id="{B60B6A89-DE44-C672-C802-9D563BFCD568}"/>
              </a:ext>
            </a:extLst>
          </p:cNvPr>
          <p:cNvPicPr>
            <a:picLocks noChangeAspect="1"/>
          </p:cNvPicPr>
          <p:nvPr userDrawn="1"/>
        </p:nvPicPr>
        <p:blipFill>
          <a:blip r:embed="rId2"/>
          <a:stretch>
            <a:fillRect/>
          </a:stretch>
        </p:blipFill>
        <p:spPr>
          <a:xfrm>
            <a:off x="0" y="6704172"/>
            <a:ext cx="12192000" cy="241300"/>
          </a:xfrm>
          <a:prstGeom prst="rect">
            <a:avLst/>
          </a:prstGeom>
        </p:spPr>
      </p:pic>
    </p:spTree>
    <p:extLst>
      <p:ext uri="{BB962C8B-B14F-4D97-AF65-F5344CB8AC3E}">
        <p14:creationId xmlns:p14="http://schemas.microsoft.com/office/powerpoint/2010/main" val="3143597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7BE5B-D462-52DE-1421-03616B30BCDE}"/>
              </a:ext>
            </a:extLst>
          </p:cNvPr>
          <p:cNvSpPr>
            <a:spLocks noGrp="1"/>
          </p:cNvSpPr>
          <p:nvPr>
            <p:ph type="title"/>
          </p:nvPr>
        </p:nvSpPr>
        <p:spPr>
          <a:xfrm>
            <a:off x="839788" y="659082"/>
            <a:ext cx="5256212" cy="1217844"/>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665018"/>
            <a:ext cx="5105416" cy="4488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838200" y="2039635"/>
            <a:ext cx="5256212" cy="415928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42989B-C2C3-64CF-3E10-B4DF85D77720}"/>
              </a:ext>
            </a:extLst>
          </p:cNvPr>
          <p:cNvSpPr>
            <a:spLocks noGrp="1"/>
          </p:cNvSpPr>
          <p:nvPr>
            <p:ph type="dt" sz="half" idx="10"/>
          </p:nvPr>
        </p:nvSpPr>
        <p:spPr>
          <a:xfrm>
            <a:off x="838200" y="6319222"/>
            <a:ext cx="2743200" cy="365125"/>
          </a:xfrm>
        </p:spPr>
        <p:txBody>
          <a:bodyPr/>
          <a:lstStyle/>
          <a:p>
            <a:endParaRPr lang="en-US"/>
          </a:p>
        </p:txBody>
      </p:sp>
      <p:sp>
        <p:nvSpPr>
          <p:cNvPr id="6" name="Footer Placeholder 5">
            <a:extLst>
              <a:ext uri="{FF2B5EF4-FFF2-40B4-BE49-F238E27FC236}">
                <a16:creationId xmlns:a16="http://schemas.microsoft.com/office/drawing/2014/main" id="{CBCD1CB6-265A-26F7-6ACD-4E118B9F7ED7}"/>
              </a:ext>
            </a:extLst>
          </p:cNvPr>
          <p:cNvSpPr>
            <a:spLocks noGrp="1"/>
          </p:cNvSpPr>
          <p:nvPr>
            <p:ph type="ftr" sz="quarter" idx="11"/>
          </p:nvPr>
        </p:nvSpPr>
        <p:spPr>
          <a:xfrm>
            <a:off x="4038600" y="6319222"/>
            <a:ext cx="4114800" cy="365125"/>
          </a:xfrm>
        </p:spPr>
        <p:txBody>
          <a:bodyPr/>
          <a:lstStyle/>
          <a:p>
            <a:r>
              <a:rPr lang="en-US"/>
              <a:t>Hall A Collaboration Meeting_1/21/2026</a:t>
            </a:r>
          </a:p>
        </p:txBody>
      </p:sp>
      <p:sp>
        <p:nvSpPr>
          <p:cNvPr id="7" name="Slide Number Placeholder 6">
            <a:extLst>
              <a:ext uri="{FF2B5EF4-FFF2-40B4-BE49-F238E27FC236}">
                <a16:creationId xmlns:a16="http://schemas.microsoft.com/office/drawing/2014/main" id="{54EA2B28-0638-4541-1F5F-97ED6B3484C9}"/>
              </a:ext>
            </a:extLst>
          </p:cNvPr>
          <p:cNvSpPr>
            <a:spLocks noGrp="1"/>
          </p:cNvSpPr>
          <p:nvPr>
            <p:ph type="sldNum" sz="quarter" idx="12"/>
          </p:nvPr>
        </p:nvSpPr>
        <p:spPr>
          <a:xfrm>
            <a:off x="8610600" y="6319222"/>
            <a:ext cx="2743200" cy="365125"/>
          </a:xfrm>
        </p:spPr>
        <p:txBody>
          <a:bodyPr/>
          <a:lstStyle/>
          <a:p>
            <a:fld id="{7D1BE87E-F0DE-A44C-894B-E142BEB21E42}" type="slidenum">
              <a:rPr lang="en-US" smtClean="0"/>
              <a:t>‹#›</a:t>
            </a:fld>
            <a:endParaRPr lang="en-US"/>
          </a:p>
        </p:txBody>
      </p:sp>
    </p:spTree>
    <p:extLst>
      <p:ext uri="{BB962C8B-B14F-4D97-AF65-F5344CB8AC3E}">
        <p14:creationId xmlns:p14="http://schemas.microsoft.com/office/powerpoint/2010/main" val="3319095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5.xml"/><Relationship Id="rId7"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image" Target="../media/image13.png"/><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theme" Target="../theme/theme4.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68.xml"/><Relationship Id="rId7"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5" Type="http://schemas.openxmlformats.org/officeDocument/2006/relationships/slideLayout" Target="../slideLayouts/slideLayout70.xml"/><Relationship Id="rId4" Type="http://schemas.openxmlformats.org/officeDocument/2006/relationships/slideLayout" Target="../slideLayouts/slideLayout69.xml"/><Relationship Id="rId9"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BD8159-AD9B-885B-18F2-9B7C42B96B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15885B-F131-1373-A6B2-E992A159BA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40272-7430-3A66-EF2E-3DB68B97A7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C20A73B3-58D3-5D93-364A-A1463F4074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Hall A Collaboration Meeting_1/21/2026</a:t>
            </a:r>
          </a:p>
        </p:txBody>
      </p:sp>
      <p:sp>
        <p:nvSpPr>
          <p:cNvPr id="6" name="Slide Number Placeholder 5">
            <a:extLst>
              <a:ext uri="{FF2B5EF4-FFF2-40B4-BE49-F238E27FC236}">
                <a16:creationId xmlns:a16="http://schemas.microsoft.com/office/drawing/2014/main" id="{CEFDCB58-DAB8-2BE0-8A56-C32ED233D6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1BE87E-F0DE-A44C-894B-E142BEB21E42}" type="slidenum">
              <a:rPr lang="en-US" smtClean="0"/>
              <a:t>‹#›</a:t>
            </a:fld>
            <a:endParaRPr lang="en-US"/>
          </a:p>
        </p:txBody>
      </p:sp>
    </p:spTree>
    <p:extLst>
      <p:ext uri="{BB962C8B-B14F-4D97-AF65-F5344CB8AC3E}">
        <p14:creationId xmlns:p14="http://schemas.microsoft.com/office/powerpoint/2010/main" val="23690355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5" r:id="rId14"/>
    <p:sldLayoutId id="2147483678" r:id="rId15"/>
    <p:sldLayoutId id="2147483679" r:id="rId16"/>
  </p:sldLayoutIdLst>
  <p:hf sldNum="0" hdr="0" dt="0"/>
  <p:txStyles>
    <p:titleStyle>
      <a:lvl1pPr algn="l" defTabSz="914400" rtl="0" eaLnBrk="1" latinLnBrk="0" hangingPunct="1">
        <a:lnSpc>
          <a:spcPct val="90000"/>
        </a:lnSpc>
        <a:spcBef>
          <a:spcPct val="0"/>
        </a:spcBef>
        <a:buNone/>
        <a:defRPr sz="4400" b="1" i="0" kern="1200" baseline="0">
          <a:solidFill>
            <a:schemeClr val="tx1"/>
          </a:solidFill>
          <a:latin typeface="Avenir" panose="02000503020000020003"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BD8159-AD9B-885B-18F2-9B7C42B96B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15885B-F131-1373-A6B2-E992A159BA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FEC86D55-AA86-4418-BC5F-C51768C252B9}"/>
              </a:ext>
            </a:extLst>
          </p:cNvPr>
          <p:cNvSpPr>
            <a:spLocks noGrp="1"/>
          </p:cNvSpPr>
          <p:nvPr>
            <p:ph type="sldNum" sz="quarter" idx="4"/>
          </p:nvPr>
        </p:nvSpPr>
        <p:spPr>
          <a:xfrm>
            <a:off x="9144000" y="6356350"/>
            <a:ext cx="2743200"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fld id="{753F9866-9D6A-4E48-8AAE-F0F10B4380FA}" type="slidenum">
              <a:rPr lang="en-US" smtClean="0"/>
              <a:pPr/>
              <a:t>‹#›</a:t>
            </a:fld>
            <a:endParaRPr lang="en-US"/>
          </a:p>
        </p:txBody>
      </p:sp>
    </p:spTree>
    <p:extLst>
      <p:ext uri="{BB962C8B-B14F-4D97-AF65-F5344CB8AC3E}">
        <p14:creationId xmlns:p14="http://schemas.microsoft.com/office/powerpoint/2010/main" val="137791980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754" r:id="rId16"/>
  </p:sldLayoutIdLst>
  <p:hf sldNum="0" hdr="0" dt="0"/>
  <p:txStyles>
    <p:titleStyle>
      <a:lvl1pPr algn="l" defTabSz="914400" rtl="0" eaLnBrk="1" latinLnBrk="0" hangingPunct="1">
        <a:lnSpc>
          <a:spcPct val="90000"/>
        </a:lnSpc>
        <a:spcBef>
          <a:spcPct val="0"/>
        </a:spcBef>
        <a:buNone/>
        <a:defRPr sz="4400" b="1" i="0" kern="1200" baseline="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66659" y="289937"/>
            <a:ext cx="11378099" cy="484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p>
        </p:txBody>
      </p:sp>
      <p:sp>
        <p:nvSpPr>
          <p:cNvPr id="1027" name="Text Placeholder 2"/>
          <p:cNvSpPr>
            <a:spLocks noGrp="1"/>
          </p:cNvSpPr>
          <p:nvPr>
            <p:ph type="body" idx="1"/>
          </p:nvPr>
        </p:nvSpPr>
        <p:spPr bwMode="auto">
          <a:xfrm>
            <a:off x="347563" y="1508761"/>
            <a:ext cx="11523520"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256"/>
          <p:cNvSpPr txBox="1">
            <a:spLocks noChangeArrowheads="1"/>
          </p:cNvSpPr>
          <p:nvPr/>
        </p:nvSpPr>
        <p:spPr>
          <a:xfrm>
            <a:off x="366659" y="6477000"/>
            <a:ext cx="3860800" cy="182562"/>
          </a:xfrm>
          <a:prstGeom prst="rect">
            <a:avLst/>
          </a:prstGeom>
          <a:ln/>
        </p:spPr>
        <p:txBody>
          <a:bodyPr anchor="ctr"/>
          <a:lstStyle/>
          <a:p>
            <a:pPr algn="l"/>
            <a:endParaRPr lang="en-US" sz="1000">
              <a:solidFill>
                <a:srgbClr val="BFBFBF"/>
              </a:solidFill>
              <a:latin typeface="Arial" pitchFamily="34" charset="0"/>
              <a:cs typeface="Arial" pitchFamily="34" charset="0"/>
            </a:endParaRPr>
          </a:p>
        </p:txBody>
      </p:sp>
      <p:sp>
        <p:nvSpPr>
          <p:cNvPr id="12" name="Rectangle 256"/>
          <p:cNvSpPr txBox="1">
            <a:spLocks noChangeArrowheads="1"/>
          </p:cNvSpPr>
          <p:nvPr userDrawn="1"/>
        </p:nvSpPr>
        <p:spPr>
          <a:xfrm>
            <a:off x="376310" y="6510173"/>
            <a:ext cx="3860800" cy="182562"/>
          </a:xfrm>
          <a:prstGeom prst="rect">
            <a:avLst/>
          </a:prstGeom>
          <a:ln/>
        </p:spPr>
        <p:txBody>
          <a:bodyPr anchor="ctr"/>
          <a:lstStyle/>
          <a:p>
            <a:pPr algn="l"/>
            <a:r>
              <a:rPr lang="en-US" sz="1000">
                <a:solidFill>
                  <a:srgbClr val="BFBFBF"/>
                </a:solidFill>
                <a:latin typeface="Arial" pitchFamily="34" charset="0"/>
                <a:cs typeface="Arial" pitchFamily="34" charset="0"/>
              </a:rPr>
              <a:t>October 2,, 2025</a:t>
            </a:r>
          </a:p>
        </p:txBody>
      </p:sp>
    </p:spTree>
    <p:extLst>
      <p:ext uri="{BB962C8B-B14F-4D97-AF65-F5344CB8AC3E}">
        <p14:creationId xmlns:p14="http://schemas.microsoft.com/office/powerpoint/2010/main" val="142988130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32" r:id="rId6"/>
  </p:sldLayoutIdLst>
  <p:hf sldNum="0" hdr="0" dt="0"/>
  <p:txStyles>
    <p:titleStyle>
      <a:lvl1pPr algn="l" rtl="0" eaLnBrk="1" fontAlgn="base" hangingPunct="1">
        <a:lnSpc>
          <a:spcPct val="85000"/>
        </a:lnSpc>
        <a:spcBef>
          <a:spcPct val="0"/>
        </a:spcBef>
        <a:spcAft>
          <a:spcPct val="0"/>
        </a:spcAft>
        <a:defRPr sz="3000" b="1" kern="1200">
          <a:solidFill>
            <a:srgbClr val="A91B1B"/>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BD8159-AD9B-885B-18F2-9B7C42B96B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15885B-F131-1373-A6B2-E992A159BA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0531934"/>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55" r:id="rId24"/>
  </p:sldLayoutIdLst>
  <p:hf sldNum="0" hdr="0" dt="0"/>
  <p:txStyles>
    <p:titleStyle>
      <a:lvl1pPr algn="l" defTabSz="914400" rtl="0" eaLnBrk="1" latinLnBrk="0" hangingPunct="1">
        <a:lnSpc>
          <a:spcPct val="90000"/>
        </a:lnSpc>
        <a:spcBef>
          <a:spcPct val="0"/>
        </a:spcBef>
        <a:buNone/>
        <a:defRPr sz="4400" b="1" i="0" kern="1200" baseline="0">
          <a:solidFill>
            <a:schemeClr val="tx1"/>
          </a:solidFill>
          <a:latin typeface="Avenir" panose="02000503020000020003"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90B616-241D-4DFE-BC2F-C001ED77E825}"/>
              </a:ext>
            </a:extLst>
          </p:cNvPr>
          <p:cNvSpPr>
            <a:spLocks noGrp="1"/>
          </p:cNvSpPr>
          <p:nvPr>
            <p:ph type="title"/>
          </p:nvPr>
        </p:nvSpPr>
        <p:spPr>
          <a:xfrm>
            <a:off x="230124" y="457200"/>
            <a:ext cx="11731752" cy="758952"/>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A8AE909E-CC4A-4E51-BC02-B893225D2B31}"/>
              </a:ext>
            </a:extLst>
          </p:cNvPr>
          <p:cNvSpPr>
            <a:spLocks noGrp="1"/>
          </p:cNvSpPr>
          <p:nvPr>
            <p:ph type="body" idx="1"/>
          </p:nvPr>
        </p:nvSpPr>
        <p:spPr>
          <a:xfrm>
            <a:off x="230124" y="1825625"/>
            <a:ext cx="1173175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3B6EE4-1695-4DD6-9758-84FFE963D6AE}"/>
              </a:ext>
            </a:extLst>
          </p:cNvPr>
          <p:cNvSpPr>
            <a:spLocks noGrp="1"/>
          </p:cNvSpPr>
          <p:nvPr>
            <p:ph type="dt" sz="half" idx="2"/>
          </p:nvPr>
        </p:nvSpPr>
        <p:spPr>
          <a:xfrm>
            <a:off x="230124" y="636106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7B43250D-A8F9-4682-AD84-FD37BCAA6297}"/>
              </a:ext>
            </a:extLst>
          </p:cNvPr>
          <p:cNvSpPr>
            <a:spLocks noGrp="1"/>
          </p:cNvSpPr>
          <p:nvPr>
            <p:ph type="ftr" sz="quarter" idx="3"/>
          </p:nvPr>
        </p:nvSpPr>
        <p:spPr>
          <a:xfrm>
            <a:off x="3185652" y="6356350"/>
            <a:ext cx="582069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Hall A Collaboration Meeting_1/21/2026</a:t>
            </a:r>
          </a:p>
        </p:txBody>
      </p:sp>
      <p:sp>
        <p:nvSpPr>
          <p:cNvPr id="6" name="Slide Number Placeholder 5">
            <a:extLst>
              <a:ext uri="{FF2B5EF4-FFF2-40B4-BE49-F238E27FC236}">
                <a16:creationId xmlns:a16="http://schemas.microsoft.com/office/drawing/2014/main" id="{C5E1A788-841D-41AB-A983-152B6532F723}"/>
              </a:ext>
            </a:extLst>
          </p:cNvPr>
          <p:cNvSpPr>
            <a:spLocks noGrp="1"/>
          </p:cNvSpPr>
          <p:nvPr>
            <p:ph type="sldNum" sz="quarter" idx="4"/>
          </p:nvPr>
        </p:nvSpPr>
        <p:spPr>
          <a:xfrm>
            <a:off x="9218676"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DE3823-CC86-4AC6-95C0-DC3ECA80FD88}" type="slidenum">
              <a:rPr lang="en-US" smtClean="0"/>
              <a:t>‹#›</a:t>
            </a:fld>
            <a:endParaRPr lang="en-US"/>
          </a:p>
        </p:txBody>
      </p:sp>
    </p:spTree>
    <p:extLst>
      <p:ext uri="{BB962C8B-B14F-4D97-AF65-F5344CB8AC3E}">
        <p14:creationId xmlns:p14="http://schemas.microsoft.com/office/powerpoint/2010/main" val="2662755880"/>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Lst>
  <p:hf sldNum="0" hdr="0" dt="0"/>
  <p:txStyles>
    <p:titleStyle>
      <a:lvl1pPr algn="ctr" defTabSz="914400" rtl="0" eaLnBrk="1" latinLnBrk="0" hangingPunct="1">
        <a:lnSpc>
          <a:spcPct val="90000"/>
        </a:lnSpc>
        <a:spcBef>
          <a:spcPct val="0"/>
        </a:spcBef>
        <a:buNone/>
        <a:defRPr sz="3600" b="1"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66659" y="289937"/>
            <a:ext cx="11378099" cy="484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p>
        </p:txBody>
      </p:sp>
      <p:sp>
        <p:nvSpPr>
          <p:cNvPr id="1027" name="Text Placeholder 2"/>
          <p:cNvSpPr>
            <a:spLocks noGrp="1"/>
          </p:cNvSpPr>
          <p:nvPr>
            <p:ph type="body" idx="1"/>
          </p:nvPr>
        </p:nvSpPr>
        <p:spPr bwMode="auto">
          <a:xfrm>
            <a:off x="347563" y="1508761"/>
            <a:ext cx="11523520"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6"/>
          <p:cNvSpPr>
            <a:spLocks noChangeArrowheads="1"/>
          </p:cNvSpPr>
          <p:nvPr/>
        </p:nvSpPr>
        <p:spPr bwMode="auto">
          <a:xfrm flipH="1">
            <a:off x="5915507" y="6583362"/>
            <a:ext cx="280401" cy="152400"/>
          </a:xfrm>
          <a:prstGeom prst="rect">
            <a:avLst/>
          </a:prstGeom>
          <a:noFill/>
          <a:ln w="9525">
            <a:noFill/>
            <a:miter lim="800000"/>
            <a:headEnd/>
            <a:tailEnd/>
          </a:ln>
          <a:effectLst/>
        </p:spPr>
        <p:txBody>
          <a:bodyPr lIns="0" tIns="0" rIns="0" bIns="0"/>
          <a:lstStyle/>
          <a:p>
            <a:pPr algn="r" defTabSz="173038">
              <a:lnSpc>
                <a:spcPct val="90000"/>
              </a:lnSpc>
              <a:tabLst>
                <a:tab pos="230188" algn="l"/>
              </a:tabLst>
              <a:defRPr/>
            </a:pPr>
            <a:fld id="{040BB257-551A-4736-B50F-DCF1BA034C06}" type="slidenum">
              <a:rPr lang="en-US" sz="1000" smtClean="0">
                <a:solidFill>
                  <a:schemeClr val="bg1">
                    <a:lumMod val="75000"/>
                  </a:schemeClr>
                </a:solidFill>
                <a:latin typeface="Arial" pitchFamily="34" charset="0"/>
                <a:cs typeface="Arial" pitchFamily="34" charset="0"/>
              </a:rPr>
              <a:pPr algn="r" defTabSz="173038">
                <a:lnSpc>
                  <a:spcPct val="90000"/>
                </a:lnSpc>
                <a:tabLst>
                  <a:tab pos="230188" algn="l"/>
                </a:tabLst>
                <a:defRPr/>
              </a:pPr>
              <a:t>‹#›</a:t>
            </a:fld>
            <a:endParaRPr lang="en-US" sz="1000">
              <a:solidFill>
                <a:schemeClr val="bg1">
                  <a:lumMod val="75000"/>
                </a:schemeClr>
              </a:solidFill>
              <a:latin typeface="Arial" pitchFamily="34" charset="0"/>
              <a:cs typeface="Arial" pitchFamily="34" charset="0"/>
            </a:endParaRPr>
          </a:p>
        </p:txBody>
      </p:sp>
      <p:sp>
        <p:nvSpPr>
          <p:cNvPr id="14" name="Rectangle 256"/>
          <p:cNvSpPr txBox="1">
            <a:spLocks noChangeArrowheads="1"/>
          </p:cNvSpPr>
          <p:nvPr/>
        </p:nvSpPr>
        <p:spPr>
          <a:xfrm>
            <a:off x="366659" y="6477000"/>
            <a:ext cx="3860800" cy="182562"/>
          </a:xfrm>
          <a:prstGeom prst="rect">
            <a:avLst/>
          </a:prstGeom>
          <a:ln/>
        </p:spPr>
        <p:txBody>
          <a:bodyPr anchor="ctr"/>
          <a:lstStyle/>
          <a:p>
            <a:pPr algn="l"/>
            <a:endParaRPr lang="en-US" sz="1000">
              <a:solidFill>
                <a:srgbClr val="BFBFBF"/>
              </a:solidFill>
              <a:latin typeface="Arial" pitchFamily="34" charset="0"/>
              <a:cs typeface="Arial" pitchFamily="34" charset="0"/>
            </a:endParaRPr>
          </a:p>
        </p:txBody>
      </p:sp>
      <p:sp>
        <p:nvSpPr>
          <p:cNvPr id="12" name="Rectangle 256"/>
          <p:cNvSpPr txBox="1">
            <a:spLocks noChangeArrowheads="1"/>
          </p:cNvSpPr>
          <p:nvPr userDrawn="1"/>
        </p:nvSpPr>
        <p:spPr>
          <a:xfrm>
            <a:off x="376310" y="6510173"/>
            <a:ext cx="3860800" cy="182562"/>
          </a:xfrm>
          <a:prstGeom prst="rect">
            <a:avLst/>
          </a:prstGeom>
          <a:ln/>
        </p:spPr>
        <p:txBody>
          <a:bodyPr anchor="ctr"/>
          <a:lstStyle/>
          <a:p>
            <a:pPr algn="l"/>
            <a:r>
              <a:rPr lang="en-US" sz="1000">
                <a:solidFill>
                  <a:srgbClr val="BFBFBF"/>
                </a:solidFill>
                <a:latin typeface="Arial" pitchFamily="34" charset="0"/>
                <a:cs typeface="Arial" pitchFamily="34" charset="0"/>
              </a:rPr>
              <a:t>October 18,, 2025</a:t>
            </a:r>
          </a:p>
        </p:txBody>
      </p:sp>
      <p:pic>
        <p:nvPicPr>
          <p:cNvPr id="2" name="Picture 1" descr="A red circle in the middle of a black background&#10;&#10;Description automatically generated">
            <a:extLst>
              <a:ext uri="{FF2B5EF4-FFF2-40B4-BE49-F238E27FC236}">
                <a16:creationId xmlns:a16="http://schemas.microsoft.com/office/drawing/2014/main" id="{3869421E-355C-B3CE-94D8-A85B03599230}"/>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0312997" y="6323586"/>
            <a:ext cx="1725109" cy="540534"/>
          </a:xfrm>
          <a:prstGeom prst="rect">
            <a:avLst/>
          </a:prstGeom>
        </p:spPr>
      </p:pic>
    </p:spTree>
    <p:extLst>
      <p:ext uri="{BB962C8B-B14F-4D97-AF65-F5344CB8AC3E}">
        <p14:creationId xmlns:p14="http://schemas.microsoft.com/office/powerpoint/2010/main" val="2726709060"/>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3" r:id="rId6"/>
  </p:sldLayoutIdLst>
  <p:hf sldNum="0" hdr="0" dt="0"/>
  <p:txStyles>
    <p:titleStyle>
      <a:lvl1pPr algn="l" rtl="0" eaLnBrk="1" fontAlgn="base" hangingPunct="1">
        <a:lnSpc>
          <a:spcPct val="85000"/>
        </a:lnSpc>
        <a:spcBef>
          <a:spcPct val="0"/>
        </a:spcBef>
        <a:spcAft>
          <a:spcPct val="0"/>
        </a:spcAft>
        <a:defRPr sz="3000" b="1" kern="1200">
          <a:solidFill>
            <a:srgbClr val="A91B1B"/>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55.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microsoft.com/office/2018/10/relationships/comments" Target="../comments/modernComment_17BC_E2E82775.xml"/><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54.png"/><Relationship Id="rId4" Type="http://schemas.openxmlformats.org/officeDocument/2006/relationships/image" Target="../media/image53.jpe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5.pn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5.png"/><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xml"/><Relationship Id="rId1" Type="http://schemas.openxmlformats.org/officeDocument/2006/relationships/slideLayout" Target="../slideLayouts/slideLayout62.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3.xml"/><Relationship Id="rId16" Type="http://schemas.openxmlformats.org/officeDocument/2006/relationships/image" Target="../media/image32.jpeg"/><Relationship Id="rId1" Type="http://schemas.openxmlformats.org/officeDocument/2006/relationships/slideLayout" Target="../slideLayouts/slideLayout6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microsoft.com/office/2007/relationships/hdphoto" Target="../media/hdphoto1.wdp"/><Relationship Id="rId9" Type="http://schemas.openxmlformats.org/officeDocument/2006/relationships/image" Target="../media/image25.png"/><Relationship Id="rId14"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62.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7B6_A313C1E4.xml"/><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4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18706-BE92-5674-8ED0-33DF2CC72419}"/>
            </a:ext>
          </a:extLst>
        </p:cNvPr>
        <p:cNvGrpSpPr/>
        <p:nvPr/>
      </p:nvGrpSpPr>
      <p:grpSpPr>
        <a:xfrm>
          <a:off x="0" y="0"/>
          <a:ext cx="0" cy="0"/>
          <a:chOff x="0" y="0"/>
          <a:chExt cx="0" cy="0"/>
        </a:xfrm>
      </p:grpSpPr>
      <p:pic>
        <p:nvPicPr>
          <p:cNvPr id="35" name="Picture Placeholder 34" descr="A close-up of a machine&#10;&#10;Description automatically generated with low confidence">
            <a:extLst>
              <a:ext uri="{FF2B5EF4-FFF2-40B4-BE49-F238E27FC236}">
                <a16:creationId xmlns:a16="http://schemas.microsoft.com/office/drawing/2014/main" id="{F4A7F67A-F711-D40B-01C6-A6770706EF77}"/>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t="6" b="6"/>
          <a:stretch>
            <a:fillRect/>
          </a:stretch>
        </p:blipFill>
        <p:spPr/>
      </p:pic>
      <p:sp>
        <p:nvSpPr>
          <p:cNvPr id="2" name="Title 1">
            <a:extLst>
              <a:ext uri="{FF2B5EF4-FFF2-40B4-BE49-F238E27FC236}">
                <a16:creationId xmlns:a16="http://schemas.microsoft.com/office/drawing/2014/main" id="{7AAC87CA-8223-4766-DC0C-EF69FC2823DF}"/>
              </a:ext>
            </a:extLst>
          </p:cNvPr>
          <p:cNvSpPr>
            <a:spLocks noGrp="1"/>
          </p:cNvSpPr>
          <p:nvPr>
            <p:ph type="ctrTitle"/>
          </p:nvPr>
        </p:nvSpPr>
        <p:spPr>
          <a:xfrm>
            <a:off x="331416" y="2125014"/>
            <a:ext cx="8155761" cy="919032"/>
          </a:xfrm>
        </p:spPr>
        <p:txBody>
          <a:bodyPr>
            <a:noAutofit/>
          </a:bodyPr>
          <a:lstStyle/>
          <a:p>
            <a:r>
              <a:rPr lang="en-US"/>
              <a:t>JSA Board Report</a:t>
            </a:r>
          </a:p>
        </p:txBody>
      </p:sp>
      <p:sp>
        <p:nvSpPr>
          <p:cNvPr id="3" name="Subtitle 2">
            <a:extLst>
              <a:ext uri="{FF2B5EF4-FFF2-40B4-BE49-F238E27FC236}">
                <a16:creationId xmlns:a16="http://schemas.microsoft.com/office/drawing/2014/main" id="{AB7C2221-BF13-0BB7-7CAB-FCDFA3F405DB}"/>
              </a:ext>
            </a:extLst>
          </p:cNvPr>
          <p:cNvSpPr>
            <a:spLocks noGrp="1"/>
          </p:cNvSpPr>
          <p:nvPr>
            <p:ph type="subTitle" idx="1"/>
          </p:nvPr>
        </p:nvSpPr>
        <p:spPr>
          <a:xfrm>
            <a:off x="410327" y="3311761"/>
            <a:ext cx="8155761" cy="529861"/>
          </a:xfrm>
        </p:spPr>
        <p:txBody>
          <a:bodyPr>
            <a:noAutofit/>
          </a:bodyPr>
          <a:lstStyle/>
          <a:p>
            <a:r>
              <a:rPr lang="en-US"/>
              <a:t>Kim Sawyer, Lab Director</a:t>
            </a:r>
          </a:p>
        </p:txBody>
      </p:sp>
      <p:sp>
        <p:nvSpPr>
          <p:cNvPr id="30" name="Text Placeholder 29">
            <a:extLst>
              <a:ext uri="{FF2B5EF4-FFF2-40B4-BE49-F238E27FC236}">
                <a16:creationId xmlns:a16="http://schemas.microsoft.com/office/drawing/2014/main" id="{B1FD6E6E-8348-06B4-85C7-15104B0D78ED}"/>
              </a:ext>
            </a:extLst>
          </p:cNvPr>
          <p:cNvSpPr>
            <a:spLocks noGrp="1"/>
          </p:cNvSpPr>
          <p:nvPr>
            <p:ph type="body" sz="quarter" idx="10"/>
          </p:nvPr>
        </p:nvSpPr>
        <p:spPr>
          <a:xfrm>
            <a:off x="331415" y="5169060"/>
            <a:ext cx="3257024" cy="529861"/>
          </a:xfrm>
        </p:spPr>
        <p:txBody>
          <a:bodyPr/>
          <a:lstStyle/>
          <a:p>
            <a:pPr algn="l"/>
            <a:r>
              <a:rPr lang="en-US" sz="2400"/>
              <a:t>March 19, 2025</a:t>
            </a:r>
          </a:p>
          <a:p>
            <a:endParaRPr lang="en-US"/>
          </a:p>
        </p:txBody>
      </p:sp>
      <p:pic>
        <p:nvPicPr>
          <p:cNvPr id="13" name="Picture 12">
            <a:extLst>
              <a:ext uri="{FF2B5EF4-FFF2-40B4-BE49-F238E27FC236}">
                <a16:creationId xmlns:a16="http://schemas.microsoft.com/office/drawing/2014/main" id="{4D2A7D87-594F-52B2-2EA3-D41B34B42A5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0"/>
            <a:ext cx="8663937" cy="6860009"/>
          </a:xfrm>
          <a:prstGeom prst="rect">
            <a:avLst/>
          </a:prstGeom>
        </p:spPr>
      </p:pic>
      <p:sp>
        <p:nvSpPr>
          <p:cNvPr id="5" name="Title 1">
            <a:extLst>
              <a:ext uri="{FF2B5EF4-FFF2-40B4-BE49-F238E27FC236}">
                <a16:creationId xmlns:a16="http://schemas.microsoft.com/office/drawing/2014/main" id="{7AAC87CA-8223-4766-DC0C-EF69FC2823DF}"/>
              </a:ext>
            </a:extLst>
          </p:cNvPr>
          <p:cNvSpPr>
            <a:spLocks noGrp="1"/>
          </p:cNvSpPr>
          <p:nvPr/>
        </p:nvSpPr>
        <p:spPr>
          <a:xfrm>
            <a:off x="299673" y="1813444"/>
            <a:ext cx="6315739" cy="119485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30" normalizeH="0" baseline="0" noProof="0">
                <a:ln>
                  <a:noFill/>
                </a:ln>
                <a:solidFill>
                  <a:srgbClr val="415359"/>
                </a:solidFill>
                <a:effectLst/>
                <a:uLnTx/>
                <a:uFillTx/>
                <a:latin typeface="Arial"/>
                <a:ea typeface="+mj-ea"/>
                <a:cs typeface="Arial"/>
              </a:rPr>
              <a:t>Jefferson Lab Status</a:t>
            </a:r>
          </a:p>
          <a:p>
            <a:pPr marL="0" marR="0" lvl="0" indent="0" algn="l" defTabSz="914400" rtl="0" eaLnBrk="1" fontAlgn="auto" latinLnBrk="0" hangingPunct="1">
              <a:lnSpc>
                <a:spcPct val="90000"/>
              </a:lnSpc>
              <a:spcBef>
                <a:spcPct val="0"/>
              </a:spcBef>
              <a:spcAft>
                <a:spcPts val="0"/>
              </a:spcAft>
              <a:buClrTx/>
              <a:buSzTx/>
              <a:buFontTx/>
              <a:buNone/>
              <a:tabLst/>
              <a:defRPr/>
            </a:pPr>
            <a:r>
              <a:rPr lang="en-US" sz="4800" b="1" spc="30">
                <a:solidFill>
                  <a:srgbClr val="415359"/>
                </a:solidFill>
                <a:latin typeface="Arial"/>
                <a:cs typeface="Arial"/>
              </a:rPr>
              <a:t>And Updates</a:t>
            </a:r>
            <a:endParaRPr kumimoji="0" lang="en-US" sz="4800" b="0" i="0" u="none" strike="noStrike" kern="1200" cap="none" spc="30" normalizeH="0" baseline="0" noProof="0">
              <a:ln>
                <a:noFill/>
              </a:ln>
              <a:solidFill>
                <a:srgbClr val="415359"/>
              </a:solidFill>
              <a:effectLst/>
              <a:uLnTx/>
              <a:uFillTx/>
              <a:latin typeface="Calibri Light" panose="020F0302020204030204"/>
              <a:ea typeface="+mj-ea"/>
              <a:cs typeface="+mj-cs"/>
            </a:endParaRPr>
          </a:p>
        </p:txBody>
      </p:sp>
      <p:sp>
        <p:nvSpPr>
          <p:cNvPr id="6" name="Text Placeholder 29">
            <a:extLst>
              <a:ext uri="{FF2B5EF4-FFF2-40B4-BE49-F238E27FC236}">
                <a16:creationId xmlns:a16="http://schemas.microsoft.com/office/drawing/2014/main" id="{B1FD6E6E-8348-06B4-85C7-15104B0D78ED}"/>
              </a:ext>
            </a:extLst>
          </p:cNvPr>
          <p:cNvSpPr>
            <a:spLocks noGrp="1"/>
          </p:cNvSpPr>
          <p:nvPr/>
        </p:nvSpPr>
        <p:spPr>
          <a:xfrm>
            <a:off x="302303" y="5050200"/>
            <a:ext cx="3054215" cy="529861"/>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a:solidFill>
                  <a:srgbClr val="000000">
                    <a:lumMod val="65000"/>
                    <a:lumOff val="35000"/>
                  </a:srgbClr>
                </a:solidFill>
                <a:latin typeface="Arial" panose="020B0604020202020204" pitchFamily="34" charset="0"/>
                <a:cs typeface="Arial" panose="020B0604020202020204" pitchFamily="34" charset="0"/>
              </a:rPr>
              <a:t>January 21</a:t>
            </a:r>
            <a:r>
              <a:rPr kumimoji="0" lang="en-US" sz="20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 2026</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sp>
        <p:nvSpPr>
          <p:cNvPr id="7" name="Text Placeholder 30">
            <a:extLst>
              <a:ext uri="{FF2B5EF4-FFF2-40B4-BE49-F238E27FC236}">
                <a16:creationId xmlns:a16="http://schemas.microsoft.com/office/drawing/2014/main" id="{3CEEBFA1-2D11-2C9E-5C4A-9C08BAE97DCE}"/>
              </a:ext>
            </a:extLst>
          </p:cNvPr>
          <p:cNvSpPr>
            <a:spLocks noGrp="1"/>
          </p:cNvSpPr>
          <p:nvPr/>
        </p:nvSpPr>
        <p:spPr>
          <a:xfrm>
            <a:off x="331415" y="3678747"/>
            <a:ext cx="5358810" cy="1288113"/>
          </a:xfrm>
          <a:prstGeom prst="rect">
            <a:avLst/>
          </a:prstGeom>
        </p:spPr>
        <p:txBody>
          <a:bodyPr vert="horz" lIns="91440" tIns="45720" rIns="91440" bIns="45720" rtlCol="0" anchor="t">
            <a:noAutofit/>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rgbClr val="000000">
                    <a:lumMod val="65000"/>
                    <a:lumOff val="35000"/>
                  </a:srgbClr>
                </a:solidFill>
                <a:latin typeface="Arial" panose="020B0604020202020204" pitchFamily="34" charset="0"/>
                <a:cs typeface="Arial" panose="020B0604020202020204" pitchFamily="34" charset="0"/>
              </a:rPr>
              <a:t>Hall A Collaboration Winter Meeting</a:t>
            </a:r>
            <a:endParaRPr kumimoji="0" lang="en-US" sz="24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Jens Dilling &amp; David Dean</a:t>
            </a:r>
            <a:endParaRPr kumimoji="0" lang="en-US" sz="2400" b="0"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2000" b="0" i="1" u="none" strike="noStrike" kern="1200" cap="none" spc="0" normalizeH="0" baseline="0" noProof="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93848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CCBB9-CD73-6D7C-880C-7A8EDC4E10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B2004E-CF98-20D4-55A3-90C11A3E0F03}"/>
              </a:ext>
            </a:extLst>
          </p:cNvPr>
          <p:cNvSpPr>
            <a:spLocks noGrp="1"/>
          </p:cNvSpPr>
          <p:nvPr>
            <p:ph type="title"/>
          </p:nvPr>
        </p:nvSpPr>
        <p:spPr>
          <a:xfrm>
            <a:off x="309093" y="531951"/>
            <a:ext cx="11356174" cy="670727"/>
          </a:xfrm>
        </p:spPr>
        <p:txBody>
          <a:bodyPr/>
          <a:lstStyle/>
          <a:p>
            <a:r>
              <a:rPr lang="en-US">
                <a:solidFill>
                  <a:schemeClr val="tx2"/>
                </a:solidFill>
                <a:latin typeface="Avenir"/>
                <a:cs typeface="+mj-cs"/>
              </a:rPr>
              <a:t>High Performance Data Facility (HPDF) and </a:t>
            </a:r>
            <a:r>
              <a:rPr lang="en-US" err="1">
                <a:solidFill>
                  <a:schemeClr val="tx2"/>
                </a:solidFill>
                <a:latin typeface="Avenir"/>
                <a:cs typeface="+mj-cs"/>
              </a:rPr>
              <a:t>AmSC</a:t>
            </a:r>
            <a:endParaRPr lang="en-US" err="1">
              <a:solidFill>
                <a:schemeClr val="tx2"/>
              </a:solidFill>
              <a:latin typeface="Avenir" panose="02000503020000020003" pitchFamily="2" charset="0"/>
              <a:cs typeface="+mj-cs"/>
            </a:endParaRPr>
          </a:p>
        </p:txBody>
      </p:sp>
      <p:cxnSp>
        <p:nvCxnSpPr>
          <p:cNvPr id="11" name="Straight Connector 10">
            <a:extLst>
              <a:ext uri="{FF2B5EF4-FFF2-40B4-BE49-F238E27FC236}">
                <a16:creationId xmlns:a16="http://schemas.microsoft.com/office/drawing/2014/main" id="{1EBA731A-1E24-27F5-5276-409C4235D87F}"/>
              </a:ext>
            </a:extLst>
          </p:cNvPr>
          <p:cNvCxnSpPr>
            <a:cxnSpLocks/>
          </p:cNvCxnSpPr>
          <p:nvPr/>
        </p:nvCxnSpPr>
        <p:spPr>
          <a:xfrm>
            <a:off x="417229" y="1168985"/>
            <a:ext cx="10823329"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BA1AAEA-6D62-3BFB-70AF-0CB19146350E}"/>
              </a:ext>
            </a:extLst>
          </p:cNvPr>
          <p:cNvSpPr txBox="1"/>
          <p:nvPr/>
        </p:nvSpPr>
        <p:spPr>
          <a:xfrm>
            <a:off x="596267" y="3256314"/>
            <a:ext cx="7557133" cy="3439403"/>
          </a:xfrm>
          <a:prstGeom prst="rect">
            <a:avLst/>
          </a:prstGeom>
          <a:noFill/>
        </p:spPr>
        <p:txBody>
          <a:bodyPr wrap="square" lIns="91440" tIns="45720" rIns="91440" bIns="45720" anchor="t">
            <a:spAutoFit/>
          </a:bodyPr>
          <a:lstStyle/>
          <a:p>
            <a:pPr marL="365760" indent="-342900">
              <a:spcBef>
                <a:spcPts val="900"/>
              </a:spcBef>
              <a:buFont typeface="Arial" panose="020B0604020202020204" pitchFamily="34" charset="0"/>
              <a:buChar char="•"/>
            </a:pPr>
            <a:r>
              <a:rPr lang="en-US" b="1">
                <a:latin typeface="Avenir"/>
              </a:rPr>
              <a:t>The infrastructure component of the AI GENESIS initiative</a:t>
            </a:r>
          </a:p>
          <a:p>
            <a:pPr marL="365760" indent="-342900">
              <a:spcBef>
                <a:spcPts val="900"/>
              </a:spcBef>
              <a:buFont typeface="Arial" panose="020B0604020202020204" pitchFamily="34" charset="0"/>
              <a:buChar char="•"/>
            </a:pPr>
            <a:r>
              <a:rPr lang="en-US" b="1">
                <a:latin typeface="Avenir"/>
              </a:rPr>
              <a:t>HPDF </a:t>
            </a:r>
            <a:r>
              <a:rPr lang="en-US" b="1" err="1">
                <a:latin typeface="Avenir"/>
              </a:rPr>
              <a:t>AmSC</a:t>
            </a:r>
            <a:r>
              <a:rPr lang="en-US" b="1">
                <a:latin typeface="Avenir"/>
              </a:rPr>
              <a:t> scope “recommended for funding” </a:t>
            </a:r>
            <a:br>
              <a:rPr lang="en-US" b="1">
                <a:latin typeface="Avenir"/>
              </a:rPr>
            </a:br>
            <a:r>
              <a:rPr lang="en-US">
                <a:latin typeface="Avenir"/>
              </a:rPr>
              <a:t>at $2.5M across JLab &amp; LBNL, as proposed</a:t>
            </a:r>
          </a:p>
          <a:p>
            <a:pPr marL="365760" indent="-342900">
              <a:spcBef>
                <a:spcPts val="900"/>
              </a:spcBef>
              <a:buFont typeface="Arial" panose="020B0604020202020204" pitchFamily="34" charset="0"/>
              <a:buChar char="•"/>
            </a:pPr>
            <a:r>
              <a:rPr lang="en-US" b="1" err="1">
                <a:latin typeface="Avenir"/>
              </a:rPr>
              <a:t>AmSC</a:t>
            </a:r>
            <a:r>
              <a:rPr lang="en-US" b="1">
                <a:latin typeface="Avenir"/>
              </a:rPr>
              <a:t> is an accelerant for HPDF Project</a:t>
            </a:r>
            <a:r>
              <a:rPr lang="en-US">
                <a:latin typeface="Avenir"/>
              </a:rPr>
              <a:t> </a:t>
            </a:r>
            <a:br>
              <a:rPr lang="en-US">
                <a:latin typeface="Avenir"/>
              </a:rPr>
            </a:br>
            <a:r>
              <a:rPr lang="en-US">
                <a:latin typeface="Avenir"/>
              </a:rPr>
              <a:t>Will leverage lessons learned from </a:t>
            </a:r>
            <a:r>
              <a:rPr lang="en-US" err="1">
                <a:latin typeface="Avenir"/>
              </a:rPr>
              <a:t>AmSC</a:t>
            </a:r>
            <a:r>
              <a:rPr lang="en-US">
                <a:latin typeface="Avenir"/>
              </a:rPr>
              <a:t> to define HPDF Final Design</a:t>
            </a:r>
          </a:p>
          <a:p>
            <a:pPr marL="365760" indent="-342900">
              <a:spcBef>
                <a:spcPts val="900"/>
              </a:spcBef>
              <a:buFont typeface="Arial" panose="020B0604020202020204" pitchFamily="34" charset="0"/>
              <a:buChar char="•"/>
            </a:pPr>
            <a:r>
              <a:rPr lang="en-US" b="1">
                <a:latin typeface="Avenir"/>
              </a:rPr>
              <a:t>JLab leads </a:t>
            </a:r>
            <a:r>
              <a:rPr lang="en-US" b="1" err="1">
                <a:latin typeface="Avenir"/>
              </a:rPr>
              <a:t>AmSC</a:t>
            </a:r>
            <a:r>
              <a:rPr lang="en-US" b="1">
                <a:latin typeface="Avenir"/>
              </a:rPr>
              <a:t> Data Services effort </a:t>
            </a:r>
            <a:br>
              <a:rPr lang="en-US" b="1">
                <a:latin typeface="Avenir"/>
              </a:rPr>
            </a:br>
            <a:r>
              <a:rPr lang="en-US">
                <a:latin typeface="Avenir"/>
              </a:rPr>
              <a:t>Data services part of HPDF Conceptual Design adopted by </a:t>
            </a:r>
            <a:r>
              <a:rPr lang="en-US" err="1">
                <a:latin typeface="Avenir"/>
              </a:rPr>
              <a:t>AmSC</a:t>
            </a:r>
            <a:endParaRPr lang="en-US">
              <a:latin typeface="Avenir"/>
            </a:endParaRPr>
          </a:p>
          <a:p>
            <a:pPr marL="365760" indent="-342900">
              <a:spcBef>
                <a:spcPts val="900"/>
              </a:spcBef>
              <a:buFont typeface="Arial" panose="020B0604020202020204" pitchFamily="34" charset="0"/>
              <a:buChar char="•"/>
            </a:pPr>
            <a:r>
              <a:rPr lang="en-US">
                <a:latin typeface="Avenir"/>
                <a:ea typeface="Calibri" panose="020F0502020204030204"/>
                <a:cs typeface="Calibri" panose="020F0502020204030204"/>
              </a:rPr>
              <a:t>HPDF is installing testbed hardware at JLab and LBNL – supporting HPDF and </a:t>
            </a:r>
            <a:r>
              <a:rPr lang="en-US" err="1">
                <a:latin typeface="Avenir"/>
                <a:ea typeface="Calibri" panose="020F0502020204030204"/>
                <a:cs typeface="Calibri" panose="020F0502020204030204"/>
              </a:rPr>
              <a:t>AmSC</a:t>
            </a:r>
            <a:r>
              <a:rPr lang="en-US">
                <a:latin typeface="Avenir"/>
                <a:ea typeface="Calibri" panose="020F0502020204030204"/>
                <a:cs typeface="Calibri" panose="020F0502020204030204"/>
              </a:rPr>
              <a:t> activities</a:t>
            </a:r>
          </a:p>
          <a:p>
            <a:pPr marL="365760" indent="-342900" algn="r">
              <a:spcBef>
                <a:spcPts val="900"/>
              </a:spcBef>
              <a:buFont typeface="Arial" panose="020B0604020202020204" pitchFamily="34" charset="0"/>
              <a:buChar char="•"/>
            </a:pPr>
            <a:endParaRPr lang="en-US">
              <a:latin typeface="Avenir" panose="02000503020000020003"/>
            </a:endParaRPr>
          </a:p>
        </p:txBody>
      </p:sp>
      <p:pic>
        <p:nvPicPr>
          <p:cNvPr id="14" name="Picture 13" descr="Logo&#10;&#10;AI-generated content may be incorrect.">
            <a:extLst>
              <a:ext uri="{FF2B5EF4-FFF2-40B4-BE49-F238E27FC236}">
                <a16:creationId xmlns:a16="http://schemas.microsoft.com/office/drawing/2014/main" id="{CE5EFFD7-F5AF-6522-8750-434B31260F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890" y="934170"/>
            <a:ext cx="3049977" cy="2287482"/>
          </a:xfrm>
          <a:prstGeom prst="rect">
            <a:avLst/>
          </a:prstGeom>
        </p:spPr>
      </p:pic>
      <p:pic>
        <p:nvPicPr>
          <p:cNvPr id="20" name="Picture 19">
            <a:extLst>
              <a:ext uri="{FF2B5EF4-FFF2-40B4-BE49-F238E27FC236}">
                <a16:creationId xmlns:a16="http://schemas.microsoft.com/office/drawing/2014/main" id="{7B3776C7-B411-04B5-E743-8740C5065866}"/>
              </a:ext>
            </a:extLst>
          </p:cNvPr>
          <p:cNvPicPr>
            <a:picLocks noChangeAspect="1"/>
          </p:cNvPicPr>
          <p:nvPr/>
        </p:nvPicPr>
        <p:blipFill>
          <a:blip r:embed="rId5"/>
          <a:stretch>
            <a:fillRect/>
          </a:stretch>
        </p:blipFill>
        <p:spPr>
          <a:xfrm>
            <a:off x="8368352" y="3031834"/>
            <a:ext cx="2934310" cy="2657181"/>
          </a:xfrm>
          <a:prstGeom prst="rect">
            <a:avLst/>
          </a:prstGeom>
        </p:spPr>
      </p:pic>
      <p:pic>
        <p:nvPicPr>
          <p:cNvPr id="1026" name="Picture 2" descr="JupyterHub">
            <a:extLst>
              <a:ext uri="{FF2B5EF4-FFF2-40B4-BE49-F238E27FC236}">
                <a16:creationId xmlns:a16="http://schemas.microsoft.com/office/drawing/2014/main" id="{A151048F-FB4F-975E-8BB6-6995120912BD}"/>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187" y="1879771"/>
            <a:ext cx="1205160" cy="1158085"/>
          </a:xfrm>
          <a:prstGeom prst="rect">
            <a:avLst/>
          </a:prstGeom>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5C8A1D3-AE8A-2DDD-68E0-A0E81CAF5D94}"/>
              </a:ext>
            </a:extLst>
          </p:cNvPr>
          <p:cNvSpPr txBox="1"/>
          <p:nvPr/>
        </p:nvSpPr>
        <p:spPr>
          <a:xfrm>
            <a:off x="2061818" y="2135647"/>
            <a:ext cx="5121255" cy="646331"/>
          </a:xfrm>
          <a:prstGeom prst="rect">
            <a:avLst/>
          </a:prstGeom>
          <a:noFill/>
        </p:spPr>
        <p:txBody>
          <a:bodyPr wrap="square">
            <a:spAutoFit/>
          </a:bodyPr>
          <a:lstStyle/>
          <a:p>
            <a:pPr marL="22860">
              <a:spcBef>
                <a:spcPts val="900"/>
              </a:spcBef>
            </a:pPr>
            <a:r>
              <a:rPr lang="en-US" i="1">
                <a:latin typeface="Avenir"/>
              </a:rPr>
              <a:t>Significant effort recently dedicated to ASCR-issued </a:t>
            </a:r>
            <a:br>
              <a:rPr lang="en-US" i="1">
                <a:latin typeface="Avenir"/>
              </a:rPr>
            </a:br>
            <a:r>
              <a:rPr lang="en-US" b="1" i="1">
                <a:latin typeface="Avenir"/>
              </a:rPr>
              <a:t>American Science Cloud (</a:t>
            </a:r>
            <a:r>
              <a:rPr lang="en-US" b="1" i="1" err="1">
                <a:latin typeface="Avenir"/>
              </a:rPr>
              <a:t>AmSC</a:t>
            </a:r>
            <a:r>
              <a:rPr lang="en-US" b="1" i="1">
                <a:latin typeface="Avenir"/>
              </a:rPr>
              <a:t>) call (Lab 25-3555)</a:t>
            </a:r>
            <a:endParaRPr lang="en-US" i="1">
              <a:latin typeface="Avenir"/>
              <a:ea typeface="Calibri" panose="020F0502020204030204"/>
              <a:cs typeface="Calibri" panose="020F0502020204030204"/>
            </a:endParaRPr>
          </a:p>
        </p:txBody>
      </p:sp>
      <p:sp>
        <p:nvSpPr>
          <p:cNvPr id="9" name="TextBox 8">
            <a:extLst>
              <a:ext uri="{FF2B5EF4-FFF2-40B4-BE49-F238E27FC236}">
                <a16:creationId xmlns:a16="http://schemas.microsoft.com/office/drawing/2014/main" id="{708B9996-7473-8991-B0FC-5D6F7092C6F9}"/>
              </a:ext>
            </a:extLst>
          </p:cNvPr>
          <p:cNvSpPr txBox="1"/>
          <p:nvPr/>
        </p:nvSpPr>
        <p:spPr>
          <a:xfrm>
            <a:off x="356424" y="1291981"/>
            <a:ext cx="7191373" cy="369332"/>
          </a:xfrm>
          <a:prstGeom prst="rect">
            <a:avLst/>
          </a:prstGeom>
          <a:noFill/>
        </p:spPr>
        <p:txBody>
          <a:bodyPr wrap="square">
            <a:spAutoFit/>
          </a:bodyPr>
          <a:lstStyle/>
          <a:p>
            <a:pPr marL="22860">
              <a:spcBef>
                <a:spcPts val="900"/>
              </a:spcBef>
            </a:pPr>
            <a:r>
              <a:rPr lang="en-US" i="1">
                <a:latin typeface="Avenir"/>
                <a:ea typeface="Calibri" panose="020F0502020204030204"/>
                <a:cs typeface="Calibri" panose="020F0502020204030204"/>
              </a:rPr>
              <a:t>Leadership Update: Graham Heyes, Interim HPDF Project Director</a:t>
            </a:r>
          </a:p>
        </p:txBody>
      </p:sp>
      <p:sp>
        <p:nvSpPr>
          <p:cNvPr id="10" name="Footer Placeholder 2">
            <a:extLst>
              <a:ext uri="{FF2B5EF4-FFF2-40B4-BE49-F238E27FC236}">
                <a16:creationId xmlns:a16="http://schemas.microsoft.com/office/drawing/2014/main" id="{2C38EAB1-FD9C-EFE6-DDFD-C9CE6A9A6EA3}"/>
              </a:ext>
            </a:extLst>
          </p:cNvPr>
          <p:cNvSpPr txBox="1">
            <a:spLocks/>
          </p:cNvSpPr>
          <p:nvPr/>
        </p:nvSpPr>
        <p:spPr>
          <a:xfrm>
            <a:off x="4038600" y="633059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mn-cs"/>
              </a:rPr>
              <a:t>Hall A Collaboration Meeting_1/21/2026</a:t>
            </a:r>
          </a:p>
        </p:txBody>
      </p:sp>
    </p:spTree>
    <p:extLst>
      <p:ext uri="{BB962C8B-B14F-4D97-AF65-F5344CB8AC3E}">
        <p14:creationId xmlns:p14="http://schemas.microsoft.com/office/powerpoint/2010/main" val="3806865269"/>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C7363-0A15-385F-C635-B3AF105231AD}"/>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B5581702-AB5B-7BCF-F58C-9130160031F4}"/>
              </a:ext>
            </a:extLst>
          </p:cNvPr>
          <p:cNvSpPr/>
          <p:nvPr/>
        </p:nvSpPr>
        <p:spPr>
          <a:xfrm>
            <a:off x="1310005" y="3128422"/>
            <a:ext cx="6805010" cy="679655"/>
          </a:xfrm>
          <a:prstGeom prst="rect">
            <a:avLst/>
          </a:prstGeom>
          <a:solidFill>
            <a:srgbClr val="B8D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537776A-9017-A448-B9B7-198E8724B045}"/>
              </a:ext>
            </a:extLst>
          </p:cNvPr>
          <p:cNvSpPr/>
          <p:nvPr/>
        </p:nvSpPr>
        <p:spPr>
          <a:xfrm>
            <a:off x="8115018" y="3128422"/>
            <a:ext cx="1952905" cy="679655"/>
          </a:xfrm>
          <a:prstGeom prst="rect">
            <a:avLst/>
          </a:prstGeom>
          <a:solidFill>
            <a:srgbClr val="FFFF00">
              <a:alpha val="4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F174A1-9900-8745-F6DB-B1D6B7776079}"/>
              </a:ext>
            </a:extLst>
          </p:cNvPr>
          <p:cNvSpPr>
            <a:spLocks noGrp="1"/>
          </p:cNvSpPr>
          <p:nvPr>
            <p:ph type="title"/>
          </p:nvPr>
        </p:nvSpPr>
        <p:spPr>
          <a:xfrm>
            <a:off x="309092" y="531951"/>
            <a:ext cx="10823329" cy="678664"/>
          </a:xfrm>
        </p:spPr>
        <p:txBody>
          <a:bodyPr/>
          <a:lstStyle/>
          <a:p>
            <a:r>
              <a:rPr lang="en-US">
                <a:solidFill>
                  <a:schemeClr val="tx2"/>
                </a:solidFill>
                <a:latin typeface="Avenir"/>
                <a:cs typeface="+mj-cs"/>
              </a:rPr>
              <a:t>JLab Management and Operating Contract Timeline</a:t>
            </a:r>
          </a:p>
        </p:txBody>
      </p:sp>
      <p:cxnSp>
        <p:nvCxnSpPr>
          <p:cNvPr id="6" name="Straight Connector 5">
            <a:extLst>
              <a:ext uri="{FF2B5EF4-FFF2-40B4-BE49-F238E27FC236}">
                <a16:creationId xmlns:a16="http://schemas.microsoft.com/office/drawing/2014/main" id="{52B4B8F0-6BB2-FA44-1F12-742CB745D466}"/>
              </a:ext>
            </a:extLst>
          </p:cNvPr>
          <p:cNvCxnSpPr>
            <a:cxnSpLocks/>
          </p:cNvCxnSpPr>
          <p:nvPr/>
        </p:nvCxnSpPr>
        <p:spPr>
          <a:xfrm>
            <a:off x="417229" y="1168985"/>
            <a:ext cx="10823329" cy="0"/>
          </a:xfrm>
          <a:prstGeom prst="line">
            <a:avLst/>
          </a:prstGeom>
          <a:noFill/>
          <a:ln w="38100" cap="flat" cmpd="sng" algn="ctr">
            <a:solidFill>
              <a:srgbClr val="8397A9"/>
            </a:solidFill>
            <a:prstDash val="solid"/>
            <a:miter lim="800000"/>
          </a:ln>
          <a:effectLst/>
        </p:spPr>
      </p:cxnSp>
      <p:cxnSp>
        <p:nvCxnSpPr>
          <p:cNvPr id="10" name="Straight Connector 9">
            <a:extLst>
              <a:ext uri="{FF2B5EF4-FFF2-40B4-BE49-F238E27FC236}">
                <a16:creationId xmlns:a16="http://schemas.microsoft.com/office/drawing/2014/main" id="{1D3A55D5-4747-B201-35E5-AACCD4E3B4EA}"/>
              </a:ext>
            </a:extLst>
          </p:cNvPr>
          <p:cNvCxnSpPr>
            <a:cxnSpLocks/>
            <a:endCxn id="12" idx="2"/>
          </p:cNvCxnSpPr>
          <p:nvPr/>
        </p:nvCxnSpPr>
        <p:spPr>
          <a:xfrm flipV="1">
            <a:off x="1310005" y="3479800"/>
            <a:ext cx="8696960" cy="15240"/>
          </a:xfrm>
          <a:prstGeom prst="line">
            <a:avLst/>
          </a:prstGeom>
          <a:ln w="38100">
            <a:solidFill>
              <a:schemeClr val="bg2">
                <a:lumMod val="75000"/>
              </a:schemeClr>
            </a:solidFill>
          </a:ln>
        </p:spPr>
        <p:style>
          <a:lnRef idx="3">
            <a:schemeClr val="accent3"/>
          </a:lnRef>
          <a:fillRef idx="0">
            <a:schemeClr val="accent3"/>
          </a:fillRef>
          <a:effectRef idx="2">
            <a:schemeClr val="accent3"/>
          </a:effectRef>
          <a:fontRef idx="minor">
            <a:schemeClr val="tx1"/>
          </a:fontRef>
        </p:style>
      </p:cxnSp>
      <p:sp>
        <p:nvSpPr>
          <p:cNvPr id="11" name="Oval 10">
            <a:extLst>
              <a:ext uri="{FF2B5EF4-FFF2-40B4-BE49-F238E27FC236}">
                <a16:creationId xmlns:a16="http://schemas.microsoft.com/office/drawing/2014/main" id="{BBC820F0-30B2-991D-F068-333BBAC54C04}"/>
              </a:ext>
            </a:extLst>
          </p:cNvPr>
          <p:cNvSpPr/>
          <p:nvPr/>
        </p:nvSpPr>
        <p:spPr>
          <a:xfrm>
            <a:off x="1238885" y="3418840"/>
            <a:ext cx="142240" cy="142240"/>
          </a:xfrm>
          <a:prstGeom prst="ellipse">
            <a:avLst/>
          </a:prstGeom>
          <a:solidFill>
            <a:srgbClr val="5C7285"/>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068B315-32DA-AD59-F942-74CA866312BA}"/>
              </a:ext>
            </a:extLst>
          </p:cNvPr>
          <p:cNvSpPr/>
          <p:nvPr/>
        </p:nvSpPr>
        <p:spPr>
          <a:xfrm>
            <a:off x="2976245" y="3418840"/>
            <a:ext cx="142240" cy="142240"/>
          </a:xfrm>
          <a:prstGeom prst="ellipse">
            <a:avLst/>
          </a:prstGeom>
          <a:solidFill>
            <a:srgbClr val="5C7285"/>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2660417-DBD2-2B6C-E07E-696ED5CBCDDD}"/>
              </a:ext>
            </a:extLst>
          </p:cNvPr>
          <p:cNvSpPr/>
          <p:nvPr/>
        </p:nvSpPr>
        <p:spPr>
          <a:xfrm>
            <a:off x="3783965" y="3418840"/>
            <a:ext cx="142240" cy="142240"/>
          </a:xfrm>
          <a:prstGeom prst="ellipse">
            <a:avLst/>
          </a:prstGeom>
          <a:solidFill>
            <a:srgbClr val="5C7285"/>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4E80A2D-060F-ECA2-92A1-9B0D0398C86E}"/>
              </a:ext>
            </a:extLst>
          </p:cNvPr>
          <p:cNvSpPr/>
          <p:nvPr/>
        </p:nvSpPr>
        <p:spPr>
          <a:xfrm>
            <a:off x="8046085" y="3418840"/>
            <a:ext cx="142240" cy="142240"/>
          </a:xfrm>
          <a:prstGeom prst="ellipse">
            <a:avLst/>
          </a:prstGeom>
          <a:solidFill>
            <a:srgbClr val="5C7285"/>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3" name="Oval 22">
            <a:extLst>
              <a:ext uri="{FF2B5EF4-FFF2-40B4-BE49-F238E27FC236}">
                <a16:creationId xmlns:a16="http://schemas.microsoft.com/office/drawing/2014/main" id="{36035D3F-E135-B30B-564C-4211C686FBFE}"/>
              </a:ext>
            </a:extLst>
          </p:cNvPr>
          <p:cNvSpPr/>
          <p:nvPr/>
        </p:nvSpPr>
        <p:spPr>
          <a:xfrm>
            <a:off x="9824085" y="3414671"/>
            <a:ext cx="142240" cy="142240"/>
          </a:xfrm>
          <a:prstGeom prst="ellipse">
            <a:avLst/>
          </a:prstGeom>
          <a:solidFill>
            <a:srgbClr val="5C7285"/>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4" name="TextBox 23">
            <a:extLst>
              <a:ext uri="{FF2B5EF4-FFF2-40B4-BE49-F238E27FC236}">
                <a16:creationId xmlns:a16="http://schemas.microsoft.com/office/drawing/2014/main" id="{5BDC701B-2660-CC41-9342-DBCAE3ACAE4C}"/>
              </a:ext>
            </a:extLst>
          </p:cNvPr>
          <p:cNvSpPr txBox="1"/>
          <p:nvPr/>
        </p:nvSpPr>
        <p:spPr>
          <a:xfrm>
            <a:off x="519112" y="3885524"/>
            <a:ext cx="1940242" cy="830997"/>
          </a:xfrm>
          <a:prstGeom prst="rect">
            <a:avLst/>
          </a:prstGeom>
          <a:noFill/>
        </p:spPr>
        <p:txBody>
          <a:bodyPr wrap="square" lIns="91440" tIns="45720" rIns="91440" bIns="45720" rtlCol="0" anchor="t">
            <a:spAutoFit/>
          </a:bodyPr>
          <a:lstStyle/>
          <a:p>
            <a:r>
              <a:rPr lang="en-US" sz="1600" b="1"/>
              <a:t>7/29/25 </a:t>
            </a:r>
          </a:p>
          <a:p>
            <a:r>
              <a:rPr lang="en-US" sz="1600"/>
              <a:t>DOE announced Request for Proposal</a:t>
            </a:r>
            <a:endParaRPr lang="en-US" sz="1600">
              <a:ea typeface="Calibri"/>
              <a:cs typeface="Calibri"/>
            </a:endParaRPr>
          </a:p>
        </p:txBody>
      </p:sp>
      <p:sp>
        <p:nvSpPr>
          <p:cNvPr id="26" name="TextBox 25">
            <a:extLst>
              <a:ext uri="{FF2B5EF4-FFF2-40B4-BE49-F238E27FC236}">
                <a16:creationId xmlns:a16="http://schemas.microsoft.com/office/drawing/2014/main" id="{642C937A-1AE2-85F9-7CC0-2F50E8A55800}"/>
              </a:ext>
            </a:extLst>
          </p:cNvPr>
          <p:cNvSpPr txBox="1"/>
          <p:nvPr/>
        </p:nvSpPr>
        <p:spPr>
          <a:xfrm>
            <a:off x="2393315" y="3881735"/>
            <a:ext cx="1305878" cy="584775"/>
          </a:xfrm>
          <a:prstGeom prst="rect">
            <a:avLst/>
          </a:prstGeom>
          <a:noFill/>
        </p:spPr>
        <p:txBody>
          <a:bodyPr wrap="square">
            <a:spAutoFit/>
          </a:bodyPr>
          <a:lstStyle/>
          <a:p>
            <a:r>
              <a:rPr lang="en-US" sz="1600" b="1"/>
              <a:t>10/3/25</a:t>
            </a:r>
            <a:r>
              <a:rPr lang="en-US" sz="1600"/>
              <a:t> </a:t>
            </a:r>
          </a:p>
          <a:p>
            <a:r>
              <a:rPr lang="en-US" sz="1600"/>
              <a:t>Proposal Due</a:t>
            </a:r>
          </a:p>
        </p:txBody>
      </p:sp>
      <p:sp>
        <p:nvSpPr>
          <p:cNvPr id="28" name="TextBox 27">
            <a:extLst>
              <a:ext uri="{FF2B5EF4-FFF2-40B4-BE49-F238E27FC236}">
                <a16:creationId xmlns:a16="http://schemas.microsoft.com/office/drawing/2014/main" id="{2DAACEF5-FFC4-F287-7CD4-248B0D7D1028}"/>
              </a:ext>
            </a:extLst>
          </p:cNvPr>
          <p:cNvSpPr txBox="1"/>
          <p:nvPr/>
        </p:nvSpPr>
        <p:spPr>
          <a:xfrm>
            <a:off x="3738245" y="3869352"/>
            <a:ext cx="2037080" cy="584775"/>
          </a:xfrm>
          <a:prstGeom prst="rect">
            <a:avLst/>
          </a:prstGeom>
          <a:noFill/>
        </p:spPr>
        <p:txBody>
          <a:bodyPr wrap="square">
            <a:spAutoFit/>
          </a:bodyPr>
          <a:lstStyle/>
          <a:p>
            <a:r>
              <a:rPr lang="en-US" sz="1600" b="1"/>
              <a:t>10/28/25</a:t>
            </a:r>
            <a:r>
              <a:rPr lang="en-US" sz="1600"/>
              <a:t> </a:t>
            </a:r>
          </a:p>
          <a:p>
            <a:r>
              <a:rPr lang="en-US" sz="1600"/>
              <a:t>Oral presentation</a:t>
            </a:r>
          </a:p>
        </p:txBody>
      </p:sp>
      <p:sp>
        <p:nvSpPr>
          <p:cNvPr id="30" name="TextBox 29">
            <a:extLst>
              <a:ext uri="{FF2B5EF4-FFF2-40B4-BE49-F238E27FC236}">
                <a16:creationId xmlns:a16="http://schemas.microsoft.com/office/drawing/2014/main" id="{12DA7C1B-C49A-9E88-F0E2-3A998CFE0C35}"/>
              </a:ext>
            </a:extLst>
          </p:cNvPr>
          <p:cNvSpPr txBox="1"/>
          <p:nvPr/>
        </p:nvSpPr>
        <p:spPr>
          <a:xfrm>
            <a:off x="7783975" y="3860532"/>
            <a:ext cx="2034186" cy="830997"/>
          </a:xfrm>
          <a:prstGeom prst="rect">
            <a:avLst/>
          </a:prstGeom>
          <a:noFill/>
        </p:spPr>
        <p:txBody>
          <a:bodyPr wrap="square">
            <a:spAutoFit/>
          </a:bodyPr>
          <a:lstStyle/>
          <a:p>
            <a:r>
              <a:rPr lang="en-US" sz="1600" b="1"/>
              <a:t>3/31/26</a:t>
            </a:r>
          </a:p>
          <a:p>
            <a:r>
              <a:rPr lang="en-US" sz="1600"/>
              <a:t>DOE announces </a:t>
            </a:r>
          </a:p>
          <a:p>
            <a:r>
              <a:rPr lang="en-US" sz="1600"/>
              <a:t>awarded contract</a:t>
            </a:r>
          </a:p>
        </p:txBody>
      </p:sp>
      <p:sp>
        <p:nvSpPr>
          <p:cNvPr id="32" name="TextBox 31">
            <a:extLst>
              <a:ext uri="{FF2B5EF4-FFF2-40B4-BE49-F238E27FC236}">
                <a16:creationId xmlns:a16="http://schemas.microsoft.com/office/drawing/2014/main" id="{F4153AB3-F461-D190-C2BE-B7DA02585B11}"/>
              </a:ext>
            </a:extLst>
          </p:cNvPr>
          <p:cNvSpPr txBox="1"/>
          <p:nvPr/>
        </p:nvSpPr>
        <p:spPr>
          <a:xfrm>
            <a:off x="9562111" y="3848663"/>
            <a:ext cx="2034186" cy="1077218"/>
          </a:xfrm>
          <a:prstGeom prst="rect">
            <a:avLst/>
          </a:prstGeom>
          <a:noFill/>
        </p:spPr>
        <p:txBody>
          <a:bodyPr wrap="square" lIns="91440" tIns="45720" rIns="91440" bIns="45720" anchor="t">
            <a:spAutoFit/>
          </a:bodyPr>
          <a:lstStyle/>
          <a:p>
            <a:r>
              <a:rPr lang="en-US" sz="1600" b="1"/>
              <a:t>5/31/26</a:t>
            </a:r>
            <a:r>
              <a:rPr lang="en-US" sz="1600"/>
              <a:t> </a:t>
            </a:r>
          </a:p>
          <a:p>
            <a:r>
              <a:rPr lang="en-US" sz="1600"/>
              <a:t>Current JSA/SURA</a:t>
            </a:r>
          </a:p>
          <a:p>
            <a:r>
              <a:rPr lang="en-US" sz="1600"/>
              <a:t>contract with DOE expires</a:t>
            </a:r>
            <a:endParaRPr lang="en-US"/>
          </a:p>
        </p:txBody>
      </p:sp>
      <p:sp>
        <p:nvSpPr>
          <p:cNvPr id="34" name="TextBox 33">
            <a:extLst>
              <a:ext uri="{FF2B5EF4-FFF2-40B4-BE49-F238E27FC236}">
                <a16:creationId xmlns:a16="http://schemas.microsoft.com/office/drawing/2014/main" id="{17116526-C966-C07D-FFB0-FE385C02191A}"/>
              </a:ext>
            </a:extLst>
          </p:cNvPr>
          <p:cNvSpPr txBox="1"/>
          <p:nvPr/>
        </p:nvSpPr>
        <p:spPr>
          <a:xfrm>
            <a:off x="9752965" y="2561934"/>
            <a:ext cx="1838960" cy="830997"/>
          </a:xfrm>
          <a:prstGeom prst="rect">
            <a:avLst/>
          </a:prstGeom>
          <a:noFill/>
        </p:spPr>
        <p:txBody>
          <a:bodyPr wrap="square">
            <a:spAutoFit/>
          </a:bodyPr>
          <a:lstStyle/>
          <a:p>
            <a:r>
              <a:rPr lang="en-US" sz="1600" b="1">
                <a:solidFill>
                  <a:srgbClr val="0070C0"/>
                </a:solidFill>
              </a:rPr>
              <a:t>6/1/26</a:t>
            </a:r>
          </a:p>
          <a:p>
            <a:r>
              <a:rPr lang="en-US" sz="1600" b="1">
                <a:solidFill>
                  <a:srgbClr val="0070C0"/>
                </a:solidFill>
              </a:rPr>
              <a:t>New contractor</a:t>
            </a:r>
          </a:p>
          <a:p>
            <a:endParaRPr lang="en-US" sz="1600" b="1">
              <a:solidFill>
                <a:srgbClr val="0070C0"/>
              </a:solidFill>
            </a:endParaRPr>
          </a:p>
        </p:txBody>
      </p:sp>
      <p:sp>
        <p:nvSpPr>
          <p:cNvPr id="38" name="TextBox 37">
            <a:extLst>
              <a:ext uri="{FF2B5EF4-FFF2-40B4-BE49-F238E27FC236}">
                <a16:creationId xmlns:a16="http://schemas.microsoft.com/office/drawing/2014/main" id="{E58302FD-39D6-F91E-81A7-256056242065}"/>
              </a:ext>
            </a:extLst>
          </p:cNvPr>
          <p:cNvSpPr txBox="1"/>
          <p:nvPr/>
        </p:nvSpPr>
        <p:spPr>
          <a:xfrm>
            <a:off x="8312421" y="3075967"/>
            <a:ext cx="1478871" cy="705258"/>
          </a:xfrm>
          <a:prstGeom prst="rect">
            <a:avLst/>
          </a:prstGeom>
          <a:noFill/>
        </p:spPr>
        <p:txBody>
          <a:bodyPr wrap="square">
            <a:spAutoFit/>
          </a:bodyPr>
          <a:lstStyle/>
          <a:p>
            <a:pPr algn="ctr">
              <a:lnSpc>
                <a:spcPct val="150000"/>
              </a:lnSpc>
            </a:pPr>
            <a:r>
              <a:rPr lang="en-US" sz="1400" b="1" i="1">
                <a:solidFill>
                  <a:srgbClr val="0070C0"/>
                </a:solidFill>
              </a:rPr>
              <a:t>60 days </a:t>
            </a:r>
          </a:p>
          <a:p>
            <a:pPr algn="ctr">
              <a:lnSpc>
                <a:spcPct val="150000"/>
              </a:lnSpc>
            </a:pPr>
            <a:r>
              <a:rPr lang="en-US" sz="1400" b="1" i="1">
                <a:solidFill>
                  <a:srgbClr val="0070C0"/>
                </a:solidFill>
              </a:rPr>
              <a:t>Transition period</a:t>
            </a:r>
          </a:p>
        </p:txBody>
      </p:sp>
      <p:cxnSp>
        <p:nvCxnSpPr>
          <p:cNvPr id="40" name="Straight Connector 39">
            <a:extLst>
              <a:ext uri="{FF2B5EF4-FFF2-40B4-BE49-F238E27FC236}">
                <a16:creationId xmlns:a16="http://schemas.microsoft.com/office/drawing/2014/main" id="{AD9A27DE-8DC9-D4B1-A553-06DDFFE8E926}"/>
              </a:ext>
            </a:extLst>
          </p:cNvPr>
          <p:cNvCxnSpPr>
            <a:cxnSpLocks/>
            <a:stCxn id="11" idx="0"/>
          </p:cNvCxnSpPr>
          <p:nvPr/>
        </p:nvCxnSpPr>
        <p:spPr>
          <a:xfrm>
            <a:off x="1310005" y="3418840"/>
            <a:ext cx="0" cy="450512"/>
          </a:xfrm>
          <a:prstGeom prst="line">
            <a:avLst/>
          </a:prstGeom>
          <a:ln w="19050">
            <a:solidFill>
              <a:srgbClr val="5C7285"/>
            </a:solidFill>
          </a:ln>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3F49A3A8-887E-5249-B451-B91883570153}"/>
              </a:ext>
            </a:extLst>
          </p:cNvPr>
          <p:cNvCxnSpPr/>
          <p:nvPr/>
        </p:nvCxnSpPr>
        <p:spPr>
          <a:xfrm>
            <a:off x="3048119" y="3418840"/>
            <a:ext cx="0" cy="450512"/>
          </a:xfrm>
          <a:prstGeom prst="line">
            <a:avLst/>
          </a:prstGeom>
          <a:ln w="19050">
            <a:solidFill>
              <a:srgbClr val="5C7285"/>
            </a:solidFill>
          </a:ln>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E1800446-146A-7EC5-94A9-23F880C1E017}"/>
              </a:ext>
            </a:extLst>
          </p:cNvPr>
          <p:cNvCxnSpPr/>
          <p:nvPr/>
        </p:nvCxnSpPr>
        <p:spPr>
          <a:xfrm>
            <a:off x="3852280" y="3418840"/>
            <a:ext cx="0" cy="450512"/>
          </a:xfrm>
          <a:prstGeom prst="line">
            <a:avLst/>
          </a:prstGeom>
          <a:ln w="19050">
            <a:solidFill>
              <a:srgbClr val="5C7285"/>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7488A5CC-E5AC-74CA-299B-6F73FB8F06C2}"/>
              </a:ext>
            </a:extLst>
          </p:cNvPr>
          <p:cNvCxnSpPr/>
          <p:nvPr/>
        </p:nvCxnSpPr>
        <p:spPr>
          <a:xfrm>
            <a:off x="8115019" y="3424555"/>
            <a:ext cx="0" cy="450512"/>
          </a:xfrm>
          <a:prstGeom prst="line">
            <a:avLst/>
          </a:prstGeom>
          <a:ln w="19050">
            <a:solidFill>
              <a:srgbClr val="5C7285"/>
            </a:solidFill>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07EEF6E7-410B-62D1-4ADF-F5AA21DB4DD3}"/>
              </a:ext>
            </a:extLst>
          </p:cNvPr>
          <p:cNvCxnSpPr/>
          <p:nvPr/>
        </p:nvCxnSpPr>
        <p:spPr>
          <a:xfrm>
            <a:off x="9892894" y="3418840"/>
            <a:ext cx="0" cy="450512"/>
          </a:xfrm>
          <a:prstGeom prst="line">
            <a:avLst/>
          </a:prstGeom>
          <a:ln w="19050">
            <a:solidFill>
              <a:srgbClr val="5C7285"/>
            </a:solidFill>
          </a:ln>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6FE0152B-DE56-DD46-B182-650B63B1A205}"/>
              </a:ext>
            </a:extLst>
          </p:cNvPr>
          <p:cNvCxnSpPr/>
          <p:nvPr/>
        </p:nvCxnSpPr>
        <p:spPr>
          <a:xfrm>
            <a:off x="10067925" y="3064848"/>
            <a:ext cx="0" cy="450512"/>
          </a:xfrm>
          <a:prstGeom prst="line">
            <a:avLst/>
          </a:prstGeom>
          <a:ln w="19050">
            <a:solidFill>
              <a:srgbClr val="5E5E5E"/>
            </a:solidFill>
          </a:ln>
        </p:spPr>
        <p:style>
          <a:lnRef idx="1">
            <a:schemeClr val="dk1"/>
          </a:lnRef>
          <a:fillRef idx="0">
            <a:schemeClr val="dk1"/>
          </a:fillRef>
          <a:effectRef idx="0">
            <a:schemeClr val="dk1"/>
          </a:effectRef>
          <a:fontRef idx="minor">
            <a:schemeClr val="tx1"/>
          </a:fontRef>
        </p:style>
      </p:cxnSp>
      <p:sp>
        <p:nvSpPr>
          <p:cNvPr id="12" name="Oval 11">
            <a:extLst>
              <a:ext uri="{FF2B5EF4-FFF2-40B4-BE49-F238E27FC236}">
                <a16:creationId xmlns:a16="http://schemas.microsoft.com/office/drawing/2014/main" id="{6614AD78-D562-F1F4-C138-168038706495}"/>
              </a:ext>
            </a:extLst>
          </p:cNvPr>
          <p:cNvSpPr/>
          <p:nvPr/>
        </p:nvSpPr>
        <p:spPr>
          <a:xfrm>
            <a:off x="10006965" y="3408680"/>
            <a:ext cx="142240" cy="142240"/>
          </a:xfrm>
          <a:prstGeom prst="ellipse">
            <a:avLst/>
          </a:prstGeom>
          <a:solidFill>
            <a:srgbClr val="FFFF00"/>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Graphic 46" descr="Badge New with solid fill">
            <a:extLst>
              <a:ext uri="{FF2B5EF4-FFF2-40B4-BE49-F238E27FC236}">
                <a16:creationId xmlns:a16="http://schemas.microsoft.com/office/drawing/2014/main" id="{66B727C9-737D-5525-546C-84E0B6F75A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45104" y="3342511"/>
            <a:ext cx="252907" cy="252907"/>
          </a:xfrm>
          <a:prstGeom prst="rect">
            <a:avLst/>
          </a:prstGeom>
        </p:spPr>
      </p:pic>
      <p:pic>
        <p:nvPicPr>
          <p:cNvPr id="49" name="Graphic 48" descr="Star with solid fill">
            <a:extLst>
              <a:ext uri="{FF2B5EF4-FFF2-40B4-BE49-F238E27FC236}">
                <a16:creationId xmlns:a16="http://schemas.microsoft.com/office/drawing/2014/main" id="{1709F1D8-B9C6-1B94-4336-794F5C8F0A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19579" y="2703832"/>
            <a:ext cx="290485" cy="290485"/>
          </a:xfrm>
          <a:prstGeom prst="rect">
            <a:avLst/>
          </a:prstGeom>
        </p:spPr>
      </p:pic>
      <p:sp>
        <p:nvSpPr>
          <p:cNvPr id="4" name="TextBox 3">
            <a:extLst>
              <a:ext uri="{FF2B5EF4-FFF2-40B4-BE49-F238E27FC236}">
                <a16:creationId xmlns:a16="http://schemas.microsoft.com/office/drawing/2014/main" id="{873CAEB2-F8B8-585C-8A96-1B5518A47DE6}"/>
              </a:ext>
            </a:extLst>
          </p:cNvPr>
          <p:cNvSpPr txBox="1"/>
          <p:nvPr/>
        </p:nvSpPr>
        <p:spPr>
          <a:xfrm>
            <a:off x="5399584" y="3915312"/>
            <a:ext cx="2034186" cy="584775"/>
          </a:xfrm>
          <a:prstGeom prst="rect">
            <a:avLst/>
          </a:prstGeom>
          <a:noFill/>
        </p:spPr>
        <p:txBody>
          <a:bodyPr wrap="square">
            <a:spAutoFit/>
          </a:bodyPr>
          <a:lstStyle/>
          <a:p>
            <a:r>
              <a:rPr lang="en-US" sz="1600" b="1"/>
              <a:t>01/21/2026</a:t>
            </a:r>
          </a:p>
          <a:p>
            <a:r>
              <a:rPr lang="en-US" sz="1600"/>
              <a:t>Today</a:t>
            </a:r>
          </a:p>
        </p:txBody>
      </p:sp>
      <p:cxnSp>
        <p:nvCxnSpPr>
          <p:cNvPr id="5" name="Straight Connector 4">
            <a:extLst>
              <a:ext uri="{FF2B5EF4-FFF2-40B4-BE49-F238E27FC236}">
                <a16:creationId xmlns:a16="http://schemas.microsoft.com/office/drawing/2014/main" id="{F58D3298-0317-1791-5882-FAC027EE9A35}"/>
              </a:ext>
            </a:extLst>
          </p:cNvPr>
          <p:cNvCxnSpPr/>
          <p:nvPr/>
        </p:nvCxnSpPr>
        <p:spPr>
          <a:xfrm>
            <a:off x="5730628" y="3479335"/>
            <a:ext cx="0" cy="450512"/>
          </a:xfrm>
          <a:prstGeom prst="line">
            <a:avLst/>
          </a:prstGeom>
          <a:ln w="19050">
            <a:solidFill>
              <a:srgbClr val="5C7285"/>
            </a:solidFill>
          </a:ln>
        </p:spPr>
        <p:style>
          <a:lnRef idx="1">
            <a:schemeClr val="dk1"/>
          </a:lnRef>
          <a:fillRef idx="0">
            <a:schemeClr val="dk1"/>
          </a:fillRef>
          <a:effectRef idx="0">
            <a:schemeClr val="dk1"/>
          </a:effectRef>
          <a:fontRef idx="minor">
            <a:schemeClr val="tx1"/>
          </a:fontRef>
        </p:style>
      </p:cxnSp>
      <p:sp>
        <p:nvSpPr>
          <p:cNvPr id="17" name="Multiplication Sign 16">
            <a:extLst>
              <a:ext uri="{FF2B5EF4-FFF2-40B4-BE49-F238E27FC236}">
                <a16:creationId xmlns:a16="http://schemas.microsoft.com/office/drawing/2014/main" id="{9056A04E-2D12-722D-A4B2-631A129CFDF2}"/>
              </a:ext>
            </a:extLst>
          </p:cNvPr>
          <p:cNvSpPr/>
          <p:nvPr/>
        </p:nvSpPr>
        <p:spPr>
          <a:xfrm>
            <a:off x="5629451" y="3414379"/>
            <a:ext cx="199148" cy="142240"/>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2">
            <a:extLst>
              <a:ext uri="{FF2B5EF4-FFF2-40B4-BE49-F238E27FC236}">
                <a16:creationId xmlns:a16="http://schemas.microsoft.com/office/drawing/2014/main" id="{9EFA5C03-61D9-D600-40ED-B03097D13701}"/>
              </a:ext>
            </a:extLst>
          </p:cNvPr>
          <p:cNvSpPr txBox="1">
            <a:spLocks/>
          </p:cNvSpPr>
          <p:nvPr/>
        </p:nvSpPr>
        <p:spPr>
          <a:xfrm>
            <a:off x="4038600" y="633059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mn-cs"/>
              </a:rPr>
              <a:t>Hall A Collaboration Meeting_1/21/2026</a:t>
            </a:r>
          </a:p>
        </p:txBody>
      </p:sp>
    </p:spTree>
    <p:extLst>
      <p:ext uri="{BB962C8B-B14F-4D97-AF65-F5344CB8AC3E}">
        <p14:creationId xmlns:p14="http://schemas.microsoft.com/office/powerpoint/2010/main" val="3509853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4A28DA3-C587-4CCC-A08E-AB57E01D1248}"/>
              </a:ext>
            </a:extLst>
          </p:cNvPr>
          <p:cNvPicPr>
            <a:picLocks noChangeAspect="1"/>
          </p:cNvPicPr>
          <p:nvPr/>
        </p:nvPicPr>
        <p:blipFill>
          <a:blip r:embed="rId3"/>
          <a:stretch>
            <a:fillRect/>
          </a:stretch>
        </p:blipFill>
        <p:spPr>
          <a:xfrm>
            <a:off x="132115" y="920460"/>
            <a:ext cx="11387531" cy="302376"/>
          </a:xfrm>
          <a:prstGeom prst="rect">
            <a:avLst/>
          </a:prstGeom>
        </p:spPr>
      </p:pic>
      <p:sp>
        <p:nvSpPr>
          <p:cNvPr id="51" name="Title 1">
            <a:extLst>
              <a:ext uri="{FF2B5EF4-FFF2-40B4-BE49-F238E27FC236}">
                <a16:creationId xmlns:a16="http://schemas.microsoft.com/office/drawing/2014/main" id="{9A12BAA1-9488-4516-B48D-38B9B3534879}"/>
              </a:ext>
            </a:extLst>
          </p:cNvPr>
          <p:cNvSpPr txBox="1">
            <a:spLocks/>
          </p:cNvSpPr>
          <p:nvPr/>
        </p:nvSpPr>
        <p:spPr>
          <a:xfrm>
            <a:off x="36255" y="201064"/>
            <a:ext cx="11579250" cy="7193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chemeClr val="tx1"/>
                </a:solidFill>
                <a:latin typeface="Avenir" panose="02000503020000020003" pitchFamily="2" charset="0"/>
                <a:ea typeface="+mj-ea"/>
                <a:cs typeface="+mj-cs"/>
              </a:defRPr>
            </a:lvl1pPr>
          </a:lstStyle>
          <a:p>
            <a:r>
              <a:rPr lang="en-US" sz="3200">
                <a:solidFill>
                  <a:schemeClr val="tx2"/>
                </a:solidFill>
                <a:latin typeface="Avenir"/>
              </a:rPr>
              <a:t>Near term focus and priorities:</a:t>
            </a:r>
          </a:p>
        </p:txBody>
      </p:sp>
      <p:pic>
        <p:nvPicPr>
          <p:cNvPr id="29" name="Picture 28">
            <a:extLst>
              <a:ext uri="{FF2B5EF4-FFF2-40B4-BE49-F238E27FC236}">
                <a16:creationId xmlns:a16="http://schemas.microsoft.com/office/drawing/2014/main" id="{9427B75E-7D20-48F3-A500-99C1E88BE27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2327990"/>
            <a:ext cx="12199620" cy="4311325"/>
          </a:xfrm>
          <a:prstGeom prst="rect">
            <a:avLst/>
          </a:prstGeom>
          <a:solidFill>
            <a:schemeClr val="bg1"/>
          </a:solidFill>
          <a:effectLst/>
        </p:spPr>
      </p:pic>
      <p:pic>
        <p:nvPicPr>
          <p:cNvPr id="30" name="Picture 29">
            <a:extLst>
              <a:ext uri="{FF2B5EF4-FFF2-40B4-BE49-F238E27FC236}">
                <a16:creationId xmlns:a16="http://schemas.microsoft.com/office/drawing/2014/main" id="{828AD04B-4B39-4E32-A4AC-1C5E0F4D5A90}"/>
              </a:ext>
            </a:extLst>
          </p:cNvPr>
          <p:cNvPicPr>
            <a:picLocks noChangeAspect="1"/>
          </p:cNvPicPr>
          <p:nvPr/>
        </p:nvPicPr>
        <p:blipFill rotWithShape="1">
          <a:blip r:embed="rId5">
            <a:extLst>
              <a:ext uri="{28A0092B-C50C-407E-A947-70E740481C1C}">
                <a14:useLocalDpi xmlns:a14="http://schemas.microsoft.com/office/drawing/2010/main" val="0"/>
              </a:ext>
            </a:extLst>
          </a:blip>
          <a:srcRect r="313" b="50229"/>
          <a:stretch/>
        </p:blipFill>
        <p:spPr>
          <a:xfrm>
            <a:off x="7620" y="1864414"/>
            <a:ext cx="12184380" cy="2578277"/>
          </a:xfrm>
          <a:prstGeom prst="rect">
            <a:avLst/>
          </a:prstGeom>
        </p:spPr>
      </p:pic>
      <p:pic>
        <p:nvPicPr>
          <p:cNvPr id="31" name="Picture 30">
            <a:extLst>
              <a:ext uri="{FF2B5EF4-FFF2-40B4-BE49-F238E27FC236}">
                <a16:creationId xmlns:a16="http://schemas.microsoft.com/office/drawing/2014/main" id="{582B9A84-41AD-47AA-BB78-6826A8B204E2}"/>
              </a:ext>
            </a:extLst>
          </p:cNvPr>
          <p:cNvPicPr>
            <a:picLocks noChangeAspect="1"/>
          </p:cNvPicPr>
          <p:nvPr/>
        </p:nvPicPr>
        <p:blipFill rotWithShape="1">
          <a:blip r:embed="rId5">
            <a:extLst>
              <a:ext uri="{28A0092B-C50C-407E-A947-70E740481C1C}">
                <a14:useLocalDpi xmlns:a14="http://schemas.microsoft.com/office/drawing/2010/main" val="0"/>
              </a:ext>
            </a:extLst>
          </a:blip>
          <a:srcRect l="257" r="221" b="50229"/>
          <a:stretch/>
        </p:blipFill>
        <p:spPr>
          <a:xfrm>
            <a:off x="7620" y="706704"/>
            <a:ext cx="12168220" cy="2971678"/>
          </a:xfrm>
          <a:prstGeom prst="rect">
            <a:avLst/>
          </a:prstGeom>
        </p:spPr>
      </p:pic>
      <p:pic>
        <p:nvPicPr>
          <p:cNvPr id="32" name="Picture 31">
            <a:extLst>
              <a:ext uri="{FF2B5EF4-FFF2-40B4-BE49-F238E27FC236}">
                <a16:creationId xmlns:a16="http://schemas.microsoft.com/office/drawing/2014/main" id="{C3DF1850-0EDF-445C-8169-B28178E58F77}"/>
              </a:ext>
            </a:extLst>
          </p:cNvPr>
          <p:cNvPicPr>
            <a:picLocks noChangeAspect="1"/>
          </p:cNvPicPr>
          <p:nvPr/>
        </p:nvPicPr>
        <p:blipFill rotWithShape="1">
          <a:blip r:embed="rId5">
            <a:extLst>
              <a:ext uri="{28A0092B-C50C-407E-A947-70E740481C1C}">
                <a14:useLocalDpi xmlns:a14="http://schemas.microsoft.com/office/drawing/2010/main" val="0"/>
              </a:ext>
            </a:extLst>
          </a:blip>
          <a:srcRect r="252" b="50229"/>
          <a:stretch/>
        </p:blipFill>
        <p:spPr>
          <a:xfrm>
            <a:off x="7620" y="1721367"/>
            <a:ext cx="12175562" cy="2219276"/>
          </a:xfrm>
          <a:prstGeom prst="rect">
            <a:avLst/>
          </a:prstGeom>
        </p:spPr>
      </p:pic>
      <p:pic>
        <p:nvPicPr>
          <p:cNvPr id="33" name="Picture 32">
            <a:extLst>
              <a:ext uri="{FF2B5EF4-FFF2-40B4-BE49-F238E27FC236}">
                <a16:creationId xmlns:a16="http://schemas.microsoft.com/office/drawing/2014/main" id="{0100A589-CBD6-49A8-B9F0-2CF3295B95D8}"/>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b="50229"/>
          <a:stretch/>
        </p:blipFill>
        <p:spPr>
          <a:xfrm>
            <a:off x="-6692" y="2257666"/>
            <a:ext cx="12206312" cy="1860914"/>
          </a:xfrm>
          <a:prstGeom prst="rect">
            <a:avLst/>
          </a:prstGeom>
          <a:solidFill>
            <a:schemeClr val="bg1">
              <a:alpha val="64000"/>
            </a:schemeClr>
          </a:solidFill>
        </p:spPr>
      </p:pic>
      <p:pic>
        <p:nvPicPr>
          <p:cNvPr id="34" name="Picture 33">
            <a:extLst>
              <a:ext uri="{FF2B5EF4-FFF2-40B4-BE49-F238E27FC236}">
                <a16:creationId xmlns:a16="http://schemas.microsoft.com/office/drawing/2014/main" id="{97F7D43B-8DCA-4754-A5AD-04168345BFB2}"/>
              </a:ext>
            </a:extLst>
          </p:cNvPr>
          <p:cNvPicPr>
            <a:picLocks noChangeAspect="1"/>
          </p:cNvPicPr>
          <p:nvPr/>
        </p:nvPicPr>
        <p:blipFill rotWithShape="1">
          <a:blip r:embed="rId5">
            <a:extLst>
              <a:ext uri="{28A0092B-C50C-407E-A947-70E740481C1C}">
                <a14:useLocalDpi xmlns:a14="http://schemas.microsoft.com/office/drawing/2010/main" val="0"/>
              </a:ext>
            </a:extLst>
          </a:blip>
          <a:srcRect l="-91" t="-2733" r="117" b="77847"/>
          <a:stretch/>
        </p:blipFill>
        <p:spPr>
          <a:xfrm>
            <a:off x="-3460" y="1836444"/>
            <a:ext cx="12203080" cy="158960"/>
          </a:xfrm>
          <a:prstGeom prst="rect">
            <a:avLst/>
          </a:prstGeom>
        </p:spPr>
      </p:pic>
      <p:sp>
        <p:nvSpPr>
          <p:cNvPr id="35" name="TextBox 34">
            <a:extLst>
              <a:ext uri="{FF2B5EF4-FFF2-40B4-BE49-F238E27FC236}">
                <a16:creationId xmlns:a16="http://schemas.microsoft.com/office/drawing/2014/main" id="{CD32533C-684E-4F1E-A1A7-A5AC0378853C}"/>
              </a:ext>
            </a:extLst>
          </p:cNvPr>
          <p:cNvSpPr txBox="1"/>
          <p:nvPr/>
        </p:nvSpPr>
        <p:spPr>
          <a:xfrm>
            <a:off x="132115" y="839143"/>
            <a:ext cx="11759860" cy="5524589"/>
          </a:xfrm>
          <a:prstGeom prst="rect">
            <a:avLst/>
          </a:prstGeom>
          <a:noFill/>
        </p:spPr>
        <p:txBody>
          <a:bodyPr wrap="square" lIns="91440" tIns="45720" rIns="91440" bIns="45720" rtlCol="0" anchor="t">
            <a:spAutoFit/>
          </a:bodyPr>
          <a:lstStyle/>
          <a:p>
            <a:pPr marL="395605" lvl="1" indent="-342900">
              <a:spcAft>
                <a:spcPts val="600"/>
              </a:spcAft>
              <a:buAutoNum type="arabicPeriod"/>
            </a:pPr>
            <a:r>
              <a:rPr lang="en-US">
                <a:solidFill>
                  <a:schemeClr val="accent2">
                    <a:lumMod val="25000"/>
                  </a:schemeClr>
                </a:solidFill>
                <a:latin typeface="Arial"/>
                <a:cs typeface="Arial"/>
              </a:rPr>
              <a:t>Nuclear physics: delivering excellent science, safely and efficiently; we are the premier nuclear physics lab.</a:t>
            </a:r>
          </a:p>
          <a:p>
            <a:pPr marL="395605" lvl="1" indent="-342900">
              <a:spcAft>
                <a:spcPts val="600"/>
              </a:spcAft>
              <a:buAutoNum type="arabicPeriod"/>
            </a:pPr>
            <a:r>
              <a:rPr lang="en-US">
                <a:solidFill>
                  <a:schemeClr val="accent2">
                    <a:lumMod val="25000"/>
                  </a:schemeClr>
                </a:solidFill>
                <a:latin typeface="Arial"/>
                <a:cs typeface="Arial"/>
              </a:rPr>
              <a:t>Maintain strong record of providing beam for CEBAF (over 85%) at required quality to produce impactful science for the Users &amp; progress with priority projects. Train the next generation of scientists and leaders.</a:t>
            </a:r>
          </a:p>
          <a:p>
            <a:pPr marL="395605" lvl="1" indent="-342900">
              <a:spcAft>
                <a:spcPts val="600"/>
              </a:spcAft>
              <a:buAutoNum type="arabicPeriod"/>
            </a:pPr>
            <a:r>
              <a:rPr lang="en-US">
                <a:solidFill>
                  <a:schemeClr val="accent2">
                    <a:lumMod val="25000"/>
                  </a:schemeClr>
                </a:solidFill>
                <a:latin typeface="Arial"/>
                <a:cs typeface="Arial"/>
              </a:rPr>
              <a:t>EIC: making project progress and achieve ‘budget goals’ from DOE NP, engagement strategy with the nuclear physics community.</a:t>
            </a:r>
          </a:p>
          <a:p>
            <a:pPr marL="395605" lvl="1" indent="-342900">
              <a:spcAft>
                <a:spcPts val="600"/>
              </a:spcAft>
              <a:buAutoNum type="arabicPeriod"/>
            </a:pPr>
            <a:r>
              <a:rPr lang="en-US">
                <a:solidFill>
                  <a:schemeClr val="accent2">
                    <a:lumMod val="25000"/>
                  </a:schemeClr>
                </a:solidFill>
                <a:latin typeface="Arial"/>
                <a:cs typeface="Arial"/>
              </a:rPr>
              <a:t>Driving opportunities and progress for HPDF (</a:t>
            </a:r>
            <a:r>
              <a:rPr lang="en-US" err="1">
                <a:solidFill>
                  <a:schemeClr val="accent2">
                    <a:lumMod val="25000"/>
                  </a:schemeClr>
                </a:solidFill>
                <a:latin typeface="Arial"/>
                <a:cs typeface="Arial"/>
              </a:rPr>
              <a:t>AmSC</a:t>
            </a:r>
            <a:r>
              <a:rPr lang="en-US">
                <a:solidFill>
                  <a:schemeClr val="accent2">
                    <a:lumMod val="25000"/>
                  </a:schemeClr>
                </a:solidFill>
                <a:latin typeface="Arial"/>
                <a:cs typeface="Arial"/>
              </a:rPr>
              <a:t> &amp; GENESIS) for JLab, nuclear physics and beyond.</a:t>
            </a:r>
          </a:p>
          <a:p>
            <a:pPr marL="395605" lvl="1" indent="-342900">
              <a:spcAft>
                <a:spcPts val="600"/>
              </a:spcAft>
              <a:buAutoNum type="arabicPeriod"/>
            </a:pPr>
            <a:r>
              <a:rPr lang="en-US">
                <a:solidFill>
                  <a:schemeClr val="accent2">
                    <a:lumMod val="25000"/>
                  </a:schemeClr>
                </a:solidFill>
                <a:latin typeface="Arial"/>
                <a:cs typeface="Arial"/>
              </a:rPr>
              <a:t>Complete October/November ‘25 Shutdown related activities and achieve strong financial basis for JLab.</a:t>
            </a:r>
          </a:p>
          <a:p>
            <a:pPr marL="395605" lvl="1" indent="-342900">
              <a:spcAft>
                <a:spcPts val="600"/>
              </a:spcAft>
              <a:buAutoNum type="arabicPeriod"/>
            </a:pPr>
            <a:r>
              <a:rPr lang="en-US">
                <a:solidFill>
                  <a:schemeClr val="accent2">
                    <a:lumMod val="25000"/>
                  </a:schemeClr>
                </a:solidFill>
                <a:latin typeface="Arial"/>
                <a:cs typeface="Arial"/>
              </a:rPr>
              <a:t>Prepare the lab for the transition and new M&amp;O contract (June 1</a:t>
            </a:r>
            <a:r>
              <a:rPr lang="en-US" baseline="30000">
                <a:solidFill>
                  <a:schemeClr val="accent2">
                    <a:lumMod val="25000"/>
                  </a:schemeClr>
                </a:solidFill>
                <a:latin typeface="Arial"/>
                <a:cs typeface="Arial"/>
              </a:rPr>
              <a:t>st</a:t>
            </a:r>
            <a:r>
              <a:rPr lang="en-US">
                <a:solidFill>
                  <a:schemeClr val="accent2">
                    <a:lumMod val="25000"/>
                  </a:schemeClr>
                </a:solidFill>
                <a:latin typeface="Arial"/>
                <a:cs typeface="Arial"/>
              </a:rPr>
              <a:t>, 2026)</a:t>
            </a:r>
            <a:endParaRPr lang="en-US">
              <a:solidFill>
                <a:schemeClr val="accent2">
                  <a:lumMod val="25000"/>
                </a:schemeClr>
              </a:solidFill>
              <a:latin typeface="Arial" panose="020B0604020202020204" pitchFamily="34" charset="0"/>
              <a:cs typeface="Arial" panose="020B0604020202020204" pitchFamily="34" charset="0"/>
            </a:endParaRPr>
          </a:p>
          <a:p>
            <a:pPr marL="395605" lvl="1" indent="-342900">
              <a:spcAft>
                <a:spcPts val="600"/>
              </a:spcAft>
              <a:buAutoNum type="arabicPeriod"/>
            </a:pPr>
            <a:endParaRPr lang="en-US">
              <a:solidFill>
                <a:schemeClr val="accent2">
                  <a:lumMod val="25000"/>
                </a:schemeClr>
              </a:solidFill>
              <a:latin typeface="Arial" panose="020B0604020202020204" pitchFamily="34" charset="0"/>
              <a:cs typeface="Arial" panose="020B0604020202020204" pitchFamily="34" charset="0"/>
            </a:endParaRPr>
          </a:p>
          <a:p>
            <a:pPr marL="852805" lvl="2" indent="-342900">
              <a:spcAft>
                <a:spcPts val="600"/>
              </a:spcAft>
              <a:buAutoNum type="arabicPeriod"/>
            </a:pPr>
            <a:endParaRPr lang="en-US">
              <a:solidFill>
                <a:schemeClr val="accent2">
                  <a:lumMod val="25000"/>
                </a:schemeClr>
              </a:solidFill>
              <a:latin typeface="Arial" panose="020B0604020202020204" pitchFamily="34" charset="0"/>
              <a:cs typeface="Arial" panose="020B0604020202020204" pitchFamily="34" charset="0"/>
            </a:endParaRPr>
          </a:p>
          <a:p>
            <a:pPr marL="395605" lvl="1" indent="-342900">
              <a:spcAft>
                <a:spcPts val="600"/>
              </a:spcAft>
              <a:buAutoNum type="arabicPeriod"/>
            </a:pPr>
            <a:endParaRPr lang="en-US">
              <a:solidFill>
                <a:srgbClr val="1F262C"/>
              </a:solidFill>
              <a:latin typeface="Arial" panose="020B0604020202020204" pitchFamily="34" charset="0"/>
              <a:cs typeface="Arial" panose="020B0604020202020204" pitchFamily="34" charset="0"/>
            </a:endParaRPr>
          </a:p>
          <a:p>
            <a:pPr marL="395605" lvl="1" indent="-342900">
              <a:spcAft>
                <a:spcPts val="600"/>
              </a:spcAft>
              <a:buAutoNum type="arabicPeriod"/>
            </a:pPr>
            <a:endParaRPr lang="en-US">
              <a:solidFill>
                <a:srgbClr val="1F262C"/>
              </a:solidFill>
              <a:latin typeface="Arial" panose="020B0604020202020204" pitchFamily="34" charset="0"/>
              <a:cs typeface="Arial" panose="020B0604020202020204" pitchFamily="34" charset="0"/>
            </a:endParaRPr>
          </a:p>
          <a:p>
            <a:pPr marL="395605" lvl="1" indent="-342900">
              <a:spcAft>
                <a:spcPts val="600"/>
              </a:spcAft>
              <a:buAutoNum type="arabicPeriod"/>
            </a:pPr>
            <a:endParaRPr lang="en-US" kern="0">
              <a:solidFill>
                <a:srgbClr val="262626"/>
              </a:solidFill>
              <a:latin typeface="Arial" panose="020B0604020202020204" pitchFamily="34" charset="0"/>
              <a:cs typeface="Arial" panose="020B0604020202020204" pitchFamily="34" charset="0"/>
            </a:endParaRPr>
          </a:p>
          <a:p>
            <a:pPr marL="394970" lvl="1" indent="-342900">
              <a:spcAft>
                <a:spcPts val="600"/>
              </a:spcAft>
              <a:buAutoNum type="arabicPeriod"/>
            </a:pPr>
            <a:endParaRPr lang="en-US">
              <a:solidFill>
                <a:schemeClr val="accent2">
                  <a:lumMod val="25000"/>
                </a:schemeClr>
              </a:solidFill>
              <a:latin typeface="Arial" panose="020B0604020202020204" pitchFamily="34" charset="0"/>
              <a:cs typeface="Arial" panose="020B0604020202020204" pitchFamily="34" charset="0"/>
            </a:endParaRPr>
          </a:p>
          <a:p>
            <a:pPr marL="395605" lvl="1" indent="-342900">
              <a:spcAft>
                <a:spcPts val="600"/>
              </a:spcAft>
              <a:buAutoNum type="arabicPeriod"/>
            </a:pPr>
            <a:endParaRPr lang="en-US">
              <a:solidFill>
                <a:schemeClr val="accent2">
                  <a:lumMod val="25000"/>
                </a:schemeClr>
              </a:solidFill>
              <a:latin typeface="Arial" panose="020B0604020202020204" pitchFamily="34" charset="0"/>
              <a:cs typeface="Arial" panose="020B0604020202020204" pitchFamily="34" charset="0"/>
            </a:endParaRPr>
          </a:p>
          <a:p>
            <a:pPr marL="395605" lvl="1" indent="-342900">
              <a:spcAft>
                <a:spcPts val="600"/>
              </a:spcAft>
              <a:buAutoNum type="arabicPeriod"/>
            </a:pPr>
            <a:endParaRPr lang="en-US">
              <a:solidFill>
                <a:schemeClr val="accent2">
                  <a:lumMod val="25000"/>
                </a:schemeClr>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51D5CB45-A72F-EAC5-AEAB-C3263CD01E17}"/>
              </a:ext>
            </a:extLst>
          </p:cNvPr>
          <p:cNvSpPr txBox="1"/>
          <p:nvPr/>
        </p:nvSpPr>
        <p:spPr>
          <a:xfrm>
            <a:off x="2950140" y="3059668"/>
            <a:ext cx="6158908" cy="369332"/>
          </a:xfrm>
          <a:prstGeom prst="rect">
            <a:avLst/>
          </a:prstGeom>
          <a:noFill/>
        </p:spPr>
        <p:txBody>
          <a:bodyPr wrap="square">
            <a:spAutoFit/>
          </a:bodyPr>
          <a:lstStyle/>
          <a:p>
            <a:r>
              <a:rPr lang="en-US"/>
              <a:t> </a:t>
            </a:r>
          </a:p>
        </p:txBody>
      </p:sp>
      <p:pic>
        <p:nvPicPr>
          <p:cNvPr id="2" name="Picture 1">
            <a:extLst>
              <a:ext uri="{FF2B5EF4-FFF2-40B4-BE49-F238E27FC236}">
                <a16:creationId xmlns:a16="http://schemas.microsoft.com/office/drawing/2014/main" id="{BAC25F8E-2480-C4AC-7732-E31810D0B78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713982" y="225466"/>
            <a:ext cx="1355836" cy="423699"/>
          </a:xfrm>
          <a:prstGeom prst="rect">
            <a:avLst/>
          </a:prstGeom>
        </p:spPr>
      </p:pic>
    </p:spTree>
    <p:extLst>
      <p:ext uri="{BB962C8B-B14F-4D97-AF65-F5344CB8AC3E}">
        <p14:creationId xmlns:p14="http://schemas.microsoft.com/office/powerpoint/2010/main" val="1777310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FF2D1C9-5705-11D1-BEF7-0DE69D9D3D12}"/>
              </a:ext>
            </a:extLst>
          </p:cNvPr>
          <p:cNvSpPr>
            <a:spLocks noGrp="1"/>
          </p:cNvSpPr>
          <p:nvPr>
            <p:ph type="title"/>
          </p:nvPr>
        </p:nvSpPr>
        <p:spPr>
          <a:xfrm>
            <a:off x="283564" y="228847"/>
            <a:ext cx="10515600" cy="452190"/>
          </a:xfrm>
        </p:spPr>
        <p:txBody>
          <a:bodyPr>
            <a:noAutofit/>
          </a:bodyPr>
          <a:lstStyle/>
          <a:p>
            <a:r>
              <a:rPr lang="en-US" sz="3200">
                <a:solidFill>
                  <a:schemeClr val="tx2"/>
                </a:solidFill>
                <a:latin typeface="Avenir"/>
              </a:rPr>
              <a:t>Unfolding the future</a:t>
            </a:r>
          </a:p>
        </p:txBody>
      </p:sp>
      <p:sp>
        <p:nvSpPr>
          <p:cNvPr id="9" name="Content Placeholder 8">
            <a:extLst>
              <a:ext uri="{FF2B5EF4-FFF2-40B4-BE49-F238E27FC236}">
                <a16:creationId xmlns:a16="http://schemas.microsoft.com/office/drawing/2014/main" id="{BA113389-88E8-92ED-877F-C2C4222B145B}"/>
              </a:ext>
            </a:extLst>
          </p:cNvPr>
          <p:cNvSpPr>
            <a:spLocks noGrp="1"/>
          </p:cNvSpPr>
          <p:nvPr>
            <p:ph idx="1"/>
          </p:nvPr>
        </p:nvSpPr>
        <p:spPr>
          <a:xfrm>
            <a:off x="8442969" y="1472299"/>
            <a:ext cx="3512047" cy="4544075"/>
          </a:xfrm>
        </p:spPr>
        <p:txBody>
          <a:bodyPr>
            <a:normAutofit/>
          </a:bodyPr>
          <a:lstStyle/>
          <a:p>
            <a:r>
              <a:rPr lang="en-US" sz="2000"/>
              <a:t>Dean first made this figure in late 2022, and revised it in early 2024. </a:t>
            </a:r>
          </a:p>
          <a:p>
            <a:r>
              <a:rPr lang="en-US" sz="2000"/>
              <a:t>Based on a particular EIC Project profile</a:t>
            </a:r>
          </a:p>
          <a:p>
            <a:r>
              <a:rPr lang="en-US" sz="2000" b="0" i="0" u="none" strike="noStrike">
                <a:solidFill>
                  <a:srgbClr val="212121"/>
                </a:solidFill>
                <a:effectLst/>
                <a:latin typeface="Aptos" panose="020B0004020202020204" pitchFamily="34" charset="0"/>
              </a:rPr>
              <a:t>Associated with the JSA contract and contractor. </a:t>
            </a:r>
          </a:p>
          <a:p>
            <a:r>
              <a:rPr lang="en-US" sz="2000" b="0" i="0" u="none" strike="noStrike">
                <a:solidFill>
                  <a:srgbClr val="212121"/>
                </a:solidFill>
                <a:effectLst/>
                <a:latin typeface="Aptos" panose="020B0004020202020204" pitchFamily="34" charset="0"/>
              </a:rPr>
              <a:t>The next contractor may have a different spin…or not…this feeds into us being a little vague as well.</a:t>
            </a:r>
            <a:endParaRPr lang="en-US" sz="2000"/>
          </a:p>
        </p:txBody>
      </p:sp>
      <p:pic>
        <p:nvPicPr>
          <p:cNvPr id="8" name="Picture 7">
            <a:extLst>
              <a:ext uri="{FF2B5EF4-FFF2-40B4-BE49-F238E27FC236}">
                <a16:creationId xmlns:a16="http://schemas.microsoft.com/office/drawing/2014/main" id="{56B63527-6BE0-F4E1-1110-BDA8ED42B352}"/>
              </a:ext>
            </a:extLst>
          </p:cNvPr>
          <p:cNvPicPr>
            <a:picLocks noChangeAspect="1"/>
          </p:cNvPicPr>
          <p:nvPr/>
        </p:nvPicPr>
        <p:blipFill>
          <a:blip r:embed="rId2"/>
          <a:stretch>
            <a:fillRect/>
          </a:stretch>
        </p:blipFill>
        <p:spPr>
          <a:xfrm>
            <a:off x="0" y="1355552"/>
            <a:ext cx="8290206" cy="4660822"/>
          </a:xfrm>
          <a:prstGeom prst="rect">
            <a:avLst/>
          </a:prstGeom>
        </p:spPr>
      </p:pic>
      <p:sp>
        <p:nvSpPr>
          <p:cNvPr id="6" name="Footer Placeholder 2">
            <a:extLst>
              <a:ext uri="{FF2B5EF4-FFF2-40B4-BE49-F238E27FC236}">
                <a16:creationId xmlns:a16="http://schemas.microsoft.com/office/drawing/2014/main" id="{BBECA969-CE15-FEA4-7B2C-BEC55FDB064B}"/>
              </a:ext>
            </a:extLst>
          </p:cNvPr>
          <p:cNvSpPr txBox="1">
            <a:spLocks/>
          </p:cNvSpPr>
          <p:nvPr/>
        </p:nvSpPr>
        <p:spPr>
          <a:xfrm>
            <a:off x="4038600" y="633059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mn-cs"/>
              </a:rPr>
              <a:t>Hall A Collaboration Meeting_1/21/2026</a:t>
            </a:r>
          </a:p>
        </p:txBody>
      </p:sp>
      <p:pic>
        <p:nvPicPr>
          <p:cNvPr id="2" name="Picture 1">
            <a:extLst>
              <a:ext uri="{FF2B5EF4-FFF2-40B4-BE49-F238E27FC236}">
                <a16:creationId xmlns:a16="http://schemas.microsoft.com/office/drawing/2014/main" id="{AD9BF774-560A-A88A-BBE1-12F408E117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950731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BA89270-B1DC-E18A-9830-FCB8B5256D37}"/>
              </a:ext>
            </a:extLst>
          </p:cNvPr>
          <p:cNvSpPr>
            <a:spLocks noGrp="1"/>
          </p:cNvSpPr>
          <p:nvPr>
            <p:ph type="title"/>
          </p:nvPr>
        </p:nvSpPr>
        <p:spPr>
          <a:xfrm>
            <a:off x="405063" y="155825"/>
            <a:ext cx="10515600" cy="525212"/>
          </a:xfrm>
        </p:spPr>
        <p:txBody>
          <a:bodyPr>
            <a:noAutofit/>
          </a:bodyPr>
          <a:lstStyle/>
          <a:p>
            <a:r>
              <a:rPr lang="en-US" sz="3200">
                <a:solidFill>
                  <a:schemeClr val="tx2"/>
                </a:solidFill>
                <a:latin typeface="Avenir"/>
              </a:rPr>
              <a:t>The long-term approach</a:t>
            </a:r>
          </a:p>
        </p:txBody>
      </p:sp>
      <p:pic>
        <p:nvPicPr>
          <p:cNvPr id="3" name="Picture 2">
            <a:extLst>
              <a:ext uri="{FF2B5EF4-FFF2-40B4-BE49-F238E27FC236}">
                <a16:creationId xmlns:a16="http://schemas.microsoft.com/office/drawing/2014/main" id="{43CD098B-D1C1-C12C-0B70-DCC8366DE56E}"/>
              </a:ext>
            </a:extLst>
          </p:cNvPr>
          <p:cNvPicPr>
            <a:picLocks noChangeAspect="1"/>
          </p:cNvPicPr>
          <p:nvPr/>
        </p:nvPicPr>
        <p:blipFill>
          <a:blip r:embed="rId2"/>
          <a:stretch>
            <a:fillRect/>
          </a:stretch>
        </p:blipFill>
        <p:spPr>
          <a:xfrm>
            <a:off x="9449284" y="824426"/>
            <a:ext cx="2620534" cy="1473286"/>
          </a:xfrm>
          <a:prstGeom prst="rect">
            <a:avLst/>
          </a:prstGeom>
        </p:spPr>
      </p:pic>
      <p:sp>
        <p:nvSpPr>
          <p:cNvPr id="9" name="Content Placeholder 8">
            <a:extLst>
              <a:ext uri="{FF2B5EF4-FFF2-40B4-BE49-F238E27FC236}">
                <a16:creationId xmlns:a16="http://schemas.microsoft.com/office/drawing/2014/main" id="{2336CEF2-AED0-E1C2-9CB9-D9683318E699}"/>
              </a:ext>
            </a:extLst>
          </p:cNvPr>
          <p:cNvSpPr>
            <a:spLocks noGrp="1"/>
          </p:cNvSpPr>
          <p:nvPr>
            <p:ph idx="1"/>
          </p:nvPr>
        </p:nvSpPr>
        <p:spPr>
          <a:xfrm>
            <a:off x="591981" y="824426"/>
            <a:ext cx="8866812" cy="5734360"/>
          </a:xfrm>
        </p:spPr>
        <p:txBody>
          <a:bodyPr>
            <a:normAutofit fontScale="77500" lnSpcReduction="20000"/>
          </a:bodyPr>
          <a:lstStyle/>
          <a:p>
            <a:pPr>
              <a:spcBef>
                <a:spcPts val="0"/>
              </a:spcBef>
            </a:pPr>
            <a:r>
              <a:rPr lang="en-US">
                <a:solidFill>
                  <a:srgbClr val="212121"/>
                </a:solidFill>
                <a:latin typeface="Aptos" panose="020B0004020202020204" pitchFamily="34" charset="0"/>
              </a:rPr>
              <a:t>Very manageable </a:t>
            </a:r>
            <a:r>
              <a:rPr lang="en-US" sz="2800" b="0" i="0" u="none" strike="noStrike">
                <a:solidFill>
                  <a:srgbClr val="212121"/>
                </a:solidFill>
                <a:effectLst/>
                <a:latin typeface="Aptos" panose="020B0004020202020204" pitchFamily="34" charset="0"/>
              </a:rPr>
              <a:t>five-year projection: deliver on our promises to DOE: complete the Moller project, take data across all halls and run the full program with high reliability within the appropriated funding. This we are doing. </a:t>
            </a:r>
          </a:p>
          <a:p>
            <a:pPr>
              <a:spcBef>
                <a:spcPts val="0"/>
              </a:spcBef>
            </a:pPr>
            <a:endParaRPr lang="en-US" sz="2800">
              <a:solidFill>
                <a:srgbClr val="212121"/>
              </a:solidFill>
              <a:latin typeface="Aptos" panose="020B0004020202020204" pitchFamily="34" charset="0"/>
            </a:endParaRPr>
          </a:p>
          <a:p>
            <a:pPr>
              <a:spcBef>
                <a:spcPts val="0"/>
              </a:spcBef>
            </a:pPr>
            <a:r>
              <a:rPr lang="en-US" sz="2800" b="0" i="0" u="none" strike="noStrike">
                <a:solidFill>
                  <a:srgbClr val="212121"/>
                </a:solidFill>
                <a:effectLst/>
                <a:latin typeface="Aptos" panose="020B0004020202020204" pitchFamily="34" charset="0"/>
              </a:rPr>
              <a:t>As the EIC moves past its peak funding needs, there will be opportunity for upgrades.  We fully integrated into the success of the EIC. We are actively engaged in managing the EIC budget and profile.</a:t>
            </a:r>
          </a:p>
          <a:p>
            <a:pPr>
              <a:spcBef>
                <a:spcPts val="0"/>
              </a:spcBef>
            </a:pPr>
            <a:endParaRPr lang="en-US" sz="2800">
              <a:solidFill>
                <a:srgbClr val="212121"/>
              </a:solidFill>
              <a:latin typeface="Aptos" panose="020B0004020202020204" pitchFamily="34" charset="0"/>
            </a:endParaRPr>
          </a:p>
          <a:p>
            <a:pPr>
              <a:spcBef>
                <a:spcPts val="0"/>
              </a:spcBef>
            </a:pPr>
            <a:r>
              <a:rPr lang="en-US" sz="2800" b="0" i="0" u="none" strike="noStrike" err="1">
                <a:solidFill>
                  <a:srgbClr val="212121"/>
                </a:solidFill>
                <a:effectLst/>
                <a:latin typeface="Aptos" panose="020B0004020202020204" pitchFamily="34" charset="0"/>
              </a:rPr>
              <a:t>SoLID</a:t>
            </a:r>
            <a:r>
              <a:rPr lang="en-US">
                <a:solidFill>
                  <a:srgbClr val="212121"/>
                </a:solidFill>
                <a:latin typeface="Aptos" panose="020B0004020202020204" pitchFamily="34" charset="0"/>
              </a:rPr>
              <a:t>.</a:t>
            </a:r>
            <a:r>
              <a:rPr lang="en-US" sz="2800" b="0" i="0" u="none" strike="noStrike">
                <a:solidFill>
                  <a:srgbClr val="212121"/>
                </a:solidFill>
                <a:effectLst/>
                <a:latin typeface="Aptos" panose="020B0004020202020204" pitchFamily="34" charset="0"/>
              </a:rPr>
              <a:t> Requires a mission need statement from NP. Until then, R&amp;D activities should continue. While </a:t>
            </a:r>
            <a:r>
              <a:rPr lang="en-US" sz="2800" b="0" i="0" u="none" strike="noStrike" err="1">
                <a:solidFill>
                  <a:srgbClr val="212121"/>
                </a:solidFill>
                <a:effectLst/>
                <a:latin typeface="Aptos" panose="020B0004020202020204" pitchFamily="34" charset="0"/>
              </a:rPr>
              <a:t>SoLID</a:t>
            </a:r>
            <a:r>
              <a:rPr lang="en-US" sz="2800" b="0" i="0" u="none" strike="noStrike">
                <a:solidFill>
                  <a:srgbClr val="212121"/>
                </a:solidFill>
                <a:effectLst/>
                <a:latin typeface="Aptos" panose="020B0004020202020204" pitchFamily="34" charset="0"/>
              </a:rPr>
              <a:t> is mentioned in Rec 4 in the LRP, the plan requires far more funding in NP to move. Optimizing the physics program viz a viz the other halls </a:t>
            </a:r>
            <a:r>
              <a:rPr lang="en-US">
                <a:solidFill>
                  <a:srgbClr val="212121"/>
                </a:solidFill>
                <a:latin typeface="Aptos" panose="020B0004020202020204" pitchFamily="34" charset="0"/>
              </a:rPr>
              <a:t>will be an important activity. </a:t>
            </a:r>
            <a:endParaRPr lang="en-US" sz="2800" b="0" i="0" u="none" strike="noStrike">
              <a:solidFill>
                <a:srgbClr val="212121"/>
              </a:solidFill>
              <a:effectLst/>
              <a:latin typeface="Aptos" panose="020B0004020202020204" pitchFamily="34" charset="0"/>
            </a:endParaRPr>
          </a:p>
          <a:p>
            <a:pPr>
              <a:spcBef>
                <a:spcPts val="0"/>
              </a:spcBef>
            </a:pPr>
            <a:endParaRPr lang="en-US" sz="2800">
              <a:solidFill>
                <a:srgbClr val="212121"/>
              </a:solidFill>
              <a:latin typeface="Aptos" panose="020B0004020202020204" pitchFamily="34" charset="0"/>
            </a:endParaRPr>
          </a:p>
          <a:p>
            <a:pPr>
              <a:spcBef>
                <a:spcPts val="0"/>
              </a:spcBef>
            </a:pPr>
            <a:r>
              <a:rPr lang="en-US" sz="2800" b="0" i="0" u="none" strike="noStrike">
                <a:solidFill>
                  <a:srgbClr val="212121"/>
                </a:solidFill>
                <a:effectLst/>
                <a:latin typeface="Aptos" panose="020B0004020202020204" pitchFamily="34" charset="0"/>
              </a:rPr>
              <a:t>22 GeV.  Mentioned in the LRP but not prioritized by the community. By the time of the next LRP, the scientific justification for an energy upgrade must be well thought out and articulated. This is something the community is working through (White Paper in preparation). </a:t>
            </a:r>
          </a:p>
          <a:p>
            <a:pPr>
              <a:spcBef>
                <a:spcPts val="0"/>
              </a:spcBef>
            </a:pPr>
            <a:endParaRPr lang="en-US" sz="2800" b="0" i="0" u="none" strike="noStrike">
              <a:solidFill>
                <a:srgbClr val="212121"/>
              </a:solidFill>
              <a:effectLst/>
              <a:latin typeface="Aptos" panose="020B0004020202020204" pitchFamily="34" charset="0"/>
            </a:endParaRPr>
          </a:p>
          <a:p>
            <a:pPr>
              <a:spcBef>
                <a:spcPts val="0"/>
              </a:spcBef>
            </a:pPr>
            <a:r>
              <a:rPr lang="en-US" sz="2800" b="0" i="0" u="none" strike="noStrike">
                <a:solidFill>
                  <a:srgbClr val="212121"/>
                </a:solidFill>
                <a:effectLst/>
                <a:latin typeface="Aptos" panose="020B0004020202020204" pitchFamily="34" charset="0"/>
              </a:rPr>
              <a:t>A similar statement holds for positrons. </a:t>
            </a:r>
            <a:r>
              <a:rPr lang="en-US">
                <a:solidFill>
                  <a:srgbClr val="212121"/>
                </a:solidFill>
                <a:latin typeface="Aptos" panose="020B0004020202020204" pitchFamily="34" charset="0"/>
              </a:rPr>
              <a:t>H</a:t>
            </a:r>
            <a:r>
              <a:rPr lang="en-US" sz="2800" b="0" i="0" u="none" strike="noStrike">
                <a:solidFill>
                  <a:srgbClr val="212121"/>
                </a:solidFill>
                <a:effectLst/>
                <a:latin typeface="Aptos" panose="020B0004020202020204" pitchFamily="34" charset="0"/>
              </a:rPr>
              <a:t>ighly-rated PAC approved experiments help in the scientific justification. Still, the path to any upgrade requires a lot of R&amp;D prior to any major project. </a:t>
            </a:r>
          </a:p>
        </p:txBody>
      </p:sp>
      <p:sp>
        <p:nvSpPr>
          <p:cNvPr id="10" name="TextBox 9">
            <a:extLst>
              <a:ext uri="{FF2B5EF4-FFF2-40B4-BE49-F238E27FC236}">
                <a16:creationId xmlns:a16="http://schemas.microsoft.com/office/drawing/2014/main" id="{99579903-79D3-D35A-A4BA-CEBECF715C6A}"/>
              </a:ext>
            </a:extLst>
          </p:cNvPr>
          <p:cNvSpPr txBox="1"/>
          <p:nvPr/>
        </p:nvSpPr>
        <p:spPr>
          <a:xfrm>
            <a:off x="9406571" y="4067893"/>
            <a:ext cx="2403671" cy="369332"/>
          </a:xfrm>
          <a:prstGeom prst="rect">
            <a:avLst/>
          </a:prstGeom>
          <a:noFill/>
        </p:spPr>
        <p:txBody>
          <a:bodyPr wrap="none" rtlCol="0">
            <a:spAutoFit/>
          </a:bodyPr>
          <a:lstStyle/>
          <a:p>
            <a:r>
              <a:rPr lang="en-US">
                <a:solidFill>
                  <a:srgbClr val="FF0000"/>
                </a:solidFill>
              </a:rPr>
              <a:t>LDRD has gone into this</a:t>
            </a:r>
          </a:p>
        </p:txBody>
      </p:sp>
      <p:sp>
        <p:nvSpPr>
          <p:cNvPr id="11" name="TextBox 10">
            <a:extLst>
              <a:ext uri="{FF2B5EF4-FFF2-40B4-BE49-F238E27FC236}">
                <a16:creationId xmlns:a16="http://schemas.microsoft.com/office/drawing/2014/main" id="{2A068F28-4AF9-1ABB-4F94-315FAF92D36A}"/>
              </a:ext>
            </a:extLst>
          </p:cNvPr>
          <p:cNvSpPr txBox="1"/>
          <p:nvPr/>
        </p:nvSpPr>
        <p:spPr>
          <a:xfrm>
            <a:off x="9406571" y="5174840"/>
            <a:ext cx="2724977" cy="646331"/>
          </a:xfrm>
          <a:prstGeom prst="rect">
            <a:avLst/>
          </a:prstGeom>
          <a:noFill/>
        </p:spPr>
        <p:txBody>
          <a:bodyPr wrap="none" rtlCol="0">
            <a:spAutoFit/>
          </a:bodyPr>
          <a:lstStyle/>
          <a:p>
            <a:r>
              <a:rPr lang="en-US">
                <a:solidFill>
                  <a:srgbClr val="FF0000"/>
                </a:solidFill>
              </a:rPr>
              <a:t>LDRD and program funding</a:t>
            </a:r>
          </a:p>
          <a:p>
            <a:r>
              <a:rPr lang="en-US">
                <a:solidFill>
                  <a:srgbClr val="FF0000"/>
                </a:solidFill>
              </a:rPr>
              <a:t>have gone into this</a:t>
            </a:r>
          </a:p>
        </p:txBody>
      </p:sp>
      <p:sp>
        <p:nvSpPr>
          <p:cNvPr id="12" name="TextBox 11">
            <a:extLst>
              <a:ext uri="{FF2B5EF4-FFF2-40B4-BE49-F238E27FC236}">
                <a16:creationId xmlns:a16="http://schemas.microsoft.com/office/drawing/2014/main" id="{450C0FF0-6847-B955-C566-55B52459AE05}"/>
              </a:ext>
            </a:extLst>
          </p:cNvPr>
          <p:cNvSpPr txBox="1"/>
          <p:nvPr/>
        </p:nvSpPr>
        <p:spPr>
          <a:xfrm>
            <a:off x="9406571" y="2850631"/>
            <a:ext cx="2403671" cy="646331"/>
          </a:xfrm>
          <a:prstGeom prst="rect">
            <a:avLst/>
          </a:prstGeom>
          <a:noFill/>
        </p:spPr>
        <p:txBody>
          <a:bodyPr wrap="square" rtlCol="0">
            <a:spAutoFit/>
          </a:bodyPr>
          <a:lstStyle/>
          <a:p>
            <a:r>
              <a:rPr lang="en-US">
                <a:solidFill>
                  <a:srgbClr val="FF0000"/>
                </a:solidFill>
              </a:rPr>
              <a:t>Some program funding has gone into this</a:t>
            </a:r>
          </a:p>
        </p:txBody>
      </p:sp>
      <p:sp>
        <p:nvSpPr>
          <p:cNvPr id="8" name="Footer Placeholder 2">
            <a:extLst>
              <a:ext uri="{FF2B5EF4-FFF2-40B4-BE49-F238E27FC236}">
                <a16:creationId xmlns:a16="http://schemas.microsoft.com/office/drawing/2014/main" id="{29851DB3-66EB-05B6-4C05-B5C51276F34C}"/>
              </a:ext>
            </a:extLst>
          </p:cNvPr>
          <p:cNvSpPr txBox="1">
            <a:spLocks/>
          </p:cNvSpPr>
          <p:nvPr/>
        </p:nvSpPr>
        <p:spPr>
          <a:xfrm>
            <a:off x="4038600" y="633059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mn-cs"/>
              </a:rPr>
              <a:t>Hall A Collaboration Meeting_1/21/2026</a:t>
            </a:r>
          </a:p>
        </p:txBody>
      </p:sp>
      <p:pic>
        <p:nvPicPr>
          <p:cNvPr id="2" name="Picture 1">
            <a:extLst>
              <a:ext uri="{FF2B5EF4-FFF2-40B4-BE49-F238E27FC236}">
                <a16:creationId xmlns:a16="http://schemas.microsoft.com/office/drawing/2014/main" id="{82A244EE-1DC5-A77C-167F-E574F7F5CF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4249300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17BC92-88DD-4C49-98A4-710DC75B69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9722" y="1634878"/>
            <a:ext cx="5419352" cy="1698063"/>
          </a:xfrm>
          <a:prstGeom prst="rect">
            <a:avLst/>
          </a:prstGeom>
        </p:spPr>
      </p:pic>
      <p:pic>
        <p:nvPicPr>
          <p:cNvPr id="6" name="Picture 5">
            <a:extLst>
              <a:ext uri="{FF2B5EF4-FFF2-40B4-BE49-F238E27FC236}">
                <a16:creationId xmlns:a16="http://schemas.microsoft.com/office/drawing/2014/main" id="{290390FF-BD4C-4D58-95B5-32DA7785DB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8167" y="3725585"/>
            <a:ext cx="1896894" cy="1272196"/>
          </a:xfrm>
          <a:prstGeom prst="rect">
            <a:avLst/>
          </a:prstGeom>
        </p:spPr>
      </p:pic>
      <p:pic>
        <p:nvPicPr>
          <p:cNvPr id="1026" name="Picture 2" descr="DOE Logo with seal full color">
            <a:extLst>
              <a:ext uri="{FF2B5EF4-FFF2-40B4-BE49-F238E27FC236}">
                <a16:creationId xmlns:a16="http://schemas.microsoft.com/office/drawing/2014/main" id="{0ECF5985-51A2-22CF-2A2B-6A5D30DB08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9851" y="3525059"/>
            <a:ext cx="5229462" cy="1499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720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8718E-15E9-42B1-A499-7987BFFD97FB}"/>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50C60ECA-3EAF-3636-59EE-5A90934448E5}"/>
              </a:ext>
            </a:extLst>
          </p:cNvPr>
          <p:cNvSpPr/>
          <p:nvPr/>
        </p:nvSpPr>
        <p:spPr>
          <a:xfrm>
            <a:off x="8330924" y="3143250"/>
            <a:ext cx="3696394" cy="285750"/>
          </a:xfrm>
          <a:prstGeom prst="rect">
            <a:avLst/>
          </a:prstGeom>
          <a:solidFill>
            <a:srgbClr val="F1C2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5C7A38-4847-A785-FD70-BF9FC7FF6A31}"/>
              </a:ext>
            </a:extLst>
          </p:cNvPr>
          <p:cNvSpPr>
            <a:spLocks noGrp="1"/>
          </p:cNvSpPr>
          <p:nvPr>
            <p:ph type="title"/>
          </p:nvPr>
        </p:nvSpPr>
        <p:spPr/>
        <p:txBody>
          <a:bodyPr/>
          <a:lstStyle/>
          <a:p>
            <a:r>
              <a:rPr lang="en-US">
                <a:solidFill>
                  <a:schemeClr val="tx2"/>
                </a:solidFill>
              </a:rPr>
              <a:t>FY25 CEBAF Operations</a:t>
            </a:r>
          </a:p>
        </p:txBody>
      </p:sp>
      <p:pic>
        <p:nvPicPr>
          <p:cNvPr id="7" name="Picture 6">
            <a:extLst>
              <a:ext uri="{FF2B5EF4-FFF2-40B4-BE49-F238E27FC236}">
                <a16:creationId xmlns:a16="http://schemas.microsoft.com/office/drawing/2014/main" id="{119B2D44-BC0F-E416-B453-ACBCF2F39494}"/>
              </a:ext>
            </a:extLst>
          </p:cNvPr>
          <p:cNvPicPr>
            <a:picLocks noChangeAspect="1"/>
          </p:cNvPicPr>
          <p:nvPr/>
        </p:nvPicPr>
        <p:blipFill>
          <a:blip r:embed="rId3"/>
          <a:srcRect l="-1" t="6085" r="101" b="916"/>
          <a:stretch>
            <a:fillRect/>
          </a:stretch>
        </p:blipFill>
        <p:spPr>
          <a:xfrm>
            <a:off x="317024" y="2363330"/>
            <a:ext cx="7836376" cy="3679253"/>
          </a:xfrm>
          <a:prstGeom prst="rect">
            <a:avLst/>
          </a:prstGeom>
        </p:spPr>
      </p:pic>
      <p:graphicFrame>
        <p:nvGraphicFramePr>
          <p:cNvPr id="16" name="Table 15">
            <a:extLst>
              <a:ext uri="{FF2B5EF4-FFF2-40B4-BE49-F238E27FC236}">
                <a16:creationId xmlns:a16="http://schemas.microsoft.com/office/drawing/2014/main" id="{47AD6ED2-B546-880A-FF2C-D329B1945676}"/>
              </a:ext>
            </a:extLst>
          </p:cNvPr>
          <p:cNvGraphicFramePr>
            <a:graphicFrameLocks noGrp="1"/>
          </p:cNvGraphicFramePr>
          <p:nvPr/>
        </p:nvGraphicFramePr>
        <p:xfrm>
          <a:off x="8336853" y="2276328"/>
          <a:ext cx="3696394" cy="1554480"/>
        </p:xfrm>
        <a:graphic>
          <a:graphicData uri="http://schemas.openxmlformats.org/drawingml/2006/table">
            <a:tbl>
              <a:tblPr firstRow="1" bandRow="1">
                <a:tableStyleId>{2D5ABB26-0587-4C30-8999-92F81FD0307C}</a:tableStyleId>
              </a:tblPr>
              <a:tblGrid>
                <a:gridCol w="2901142">
                  <a:extLst>
                    <a:ext uri="{9D8B030D-6E8A-4147-A177-3AD203B41FA5}">
                      <a16:colId xmlns:a16="http://schemas.microsoft.com/office/drawing/2014/main" val="3513499322"/>
                    </a:ext>
                  </a:extLst>
                </a:gridCol>
                <a:gridCol w="795252">
                  <a:extLst>
                    <a:ext uri="{9D8B030D-6E8A-4147-A177-3AD203B41FA5}">
                      <a16:colId xmlns:a16="http://schemas.microsoft.com/office/drawing/2014/main" val="742390584"/>
                    </a:ext>
                  </a:extLst>
                </a:gridCol>
              </a:tblGrid>
              <a:tr h="226222">
                <a:tc>
                  <a:txBody>
                    <a:bodyPr/>
                    <a:lstStyle/>
                    <a:p>
                      <a:r>
                        <a:rPr lang="en-US" sz="2400" b="1"/>
                        <a:t>Run 2025</a:t>
                      </a:r>
                    </a:p>
                  </a:txBody>
                  <a:tcPr>
                    <a:lnB w="12700" cap="flat" cmpd="sng" algn="ctr">
                      <a:solidFill>
                        <a:schemeClr val="tx1"/>
                      </a:solidFill>
                      <a:prstDash val="solid"/>
                      <a:round/>
                      <a:headEnd type="none" w="med" len="med"/>
                      <a:tailEnd type="none" w="med" len="med"/>
                    </a:lnB>
                  </a:tcPr>
                </a:tc>
                <a:tc>
                  <a:txBody>
                    <a:bodyPr/>
                    <a:lstStyle/>
                    <a:p>
                      <a:endParaRPr lang="en-US"/>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1145799"/>
                  </a:ext>
                </a:extLst>
              </a:tr>
              <a:tr h="226222">
                <a:tc>
                  <a:txBody>
                    <a:bodyPr/>
                    <a:lstStyle/>
                    <a:p>
                      <a:r>
                        <a:rPr lang="en-US"/>
                        <a:t>Run length, weeks</a:t>
                      </a:r>
                    </a:p>
                  </a:txBody>
                  <a:tcPr>
                    <a:lnT w="12700" cap="flat" cmpd="sng" algn="ctr">
                      <a:solidFill>
                        <a:schemeClr val="tx1"/>
                      </a:solidFill>
                      <a:prstDash val="solid"/>
                      <a:round/>
                      <a:headEnd type="none" w="med" len="med"/>
                      <a:tailEnd type="none" w="med" len="med"/>
                    </a:lnT>
                  </a:tcPr>
                </a:tc>
                <a:tc>
                  <a:txBody>
                    <a:bodyPr/>
                    <a:lstStyle/>
                    <a:p>
                      <a:r>
                        <a:rPr lang="en-US"/>
                        <a:t>22+2</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877381129"/>
                  </a:ext>
                </a:extLst>
              </a:tr>
              <a:tr h="226222">
                <a:tc>
                  <a:txBody>
                    <a:bodyPr/>
                    <a:lstStyle/>
                    <a:p>
                      <a:r>
                        <a:rPr lang="en-US"/>
                        <a:t>Average Run Reliability </a:t>
                      </a:r>
                    </a:p>
                  </a:txBody>
                  <a:tcPr/>
                </a:tc>
                <a:tc>
                  <a:txBody>
                    <a:bodyPr/>
                    <a:lstStyle/>
                    <a:p>
                      <a:r>
                        <a:rPr lang="en-US" b="1"/>
                        <a:t>86.7%</a:t>
                      </a:r>
                    </a:p>
                  </a:txBody>
                  <a:tcPr/>
                </a:tc>
                <a:extLst>
                  <a:ext uri="{0D108BD9-81ED-4DB2-BD59-A6C34878D82A}">
                    <a16:rowId xmlns:a16="http://schemas.microsoft.com/office/drawing/2014/main" val="1314876541"/>
                  </a:ext>
                </a:extLst>
              </a:tr>
              <a:tr h="226222">
                <a:tc>
                  <a:txBody>
                    <a:bodyPr/>
                    <a:lstStyle/>
                    <a:p>
                      <a:r>
                        <a:rPr lang="en-US"/>
                        <a:t>Total Delivered Beam Hours</a:t>
                      </a:r>
                    </a:p>
                  </a:txBody>
                  <a:tcPr>
                    <a:lnB w="12700" cap="flat" cmpd="sng" algn="ctr">
                      <a:solidFill>
                        <a:schemeClr val="tx1"/>
                      </a:solidFill>
                      <a:prstDash val="solid"/>
                      <a:round/>
                      <a:headEnd type="none" w="med" len="med"/>
                      <a:tailEnd type="none" w="med" len="med"/>
                    </a:lnB>
                  </a:tcPr>
                </a:tc>
                <a:tc>
                  <a:txBody>
                    <a:bodyPr/>
                    <a:lstStyle/>
                    <a:p>
                      <a:r>
                        <a:rPr lang="en-US"/>
                        <a:t>3,249</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6494271"/>
                  </a:ext>
                </a:extLst>
              </a:tr>
            </a:tbl>
          </a:graphicData>
        </a:graphic>
      </p:graphicFrame>
      <p:sp>
        <p:nvSpPr>
          <p:cNvPr id="17" name="TextBox 16">
            <a:extLst>
              <a:ext uri="{FF2B5EF4-FFF2-40B4-BE49-F238E27FC236}">
                <a16:creationId xmlns:a16="http://schemas.microsoft.com/office/drawing/2014/main" id="{C6D50F74-7906-EC52-44C4-CA13FD7903DF}"/>
              </a:ext>
            </a:extLst>
          </p:cNvPr>
          <p:cNvSpPr txBox="1"/>
          <p:nvPr/>
        </p:nvSpPr>
        <p:spPr>
          <a:xfrm>
            <a:off x="8330924" y="4192643"/>
            <a:ext cx="3362524" cy="738664"/>
          </a:xfrm>
          <a:prstGeom prst="rect">
            <a:avLst/>
          </a:prstGeom>
          <a:noFill/>
        </p:spPr>
        <p:txBody>
          <a:bodyPr wrap="none" lIns="91440" tIns="45720" rIns="91440" bIns="45720" rtlCol="0" anchor="t">
            <a:spAutoFit/>
          </a:bodyPr>
          <a:lstStyle/>
          <a:p>
            <a:r>
              <a:rPr lang="en-US" sz="1400" b="1"/>
              <a:t>DOE targets for Run 2025: </a:t>
            </a:r>
          </a:p>
          <a:p>
            <a:r>
              <a:rPr lang="en-US" sz="1400"/>
              <a:t>22 weeks Physics (+ 2 weeks CEBAF restore)</a:t>
            </a:r>
          </a:p>
          <a:p>
            <a:r>
              <a:rPr lang="en-US" sz="1400"/>
              <a:t>85%, and 3000h</a:t>
            </a:r>
          </a:p>
        </p:txBody>
      </p:sp>
      <p:graphicFrame>
        <p:nvGraphicFramePr>
          <p:cNvPr id="19" name="Table 18">
            <a:extLst>
              <a:ext uri="{FF2B5EF4-FFF2-40B4-BE49-F238E27FC236}">
                <a16:creationId xmlns:a16="http://schemas.microsoft.com/office/drawing/2014/main" id="{5BE758A3-BEE5-78C5-56DC-4F8E24946EAC}"/>
              </a:ext>
            </a:extLst>
          </p:cNvPr>
          <p:cNvGraphicFramePr>
            <a:graphicFrameLocks noGrp="1"/>
          </p:cNvGraphicFramePr>
          <p:nvPr/>
        </p:nvGraphicFramePr>
        <p:xfrm>
          <a:off x="8330924" y="5160064"/>
          <a:ext cx="2951018" cy="959316"/>
        </p:xfrm>
        <a:graphic>
          <a:graphicData uri="http://schemas.openxmlformats.org/drawingml/2006/table">
            <a:tbl>
              <a:tblPr firstRow="1" bandRow="1">
                <a:tableStyleId>{2D5ABB26-0587-4C30-8999-92F81FD0307C}</a:tableStyleId>
              </a:tblPr>
              <a:tblGrid>
                <a:gridCol w="1175234">
                  <a:extLst>
                    <a:ext uri="{9D8B030D-6E8A-4147-A177-3AD203B41FA5}">
                      <a16:colId xmlns:a16="http://schemas.microsoft.com/office/drawing/2014/main" val="3513499322"/>
                    </a:ext>
                  </a:extLst>
                </a:gridCol>
                <a:gridCol w="1775784">
                  <a:extLst>
                    <a:ext uri="{9D8B030D-6E8A-4147-A177-3AD203B41FA5}">
                      <a16:colId xmlns:a16="http://schemas.microsoft.com/office/drawing/2014/main" val="742390584"/>
                    </a:ext>
                  </a:extLst>
                </a:gridCol>
              </a:tblGrid>
              <a:tr h="319772">
                <a:tc gridSpan="2">
                  <a:txBody>
                    <a:bodyPr/>
                    <a:lstStyle/>
                    <a:p>
                      <a:r>
                        <a:rPr lang="en-US" sz="1400" b="1"/>
                        <a:t>Reliability for previous runs</a:t>
                      </a: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51145799"/>
                  </a:ext>
                </a:extLst>
              </a:tr>
              <a:tr h="319772">
                <a:tc>
                  <a:txBody>
                    <a:bodyPr/>
                    <a:lstStyle/>
                    <a:p>
                      <a:r>
                        <a:rPr lang="en-US" sz="1400"/>
                        <a:t>Run 2024</a:t>
                      </a:r>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US" sz="1400"/>
                        <a:t>75.2%</a:t>
                      </a:r>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877381129"/>
                  </a:ext>
                </a:extLst>
              </a:tr>
              <a:tr h="319772">
                <a:tc>
                  <a:txBody>
                    <a:bodyPr/>
                    <a:lstStyle/>
                    <a:p>
                      <a:r>
                        <a:rPr lang="en-US" sz="1400"/>
                        <a:t>Run 2023</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t>72.5%</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6494271"/>
                  </a:ext>
                </a:extLst>
              </a:tr>
            </a:tbl>
          </a:graphicData>
        </a:graphic>
      </p:graphicFrame>
      <p:sp>
        <p:nvSpPr>
          <p:cNvPr id="20" name="TextBox 19">
            <a:extLst>
              <a:ext uri="{FF2B5EF4-FFF2-40B4-BE49-F238E27FC236}">
                <a16:creationId xmlns:a16="http://schemas.microsoft.com/office/drawing/2014/main" id="{00880E18-0794-C443-20CE-11E814806A3C}"/>
              </a:ext>
            </a:extLst>
          </p:cNvPr>
          <p:cNvSpPr txBox="1"/>
          <p:nvPr/>
        </p:nvSpPr>
        <p:spPr>
          <a:xfrm>
            <a:off x="2407724" y="2037475"/>
            <a:ext cx="3654975" cy="307777"/>
          </a:xfrm>
          <a:prstGeom prst="rect">
            <a:avLst/>
          </a:prstGeom>
          <a:noFill/>
        </p:spPr>
        <p:txBody>
          <a:bodyPr wrap="none" lIns="91440" tIns="45720" rIns="91440" bIns="45720" rtlCol="0" anchor="t">
            <a:spAutoFit/>
          </a:bodyPr>
          <a:lstStyle/>
          <a:p>
            <a:r>
              <a:rPr lang="en-US" sz="1400" b="1"/>
              <a:t>Weekly and Accumulated CEBAF Reliability (%)</a:t>
            </a:r>
            <a:endParaRPr lang="en-US" sz="1400" b="1">
              <a:ea typeface="Calibri"/>
              <a:cs typeface="Calibri"/>
            </a:endParaRPr>
          </a:p>
        </p:txBody>
      </p:sp>
      <p:cxnSp>
        <p:nvCxnSpPr>
          <p:cNvPr id="6" name="Straight Connector 5">
            <a:extLst>
              <a:ext uri="{FF2B5EF4-FFF2-40B4-BE49-F238E27FC236}">
                <a16:creationId xmlns:a16="http://schemas.microsoft.com/office/drawing/2014/main" id="{25AF7FEA-08CD-6597-D33A-5A087716303E}"/>
              </a:ext>
            </a:extLst>
          </p:cNvPr>
          <p:cNvCxnSpPr>
            <a:cxnSpLocks/>
          </p:cNvCxnSpPr>
          <p:nvPr/>
        </p:nvCxnSpPr>
        <p:spPr>
          <a:xfrm>
            <a:off x="417229" y="1168985"/>
            <a:ext cx="10823329" cy="0"/>
          </a:xfrm>
          <a:prstGeom prst="line">
            <a:avLst/>
          </a:prstGeom>
          <a:noFill/>
          <a:ln w="38100" cap="flat" cmpd="sng" algn="ctr">
            <a:solidFill>
              <a:srgbClr val="8397A9"/>
            </a:solidFill>
            <a:prstDash val="solid"/>
            <a:miter lim="800000"/>
          </a:ln>
          <a:effectLst/>
        </p:spPr>
      </p:cxnSp>
      <p:sp>
        <p:nvSpPr>
          <p:cNvPr id="5" name="Scroll: Horizontal 4">
            <a:extLst>
              <a:ext uri="{FF2B5EF4-FFF2-40B4-BE49-F238E27FC236}">
                <a16:creationId xmlns:a16="http://schemas.microsoft.com/office/drawing/2014/main" id="{F65DC5CB-A11B-AB5E-4151-810BB01A7A91}"/>
              </a:ext>
            </a:extLst>
          </p:cNvPr>
          <p:cNvSpPr/>
          <p:nvPr/>
        </p:nvSpPr>
        <p:spPr>
          <a:xfrm rot="21075609">
            <a:off x="8791960" y="850716"/>
            <a:ext cx="3037581" cy="1152153"/>
          </a:xfrm>
          <a:prstGeom prst="horizontalScroll">
            <a:avLst>
              <a:gd name="adj" fmla="val 15753"/>
            </a:avLst>
          </a:prstGeom>
          <a:solidFill>
            <a:srgbClr val="E99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b="1"/>
              <a:t>First time reaching the DOE goals since 12 GeV upgrade!</a:t>
            </a:r>
          </a:p>
        </p:txBody>
      </p:sp>
      <p:sp>
        <p:nvSpPr>
          <p:cNvPr id="13" name="TextBox 12">
            <a:extLst>
              <a:ext uri="{FF2B5EF4-FFF2-40B4-BE49-F238E27FC236}">
                <a16:creationId xmlns:a16="http://schemas.microsoft.com/office/drawing/2014/main" id="{022F9565-520B-39F2-901E-4DAEA404488D}"/>
              </a:ext>
            </a:extLst>
          </p:cNvPr>
          <p:cNvSpPr txBox="1"/>
          <p:nvPr/>
        </p:nvSpPr>
        <p:spPr>
          <a:xfrm>
            <a:off x="417229" y="1500342"/>
            <a:ext cx="8217378" cy="341632"/>
          </a:xfrm>
          <a:prstGeom prst="rect">
            <a:avLst/>
          </a:prstGeom>
          <a:noFill/>
        </p:spPr>
        <p:txBody>
          <a:bodyPr wrap="square">
            <a:spAutoFit/>
          </a:bodyPr>
          <a:lstStyle/>
          <a:p>
            <a:pPr marL="0" marR="0" lvl="0" indent="0" algn="l" defTabSz="91440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CEBAF delivers the highest polarized electron luminosity in the world (10</a:t>
            </a:r>
            <a:r>
              <a:rPr kumimoji="0" lang="en-US" sz="1800" b="0" i="0" u="none" strike="noStrike" kern="0" cap="none" spc="0" normalizeH="0" baseline="30000" noProof="0">
                <a:ln>
                  <a:noFill/>
                </a:ln>
                <a:solidFill>
                  <a:sysClr val="windowText" lastClr="000000"/>
                </a:solidFill>
                <a:effectLst/>
                <a:uLnTx/>
                <a:uFillTx/>
              </a:rPr>
              <a:t>39</a:t>
            </a:r>
            <a:r>
              <a:rPr kumimoji="0" lang="en-US" sz="1800" b="0" i="0" u="none" strike="noStrike" kern="0" cap="none" spc="0" normalizeH="0" baseline="0" noProof="0">
                <a:ln>
                  <a:noFill/>
                </a:ln>
                <a:solidFill>
                  <a:sysClr val="windowText" lastClr="000000"/>
                </a:solidFill>
                <a:effectLst/>
                <a:uLnTx/>
                <a:uFillTx/>
              </a:rPr>
              <a:t> e/cm</a:t>
            </a:r>
            <a:r>
              <a:rPr kumimoji="0" lang="en-US" sz="1800" b="0" i="0" u="none" strike="noStrike" kern="0" cap="none" spc="0" normalizeH="0" baseline="30000" noProof="0">
                <a:ln>
                  <a:noFill/>
                </a:ln>
                <a:solidFill>
                  <a:sysClr val="windowText" lastClr="000000"/>
                </a:solidFill>
                <a:effectLst/>
                <a:uLnTx/>
                <a:uFillTx/>
              </a:rPr>
              <a:t>2</a:t>
            </a:r>
            <a:r>
              <a:rPr kumimoji="0" lang="en-US" sz="1800" b="0" i="0" u="none" strike="noStrike" kern="0" cap="none" spc="0" normalizeH="0" baseline="0" noProof="0">
                <a:ln>
                  <a:noFill/>
                </a:ln>
                <a:solidFill>
                  <a:sysClr val="windowText" lastClr="000000"/>
                </a:solidFill>
                <a:effectLst/>
                <a:uLnTx/>
                <a:uFillTx/>
              </a:rPr>
              <a:t>/s)</a:t>
            </a:r>
          </a:p>
        </p:txBody>
      </p:sp>
      <p:pic>
        <p:nvPicPr>
          <p:cNvPr id="23" name="Picture 22" descr="A picture containing metalware, clipart, gear&#10;&#10;AI-generated content may be incorrect.">
            <a:extLst>
              <a:ext uri="{FF2B5EF4-FFF2-40B4-BE49-F238E27FC236}">
                <a16:creationId xmlns:a16="http://schemas.microsoft.com/office/drawing/2014/main" id="{411EE542-1892-3706-A643-54F5FE2059DE}"/>
              </a:ext>
            </a:extLst>
          </p:cNvPr>
          <p:cNvPicPr>
            <a:picLocks noChangeAspect="1"/>
          </p:cNvPicPr>
          <p:nvPr/>
        </p:nvPicPr>
        <p:blipFill>
          <a:blip r:embed="rId4">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rot="160751">
            <a:off x="8388370" y="772989"/>
            <a:ext cx="792772" cy="1263150"/>
          </a:xfrm>
          <a:prstGeom prst="rect">
            <a:avLst/>
          </a:prstGeom>
        </p:spPr>
      </p:pic>
      <p:sp>
        <p:nvSpPr>
          <p:cNvPr id="10" name="Footer Placeholder 2">
            <a:extLst>
              <a:ext uri="{FF2B5EF4-FFF2-40B4-BE49-F238E27FC236}">
                <a16:creationId xmlns:a16="http://schemas.microsoft.com/office/drawing/2014/main" id="{24C46490-1102-5D2D-4999-302EE46FA6F0}"/>
              </a:ext>
            </a:extLst>
          </p:cNvPr>
          <p:cNvSpPr txBox="1">
            <a:spLocks/>
          </p:cNvSpPr>
          <p:nvPr/>
        </p:nvSpPr>
        <p:spPr>
          <a:xfrm>
            <a:off x="4038600" y="633059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mn-cs"/>
              </a:rPr>
              <a:t>Hall A Collaboration Meeting_1/21/2026</a:t>
            </a:r>
          </a:p>
        </p:txBody>
      </p:sp>
    </p:spTree>
    <p:extLst>
      <p:ext uri="{BB962C8B-B14F-4D97-AF65-F5344CB8AC3E}">
        <p14:creationId xmlns:p14="http://schemas.microsoft.com/office/powerpoint/2010/main" val="362854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683BC-92BE-914A-CD14-234D029559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01CADF-7C2A-CE63-7A80-C89DC57EAEBD}"/>
              </a:ext>
            </a:extLst>
          </p:cNvPr>
          <p:cNvSpPr>
            <a:spLocks noGrp="1"/>
          </p:cNvSpPr>
          <p:nvPr>
            <p:ph type="title"/>
          </p:nvPr>
        </p:nvSpPr>
        <p:spPr>
          <a:xfrm>
            <a:off x="331839" y="458026"/>
            <a:ext cx="7138721" cy="684350"/>
          </a:xfrm>
        </p:spPr>
        <p:txBody>
          <a:bodyPr/>
          <a:lstStyle/>
          <a:p>
            <a:r>
              <a:rPr lang="en-US">
                <a:solidFill>
                  <a:schemeClr val="tx2"/>
                </a:solidFill>
                <a:latin typeface="Avenir"/>
                <a:cs typeface="Arial"/>
              </a:rPr>
              <a:t>FY25 Awards and Recognition</a:t>
            </a:r>
          </a:p>
        </p:txBody>
      </p:sp>
      <p:cxnSp>
        <p:nvCxnSpPr>
          <p:cNvPr id="6" name="Straight Connector 5">
            <a:extLst>
              <a:ext uri="{FF2B5EF4-FFF2-40B4-BE49-F238E27FC236}">
                <a16:creationId xmlns:a16="http://schemas.microsoft.com/office/drawing/2014/main" id="{0476FBF0-F1CB-430C-77D8-30497F0FFBA3}"/>
              </a:ext>
            </a:extLst>
          </p:cNvPr>
          <p:cNvCxnSpPr>
            <a:cxnSpLocks/>
          </p:cNvCxnSpPr>
          <p:nvPr/>
        </p:nvCxnSpPr>
        <p:spPr>
          <a:xfrm>
            <a:off x="417229" y="1168985"/>
            <a:ext cx="10823329" cy="0"/>
          </a:xfrm>
          <a:prstGeom prst="line">
            <a:avLst/>
          </a:prstGeom>
          <a:noFill/>
          <a:ln w="38100" cap="flat" cmpd="sng" algn="ctr">
            <a:solidFill>
              <a:srgbClr val="8397A9"/>
            </a:solidFill>
            <a:prstDash val="solid"/>
            <a:miter lim="800000"/>
          </a:ln>
          <a:effectLst/>
        </p:spPr>
      </p:cxnSp>
      <p:pic>
        <p:nvPicPr>
          <p:cNvPr id="5" name="Picture 4" descr="A picture containing person, person, posing&#10;&#10;AI-generated content may be incorrect.">
            <a:extLst>
              <a:ext uri="{FF2B5EF4-FFF2-40B4-BE49-F238E27FC236}">
                <a16:creationId xmlns:a16="http://schemas.microsoft.com/office/drawing/2014/main" id="{EFC55EBE-6838-4D6C-7CAA-0380FAC11D08}"/>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Effect>
                      <a14:brightnessContrast bright="20000"/>
                    </a14:imgEffect>
                  </a14:imgLayer>
                </a14:imgProps>
              </a:ext>
              <a:ext uri="{28A0092B-C50C-407E-A947-70E740481C1C}">
                <a14:useLocalDpi xmlns:a14="http://schemas.microsoft.com/office/drawing/2010/main" val="0"/>
              </a:ext>
            </a:extLst>
          </a:blip>
          <a:srcRect l="7961" r="4552" b="11813"/>
          <a:stretch>
            <a:fillRect/>
          </a:stretch>
        </p:blipFill>
        <p:spPr>
          <a:xfrm rot="10800000">
            <a:off x="7230065" y="3170739"/>
            <a:ext cx="4002718" cy="3036619"/>
          </a:xfrm>
          <a:prstGeom prst="rect">
            <a:avLst/>
          </a:prstGeom>
        </p:spPr>
      </p:pic>
      <p:grpSp>
        <p:nvGrpSpPr>
          <p:cNvPr id="7" name="Group 6">
            <a:extLst>
              <a:ext uri="{FF2B5EF4-FFF2-40B4-BE49-F238E27FC236}">
                <a16:creationId xmlns:a16="http://schemas.microsoft.com/office/drawing/2014/main" id="{745FA49D-0D2D-E7EA-5AF7-87348E23FCF4}"/>
              </a:ext>
            </a:extLst>
          </p:cNvPr>
          <p:cNvGrpSpPr/>
          <p:nvPr/>
        </p:nvGrpSpPr>
        <p:grpSpPr>
          <a:xfrm>
            <a:off x="653802" y="1307589"/>
            <a:ext cx="8422875" cy="5331932"/>
            <a:chOff x="2524063" y="987180"/>
            <a:chExt cx="8727783" cy="5519158"/>
          </a:xfrm>
        </p:grpSpPr>
        <p:sp>
          <p:nvSpPr>
            <p:cNvPr id="10" name="Rectangle 9">
              <a:extLst>
                <a:ext uri="{FF2B5EF4-FFF2-40B4-BE49-F238E27FC236}">
                  <a16:creationId xmlns:a16="http://schemas.microsoft.com/office/drawing/2014/main" id="{215CBA40-969E-C51D-FE36-6B18ECDBE244}"/>
                </a:ext>
              </a:extLst>
            </p:cNvPr>
            <p:cNvSpPr/>
            <p:nvPr/>
          </p:nvSpPr>
          <p:spPr>
            <a:xfrm>
              <a:off x="2524063" y="987180"/>
              <a:ext cx="1950916" cy="1672166"/>
            </a:xfrm>
            <a:prstGeom prst="rect">
              <a:avLst/>
            </a:prstGeom>
            <a:blipFill dpi="0" rotWithShape="1">
              <a:blip r:embed="rId5"/>
              <a:srcRect/>
              <a:stretch>
                <a:fillRect l="-3901" t="-10152" r="-3901" b="-10152"/>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 name="Freeform: Shape 10">
              <a:extLst>
                <a:ext uri="{FF2B5EF4-FFF2-40B4-BE49-F238E27FC236}">
                  <a16:creationId xmlns:a16="http://schemas.microsoft.com/office/drawing/2014/main" id="{480E5130-E479-76C7-4523-FA703F46C4C4}"/>
                </a:ext>
              </a:extLst>
            </p:cNvPr>
            <p:cNvSpPr/>
            <p:nvPr/>
          </p:nvSpPr>
          <p:spPr>
            <a:xfrm>
              <a:off x="2524063" y="2406645"/>
              <a:ext cx="1950916" cy="264131"/>
            </a:xfrm>
            <a:custGeom>
              <a:avLst/>
              <a:gdLst>
                <a:gd name="connsiteX0" fmla="*/ 0 w 1950916"/>
                <a:gd name="connsiteY0" fmla="*/ 0 h 401320"/>
                <a:gd name="connsiteX1" fmla="*/ 1950916 w 1950916"/>
                <a:gd name="connsiteY1" fmla="*/ 0 h 401320"/>
                <a:gd name="connsiteX2" fmla="*/ 1950916 w 1950916"/>
                <a:gd name="connsiteY2" fmla="*/ 401320 h 401320"/>
                <a:gd name="connsiteX3" fmla="*/ 0 w 1950916"/>
                <a:gd name="connsiteY3" fmla="*/ 401320 h 401320"/>
                <a:gd name="connsiteX4" fmla="*/ 0 w 1950916"/>
                <a:gd name="connsiteY4" fmla="*/ 0 h 40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916" h="401320">
                  <a:moveTo>
                    <a:pt x="0" y="0"/>
                  </a:moveTo>
                  <a:lnTo>
                    <a:pt x="1950916" y="0"/>
                  </a:lnTo>
                  <a:lnTo>
                    <a:pt x="1950916" y="401320"/>
                  </a:lnTo>
                  <a:lnTo>
                    <a:pt x="0" y="401320"/>
                  </a:lnTo>
                  <a:lnTo>
                    <a:pt x="0" y="0"/>
                  </a:lnTo>
                  <a:close/>
                </a:path>
              </a:pathLst>
            </a:custGeom>
            <a:solidFill>
              <a:schemeClr val="accent1">
                <a:tint val="50000"/>
                <a:hueOff val="0"/>
                <a:satOff val="0"/>
                <a:lumOff val="0"/>
                <a:alpha val="80000"/>
              </a:schemeClr>
            </a:soli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ClrTx/>
                <a:buSzTx/>
                <a:buFontTx/>
                <a:buNone/>
              </a:pPr>
              <a:r>
                <a:rPr lang="en-US" sz="800" b="1" kern="1200">
                  <a:solidFill>
                    <a:schemeClr val="tx1"/>
                  </a:solidFill>
                  <a:latin typeface="Arial" panose="020B0604020202020204" pitchFamily="34" charset="0"/>
                  <a:cs typeface="Arial" panose="020B0604020202020204" pitchFamily="34" charset="0"/>
                </a:rPr>
                <a:t>2024 APS Fellow: </a:t>
              </a:r>
              <a:br>
                <a:rPr lang="en-US" sz="800" b="1" kern="1200">
                  <a:solidFill>
                    <a:schemeClr val="tx1"/>
                  </a:solidFill>
                  <a:latin typeface="Arial" panose="020B0604020202020204" pitchFamily="34" charset="0"/>
                  <a:cs typeface="Arial" panose="020B0604020202020204" pitchFamily="34" charset="0"/>
                </a:rPr>
              </a:br>
              <a:r>
                <a:rPr lang="en-US" sz="800" kern="1200">
                  <a:solidFill>
                    <a:schemeClr val="tx1"/>
                  </a:solidFill>
                  <a:latin typeface="Arial" panose="020B0604020202020204" pitchFamily="34" charset="0"/>
                  <a:cs typeface="Arial" panose="020B0604020202020204" pitchFamily="34" charset="0"/>
                </a:rPr>
                <a:t>Jozef J. Dudek</a:t>
              </a:r>
              <a:endParaRPr lang="en-US" sz="800" kern="1200">
                <a:solidFill>
                  <a:schemeClr val="tx1"/>
                </a:solidFill>
              </a:endParaRPr>
            </a:p>
          </p:txBody>
        </p:sp>
        <p:sp>
          <p:nvSpPr>
            <p:cNvPr id="12" name="Rectangle 11">
              <a:extLst>
                <a:ext uri="{FF2B5EF4-FFF2-40B4-BE49-F238E27FC236}">
                  <a16:creationId xmlns:a16="http://schemas.microsoft.com/office/drawing/2014/main" id="{1161701D-1F59-DAD7-7302-EB54C4253EEA}"/>
                </a:ext>
              </a:extLst>
            </p:cNvPr>
            <p:cNvSpPr/>
            <p:nvPr/>
          </p:nvSpPr>
          <p:spPr>
            <a:xfrm>
              <a:off x="4795853" y="998614"/>
              <a:ext cx="1950916" cy="1672166"/>
            </a:xfrm>
            <a:prstGeom prst="rect">
              <a:avLst/>
            </a:prstGeom>
            <a:blipFill dpi="0" rotWithShape="1">
              <a:blip r:embed="rId6"/>
              <a:srcRect/>
              <a:stretch>
                <a:fillRect l="-1557" t="-10152" r="-1557" b="-10152"/>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3" name="Freeform: Shape 12">
              <a:extLst>
                <a:ext uri="{FF2B5EF4-FFF2-40B4-BE49-F238E27FC236}">
                  <a16:creationId xmlns:a16="http://schemas.microsoft.com/office/drawing/2014/main" id="{F2BB4B6A-CCDC-6230-E150-C0345F8D29F0}"/>
                </a:ext>
              </a:extLst>
            </p:cNvPr>
            <p:cNvSpPr/>
            <p:nvPr/>
          </p:nvSpPr>
          <p:spPr>
            <a:xfrm>
              <a:off x="4795853" y="2418079"/>
              <a:ext cx="1950916" cy="264131"/>
            </a:xfrm>
            <a:custGeom>
              <a:avLst/>
              <a:gdLst>
                <a:gd name="connsiteX0" fmla="*/ 0 w 1950916"/>
                <a:gd name="connsiteY0" fmla="*/ 0 h 401320"/>
                <a:gd name="connsiteX1" fmla="*/ 1950916 w 1950916"/>
                <a:gd name="connsiteY1" fmla="*/ 0 h 401320"/>
                <a:gd name="connsiteX2" fmla="*/ 1950916 w 1950916"/>
                <a:gd name="connsiteY2" fmla="*/ 401320 h 401320"/>
                <a:gd name="connsiteX3" fmla="*/ 0 w 1950916"/>
                <a:gd name="connsiteY3" fmla="*/ 401320 h 401320"/>
                <a:gd name="connsiteX4" fmla="*/ 0 w 1950916"/>
                <a:gd name="connsiteY4" fmla="*/ 0 h 40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916" h="401320">
                  <a:moveTo>
                    <a:pt x="0" y="0"/>
                  </a:moveTo>
                  <a:lnTo>
                    <a:pt x="1950916" y="0"/>
                  </a:lnTo>
                  <a:lnTo>
                    <a:pt x="1950916" y="401320"/>
                  </a:lnTo>
                  <a:lnTo>
                    <a:pt x="0" y="401320"/>
                  </a:lnTo>
                  <a:lnTo>
                    <a:pt x="0" y="0"/>
                  </a:lnTo>
                  <a:close/>
                </a:path>
              </a:pathLst>
            </a:custGeom>
            <a:solidFill>
              <a:schemeClr val="accent1">
                <a:tint val="50000"/>
                <a:hueOff val="0"/>
                <a:satOff val="0"/>
                <a:lumOff val="0"/>
                <a:alpha val="80000"/>
              </a:schemeClr>
            </a:soli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ClrTx/>
                <a:buSzTx/>
                <a:buFontTx/>
                <a:buNone/>
              </a:pPr>
              <a:r>
                <a:rPr lang="en-US" sz="800" b="1" kern="1200">
                  <a:solidFill>
                    <a:schemeClr val="tx1"/>
                  </a:solidFill>
                  <a:latin typeface="Arial" panose="020B0604020202020204" pitchFamily="34" charset="0"/>
                  <a:cs typeface="Arial" panose="020B0604020202020204" pitchFamily="34" charset="0"/>
                </a:rPr>
                <a:t>2024 APS Fellow: </a:t>
              </a:r>
              <a:br>
                <a:rPr lang="en-US" sz="800" b="1" kern="1200">
                  <a:solidFill>
                    <a:schemeClr val="tx1"/>
                  </a:solidFill>
                  <a:latin typeface="Arial" panose="020B0604020202020204" pitchFamily="34" charset="0"/>
                  <a:cs typeface="Arial" panose="020B0604020202020204" pitchFamily="34" charset="0"/>
                </a:rPr>
              </a:br>
              <a:r>
                <a:rPr lang="en-US" sz="800" kern="1200">
                  <a:solidFill>
                    <a:schemeClr val="tx1"/>
                  </a:solidFill>
                  <a:latin typeface="Arial" panose="020B0604020202020204" pitchFamily="34" charset="0"/>
                  <a:cs typeface="Arial" panose="020B0604020202020204" pitchFamily="34" charset="0"/>
                </a:rPr>
                <a:t>Patrizia Rossi</a:t>
              </a:r>
              <a:endParaRPr lang="en-US" sz="800" kern="1200">
                <a:solidFill>
                  <a:schemeClr val="tx1"/>
                </a:solidFill>
              </a:endParaRPr>
            </a:p>
          </p:txBody>
        </p:sp>
        <p:sp>
          <p:nvSpPr>
            <p:cNvPr id="14" name="Rectangle 13">
              <a:extLst>
                <a:ext uri="{FF2B5EF4-FFF2-40B4-BE49-F238E27FC236}">
                  <a16:creationId xmlns:a16="http://schemas.microsoft.com/office/drawing/2014/main" id="{2DFEC7DF-1AB2-E2EC-3356-8E0402B75DA0}"/>
                </a:ext>
              </a:extLst>
            </p:cNvPr>
            <p:cNvSpPr/>
            <p:nvPr/>
          </p:nvSpPr>
          <p:spPr>
            <a:xfrm>
              <a:off x="7066656" y="992168"/>
              <a:ext cx="1950916" cy="1672166"/>
            </a:xfrm>
            <a:prstGeom prst="rect">
              <a:avLst/>
            </a:prstGeom>
            <a:blipFill dpi="0" rotWithShape="1">
              <a:blip r:embed="rId7"/>
              <a:srcRect/>
              <a:stretch>
                <a:fillRect l="-3901" t="-12886" r="-3901" b="-12886"/>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5" name="Freeform: Shape 14">
              <a:extLst>
                <a:ext uri="{FF2B5EF4-FFF2-40B4-BE49-F238E27FC236}">
                  <a16:creationId xmlns:a16="http://schemas.microsoft.com/office/drawing/2014/main" id="{351C324E-AABE-8F8A-A07F-AE9D87B4821D}"/>
                </a:ext>
              </a:extLst>
            </p:cNvPr>
            <p:cNvSpPr/>
            <p:nvPr/>
          </p:nvSpPr>
          <p:spPr>
            <a:xfrm>
              <a:off x="7066656" y="2411633"/>
              <a:ext cx="1950916" cy="264131"/>
            </a:xfrm>
            <a:custGeom>
              <a:avLst/>
              <a:gdLst>
                <a:gd name="connsiteX0" fmla="*/ 0 w 1950916"/>
                <a:gd name="connsiteY0" fmla="*/ 0 h 401320"/>
                <a:gd name="connsiteX1" fmla="*/ 1950916 w 1950916"/>
                <a:gd name="connsiteY1" fmla="*/ 0 h 401320"/>
                <a:gd name="connsiteX2" fmla="*/ 1950916 w 1950916"/>
                <a:gd name="connsiteY2" fmla="*/ 401320 h 401320"/>
                <a:gd name="connsiteX3" fmla="*/ 0 w 1950916"/>
                <a:gd name="connsiteY3" fmla="*/ 401320 h 401320"/>
                <a:gd name="connsiteX4" fmla="*/ 0 w 1950916"/>
                <a:gd name="connsiteY4" fmla="*/ 0 h 40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916" h="401320">
                  <a:moveTo>
                    <a:pt x="0" y="0"/>
                  </a:moveTo>
                  <a:lnTo>
                    <a:pt x="1950916" y="0"/>
                  </a:lnTo>
                  <a:lnTo>
                    <a:pt x="1950916" y="401320"/>
                  </a:lnTo>
                  <a:lnTo>
                    <a:pt x="0" y="401320"/>
                  </a:lnTo>
                  <a:lnTo>
                    <a:pt x="0" y="0"/>
                  </a:lnTo>
                  <a:close/>
                </a:path>
              </a:pathLst>
            </a:custGeom>
            <a:solidFill>
              <a:schemeClr val="accent1">
                <a:tint val="50000"/>
                <a:hueOff val="0"/>
                <a:satOff val="0"/>
                <a:lumOff val="0"/>
                <a:alpha val="80000"/>
              </a:schemeClr>
            </a:soli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ClrTx/>
                <a:buSzTx/>
                <a:buFontTx/>
                <a:buNone/>
              </a:pPr>
              <a:r>
                <a:rPr lang="en-US" sz="800" b="1" kern="1200">
                  <a:solidFill>
                    <a:schemeClr val="tx1"/>
                  </a:solidFill>
                  <a:latin typeface="Arial" panose="020B0604020202020204" pitchFamily="34" charset="0"/>
                  <a:cs typeface="Arial" panose="020B0604020202020204" pitchFamily="34" charset="0"/>
                </a:rPr>
                <a:t>2024 APS Fellow:</a:t>
              </a:r>
              <a:br>
                <a:rPr lang="en-US" sz="800" b="1" kern="1200">
                  <a:solidFill>
                    <a:schemeClr val="tx1"/>
                  </a:solidFill>
                  <a:latin typeface="Arial" panose="020B0604020202020204" pitchFamily="34" charset="0"/>
                  <a:cs typeface="Arial" panose="020B0604020202020204" pitchFamily="34" charset="0"/>
                </a:rPr>
              </a:br>
              <a:r>
                <a:rPr lang="en-US" sz="800" kern="1200">
                  <a:solidFill>
                    <a:schemeClr val="tx1"/>
                  </a:solidFill>
                  <a:latin typeface="Arial" panose="020B0604020202020204" pitchFamily="34" charset="0"/>
                  <a:cs typeface="Arial" panose="020B0604020202020204" pitchFamily="34" charset="0"/>
                </a:rPr>
                <a:t>S. Alex Bogacz</a:t>
              </a:r>
              <a:endParaRPr lang="en-US" sz="800" kern="1200">
                <a:solidFill>
                  <a:schemeClr val="tx1"/>
                </a:solidFill>
              </a:endParaRPr>
            </a:p>
          </p:txBody>
        </p:sp>
        <p:sp>
          <p:nvSpPr>
            <p:cNvPr id="16" name="Rectangle 15">
              <a:extLst>
                <a:ext uri="{FF2B5EF4-FFF2-40B4-BE49-F238E27FC236}">
                  <a16:creationId xmlns:a16="http://schemas.microsoft.com/office/drawing/2014/main" id="{37EA8505-78E5-5216-9479-54F264730847}"/>
                </a:ext>
              </a:extLst>
            </p:cNvPr>
            <p:cNvSpPr/>
            <p:nvPr/>
          </p:nvSpPr>
          <p:spPr>
            <a:xfrm>
              <a:off x="9338446" y="992623"/>
              <a:ext cx="1913400" cy="1693392"/>
            </a:xfrm>
            <a:prstGeom prst="rect">
              <a:avLst/>
            </a:prstGeom>
            <a:blipFill dpi="0" rotWithShape="1">
              <a:blip r:embed="rId8"/>
              <a:srcRect/>
              <a:stretch>
                <a:fillRect l="-12277" t="-4683" r="-2311" b="-37493"/>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7" name="Freeform: Shape 16">
              <a:extLst>
                <a:ext uri="{FF2B5EF4-FFF2-40B4-BE49-F238E27FC236}">
                  <a16:creationId xmlns:a16="http://schemas.microsoft.com/office/drawing/2014/main" id="{2DCD80FE-F656-8327-C707-81AB95F2CA2F}"/>
                </a:ext>
              </a:extLst>
            </p:cNvPr>
            <p:cNvSpPr/>
            <p:nvPr/>
          </p:nvSpPr>
          <p:spPr>
            <a:xfrm>
              <a:off x="9338387" y="2424430"/>
              <a:ext cx="1913400" cy="264131"/>
            </a:xfrm>
            <a:custGeom>
              <a:avLst/>
              <a:gdLst>
                <a:gd name="connsiteX0" fmla="*/ 0 w 1906279"/>
                <a:gd name="connsiteY0" fmla="*/ 0 h 401320"/>
                <a:gd name="connsiteX1" fmla="*/ 1906279 w 1906279"/>
                <a:gd name="connsiteY1" fmla="*/ 0 h 401320"/>
                <a:gd name="connsiteX2" fmla="*/ 1906279 w 1906279"/>
                <a:gd name="connsiteY2" fmla="*/ 401320 h 401320"/>
                <a:gd name="connsiteX3" fmla="*/ 0 w 1906279"/>
                <a:gd name="connsiteY3" fmla="*/ 401320 h 401320"/>
                <a:gd name="connsiteX4" fmla="*/ 0 w 1906279"/>
                <a:gd name="connsiteY4" fmla="*/ 0 h 40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6279" h="401320">
                  <a:moveTo>
                    <a:pt x="0" y="0"/>
                  </a:moveTo>
                  <a:lnTo>
                    <a:pt x="1906279" y="0"/>
                  </a:lnTo>
                  <a:lnTo>
                    <a:pt x="1906279" y="401320"/>
                  </a:lnTo>
                  <a:lnTo>
                    <a:pt x="0" y="401320"/>
                  </a:lnTo>
                  <a:lnTo>
                    <a:pt x="0" y="0"/>
                  </a:lnTo>
                  <a:close/>
                </a:path>
              </a:pathLst>
            </a:custGeom>
            <a:solidFill>
              <a:schemeClr val="accent1">
                <a:tint val="50000"/>
                <a:hueOff val="0"/>
                <a:satOff val="0"/>
                <a:lumOff val="0"/>
                <a:alpha val="80000"/>
              </a:schemeClr>
            </a:soli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ClrTx/>
                <a:buSzTx/>
                <a:buFontTx/>
                <a:buNone/>
              </a:pPr>
              <a:r>
                <a:rPr lang="en-US" sz="800" b="1" kern="1200">
                  <a:solidFill>
                    <a:schemeClr val="tx1"/>
                  </a:solidFill>
                  <a:latin typeface="Arial" panose="020B0604020202020204" pitchFamily="34" charset="0"/>
                  <a:cs typeface="Arial" panose="020B0604020202020204" pitchFamily="34" charset="0"/>
                </a:rPr>
                <a:t>2024 APS Fellow:</a:t>
              </a:r>
              <a:br>
                <a:rPr lang="en-US" sz="800" b="1" kern="1200">
                  <a:solidFill>
                    <a:schemeClr val="tx1"/>
                  </a:solidFill>
                  <a:latin typeface="Arial" panose="020B0604020202020204" pitchFamily="34" charset="0"/>
                  <a:cs typeface="Arial" panose="020B0604020202020204" pitchFamily="34" charset="0"/>
                </a:rPr>
              </a:br>
              <a:r>
                <a:rPr lang="en-US" sz="800" kern="1200">
                  <a:solidFill>
                    <a:schemeClr val="tx1"/>
                  </a:solidFill>
                  <a:latin typeface="Arial" panose="020B0604020202020204" pitchFamily="34" charset="0"/>
                  <a:cs typeface="Arial" panose="020B0604020202020204" pitchFamily="34" charset="0"/>
                </a:rPr>
                <a:t>Mark Kevin Jones</a:t>
              </a:r>
              <a:endParaRPr lang="en-US" sz="800" kern="1200">
                <a:solidFill>
                  <a:schemeClr val="tx1"/>
                </a:solidFill>
              </a:endParaRPr>
            </a:p>
          </p:txBody>
        </p:sp>
        <p:sp>
          <p:nvSpPr>
            <p:cNvPr id="22" name="Rectangle 21">
              <a:extLst>
                <a:ext uri="{FF2B5EF4-FFF2-40B4-BE49-F238E27FC236}">
                  <a16:creationId xmlns:a16="http://schemas.microsoft.com/office/drawing/2014/main" id="{F0CA5A6E-8DC0-146C-FE24-7A93C144A6D0}"/>
                </a:ext>
              </a:extLst>
            </p:cNvPr>
            <p:cNvSpPr/>
            <p:nvPr/>
          </p:nvSpPr>
          <p:spPr>
            <a:xfrm>
              <a:off x="2524063" y="4832901"/>
              <a:ext cx="1950916" cy="1672166"/>
            </a:xfrm>
            <a:prstGeom prst="rect">
              <a:avLst/>
            </a:prstGeom>
            <a:blipFill rotWithShape="1">
              <a:blip r:embed="rId9"/>
              <a:srcRect/>
              <a:stretch>
                <a:fillRect t="-8000" b="-8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3" name="Freeform: Shape 22">
              <a:extLst>
                <a:ext uri="{FF2B5EF4-FFF2-40B4-BE49-F238E27FC236}">
                  <a16:creationId xmlns:a16="http://schemas.microsoft.com/office/drawing/2014/main" id="{1660CD3F-8AAA-2940-EFEE-992090315E99}"/>
                </a:ext>
              </a:extLst>
            </p:cNvPr>
            <p:cNvSpPr/>
            <p:nvPr/>
          </p:nvSpPr>
          <p:spPr>
            <a:xfrm>
              <a:off x="2524063" y="6105018"/>
              <a:ext cx="1950916" cy="401320"/>
            </a:xfrm>
            <a:custGeom>
              <a:avLst/>
              <a:gdLst>
                <a:gd name="connsiteX0" fmla="*/ 0 w 1950916"/>
                <a:gd name="connsiteY0" fmla="*/ 0 h 401320"/>
                <a:gd name="connsiteX1" fmla="*/ 1950916 w 1950916"/>
                <a:gd name="connsiteY1" fmla="*/ 0 h 401320"/>
                <a:gd name="connsiteX2" fmla="*/ 1950916 w 1950916"/>
                <a:gd name="connsiteY2" fmla="*/ 401320 h 401320"/>
                <a:gd name="connsiteX3" fmla="*/ 0 w 1950916"/>
                <a:gd name="connsiteY3" fmla="*/ 401320 h 401320"/>
                <a:gd name="connsiteX4" fmla="*/ 0 w 1950916"/>
                <a:gd name="connsiteY4" fmla="*/ 0 h 40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916" h="401320">
                  <a:moveTo>
                    <a:pt x="0" y="0"/>
                  </a:moveTo>
                  <a:lnTo>
                    <a:pt x="1950916" y="0"/>
                  </a:lnTo>
                  <a:lnTo>
                    <a:pt x="1950916" y="401320"/>
                  </a:lnTo>
                  <a:lnTo>
                    <a:pt x="0" y="401320"/>
                  </a:lnTo>
                  <a:lnTo>
                    <a:pt x="0" y="0"/>
                  </a:lnTo>
                  <a:close/>
                </a:path>
              </a:pathLst>
            </a:custGeom>
            <a:solidFill>
              <a:srgbClr val="0E9632">
                <a:alpha val="50196"/>
              </a:srgbClr>
            </a:soli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None/>
              </a:pPr>
              <a:r>
                <a:rPr lang="en-US" sz="800" b="1" kern="1200">
                  <a:solidFill>
                    <a:schemeClr val="bg1"/>
                  </a:solidFill>
                  <a:latin typeface="Arial"/>
                  <a:cs typeface="Arial"/>
                </a:rPr>
                <a:t>2024 DOE Early Career Award: </a:t>
              </a:r>
              <a:r>
                <a:rPr lang="en-US" sz="800" kern="1200">
                  <a:solidFill>
                    <a:schemeClr val="bg1"/>
                  </a:solidFill>
                  <a:latin typeface="Arial"/>
                  <a:cs typeface="Arial"/>
                </a:rPr>
                <a:t>Whitney Armstrong (JLab User/ANL)</a:t>
              </a:r>
              <a:endParaRPr lang="en-US" sz="800" kern="1200">
                <a:solidFill>
                  <a:schemeClr val="bg1"/>
                </a:solidFill>
              </a:endParaRPr>
            </a:p>
          </p:txBody>
        </p:sp>
        <p:sp>
          <p:nvSpPr>
            <p:cNvPr id="24" name="Rectangle 23">
              <a:extLst>
                <a:ext uri="{FF2B5EF4-FFF2-40B4-BE49-F238E27FC236}">
                  <a16:creationId xmlns:a16="http://schemas.microsoft.com/office/drawing/2014/main" id="{EC7D9EA3-3FBD-2F6C-C203-1D7A6CDF1E96}"/>
                </a:ext>
              </a:extLst>
            </p:cNvPr>
            <p:cNvSpPr/>
            <p:nvPr/>
          </p:nvSpPr>
          <p:spPr>
            <a:xfrm>
              <a:off x="4794921" y="4831629"/>
              <a:ext cx="1950916" cy="1672166"/>
            </a:xfrm>
            <a:prstGeom prst="rect">
              <a:avLst/>
            </a:prstGeom>
            <a:blipFill rotWithShape="1">
              <a:blip r:embed="rId10"/>
              <a:srcRect/>
              <a:stretch>
                <a:fillRect t="-16000" b="-16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5" name="Freeform: Shape 24">
              <a:extLst>
                <a:ext uri="{FF2B5EF4-FFF2-40B4-BE49-F238E27FC236}">
                  <a16:creationId xmlns:a16="http://schemas.microsoft.com/office/drawing/2014/main" id="{C353BDAB-4FCC-D386-DCF4-BD9AD0CB95FE}"/>
                </a:ext>
              </a:extLst>
            </p:cNvPr>
            <p:cNvSpPr/>
            <p:nvPr/>
          </p:nvSpPr>
          <p:spPr>
            <a:xfrm>
              <a:off x="4794921" y="6103747"/>
              <a:ext cx="1950916" cy="401320"/>
            </a:xfrm>
            <a:custGeom>
              <a:avLst/>
              <a:gdLst>
                <a:gd name="connsiteX0" fmla="*/ 0 w 1950916"/>
                <a:gd name="connsiteY0" fmla="*/ 0 h 401320"/>
                <a:gd name="connsiteX1" fmla="*/ 1950916 w 1950916"/>
                <a:gd name="connsiteY1" fmla="*/ 0 h 401320"/>
                <a:gd name="connsiteX2" fmla="*/ 1950916 w 1950916"/>
                <a:gd name="connsiteY2" fmla="*/ 401320 h 401320"/>
                <a:gd name="connsiteX3" fmla="*/ 0 w 1950916"/>
                <a:gd name="connsiteY3" fmla="*/ 401320 h 401320"/>
                <a:gd name="connsiteX4" fmla="*/ 0 w 1950916"/>
                <a:gd name="connsiteY4" fmla="*/ 0 h 40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916" h="401320">
                  <a:moveTo>
                    <a:pt x="0" y="0"/>
                  </a:moveTo>
                  <a:lnTo>
                    <a:pt x="1950916" y="0"/>
                  </a:lnTo>
                  <a:lnTo>
                    <a:pt x="1950916" y="401320"/>
                  </a:lnTo>
                  <a:lnTo>
                    <a:pt x="0" y="401320"/>
                  </a:lnTo>
                  <a:lnTo>
                    <a:pt x="0" y="0"/>
                  </a:lnTo>
                  <a:close/>
                </a:path>
              </a:pathLst>
            </a:custGeom>
            <a:solidFill>
              <a:srgbClr val="0E9632">
                <a:alpha val="50196"/>
              </a:srgbClr>
            </a:soli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None/>
              </a:pPr>
              <a:r>
                <a:rPr lang="en-US" sz="800" b="1" kern="1200">
                  <a:solidFill>
                    <a:schemeClr val="bg1"/>
                  </a:solidFill>
                  <a:latin typeface="Arial"/>
                  <a:cs typeface="Arial"/>
                </a:rPr>
                <a:t>2024 DOE Early Career Award</a:t>
              </a:r>
              <a:r>
                <a:rPr lang="en-US" sz="800" kern="1200">
                  <a:solidFill>
                    <a:schemeClr val="bg1"/>
                  </a:solidFill>
                  <a:latin typeface="Arial"/>
                  <a:cs typeface="Arial"/>
                </a:rPr>
                <a:t>: Marie Boer (Bridge Faculty/VA. Tech )</a:t>
              </a:r>
              <a:endParaRPr lang="en-US" sz="800" kern="1200">
                <a:solidFill>
                  <a:schemeClr val="bg1"/>
                </a:solidFill>
              </a:endParaRPr>
            </a:p>
          </p:txBody>
        </p:sp>
        <p:sp>
          <p:nvSpPr>
            <p:cNvPr id="26" name="Rectangle 25">
              <a:extLst>
                <a:ext uri="{FF2B5EF4-FFF2-40B4-BE49-F238E27FC236}">
                  <a16:creationId xmlns:a16="http://schemas.microsoft.com/office/drawing/2014/main" id="{1275C68C-0AAF-FFBF-691F-2DF80D04375E}"/>
                </a:ext>
              </a:extLst>
            </p:cNvPr>
            <p:cNvSpPr/>
            <p:nvPr/>
          </p:nvSpPr>
          <p:spPr>
            <a:xfrm>
              <a:off x="7066654" y="4831629"/>
              <a:ext cx="1950916" cy="1672166"/>
            </a:xfrm>
            <a:prstGeom prst="rect">
              <a:avLst/>
            </a:prstGeom>
            <a:blipFill rotWithShape="1">
              <a:blip r:embed="rId11"/>
              <a:srcRect/>
              <a:stretch>
                <a:fillRect t="-9000" b="-9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7" name="Freeform: Shape 26">
              <a:extLst>
                <a:ext uri="{FF2B5EF4-FFF2-40B4-BE49-F238E27FC236}">
                  <a16:creationId xmlns:a16="http://schemas.microsoft.com/office/drawing/2014/main" id="{F518B6D2-B347-0444-59CF-0145CE761B7B}"/>
                </a:ext>
              </a:extLst>
            </p:cNvPr>
            <p:cNvSpPr/>
            <p:nvPr/>
          </p:nvSpPr>
          <p:spPr>
            <a:xfrm>
              <a:off x="7066654" y="6103747"/>
              <a:ext cx="1950916" cy="401320"/>
            </a:xfrm>
            <a:custGeom>
              <a:avLst/>
              <a:gdLst>
                <a:gd name="connsiteX0" fmla="*/ 0 w 1950916"/>
                <a:gd name="connsiteY0" fmla="*/ 0 h 401320"/>
                <a:gd name="connsiteX1" fmla="*/ 1950916 w 1950916"/>
                <a:gd name="connsiteY1" fmla="*/ 0 h 401320"/>
                <a:gd name="connsiteX2" fmla="*/ 1950916 w 1950916"/>
                <a:gd name="connsiteY2" fmla="*/ 401320 h 401320"/>
                <a:gd name="connsiteX3" fmla="*/ 0 w 1950916"/>
                <a:gd name="connsiteY3" fmla="*/ 401320 h 401320"/>
                <a:gd name="connsiteX4" fmla="*/ 0 w 1950916"/>
                <a:gd name="connsiteY4" fmla="*/ 0 h 40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916" h="401320">
                  <a:moveTo>
                    <a:pt x="0" y="0"/>
                  </a:moveTo>
                  <a:lnTo>
                    <a:pt x="1950916" y="0"/>
                  </a:lnTo>
                  <a:lnTo>
                    <a:pt x="1950916" y="401320"/>
                  </a:lnTo>
                  <a:lnTo>
                    <a:pt x="0" y="401320"/>
                  </a:lnTo>
                  <a:lnTo>
                    <a:pt x="0" y="0"/>
                  </a:lnTo>
                  <a:close/>
                </a:path>
              </a:pathLst>
            </a:custGeom>
            <a:solidFill>
              <a:srgbClr val="0E9632">
                <a:alpha val="50196"/>
              </a:srgbClr>
            </a:soli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ClrTx/>
                <a:buSzTx/>
                <a:buFontTx/>
                <a:buNone/>
              </a:pPr>
              <a:r>
                <a:rPr lang="en-US" sz="800" b="1" kern="1200">
                  <a:solidFill>
                    <a:schemeClr val="bg1"/>
                  </a:solidFill>
                  <a:latin typeface="Arial" panose="020B0604020202020204" pitchFamily="34" charset="0"/>
                  <a:cs typeface="Arial" panose="020B0604020202020204" pitchFamily="34" charset="0"/>
                </a:rPr>
                <a:t>2024 DOE Early Career Award</a:t>
              </a:r>
              <a:r>
                <a:rPr lang="en-US" sz="800" kern="1200">
                  <a:solidFill>
                    <a:schemeClr val="bg1"/>
                  </a:solidFill>
                  <a:latin typeface="Arial" panose="020B0604020202020204" pitchFamily="34" charset="0"/>
                  <a:cs typeface="Arial" panose="020B0604020202020204" pitchFamily="34" charset="0"/>
                </a:rPr>
                <a:t>: Miguel Arratia </a:t>
              </a:r>
              <a:r>
                <a:rPr lang="en-US" sz="800" kern="1200">
                  <a:solidFill>
                    <a:schemeClr val="bg1"/>
                  </a:solidFill>
                  <a:latin typeface="Arial"/>
                  <a:cs typeface="Arial"/>
                </a:rPr>
                <a:t>(Bridge Faculty/UC Riverside)</a:t>
              </a:r>
              <a:endParaRPr lang="en-US" sz="800" kern="1200">
                <a:solidFill>
                  <a:schemeClr val="bg1"/>
                </a:solidFill>
              </a:endParaRPr>
            </a:p>
          </p:txBody>
        </p:sp>
      </p:grpSp>
      <p:sp>
        <p:nvSpPr>
          <p:cNvPr id="28" name="Rectangle 27">
            <a:extLst>
              <a:ext uri="{FF2B5EF4-FFF2-40B4-BE49-F238E27FC236}">
                <a16:creationId xmlns:a16="http://schemas.microsoft.com/office/drawing/2014/main" id="{D5A8BE05-118C-C58A-3A60-0800034FE9EA}"/>
              </a:ext>
            </a:extLst>
          </p:cNvPr>
          <p:cNvSpPr/>
          <p:nvPr/>
        </p:nvSpPr>
        <p:spPr>
          <a:xfrm>
            <a:off x="2845327" y="3159700"/>
            <a:ext cx="1882760" cy="1615440"/>
          </a:xfrm>
          <a:prstGeom prst="rect">
            <a:avLst/>
          </a:prstGeom>
          <a:blipFill dpi="0" rotWithShape="1">
            <a:blip r:embed="rId12"/>
            <a:srcRect/>
            <a:stretch>
              <a:fillRect t="-21595" b="-54405"/>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9" name="Freeform: Shape 28">
            <a:extLst>
              <a:ext uri="{FF2B5EF4-FFF2-40B4-BE49-F238E27FC236}">
                <a16:creationId xmlns:a16="http://schemas.microsoft.com/office/drawing/2014/main" id="{4513F666-9539-14C3-274F-DBE8F9CDC914}"/>
              </a:ext>
            </a:extLst>
          </p:cNvPr>
          <p:cNvSpPr/>
          <p:nvPr/>
        </p:nvSpPr>
        <p:spPr>
          <a:xfrm>
            <a:off x="2845328" y="4526149"/>
            <a:ext cx="1882760" cy="255171"/>
          </a:xfrm>
          <a:custGeom>
            <a:avLst/>
            <a:gdLst>
              <a:gd name="connsiteX0" fmla="*/ 0 w 1950916"/>
              <a:gd name="connsiteY0" fmla="*/ 0 h 401320"/>
              <a:gd name="connsiteX1" fmla="*/ 1950916 w 1950916"/>
              <a:gd name="connsiteY1" fmla="*/ 0 h 401320"/>
              <a:gd name="connsiteX2" fmla="*/ 1950916 w 1950916"/>
              <a:gd name="connsiteY2" fmla="*/ 401320 h 401320"/>
              <a:gd name="connsiteX3" fmla="*/ 0 w 1950916"/>
              <a:gd name="connsiteY3" fmla="*/ 401320 h 401320"/>
              <a:gd name="connsiteX4" fmla="*/ 0 w 1950916"/>
              <a:gd name="connsiteY4" fmla="*/ 0 h 40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916" h="401320">
                <a:moveTo>
                  <a:pt x="0" y="0"/>
                </a:moveTo>
                <a:lnTo>
                  <a:pt x="1950916" y="0"/>
                </a:lnTo>
                <a:lnTo>
                  <a:pt x="1950916" y="401320"/>
                </a:lnTo>
                <a:lnTo>
                  <a:pt x="0" y="401320"/>
                </a:lnTo>
                <a:lnTo>
                  <a:pt x="0" y="0"/>
                </a:lnTo>
                <a:close/>
              </a:path>
            </a:pathLst>
          </a:custGeom>
          <a:solidFill>
            <a:schemeClr val="accent1">
              <a:tint val="50000"/>
              <a:hueOff val="0"/>
              <a:satOff val="0"/>
              <a:lumOff val="0"/>
              <a:alpha val="80000"/>
            </a:schemeClr>
          </a:soli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ClrTx/>
              <a:buSzTx/>
              <a:buFontTx/>
              <a:buNone/>
            </a:pPr>
            <a:r>
              <a:rPr lang="en-US" sz="800" b="1" kern="1200">
                <a:solidFill>
                  <a:schemeClr val="tx1"/>
                </a:solidFill>
                <a:latin typeface="Arial" panose="020B0604020202020204" pitchFamily="34" charset="0"/>
                <a:cs typeface="Arial" panose="020B0604020202020204" pitchFamily="34" charset="0"/>
              </a:rPr>
              <a:t>Tom W. Bonner Prize in Nuclear Physics</a:t>
            </a:r>
            <a:r>
              <a:rPr lang="en-US" sz="800" kern="1200">
                <a:solidFill>
                  <a:schemeClr val="tx1"/>
                </a:solidFill>
                <a:latin typeface="Arial" panose="020B0604020202020204" pitchFamily="34" charset="0"/>
                <a:cs typeface="Arial" panose="020B0604020202020204" pitchFamily="34" charset="0"/>
              </a:rPr>
              <a:t>: Volker Burkert</a:t>
            </a:r>
            <a:endParaRPr lang="en-US" sz="800" kern="1200">
              <a:solidFill>
                <a:schemeClr val="tx1"/>
              </a:solidFill>
            </a:endParaRPr>
          </a:p>
        </p:txBody>
      </p:sp>
      <p:sp>
        <p:nvSpPr>
          <p:cNvPr id="30" name="Rectangle 29">
            <a:extLst>
              <a:ext uri="{FF2B5EF4-FFF2-40B4-BE49-F238E27FC236}">
                <a16:creationId xmlns:a16="http://schemas.microsoft.com/office/drawing/2014/main" id="{9069DB70-5715-BFA1-0856-75243F5654CC}"/>
              </a:ext>
            </a:extLst>
          </p:cNvPr>
          <p:cNvSpPr/>
          <p:nvPr/>
        </p:nvSpPr>
        <p:spPr>
          <a:xfrm>
            <a:off x="653802" y="3170741"/>
            <a:ext cx="1882760" cy="1615440"/>
          </a:xfrm>
          <a:prstGeom prst="rect">
            <a:avLst/>
          </a:prstGeom>
          <a:blipFill dpi="0" rotWithShape="1">
            <a:blip r:embed="rId13"/>
            <a:srcRect/>
            <a:stretch>
              <a:fillRect t="-4532" b="-15468"/>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1" name="Freeform: Shape 30">
            <a:extLst>
              <a:ext uri="{FF2B5EF4-FFF2-40B4-BE49-F238E27FC236}">
                <a16:creationId xmlns:a16="http://schemas.microsoft.com/office/drawing/2014/main" id="{12CA6064-CC52-920F-95E7-5D14F45A02EC}"/>
              </a:ext>
            </a:extLst>
          </p:cNvPr>
          <p:cNvSpPr/>
          <p:nvPr/>
        </p:nvSpPr>
        <p:spPr>
          <a:xfrm>
            <a:off x="653802" y="4399703"/>
            <a:ext cx="1882760" cy="387706"/>
          </a:xfrm>
          <a:custGeom>
            <a:avLst/>
            <a:gdLst>
              <a:gd name="connsiteX0" fmla="*/ 0 w 1950916"/>
              <a:gd name="connsiteY0" fmla="*/ 0 h 401320"/>
              <a:gd name="connsiteX1" fmla="*/ 1950916 w 1950916"/>
              <a:gd name="connsiteY1" fmla="*/ 0 h 401320"/>
              <a:gd name="connsiteX2" fmla="*/ 1950916 w 1950916"/>
              <a:gd name="connsiteY2" fmla="*/ 401320 h 401320"/>
              <a:gd name="connsiteX3" fmla="*/ 0 w 1950916"/>
              <a:gd name="connsiteY3" fmla="*/ 401320 h 401320"/>
              <a:gd name="connsiteX4" fmla="*/ 0 w 1950916"/>
              <a:gd name="connsiteY4" fmla="*/ 0 h 40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916" h="401320">
                <a:moveTo>
                  <a:pt x="0" y="0"/>
                </a:moveTo>
                <a:lnTo>
                  <a:pt x="1950916" y="0"/>
                </a:lnTo>
                <a:lnTo>
                  <a:pt x="1950916" y="401320"/>
                </a:lnTo>
                <a:lnTo>
                  <a:pt x="0" y="401320"/>
                </a:lnTo>
                <a:lnTo>
                  <a:pt x="0" y="0"/>
                </a:lnTo>
                <a:close/>
              </a:path>
            </a:pathLst>
          </a:custGeom>
          <a:solidFill>
            <a:schemeClr val="accent1">
              <a:tint val="50000"/>
              <a:hueOff val="0"/>
              <a:satOff val="0"/>
              <a:lumOff val="0"/>
              <a:alpha val="80000"/>
            </a:schemeClr>
          </a:soli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None/>
            </a:pPr>
            <a:r>
              <a:rPr lang="en-US" sz="800" b="1" i="0" kern="1200">
                <a:solidFill>
                  <a:schemeClr val="tx1"/>
                </a:solidFill>
                <a:latin typeface="Arial" panose="020B0604020202020204" pitchFamily="34" charset="0"/>
                <a:cs typeface="Arial" panose="020B0604020202020204" pitchFamily="34" charset="0"/>
              </a:rPr>
              <a:t>Stuart Jay Freedman Award in Experimental Nuclear Physics</a:t>
            </a:r>
            <a:r>
              <a:rPr lang="en-US" sz="800" b="0" i="0" kern="1200">
                <a:solidFill>
                  <a:schemeClr val="tx1"/>
                </a:solidFill>
                <a:latin typeface="Arial" panose="020B0604020202020204" pitchFamily="34" charset="0"/>
                <a:cs typeface="Arial" panose="020B0604020202020204" pitchFamily="34" charset="0"/>
              </a:rPr>
              <a:t>: Caryn </a:t>
            </a:r>
            <a:r>
              <a:rPr lang="en-US" sz="800" b="0" i="0" kern="1200" err="1">
                <a:solidFill>
                  <a:schemeClr val="tx1"/>
                </a:solidFill>
                <a:latin typeface="Arial" panose="020B0604020202020204" pitchFamily="34" charset="0"/>
                <a:cs typeface="Arial" panose="020B0604020202020204" pitchFamily="34" charset="0"/>
              </a:rPr>
              <a:t>Palatchi</a:t>
            </a:r>
            <a:r>
              <a:rPr lang="en-US" sz="800" b="0" i="0" kern="1200">
                <a:solidFill>
                  <a:schemeClr val="tx1"/>
                </a:solidFill>
                <a:latin typeface="Arial" panose="020B0604020202020204" pitchFamily="34" charset="0"/>
                <a:cs typeface="Arial" panose="020B0604020202020204" pitchFamily="34" charset="0"/>
              </a:rPr>
              <a:t> (JLab User/Indiana Univ.)</a:t>
            </a:r>
            <a:endParaRPr lang="en-US" sz="800" b="0" kern="1200">
              <a:solidFill>
                <a:schemeClr val="tx1"/>
              </a:solidFill>
              <a:latin typeface="Arial" panose="020B0604020202020204" pitchFamily="34" charset="0"/>
              <a:cs typeface="Arial" panose="020B0604020202020204" pitchFamily="34" charset="0"/>
            </a:endParaRPr>
          </a:p>
        </p:txBody>
      </p:sp>
      <p:pic>
        <p:nvPicPr>
          <p:cNvPr id="33" name="Picture 32">
            <a:extLst>
              <a:ext uri="{FF2B5EF4-FFF2-40B4-BE49-F238E27FC236}">
                <a16:creationId xmlns:a16="http://schemas.microsoft.com/office/drawing/2014/main" id="{AB1E7E0D-1D16-CB6B-6AC2-7F59AB71FE34}"/>
              </a:ext>
            </a:extLst>
          </p:cNvPr>
          <p:cNvPicPr>
            <a:picLocks noChangeAspect="1"/>
          </p:cNvPicPr>
          <p:nvPr/>
        </p:nvPicPr>
        <p:blipFill>
          <a:blip r:embed="rId14"/>
          <a:srcRect l="3968" t="4742" b="8529"/>
          <a:stretch>
            <a:fillRect/>
          </a:stretch>
        </p:blipFill>
        <p:spPr>
          <a:xfrm>
            <a:off x="5037697" y="3161795"/>
            <a:ext cx="1882760" cy="1604398"/>
          </a:xfrm>
          <a:prstGeom prst="rect">
            <a:avLst/>
          </a:prstGeom>
        </p:spPr>
      </p:pic>
      <p:sp>
        <p:nvSpPr>
          <p:cNvPr id="34" name="Freeform: Shape 33">
            <a:extLst>
              <a:ext uri="{FF2B5EF4-FFF2-40B4-BE49-F238E27FC236}">
                <a16:creationId xmlns:a16="http://schemas.microsoft.com/office/drawing/2014/main" id="{5628744C-45C9-B6BA-B383-CF03ECEC6D46}"/>
              </a:ext>
            </a:extLst>
          </p:cNvPr>
          <p:cNvSpPr/>
          <p:nvPr/>
        </p:nvSpPr>
        <p:spPr>
          <a:xfrm>
            <a:off x="5037696" y="4519969"/>
            <a:ext cx="1882760" cy="255171"/>
          </a:xfrm>
          <a:custGeom>
            <a:avLst/>
            <a:gdLst>
              <a:gd name="connsiteX0" fmla="*/ 0 w 1950916"/>
              <a:gd name="connsiteY0" fmla="*/ 0 h 401320"/>
              <a:gd name="connsiteX1" fmla="*/ 1950916 w 1950916"/>
              <a:gd name="connsiteY1" fmla="*/ 0 h 401320"/>
              <a:gd name="connsiteX2" fmla="*/ 1950916 w 1950916"/>
              <a:gd name="connsiteY2" fmla="*/ 401320 h 401320"/>
              <a:gd name="connsiteX3" fmla="*/ 0 w 1950916"/>
              <a:gd name="connsiteY3" fmla="*/ 401320 h 401320"/>
              <a:gd name="connsiteX4" fmla="*/ 0 w 1950916"/>
              <a:gd name="connsiteY4" fmla="*/ 0 h 40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916" h="401320">
                <a:moveTo>
                  <a:pt x="0" y="0"/>
                </a:moveTo>
                <a:lnTo>
                  <a:pt x="1950916" y="0"/>
                </a:lnTo>
                <a:lnTo>
                  <a:pt x="1950916" y="401320"/>
                </a:lnTo>
                <a:lnTo>
                  <a:pt x="0" y="401320"/>
                </a:lnTo>
                <a:lnTo>
                  <a:pt x="0" y="0"/>
                </a:lnTo>
                <a:close/>
              </a:path>
            </a:pathLst>
          </a:custGeom>
          <a:solidFill>
            <a:srgbClr val="B8DAEA">
              <a:alpha val="80000"/>
            </a:srgbClr>
          </a:soli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ClrTx/>
              <a:buSzTx/>
              <a:buFontTx/>
              <a:buNone/>
            </a:pPr>
            <a:r>
              <a:rPr lang="en-US" sz="800" b="1">
                <a:solidFill>
                  <a:schemeClr val="tx1"/>
                </a:solidFill>
                <a:latin typeface="Arial" panose="020B0604020202020204" pitchFamily="34" charset="0"/>
                <a:cs typeface="Arial" panose="020B0604020202020204" pitchFamily="34" charset="0"/>
              </a:rPr>
              <a:t>2025 IEEE Distinguished Reviewer Award</a:t>
            </a:r>
            <a:r>
              <a:rPr lang="en-US" sz="800">
                <a:solidFill>
                  <a:schemeClr val="tx1"/>
                </a:solidFill>
                <a:latin typeface="Arial" panose="020B0604020202020204" pitchFamily="34" charset="0"/>
                <a:cs typeface="Arial" panose="020B0604020202020204" pitchFamily="34" charset="0"/>
              </a:rPr>
              <a:t>: Probir Ghoshal</a:t>
            </a:r>
            <a:endParaRPr lang="en-US" sz="800" kern="1200">
              <a:solidFill>
                <a:schemeClr val="tx1"/>
              </a:solidFill>
            </a:endParaRPr>
          </a:p>
        </p:txBody>
      </p:sp>
      <p:pic>
        <p:nvPicPr>
          <p:cNvPr id="36" name="Picture 35">
            <a:extLst>
              <a:ext uri="{FF2B5EF4-FFF2-40B4-BE49-F238E27FC236}">
                <a16:creationId xmlns:a16="http://schemas.microsoft.com/office/drawing/2014/main" id="{B929860C-AB95-3950-917F-9B5AB57F0B2E}"/>
              </a:ext>
            </a:extLst>
          </p:cNvPr>
          <p:cNvPicPr>
            <a:picLocks noChangeAspect="1"/>
          </p:cNvPicPr>
          <p:nvPr/>
        </p:nvPicPr>
        <p:blipFill>
          <a:blip r:embed="rId15"/>
          <a:srcRect l="5967" r="1808" b="8988"/>
          <a:stretch>
            <a:fillRect/>
          </a:stretch>
        </p:blipFill>
        <p:spPr>
          <a:xfrm>
            <a:off x="9386228" y="1312847"/>
            <a:ext cx="1846555" cy="1632271"/>
          </a:xfrm>
          <a:prstGeom prst="rect">
            <a:avLst/>
          </a:prstGeom>
        </p:spPr>
      </p:pic>
      <p:sp>
        <p:nvSpPr>
          <p:cNvPr id="37" name="Freeform: Shape 36">
            <a:extLst>
              <a:ext uri="{FF2B5EF4-FFF2-40B4-BE49-F238E27FC236}">
                <a16:creationId xmlns:a16="http://schemas.microsoft.com/office/drawing/2014/main" id="{7A018D03-9131-5789-EA25-23700B13C23E}"/>
              </a:ext>
            </a:extLst>
          </p:cNvPr>
          <p:cNvSpPr/>
          <p:nvPr/>
        </p:nvSpPr>
        <p:spPr>
          <a:xfrm>
            <a:off x="9386228" y="2691571"/>
            <a:ext cx="1846555" cy="255171"/>
          </a:xfrm>
          <a:custGeom>
            <a:avLst/>
            <a:gdLst>
              <a:gd name="connsiteX0" fmla="*/ 0 w 1906279"/>
              <a:gd name="connsiteY0" fmla="*/ 0 h 401320"/>
              <a:gd name="connsiteX1" fmla="*/ 1906279 w 1906279"/>
              <a:gd name="connsiteY1" fmla="*/ 0 h 401320"/>
              <a:gd name="connsiteX2" fmla="*/ 1906279 w 1906279"/>
              <a:gd name="connsiteY2" fmla="*/ 401320 h 401320"/>
              <a:gd name="connsiteX3" fmla="*/ 0 w 1906279"/>
              <a:gd name="connsiteY3" fmla="*/ 401320 h 401320"/>
              <a:gd name="connsiteX4" fmla="*/ 0 w 1906279"/>
              <a:gd name="connsiteY4" fmla="*/ 0 h 40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6279" h="401320">
                <a:moveTo>
                  <a:pt x="0" y="0"/>
                </a:moveTo>
                <a:lnTo>
                  <a:pt x="1906279" y="0"/>
                </a:lnTo>
                <a:lnTo>
                  <a:pt x="1906279" y="401320"/>
                </a:lnTo>
                <a:lnTo>
                  <a:pt x="0" y="401320"/>
                </a:lnTo>
                <a:lnTo>
                  <a:pt x="0" y="0"/>
                </a:lnTo>
                <a:close/>
              </a:path>
            </a:pathLst>
          </a:custGeom>
          <a:solidFill>
            <a:schemeClr val="accent1">
              <a:tint val="50000"/>
              <a:hueOff val="0"/>
              <a:satOff val="0"/>
              <a:lumOff val="0"/>
              <a:alpha val="80000"/>
            </a:schemeClr>
          </a:soli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ClrTx/>
              <a:buSzTx/>
              <a:buFontTx/>
              <a:buNone/>
            </a:pPr>
            <a:r>
              <a:rPr lang="en-US" sz="800" b="1" kern="1200">
                <a:solidFill>
                  <a:schemeClr val="tx1"/>
                </a:solidFill>
                <a:latin typeface="Arial" panose="020B0604020202020204" pitchFamily="34" charset="0"/>
                <a:cs typeface="Arial" panose="020B0604020202020204" pitchFamily="34" charset="0"/>
              </a:rPr>
              <a:t>2024 DNP Distinguished Service Award: </a:t>
            </a:r>
            <a:r>
              <a:rPr lang="en-US" sz="800" kern="1200">
                <a:solidFill>
                  <a:schemeClr val="tx1"/>
                </a:solidFill>
                <a:latin typeface="Arial" panose="020B0604020202020204" pitchFamily="34" charset="0"/>
                <a:cs typeface="Arial" panose="020B0604020202020204" pitchFamily="34" charset="0"/>
              </a:rPr>
              <a:t>Bob McKeown</a:t>
            </a:r>
            <a:endParaRPr lang="en-US" sz="800" kern="1200">
              <a:solidFill>
                <a:schemeClr val="tx1"/>
              </a:solidFill>
            </a:endParaRPr>
          </a:p>
        </p:txBody>
      </p:sp>
      <p:sp>
        <p:nvSpPr>
          <p:cNvPr id="40" name="Freeform: Shape 39">
            <a:extLst>
              <a:ext uri="{FF2B5EF4-FFF2-40B4-BE49-F238E27FC236}">
                <a16:creationId xmlns:a16="http://schemas.microsoft.com/office/drawing/2014/main" id="{1845D0B0-7A15-3066-0C80-5974DFE90C99}"/>
              </a:ext>
            </a:extLst>
          </p:cNvPr>
          <p:cNvSpPr/>
          <p:nvPr/>
        </p:nvSpPr>
        <p:spPr>
          <a:xfrm>
            <a:off x="7230062" y="6206121"/>
            <a:ext cx="4010495" cy="430942"/>
          </a:xfrm>
          <a:custGeom>
            <a:avLst/>
            <a:gdLst>
              <a:gd name="connsiteX0" fmla="*/ 0 w 1950916"/>
              <a:gd name="connsiteY0" fmla="*/ 0 h 401320"/>
              <a:gd name="connsiteX1" fmla="*/ 1950916 w 1950916"/>
              <a:gd name="connsiteY1" fmla="*/ 0 h 401320"/>
              <a:gd name="connsiteX2" fmla="*/ 1950916 w 1950916"/>
              <a:gd name="connsiteY2" fmla="*/ 401320 h 401320"/>
              <a:gd name="connsiteX3" fmla="*/ 0 w 1950916"/>
              <a:gd name="connsiteY3" fmla="*/ 401320 h 401320"/>
              <a:gd name="connsiteX4" fmla="*/ 0 w 1950916"/>
              <a:gd name="connsiteY4" fmla="*/ 0 h 40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916" h="401320">
                <a:moveTo>
                  <a:pt x="0" y="0"/>
                </a:moveTo>
                <a:lnTo>
                  <a:pt x="1950916" y="0"/>
                </a:lnTo>
                <a:lnTo>
                  <a:pt x="1950916" y="401320"/>
                </a:lnTo>
                <a:lnTo>
                  <a:pt x="0" y="401320"/>
                </a:lnTo>
                <a:lnTo>
                  <a:pt x="0" y="0"/>
                </a:lnTo>
                <a:close/>
              </a:path>
            </a:pathLst>
          </a:custGeom>
          <a:solidFill>
            <a:srgbClr val="0E9632"/>
          </a:soli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20320" tIns="20320" rIns="20320" bIns="20320" numCol="1" spcCol="1270" anchor="ctr" anchorCtr="0">
            <a:noAutofit/>
          </a:bodyPr>
          <a:lstStyle/>
          <a:p>
            <a:pPr lvl="0" algn="ctr" defTabSz="355600">
              <a:lnSpc>
                <a:spcPct val="90000"/>
              </a:lnSpc>
              <a:spcBef>
                <a:spcPct val="0"/>
              </a:spcBef>
              <a:spcAft>
                <a:spcPct val="35000"/>
              </a:spcAft>
            </a:pPr>
            <a:r>
              <a:rPr lang="en-US" sz="800" b="1" kern="1200">
                <a:solidFill>
                  <a:schemeClr val="bg1"/>
                </a:solidFill>
                <a:latin typeface="Arial" panose="020B0604020202020204" pitchFamily="34" charset="0"/>
                <a:cs typeface="Arial" panose="020B0604020202020204" pitchFamily="34" charset="0"/>
              </a:rPr>
              <a:t>DOE </a:t>
            </a:r>
            <a:r>
              <a:rPr lang="en-US" sz="800" b="1">
                <a:solidFill>
                  <a:schemeClr val="bg1"/>
                </a:solidFill>
                <a:latin typeface="Arial" panose="020B0604020202020204" pitchFamily="34" charset="0"/>
                <a:cs typeface="Arial" panose="020B0604020202020204" pitchFamily="34" charset="0"/>
              </a:rPr>
              <a:t>Oppenheimer Science &amp; Energy Leadership Program 2025 Fellow:</a:t>
            </a:r>
          </a:p>
          <a:p>
            <a:pPr lvl="0" algn="ctr" defTabSz="355600">
              <a:lnSpc>
                <a:spcPct val="90000"/>
              </a:lnSpc>
              <a:spcBef>
                <a:spcPct val="0"/>
              </a:spcBef>
              <a:spcAft>
                <a:spcPct val="35000"/>
              </a:spcAft>
            </a:pPr>
            <a:r>
              <a:rPr lang="en-US" sz="800" b="1">
                <a:solidFill>
                  <a:schemeClr val="bg1"/>
                </a:solidFill>
                <a:latin typeface="Arial" panose="020B0604020202020204" pitchFamily="34" charset="0"/>
                <a:cs typeface="Arial" panose="020B0604020202020204" pitchFamily="34" charset="0"/>
              </a:rPr>
              <a:t>Laura Biven</a:t>
            </a:r>
          </a:p>
        </p:txBody>
      </p:sp>
      <p:pic>
        <p:nvPicPr>
          <p:cNvPr id="1026" name="Picture 2" descr="Award Ribbon Template | Free download on ClipArtMag">
            <a:extLst>
              <a:ext uri="{FF2B5EF4-FFF2-40B4-BE49-F238E27FC236}">
                <a16:creationId xmlns:a16="http://schemas.microsoft.com/office/drawing/2014/main" id="{A2D3242F-BC24-F54D-9288-25A5EEFAE6AE}"/>
              </a:ext>
            </a:extLst>
          </p:cNvP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4540" y="155678"/>
            <a:ext cx="1258393" cy="163594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FAD5E5C-CF05-D4AA-69EA-5BB6CA2AE06C}"/>
              </a:ext>
            </a:extLst>
          </p:cNvPr>
          <p:cNvSpPr txBox="1"/>
          <p:nvPr/>
        </p:nvSpPr>
        <p:spPr>
          <a:xfrm rot="21068392">
            <a:off x="457611" y="497313"/>
            <a:ext cx="812177" cy="400110"/>
          </a:xfrm>
          <a:prstGeom prst="rect">
            <a:avLst/>
          </a:prstGeom>
          <a:noFill/>
        </p:spPr>
        <p:txBody>
          <a:bodyPr wrap="square">
            <a:spAutoFit/>
          </a:bodyPr>
          <a:lstStyle/>
          <a:p>
            <a:r>
              <a:rPr lang="en-US" sz="2000" b="1">
                <a:solidFill>
                  <a:schemeClr val="accent2">
                    <a:lumMod val="20000"/>
                    <a:lumOff val="80000"/>
                  </a:schemeClr>
                </a:solidFill>
                <a:effectLst>
                  <a:outerShdw blurRad="38100" dist="38100" dir="2700000" algn="tl">
                    <a:srgbClr val="000000">
                      <a:alpha val="43137"/>
                    </a:srgbClr>
                  </a:outerShdw>
                </a:effectLst>
                <a:latin typeface="Avenir"/>
                <a:cs typeface="Arial"/>
              </a:rPr>
              <a:t>FY25</a:t>
            </a:r>
            <a:endParaRPr lang="en-US" sz="2000" b="1">
              <a:solidFill>
                <a:schemeClr val="accent2">
                  <a:lumMod val="20000"/>
                  <a:lumOff val="8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8521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AFADF-2147-E38F-0EA7-2F89CA80E273}"/>
            </a:ext>
          </a:extLst>
        </p:cNvPr>
        <p:cNvGrpSpPr/>
        <p:nvPr/>
      </p:nvGrpSpPr>
      <p:grpSpPr>
        <a:xfrm>
          <a:off x="0" y="0"/>
          <a:ext cx="0" cy="0"/>
          <a:chOff x="0" y="0"/>
          <a:chExt cx="0" cy="0"/>
        </a:xfrm>
      </p:grpSpPr>
      <p:pic>
        <p:nvPicPr>
          <p:cNvPr id="23" name="Picture 22" descr="A group of people walking&#10;&#10;AI-generated content may be incorrect.">
            <a:extLst>
              <a:ext uri="{FF2B5EF4-FFF2-40B4-BE49-F238E27FC236}">
                <a16:creationId xmlns:a16="http://schemas.microsoft.com/office/drawing/2014/main" id="{D5438AA6-4EDB-09F6-03A5-856CDC26B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42" y="2421751"/>
            <a:ext cx="6502501" cy="4169729"/>
          </a:xfrm>
          <a:prstGeom prst="rect">
            <a:avLst/>
          </a:prstGeom>
        </p:spPr>
      </p:pic>
      <p:cxnSp>
        <p:nvCxnSpPr>
          <p:cNvPr id="3" name="Straight Connector 2">
            <a:extLst>
              <a:ext uri="{FF2B5EF4-FFF2-40B4-BE49-F238E27FC236}">
                <a16:creationId xmlns:a16="http://schemas.microsoft.com/office/drawing/2014/main" id="{2D9E1BAE-F4AB-9A64-F037-9D4AF3991983}"/>
              </a:ext>
            </a:extLst>
          </p:cNvPr>
          <p:cNvCxnSpPr>
            <a:cxnSpLocks/>
          </p:cNvCxnSpPr>
          <p:nvPr/>
        </p:nvCxnSpPr>
        <p:spPr>
          <a:xfrm>
            <a:off x="417229" y="1168985"/>
            <a:ext cx="10823329" cy="0"/>
          </a:xfrm>
          <a:prstGeom prst="line">
            <a:avLst/>
          </a:prstGeom>
          <a:noFill/>
          <a:ln w="38100" cap="flat" cmpd="sng" algn="ctr">
            <a:solidFill>
              <a:srgbClr val="8397A9"/>
            </a:solidFill>
            <a:prstDash val="solid"/>
            <a:miter lim="800000"/>
          </a:ln>
          <a:effectLst/>
        </p:spPr>
      </p:cxnSp>
      <p:sp>
        <p:nvSpPr>
          <p:cNvPr id="11" name="Slide Number Placeholder 7">
            <a:extLst>
              <a:ext uri="{FF2B5EF4-FFF2-40B4-BE49-F238E27FC236}">
                <a16:creationId xmlns:a16="http://schemas.microsoft.com/office/drawing/2014/main" id="{09EC1497-63FC-108E-0B02-4B4F21FAA2E8}"/>
              </a:ext>
            </a:extLst>
          </p:cNvPr>
          <p:cNvSpPr txBox="1">
            <a:spLocks/>
          </p:cNvSpPr>
          <p:nvPr/>
        </p:nvSpPr>
        <p:spPr>
          <a:xfrm>
            <a:off x="9296400" y="648299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D1BE87E-F0DE-A44C-894B-E142BEB21E42}" type="slidenum">
              <a:rPr lang="en-US" smtClean="0"/>
              <a:pPr/>
              <a:t>4</a:t>
            </a:fld>
            <a:endParaRPr lang="en-US"/>
          </a:p>
        </p:txBody>
      </p:sp>
      <p:pic>
        <p:nvPicPr>
          <p:cNvPr id="22" name="Picture 21">
            <a:extLst>
              <a:ext uri="{FF2B5EF4-FFF2-40B4-BE49-F238E27FC236}">
                <a16:creationId xmlns:a16="http://schemas.microsoft.com/office/drawing/2014/main" id="{CC30B492-EF5A-AD51-D71E-74EEC4449428}"/>
              </a:ext>
            </a:extLst>
          </p:cNvPr>
          <p:cNvPicPr>
            <a:picLocks noChangeAspect="1"/>
          </p:cNvPicPr>
          <p:nvPr/>
        </p:nvPicPr>
        <p:blipFill>
          <a:blip r:embed="rId4"/>
          <a:srcRect l="11627" t="25289" r="17710" b="1791"/>
          <a:stretch>
            <a:fillRect/>
          </a:stretch>
        </p:blipFill>
        <p:spPr>
          <a:xfrm>
            <a:off x="1354" y="-1497"/>
            <a:ext cx="3190027" cy="2422908"/>
          </a:xfrm>
          <a:prstGeom prst="rect">
            <a:avLst/>
          </a:prstGeom>
        </p:spPr>
      </p:pic>
      <p:pic>
        <p:nvPicPr>
          <p:cNvPr id="24" name="Picture 23">
            <a:extLst>
              <a:ext uri="{FF2B5EF4-FFF2-40B4-BE49-F238E27FC236}">
                <a16:creationId xmlns:a16="http://schemas.microsoft.com/office/drawing/2014/main" id="{9684444A-C128-F8C9-D201-CBC3D158420C}"/>
              </a:ext>
            </a:extLst>
          </p:cNvPr>
          <p:cNvPicPr>
            <a:picLocks noChangeAspect="1"/>
          </p:cNvPicPr>
          <p:nvPr/>
        </p:nvPicPr>
        <p:blipFill>
          <a:blip r:embed="rId5"/>
          <a:srcRect l="24115" t="32388" r="13368" b="190"/>
          <a:stretch>
            <a:fillRect/>
          </a:stretch>
        </p:blipFill>
        <p:spPr>
          <a:xfrm>
            <a:off x="3187354" y="-20829"/>
            <a:ext cx="3357306" cy="2442599"/>
          </a:xfrm>
          <a:prstGeom prst="rect">
            <a:avLst/>
          </a:prstGeom>
        </p:spPr>
      </p:pic>
      <p:sp>
        <p:nvSpPr>
          <p:cNvPr id="13" name="TextBox 12">
            <a:extLst>
              <a:ext uri="{FF2B5EF4-FFF2-40B4-BE49-F238E27FC236}">
                <a16:creationId xmlns:a16="http://schemas.microsoft.com/office/drawing/2014/main" id="{CB0CA2F3-F2A9-CC3F-9F15-B7B58E151F24}"/>
              </a:ext>
            </a:extLst>
          </p:cNvPr>
          <p:cNvSpPr txBox="1"/>
          <p:nvPr/>
        </p:nvSpPr>
        <p:spPr>
          <a:xfrm>
            <a:off x="6502962" y="3749335"/>
            <a:ext cx="5686351" cy="276999"/>
          </a:xfrm>
          <a:prstGeom prst="rect">
            <a:avLst/>
          </a:prstGeom>
          <a:solidFill>
            <a:schemeClr val="accent6">
              <a:lumMod val="60000"/>
              <a:lumOff val="40000"/>
              <a:alpha val="59000"/>
            </a:schemeClr>
          </a:solidFill>
          <a:ln>
            <a:noFill/>
          </a:ln>
        </p:spPr>
        <p:txBody>
          <a:bodyPr wrap="square" lIns="91440" tIns="45720" rIns="91440" bIns="45720" rtlCol="0" anchor="t">
            <a:spAutoFit/>
          </a:bodyPr>
          <a:lstStyle/>
          <a:p>
            <a:r>
              <a:rPr lang="en-US" sz="1200" i="1">
                <a:solidFill>
                  <a:schemeClr val="bg1"/>
                </a:solidFill>
              </a:rPr>
              <a:t>Visit by Secretary of Energy Chris Wright &amp; Governor Glenn Youngkin   |   Aug. 21, 2025</a:t>
            </a:r>
            <a:endParaRPr lang="en-US" sz="1200" i="1">
              <a:solidFill>
                <a:schemeClr val="bg1"/>
              </a:solidFill>
              <a:ea typeface="Calibri"/>
              <a:cs typeface="Calibri"/>
            </a:endParaRPr>
          </a:p>
        </p:txBody>
      </p:sp>
      <p:pic>
        <p:nvPicPr>
          <p:cNvPr id="7" name="Picture 6">
            <a:extLst>
              <a:ext uri="{FF2B5EF4-FFF2-40B4-BE49-F238E27FC236}">
                <a16:creationId xmlns:a16="http://schemas.microsoft.com/office/drawing/2014/main" id="{5EDCCB2B-2555-BAAA-AD3D-0C8BE65D8DF4}"/>
              </a:ext>
            </a:extLst>
          </p:cNvPr>
          <p:cNvPicPr>
            <a:picLocks noChangeAspect="1"/>
          </p:cNvPicPr>
          <p:nvPr/>
        </p:nvPicPr>
        <p:blipFill>
          <a:blip r:embed="rId6"/>
          <a:srcRect t="11352" r="2267" b="3279"/>
          <a:stretch>
            <a:fillRect/>
          </a:stretch>
        </p:blipFill>
        <p:spPr>
          <a:xfrm>
            <a:off x="6507013" y="1464077"/>
            <a:ext cx="5708309" cy="3325904"/>
          </a:xfrm>
          <a:prstGeom prst="rect">
            <a:avLst/>
          </a:prstGeom>
        </p:spPr>
      </p:pic>
      <p:sp>
        <p:nvSpPr>
          <p:cNvPr id="15" name="TextBox 14">
            <a:extLst>
              <a:ext uri="{FF2B5EF4-FFF2-40B4-BE49-F238E27FC236}">
                <a16:creationId xmlns:a16="http://schemas.microsoft.com/office/drawing/2014/main" id="{052CECB0-9DAE-3779-9DB7-96FDB4EEEE90}"/>
              </a:ext>
            </a:extLst>
          </p:cNvPr>
          <p:cNvSpPr txBox="1"/>
          <p:nvPr/>
        </p:nvSpPr>
        <p:spPr>
          <a:xfrm>
            <a:off x="6521900" y="4322867"/>
            <a:ext cx="5834504" cy="276999"/>
          </a:xfrm>
          <a:prstGeom prst="rect">
            <a:avLst/>
          </a:prstGeom>
          <a:solidFill>
            <a:schemeClr val="accent6">
              <a:lumMod val="60000"/>
              <a:lumOff val="40000"/>
              <a:alpha val="59000"/>
            </a:schemeClr>
          </a:solidFill>
          <a:ln>
            <a:noFill/>
          </a:ln>
        </p:spPr>
        <p:txBody>
          <a:bodyPr wrap="square" lIns="91440" tIns="45720" rIns="91440" bIns="45720" rtlCol="0" anchor="t">
            <a:spAutoFit/>
          </a:bodyPr>
          <a:lstStyle/>
          <a:p>
            <a:r>
              <a:rPr lang="en-US" sz="1200" i="1">
                <a:solidFill>
                  <a:schemeClr val="bg1"/>
                </a:solidFill>
              </a:rPr>
              <a:t>Gray Enid I, Nb3Sn Cryomodule unveiling ceremony   |   Nov. 20, 2024</a:t>
            </a:r>
            <a:endParaRPr lang="en-US" sz="1200" i="1">
              <a:solidFill>
                <a:schemeClr val="bg1"/>
              </a:solidFill>
              <a:ea typeface="Calibri"/>
              <a:cs typeface="Calibri"/>
            </a:endParaRPr>
          </a:p>
        </p:txBody>
      </p:sp>
      <p:sp>
        <p:nvSpPr>
          <p:cNvPr id="16" name="TextBox 15">
            <a:extLst>
              <a:ext uri="{FF2B5EF4-FFF2-40B4-BE49-F238E27FC236}">
                <a16:creationId xmlns:a16="http://schemas.microsoft.com/office/drawing/2014/main" id="{C87A5091-8F3B-BE9C-A0DB-AC69FB95F131}"/>
              </a:ext>
            </a:extLst>
          </p:cNvPr>
          <p:cNvSpPr txBox="1"/>
          <p:nvPr/>
        </p:nvSpPr>
        <p:spPr>
          <a:xfrm>
            <a:off x="0" y="2134053"/>
            <a:ext cx="6496874" cy="276999"/>
          </a:xfrm>
          <a:prstGeom prst="rect">
            <a:avLst/>
          </a:prstGeom>
          <a:solidFill>
            <a:schemeClr val="accent6">
              <a:lumMod val="60000"/>
              <a:lumOff val="40000"/>
              <a:alpha val="59000"/>
            </a:schemeClr>
          </a:solidFill>
          <a:ln>
            <a:noFill/>
          </a:ln>
        </p:spPr>
        <p:txBody>
          <a:bodyPr wrap="square" lIns="91440" tIns="45720" rIns="91440" bIns="45720" rtlCol="0" anchor="t">
            <a:spAutoFit/>
          </a:bodyPr>
          <a:lstStyle/>
          <a:p>
            <a:r>
              <a:rPr lang="en-US" sz="1200" i="1">
                <a:solidFill>
                  <a:schemeClr val="bg1"/>
                </a:solidFill>
              </a:rPr>
              <a:t>JSA Post Doctoral Research Prize (</a:t>
            </a:r>
            <a:r>
              <a:rPr lang="en-US" sz="1200" i="1" err="1">
                <a:solidFill>
                  <a:schemeClr val="bg1"/>
                </a:solidFill>
              </a:rPr>
              <a:t>Yiyu</a:t>
            </a:r>
            <a:r>
              <a:rPr lang="en-US" sz="1200" i="1">
                <a:solidFill>
                  <a:schemeClr val="bg1"/>
                </a:solidFill>
              </a:rPr>
              <a:t> Zhou) and Thesis Prize (Provakar Datta) |   Jun. 25, 2025</a:t>
            </a:r>
            <a:endParaRPr lang="en-US">
              <a:solidFill>
                <a:schemeClr val="bg1"/>
              </a:solidFill>
            </a:endParaRPr>
          </a:p>
        </p:txBody>
      </p:sp>
      <p:sp>
        <p:nvSpPr>
          <p:cNvPr id="17" name="TextBox 16">
            <a:extLst>
              <a:ext uri="{FF2B5EF4-FFF2-40B4-BE49-F238E27FC236}">
                <a16:creationId xmlns:a16="http://schemas.microsoft.com/office/drawing/2014/main" id="{F1243900-B4CB-26D9-F8CF-3F8DC1AC0C2E}"/>
              </a:ext>
            </a:extLst>
          </p:cNvPr>
          <p:cNvSpPr txBox="1"/>
          <p:nvPr/>
        </p:nvSpPr>
        <p:spPr>
          <a:xfrm>
            <a:off x="6524411" y="6591480"/>
            <a:ext cx="5686860" cy="276999"/>
          </a:xfrm>
          <a:prstGeom prst="rect">
            <a:avLst/>
          </a:prstGeom>
          <a:solidFill>
            <a:schemeClr val="accent6">
              <a:lumMod val="60000"/>
              <a:lumOff val="40000"/>
              <a:alpha val="59000"/>
            </a:schemeClr>
          </a:solidFill>
          <a:ln>
            <a:noFill/>
          </a:ln>
        </p:spPr>
        <p:txBody>
          <a:bodyPr wrap="square" lIns="91440" tIns="45720" rIns="91440" bIns="45720" rtlCol="0" anchor="t">
            <a:spAutoFit/>
          </a:bodyPr>
          <a:lstStyle/>
          <a:p>
            <a:r>
              <a:rPr lang="en-US" sz="1200" i="1">
                <a:solidFill>
                  <a:schemeClr val="bg1"/>
                </a:solidFill>
              </a:rPr>
              <a:t>LCLS-II-HE Cryomodule Production Completion Celebration  |   Aug. 28, 2025</a:t>
            </a:r>
            <a:endParaRPr lang="en-US" sz="1200" i="1">
              <a:solidFill>
                <a:schemeClr val="bg1"/>
              </a:solidFill>
              <a:ea typeface="Calibri"/>
              <a:cs typeface="Calibri"/>
            </a:endParaRPr>
          </a:p>
        </p:txBody>
      </p:sp>
      <p:pic>
        <p:nvPicPr>
          <p:cNvPr id="2" name="Picture 1">
            <a:extLst>
              <a:ext uri="{FF2B5EF4-FFF2-40B4-BE49-F238E27FC236}">
                <a16:creationId xmlns:a16="http://schemas.microsoft.com/office/drawing/2014/main" id="{29B90516-757A-273F-C55B-98BBD0975BFD}"/>
              </a:ext>
            </a:extLst>
          </p:cNvPr>
          <p:cNvPicPr>
            <a:picLocks noChangeAspect="1"/>
          </p:cNvPicPr>
          <p:nvPr/>
        </p:nvPicPr>
        <p:blipFill>
          <a:blip r:embed="rId7"/>
          <a:srcRect l="11515" t="15697" r="6970" b="-757"/>
          <a:stretch>
            <a:fillRect/>
          </a:stretch>
        </p:blipFill>
        <p:spPr>
          <a:xfrm>
            <a:off x="6521900" y="-170240"/>
            <a:ext cx="2133898" cy="1878308"/>
          </a:xfrm>
          <a:prstGeom prst="rect">
            <a:avLst/>
          </a:prstGeom>
        </p:spPr>
      </p:pic>
      <p:pic>
        <p:nvPicPr>
          <p:cNvPr id="4" name="Picture 3">
            <a:extLst>
              <a:ext uri="{FF2B5EF4-FFF2-40B4-BE49-F238E27FC236}">
                <a16:creationId xmlns:a16="http://schemas.microsoft.com/office/drawing/2014/main" id="{3A2DBB18-7B75-70F4-62FF-59AA7692BF4D}"/>
              </a:ext>
            </a:extLst>
          </p:cNvPr>
          <p:cNvPicPr>
            <a:picLocks noChangeAspect="1"/>
          </p:cNvPicPr>
          <p:nvPr/>
        </p:nvPicPr>
        <p:blipFill>
          <a:blip r:embed="rId8"/>
          <a:stretch>
            <a:fillRect/>
          </a:stretch>
        </p:blipFill>
        <p:spPr>
          <a:xfrm>
            <a:off x="8578281" y="-166699"/>
            <a:ext cx="1998664" cy="1865314"/>
          </a:xfrm>
          <a:prstGeom prst="rect">
            <a:avLst/>
          </a:prstGeom>
        </p:spPr>
      </p:pic>
      <p:pic>
        <p:nvPicPr>
          <p:cNvPr id="5" name="Picture 4">
            <a:extLst>
              <a:ext uri="{FF2B5EF4-FFF2-40B4-BE49-F238E27FC236}">
                <a16:creationId xmlns:a16="http://schemas.microsoft.com/office/drawing/2014/main" id="{03EDA60A-FC17-9929-1D44-5B925A4EB683}"/>
              </a:ext>
            </a:extLst>
          </p:cNvPr>
          <p:cNvPicPr>
            <a:picLocks noChangeAspect="1"/>
          </p:cNvPicPr>
          <p:nvPr/>
        </p:nvPicPr>
        <p:blipFill>
          <a:blip r:embed="rId9"/>
          <a:stretch>
            <a:fillRect/>
          </a:stretch>
        </p:blipFill>
        <p:spPr>
          <a:xfrm>
            <a:off x="10375532" y="-1498"/>
            <a:ext cx="1806576" cy="1689102"/>
          </a:xfrm>
          <a:prstGeom prst="rect">
            <a:avLst/>
          </a:prstGeom>
        </p:spPr>
      </p:pic>
      <p:sp>
        <p:nvSpPr>
          <p:cNvPr id="6" name="TextBox 5">
            <a:extLst>
              <a:ext uri="{FF2B5EF4-FFF2-40B4-BE49-F238E27FC236}">
                <a16:creationId xmlns:a16="http://schemas.microsoft.com/office/drawing/2014/main" id="{3B7BF67C-099F-3D7D-EFF4-CC88628BC041}"/>
              </a:ext>
            </a:extLst>
          </p:cNvPr>
          <p:cNvSpPr txBox="1"/>
          <p:nvPr/>
        </p:nvSpPr>
        <p:spPr>
          <a:xfrm>
            <a:off x="-35002" y="6591480"/>
            <a:ext cx="6525928" cy="276999"/>
          </a:xfrm>
          <a:prstGeom prst="rect">
            <a:avLst/>
          </a:prstGeom>
          <a:solidFill>
            <a:schemeClr val="accent6">
              <a:lumMod val="60000"/>
              <a:lumOff val="40000"/>
              <a:alpha val="59000"/>
            </a:schemeClr>
          </a:solidFill>
          <a:ln>
            <a:noFill/>
          </a:ln>
        </p:spPr>
        <p:txBody>
          <a:bodyPr wrap="square" lIns="91440" tIns="45720" rIns="91440" bIns="45720" rtlCol="0" anchor="t">
            <a:spAutoFit/>
          </a:bodyPr>
          <a:lstStyle/>
          <a:p>
            <a:r>
              <a:rPr lang="en-US" sz="1200" i="1">
                <a:solidFill>
                  <a:schemeClr val="bg1"/>
                </a:solidFill>
              </a:rPr>
              <a:t>Visit by Secretary of Energy Chris Wright &amp; Governor Glenn Youngkin   |   Aug. 21, 2025</a:t>
            </a:r>
            <a:endParaRPr lang="en-US" sz="1200" i="1">
              <a:solidFill>
                <a:schemeClr val="bg1"/>
              </a:solidFill>
              <a:ea typeface="Calibri"/>
              <a:cs typeface="Calibri"/>
            </a:endParaRPr>
          </a:p>
        </p:txBody>
      </p:sp>
      <p:sp>
        <p:nvSpPr>
          <p:cNvPr id="12" name="TextBox 11">
            <a:extLst>
              <a:ext uri="{FF2B5EF4-FFF2-40B4-BE49-F238E27FC236}">
                <a16:creationId xmlns:a16="http://schemas.microsoft.com/office/drawing/2014/main" id="{1B7864AB-45DC-6F5C-03B6-D9CF38606833}"/>
              </a:ext>
            </a:extLst>
          </p:cNvPr>
          <p:cNvSpPr txBox="1"/>
          <p:nvPr/>
        </p:nvSpPr>
        <p:spPr>
          <a:xfrm>
            <a:off x="6514825" y="1417463"/>
            <a:ext cx="5661740" cy="276999"/>
          </a:xfrm>
          <a:prstGeom prst="rect">
            <a:avLst/>
          </a:prstGeom>
          <a:solidFill>
            <a:schemeClr val="accent6">
              <a:lumMod val="60000"/>
              <a:lumOff val="40000"/>
              <a:alpha val="59000"/>
            </a:schemeClr>
          </a:solidFill>
          <a:ln>
            <a:noFill/>
          </a:ln>
        </p:spPr>
        <p:txBody>
          <a:bodyPr wrap="square" lIns="91440" tIns="45720" rIns="91440" bIns="45720" rtlCol="0" anchor="t">
            <a:spAutoFit/>
          </a:bodyPr>
          <a:lstStyle/>
          <a:p>
            <a:r>
              <a:rPr lang="en-US" sz="1200" i="1">
                <a:solidFill>
                  <a:schemeClr val="bg1"/>
                </a:solidFill>
              </a:rPr>
              <a:t>JSA Poster Prizes (A. Postuma, A. Baldwin, and N. DeStefano)   |   Jun. 25, 2025</a:t>
            </a:r>
            <a:endParaRPr lang="en-US" sz="1200" i="1">
              <a:solidFill>
                <a:schemeClr val="bg1"/>
              </a:solidFill>
              <a:ea typeface="Calibri"/>
              <a:cs typeface="Calibri"/>
            </a:endParaRPr>
          </a:p>
        </p:txBody>
      </p:sp>
      <p:pic>
        <p:nvPicPr>
          <p:cNvPr id="14" name="Picture 13">
            <a:extLst>
              <a:ext uri="{FF2B5EF4-FFF2-40B4-BE49-F238E27FC236}">
                <a16:creationId xmlns:a16="http://schemas.microsoft.com/office/drawing/2014/main" id="{83CA15C7-8BAF-0F09-01C0-B4B4E81CD05F}"/>
              </a:ext>
            </a:extLst>
          </p:cNvPr>
          <p:cNvPicPr>
            <a:picLocks noChangeAspect="1"/>
          </p:cNvPicPr>
          <p:nvPr/>
        </p:nvPicPr>
        <p:blipFill>
          <a:blip r:embed="rId10"/>
          <a:srcRect l="57" t="17420" r="21" b="17143"/>
          <a:stretch>
            <a:fillRect/>
          </a:stretch>
        </p:blipFill>
        <p:spPr>
          <a:xfrm>
            <a:off x="6521900" y="4612727"/>
            <a:ext cx="5675790" cy="2276855"/>
          </a:xfrm>
          <a:prstGeom prst="rect">
            <a:avLst/>
          </a:prstGeom>
        </p:spPr>
      </p:pic>
      <p:sp>
        <p:nvSpPr>
          <p:cNvPr id="19" name="TextBox 18">
            <a:extLst>
              <a:ext uri="{FF2B5EF4-FFF2-40B4-BE49-F238E27FC236}">
                <a16:creationId xmlns:a16="http://schemas.microsoft.com/office/drawing/2014/main" id="{653EF8F2-CEE4-E5E4-5025-B9F9CDC4F28C}"/>
              </a:ext>
            </a:extLst>
          </p:cNvPr>
          <p:cNvSpPr txBox="1"/>
          <p:nvPr/>
        </p:nvSpPr>
        <p:spPr>
          <a:xfrm>
            <a:off x="6516637" y="6602247"/>
            <a:ext cx="5686860" cy="276999"/>
          </a:xfrm>
          <a:prstGeom prst="rect">
            <a:avLst/>
          </a:prstGeom>
          <a:solidFill>
            <a:schemeClr val="accent6">
              <a:lumMod val="60000"/>
              <a:lumOff val="40000"/>
              <a:alpha val="59000"/>
            </a:schemeClr>
          </a:solidFill>
          <a:ln>
            <a:noFill/>
          </a:ln>
        </p:spPr>
        <p:txBody>
          <a:bodyPr wrap="square" lIns="91440" tIns="45720" rIns="91440" bIns="45720" rtlCol="0" anchor="t">
            <a:spAutoFit/>
          </a:bodyPr>
          <a:lstStyle/>
          <a:p>
            <a:r>
              <a:rPr lang="en-US" sz="1200" i="1">
                <a:solidFill>
                  <a:schemeClr val="bg1"/>
                </a:solidFill>
              </a:rPr>
              <a:t>LCLS-II-HE Cryomodule Production Completion Celebration  |   Aug. 28, 2025</a:t>
            </a:r>
            <a:endParaRPr lang="en-US" sz="1200" i="1">
              <a:solidFill>
                <a:schemeClr val="bg1"/>
              </a:solidFill>
              <a:ea typeface="Calibri"/>
              <a:cs typeface="Calibri"/>
            </a:endParaRPr>
          </a:p>
        </p:txBody>
      </p:sp>
      <p:cxnSp>
        <p:nvCxnSpPr>
          <p:cNvPr id="25" name="Straight Connector 24">
            <a:extLst>
              <a:ext uri="{FF2B5EF4-FFF2-40B4-BE49-F238E27FC236}">
                <a16:creationId xmlns:a16="http://schemas.microsoft.com/office/drawing/2014/main" id="{F109C5C1-E1E0-3A83-F5C8-340427D7231C}"/>
              </a:ext>
            </a:extLst>
          </p:cNvPr>
          <p:cNvCxnSpPr>
            <a:cxnSpLocks/>
          </p:cNvCxnSpPr>
          <p:nvPr/>
        </p:nvCxnSpPr>
        <p:spPr>
          <a:xfrm flipV="1">
            <a:off x="-33898" y="2417957"/>
            <a:ext cx="6536860" cy="10533"/>
          </a:xfrm>
          <a:prstGeom prst="line">
            <a:avLst/>
          </a:prstGeom>
          <a:ln w="19050">
            <a:solidFill>
              <a:schemeClr val="bg1"/>
            </a:solidFill>
          </a:ln>
        </p:spPr>
        <p:style>
          <a:lnRef idx="1">
            <a:schemeClr val="accent6"/>
          </a:lnRef>
          <a:fillRef idx="0">
            <a:schemeClr val="accent6"/>
          </a:fillRef>
          <a:effectRef idx="0">
            <a:schemeClr val="accent6"/>
          </a:effectRef>
          <a:fontRef idx="minor">
            <a:schemeClr val="tx1"/>
          </a:fontRef>
        </p:style>
      </p:cxnSp>
      <p:cxnSp>
        <p:nvCxnSpPr>
          <p:cNvPr id="28" name="Straight Connector 27">
            <a:extLst>
              <a:ext uri="{FF2B5EF4-FFF2-40B4-BE49-F238E27FC236}">
                <a16:creationId xmlns:a16="http://schemas.microsoft.com/office/drawing/2014/main" id="{8342A8AA-3691-32E3-022C-7B7F46D366E5}"/>
              </a:ext>
            </a:extLst>
          </p:cNvPr>
          <p:cNvCxnSpPr>
            <a:cxnSpLocks/>
          </p:cNvCxnSpPr>
          <p:nvPr/>
        </p:nvCxnSpPr>
        <p:spPr>
          <a:xfrm>
            <a:off x="6496874" y="-27704"/>
            <a:ext cx="23494" cy="7215904"/>
          </a:xfrm>
          <a:prstGeom prst="line">
            <a:avLst/>
          </a:prstGeom>
          <a:ln w="19050">
            <a:solidFill>
              <a:schemeClr val="bg1"/>
            </a:solidFill>
          </a:ln>
        </p:spPr>
        <p:style>
          <a:lnRef idx="1">
            <a:schemeClr val="accent6"/>
          </a:lnRef>
          <a:fillRef idx="0">
            <a:schemeClr val="accent6"/>
          </a:fillRef>
          <a:effectRef idx="0">
            <a:schemeClr val="accent6"/>
          </a:effectRef>
          <a:fontRef idx="minor">
            <a:schemeClr val="tx1"/>
          </a:fontRef>
        </p:style>
      </p:cxnSp>
      <p:cxnSp>
        <p:nvCxnSpPr>
          <p:cNvPr id="9" name="Straight Connector 8">
            <a:extLst>
              <a:ext uri="{FF2B5EF4-FFF2-40B4-BE49-F238E27FC236}">
                <a16:creationId xmlns:a16="http://schemas.microsoft.com/office/drawing/2014/main" id="{357F7393-0149-ABAB-11F7-8D1F05563EB0}"/>
              </a:ext>
            </a:extLst>
          </p:cNvPr>
          <p:cNvCxnSpPr>
            <a:cxnSpLocks/>
          </p:cNvCxnSpPr>
          <p:nvPr/>
        </p:nvCxnSpPr>
        <p:spPr>
          <a:xfrm>
            <a:off x="6492992" y="1694987"/>
            <a:ext cx="5690503" cy="0"/>
          </a:xfrm>
          <a:prstGeom prst="line">
            <a:avLst/>
          </a:prstGeom>
          <a:ln w="19050">
            <a:solidFill>
              <a:schemeClr val="bg1"/>
            </a:solidFill>
          </a:ln>
        </p:spPr>
        <p:style>
          <a:lnRef idx="1">
            <a:schemeClr val="accent6"/>
          </a:lnRef>
          <a:fillRef idx="0">
            <a:schemeClr val="accent6"/>
          </a:fillRef>
          <a:effectRef idx="0">
            <a:schemeClr val="accent6"/>
          </a:effectRef>
          <a:fontRef idx="minor">
            <a:schemeClr val="tx1"/>
          </a:fontRef>
        </p:style>
      </p:cxnSp>
      <p:cxnSp>
        <p:nvCxnSpPr>
          <p:cNvPr id="26" name="Straight Connector 25">
            <a:extLst>
              <a:ext uri="{FF2B5EF4-FFF2-40B4-BE49-F238E27FC236}">
                <a16:creationId xmlns:a16="http://schemas.microsoft.com/office/drawing/2014/main" id="{EDAF4A56-1814-1E45-0771-55326F3BAA94}"/>
              </a:ext>
            </a:extLst>
          </p:cNvPr>
          <p:cNvCxnSpPr>
            <a:cxnSpLocks/>
          </p:cNvCxnSpPr>
          <p:nvPr/>
        </p:nvCxnSpPr>
        <p:spPr>
          <a:xfrm>
            <a:off x="6511463" y="4603525"/>
            <a:ext cx="5690503" cy="0"/>
          </a:xfrm>
          <a:prstGeom prst="line">
            <a:avLst/>
          </a:prstGeom>
          <a:ln w="19050">
            <a:solidFill>
              <a:schemeClr val="bg1"/>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133388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B9AD339-B66D-6453-F3AD-ECE65DC0B31D}"/>
              </a:ext>
            </a:extLst>
          </p:cNvPr>
          <p:cNvSpPr>
            <a:spLocks noGrp="1"/>
          </p:cNvSpPr>
          <p:nvPr>
            <p:ph type="pic" idx="1"/>
          </p:nvPr>
        </p:nvSpPr>
        <p:spPr/>
        <p:txBody>
          <a:bodyPr/>
          <a:lstStyle/>
          <a:p>
            <a:endParaRPr lang="en-US"/>
          </a:p>
        </p:txBody>
      </p:sp>
      <p:sp>
        <p:nvSpPr>
          <p:cNvPr id="3" name="Title 2">
            <a:extLst>
              <a:ext uri="{FF2B5EF4-FFF2-40B4-BE49-F238E27FC236}">
                <a16:creationId xmlns:a16="http://schemas.microsoft.com/office/drawing/2014/main" id="{D130692E-F7AA-D9AD-C643-82EF5A79AD61}"/>
              </a:ext>
            </a:extLst>
          </p:cNvPr>
          <p:cNvSpPr>
            <a:spLocks noGrp="1"/>
          </p:cNvSpPr>
          <p:nvPr>
            <p:ph type="title"/>
          </p:nvPr>
        </p:nvSpPr>
        <p:spPr>
          <a:xfrm>
            <a:off x="372955" y="303326"/>
            <a:ext cx="5785319" cy="678664"/>
          </a:xfrm>
        </p:spPr>
        <p:txBody>
          <a:bodyPr/>
          <a:lstStyle/>
          <a:p>
            <a:r>
              <a:rPr lang="en-US">
                <a:solidFill>
                  <a:schemeClr val="tx2"/>
                </a:solidFill>
              </a:rPr>
              <a:t>Government Shutdown</a:t>
            </a:r>
          </a:p>
        </p:txBody>
      </p:sp>
      <p:sp>
        <p:nvSpPr>
          <p:cNvPr id="4" name="Text Placeholder 3">
            <a:extLst>
              <a:ext uri="{FF2B5EF4-FFF2-40B4-BE49-F238E27FC236}">
                <a16:creationId xmlns:a16="http://schemas.microsoft.com/office/drawing/2014/main" id="{5EB41CEE-4D8E-9B3C-6324-42EDA2B32B0A}"/>
              </a:ext>
            </a:extLst>
          </p:cNvPr>
          <p:cNvSpPr>
            <a:spLocks noGrp="1"/>
          </p:cNvSpPr>
          <p:nvPr>
            <p:ph type="body" sz="half" idx="2"/>
          </p:nvPr>
        </p:nvSpPr>
        <p:spPr>
          <a:xfrm>
            <a:off x="309093" y="1065064"/>
            <a:ext cx="5785319" cy="5522624"/>
          </a:xfrm>
        </p:spPr>
        <p:txBody>
          <a:bodyPr vert="horz" lIns="91440" tIns="45720" rIns="91440" bIns="45720" rtlCol="0" anchor="t">
            <a:noAutofit/>
          </a:bodyPr>
          <a:lstStyle/>
          <a:p>
            <a:pPr marL="342900" indent="-342900">
              <a:buFont typeface="Arial" panose="020B0604020202020204" pitchFamily="34" charset="0"/>
              <a:buChar char="•"/>
            </a:pPr>
            <a:r>
              <a:rPr lang="en-US"/>
              <a:t>JLab managed the Government Shutdown successfully, with no furloughs, and manageable impact on science (SAM, projects).</a:t>
            </a:r>
          </a:p>
          <a:p>
            <a:pPr marL="342900" indent="-342900">
              <a:buFont typeface="Arial" panose="020B0604020202020204" pitchFamily="34" charset="0"/>
              <a:buChar char="•"/>
            </a:pPr>
            <a:r>
              <a:rPr lang="en-US">
                <a:latin typeface="Avenir"/>
              </a:rPr>
              <a:t>Tough start on Oct 1</a:t>
            </a:r>
            <a:r>
              <a:rPr lang="en-US" baseline="30000">
                <a:latin typeface="Avenir"/>
              </a:rPr>
              <a:t>st</a:t>
            </a:r>
            <a:r>
              <a:rPr lang="en-US">
                <a:latin typeface="Avenir"/>
              </a:rPr>
              <a:t>, with initial plans for furlough on Oct 24</a:t>
            </a:r>
            <a:r>
              <a:rPr lang="en-US" baseline="30000">
                <a:latin typeface="Avenir"/>
              </a:rPr>
              <a:t>th</a:t>
            </a:r>
            <a:r>
              <a:rPr lang="en-US">
                <a:latin typeface="Avenir"/>
              </a:rPr>
              <a:t>.</a:t>
            </a:r>
          </a:p>
          <a:p>
            <a:pPr marL="342900" indent="-342900">
              <a:buFont typeface="Arial" panose="020B0604020202020204" pitchFamily="34" charset="0"/>
              <a:buChar char="•"/>
            </a:pPr>
            <a:r>
              <a:rPr lang="en-US"/>
              <a:t>Excellent teamwork throughout the organization and working with DOE: ‘Beg, steal &amp; borrow’ and we managed to stretch furlough out to Dec 1</a:t>
            </a:r>
            <a:r>
              <a:rPr lang="en-US" baseline="30000"/>
              <a:t>st</a:t>
            </a:r>
            <a:r>
              <a:rPr lang="en-US"/>
              <a:t>, thankfully Government Shutdown ended before.</a:t>
            </a:r>
          </a:p>
          <a:p>
            <a:pPr marL="342900" indent="-342900">
              <a:buFont typeface="Arial" panose="020B0604020202020204" pitchFamily="34" charset="0"/>
              <a:buChar char="•"/>
            </a:pPr>
            <a:r>
              <a:rPr lang="en-US"/>
              <a:t>Significant effort to manage impact, clear priorities: Be Safe, Wellbeing of the people and the organization, Execution of the DOE Mission.</a:t>
            </a:r>
          </a:p>
          <a:p>
            <a:pPr marL="342900" indent="-342900">
              <a:buFont typeface="Arial" panose="020B0604020202020204" pitchFamily="34" charset="0"/>
              <a:buChar char="•"/>
            </a:pPr>
            <a:r>
              <a:rPr lang="en-US">
                <a:latin typeface="Avenir"/>
              </a:rPr>
              <a:t>We were leading many activities for the DOE National Labs (by necessity) and we did a detailed ‘lessons learned’. </a:t>
            </a:r>
          </a:p>
          <a:p>
            <a:pPr marL="342900" indent="-342900">
              <a:buFont typeface="Arial" panose="020B0604020202020204" pitchFamily="34" charset="0"/>
              <a:buChar char="•"/>
            </a:pPr>
            <a:r>
              <a:rPr lang="en-US"/>
              <a:t>DOE appreciated our proactive approach and provided solid funding in the CR for FY26.</a:t>
            </a:r>
          </a:p>
        </p:txBody>
      </p:sp>
      <p:grpSp>
        <p:nvGrpSpPr>
          <p:cNvPr id="8" name="Group 7">
            <a:extLst>
              <a:ext uri="{FF2B5EF4-FFF2-40B4-BE49-F238E27FC236}">
                <a16:creationId xmlns:a16="http://schemas.microsoft.com/office/drawing/2014/main" id="{289822E2-B368-6EDE-CF97-14D4DC88098E}"/>
              </a:ext>
            </a:extLst>
          </p:cNvPr>
          <p:cNvGrpSpPr/>
          <p:nvPr/>
        </p:nvGrpSpPr>
        <p:grpSpPr>
          <a:xfrm>
            <a:off x="6250243" y="80940"/>
            <a:ext cx="4459519" cy="2864178"/>
            <a:chOff x="6601343" y="145763"/>
            <a:chExt cx="4214878" cy="3816670"/>
          </a:xfrm>
        </p:grpSpPr>
        <p:pic>
          <p:nvPicPr>
            <p:cNvPr id="9" name="Picture 8" descr="A diagram of a wire-like structure&#10;&#10;Description automatically generated with medium confidence">
              <a:extLst>
                <a:ext uri="{FF2B5EF4-FFF2-40B4-BE49-F238E27FC236}">
                  <a16:creationId xmlns:a16="http://schemas.microsoft.com/office/drawing/2014/main" id="{E8CCCF76-2A33-054D-FA71-43033363AFE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601343" y="145763"/>
              <a:ext cx="4214878" cy="3816670"/>
            </a:xfrm>
            <a:prstGeom prst="rect">
              <a:avLst/>
            </a:prstGeom>
          </p:spPr>
        </p:pic>
        <p:cxnSp>
          <p:nvCxnSpPr>
            <p:cNvPr id="10" name="Straight Arrow Connector 9">
              <a:extLst>
                <a:ext uri="{FF2B5EF4-FFF2-40B4-BE49-F238E27FC236}">
                  <a16:creationId xmlns:a16="http://schemas.microsoft.com/office/drawing/2014/main" id="{F3EDFEEB-C501-E5DE-4542-FC7D81EE4525}"/>
                </a:ext>
              </a:extLst>
            </p:cNvPr>
            <p:cNvCxnSpPr>
              <a:cxnSpLocks/>
            </p:cNvCxnSpPr>
            <p:nvPr/>
          </p:nvCxnSpPr>
          <p:spPr>
            <a:xfrm flipV="1">
              <a:off x="7773267" y="1779264"/>
              <a:ext cx="990989" cy="5496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615962B-C675-51AB-FE51-BB4E7684C025}"/>
                </a:ext>
              </a:extLst>
            </p:cNvPr>
            <p:cNvCxnSpPr>
              <a:cxnSpLocks/>
            </p:cNvCxnSpPr>
            <p:nvPr/>
          </p:nvCxnSpPr>
          <p:spPr>
            <a:xfrm flipH="1">
              <a:off x="8980977" y="2514638"/>
              <a:ext cx="1015573" cy="5744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1026" name="Picture 2" descr="Accelerator Science | Jefferson Lab">
            <a:extLst>
              <a:ext uri="{FF2B5EF4-FFF2-40B4-BE49-F238E27FC236}">
                <a16:creationId xmlns:a16="http://schemas.microsoft.com/office/drawing/2014/main" id="{FEE4676D-1763-0901-22CB-42DE283B44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3172" y="2214523"/>
            <a:ext cx="4038600" cy="1133475"/>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3">
            <a:extLst>
              <a:ext uri="{FF2B5EF4-FFF2-40B4-BE49-F238E27FC236}">
                <a16:creationId xmlns:a16="http://schemas.microsoft.com/office/drawing/2014/main" id="{8A3FBF51-8458-0466-76E7-6091B0D6516B}"/>
              </a:ext>
            </a:extLst>
          </p:cNvPr>
          <p:cNvSpPr txBox="1">
            <a:spLocks/>
          </p:cNvSpPr>
          <p:nvPr/>
        </p:nvSpPr>
        <p:spPr>
          <a:xfrm>
            <a:off x="6326738" y="3101152"/>
            <a:ext cx="5785319" cy="552262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Avenir" panose="02000503020000020003"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baseline="0">
                <a:solidFill>
                  <a:schemeClr val="tx1"/>
                </a:solidFill>
                <a:latin typeface="Avenir" panose="02000503020000020003"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baseline="0">
                <a:solidFill>
                  <a:schemeClr val="tx1"/>
                </a:solidFill>
                <a:latin typeface="Avenir" panose="02000503020000020003"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baseline="0">
                <a:solidFill>
                  <a:schemeClr val="tx1"/>
                </a:solidFill>
                <a:latin typeface="Avenir" panose="02000503020000020003"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baseline="0">
                <a:solidFill>
                  <a:schemeClr val="tx1"/>
                </a:solidFill>
                <a:latin typeface="Avenir" panose="02000503020000020003"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b="1"/>
              <a:t>Lessons Learned</a:t>
            </a:r>
            <a:r>
              <a:rPr lang="en-US"/>
              <a:t>:</a:t>
            </a:r>
          </a:p>
          <a:p>
            <a:pPr marL="342900" indent="-342900">
              <a:buFont typeface="Arial" panose="020B0604020202020204" pitchFamily="34" charset="0"/>
              <a:buChar char="•"/>
            </a:pPr>
            <a:r>
              <a:rPr lang="en-US">
                <a:latin typeface="Avenir"/>
              </a:rPr>
              <a:t>Formal documentation of all activities, including mitigation plans (benefits, H1-B visa, </a:t>
            </a:r>
            <a:r>
              <a:rPr lang="en-US" err="1">
                <a:latin typeface="Avenir"/>
              </a:rPr>
              <a:t>etc</a:t>
            </a:r>
            <a:r>
              <a:rPr lang="en-US">
                <a:latin typeface="Avenir"/>
              </a:rPr>
              <a:t>).</a:t>
            </a:r>
          </a:p>
          <a:p>
            <a:pPr marL="342900" indent="-342900">
              <a:buFont typeface="Arial" panose="020B0604020202020204" pitchFamily="34" charset="0"/>
              <a:buChar char="•"/>
            </a:pPr>
            <a:r>
              <a:rPr lang="en-US">
                <a:latin typeface="Avenir"/>
              </a:rPr>
              <a:t>JLab business plan to include 6 weeks of reserve. Quarterly review and milestones</a:t>
            </a:r>
          </a:p>
          <a:p>
            <a:pPr marL="342900" indent="-342900">
              <a:buFont typeface="Arial" panose="020B0604020202020204" pitchFamily="34" charset="0"/>
              <a:buChar char="•"/>
            </a:pPr>
            <a:r>
              <a:rPr lang="en-US">
                <a:latin typeface="Avenir"/>
              </a:rPr>
              <a:t>ISP is part of the efficiency gain to generate the reserve.</a:t>
            </a:r>
          </a:p>
          <a:p>
            <a:pPr marL="342900" indent="-342900">
              <a:buFont typeface="Arial" panose="020B0604020202020204" pitchFamily="34" charset="0"/>
              <a:buChar char="•"/>
            </a:pPr>
            <a:r>
              <a:rPr lang="en-US"/>
              <a:t>Longer term: multi-mission (as expected in the DOE M&amp;O contract) to provide portfolio diversification.</a:t>
            </a:r>
          </a:p>
        </p:txBody>
      </p:sp>
      <p:sp>
        <p:nvSpPr>
          <p:cNvPr id="5" name="Footer Placeholder 4">
            <a:extLst>
              <a:ext uri="{FF2B5EF4-FFF2-40B4-BE49-F238E27FC236}">
                <a16:creationId xmlns:a16="http://schemas.microsoft.com/office/drawing/2014/main" id="{12147E39-A75F-010D-86D3-17B2936FD162}"/>
              </a:ext>
            </a:extLst>
          </p:cNvPr>
          <p:cNvSpPr>
            <a:spLocks noGrp="1"/>
          </p:cNvSpPr>
          <p:nvPr>
            <p:ph type="ftr" sz="quarter" idx="11"/>
          </p:nvPr>
        </p:nvSpPr>
        <p:spPr/>
        <p:txBody>
          <a:bodyPr/>
          <a:lstStyle/>
          <a:p>
            <a:r>
              <a:rPr lang="en-US"/>
              <a:t>Hall A Collaboration Meeting_1/21/2026</a:t>
            </a:r>
          </a:p>
        </p:txBody>
      </p:sp>
    </p:spTree>
    <p:extLst>
      <p:ext uri="{BB962C8B-B14F-4D97-AF65-F5344CB8AC3E}">
        <p14:creationId xmlns:p14="http://schemas.microsoft.com/office/powerpoint/2010/main" val="2053972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FB3E1-CCE6-56A1-69FD-1C815307CE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6F69C8-CA57-4B34-F61F-9EF291E50C7D}"/>
              </a:ext>
            </a:extLst>
          </p:cNvPr>
          <p:cNvSpPr>
            <a:spLocks noGrp="1"/>
          </p:cNvSpPr>
          <p:nvPr>
            <p:ph type="title"/>
          </p:nvPr>
        </p:nvSpPr>
        <p:spPr/>
        <p:txBody>
          <a:bodyPr/>
          <a:lstStyle/>
          <a:p>
            <a:r>
              <a:rPr lang="en-US">
                <a:solidFill>
                  <a:schemeClr val="tx2"/>
                </a:solidFill>
              </a:rPr>
              <a:t>VSP/ ISP Status</a:t>
            </a:r>
          </a:p>
        </p:txBody>
      </p:sp>
      <p:cxnSp>
        <p:nvCxnSpPr>
          <p:cNvPr id="3" name="Straight Connector 2">
            <a:extLst>
              <a:ext uri="{FF2B5EF4-FFF2-40B4-BE49-F238E27FC236}">
                <a16:creationId xmlns:a16="http://schemas.microsoft.com/office/drawing/2014/main" id="{5534BDCC-F46A-FA74-A475-2146B78B5C6A}"/>
              </a:ext>
            </a:extLst>
          </p:cNvPr>
          <p:cNvCxnSpPr>
            <a:cxnSpLocks/>
          </p:cNvCxnSpPr>
          <p:nvPr/>
        </p:nvCxnSpPr>
        <p:spPr>
          <a:xfrm>
            <a:off x="417229" y="1168985"/>
            <a:ext cx="10823329" cy="0"/>
          </a:xfrm>
          <a:prstGeom prst="line">
            <a:avLst/>
          </a:prstGeom>
          <a:noFill/>
          <a:ln w="38100" cap="flat" cmpd="sng" algn="ctr">
            <a:solidFill>
              <a:srgbClr val="8397A9"/>
            </a:solidFill>
            <a:prstDash val="solid"/>
            <a:miter lim="800000"/>
          </a:ln>
          <a:effectLst/>
        </p:spPr>
      </p:cxnSp>
      <p:sp>
        <p:nvSpPr>
          <p:cNvPr id="7" name="Text Placeholder 9">
            <a:extLst>
              <a:ext uri="{FF2B5EF4-FFF2-40B4-BE49-F238E27FC236}">
                <a16:creationId xmlns:a16="http://schemas.microsoft.com/office/drawing/2014/main" id="{7FD25B4C-3B65-D722-10A7-A4D5A0089BE9}"/>
              </a:ext>
            </a:extLst>
          </p:cNvPr>
          <p:cNvSpPr>
            <a:spLocks noGrp="1"/>
          </p:cNvSpPr>
          <p:nvPr/>
        </p:nvSpPr>
        <p:spPr>
          <a:xfrm>
            <a:off x="417229" y="1168403"/>
            <a:ext cx="11307762" cy="2080698"/>
          </a:xfrm>
          <a:prstGeom prst="rect">
            <a:avLst/>
          </a:prstGeom>
        </p:spPr>
        <p:txBody>
          <a:bodyPr vert="horz" wrap="square" lIns="91440" tIns="45720" rIns="91440" bIns="4572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Avenir" panose="02000503020000020003"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baseline="0">
                <a:solidFill>
                  <a:schemeClr val="tx1"/>
                </a:solidFill>
                <a:latin typeface="Avenir" panose="02000503020000020003"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baseline="0">
                <a:solidFill>
                  <a:schemeClr val="tx1"/>
                </a:solidFill>
                <a:latin typeface="Avenir" panose="02000503020000020003"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baseline="0">
                <a:solidFill>
                  <a:schemeClr val="tx1"/>
                </a:solidFill>
                <a:latin typeface="Avenir" panose="02000503020000020003"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baseline="0">
                <a:solidFill>
                  <a:schemeClr val="tx1"/>
                </a:solidFill>
                <a:latin typeface="Avenir" panose="02000503020000020003"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50000"/>
              </a:lnSpc>
            </a:pPr>
            <a:r>
              <a:rPr lang="en-US" b="1">
                <a:latin typeface="Avenir"/>
              </a:rPr>
              <a:t>Workforce Restructuring Program to:</a:t>
            </a:r>
          </a:p>
          <a:p>
            <a:pPr marL="342900" indent="-342900">
              <a:lnSpc>
                <a:spcPct val="150000"/>
              </a:lnSpc>
              <a:spcBef>
                <a:spcPts val="0"/>
              </a:spcBef>
              <a:buFont typeface="Wingdings" panose="05000000000000000000" pitchFamily="2" charset="2"/>
              <a:buChar char="Ø"/>
            </a:pPr>
            <a:r>
              <a:rPr lang="en-US" sz="1800">
                <a:latin typeface="Avenir"/>
              </a:rPr>
              <a:t>Optimize workforce levels to deliver on our core mission and contract requirements​</a:t>
            </a:r>
          </a:p>
          <a:p>
            <a:pPr marL="342900" indent="-342900">
              <a:lnSpc>
                <a:spcPct val="150000"/>
              </a:lnSpc>
              <a:spcBef>
                <a:spcPts val="0"/>
              </a:spcBef>
              <a:buFont typeface="Wingdings" panose="05000000000000000000" pitchFamily="2" charset="2"/>
              <a:buChar char="Ø"/>
            </a:pPr>
            <a:r>
              <a:rPr lang="en-US" sz="1800">
                <a:latin typeface="Avenir"/>
              </a:rPr>
              <a:t>Align organizational structure with key priorities​, clear focus on PEMP Notable Outcomes</a:t>
            </a:r>
          </a:p>
          <a:p>
            <a:pPr marL="800100" lvl="1" indent="-342900">
              <a:lnSpc>
                <a:spcPct val="150000"/>
              </a:lnSpc>
              <a:spcBef>
                <a:spcPts val="0"/>
              </a:spcBef>
              <a:buFont typeface="Wingdings" panose="05000000000000000000" pitchFamily="2" charset="2"/>
              <a:buChar char="Ø"/>
            </a:pPr>
            <a:r>
              <a:rPr lang="en-US">
                <a:latin typeface="Avenir"/>
              </a:rPr>
              <a:t>CEBAF operation and NP project (including Moller, EIC)</a:t>
            </a:r>
          </a:p>
          <a:p>
            <a:pPr marL="342900" indent="-342900">
              <a:lnSpc>
                <a:spcPct val="150000"/>
              </a:lnSpc>
              <a:spcBef>
                <a:spcPts val="0"/>
              </a:spcBef>
              <a:buFont typeface="Wingdings" panose="05000000000000000000" pitchFamily="2" charset="2"/>
              <a:buChar char="Ø"/>
            </a:pPr>
            <a:r>
              <a:rPr lang="en-US" sz="1800">
                <a:latin typeface="Avenir"/>
              </a:rPr>
              <a:t>Overall, ~7% of staff impacted by Work Force Restructuring program </a:t>
            </a:r>
            <a:endParaRPr lang="en-US" sz="1100">
              <a:solidFill>
                <a:srgbClr val="1E58B9"/>
              </a:solidFill>
              <a:latin typeface="Avenir"/>
            </a:endParaRPr>
          </a:p>
        </p:txBody>
      </p:sp>
      <p:grpSp>
        <p:nvGrpSpPr>
          <p:cNvPr id="6" name="Group 5">
            <a:extLst>
              <a:ext uri="{FF2B5EF4-FFF2-40B4-BE49-F238E27FC236}">
                <a16:creationId xmlns:a16="http://schemas.microsoft.com/office/drawing/2014/main" id="{B4744FD3-2E90-4A6E-48FD-4524C3625CE3}"/>
              </a:ext>
            </a:extLst>
          </p:cNvPr>
          <p:cNvGrpSpPr/>
          <p:nvPr/>
        </p:nvGrpSpPr>
        <p:grpSpPr>
          <a:xfrm>
            <a:off x="417230" y="3522238"/>
            <a:ext cx="5201906" cy="2714611"/>
            <a:chOff x="920847" y="2713320"/>
            <a:chExt cx="4782122" cy="606096"/>
          </a:xfrm>
        </p:grpSpPr>
        <p:sp>
          <p:nvSpPr>
            <p:cNvPr id="10" name="Freeform: Shape 9">
              <a:extLst>
                <a:ext uri="{FF2B5EF4-FFF2-40B4-BE49-F238E27FC236}">
                  <a16:creationId xmlns:a16="http://schemas.microsoft.com/office/drawing/2014/main" id="{763BBF9F-138C-0E84-FC59-376961BDFFE2}"/>
                </a:ext>
              </a:extLst>
            </p:cNvPr>
            <p:cNvSpPr/>
            <p:nvPr/>
          </p:nvSpPr>
          <p:spPr>
            <a:xfrm>
              <a:off x="920847" y="2773077"/>
              <a:ext cx="4782122" cy="546339"/>
            </a:xfrm>
            <a:custGeom>
              <a:avLst/>
              <a:gdLst>
                <a:gd name="connsiteX0" fmla="*/ 0 w 10120895"/>
                <a:gd name="connsiteY0" fmla="*/ 0 h 1285200"/>
                <a:gd name="connsiteX1" fmla="*/ 10120895 w 10120895"/>
                <a:gd name="connsiteY1" fmla="*/ 0 h 1285200"/>
                <a:gd name="connsiteX2" fmla="*/ 10120895 w 10120895"/>
                <a:gd name="connsiteY2" fmla="*/ 1285200 h 1285200"/>
                <a:gd name="connsiteX3" fmla="*/ 0 w 10120895"/>
                <a:gd name="connsiteY3" fmla="*/ 1285200 h 1285200"/>
                <a:gd name="connsiteX4" fmla="*/ 0 w 10120895"/>
                <a:gd name="connsiteY4" fmla="*/ 0 h 128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0895" h="1285200">
                  <a:moveTo>
                    <a:pt x="0" y="0"/>
                  </a:moveTo>
                  <a:lnTo>
                    <a:pt x="10120895" y="0"/>
                  </a:lnTo>
                  <a:lnTo>
                    <a:pt x="10120895" y="1285200"/>
                  </a:lnTo>
                  <a:lnTo>
                    <a:pt x="0" y="1285200"/>
                  </a:lnTo>
                  <a:lnTo>
                    <a:pt x="0" y="0"/>
                  </a:ln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85494" tIns="354076" rIns="785494" bIns="120904" numCol="1" spcCol="1270" anchor="t" anchorCtr="0">
              <a:noAutofit/>
            </a:bodyPr>
            <a:lstStyle/>
            <a:p>
              <a:pPr marL="171450" lvl="1" indent="-171450" algn="l" defTabSz="755650">
                <a:lnSpc>
                  <a:spcPct val="90000"/>
                </a:lnSpc>
                <a:spcBef>
                  <a:spcPct val="0"/>
                </a:spcBef>
                <a:spcAft>
                  <a:spcPct val="15000"/>
                </a:spcAft>
                <a:buFontTx/>
                <a:buNone/>
              </a:pPr>
              <a:endParaRPr lang="en-US" sz="1700" kern="1200"/>
            </a:p>
          </p:txBody>
        </p:sp>
        <p:sp>
          <p:nvSpPr>
            <p:cNvPr id="11" name="Freeform: Shape 10">
              <a:extLst>
                <a:ext uri="{FF2B5EF4-FFF2-40B4-BE49-F238E27FC236}">
                  <a16:creationId xmlns:a16="http://schemas.microsoft.com/office/drawing/2014/main" id="{DB100804-75B7-01A5-3AD4-CEEFB7A6E977}"/>
                </a:ext>
              </a:extLst>
            </p:cNvPr>
            <p:cNvSpPr/>
            <p:nvPr/>
          </p:nvSpPr>
          <p:spPr>
            <a:xfrm>
              <a:off x="1101727" y="2713320"/>
              <a:ext cx="4290479" cy="99316"/>
            </a:xfrm>
            <a:custGeom>
              <a:avLst/>
              <a:gdLst>
                <a:gd name="connsiteX0" fmla="*/ 0 w 7663794"/>
                <a:gd name="connsiteY0" fmla="*/ 83642 h 501840"/>
                <a:gd name="connsiteX1" fmla="*/ 83642 w 7663794"/>
                <a:gd name="connsiteY1" fmla="*/ 0 h 501840"/>
                <a:gd name="connsiteX2" fmla="*/ 7580152 w 7663794"/>
                <a:gd name="connsiteY2" fmla="*/ 0 h 501840"/>
                <a:gd name="connsiteX3" fmla="*/ 7663794 w 7663794"/>
                <a:gd name="connsiteY3" fmla="*/ 83642 h 501840"/>
                <a:gd name="connsiteX4" fmla="*/ 7663794 w 7663794"/>
                <a:gd name="connsiteY4" fmla="*/ 418198 h 501840"/>
                <a:gd name="connsiteX5" fmla="*/ 7580152 w 7663794"/>
                <a:gd name="connsiteY5" fmla="*/ 501840 h 501840"/>
                <a:gd name="connsiteX6" fmla="*/ 83642 w 7663794"/>
                <a:gd name="connsiteY6" fmla="*/ 501840 h 501840"/>
                <a:gd name="connsiteX7" fmla="*/ 0 w 7663794"/>
                <a:gd name="connsiteY7" fmla="*/ 418198 h 501840"/>
                <a:gd name="connsiteX8" fmla="*/ 0 w 7663794"/>
                <a:gd name="connsiteY8" fmla="*/ 83642 h 50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794" h="501840">
                  <a:moveTo>
                    <a:pt x="0" y="83642"/>
                  </a:moveTo>
                  <a:cubicBezTo>
                    <a:pt x="0" y="37448"/>
                    <a:pt x="37448" y="0"/>
                    <a:pt x="83642" y="0"/>
                  </a:cubicBezTo>
                  <a:lnTo>
                    <a:pt x="7580152" y="0"/>
                  </a:lnTo>
                  <a:cubicBezTo>
                    <a:pt x="7626346" y="0"/>
                    <a:pt x="7663794" y="37448"/>
                    <a:pt x="7663794" y="83642"/>
                  </a:cubicBezTo>
                  <a:lnTo>
                    <a:pt x="7663794" y="418198"/>
                  </a:lnTo>
                  <a:cubicBezTo>
                    <a:pt x="7663794" y="464392"/>
                    <a:pt x="7626346" y="501840"/>
                    <a:pt x="7580152" y="501840"/>
                  </a:cubicBezTo>
                  <a:lnTo>
                    <a:pt x="83642" y="501840"/>
                  </a:lnTo>
                  <a:cubicBezTo>
                    <a:pt x="37448" y="501840"/>
                    <a:pt x="0" y="464392"/>
                    <a:pt x="0" y="418198"/>
                  </a:cubicBezTo>
                  <a:lnTo>
                    <a:pt x="0" y="83642"/>
                  </a:lnTo>
                  <a:close/>
                </a:path>
              </a:pathLst>
            </a:custGeom>
            <a:solidFill>
              <a:schemeClr val="accent5">
                <a:lumMod val="75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92280" tIns="24498" rIns="292280" bIns="24498" numCol="1" spcCol="1270" anchor="ctr" anchorCtr="0">
              <a:noAutofit/>
            </a:bodyPr>
            <a:lstStyle/>
            <a:p>
              <a:pPr marL="0" lvl="0" indent="0" algn="l" defTabSz="622300">
                <a:lnSpc>
                  <a:spcPct val="90000"/>
                </a:lnSpc>
                <a:spcBef>
                  <a:spcPct val="0"/>
                </a:spcBef>
                <a:spcAft>
                  <a:spcPct val="35000"/>
                </a:spcAft>
                <a:buNone/>
              </a:pPr>
              <a:r>
                <a:rPr lang="en-US" b="1" kern="1200"/>
                <a:t>Phase I:  Voluntary Separation Plan (VSP)</a:t>
              </a:r>
              <a:endParaRPr lang="en-US" kern="1200"/>
            </a:p>
          </p:txBody>
        </p:sp>
      </p:grpSp>
      <p:sp>
        <p:nvSpPr>
          <p:cNvPr id="15" name="TextBox 14">
            <a:extLst>
              <a:ext uri="{FF2B5EF4-FFF2-40B4-BE49-F238E27FC236}">
                <a16:creationId xmlns:a16="http://schemas.microsoft.com/office/drawing/2014/main" id="{3101FDB6-2068-1BA1-C5ED-8D703E7E6D5D}"/>
              </a:ext>
            </a:extLst>
          </p:cNvPr>
          <p:cNvSpPr txBox="1"/>
          <p:nvPr/>
        </p:nvSpPr>
        <p:spPr>
          <a:xfrm>
            <a:off x="493152" y="3989109"/>
            <a:ext cx="4908778" cy="2048510"/>
          </a:xfrm>
          <a:prstGeom prst="rect">
            <a:avLst/>
          </a:prstGeom>
          <a:noFill/>
        </p:spPr>
        <p:txBody>
          <a:bodyPr wrap="square" lIns="91440" tIns="45720" rIns="91440" bIns="45720" anchor="t">
            <a:spAutoFit/>
          </a:bodyPr>
          <a:lstStyle/>
          <a:p>
            <a:pPr marL="285750" lvl="1" indent="-285750" defTabSz="755650">
              <a:lnSpc>
                <a:spcPct val="150000"/>
              </a:lnSpc>
              <a:spcBef>
                <a:spcPct val="0"/>
              </a:spcBef>
              <a:spcAft>
                <a:spcPct val="15000"/>
              </a:spcAft>
              <a:buFont typeface="Arial" panose="020B0604020202020204" pitchFamily="34" charset="0"/>
              <a:buChar char="•"/>
            </a:pPr>
            <a:r>
              <a:rPr lang="en-US" sz="1600"/>
              <a:t>Completed.</a:t>
            </a:r>
          </a:p>
          <a:p>
            <a:pPr marL="285750" lvl="1" indent="-285750" defTabSz="755650">
              <a:lnSpc>
                <a:spcPct val="150000"/>
              </a:lnSpc>
              <a:spcBef>
                <a:spcPct val="0"/>
              </a:spcBef>
              <a:spcAft>
                <a:spcPct val="15000"/>
              </a:spcAft>
              <a:buFont typeface="Arial" panose="020B0604020202020204" pitchFamily="34" charset="0"/>
              <a:buChar char="•"/>
            </a:pPr>
            <a:r>
              <a:rPr lang="en-US" sz="1600"/>
              <a:t>Offer VSP to all eligible staff </a:t>
            </a:r>
          </a:p>
          <a:p>
            <a:pPr marL="285750" lvl="1" indent="-285750" defTabSz="755650">
              <a:lnSpc>
                <a:spcPct val="150000"/>
              </a:lnSpc>
              <a:spcBef>
                <a:spcPct val="0"/>
              </a:spcBef>
              <a:spcAft>
                <a:spcPct val="15000"/>
              </a:spcAft>
              <a:buFont typeface="Arial" panose="020B0604020202020204" pitchFamily="34" charset="0"/>
              <a:buChar char="•"/>
            </a:pPr>
            <a:r>
              <a:rPr lang="en-US" sz="1600"/>
              <a:t>Goal is to attract ~7% participation of the staff​</a:t>
            </a:r>
          </a:p>
          <a:p>
            <a:pPr marL="285750" lvl="1" indent="-285750" defTabSz="755650">
              <a:lnSpc>
                <a:spcPct val="150000"/>
              </a:lnSpc>
              <a:spcBef>
                <a:spcPct val="0"/>
              </a:spcBef>
              <a:spcAft>
                <a:spcPct val="15000"/>
              </a:spcAft>
              <a:buFont typeface="Arial" panose="020B0604020202020204" pitchFamily="34" charset="0"/>
              <a:buChar char="•"/>
            </a:pPr>
            <a:r>
              <a:rPr lang="en-US" sz="1600"/>
              <a:t>Effective</a:t>
            </a:r>
            <a:r>
              <a:rPr lang="en-US" sz="1600" kern="1200"/>
              <a:t> separation date for most: October 15, 2025</a:t>
            </a:r>
          </a:p>
          <a:p>
            <a:pPr marL="285750" lvl="1" indent="-285750" defTabSz="755650">
              <a:lnSpc>
                <a:spcPct val="150000"/>
              </a:lnSpc>
              <a:spcBef>
                <a:spcPct val="0"/>
              </a:spcBef>
              <a:spcAft>
                <a:spcPct val="15000"/>
              </a:spcAft>
              <a:buFont typeface="Arial" panose="020B0604020202020204" pitchFamily="34" charset="0"/>
              <a:buChar char="•"/>
            </a:pPr>
            <a:r>
              <a:rPr lang="en-US" sz="1600"/>
              <a:t>19 </a:t>
            </a:r>
            <a:r>
              <a:rPr lang="en-US" sz="1600" kern="1200"/>
              <a:t> </a:t>
            </a:r>
            <a:r>
              <a:rPr lang="en-US" sz="1600"/>
              <a:t>Employees participated in the VSP</a:t>
            </a:r>
            <a:endParaRPr lang="en-US" sz="1600" kern="1200">
              <a:ea typeface="Calibri"/>
              <a:cs typeface="Calibri"/>
            </a:endParaRPr>
          </a:p>
        </p:txBody>
      </p:sp>
      <p:sp>
        <p:nvSpPr>
          <p:cNvPr id="16" name="Freeform: Shape 15">
            <a:extLst>
              <a:ext uri="{FF2B5EF4-FFF2-40B4-BE49-F238E27FC236}">
                <a16:creationId xmlns:a16="http://schemas.microsoft.com/office/drawing/2014/main" id="{1515ED95-46A6-3103-1BD6-691FDE7A69D5}"/>
              </a:ext>
            </a:extLst>
          </p:cNvPr>
          <p:cNvSpPr/>
          <p:nvPr/>
        </p:nvSpPr>
        <p:spPr>
          <a:xfrm>
            <a:off x="5815894" y="3789882"/>
            <a:ext cx="6071306" cy="2446967"/>
          </a:xfrm>
          <a:custGeom>
            <a:avLst/>
            <a:gdLst>
              <a:gd name="connsiteX0" fmla="*/ 0 w 10120895"/>
              <a:gd name="connsiteY0" fmla="*/ 0 h 1767150"/>
              <a:gd name="connsiteX1" fmla="*/ 10120895 w 10120895"/>
              <a:gd name="connsiteY1" fmla="*/ 0 h 1767150"/>
              <a:gd name="connsiteX2" fmla="*/ 10120895 w 10120895"/>
              <a:gd name="connsiteY2" fmla="*/ 1767150 h 1767150"/>
              <a:gd name="connsiteX3" fmla="*/ 0 w 10120895"/>
              <a:gd name="connsiteY3" fmla="*/ 1767150 h 1767150"/>
              <a:gd name="connsiteX4" fmla="*/ 0 w 10120895"/>
              <a:gd name="connsiteY4" fmla="*/ 0 h 176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0895" h="1767150">
                <a:moveTo>
                  <a:pt x="0" y="0"/>
                </a:moveTo>
                <a:lnTo>
                  <a:pt x="10120895" y="0"/>
                </a:lnTo>
                <a:lnTo>
                  <a:pt x="10120895" y="1767150"/>
                </a:lnTo>
                <a:lnTo>
                  <a:pt x="0" y="1767150"/>
                </a:lnTo>
                <a:lnTo>
                  <a:pt x="0" y="0"/>
                </a:ln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85494" tIns="354076" rIns="785494" bIns="120904" numCol="1" spcCol="1270" anchor="t" anchorCtr="0">
            <a:noAutofit/>
          </a:bodyPr>
          <a:lstStyle/>
          <a:p>
            <a:pPr marL="171450" lvl="1" indent="-171450" algn="l" defTabSz="755650">
              <a:lnSpc>
                <a:spcPct val="90000"/>
              </a:lnSpc>
              <a:spcBef>
                <a:spcPct val="0"/>
              </a:spcBef>
              <a:spcAft>
                <a:spcPct val="15000"/>
              </a:spcAft>
              <a:buNone/>
            </a:pPr>
            <a:endParaRPr lang="en-US" sz="1700" kern="1200"/>
          </a:p>
        </p:txBody>
      </p:sp>
      <p:sp>
        <p:nvSpPr>
          <p:cNvPr id="17" name="Freeform: Shape 16">
            <a:extLst>
              <a:ext uri="{FF2B5EF4-FFF2-40B4-BE49-F238E27FC236}">
                <a16:creationId xmlns:a16="http://schemas.microsoft.com/office/drawing/2014/main" id="{E4033955-38CF-648F-F772-A9535A301262}"/>
              </a:ext>
            </a:extLst>
          </p:cNvPr>
          <p:cNvSpPr/>
          <p:nvPr/>
        </p:nvSpPr>
        <p:spPr>
          <a:xfrm>
            <a:off x="6154866" y="3522237"/>
            <a:ext cx="4667105" cy="453927"/>
          </a:xfrm>
          <a:custGeom>
            <a:avLst/>
            <a:gdLst>
              <a:gd name="connsiteX0" fmla="*/ 0 w 7663794"/>
              <a:gd name="connsiteY0" fmla="*/ 83642 h 501840"/>
              <a:gd name="connsiteX1" fmla="*/ 83642 w 7663794"/>
              <a:gd name="connsiteY1" fmla="*/ 0 h 501840"/>
              <a:gd name="connsiteX2" fmla="*/ 7580152 w 7663794"/>
              <a:gd name="connsiteY2" fmla="*/ 0 h 501840"/>
              <a:gd name="connsiteX3" fmla="*/ 7663794 w 7663794"/>
              <a:gd name="connsiteY3" fmla="*/ 83642 h 501840"/>
              <a:gd name="connsiteX4" fmla="*/ 7663794 w 7663794"/>
              <a:gd name="connsiteY4" fmla="*/ 418198 h 501840"/>
              <a:gd name="connsiteX5" fmla="*/ 7580152 w 7663794"/>
              <a:gd name="connsiteY5" fmla="*/ 501840 h 501840"/>
              <a:gd name="connsiteX6" fmla="*/ 83642 w 7663794"/>
              <a:gd name="connsiteY6" fmla="*/ 501840 h 501840"/>
              <a:gd name="connsiteX7" fmla="*/ 0 w 7663794"/>
              <a:gd name="connsiteY7" fmla="*/ 418198 h 501840"/>
              <a:gd name="connsiteX8" fmla="*/ 0 w 7663794"/>
              <a:gd name="connsiteY8" fmla="*/ 83642 h 50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794" h="501840">
                <a:moveTo>
                  <a:pt x="0" y="83642"/>
                </a:moveTo>
                <a:cubicBezTo>
                  <a:pt x="0" y="37448"/>
                  <a:pt x="37448" y="0"/>
                  <a:pt x="83642" y="0"/>
                </a:cubicBezTo>
                <a:lnTo>
                  <a:pt x="7580152" y="0"/>
                </a:lnTo>
                <a:cubicBezTo>
                  <a:pt x="7626346" y="0"/>
                  <a:pt x="7663794" y="37448"/>
                  <a:pt x="7663794" y="83642"/>
                </a:cubicBezTo>
                <a:lnTo>
                  <a:pt x="7663794" y="418198"/>
                </a:lnTo>
                <a:cubicBezTo>
                  <a:pt x="7663794" y="464392"/>
                  <a:pt x="7626346" y="501840"/>
                  <a:pt x="7580152" y="501840"/>
                </a:cubicBezTo>
                <a:lnTo>
                  <a:pt x="83642" y="501840"/>
                </a:lnTo>
                <a:cubicBezTo>
                  <a:pt x="37448" y="501840"/>
                  <a:pt x="0" y="464392"/>
                  <a:pt x="0" y="418198"/>
                </a:cubicBezTo>
                <a:lnTo>
                  <a:pt x="0" y="83642"/>
                </a:lnTo>
                <a:close/>
              </a:path>
            </a:pathLst>
          </a:custGeom>
          <a:solidFill>
            <a:schemeClr val="accent5">
              <a:lumMod val="75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92280" tIns="24498" rIns="292280" bIns="24498" numCol="1" spcCol="1270" anchor="ctr" anchorCtr="0">
            <a:noAutofit/>
          </a:bodyPr>
          <a:lstStyle/>
          <a:p>
            <a:pPr marL="0" lvl="0" indent="0" algn="l" defTabSz="622300">
              <a:lnSpc>
                <a:spcPct val="90000"/>
              </a:lnSpc>
              <a:spcBef>
                <a:spcPct val="0"/>
              </a:spcBef>
              <a:spcAft>
                <a:spcPct val="35000"/>
              </a:spcAft>
              <a:buNone/>
            </a:pPr>
            <a:r>
              <a:rPr lang="en-US" b="1" kern="1200"/>
              <a:t>Phase II: Involuntary Separation Plan (ISP)</a:t>
            </a:r>
            <a:r>
              <a:rPr lang="en-US" sz="1600" b="1" kern="1200"/>
              <a:t>​</a:t>
            </a:r>
            <a:endParaRPr lang="en-US" sz="1600" kern="1200"/>
          </a:p>
        </p:txBody>
      </p:sp>
      <p:sp>
        <p:nvSpPr>
          <p:cNvPr id="5" name="TextBox 4">
            <a:extLst>
              <a:ext uri="{FF2B5EF4-FFF2-40B4-BE49-F238E27FC236}">
                <a16:creationId xmlns:a16="http://schemas.microsoft.com/office/drawing/2014/main" id="{18475993-5405-9EA4-4A22-76AF2ED39C55}"/>
              </a:ext>
            </a:extLst>
          </p:cNvPr>
          <p:cNvSpPr txBox="1"/>
          <p:nvPr/>
        </p:nvSpPr>
        <p:spPr>
          <a:xfrm>
            <a:off x="5861310" y="4118543"/>
            <a:ext cx="6025890" cy="1754326"/>
          </a:xfrm>
          <a:prstGeom prst="rect">
            <a:avLst/>
          </a:prstGeom>
          <a:noFill/>
        </p:spPr>
        <p:txBody>
          <a:bodyPr wrap="square" lIns="91440" tIns="45720" rIns="91440" bIns="45720" anchor="t">
            <a:spAutoFit/>
          </a:bodyPr>
          <a:lstStyle/>
          <a:p>
            <a:pPr marL="285750" lvl="1" indent="-285750" defTabSz="755650">
              <a:lnSpc>
                <a:spcPct val="90000"/>
              </a:lnSpc>
              <a:spcBef>
                <a:spcPct val="0"/>
              </a:spcBef>
              <a:spcAft>
                <a:spcPct val="15000"/>
              </a:spcAft>
              <a:buFont typeface="Arial" panose="020B0604020202020204" pitchFamily="34" charset="0"/>
              <a:buChar char="•"/>
            </a:pPr>
            <a:r>
              <a:rPr lang="en-US" sz="1600"/>
              <a:t>Guiding principles throughout: Take care of our people with compassion and respect</a:t>
            </a:r>
            <a:endParaRPr lang="en-US" sz="1600" kern="1200"/>
          </a:p>
          <a:p>
            <a:pPr marL="285750" lvl="1" indent="-285750" defTabSz="755650">
              <a:lnSpc>
                <a:spcPct val="90000"/>
              </a:lnSpc>
              <a:spcBef>
                <a:spcPct val="0"/>
              </a:spcBef>
              <a:spcAft>
                <a:spcPct val="15000"/>
              </a:spcAft>
              <a:buFont typeface="Arial" panose="020B0604020202020204" pitchFamily="34" charset="0"/>
              <a:buChar char="•"/>
            </a:pPr>
            <a:r>
              <a:rPr lang="en-US" sz="1600" kern="1200"/>
              <a:t>Planned </a:t>
            </a:r>
            <a:r>
              <a:rPr lang="en-US" sz="1600"/>
              <a:t>notification &amp;</a:t>
            </a:r>
            <a:r>
              <a:rPr lang="en-US" sz="1600" kern="1200"/>
              <a:t> </a:t>
            </a:r>
            <a:r>
              <a:rPr lang="en-US" sz="1600"/>
              <a:t>departure </a:t>
            </a:r>
            <a:r>
              <a:rPr lang="en-US" sz="1600" kern="1200"/>
              <a:t>date</a:t>
            </a:r>
            <a:r>
              <a:rPr lang="en-US" sz="1600"/>
              <a:t> for ISP employees</a:t>
            </a:r>
            <a:r>
              <a:rPr lang="en-US" sz="1600" kern="1200"/>
              <a:t>: this week</a:t>
            </a:r>
            <a:endParaRPr lang="en-US" sz="1600">
              <a:ea typeface="Calibri"/>
              <a:cs typeface="Calibri"/>
            </a:endParaRPr>
          </a:p>
          <a:p>
            <a:pPr marL="285750" lvl="1" indent="-285750" defTabSz="755650">
              <a:lnSpc>
                <a:spcPct val="90000"/>
              </a:lnSpc>
              <a:spcBef>
                <a:spcPct val="0"/>
              </a:spcBef>
              <a:spcAft>
                <a:spcPct val="15000"/>
              </a:spcAft>
              <a:buFont typeface="Arial" panose="020B0604020202020204" pitchFamily="34" charset="0"/>
              <a:buChar char="•"/>
            </a:pPr>
            <a:r>
              <a:rPr lang="en-US" sz="1600" kern="1200"/>
              <a:t>Extended timeline is driven by </a:t>
            </a:r>
            <a:r>
              <a:rPr lang="en-US" sz="1600"/>
              <a:t>internal thorough review as well as DOE</a:t>
            </a:r>
            <a:r>
              <a:rPr lang="en-US" sz="1600" kern="1200"/>
              <a:t> </a:t>
            </a:r>
            <a:r>
              <a:rPr lang="en-US" sz="1600"/>
              <a:t>Review </a:t>
            </a:r>
            <a:endParaRPr lang="en-US" sz="1600">
              <a:ea typeface="Calibri"/>
              <a:cs typeface="Calibri"/>
            </a:endParaRPr>
          </a:p>
          <a:p>
            <a:pPr marL="285750" lvl="1" indent="-285750" defTabSz="755650">
              <a:lnSpc>
                <a:spcPct val="90000"/>
              </a:lnSpc>
              <a:spcBef>
                <a:spcPct val="0"/>
              </a:spcBef>
              <a:spcAft>
                <a:spcPct val="15000"/>
              </a:spcAft>
              <a:buFont typeface="Arial" panose="020B0604020202020204" pitchFamily="34" charset="0"/>
              <a:buChar char="•"/>
            </a:pPr>
            <a:r>
              <a:rPr lang="en-US" sz="1600"/>
              <a:t>Will use best practice to achieve separation of people with dignity and support for next steps.</a:t>
            </a:r>
            <a:endParaRPr lang="en-US" sz="1600" kern="1200">
              <a:ea typeface="Calibri"/>
              <a:cs typeface="Calibri"/>
            </a:endParaRPr>
          </a:p>
        </p:txBody>
      </p:sp>
      <p:sp>
        <p:nvSpPr>
          <p:cNvPr id="4" name="Footer Placeholder 3">
            <a:extLst>
              <a:ext uri="{FF2B5EF4-FFF2-40B4-BE49-F238E27FC236}">
                <a16:creationId xmlns:a16="http://schemas.microsoft.com/office/drawing/2014/main" id="{0B81008D-5C28-48BA-5FE9-EC028A2DD061}"/>
              </a:ext>
            </a:extLst>
          </p:cNvPr>
          <p:cNvSpPr>
            <a:spLocks noGrp="1"/>
          </p:cNvSpPr>
          <p:nvPr>
            <p:ph type="ftr" sz="quarter" idx="11"/>
          </p:nvPr>
        </p:nvSpPr>
        <p:spPr/>
        <p:txBody>
          <a:bodyPr/>
          <a:lstStyle/>
          <a:p>
            <a:r>
              <a:rPr lang="en-US"/>
              <a:t>Hall A Collaboration Meeting_1/21/2026</a:t>
            </a:r>
          </a:p>
        </p:txBody>
      </p:sp>
    </p:spTree>
    <p:extLst>
      <p:ext uri="{BB962C8B-B14F-4D97-AF65-F5344CB8AC3E}">
        <p14:creationId xmlns:p14="http://schemas.microsoft.com/office/powerpoint/2010/main" val="139340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186D3-A998-0446-0F0B-5D7E87BD8D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623843-2697-CFDC-9823-96C7E873F1E7}"/>
              </a:ext>
            </a:extLst>
          </p:cNvPr>
          <p:cNvSpPr>
            <a:spLocks noGrp="1"/>
          </p:cNvSpPr>
          <p:nvPr>
            <p:ph type="title"/>
          </p:nvPr>
        </p:nvSpPr>
        <p:spPr>
          <a:xfrm>
            <a:off x="331839" y="458026"/>
            <a:ext cx="7138721" cy="684350"/>
          </a:xfrm>
        </p:spPr>
        <p:txBody>
          <a:bodyPr/>
          <a:lstStyle/>
          <a:p>
            <a:r>
              <a:rPr lang="en-US">
                <a:solidFill>
                  <a:schemeClr val="tx2"/>
                </a:solidFill>
                <a:latin typeface="Avenir"/>
                <a:cs typeface="Arial"/>
              </a:rPr>
              <a:t>CEBAF Operation Plans for FY26</a:t>
            </a:r>
          </a:p>
        </p:txBody>
      </p:sp>
      <p:cxnSp>
        <p:nvCxnSpPr>
          <p:cNvPr id="6" name="Straight Connector 5">
            <a:extLst>
              <a:ext uri="{FF2B5EF4-FFF2-40B4-BE49-F238E27FC236}">
                <a16:creationId xmlns:a16="http://schemas.microsoft.com/office/drawing/2014/main" id="{4E4C3C7E-7660-5270-D093-8F8846D1AEFF}"/>
              </a:ext>
            </a:extLst>
          </p:cNvPr>
          <p:cNvCxnSpPr>
            <a:cxnSpLocks/>
          </p:cNvCxnSpPr>
          <p:nvPr/>
        </p:nvCxnSpPr>
        <p:spPr>
          <a:xfrm>
            <a:off x="417229" y="1168985"/>
            <a:ext cx="10823329" cy="0"/>
          </a:xfrm>
          <a:prstGeom prst="line">
            <a:avLst/>
          </a:prstGeom>
          <a:noFill/>
          <a:ln w="38100" cap="flat" cmpd="sng" algn="ctr">
            <a:solidFill>
              <a:srgbClr val="8397A9"/>
            </a:solidFill>
            <a:prstDash val="solid"/>
            <a:miter lim="800000"/>
          </a:ln>
          <a:effectLst/>
        </p:spPr>
      </p:cxnSp>
      <p:grpSp>
        <p:nvGrpSpPr>
          <p:cNvPr id="7" name="Group 6">
            <a:extLst>
              <a:ext uri="{FF2B5EF4-FFF2-40B4-BE49-F238E27FC236}">
                <a16:creationId xmlns:a16="http://schemas.microsoft.com/office/drawing/2014/main" id="{B789DC05-C946-5018-A4D7-BC363084B91B}"/>
              </a:ext>
            </a:extLst>
          </p:cNvPr>
          <p:cNvGrpSpPr/>
          <p:nvPr/>
        </p:nvGrpSpPr>
        <p:grpSpPr>
          <a:xfrm>
            <a:off x="331690" y="1890283"/>
            <a:ext cx="11555510" cy="3405184"/>
            <a:chOff x="337417" y="1808018"/>
            <a:chExt cx="11555510" cy="3405184"/>
          </a:xfrm>
        </p:grpSpPr>
        <p:sp>
          <p:nvSpPr>
            <p:cNvPr id="10" name="Freeform: Shape 9">
              <a:extLst>
                <a:ext uri="{FF2B5EF4-FFF2-40B4-BE49-F238E27FC236}">
                  <a16:creationId xmlns:a16="http://schemas.microsoft.com/office/drawing/2014/main" id="{4C504512-3E23-50E2-6956-B587116BAA36}"/>
                </a:ext>
              </a:extLst>
            </p:cNvPr>
            <p:cNvSpPr/>
            <p:nvPr/>
          </p:nvSpPr>
          <p:spPr>
            <a:xfrm>
              <a:off x="348272" y="1808018"/>
              <a:ext cx="3638201" cy="951285"/>
            </a:xfrm>
            <a:custGeom>
              <a:avLst/>
              <a:gdLst>
                <a:gd name="connsiteX0" fmla="*/ 0 w 3638201"/>
                <a:gd name="connsiteY0" fmla="*/ 0 h 1351566"/>
                <a:gd name="connsiteX1" fmla="*/ 3638201 w 3638201"/>
                <a:gd name="connsiteY1" fmla="*/ 0 h 1351566"/>
                <a:gd name="connsiteX2" fmla="*/ 3638201 w 3638201"/>
                <a:gd name="connsiteY2" fmla="*/ 1351566 h 1351566"/>
                <a:gd name="connsiteX3" fmla="*/ 0 w 3638201"/>
                <a:gd name="connsiteY3" fmla="*/ 1351566 h 1351566"/>
                <a:gd name="connsiteX4" fmla="*/ 0 w 3638201"/>
                <a:gd name="connsiteY4" fmla="*/ 0 h 135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8201" h="1351566">
                  <a:moveTo>
                    <a:pt x="0" y="0"/>
                  </a:moveTo>
                  <a:lnTo>
                    <a:pt x="3638201" y="0"/>
                  </a:lnTo>
                  <a:lnTo>
                    <a:pt x="3638201" y="1351566"/>
                  </a:lnTo>
                  <a:lnTo>
                    <a:pt x="0" y="1351566"/>
                  </a:lnTo>
                  <a:lnTo>
                    <a:pt x="0"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a:t>Planning for 22+ weeks physics run divided into two periods</a:t>
              </a:r>
            </a:p>
          </p:txBody>
        </p:sp>
        <p:sp>
          <p:nvSpPr>
            <p:cNvPr id="11" name="Freeform: Shape 10">
              <a:extLst>
                <a:ext uri="{FF2B5EF4-FFF2-40B4-BE49-F238E27FC236}">
                  <a16:creationId xmlns:a16="http://schemas.microsoft.com/office/drawing/2014/main" id="{A8C84319-5BF1-F0B9-04A5-9D8B784E5956}"/>
                </a:ext>
              </a:extLst>
            </p:cNvPr>
            <p:cNvSpPr/>
            <p:nvPr/>
          </p:nvSpPr>
          <p:spPr>
            <a:xfrm>
              <a:off x="337417" y="2759305"/>
              <a:ext cx="3659911" cy="2453897"/>
            </a:xfrm>
            <a:custGeom>
              <a:avLst/>
              <a:gdLst>
                <a:gd name="connsiteX0" fmla="*/ 0 w 3659911"/>
                <a:gd name="connsiteY0" fmla="*/ 0 h 3404657"/>
                <a:gd name="connsiteX1" fmla="*/ 3659911 w 3659911"/>
                <a:gd name="connsiteY1" fmla="*/ 0 h 3404657"/>
                <a:gd name="connsiteX2" fmla="*/ 3659911 w 3659911"/>
                <a:gd name="connsiteY2" fmla="*/ 3404657 h 3404657"/>
                <a:gd name="connsiteX3" fmla="*/ 0 w 3659911"/>
                <a:gd name="connsiteY3" fmla="*/ 3404657 h 3404657"/>
                <a:gd name="connsiteX4" fmla="*/ 0 w 3659911"/>
                <a:gd name="connsiteY4" fmla="*/ 0 h 3404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9911" h="3404657">
                  <a:moveTo>
                    <a:pt x="0" y="0"/>
                  </a:moveTo>
                  <a:lnTo>
                    <a:pt x="3659911" y="0"/>
                  </a:lnTo>
                  <a:lnTo>
                    <a:pt x="3659911" y="3404657"/>
                  </a:lnTo>
                  <a:lnTo>
                    <a:pt x="0" y="3404657"/>
                  </a:lnTo>
                  <a:lnTo>
                    <a:pt x="0" y="0"/>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600" kern="1200"/>
                <a:t>First period: A low energy run with approximately 360 MeV/linac.</a:t>
              </a:r>
            </a:p>
            <a:p>
              <a:pPr marL="171450" lvl="1" indent="-171450" algn="l" defTabSz="800100">
                <a:lnSpc>
                  <a:spcPct val="90000"/>
                </a:lnSpc>
                <a:spcBef>
                  <a:spcPct val="0"/>
                </a:spcBef>
                <a:spcAft>
                  <a:spcPct val="15000"/>
                </a:spcAft>
                <a:buChar char="•"/>
              </a:pPr>
              <a:r>
                <a:rPr lang="en-US" sz="1600" kern="1200"/>
                <a:t>Second period: A high-energy run at 1060 MeV/linac. (same energy as the FY25 run and the design energy for the upcoming MOLLER experiment)</a:t>
              </a:r>
            </a:p>
            <a:p>
              <a:pPr marL="171450" lvl="1" indent="-171450" algn="l" defTabSz="800100">
                <a:lnSpc>
                  <a:spcPct val="90000"/>
                </a:lnSpc>
                <a:spcBef>
                  <a:spcPct val="0"/>
                </a:spcBef>
                <a:spcAft>
                  <a:spcPct val="15000"/>
                </a:spcAft>
                <a:buChar char="•"/>
              </a:pPr>
              <a:r>
                <a:rPr lang="en-US" sz="1600" kern="1200"/>
                <a:t>Two-weeks to rescale and restore CEBAF in the middle of the run period.</a:t>
              </a:r>
            </a:p>
          </p:txBody>
        </p:sp>
        <p:sp>
          <p:nvSpPr>
            <p:cNvPr id="12" name="Freeform: Shape 11">
              <a:extLst>
                <a:ext uri="{FF2B5EF4-FFF2-40B4-BE49-F238E27FC236}">
                  <a16:creationId xmlns:a16="http://schemas.microsoft.com/office/drawing/2014/main" id="{BCA21234-D042-7C4A-6676-717C1BAAE617}"/>
                </a:ext>
              </a:extLst>
            </p:cNvPr>
            <p:cNvSpPr/>
            <p:nvPr/>
          </p:nvSpPr>
          <p:spPr>
            <a:xfrm>
              <a:off x="4473738" y="1808018"/>
              <a:ext cx="3471390" cy="951285"/>
            </a:xfrm>
            <a:custGeom>
              <a:avLst/>
              <a:gdLst>
                <a:gd name="connsiteX0" fmla="*/ 0 w 3539856"/>
                <a:gd name="connsiteY0" fmla="*/ 0 h 1351566"/>
                <a:gd name="connsiteX1" fmla="*/ 3539856 w 3539856"/>
                <a:gd name="connsiteY1" fmla="*/ 0 h 1351566"/>
                <a:gd name="connsiteX2" fmla="*/ 3539856 w 3539856"/>
                <a:gd name="connsiteY2" fmla="*/ 1351566 h 1351566"/>
                <a:gd name="connsiteX3" fmla="*/ 0 w 3539856"/>
                <a:gd name="connsiteY3" fmla="*/ 1351566 h 1351566"/>
                <a:gd name="connsiteX4" fmla="*/ 0 w 3539856"/>
                <a:gd name="connsiteY4" fmla="*/ 0 h 135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856" h="1351566">
                  <a:moveTo>
                    <a:pt x="0" y="0"/>
                  </a:moveTo>
                  <a:lnTo>
                    <a:pt x="3539856" y="0"/>
                  </a:lnTo>
                  <a:lnTo>
                    <a:pt x="3539856" y="1351566"/>
                  </a:lnTo>
                  <a:lnTo>
                    <a:pt x="0" y="1351566"/>
                  </a:lnTo>
                  <a:lnTo>
                    <a:pt x="0"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a:t>During physics runs,           Hall A will be down for the MOLLER installation. </a:t>
              </a:r>
            </a:p>
          </p:txBody>
        </p:sp>
        <p:sp>
          <p:nvSpPr>
            <p:cNvPr id="13" name="Freeform: Shape 12">
              <a:extLst>
                <a:ext uri="{FF2B5EF4-FFF2-40B4-BE49-F238E27FC236}">
                  <a16:creationId xmlns:a16="http://schemas.microsoft.com/office/drawing/2014/main" id="{7504D86B-81A6-FFEC-51BB-873E452480B1}"/>
                </a:ext>
              </a:extLst>
            </p:cNvPr>
            <p:cNvSpPr/>
            <p:nvPr/>
          </p:nvSpPr>
          <p:spPr>
            <a:xfrm>
              <a:off x="4473738" y="2759305"/>
              <a:ext cx="3471390" cy="2453897"/>
            </a:xfrm>
            <a:custGeom>
              <a:avLst/>
              <a:gdLst>
                <a:gd name="connsiteX0" fmla="*/ 0 w 3402923"/>
                <a:gd name="connsiteY0" fmla="*/ 0 h 3404657"/>
                <a:gd name="connsiteX1" fmla="*/ 3402923 w 3402923"/>
                <a:gd name="connsiteY1" fmla="*/ 0 h 3404657"/>
                <a:gd name="connsiteX2" fmla="*/ 3402923 w 3402923"/>
                <a:gd name="connsiteY2" fmla="*/ 3404657 h 3404657"/>
                <a:gd name="connsiteX3" fmla="*/ 0 w 3402923"/>
                <a:gd name="connsiteY3" fmla="*/ 3404657 h 3404657"/>
                <a:gd name="connsiteX4" fmla="*/ 0 w 3402923"/>
                <a:gd name="connsiteY4" fmla="*/ 0 h 3404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2923" h="3404657">
                  <a:moveTo>
                    <a:pt x="0" y="0"/>
                  </a:moveTo>
                  <a:lnTo>
                    <a:pt x="3402923" y="0"/>
                  </a:lnTo>
                  <a:lnTo>
                    <a:pt x="3402923" y="3404657"/>
                  </a:lnTo>
                  <a:lnTo>
                    <a:pt x="0" y="3404657"/>
                  </a:lnTo>
                  <a:lnTo>
                    <a:pt x="0" y="0"/>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600" kern="1200"/>
                <a:t>Hall B: Proton Radius </a:t>
              </a:r>
            </a:p>
            <a:p>
              <a:pPr marL="171450" lvl="1" indent="-171450" algn="l" defTabSz="800100">
                <a:lnSpc>
                  <a:spcPct val="90000"/>
                </a:lnSpc>
                <a:spcBef>
                  <a:spcPct val="0"/>
                </a:spcBef>
                <a:spcAft>
                  <a:spcPct val="15000"/>
                </a:spcAft>
                <a:buChar char="•"/>
              </a:pPr>
              <a:r>
                <a:rPr lang="en-US" sz="1600" kern="1200"/>
                <a:t>Hall C: cryo-target experiments including Rosenbluth separations that require the low energy running along with high energy runs</a:t>
              </a:r>
            </a:p>
            <a:p>
              <a:pPr marL="171450" lvl="1" indent="-171450" algn="l" defTabSz="800100">
                <a:lnSpc>
                  <a:spcPct val="90000"/>
                </a:lnSpc>
                <a:spcBef>
                  <a:spcPct val="0"/>
                </a:spcBef>
                <a:spcAft>
                  <a:spcPct val="15000"/>
                </a:spcAft>
                <a:buChar char="•"/>
              </a:pPr>
              <a:r>
                <a:rPr lang="en-US" sz="1600" kern="1200"/>
                <a:t>Hall D: Finishing the </a:t>
              </a:r>
              <a:r>
                <a:rPr lang="en-US" sz="1600" kern="1200" err="1"/>
                <a:t>GlueX</a:t>
              </a:r>
              <a:r>
                <a:rPr lang="en-US" sz="1600" kern="1200"/>
                <a:t>-II high energy run as well as a newly approved low energy </a:t>
              </a:r>
              <a:r>
                <a:rPr lang="en-US" sz="1600" kern="1200" err="1"/>
                <a:t>GlueX</a:t>
              </a:r>
              <a:r>
                <a:rPr lang="en-US" sz="1600" kern="1200"/>
                <a:t> run</a:t>
              </a:r>
            </a:p>
          </p:txBody>
        </p:sp>
        <p:sp>
          <p:nvSpPr>
            <p:cNvPr id="14" name="Freeform: Shape 13">
              <a:extLst>
                <a:ext uri="{FF2B5EF4-FFF2-40B4-BE49-F238E27FC236}">
                  <a16:creationId xmlns:a16="http://schemas.microsoft.com/office/drawing/2014/main" id="{677898C5-FC60-C87C-E7DE-AED74F4A944E}"/>
                </a:ext>
              </a:extLst>
            </p:cNvPr>
            <p:cNvSpPr/>
            <p:nvPr/>
          </p:nvSpPr>
          <p:spPr>
            <a:xfrm>
              <a:off x="8490004" y="1808018"/>
              <a:ext cx="3402923" cy="951285"/>
            </a:xfrm>
            <a:custGeom>
              <a:avLst/>
              <a:gdLst>
                <a:gd name="connsiteX0" fmla="*/ 0 w 3402923"/>
                <a:gd name="connsiteY0" fmla="*/ 0 h 1351566"/>
                <a:gd name="connsiteX1" fmla="*/ 3402923 w 3402923"/>
                <a:gd name="connsiteY1" fmla="*/ 0 h 1351566"/>
                <a:gd name="connsiteX2" fmla="*/ 3402923 w 3402923"/>
                <a:gd name="connsiteY2" fmla="*/ 1351566 h 1351566"/>
                <a:gd name="connsiteX3" fmla="*/ 0 w 3402923"/>
                <a:gd name="connsiteY3" fmla="*/ 1351566 h 1351566"/>
                <a:gd name="connsiteX4" fmla="*/ 0 w 3402923"/>
                <a:gd name="connsiteY4" fmla="*/ 0 h 135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2923" h="1351566">
                  <a:moveTo>
                    <a:pt x="0" y="0"/>
                  </a:moveTo>
                  <a:lnTo>
                    <a:pt x="3402923" y="0"/>
                  </a:lnTo>
                  <a:lnTo>
                    <a:pt x="3402923" y="1351566"/>
                  </a:lnTo>
                  <a:lnTo>
                    <a:pt x="0" y="1351566"/>
                  </a:lnTo>
                  <a:lnTo>
                    <a:pt x="0"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a:t>CEBAF also supports beam studies</a:t>
              </a:r>
            </a:p>
          </p:txBody>
        </p:sp>
        <p:sp>
          <p:nvSpPr>
            <p:cNvPr id="15" name="Freeform: Shape 14">
              <a:extLst>
                <a:ext uri="{FF2B5EF4-FFF2-40B4-BE49-F238E27FC236}">
                  <a16:creationId xmlns:a16="http://schemas.microsoft.com/office/drawing/2014/main" id="{BE4F01D5-1288-2587-BA7F-CB39831336C1}"/>
                </a:ext>
              </a:extLst>
            </p:cNvPr>
            <p:cNvSpPr/>
            <p:nvPr/>
          </p:nvSpPr>
          <p:spPr>
            <a:xfrm>
              <a:off x="8490004" y="2759305"/>
              <a:ext cx="3402923" cy="2453897"/>
            </a:xfrm>
            <a:custGeom>
              <a:avLst/>
              <a:gdLst>
                <a:gd name="connsiteX0" fmla="*/ 0 w 3402923"/>
                <a:gd name="connsiteY0" fmla="*/ 0 h 3404657"/>
                <a:gd name="connsiteX1" fmla="*/ 3402923 w 3402923"/>
                <a:gd name="connsiteY1" fmla="*/ 0 h 3404657"/>
                <a:gd name="connsiteX2" fmla="*/ 3402923 w 3402923"/>
                <a:gd name="connsiteY2" fmla="*/ 3404657 h 3404657"/>
                <a:gd name="connsiteX3" fmla="*/ 0 w 3402923"/>
                <a:gd name="connsiteY3" fmla="*/ 3404657 h 3404657"/>
                <a:gd name="connsiteX4" fmla="*/ 0 w 3402923"/>
                <a:gd name="connsiteY4" fmla="*/ 0 h 3404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2923" h="3404657">
                  <a:moveTo>
                    <a:pt x="0" y="0"/>
                  </a:moveTo>
                  <a:lnTo>
                    <a:pt x="3402923" y="0"/>
                  </a:lnTo>
                  <a:lnTo>
                    <a:pt x="3402923" y="3404657"/>
                  </a:lnTo>
                  <a:lnTo>
                    <a:pt x="0" y="3404657"/>
                  </a:lnTo>
                  <a:lnTo>
                    <a:pt x="0" y="0"/>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600" kern="1200"/>
                <a:t>Parity Quality Beam studies in support of the MOLLER experiment.</a:t>
              </a:r>
            </a:p>
            <a:p>
              <a:pPr marL="171450" lvl="1" indent="-171450" algn="l" defTabSz="800100">
                <a:lnSpc>
                  <a:spcPct val="90000"/>
                </a:lnSpc>
                <a:spcBef>
                  <a:spcPct val="0"/>
                </a:spcBef>
                <a:spcAft>
                  <a:spcPct val="15000"/>
                </a:spcAft>
                <a:buChar char="•"/>
              </a:pPr>
              <a:r>
                <a:rPr lang="en-US" sz="1600" kern="1200"/>
                <a:t>Beam Degrader studies to baseline large emittance beam transport in CEBAF consistent with expected positron beam quality.</a:t>
              </a:r>
            </a:p>
            <a:p>
              <a:pPr marL="171450" lvl="1" indent="-171450" algn="l" defTabSz="800100">
                <a:lnSpc>
                  <a:spcPct val="90000"/>
                </a:lnSpc>
                <a:spcBef>
                  <a:spcPct val="0"/>
                </a:spcBef>
                <a:spcAft>
                  <a:spcPct val="15000"/>
                </a:spcAft>
                <a:buChar char="•"/>
              </a:pPr>
              <a:r>
                <a:rPr lang="en-US" sz="1600" kern="1200"/>
                <a:t>Beam energy spread measurement required for the upcoming Hyper-nuclear experiment.</a:t>
              </a:r>
            </a:p>
          </p:txBody>
        </p:sp>
      </p:grpSp>
      <p:sp>
        <p:nvSpPr>
          <p:cNvPr id="9" name="Footer Placeholder 2">
            <a:extLst>
              <a:ext uri="{FF2B5EF4-FFF2-40B4-BE49-F238E27FC236}">
                <a16:creationId xmlns:a16="http://schemas.microsoft.com/office/drawing/2014/main" id="{19A90B41-49AE-A8D9-C9C4-D2E6995D1962}"/>
              </a:ext>
            </a:extLst>
          </p:cNvPr>
          <p:cNvSpPr txBox="1">
            <a:spLocks/>
          </p:cNvSpPr>
          <p:nvPr/>
        </p:nvSpPr>
        <p:spPr>
          <a:xfrm>
            <a:off x="4038600" y="633059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mn-cs"/>
              </a:rPr>
              <a:t>Hall A Collaboration Meeting_1/21/2026</a:t>
            </a:r>
          </a:p>
        </p:txBody>
      </p:sp>
    </p:spTree>
    <p:extLst>
      <p:ext uri="{BB962C8B-B14F-4D97-AF65-F5344CB8AC3E}">
        <p14:creationId xmlns:p14="http://schemas.microsoft.com/office/powerpoint/2010/main" val="2901269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91026-3323-D725-4E6E-CDF9F117B58F}"/>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E458578B-F3F4-9772-B8C4-7358679184BD}"/>
              </a:ext>
            </a:extLst>
          </p:cNvPr>
          <p:cNvGrpSpPr/>
          <p:nvPr/>
        </p:nvGrpSpPr>
        <p:grpSpPr>
          <a:xfrm>
            <a:off x="309093" y="1536570"/>
            <a:ext cx="6411405" cy="4794022"/>
            <a:chOff x="309093" y="2110959"/>
            <a:chExt cx="6411405" cy="3526860"/>
          </a:xfrm>
        </p:grpSpPr>
        <p:sp>
          <p:nvSpPr>
            <p:cNvPr id="11" name="Freeform: Shape 10">
              <a:extLst>
                <a:ext uri="{FF2B5EF4-FFF2-40B4-BE49-F238E27FC236}">
                  <a16:creationId xmlns:a16="http://schemas.microsoft.com/office/drawing/2014/main" id="{1881E7EB-0455-DD55-55F9-E3869BF38D58}"/>
                </a:ext>
              </a:extLst>
            </p:cNvPr>
            <p:cNvSpPr/>
            <p:nvPr/>
          </p:nvSpPr>
          <p:spPr>
            <a:xfrm>
              <a:off x="310682" y="2332357"/>
              <a:ext cx="6409816" cy="1847439"/>
            </a:xfrm>
            <a:custGeom>
              <a:avLst/>
              <a:gdLst>
                <a:gd name="connsiteX0" fmla="*/ 0 w 6409816"/>
                <a:gd name="connsiteY0" fmla="*/ 0 h 2173500"/>
                <a:gd name="connsiteX1" fmla="*/ 6409816 w 6409816"/>
                <a:gd name="connsiteY1" fmla="*/ 0 h 2173500"/>
                <a:gd name="connsiteX2" fmla="*/ 6409816 w 6409816"/>
                <a:gd name="connsiteY2" fmla="*/ 2173500 h 2173500"/>
                <a:gd name="connsiteX3" fmla="*/ 0 w 6409816"/>
                <a:gd name="connsiteY3" fmla="*/ 2173500 h 2173500"/>
                <a:gd name="connsiteX4" fmla="*/ 0 w 6409816"/>
                <a:gd name="connsiteY4" fmla="*/ 0 h 217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9816" h="2173500">
                  <a:moveTo>
                    <a:pt x="0" y="0"/>
                  </a:moveTo>
                  <a:lnTo>
                    <a:pt x="6409816" y="0"/>
                  </a:lnTo>
                  <a:lnTo>
                    <a:pt x="6409816" y="2173500"/>
                  </a:lnTo>
                  <a:lnTo>
                    <a:pt x="0" y="2173500"/>
                  </a:lnTo>
                  <a:lnTo>
                    <a:pt x="0" y="0"/>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97473" tIns="312420" rIns="497473"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baseline="0">
                  <a:solidFill>
                    <a:schemeClr val="bg1"/>
                  </a:solidFill>
                </a:rPr>
                <a:t>The 2025/26 SAM had been proceeding relatively smoothly.</a:t>
              </a:r>
              <a:endParaRPr lang="en-US" sz="1500" kern="1200">
                <a:solidFill>
                  <a:schemeClr val="bg1"/>
                </a:solidFill>
              </a:endParaRPr>
            </a:p>
            <a:p>
              <a:pPr marL="114300" lvl="1" indent="-114300" algn="l" defTabSz="666750">
                <a:lnSpc>
                  <a:spcPct val="90000"/>
                </a:lnSpc>
                <a:spcBef>
                  <a:spcPct val="0"/>
                </a:spcBef>
                <a:spcAft>
                  <a:spcPct val="15000"/>
                </a:spcAft>
                <a:buChar char="•"/>
              </a:pPr>
              <a:r>
                <a:rPr lang="en-US" sz="1500" kern="1200" baseline="0">
                  <a:solidFill>
                    <a:schemeClr val="bg1"/>
                  </a:solidFill>
                </a:rPr>
                <a:t>The government shutdown/furlough planning required several systems, especially cryogenics, to be put into or kept in a low power mode, which pushed the CEBAF 2k cooldown until early January.</a:t>
              </a:r>
              <a:endParaRPr lang="en-US" sz="1500" kern="1200">
                <a:solidFill>
                  <a:schemeClr val="bg1"/>
                </a:solidFill>
              </a:endParaRPr>
            </a:p>
            <a:p>
              <a:pPr marL="114300" lvl="1" indent="-114300" algn="l" defTabSz="666750">
                <a:lnSpc>
                  <a:spcPct val="90000"/>
                </a:lnSpc>
                <a:spcBef>
                  <a:spcPct val="0"/>
                </a:spcBef>
                <a:spcAft>
                  <a:spcPct val="15000"/>
                </a:spcAft>
                <a:buChar char="•"/>
              </a:pPr>
              <a:r>
                <a:rPr lang="en-US" sz="1500" kern="1200" baseline="0">
                  <a:solidFill>
                    <a:schemeClr val="bg1"/>
                  </a:solidFill>
                </a:rPr>
                <a:t>This has shifted the start of the experimental physics program to Friday March 13th.</a:t>
              </a:r>
              <a:br>
                <a:rPr lang="en-US" sz="1500" kern="1200" baseline="0"/>
              </a:br>
              <a:r>
                <a:rPr lang="en-US" sz="1500" kern="1200" baseline="0"/>
                <a:t> </a:t>
              </a:r>
              <a:endParaRPr lang="en-US" sz="1500" kern="1200"/>
            </a:p>
          </p:txBody>
        </p:sp>
        <p:sp>
          <p:nvSpPr>
            <p:cNvPr id="12" name="Freeform: Shape 11">
              <a:extLst>
                <a:ext uri="{FF2B5EF4-FFF2-40B4-BE49-F238E27FC236}">
                  <a16:creationId xmlns:a16="http://schemas.microsoft.com/office/drawing/2014/main" id="{4B1D53C9-BD0F-F2FA-0B52-14AF69F4691D}"/>
                </a:ext>
              </a:extLst>
            </p:cNvPr>
            <p:cNvSpPr/>
            <p:nvPr/>
          </p:nvSpPr>
          <p:spPr>
            <a:xfrm>
              <a:off x="631172" y="2110959"/>
              <a:ext cx="5204020" cy="419493"/>
            </a:xfrm>
            <a:custGeom>
              <a:avLst/>
              <a:gdLst>
                <a:gd name="connsiteX0" fmla="*/ 0 w 4486871"/>
                <a:gd name="connsiteY0" fmla="*/ 73801 h 442800"/>
                <a:gd name="connsiteX1" fmla="*/ 73801 w 4486871"/>
                <a:gd name="connsiteY1" fmla="*/ 0 h 442800"/>
                <a:gd name="connsiteX2" fmla="*/ 4413070 w 4486871"/>
                <a:gd name="connsiteY2" fmla="*/ 0 h 442800"/>
                <a:gd name="connsiteX3" fmla="*/ 4486871 w 4486871"/>
                <a:gd name="connsiteY3" fmla="*/ 73801 h 442800"/>
                <a:gd name="connsiteX4" fmla="*/ 4486871 w 4486871"/>
                <a:gd name="connsiteY4" fmla="*/ 368999 h 442800"/>
                <a:gd name="connsiteX5" fmla="*/ 4413070 w 4486871"/>
                <a:gd name="connsiteY5" fmla="*/ 442800 h 442800"/>
                <a:gd name="connsiteX6" fmla="*/ 73801 w 4486871"/>
                <a:gd name="connsiteY6" fmla="*/ 442800 h 442800"/>
                <a:gd name="connsiteX7" fmla="*/ 0 w 4486871"/>
                <a:gd name="connsiteY7" fmla="*/ 368999 h 442800"/>
                <a:gd name="connsiteX8" fmla="*/ 0 w 4486871"/>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871" h="442800">
                  <a:moveTo>
                    <a:pt x="0" y="73801"/>
                  </a:moveTo>
                  <a:cubicBezTo>
                    <a:pt x="0" y="33042"/>
                    <a:pt x="33042" y="0"/>
                    <a:pt x="73801" y="0"/>
                  </a:cubicBezTo>
                  <a:lnTo>
                    <a:pt x="4413070" y="0"/>
                  </a:lnTo>
                  <a:cubicBezTo>
                    <a:pt x="4453829" y="0"/>
                    <a:pt x="4486871" y="33042"/>
                    <a:pt x="4486871" y="73801"/>
                  </a:cubicBezTo>
                  <a:lnTo>
                    <a:pt x="4486871" y="368999"/>
                  </a:lnTo>
                  <a:cubicBezTo>
                    <a:pt x="4486871" y="409758"/>
                    <a:pt x="4453829" y="442800"/>
                    <a:pt x="4413070"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1209" tIns="21616" rIns="191209" bIns="21616" numCol="1" spcCol="1270" anchor="ctr" anchorCtr="0">
              <a:noAutofit/>
            </a:bodyPr>
            <a:lstStyle/>
            <a:p>
              <a:pPr marL="0" lvl="0" indent="0" algn="l" defTabSz="666750">
                <a:lnSpc>
                  <a:spcPct val="90000"/>
                </a:lnSpc>
                <a:spcBef>
                  <a:spcPct val="0"/>
                </a:spcBef>
                <a:spcAft>
                  <a:spcPct val="35000"/>
                </a:spcAft>
                <a:buNone/>
              </a:pPr>
              <a:r>
                <a:rPr lang="en-US" b="1" kern="1200" baseline="0"/>
                <a:t>Scheduled Accelerator Maintenance (SAM) Update</a:t>
              </a:r>
              <a:endParaRPr lang="en-US" kern="1200"/>
            </a:p>
          </p:txBody>
        </p:sp>
        <p:sp>
          <p:nvSpPr>
            <p:cNvPr id="13" name="Freeform: Shape 12">
              <a:extLst>
                <a:ext uri="{FF2B5EF4-FFF2-40B4-BE49-F238E27FC236}">
                  <a16:creationId xmlns:a16="http://schemas.microsoft.com/office/drawing/2014/main" id="{47218E6E-0553-427E-4A4D-E4AC775AD99D}"/>
                </a:ext>
              </a:extLst>
            </p:cNvPr>
            <p:cNvSpPr/>
            <p:nvPr/>
          </p:nvSpPr>
          <p:spPr>
            <a:xfrm>
              <a:off x="309093" y="4503819"/>
              <a:ext cx="6409816" cy="1134000"/>
            </a:xfrm>
            <a:custGeom>
              <a:avLst/>
              <a:gdLst>
                <a:gd name="connsiteX0" fmla="*/ 0 w 6409816"/>
                <a:gd name="connsiteY0" fmla="*/ 0 h 1134000"/>
                <a:gd name="connsiteX1" fmla="*/ 6409816 w 6409816"/>
                <a:gd name="connsiteY1" fmla="*/ 0 h 1134000"/>
                <a:gd name="connsiteX2" fmla="*/ 6409816 w 6409816"/>
                <a:gd name="connsiteY2" fmla="*/ 1134000 h 1134000"/>
                <a:gd name="connsiteX3" fmla="*/ 0 w 6409816"/>
                <a:gd name="connsiteY3" fmla="*/ 1134000 h 1134000"/>
                <a:gd name="connsiteX4" fmla="*/ 0 w 6409816"/>
                <a:gd name="connsiteY4" fmla="*/ 0 h 113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9816" h="1134000">
                  <a:moveTo>
                    <a:pt x="0" y="0"/>
                  </a:moveTo>
                  <a:lnTo>
                    <a:pt x="6409816" y="0"/>
                  </a:lnTo>
                  <a:lnTo>
                    <a:pt x="6409816" y="1134000"/>
                  </a:lnTo>
                  <a:lnTo>
                    <a:pt x="0" y="1134000"/>
                  </a:lnTo>
                  <a:lnTo>
                    <a:pt x="0" y="0"/>
                  </a:lnTo>
                  <a:close/>
                </a:path>
              </a:pathLst>
            </a:custGeom>
            <a:ln>
              <a:solidFill>
                <a:srgbClr val="10A1AF"/>
              </a:solidFill>
            </a:ln>
          </p:spPr>
          <p:style>
            <a:lnRef idx="2">
              <a:schemeClr val="accent4">
                <a:hueOff val="-220966"/>
                <a:satOff val="-37237"/>
                <a:lumOff val="30589"/>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97473" tIns="312420" rIns="497473"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baseline="0">
                  <a:solidFill>
                    <a:schemeClr val="bg1"/>
                  </a:solidFill>
                </a:rPr>
                <a:t>Mike Spata: Acting Associate Director of Accelerator division.</a:t>
              </a:r>
              <a:endParaRPr lang="en-US" sz="1500" kern="1200">
                <a:solidFill>
                  <a:schemeClr val="bg1"/>
                </a:solidFill>
              </a:endParaRPr>
            </a:p>
            <a:p>
              <a:pPr marL="114300" lvl="1" indent="-114300" algn="l" defTabSz="666750">
                <a:lnSpc>
                  <a:spcPct val="90000"/>
                </a:lnSpc>
                <a:spcBef>
                  <a:spcPct val="0"/>
                </a:spcBef>
                <a:spcAft>
                  <a:spcPct val="15000"/>
                </a:spcAft>
                <a:buChar char="•"/>
              </a:pPr>
              <a:r>
                <a:rPr lang="en-US" sz="1500" kern="1200" baseline="0">
                  <a:solidFill>
                    <a:schemeClr val="bg1"/>
                  </a:solidFill>
                </a:rPr>
                <a:t>Dougals Higinbotham: Acting Associate Director of Physics division.</a:t>
              </a:r>
              <a:endParaRPr lang="en-US" sz="1500" kern="1200">
                <a:solidFill>
                  <a:schemeClr val="bg1"/>
                </a:solidFill>
              </a:endParaRPr>
            </a:p>
            <a:p>
              <a:pPr marL="114300" lvl="1" indent="-114300" algn="l" defTabSz="666750">
                <a:lnSpc>
                  <a:spcPct val="90000"/>
                </a:lnSpc>
                <a:spcBef>
                  <a:spcPct val="0"/>
                </a:spcBef>
                <a:spcAft>
                  <a:spcPct val="15000"/>
                </a:spcAft>
                <a:buChar char="•"/>
              </a:pPr>
              <a:r>
                <a:rPr lang="en-US" sz="1500" kern="1200" baseline="0">
                  <a:solidFill>
                    <a:schemeClr val="bg1"/>
                  </a:solidFill>
                </a:rPr>
                <a:t>Roger Ruber: Acting Director of Accelerator operations</a:t>
              </a:r>
              <a:endParaRPr lang="en-US" sz="1500" kern="1200">
                <a:solidFill>
                  <a:schemeClr val="bg1"/>
                </a:solidFill>
              </a:endParaRPr>
            </a:p>
          </p:txBody>
        </p:sp>
        <p:sp>
          <p:nvSpPr>
            <p:cNvPr id="14" name="Freeform: Shape 13">
              <a:extLst>
                <a:ext uri="{FF2B5EF4-FFF2-40B4-BE49-F238E27FC236}">
                  <a16:creationId xmlns:a16="http://schemas.microsoft.com/office/drawing/2014/main" id="{278C718E-658B-C305-C13A-1F2517AE4473}"/>
                </a:ext>
              </a:extLst>
            </p:cNvPr>
            <p:cNvSpPr/>
            <p:nvPr/>
          </p:nvSpPr>
          <p:spPr>
            <a:xfrm>
              <a:off x="629583" y="4282417"/>
              <a:ext cx="5205609" cy="389200"/>
            </a:xfrm>
            <a:custGeom>
              <a:avLst/>
              <a:gdLst>
                <a:gd name="connsiteX0" fmla="*/ 0 w 4486871"/>
                <a:gd name="connsiteY0" fmla="*/ 73801 h 442800"/>
                <a:gd name="connsiteX1" fmla="*/ 73801 w 4486871"/>
                <a:gd name="connsiteY1" fmla="*/ 0 h 442800"/>
                <a:gd name="connsiteX2" fmla="*/ 4413070 w 4486871"/>
                <a:gd name="connsiteY2" fmla="*/ 0 h 442800"/>
                <a:gd name="connsiteX3" fmla="*/ 4486871 w 4486871"/>
                <a:gd name="connsiteY3" fmla="*/ 73801 h 442800"/>
                <a:gd name="connsiteX4" fmla="*/ 4486871 w 4486871"/>
                <a:gd name="connsiteY4" fmla="*/ 368999 h 442800"/>
                <a:gd name="connsiteX5" fmla="*/ 4413070 w 4486871"/>
                <a:gd name="connsiteY5" fmla="*/ 442800 h 442800"/>
                <a:gd name="connsiteX6" fmla="*/ 73801 w 4486871"/>
                <a:gd name="connsiteY6" fmla="*/ 442800 h 442800"/>
                <a:gd name="connsiteX7" fmla="*/ 0 w 4486871"/>
                <a:gd name="connsiteY7" fmla="*/ 368999 h 442800"/>
                <a:gd name="connsiteX8" fmla="*/ 0 w 4486871"/>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871" h="442800">
                  <a:moveTo>
                    <a:pt x="0" y="73801"/>
                  </a:moveTo>
                  <a:cubicBezTo>
                    <a:pt x="0" y="33042"/>
                    <a:pt x="33042" y="0"/>
                    <a:pt x="73801" y="0"/>
                  </a:cubicBezTo>
                  <a:lnTo>
                    <a:pt x="4413070" y="0"/>
                  </a:lnTo>
                  <a:cubicBezTo>
                    <a:pt x="4453829" y="0"/>
                    <a:pt x="4486871" y="33042"/>
                    <a:pt x="4486871" y="73801"/>
                  </a:cubicBezTo>
                  <a:lnTo>
                    <a:pt x="4486871" y="368999"/>
                  </a:lnTo>
                  <a:cubicBezTo>
                    <a:pt x="4486871" y="409758"/>
                    <a:pt x="4453829" y="442800"/>
                    <a:pt x="4413070" y="442800"/>
                  </a:cubicBezTo>
                  <a:lnTo>
                    <a:pt x="73801" y="442800"/>
                  </a:lnTo>
                  <a:cubicBezTo>
                    <a:pt x="33042" y="442800"/>
                    <a:pt x="0" y="409758"/>
                    <a:pt x="0" y="368999"/>
                  </a:cubicBezTo>
                  <a:lnTo>
                    <a:pt x="0" y="73801"/>
                  </a:lnTo>
                  <a:close/>
                </a:path>
              </a:pathLst>
            </a:custGeom>
            <a:solidFill>
              <a:srgbClr val="10A1AF"/>
            </a:solidFill>
          </p:spPr>
          <p:style>
            <a:lnRef idx="2">
              <a:schemeClr val="lt1">
                <a:hueOff val="0"/>
                <a:satOff val="0"/>
                <a:lumOff val="0"/>
                <a:alphaOff val="0"/>
              </a:schemeClr>
            </a:lnRef>
            <a:fillRef idx="1">
              <a:schemeClr val="accent4">
                <a:hueOff val="-220966"/>
                <a:satOff val="-37237"/>
                <a:lumOff val="30589"/>
                <a:alphaOff val="0"/>
              </a:schemeClr>
            </a:fillRef>
            <a:effectRef idx="0">
              <a:schemeClr val="accent4">
                <a:hueOff val="-220966"/>
                <a:satOff val="-37237"/>
                <a:lumOff val="30589"/>
                <a:alphaOff val="0"/>
              </a:schemeClr>
            </a:effectRef>
            <a:fontRef idx="minor">
              <a:schemeClr val="lt1"/>
            </a:fontRef>
          </p:style>
          <p:txBody>
            <a:bodyPr spcFirstLastPara="0" vert="horz" wrap="square" lIns="191209" tIns="21616" rIns="191209" bIns="21616" numCol="1" spcCol="1270" anchor="ctr" anchorCtr="0">
              <a:noAutofit/>
            </a:bodyPr>
            <a:lstStyle/>
            <a:p>
              <a:pPr marL="0" lvl="0" indent="0" algn="l" defTabSz="666750">
                <a:lnSpc>
                  <a:spcPct val="90000"/>
                </a:lnSpc>
                <a:spcBef>
                  <a:spcPct val="0"/>
                </a:spcBef>
                <a:spcAft>
                  <a:spcPct val="35000"/>
                </a:spcAft>
                <a:buNone/>
              </a:pPr>
              <a:r>
                <a:rPr lang="en-US" b="1" kern="1200" baseline="0"/>
                <a:t>Leadership Updates</a:t>
              </a:r>
              <a:endParaRPr lang="en-US" kern="1200"/>
            </a:p>
          </p:txBody>
        </p:sp>
      </p:grpSp>
      <p:cxnSp>
        <p:nvCxnSpPr>
          <p:cNvPr id="3" name="Straight Connector 2">
            <a:extLst>
              <a:ext uri="{FF2B5EF4-FFF2-40B4-BE49-F238E27FC236}">
                <a16:creationId xmlns:a16="http://schemas.microsoft.com/office/drawing/2014/main" id="{F06EDEA4-5FC4-A91F-EB1D-2B27F415256D}"/>
              </a:ext>
            </a:extLst>
          </p:cNvPr>
          <p:cNvCxnSpPr>
            <a:cxnSpLocks/>
          </p:cNvCxnSpPr>
          <p:nvPr/>
        </p:nvCxnSpPr>
        <p:spPr>
          <a:xfrm>
            <a:off x="417229" y="1168985"/>
            <a:ext cx="10823329" cy="0"/>
          </a:xfrm>
          <a:prstGeom prst="line">
            <a:avLst/>
          </a:prstGeom>
          <a:noFill/>
          <a:ln w="38100" cap="flat" cmpd="sng" algn="ctr">
            <a:solidFill>
              <a:srgbClr val="8397A9"/>
            </a:solidFill>
            <a:prstDash val="solid"/>
            <a:miter lim="800000"/>
          </a:ln>
          <a:effectLst/>
        </p:spPr>
      </p:cxnSp>
      <p:sp>
        <p:nvSpPr>
          <p:cNvPr id="7" name="Title 1">
            <a:extLst>
              <a:ext uri="{FF2B5EF4-FFF2-40B4-BE49-F238E27FC236}">
                <a16:creationId xmlns:a16="http://schemas.microsoft.com/office/drawing/2014/main" id="{183B2228-FD05-53E4-0CE3-95259EB52F44}"/>
              </a:ext>
            </a:extLst>
          </p:cNvPr>
          <p:cNvSpPr>
            <a:spLocks noGrp="1"/>
          </p:cNvSpPr>
          <p:nvPr>
            <p:ph type="title"/>
          </p:nvPr>
        </p:nvSpPr>
        <p:spPr>
          <a:xfrm>
            <a:off x="309093" y="429593"/>
            <a:ext cx="10740227" cy="715020"/>
          </a:xfrm>
        </p:spPr>
        <p:txBody>
          <a:bodyPr/>
          <a:lstStyle/>
          <a:p>
            <a:r>
              <a:rPr lang="en-US">
                <a:solidFill>
                  <a:schemeClr val="tx2"/>
                </a:solidFill>
                <a:latin typeface="Avenir" panose="02000503020000020003"/>
                <a:cs typeface="Arial"/>
              </a:rPr>
              <a:t>CEBAF Maintenance and Leadership Updates</a:t>
            </a:r>
          </a:p>
        </p:txBody>
      </p:sp>
      <p:pic>
        <p:nvPicPr>
          <p:cNvPr id="8" name="Picture 7" descr="A picture containing text, person&#10;&#10;AI-generated content may be incorrect.">
            <a:extLst>
              <a:ext uri="{FF2B5EF4-FFF2-40B4-BE49-F238E27FC236}">
                <a16:creationId xmlns:a16="http://schemas.microsoft.com/office/drawing/2014/main" id="{424E3BF4-C34F-8467-4EB2-9C6EDEB1BFD4}"/>
              </a:ext>
            </a:extLst>
          </p:cNvPr>
          <p:cNvPicPr>
            <a:picLocks noChangeAspect="1"/>
          </p:cNvPicPr>
          <p:nvPr/>
        </p:nvPicPr>
        <p:blipFill>
          <a:blip r:embed="rId3">
            <a:extLst>
              <a:ext uri="{28A0092B-C50C-407E-A947-70E740481C1C}">
                <a14:useLocalDpi xmlns:a14="http://schemas.microsoft.com/office/drawing/2010/main" val="0"/>
              </a:ext>
            </a:extLst>
          </a:blip>
          <a:srcRect t="3181" r="-901"/>
          <a:stretch>
            <a:fillRect/>
          </a:stretch>
        </p:blipFill>
        <p:spPr>
          <a:xfrm>
            <a:off x="6838967" y="1837514"/>
            <a:ext cx="4581308" cy="3373828"/>
          </a:xfrm>
          <a:prstGeom prst="rect">
            <a:avLst/>
          </a:prstGeom>
        </p:spPr>
      </p:pic>
      <p:sp>
        <p:nvSpPr>
          <p:cNvPr id="66" name="TextBox 65">
            <a:extLst>
              <a:ext uri="{FF2B5EF4-FFF2-40B4-BE49-F238E27FC236}">
                <a16:creationId xmlns:a16="http://schemas.microsoft.com/office/drawing/2014/main" id="{287368DB-8159-DFAD-5FB8-FC18B3EE6686}"/>
              </a:ext>
            </a:extLst>
          </p:cNvPr>
          <p:cNvSpPr txBox="1"/>
          <p:nvPr/>
        </p:nvSpPr>
        <p:spPr>
          <a:xfrm>
            <a:off x="6868748" y="5303349"/>
            <a:ext cx="455152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a:ea typeface="Calibri"/>
                <a:cs typeface="Calibri"/>
              </a:rPr>
              <a:t>Mike Spata (left) and Douglas Higinbotham (right) after completing the </a:t>
            </a:r>
            <a:r>
              <a:rPr lang="en-US" sz="1200" i="1"/>
              <a:t>Oppenheimer Science &amp; Energy Leadership Program</a:t>
            </a:r>
            <a:r>
              <a:rPr lang="en-US" sz="1200" i="1">
                <a:ea typeface="Calibri"/>
                <a:cs typeface="Calibri"/>
              </a:rPr>
              <a:t> (OSELP) in December of 2024.    </a:t>
            </a:r>
          </a:p>
        </p:txBody>
      </p:sp>
      <p:sp>
        <p:nvSpPr>
          <p:cNvPr id="16" name="TextBox 15">
            <a:extLst>
              <a:ext uri="{FF2B5EF4-FFF2-40B4-BE49-F238E27FC236}">
                <a16:creationId xmlns:a16="http://schemas.microsoft.com/office/drawing/2014/main" id="{5517274A-F580-87BB-974A-12621D216DE8}"/>
              </a:ext>
            </a:extLst>
          </p:cNvPr>
          <p:cNvSpPr txBox="1"/>
          <p:nvPr/>
        </p:nvSpPr>
        <p:spPr>
          <a:xfrm>
            <a:off x="417229" y="2267485"/>
            <a:ext cx="6228668" cy="1920526"/>
          </a:xfrm>
          <a:prstGeom prst="rect">
            <a:avLst/>
          </a:prstGeom>
          <a:noFill/>
        </p:spPr>
        <p:txBody>
          <a:bodyPr wrap="square">
            <a:spAutoFit/>
          </a:bodyPr>
          <a:lstStyle/>
          <a:p>
            <a:pPr marL="285750" lvl="1" indent="-285750" algn="l" defTabSz="666750">
              <a:lnSpc>
                <a:spcPct val="90000"/>
              </a:lnSpc>
              <a:spcBef>
                <a:spcPct val="0"/>
              </a:spcBef>
              <a:spcAft>
                <a:spcPct val="15000"/>
              </a:spcAft>
              <a:buFont typeface="Arial" panose="020B0604020202020204" pitchFamily="34" charset="0"/>
              <a:buChar char="•"/>
            </a:pPr>
            <a:r>
              <a:rPr lang="en-US" kern="1200" baseline="0"/>
              <a:t>The 2025/26 SAM had been proceeding relatively smoothly.</a:t>
            </a:r>
            <a:endParaRPr lang="en-US" kern="1200"/>
          </a:p>
          <a:p>
            <a:pPr marL="285750" lvl="1" indent="-285750" algn="l" defTabSz="666750">
              <a:lnSpc>
                <a:spcPct val="90000"/>
              </a:lnSpc>
              <a:spcBef>
                <a:spcPct val="0"/>
              </a:spcBef>
              <a:spcAft>
                <a:spcPct val="15000"/>
              </a:spcAft>
              <a:buFont typeface="Arial" panose="020B0604020202020204" pitchFamily="34" charset="0"/>
              <a:buChar char="•"/>
            </a:pPr>
            <a:r>
              <a:rPr lang="en-US" kern="1200" baseline="0"/>
              <a:t>The government shutdown/furlough planning required several systems, especially cryogenics, to be put into or kept in a low power mode, which pushed the CEBAF 2k cooldown until early January.</a:t>
            </a:r>
            <a:endParaRPr lang="en-US" kern="1200"/>
          </a:p>
          <a:p>
            <a:pPr marL="285750" lvl="1" indent="-285750" algn="l" defTabSz="666750">
              <a:lnSpc>
                <a:spcPct val="90000"/>
              </a:lnSpc>
              <a:spcBef>
                <a:spcPct val="0"/>
              </a:spcBef>
              <a:spcAft>
                <a:spcPct val="15000"/>
              </a:spcAft>
              <a:buFont typeface="Arial" panose="020B0604020202020204" pitchFamily="34" charset="0"/>
              <a:buChar char="•"/>
            </a:pPr>
            <a:r>
              <a:rPr lang="en-US" kern="1200" baseline="0"/>
              <a:t>This has shifted the start of the experimental physics program to March 13th.</a:t>
            </a:r>
            <a:endParaRPr lang="en-US"/>
          </a:p>
        </p:txBody>
      </p:sp>
      <p:sp>
        <p:nvSpPr>
          <p:cNvPr id="18" name="TextBox 17">
            <a:extLst>
              <a:ext uri="{FF2B5EF4-FFF2-40B4-BE49-F238E27FC236}">
                <a16:creationId xmlns:a16="http://schemas.microsoft.com/office/drawing/2014/main" id="{F0A9702D-6157-6648-55E4-DDB53570E642}"/>
              </a:ext>
            </a:extLst>
          </p:cNvPr>
          <p:cNvSpPr txBox="1"/>
          <p:nvPr/>
        </p:nvSpPr>
        <p:spPr>
          <a:xfrm>
            <a:off x="417229" y="5041616"/>
            <a:ext cx="6228668" cy="1172629"/>
          </a:xfrm>
          <a:prstGeom prst="rect">
            <a:avLst/>
          </a:prstGeom>
          <a:noFill/>
        </p:spPr>
        <p:txBody>
          <a:bodyPr wrap="square">
            <a:spAutoFit/>
          </a:bodyPr>
          <a:lstStyle/>
          <a:p>
            <a:pPr marL="285750" lvl="1" indent="-285750" algn="l" defTabSz="666750">
              <a:lnSpc>
                <a:spcPct val="90000"/>
              </a:lnSpc>
              <a:spcBef>
                <a:spcPct val="0"/>
              </a:spcBef>
              <a:spcAft>
                <a:spcPct val="15000"/>
              </a:spcAft>
              <a:buFont typeface="Arial" panose="020B0604020202020204" pitchFamily="34" charset="0"/>
              <a:buChar char="•"/>
            </a:pPr>
            <a:r>
              <a:rPr lang="en-US" sz="1800" b="1" kern="1200" baseline="0"/>
              <a:t>Mike Spata</a:t>
            </a:r>
            <a:r>
              <a:rPr lang="en-US" sz="1800" kern="1200" baseline="0"/>
              <a:t>, Acting Associate Director of Accelerator division</a:t>
            </a:r>
            <a:endParaRPr lang="en-US" sz="1800" kern="1200"/>
          </a:p>
          <a:p>
            <a:pPr marL="285750" lvl="1" indent="-285750" algn="l" defTabSz="666750">
              <a:lnSpc>
                <a:spcPct val="90000"/>
              </a:lnSpc>
              <a:spcBef>
                <a:spcPct val="0"/>
              </a:spcBef>
              <a:spcAft>
                <a:spcPct val="15000"/>
              </a:spcAft>
              <a:buFont typeface="Arial" panose="020B0604020202020204" pitchFamily="34" charset="0"/>
              <a:buChar char="•"/>
            </a:pPr>
            <a:r>
              <a:rPr lang="en-US" sz="1800" b="1" kern="1200" baseline="0"/>
              <a:t>Douglas Higinbotham</a:t>
            </a:r>
            <a:r>
              <a:rPr lang="en-US"/>
              <a:t>,</a:t>
            </a:r>
            <a:r>
              <a:rPr lang="en-US" sz="1800" kern="1200" baseline="0"/>
              <a:t> Acting Associate Director of Physics division</a:t>
            </a:r>
            <a:endParaRPr lang="en-US" sz="1800" kern="1200"/>
          </a:p>
          <a:p>
            <a:pPr marL="285750" lvl="1" indent="-285750" algn="l" defTabSz="666750">
              <a:lnSpc>
                <a:spcPct val="90000"/>
              </a:lnSpc>
              <a:spcBef>
                <a:spcPct val="0"/>
              </a:spcBef>
              <a:spcAft>
                <a:spcPct val="15000"/>
              </a:spcAft>
              <a:buFont typeface="Arial" panose="020B0604020202020204" pitchFamily="34" charset="0"/>
              <a:buChar char="•"/>
            </a:pPr>
            <a:r>
              <a:rPr lang="en-US" sz="1800" b="1" kern="1200" baseline="0"/>
              <a:t>Roger </a:t>
            </a:r>
            <a:r>
              <a:rPr lang="en-US" sz="1800" b="1" kern="1200" baseline="0" err="1"/>
              <a:t>Ruber</a:t>
            </a:r>
            <a:r>
              <a:rPr lang="en-US" sz="1800" kern="1200" baseline="0"/>
              <a:t>, Acting Director of Accelerator Operations</a:t>
            </a:r>
            <a:endParaRPr lang="en-US" sz="1800" kern="1200"/>
          </a:p>
        </p:txBody>
      </p:sp>
      <p:sp>
        <p:nvSpPr>
          <p:cNvPr id="5" name="Footer Placeholder 2">
            <a:extLst>
              <a:ext uri="{FF2B5EF4-FFF2-40B4-BE49-F238E27FC236}">
                <a16:creationId xmlns:a16="http://schemas.microsoft.com/office/drawing/2014/main" id="{B6BE0A4C-A809-CC69-ECD8-48AB0523FEAD}"/>
              </a:ext>
            </a:extLst>
          </p:cNvPr>
          <p:cNvSpPr txBox="1">
            <a:spLocks/>
          </p:cNvSpPr>
          <p:nvPr/>
        </p:nvSpPr>
        <p:spPr>
          <a:xfrm>
            <a:off x="4038600" y="633059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mn-cs"/>
              </a:rPr>
              <a:t>Hall A Collaboration Meeting_1/21/2026</a:t>
            </a:r>
          </a:p>
        </p:txBody>
      </p:sp>
    </p:spTree>
    <p:extLst>
      <p:ext uri="{BB962C8B-B14F-4D97-AF65-F5344CB8AC3E}">
        <p14:creationId xmlns:p14="http://schemas.microsoft.com/office/powerpoint/2010/main" val="3002848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91026-3323-D725-4E6E-CDF9F117B5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BD9831-1E12-F8D9-822F-4557C296FA42}"/>
              </a:ext>
            </a:extLst>
          </p:cNvPr>
          <p:cNvSpPr>
            <a:spLocks noGrp="1"/>
          </p:cNvSpPr>
          <p:nvPr>
            <p:ph type="title"/>
          </p:nvPr>
        </p:nvSpPr>
        <p:spPr/>
        <p:txBody>
          <a:bodyPr/>
          <a:lstStyle/>
          <a:p>
            <a:r>
              <a:rPr lang="en-US">
                <a:solidFill>
                  <a:schemeClr val="tx2"/>
                </a:solidFill>
              </a:rPr>
              <a:t>Electron-Ion Collider (EIC) </a:t>
            </a:r>
          </a:p>
        </p:txBody>
      </p:sp>
      <p:grpSp>
        <p:nvGrpSpPr>
          <p:cNvPr id="20" name="Group 19">
            <a:extLst>
              <a:ext uri="{FF2B5EF4-FFF2-40B4-BE49-F238E27FC236}">
                <a16:creationId xmlns:a16="http://schemas.microsoft.com/office/drawing/2014/main" id="{B4C9672E-79A5-1AA0-9D38-3664FE20CA6C}"/>
              </a:ext>
            </a:extLst>
          </p:cNvPr>
          <p:cNvGrpSpPr/>
          <p:nvPr/>
        </p:nvGrpSpPr>
        <p:grpSpPr>
          <a:xfrm>
            <a:off x="402942" y="1316643"/>
            <a:ext cx="7411560" cy="4866380"/>
            <a:chOff x="417229" y="1488093"/>
            <a:chExt cx="7411560" cy="4866380"/>
          </a:xfrm>
        </p:grpSpPr>
        <p:sp>
          <p:nvSpPr>
            <p:cNvPr id="21" name="Freeform: Shape 20">
              <a:extLst>
                <a:ext uri="{FF2B5EF4-FFF2-40B4-BE49-F238E27FC236}">
                  <a16:creationId xmlns:a16="http://schemas.microsoft.com/office/drawing/2014/main" id="{6DDDCED7-0CD3-0C42-4514-E249B7C3CBB8}"/>
                </a:ext>
              </a:extLst>
            </p:cNvPr>
            <p:cNvSpPr/>
            <p:nvPr/>
          </p:nvSpPr>
          <p:spPr>
            <a:xfrm>
              <a:off x="417229" y="1768533"/>
              <a:ext cx="7411560" cy="1660461"/>
            </a:xfrm>
            <a:custGeom>
              <a:avLst/>
              <a:gdLst>
                <a:gd name="connsiteX0" fmla="*/ 0 w 7411560"/>
                <a:gd name="connsiteY0" fmla="*/ 0 h 1645875"/>
                <a:gd name="connsiteX1" fmla="*/ 7411560 w 7411560"/>
                <a:gd name="connsiteY1" fmla="*/ 0 h 1645875"/>
                <a:gd name="connsiteX2" fmla="*/ 7411560 w 7411560"/>
                <a:gd name="connsiteY2" fmla="*/ 1645875 h 1645875"/>
                <a:gd name="connsiteX3" fmla="*/ 0 w 7411560"/>
                <a:gd name="connsiteY3" fmla="*/ 1645875 h 1645875"/>
                <a:gd name="connsiteX4" fmla="*/ 0 w 7411560"/>
                <a:gd name="connsiteY4" fmla="*/ 0 h 1645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1560" h="1645875">
                  <a:moveTo>
                    <a:pt x="0" y="0"/>
                  </a:moveTo>
                  <a:lnTo>
                    <a:pt x="7411560" y="0"/>
                  </a:lnTo>
                  <a:lnTo>
                    <a:pt x="7411560" y="1645875"/>
                  </a:lnTo>
                  <a:lnTo>
                    <a:pt x="0" y="1645875"/>
                  </a:lnTo>
                  <a:lnTo>
                    <a:pt x="0" y="0"/>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75219" tIns="395732" rIns="575219"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baseline="0">
                  <a:solidFill>
                    <a:schemeClr val="bg1"/>
                  </a:solidFill>
                </a:rPr>
                <a:t>Responsible for delivering SRF, magnet, cryogenics and detector scope, about 25% of the total project.</a:t>
              </a:r>
              <a:endParaRPr lang="en-US" sz="1900" kern="1200">
                <a:solidFill>
                  <a:schemeClr val="bg1"/>
                </a:solidFill>
              </a:endParaRPr>
            </a:p>
            <a:p>
              <a:pPr marL="171450" lvl="1" indent="-171450" algn="l" defTabSz="844550">
                <a:lnSpc>
                  <a:spcPct val="90000"/>
                </a:lnSpc>
                <a:spcBef>
                  <a:spcPct val="0"/>
                </a:spcBef>
                <a:spcAft>
                  <a:spcPct val="15000"/>
                </a:spcAft>
                <a:buChar char="•"/>
              </a:pPr>
              <a:r>
                <a:rPr lang="en-US" sz="1900" kern="1200" baseline="0">
                  <a:solidFill>
                    <a:schemeClr val="bg1"/>
                  </a:solidFill>
                </a:rPr>
                <a:t>JLab Director chairs EIC Advisory Board to help navigate project strategy. </a:t>
              </a:r>
              <a:endParaRPr lang="en-US" sz="1900" kern="1200">
                <a:solidFill>
                  <a:schemeClr val="bg1"/>
                </a:solidFill>
              </a:endParaRPr>
            </a:p>
          </p:txBody>
        </p:sp>
        <p:sp>
          <p:nvSpPr>
            <p:cNvPr id="22" name="Freeform: Shape 21">
              <a:extLst>
                <a:ext uri="{FF2B5EF4-FFF2-40B4-BE49-F238E27FC236}">
                  <a16:creationId xmlns:a16="http://schemas.microsoft.com/office/drawing/2014/main" id="{C5E2573C-CCB4-E386-B87D-6E05181770A9}"/>
                </a:ext>
              </a:extLst>
            </p:cNvPr>
            <p:cNvSpPr/>
            <p:nvPr/>
          </p:nvSpPr>
          <p:spPr>
            <a:xfrm>
              <a:off x="787807" y="1488093"/>
              <a:ext cx="4433950" cy="560880"/>
            </a:xfrm>
            <a:custGeom>
              <a:avLst/>
              <a:gdLst>
                <a:gd name="connsiteX0" fmla="*/ 0 w 4433950"/>
                <a:gd name="connsiteY0" fmla="*/ 93482 h 560880"/>
                <a:gd name="connsiteX1" fmla="*/ 93482 w 4433950"/>
                <a:gd name="connsiteY1" fmla="*/ 0 h 560880"/>
                <a:gd name="connsiteX2" fmla="*/ 4340468 w 4433950"/>
                <a:gd name="connsiteY2" fmla="*/ 0 h 560880"/>
                <a:gd name="connsiteX3" fmla="*/ 4433950 w 4433950"/>
                <a:gd name="connsiteY3" fmla="*/ 93482 h 560880"/>
                <a:gd name="connsiteX4" fmla="*/ 4433950 w 4433950"/>
                <a:gd name="connsiteY4" fmla="*/ 467398 h 560880"/>
                <a:gd name="connsiteX5" fmla="*/ 4340468 w 4433950"/>
                <a:gd name="connsiteY5" fmla="*/ 560880 h 560880"/>
                <a:gd name="connsiteX6" fmla="*/ 93482 w 4433950"/>
                <a:gd name="connsiteY6" fmla="*/ 560880 h 560880"/>
                <a:gd name="connsiteX7" fmla="*/ 0 w 4433950"/>
                <a:gd name="connsiteY7" fmla="*/ 467398 h 560880"/>
                <a:gd name="connsiteX8" fmla="*/ 0 w 4433950"/>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3950" h="560880">
                  <a:moveTo>
                    <a:pt x="0" y="93482"/>
                  </a:moveTo>
                  <a:cubicBezTo>
                    <a:pt x="0" y="41853"/>
                    <a:pt x="41853" y="0"/>
                    <a:pt x="93482" y="0"/>
                  </a:cubicBezTo>
                  <a:lnTo>
                    <a:pt x="4340468" y="0"/>
                  </a:lnTo>
                  <a:cubicBezTo>
                    <a:pt x="4392097" y="0"/>
                    <a:pt x="4433950" y="41853"/>
                    <a:pt x="4433950" y="93482"/>
                  </a:cubicBezTo>
                  <a:lnTo>
                    <a:pt x="4433950" y="467398"/>
                  </a:lnTo>
                  <a:cubicBezTo>
                    <a:pt x="4433950" y="519027"/>
                    <a:pt x="4392097" y="560880"/>
                    <a:pt x="4340468" y="560880"/>
                  </a:cubicBezTo>
                  <a:lnTo>
                    <a:pt x="93482" y="560880"/>
                  </a:lnTo>
                  <a:cubicBezTo>
                    <a:pt x="41853" y="560880"/>
                    <a:pt x="0" y="519027"/>
                    <a:pt x="0" y="467398"/>
                  </a:cubicBezTo>
                  <a:lnTo>
                    <a:pt x="0" y="93482"/>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23478" tIns="27380" rIns="223478" bIns="27380" numCol="1" spcCol="1270" anchor="ctr" anchorCtr="0">
              <a:noAutofit/>
            </a:bodyPr>
            <a:lstStyle/>
            <a:p>
              <a:pPr marL="0" lvl="0" indent="0" algn="l" defTabSz="889000">
                <a:lnSpc>
                  <a:spcPct val="90000"/>
                </a:lnSpc>
                <a:spcBef>
                  <a:spcPct val="0"/>
                </a:spcBef>
                <a:spcAft>
                  <a:spcPct val="35000"/>
                </a:spcAft>
                <a:buNone/>
              </a:pPr>
              <a:r>
                <a:rPr lang="en-US" sz="2000" b="1" kern="1200" baseline="0"/>
                <a:t>Jefferson Lab’s Role as Partner on EIC</a:t>
              </a:r>
              <a:endParaRPr lang="en-US" sz="2000" kern="1200"/>
            </a:p>
          </p:txBody>
        </p:sp>
        <p:sp>
          <p:nvSpPr>
            <p:cNvPr id="23" name="Freeform: Shape 22">
              <a:extLst>
                <a:ext uri="{FF2B5EF4-FFF2-40B4-BE49-F238E27FC236}">
                  <a16:creationId xmlns:a16="http://schemas.microsoft.com/office/drawing/2014/main" id="{DD1D665F-C5B6-A934-C283-DA793A933B55}"/>
                </a:ext>
              </a:extLst>
            </p:cNvPr>
            <p:cNvSpPr/>
            <p:nvPr/>
          </p:nvSpPr>
          <p:spPr>
            <a:xfrm>
              <a:off x="417229" y="3797448"/>
              <a:ext cx="7411560" cy="2557025"/>
            </a:xfrm>
            <a:custGeom>
              <a:avLst/>
              <a:gdLst>
                <a:gd name="connsiteX0" fmla="*/ 0 w 7411560"/>
                <a:gd name="connsiteY0" fmla="*/ 0 h 2513700"/>
                <a:gd name="connsiteX1" fmla="*/ 7411560 w 7411560"/>
                <a:gd name="connsiteY1" fmla="*/ 0 h 2513700"/>
                <a:gd name="connsiteX2" fmla="*/ 7411560 w 7411560"/>
                <a:gd name="connsiteY2" fmla="*/ 2513700 h 2513700"/>
                <a:gd name="connsiteX3" fmla="*/ 0 w 7411560"/>
                <a:gd name="connsiteY3" fmla="*/ 2513700 h 2513700"/>
                <a:gd name="connsiteX4" fmla="*/ 0 w 7411560"/>
                <a:gd name="connsiteY4" fmla="*/ 0 h 2513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1560" h="2513700">
                  <a:moveTo>
                    <a:pt x="0" y="0"/>
                  </a:moveTo>
                  <a:lnTo>
                    <a:pt x="7411560" y="0"/>
                  </a:lnTo>
                  <a:lnTo>
                    <a:pt x="7411560" y="2513700"/>
                  </a:lnTo>
                  <a:lnTo>
                    <a:pt x="0" y="2513700"/>
                  </a:lnTo>
                  <a:lnTo>
                    <a:pt x="0" y="0"/>
                  </a:lnTo>
                  <a:close/>
                </a:path>
              </a:pathLst>
            </a:custGeom>
          </p:spPr>
          <p:style>
            <a:lnRef idx="2">
              <a:schemeClr val="accent4">
                <a:hueOff val="-220966"/>
                <a:satOff val="-37237"/>
                <a:lumOff val="30589"/>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75219" tIns="395732" rIns="575219"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baseline="0">
                  <a:solidFill>
                    <a:schemeClr val="bg1"/>
                  </a:solidFill>
                </a:rPr>
                <a:t>IPR held Aug 2025 recommended proceeding with subproject approach to EIC delivery.  </a:t>
              </a:r>
              <a:endParaRPr lang="en-US" sz="1900" kern="1200">
                <a:solidFill>
                  <a:schemeClr val="bg1"/>
                </a:solidFill>
              </a:endParaRPr>
            </a:p>
            <a:p>
              <a:pPr marL="171450" lvl="1" indent="-171450" algn="l" defTabSz="844550">
                <a:lnSpc>
                  <a:spcPct val="90000"/>
                </a:lnSpc>
                <a:spcBef>
                  <a:spcPct val="0"/>
                </a:spcBef>
                <a:spcAft>
                  <a:spcPct val="15000"/>
                </a:spcAft>
                <a:buChar char="•"/>
              </a:pPr>
              <a:r>
                <a:rPr lang="en-US" sz="1900" kern="1200" baseline="0">
                  <a:solidFill>
                    <a:schemeClr val="bg1"/>
                  </a:solidFill>
                </a:rPr>
                <a:t>Successfully met 3 PEMP evidentiary accomplishments in FY25.</a:t>
              </a:r>
              <a:endParaRPr lang="en-US" sz="1900" kern="1200">
                <a:solidFill>
                  <a:schemeClr val="bg1"/>
                </a:solidFill>
              </a:endParaRPr>
            </a:p>
            <a:p>
              <a:pPr marL="171450" lvl="1" indent="-171450" algn="l" defTabSz="844550">
                <a:lnSpc>
                  <a:spcPct val="90000"/>
                </a:lnSpc>
                <a:spcBef>
                  <a:spcPct val="0"/>
                </a:spcBef>
                <a:spcAft>
                  <a:spcPct val="15000"/>
                </a:spcAft>
                <a:buChar char="•"/>
              </a:pPr>
              <a:r>
                <a:rPr lang="en-US" sz="1900" kern="1200" baseline="0">
                  <a:solidFill>
                    <a:schemeClr val="bg1"/>
                  </a:solidFill>
                </a:rPr>
                <a:t>EIC Strategy Workshop Dec 4 provided guidance on achieving NP budget targets and working with the science community to converge on achievable goals.</a:t>
              </a:r>
              <a:endParaRPr lang="en-US" sz="1900" kern="1200">
                <a:solidFill>
                  <a:schemeClr val="bg1"/>
                </a:solidFill>
              </a:endParaRPr>
            </a:p>
          </p:txBody>
        </p:sp>
        <p:sp>
          <p:nvSpPr>
            <p:cNvPr id="24" name="Freeform: Shape 23">
              <a:extLst>
                <a:ext uri="{FF2B5EF4-FFF2-40B4-BE49-F238E27FC236}">
                  <a16:creationId xmlns:a16="http://schemas.microsoft.com/office/drawing/2014/main" id="{6FB9C685-2FA1-3A78-613E-F3AA1382E7EA}"/>
                </a:ext>
              </a:extLst>
            </p:cNvPr>
            <p:cNvSpPr/>
            <p:nvPr/>
          </p:nvSpPr>
          <p:spPr>
            <a:xfrm>
              <a:off x="787807" y="3517008"/>
              <a:ext cx="4433950" cy="560880"/>
            </a:xfrm>
            <a:custGeom>
              <a:avLst/>
              <a:gdLst>
                <a:gd name="connsiteX0" fmla="*/ 0 w 4433950"/>
                <a:gd name="connsiteY0" fmla="*/ 93482 h 560880"/>
                <a:gd name="connsiteX1" fmla="*/ 93482 w 4433950"/>
                <a:gd name="connsiteY1" fmla="*/ 0 h 560880"/>
                <a:gd name="connsiteX2" fmla="*/ 4340468 w 4433950"/>
                <a:gd name="connsiteY2" fmla="*/ 0 h 560880"/>
                <a:gd name="connsiteX3" fmla="*/ 4433950 w 4433950"/>
                <a:gd name="connsiteY3" fmla="*/ 93482 h 560880"/>
                <a:gd name="connsiteX4" fmla="*/ 4433950 w 4433950"/>
                <a:gd name="connsiteY4" fmla="*/ 467398 h 560880"/>
                <a:gd name="connsiteX5" fmla="*/ 4340468 w 4433950"/>
                <a:gd name="connsiteY5" fmla="*/ 560880 h 560880"/>
                <a:gd name="connsiteX6" fmla="*/ 93482 w 4433950"/>
                <a:gd name="connsiteY6" fmla="*/ 560880 h 560880"/>
                <a:gd name="connsiteX7" fmla="*/ 0 w 4433950"/>
                <a:gd name="connsiteY7" fmla="*/ 467398 h 560880"/>
                <a:gd name="connsiteX8" fmla="*/ 0 w 4433950"/>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3950" h="560880">
                  <a:moveTo>
                    <a:pt x="0" y="93482"/>
                  </a:moveTo>
                  <a:cubicBezTo>
                    <a:pt x="0" y="41853"/>
                    <a:pt x="41853" y="0"/>
                    <a:pt x="93482" y="0"/>
                  </a:cubicBezTo>
                  <a:lnTo>
                    <a:pt x="4340468" y="0"/>
                  </a:lnTo>
                  <a:cubicBezTo>
                    <a:pt x="4392097" y="0"/>
                    <a:pt x="4433950" y="41853"/>
                    <a:pt x="4433950" y="93482"/>
                  </a:cubicBezTo>
                  <a:lnTo>
                    <a:pt x="4433950" y="467398"/>
                  </a:lnTo>
                  <a:cubicBezTo>
                    <a:pt x="4433950" y="519027"/>
                    <a:pt x="4392097" y="560880"/>
                    <a:pt x="4340468" y="560880"/>
                  </a:cubicBezTo>
                  <a:lnTo>
                    <a:pt x="93482" y="560880"/>
                  </a:lnTo>
                  <a:cubicBezTo>
                    <a:pt x="41853" y="560880"/>
                    <a:pt x="0" y="519027"/>
                    <a:pt x="0" y="467398"/>
                  </a:cubicBezTo>
                  <a:lnTo>
                    <a:pt x="0" y="93482"/>
                  </a:lnTo>
                  <a:close/>
                </a:path>
              </a:pathLst>
            </a:custGeom>
            <a:solidFill>
              <a:srgbClr val="10A1AF"/>
            </a:solidFill>
          </p:spPr>
          <p:style>
            <a:lnRef idx="2">
              <a:schemeClr val="lt1">
                <a:hueOff val="0"/>
                <a:satOff val="0"/>
                <a:lumOff val="0"/>
                <a:alphaOff val="0"/>
              </a:schemeClr>
            </a:lnRef>
            <a:fillRef idx="1">
              <a:scrgbClr r="0" g="0" b="0"/>
            </a:fillRef>
            <a:effectRef idx="0">
              <a:schemeClr val="accent4">
                <a:hueOff val="-220966"/>
                <a:satOff val="-37237"/>
                <a:lumOff val="30589"/>
                <a:alphaOff val="0"/>
              </a:schemeClr>
            </a:effectRef>
            <a:fontRef idx="minor">
              <a:schemeClr val="lt1"/>
            </a:fontRef>
          </p:style>
          <p:txBody>
            <a:bodyPr spcFirstLastPara="0" vert="horz" wrap="square" lIns="223478" tIns="27380" rIns="223478" bIns="27380" numCol="1" spcCol="1270" anchor="ctr" anchorCtr="0">
              <a:noAutofit/>
            </a:bodyPr>
            <a:lstStyle/>
            <a:p>
              <a:pPr marL="0" lvl="0" indent="0" algn="l" defTabSz="889000">
                <a:lnSpc>
                  <a:spcPct val="90000"/>
                </a:lnSpc>
                <a:spcBef>
                  <a:spcPct val="0"/>
                </a:spcBef>
                <a:spcAft>
                  <a:spcPct val="35000"/>
                </a:spcAft>
                <a:buNone/>
              </a:pPr>
              <a:r>
                <a:rPr lang="en-US" sz="2000" b="1" kern="1200" baseline="0"/>
                <a:t>EIC Project Status </a:t>
              </a:r>
              <a:endParaRPr lang="en-US" sz="2000" kern="1200"/>
            </a:p>
          </p:txBody>
        </p:sp>
      </p:grpSp>
      <p:cxnSp>
        <p:nvCxnSpPr>
          <p:cNvPr id="5" name="Straight Connector 4">
            <a:extLst>
              <a:ext uri="{FF2B5EF4-FFF2-40B4-BE49-F238E27FC236}">
                <a16:creationId xmlns:a16="http://schemas.microsoft.com/office/drawing/2014/main" id="{311D0F45-1CCD-6E2F-3CE5-20DB5CB512D7}"/>
              </a:ext>
            </a:extLst>
          </p:cNvPr>
          <p:cNvCxnSpPr>
            <a:cxnSpLocks/>
          </p:cNvCxnSpPr>
          <p:nvPr/>
        </p:nvCxnSpPr>
        <p:spPr>
          <a:xfrm>
            <a:off x="417229" y="1168985"/>
            <a:ext cx="10823329" cy="0"/>
          </a:xfrm>
          <a:prstGeom prst="line">
            <a:avLst/>
          </a:prstGeom>
          <a:noFill/>
          <a:ln w="38100" cap="flat" cmpd="sng" algn="ctr">
            <a:solidFill>
              <a:srgbClr val="8397A9"/>
            </a:solidFill>
            <a:prstDash val="solid"/>
            <a:miter lim="800000"/>
          </a:ln>
          <a:effectLst/>
        </p:spPr>
      </p:cxnSp>
      <p:sp>
        <p:nvSpPr>
          <p:cNvPr id="17" name="TextBox 16">
            <a:extLst>
              <a:ext uri="{FF2B5EF4-FFF2-40B4-BE49-F238E27FC236}">
                <a16:creationId xmlns:a16="http://schemas.microsoft.com/office/drawing/2014/main" id="{70DDE40D-EFFB-0410-4795-648A7DB9D4A1}"/>
              </a:ext>
            </a:extLst>
          </p:cNvPr>
          <p:cNvSpPr txBox="1"/>
          <p:nvPr/>
        </p:nvSpPr>
        <p:spPr>
          <a:xfrm>
            <a:off x="532860" y="4062465"/>
            <a:ext cx="7160959" cy="2031325"/>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baseline="0"/>
              <a:t>IPR held on Aug 2025 recommended proceeding with subproject approach to EIC delivery.</a:t>
            </a:r>
            <a:r>
              <a:rPr lang="en-US"/>
              <a:t>  Next IPR planned for Apr 2026 to assess readiness for CD-2 of first subprojects.</a:t>
            </a:r>
            <a:endParaRPr lang="en-US">
              <a:ea typeface="Calibri"/>
              <a:cs typeface="Calibri"/>
            </a:endParaRPr>
          </a:p>
          <a:p>
            <a:pPr marL="285750" lvl="0" indent="-285750">
              <a:buFont typeface="Arial" panose="020B0604020202020204" pitchFamily="34" charset="0"/>
              <a:buChar char="•"/>
            </a:pPr>
            <a:r>
              <a:rPr lang="en-US" baseline="0"/>
              <a:t>Successfully met 3 PEMP evidentiary accomplishments in FY25.</a:t>
            </a:r>
            <a:endParaRPr lang="en-US">
              <a:ea typeface="Calibri"/>
              <a:cs typeface="Calibri"/>
            </a:endParaRPr>
          </a:p>
          <a:p>
            <a:pPr marL="285750" lvl="0" indent="-285750">
              <a:buFont typeface="Arial" panose="020B0604020202020204" pitchFamily="34" charset="0"/>
              <a:buChar char="•"/>
            </a:pPr>
            <a:r>
              <a:rPr lang="en-US" b="1" baseline="0"/>
              <a:t>EIC Strategy Workshop Dec 4 </a:t>
            </a:r>
            <a:r>
              <a:rPr lang="en-US" baseline="0"/>
              <a:t>provided guidance on achieving NP budget targets and working with the science community to converge on achievable goals.</a:t>
            </a:r>
            <a:endParaRPr lang="en-US" baseline="0">
              <a:ea typeface="Calibri"/>
              <a:cs typeface="Calibri"/>
            </a:endParaRPr>
          </a:p>
        </p:txBody>
      </p:sp>
      <p:sp>
        <p:nvSpPr>
          <p:cNvPr id="19" name="TextBox 18">
            <a:extLst>
              <a:ext uri="{FF2B5EF4-FFF2-40B4-BE49-F238E27FC236}">
                <a16:creationId xmlns:a16="http://schemas.microsoft.com/office/drawing/2014/main" id="{CFBAD696-95D0-1079-9BB6-06CA95846132}"/>
              </a:ext>
            </a:extLst>
          </p:cNvPr>
          <p:cNvSpPr txBox="1"/>
          <p:nvPr/>
        </p:nvSpPr>
        <p:spPr>
          <a:xfrm>
            <a:off x="532861" y="1909646"/>
            <a:ext cx="7303168" cy="1200329"/>
          </a:xfrm>
          <a:prstGeom prst="rect">
            <a:avLst/>
          </a:prstGeom>
          <a:noFill/>
        </p:spPr>
        <p:txBody>
          <a:bodyPr wrap="square" lIns="91440" tIns="45720" rIns="91440" bIns="45720" anchor="t">
            <a:spAutoFit/>
          </a:bodyPr>
          <a:lstStyle/>
          <a:p>
            <a:pPr marL="285750" lvl="0" indent="-285750">
              <a:buFont typeface="Arial" panose="020B0604020202020204" pitchFamily="34" charset="0"/>
              <a:buChar char="•"/>
            </a:pPr>
            <a:r>
              <a:rPr lang="en-US" baseline="0"/>
              <a:t>Responsible for delivering SRF, magnet, cryogenics and detector scope, about 25% of the total project.</a:t>
            </a:r>
            <a:endParaRPr lang="en-US">
              <a:ea typeface="Calibri"/>
              <a:cs typeface="Calibri"/>
            </a:endParaRPr>
          </a:p>
          <a:p>
            <a:pPr marL="285750" indent="-285750">
              <a:buFont typeface="Arial" panose="020B0604020202020204" pitchFamily="34" charset="0"/>
              <a:buChar char="•"/>
            </a:pPr>
            <a:r>
              <a:rPr lang="en-US" baseline="0"/>
              <a:t>JLab Director chairs EIC Advisory Board to help navigate project strategy.</a:t>
            </a:r>
          </a:p>
          <a:p>
            <a:pPr marL="285750" indent="-285750">
              <a:buFont typeface="Arial" panose="020B0604020202020204" pitchFamily="34" charset="0"/>
              <a:buChar char="•"/>
            </a:pPr>
            <a:r>
              <a:rPr lang="en-US"/>
              <a:t>JLab Deputy Lab Director for S&amp;T co-chairs EIC Resource Review Board. </a:t>
            </a:r>
            <a:endParaRPr lang="en-US">
              <a:ea typeface="Calibri"/>
              <a:cs typeface="Calibri"/>
            </a:endParaRPr>
          </a:p>
        </p:txBody>
      </p:sp>
      <p:pic>
        <p:nvPicPr>
          <p:cNvPr id="1026" name="Picture 2">
            <a:extLst>
              <a:ext uri="{FF2B5EF4-FFF2-40B4-BE49-F238E27FC236}">
                <a16:creationId xmlns:a16="http://schemas.microsoft.com/office/drawing/2014/main" id="{AD716BBE-A416-6E1E-0E88-4FD4FF468E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9324" y="2135980"/>
            <a:ext cx="4139178" cy="3825989"/>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4B8323E5-BEA3-F1DF-47A8-4AA8E9DF2F79}"/>
              </a:ext>
            </a:extLst>
          </p:cNvPr>
          <p:cNvSpPr>
            <a:spLocks noGrp="1"/>
          </p:cNvSpPr>
          <p:nvPr>
            <p:ph type="ftr" sz="quarter" idx="11"/>
          </p:nvPr>
        </p:nvSpPr>
        <p:spPr/>
        <p:txBody>
          <a:bodyPr/>
          <a:lstStyle/>
          <a:p>
            <a:r>
              <a:rPr lang="en-US"/>
              <a:t>Hall A Collaboration Meeting_1/21/2026</a:t>
            </a:r>
          </a:p>
        </p:txBody>
      </p:sp>
    </p:spTree>
    <p:extLst>
      <p:ext uri="{BB962C8B-B14F-4D97-AF65-F5344CB8AC3E}">
        <p14:creationId xmlns:p14="http://schemas.microsoft.com/office/powerpoint/2010/main" val="2735981028"/>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1_Office Theme">
  <a:themeElements>
    <a:clrScheme name="Custom 12">
      <a:dk1>
        <a:srgbClr val="000000"/>
      </a:dk1>
      <a:lt1>
        <a:srgbClr val="FFFFFF"/>
      </a:lt1>
      <a:dk2>
        <a:srgbClr val="44546A"/>
      </a:dk2>
      <a:lt2>
        <a:srgbClr val="A5A5A5"/>
      </a:lt2>
      <a:accent1>
        <a:srgbClr val="C31230"/>
      </a:accent1>
      <a:accent2>
        <a:srgbClr val="8397A9"/>
      </a:accent2>
      <a:accent3>
        <a:srgbClr val="5E5E5E"/>
      </a:accent3>
      <a:accent4>
        <a:srgbClr val="10A1AF"/>
      </a:accent4>
      <a:accent5>
        <a:srgbClr val="88D1D3"/>
      </a:accent5>
      <a:accent6>
        <a:srgbClr val="1C5068"/>
      </a:accent6>
      <a:hlink>
        <a:srgbClr val="0563C1"/>
      </a:hlink>
      <a:folHlink>
        <a:srgbClr val="820D2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versalDeck_September26" id="{42121FAE-CBFD-224F-BB5D-E61090EC9C0F}" vid="{BC2BB182-AFE4-7348-AB7B-DC95DBDFFB99}"/>
    </a:ext>
  </a:extLst>
</a:theme>
</file>

<file path=ppt/theme/theme2.xml><?xml version="1.0" encoding="utf-8"?>
<a:theme xmlns:a="http://schemas.openxmlformats.org/drawingml/2006/main" name="Jefferson Lab Theme 1">
  <a:themeElements>
    <a:clrScheme name="JLab Color Theme 1">
      <a:dk1>
        <a:srgbClr val="000000"/>
      </a:dk1>
      <a:lt1>
        <a:srgbClr val="FFFFFF"/>
      </a:lt1>
      <a:dk2>
        <a:srgbClr val="1C5068"/>
      </a:dk2>
      <a:lt2>
        <a:srgbClr val="8397A9"/>
      </a:lt2>
      <a:accent1>
        <a:srgbClr val="C31230"/>
      </a:accent1>
      <a:accent2>
        <a:srgbClr val="10A1AF"/>
      </a:accent2>
      <a:accent3>
        <a:srgbClr val="5E5E5E"/>
      </a:accent3>
      <a:accent4>
        <a:srgbClr val="821282"/>
      </a:accent4>
      <a:accent5>
        <a:srgbClr val="385723"/>
      </a:accent5>
      <a:accent6>
        <a:srgbClr val="BF9000"/>
      </a:accent6>
      <a:hlink>
        <a:srgbClr val="1C5068"/>
      </a:hlink>
      <a:folHlink>
        <a:srgbClr val="10A1A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_010825" id="{CF5332D7-02A2-4D94-90B6-1E83F034CEC1}" vid="{92AC98C5-F7F5-4C01-9CC1-781B0C283D59}"/>
    </a:ext>
  </a:extLst>
</a:theme>
</file>

<file path=ppt/theme/theme3.xml><?xml version="1.0" encoding="utf-8"?>
<a:theme xmlns:a="http://schemas.openxmlformats.org/drawingml/2006/main" name="2_Presentations (Wide Screen)">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extLst>
    <a:ext uri="{05A4C25C-085E-4340-85A3-A5531E510DB2}">
      <thm15:themeFamily xmlns:thm15="http://schemas.microsoft.com/office/thememl/2012/main" name="ORNL template 16x9" id="{C0EB04B0-D86C-9243-8720-2D2052F85E0F}" vid="{A3F60B28-C595-C340-94C0-76EB0CED3D7C}"/>
    </a:ext>
  </a:extLst>
</a:theme>
</file>

<file path=ppt/theme/theme4.xml><?xml version="1.0" encoding="utf-8"?>
<a:theme xmlns:a="http://schemas.openxmlformats.org/drawingml/2006/main" name="2_Office Theme">
  <a:themeElements>
    <a:clrScheme name="Custom 12">
      <a:dk1>
        <a:srgbClr val="000000"/>
      </a:dk1>
      <a:lt1>
        <a:srgbClr val="FFFFFF"/>
      </a:lt1>
      <a:dk2>
        <a:srgbClr val="44546A"/>
      </a:dk2>
      <a:lt2>
        <a:srgbClr val="A5A5A5"/>
      </a:lt2>
      <a:accent1>
        <a:srgbClr val="C31230"/>
      </a:accent1>
      <a:accent2>
        <a:srgbClr val="8397A9"/>
      </a:accent2>
      <a:accent3>
        <a:srgbClr val="5E5E5E"/>
      </a:accent3>
      <a:accent4>
        <a:srgbClr val="10A1AF"/>
      </a:accent4>
      <a:accent5>
        <a:srgbClr val="88D1D3"/>
      </a:accent5>
      <a:accent6>
        <a:srgbClr val="1C5068"/>
      </a:accent6>
      <a:hlink>
        <a:srgbClr val="0563C1"/>
      </a:hlink>
      <a:folHlink>
        <a:srgbClr val="820D2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versalDeck_September26" id="{42121FAE-CBFD-224F-BB5D-E61090EC9C0F}" vid="{BC2BB182-AFE4-7348-AB7B-DC95DBDFFB99}"/>
    </a:ext>
  </a:extLst>
</a:theme>
</file>

<file path=ppt/theme/theme5.xml><?xml version="1.0" encoding="utf-8"?>
<a:theme xmlns:a="http://schemas.openxmlformats.org/drawingml/2006/main" name="Custom">
  <a:themeElements>
    <a:clrScheme name="Custom 11">
      <a:dk1>
        <a:srgbClr val="000000"/>
      </a:dk1>
      <a:lt1>
        <a:srgbClr val="FFFFFF"/>
      </a:lt1>
      <a:dk2>
        <a:srgbClr val="8439BD"/>
      </a:dk2>
      <a:lt2>
        <a:srgbClr val="EBEBEB"/>
      </a:lt2>
      <a:accent1>
        <a:srgbClr val="0EABB7"/>
      </a:accent1>
      <a:accent2>
        <a:srgbClr val="4868E5"/>
      </a:accent2>
      <a:accent3>
        <a:srgbClr val="20A472"/>
      </a:accent3>
      <a:accent4>
        <a:srgbClr val="B13DC8"/>
      </a:accent4>
      <a:accent5>
        <a:srgbClr val="172DA6"/>
      </a:accent5>
      <a:accent6>
        <a:srgbClr val="00B0F0"/>
      </a:accent6>
      <a:hlink>
        <a:srgbClr val="00B0F0"/>
      </a:hlink>
      <a:folHlink>
        <a:srgbClr val="B13DC8"/>
      </a:folHlink>
    </a:clrScheme>
    <a:fontScheme name="Custom 11">
      <a:majorFont>
        <a:latin typeface="Speak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owth timeline_Win32_SL_V2" id="{472B563D-2627-40FF-B9AC-E4DA2ED22769}" vid="{9B52D68F-B76B-4F51-976F-7AA8D82DE1AA}"/>
    </a:ext>
  </a:extLst>
</a:theme>
</file>

<file path=ppt/theme/theme6.xml><?xml version="1.0" encoding="utf-8"?>
<a:theme xmlns:a="http://schemas.openxmlformats.org/drawingml/2006/main" name="3_Presentations (Wide Screen)">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extLst>
    <a:ext uri="{05A4C25C-085E-4340-85A3-A5531E510DB2}">
      <thm15:themeFamily xmlns:thm15="http://schemas.microsoft.com/office/thememl/2012/main" name="ORNL template 16x9" id="{C0EB04B0-D86C-9243-8720-2D2052F85E0F}" vid="{A3F60B28-C595-C340-94C0-76EB0CED3D7C}"/>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B7BEAF6C418642A28670BD15AEC2C4" ma:contentTypeVersion="13" ma:contentTypeDescription="Create a new document." ma:contentTypeScope="" ma:versionID="fcdd7a97decd68c6dba9d13b875fa20f">
  <xsd:schema xmlns:xsd="http://www.w3.org/2001/XMLSchema" xmlns:xs="http://www.w3.org/2001/XMLSchema" xmlns:p="http://schemas.microsoft.com/office/2006/metadata/properties" xmlns:ns2="2b8875b9-b399-4b8d-8cfa-81a525b04246" xmlns:ns3="0f5a51fd-5a30-4728-96e2-7eaad79492bd" targetNamespace="http://schemas.microsoft.com/office/2006/metadata/properties" ma:root="true" ma:fieldsID="f581c8e828ad8dacba278791715e0101" ns2:_="" ns3:_="">
    <xsd:import namespace="2b8875b9-b399-4b8d-8cfa-81a525b04246"/>
    <xsd:import namespace="0f5a51fd-5a30-4728-96e2-7eaad79492b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8875b9-b399-4b8d-8cfa-81a525b042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44b97cb4-2f5e-48a1-816a-9019d04dc3c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f5a51fd-5a30-4728-96e2-7eaad79492b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d7965b2d-73a3-4a19-b563-9672fc5a87da}" ma:internalName="TaxCatchAll" ma:showField="CatchAllData" ma:web="0f5a51fd-5a30-4728-96e2-7eaad79492b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f5a51fd-5a30-4728-96e2-7eaad79492bd" xsi:nil="true"/>
    <lcf76f155ced4ddcb4097134ff3c332f xmlns="2b8875b9-b399-4b8d-8cfa-81a525b0424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C34845C-F61D-4189-86F8-BBD820BD6BB6}">
  <ds:schemaRefs>
    <ds:schemaRef ds:uri="0f5a51fd-5a30-4728-96e2-7eaad79492bd"/>
    <ds:schemaRef ds:uri="2b8875b9-b399-4b8d-8cfa-81a525b0424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9629504-9842-4D4E-AA6E-F6F23A27AB30}">
  <ds:schemaRefs>
    <ds:schemaRef ds:uri="http://schemas.microsoft.com/sharepoint/v3/contenttype/forms"/>
  </ds:schemaRefs>
</ds:datastoreItem>
</file>

<file path=customXml/itemProps3.xml><?xml version="1.0" encoding="utf-8"?>
<ds:datastoreItem xmlns:ds="http://schemas.openxmlformats.org/officeDocument/2006/customXml" ds:itemID="{827D604D-A1D6-42D2-987B-068DFB99379C}">
  <ds:schemaRefs>
    <ds:schemaRef ds:uri="0f5a51fd-5a30-4728-96e2-7eaad79492bd"/>
    <ds:schemaRef ds:uri="2b8875b9-b399-4b8d-8cfa-81a525b0424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b4d7ee1f-4fb3-4f06-9037-2b5b522042ab}" enabled="0" method="" siteId="{b4d7ee1f-4fb3-4f06-9037-2b5b522042ab}" removed="1"/>
</clbl:labelList>
</file>

<file path=docProps/app.xml><?xml version="1.0" encoding="utf-8"?>
<Properties xmlns="http://schemas.openxmlformats.org/officeDocument/2006/extended-properties" xmlns:vt="http://schemas.openxmlformats.org/officeDocument/2006/docPropsVTypes">
  <TotalTime>0</TotalTime>
  <Words>2344</Words>
  <Application>Microsoft Office PowerPoint</Application>
  <PresentationFormat>Widescreen</PresentationFormat>
  <Paragraphs>231</Paragraphs>
  <Slides>15</Slides>
  <Notes>12</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15</vt:i4>
      </vt:variant>
    </vt:vector>
  </HeadingPairs>
  <TitlesOfParts>
    <vt:vector size="31" baseType="lpstr">
      <vt:lpstr>Aptos</vt:lpstr>
      <vt:lpstr>Arial</vt:lpstr>
      <vt:lpstr>Arial Black</vt:lpstr>
      <vt:lpstr>Avenir</vt:lpstr>
      <vt:lpstr>Avenir Next LT Pro Light</vt:lpstr>
      <vt:lpstr>Calibri</vt:lpstr>
      <vt:lpstr>Calibri Light</vt:lpstr>
      <vt:lpstr>PingFangSC-Regular</vt:lpstr>
      <vt:lpstr>Speak Pro</vt:lpstr>
      <vt:lpstr>Wingdings</vt:lpstr>
      <vt:lpstr>1_Office Theme</vt:lpstr>
      <vt:lpstr>Jefferson Lab Theme 1</vt:lpstr>
      <vt:lpstr>2_Presentations (Wide Screen)</vt:lpstr>
      <vt:lpstr>2_Office Theme</vt:lpstr>
      <vt:lpstr>Custom</vt:lpstr>
      <vt:lpstr>3_Presentations (Wide Screen)</vt:lpstr>
      <vt:lpstr>JSA Board Report</vt:lpstr>
      <vt:lpstr>FY25 CEBAF Operations</vt:lpstr>
      <vt:lpstr>FY25 Awards and Recognition</vt:lpstr>
      <vt:lpstr>PowerPoint Presentation</vt:lpstr>
      <vt:lpstr>Government Shutdown</vt:lpstr>
      <vt:lpstr>VSP/ ISP Status</vt:lpstr>
      <vt:lpstr>CEBAF Operation Plans for FY26</vt:lpstr>
      <vt:lpstr>CEBAF Maintenance and Leadership Updates</vt:lpstr>
      <vt:lpstr>Electron-Ion Collider (EIC) </vt:lpstr>
      <vt:lpstr>High Performance Data Facility (HPDF) and AmSC</vt:lpstr>
      <vt:lpstr>JLab Management and Operating Contract Timeline</vt:lpstr>
      <vt:lpstr>PowerPoint Presentation</vt:lpstr>
      <vt:lpstr>Unfolding the future</vt:lpstr>
      <vt:lpstr>The long-term approach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DOE to the People</dc:title>
  <dc:creator>Deborah Dowd</dc:creator>
  <cp:lastModifiedBy>Jae Yun Cho</cp:lastModifiedBy>
  <cp:revision>5</cp:revision>
  <cp:lastPrinted>2025-10-01T19:31:44Z</cp:lastPrinted>
  <dcterms:created xsi:type="dcterms:W3CDTF">2024-10-09T22:37:35Z</dcterms:created>
  <dcterms:modified xsi:type="dcterms:W3CDTF">2026-01-21T14:08:11Z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0x0101002EB7BEAF6C418642A28670BD15AEC2C4</vt:lpwstr>
  </property>
  <property fmtid="{D5CDD505-2E9C-101B-9397-08002B2CF9AE}" pid="3" name="MediaServiceImageTags">
    <vt:lpwstr/>
  </property>
</Properties>
</file>