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8"/>
  </p:notesMasterIdLst>
  <p:sldIdLst>
    <p:sldId id="1744" r:id="rId2"/>
    <p:sldId id="1758" r:id="rId3"/>
    <p:sldId id="1760" r:id="rId4"/>
    <p:sldId id="257" r:id="rId5"/>
    <p:sldId id="1746" r:id="rId6"/>
    <p:sldId id="258" r:id="rId7"/>
    <p:sldId id="261" r:id="rId8"/>
    <p:sldId id="262" r:id="rId9"/>
    <p:sldId id="1732" r:id="rId10"/>
    <p:sldId id="1752" r:id="rId11"/>
    <p:sldId id="287" r:id="rId12"/>
    <p:sldId id="1777" r:id="rId13"/>
    <p:sldId id="1712" r:id="rId14"/>
    <p:sldId id="1750" r:id="rId15"/>
    <p:sldId id="1751" r:id="rId16"/>
    <p:sldId id="290" r:id="rId17"/>
    <p:sldId id="1734" r:id="rId18"/>
    <p:sldId id="1735" r:id="rId19"/>
    <p:sldId id="1761" r:id="rId20"/>
    <p:sldId id="280" r:id="rId21"/>
    <p:sldId id="1737" r:id="rId22"/>
    <p:sldId id="1762" r:id="rId23"/>
    <p:sldId id="1764" r:id="rId24"/>
    <p:sldId id="1765" r:id="rId25"/>
    <p:sldId id="1766" r:id="rId26"/>
    <p:sldId id="1767" r:id="rId27"/>
    <p:sldId id="1769" r:id="rId28"/>
    <p:sldId id="1770" r:id="rId29"/>
    <p:sldId id="1782" r:id="rId30"/>
    <p:sldId id="1783" r:id="rId31"/>
    <p:sldId id="1779" r:id="rId32"/>
    <p:sldId id="1781" r:id="rId33"/>
    <p:sldId id="1780" r:id="rId34"/>
    <p:sldId id="1771" r:id="rId35"/>
    <p:sldId id="1772" r:id="rId36"/>
    <p:sldId id="1773" r:id="rId37"/>
    <p:sldId id="1759" r:id="rId38"/>
    <p:sldId id="1774" r:id="rId39"/>
    <p:sldId id="1763" r:id="rId40"/>
    <p:sldId id="1747" r:id="rId41"/>
    <p:sldId id="1733" r:id="rId42"/>
    <p:sldId id="1753" r:id="rId43"/>
    <p:sldId id="1740" r:id="rId44"/>
    <p:sldId id="1742" r:id="rId45"/>
    <p:sldId id="1754" r:id="rId46"/>
    <p:sldId id="1755" r:id="rId4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9052"/>
    <p:restoredTop sz="94622"/>
  </p:normalViewPr>
  <p:slideViewPr>
    <p:cSldViewPr snapToGrid="0">
      <p:cViewPr varScale="1">
        <p:scale>
          <a:sx n="82" d="100"/>
          <a:sy n="82" d="100"/>
        </p:scale>
        <p:origin x="72" y="29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00CF83-D0F1-924A-BC08-683EA5AA2B20}" type="datetimeFigureOut">
              <a:rPr lang="en-US" smtClean="0"/>
              <a:t>1/27/2026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59DFB-302C-EC47-AEA1-DC894E31148E}" type="slidenum">
              <a:rPr lang="en-US" smtClean="0"/>
              <a:t>‹#›</a:t>
            </a:fld>
            <a:endParaRPr lang="en-US"/>
          </a:p>
        </p:txBody>
      </p:sp>
    </p:spTree>
    <p:extLst>
      <p:ext uri="{BB962C8B-B14F-4D97-AF65-F5344CB8AC3E}">
        <p14:creationId xmlns:p14="http://schemas.microsoft.com/office/powerpoint/2010/main" val="2270969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59DFB-302C-EC47-AEA1-DC894E31148E}" type="slidenum">
              <a:rPr lang="en-US" smtClean="0"/>
              <a:t>1</a:t>
            </a:fld>
            <a:endParaRPr lang="en-US"/>
          </a:p>
        </p:txBody>
      </p:sp>
    </p:spTree>
    <p:extLst>
      <p:ext uri="{BB962C8B-B14F-4D97-AF65-F5344CB8AC3E}">
        <p14:creationId xmlns:p14="http://schemas.microsoft.com/office/powerpoint/2010/main" val="119399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A2070E-DA8F-E6C3-497A-AA3E5DDAC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CD04535-CE7E-B07E-FA61-32C08E4DE4E1}"/>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EC557DC-937A-7A07-9A29-C92CDD77732C}"/>
              </a:ext>
            </a:extLst>
          </p:cNvPr>
          <p:cNvSpPr>
            <a:spLocks noGrp="1"/>
          </p:cNvSpPr>
          <p:nvPr>
            <p:ph type="body" idx="1"/>
          </p:nvPr>
        </p:nvSpPr>
        <p:spPr/>
        <p:txBody>
          <a:bodyPr/>
          <a:lstStyle/>
          <a:p>
            <a:r>
              <a:rPr lang="en-US" altLang="en-US" dirty="0">
                <a:latin typeface="Calibri" panose="020F0502020204030204" pitchFamily="34" charset="0"/>
                <a:cs typeface="Calibri" panose="020F0502020204030204" pitchFamily="34" charset="0"/>
                <a:sym typeface="Arial" panose="020B0604020202020204" pitchFamily="34" charset="0"/>
              </a:rPr>
              <a:t>3He electro disintegration suggests that 3N SRCs are predominantly formed by two consecutive 2N SRCs and the majority of them are in the linear </a:t>
            </a:r>
            <a:r>
              <a:rPr lang="en-US" altLang="en-US" dirty="0" err="1">
                <a:latin typeface="Calibri" panose="020F0502020204030204" pitchFamily="34" charset="0"/>
                <a:cs typeface="Calibri" panose="020F0502020204030204" pitchFamily="34" charset="0"/>
                <a:sym typeface="Arial" panose="020B0604020202020204" pitchFamily="34" charset="0"/>
              </a:rPr>
              <a:t>configuratiion</a:t>
            </a:r>
            <a:endParaRPr lang="en-US" altLang="en-US" dirty="0">
              <a:latin typeface="Calibri" panose="020F0502020204030204" pitchFamily="34" charset="0"/>
              <a:cs typeface="Calibri" panose="020F0502020204030204" pitchFamily="34" charset="0"/>
              <a:sym typeface="Arial" panose="020B0604020202020204" pitchFamily="34" charset="0"/>
            </a:endParaRPr>
          </a:p>
        </p:txBody>
      </p:sp>
      <p:sp>
        <p:nvSpPr>
          <p:cNvPr id="4" name="Slide Number Placeholder 3">
            <a:extLst>
              <a:ext uri="{FF2B5EF4-FFF2-40B4-BE49-F238E27FC236}">
                <a16:creationId xmlns:a16="http://schemas.microsoft.com/office/drawing/2014/main" id="{232119DD-6A8E-1207-028A-F5D04E28EBAE}"/>
              </a:ext>
            </a:extLst>
          </p:cNvPr>
          <p:cNvSpPr>
            <a:spLocks noGrp="1"/>
          </p:cNvSpPr>
          <p:nvPr>
            <p:ph type="sldNum" sz="quarter" idx="5"/>
          </p:nvPr>
        </p:nvSpPr>
        <p:spPr/>
        <p:txBody>
          <a:bodyPr/>
          <a:lstStyle/>
          <a:p>
            <a:fld id="{12C288FC-AE82-3E45-807C-84E4BD797FC9}" type="slidenum">
              <a:rPr lang="en-US" smtClean="0"/>
              <a:t>14</a:t>
            </a:fld>
            <a:endParaRPr lang="en-US"/>
          </a:p>
        </p:txBody>
      </p:sp>
    </p:spTree>
    <p:extLst>
      <p:ext uri="{BB962C8B-B14F-4D97-AF65-F5344CB8AC3E}">
        <p14:creationId xmlns:p14="http://schemas.microsoft.com/office/powerpoint/2010/main" val="4402167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Too small to shift a MF nucleon to 3N-SRC domain</a:t>
            </a:r>
          </a:p>
        </p:txBody>
      </p:sp>
      <p:sp>
        <p:nvSpPr>
          <p:cNvPr id="4" name="Slide Number Placeholder 3"/>
          <p:cNvSpPr>
            <a:spLocks noGrp="1"/>
          </p:cNvSpPr>
          <p:nvPr>
            <p:ph type="sldNum" sz="quarter" idx="5"/>
          </p:nvPr>
        </p:nvSpPr>
        <p:spPr/>
        <p:txBody>
          <a:bodyPr/>
          <a:lstStyle/>
          <a:p>
            <a:fld id="{12C288FC-AE82-3E45-807C-84E4BD797FC9}" type="slidenum">
              <a:rPr lang="en-US" smtClean="0"/>
              <a:t>15</a:t>
            </a:fld>
            <a:endParaRPr lang="en-US"/>
          </a:p>
        </p:txBody>
      </p:sp>
    </p:spTree>
    <p:extLst>
      <p:ext uri="{BB962C8B-B14F-4D97-AF65-F5344CB8AC3E}">
        <p14:creationId xmlns:p14="http://schemas.microsoft.com/office/powerpoint/2010/main" val="8569708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BA6C32-5BD6-C5B3-0846-DEDAF5FE97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91DFF71-B897-B474-0D06-DADEB389D3F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E0289C8F-8876-371E-378C-4526148C23DE}"/>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distribution of the light-front density matrix</a:t>
            </a:r>
            <a:endParaRPr lang="en-US" dirty="0"/>
          </a:p>
        </p:txBody>
      </p:sp>
      <p:sp>
        <p:nvSpPr>
          <p:cNvPr id="4" name="Slide Number Placeholder 3">
            <a:extLst>
              <a:ext uri="{FF2B5EF4-FFF2-40B4-BE49-F238E27FC236}">
                <a16:creationId xmlns:a16="http://schemas.microsoft.com/office/drawing/2014/main" id="{9837ACBC-7E1E-7B92-0CFE-EEB404ED60FA}"/>
              </a:ext>
            </a:extLst>
          </p:cNvPr>
          <p:cNvSpPr>
            <a:spLocks noGrp="1"/>
          </p:cNvSpPr>
          <p:nvPr>
            <p:ph type="sldNum" sz="quarter" idx="5"/>
          </p:nvPr>
        </p:nvSpPr>
        <p:spPr/>
        <p:txBody>
          <a:bodyPr/>
          <a:lstStyle/>
          <a:p>
            <a:fld id="{654C31D9-DACA-9140-BD8D-0BA59210581F}" type="slidenum">
              <a:rPr lang="en-US" smtClean="0"/>
              <a:t>16</a:t>
            </a:fld>
            <a:endParaRPr lang="en-US"/>
          </a:p>
        </p:txBody>
      </p:sp>
    </p:spTree>
    <p:extLst>
      <p:ext uri="{BB962C8B-B14F-4D97-AF65-F5344CB8AC3E}">
        <p14:creationId xmlns:p14="http://schemas.microsoft.com/office/powerpoint/2010/main" val="34343769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62D479-4C98-D220-ED18-D1375E9AC9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DCCF7-2FE9-BE7A-15B5-8715B4D895A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118A2E5-9177-5CB6-1334-0E5D74E9CAE9}"/>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distribution of the light-front density matrix</a:t>
            </a:r>
            <a:endParaRPr lang="en-US" dirty="0"/>
          </a:p>
        </p:txBody>
      </p:sp>
      <p:sp>
        <p:nvSpPr>
          <p:cNvPr id="4" name="Slide Number Placeholder 3">
            <a:extLst>
              <a:ext uri="{FF2B5EF4-FFF2-40B4-BE49-F238E27FC236}">
                <a16:creationId xmlns:a16="http://schemas.microsoft.com/office/drawing/2014/main" id="{8712F594-5756-6B42-3FB0-D7F4AB41115D}"/>
              </a:ext>
            </a:extLst>
          </p:cNvPr>
          <p:cNvSpPr>
            <a:spLocks noGrp="1"/>
          </p:cNvSpPr>
          <p:nvPr>
            <p:ph type="sldNum" sz="quarter" idx="5"/>
          </p:nvPr>
        </p:nvSpPr>
        <p:spPr/>
        <p:txBody>
          <a:bodyPr/>
          <a:lstStyle/>
          <a:p>
            <a:fld id="{654C31D9-DACA-9140-BD8D-0BA59210581F}" type="slidenum">
              <a:rPr lang="en-US" smtClean="0"/>
              <a:t>17</a:t>
            </a:fld>
            <a:endParaRPr lang="en-US"/>
          </a:p>
        </p:txBody>
      </p:sp>
    </p:spTree>
    <p:extLst>
      <p:ext uri="{BB962C8B-B14F-4D97-AF65-F5344CB8AC3E}">
        <p14:creationId xmlns:p14="http://schemas.microsoft.com/office/powerpoint/2010/main" val="35204554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28DB0-C037-E490-2820-368ED0E78A8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C7E9F9-D05E-639D-99E7-557587AB3C1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4AE162E6-4B2C-8E98-7AF5-981AA8F34448}"/>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distribution of the light-front density matrix</a:t>
            </a:r>
            <a:endParaRPr lang="en-US" dirty="0"/>
          </a:p>
        </p:txBody>
      </p:sp>
      <p:sp>
        <p:nvSpPr>
          <p:cNvPr id="4" name="Slide Number Placeholder 3">
            <a:extLst>
              <a:ext uri="{FF2B5EF4-FFF2-40B4-BE49-F238E27FC236}">
                <a16:creationId xmlns:a16="http://schemas.microsoft.com/office/drawing/2014/main" id="{DB12BDBA-32C6-E351-CCD2-4D33D86E78D2}"/>
              </a:ext>
            </a:extLst>
          </p:cNvPr>
          <p:cNvSpPr>
            <a:spLocks noGrp="1"/>
          </p:cNvSpPr>
          <p:nvPr>
            <p:ph type="sldNum" sz="quarter" idx="5"/>
          </p:nvPr>
        </p:nvSpPr>
        <p:spPr/>
        <p:txBody>
          <a:bodyPr/>
          <a:lstStyle/>
          <a:p>
            <a:fld id="{654C31D9-DACA-9140-BD8D-0BA59210581F}" type="slidenum">
              <a:rPr lang="en-US" smtClean="0"/>
              <a:t>18</a:t>
            </a:fld>
            <a:endParaRPr lang="en-US"/>
          </a:p>
        </p:txBody>
      </p:sp>
    </p:spTree>
    <p:extLst>
      <p:ext uri="{BB962C8B-B14F-4D97-AF65-F5344CB8AC3E}">
        <p14:creationId xmlns:p14="http://schemas.microsoft.com/office/powerpoint/2010/main" val="29358751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59DFB-302C-EC47-AEA1-DC894E31148E}" type="slidenum">
              <a:rPr lang="en-US" smtClean="0"/>
              <a:t>20</a:t>
            </a:fld>
            <a:endParaRPr lang="en-US"/>
          </a:p>
        </p:txBody>
      </p:sp>
    </p:spTree>
    <p:extLst>
      <p:ext uri="{BB962C8B-B14F-4D97-AF65-F5344CB8AC3E}">
        <p14:creationId xmlns:p14="http://schemas.microsoft.com/office/powerpoint/2010/main" val="21349105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59DFB-302C-EC47-AEA1-DC894E31148E}" type="slidenum">
              <a:rPr lang="en-US" smtClean="0"/>
              <a:t>22</a:t>
            </a:fld>
            <a:endParaRPr lang="en-US"/>
          </a:p>
        </p:txBody>
      </p:sp>
    </p:spTree>
    <p:extLst>
      <p:ext uri="{BB962C8B-B14F-4D97-AF65-F5344CB8AC3E}">
        <p14:creationId xmlns:p14="http://schemas.microsoft.com/office/powerpoint/2010/main" val="26683195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159DFB-302C-EC47-AEA1-DC894E31148E}" type="slidenum">
              <a:rPr lang="en-US" smtClean="0"/>
              <a:t>23</a:t>
            </a:fld>
            <a:endParaRPr lang="en-US"/>
          </a:p>
        </p:txBody>
      </p:sp>
    </p:spTree>
    <p:extLst>
      <p:ext uri="{BB962C8B-B14F-4D97-AF65-F5344CB8AC3E}">
        <p14:creationId xmlns:p14="http://schemas.microsoft.com/office/powerpoint/2010/main" val="3518434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ELLO has Cherenkov only and ELHI has </a:t>
            </a:r>
            <a:r>
              <a:rPr lang="en-US" dirty="0" err="1"/>
              <a:t>Preshower</a:t>
            </a:r>
            <a:r>
              <a:rPr lang="en-US" dirty="0"/>
              <a:t> only. And I'm using EL-REAL runs for that trigger study, which takes either one as an OR statement. It's weird because ideally most events have both triggers fire, but it seems one of them is a little biased depending on the target.</a:t>
            </a:r>
          </a:p>
        </p:txBody>
      </p:sp>
      <p:sp>
        <p:nvSpPr>
          <p:cNvPr id="4" name="Slide Number Placeholder 3"/>
          <p:cNvSpPr>
            <a:spLocks noGrp="1"/>
          </p:cNvSpPr>
          <p:nvPr>
            <p:ph type="sldNum" sz="quarter" idx="5"/>
          </p:nvPr>
        </p:nvSpPr>
        <p:spPr/>
        <p:txBody>
          <a:bodyPr/>
          <a:lstStyle/>
          <a:p>
            <a:fld id="{29159DFB-302C-EC47-AEA1-DC894E31148E}" type="slidenum">
              <a:rPr lang="en-US" smtClean="0"/>
              <a:t>27</a:t>
            </a:fld>
            <a:endParaRPr lang="en-US"/>
          </a:p>
        </p:txBody>
      </p:sp>
    </p:spTree>
    <p:extLst>
      <p:ext uri="{BB962C8B-B14F-4D97-AF65-F5344CB8AC3E}">
        <p14:creationId xmlns:p14="http://schemas.microsoft.com/office/powerpoint/2010/main" val="37398203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g3774a88eee3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8" name="Google Shape;58;g3774a88eee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r>
              <a:rPr lang="en-US" dirty="0"/>
              <a:t>The strong short distance interactions of nucleons in the nucleus create the short range correlations. These are essentially pairs of high momentum nucleons with large relative back to back momenta and low center of mass momenta</a:t>
            </a:r>
          </a:p>
        </p:txBody>
      </p:sp>
      <p:sp>
        <p:nvSpPr>
          <p:cNvPr id="4" name="Slide Number Placeholder 3"/>
          <p:cNvSpPr>
            <a:spLocks noGrp="1"/>
          </p:cNvSpPr>
          <p:nvPr>
            <p:ph type="sldNum" sz="quarter" idx="5"/>
          </p:nvPr>
        </p:nvSpPr>
        <p:spPr/>
        <p:txBody>
          <a:bodyPr/>
          <a:lstStyle/>
          <a:p>
            <a:fld id="{12C288FC-AE82-3E45-807C-84E4BD797FC9}" type="slidenum">
              <a:rPr lang="en-US" smtClean="0"/>
              <a:t>4</a:t>
            </a:fld>
            <a:endParaRPr lang="en-US"/>
          </a:p>
        </p:txBody>
      </p:sp>
    </p:spTree>
    <p:extLst>
      <p:ext uri="{BB962C8B-B14F-4D97-AF65-F5344CB8AC3E}">
        <p14:creationId xmlns:p14="http://schemas.microsoft.com/office/powerpoint/2010/main" val="412548353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a:extLst>
            <a:ext uri="{FF2B5EF4-FFF2-40B4-BE49-F238E27FC236}">
              <a16:creationId xmlns:a16="http://schemas.microsoft.com/office/drawing/2014/main" id="{34622F7F-82EF-DDB8-75C0-14B34B4672D3}"/>
            </a:ext>
          </a:extLst>
        </p:cNvPr>
        <p:cNvGrpSpPr/>
        <p:nvPr/>
      </p:nvGrpSpPr>
      <p:grpSpPr>
        <a:xfrm>
          <a:off x="0" y="0"/>
          <a:ext cx="0" cy="0"/>
          <a:chOff x="0" y="0"/>
          <a:chExt cx="0" cy="0"/>
        </a:xfrm>
      </p:grpSpPr>
      <p:sp>
        <p:nvSpPr>
          <p:cNvPr id="57" name="Google Shape;57;g3774a88eee3_0_0:notes">
            <a:extLst>
              <a:ext uri="{FF2B5EF4-FFF2-40B4-BE49-F238E27FC236}">
                <a16:creationId xmlns:a16="http://schemas.microsoft.com/office/drawing/2014/main" id="{F67936FA-D9CE-D934-D440-26A78A14227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58" name="Google Shape;58;g3774a88eee3_0_0:notes">
            <a:extLst>
              <a:ext uri="{FF2B5EF4-FFF2-40B4-BE49-F238E27FC236}">
                <a16:creationId xmlns:a16="http://schemas.microsoft.com/office/drawing/2014/main" id="{630CC1F1-359D-15EC-313E-70985DCB46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2647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acd699d6d7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txBody>
          <a:bodyPr/>
          <a:lstStyle/>
          <a:p>
            <a:endParaRPr lang="en-US"/>
          </a:p>
        </p:txBody>
      </p:sp>
      <p:sp>
        <p:nvSpPr>
          <p:cNvPr id="66" name="Google Shape;66;g3acd699d6d7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A0354-DF63-F724-B9CA-32901AD98E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E01D44-6585-4673-C803-84D17C79194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13FBE192-1D77-F721-5248-62AB02B3594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C21132F-BDEF-937D-7023-B7F0C1FF1B92}"/>
              </a:ext>
            </a:extLst>
          </p:cNvPr>
          <p:cNvSpPr>
            <a:spLocks noGrp="1"/>
          </p:cNvSpPr>
          <p:nvPr>
            <p:ph type="sldNum" sz="quarter" idx="5"/>
          </p:nvPr>
        </p:nvSpPr>
        <p:spPr/>
        <p:txBody>
          <a:bodyPr/>
          <a:lstStyle/>
          <a:p>
            <a:fld id="{654C31D9-DACA-9140-BD8D-0BA59210581F}" type="slidenum">
              <a:rPr lang="en-US" smtClean="0"/>
              <a:t>41</a:t>
            </a:fld>
            <a:endParaRPr lang="en-US"/>
          </a:p>
        </p:txBody>
      </p:sp>
    </p:spTree>
    <p:extLst>
      <p:ext uri="{BB962C8B-B14F-4D97-AF65-F5344CB8AC3E}">
        <p14:creationId xmlns:p14="http://schemas.microsoft.com/office/powerpoint/2010/main" val="2079575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9E31E-D729-2CA5-9E4C-5C2F658545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2DE971-1ED1-EA85-992D-4B5726FA30D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C6D691FA-725A-20BF-87E9-489E72570F1F}"/>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distribution of the light-front density matrix</a:t>
            </a:r>
            <a:endParaRPr lang="en-US" dirty="0"/>
          </a:p>
        </p:txBody>
      </p:sp>
      <p:sp>
        <p:nvSpPr>
          <p:cNvPr id="4" name="Slide Number Placeholder 3">
            <a:extLst>
              <a:ext uri="{FF2B5EF4-FFF2-40B4-BE49-F238E27FC236}">
                <a16:creationId xmlns:a16="http://schemas.microsoft.com/office/drawing/2014/main" id="{F6125CA3-F472-0D14-7C11-0A456CB69F09}"/>
              </a:ext>
            </a:extLst>
          </p:cNvPr>
          <p:cNvSpPr>
            <a:spLocks noGrp="1"/>
          </p:cNvSpPr>
          <p:nvPr>
            <p:ph type="sldNum" sz="quarter" idx="5"/>
          </p:nvPr>
        </p:nvSpPr>
        <p:spPr/>
        <p:txBody>
          <a:bodyPr/>
          <a:lstStyle/>
          <a:p>
            <a:fld id="{654C31D9-DACA-9140-BD8D-0BA59210581F}" type="slidenum">
              <a:rPr lang="en-US" smtClean="0"/>
              <a:t>42</a:t>
            </a:fld>
            <a:endParaRPr lang="en-US"/>
          </a:p>
        </p:txBody>
      </p:sp>
    </p:spTree>
    <p:extLst>
      <p:ext uri="{BB962C8B-B14F-4D97-AF65-F5344CB8AC3E}">
        <p14:creationId xmlns:p14="http://schemas.microsoft.com/office/powerpoint/2010/main" val="17983846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288FC-AE82-3E45-807C-84E4BD797FC9}" type="slidenum">
              <a:rPr lang="en-US" smtClean="0"/>
              <a:t>45</a:t>
            </a:fld>
            <a:endParaRPr lang="en-US"/>
          </a:p>
        </p:txBody>
      </p:sp>
    </p:spTree>
    <p:extLst>
      <p:ext uri="{BB962C8B-B14F-4D97-AF65-F5344CB8AC3E}">
        <p14:creationId xmlns:p14="http://schemas.microsoft.com/office/powerpoint/2010/main" val="7056800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45AF0-36E1-2C93-604B-057848BBFDF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708ECE-B9C6-E298-4087-F9C2AF0DB83E}"/>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2FC9995-39CB-FBCC-EE68-98FC6A7AB51A}"/>
              </a:ext>
            </a:extLst>
          </p:cNvPr>
          <p:cNvSpPr>
            <a:spLocks noGrp="1"/>
          </p:cNvSpPr>
          <p:nvPr>
            <p:ph type="body" idx="1"/>
          </p:nvPr>
        </p:nvSpPr>
        <p:spPr/>
        <p:txBody>
          <a:bodyPr/>
          <a:lstStyle/>
          <a:p>
            <a:r>
              <a:rPr lang="en-US" dirty="0"/>
              <a:t>The strong short distance interactions of nucleons in the nucleus create the short range correlations. These are essentially pairs of high momentum nucleons with large relative back to back momenta and low center of mass momenta</a:t>
            </a:r>
          </a:p>
        </p:txBody>
      </p:sp>
      <p:sp>
        <p:nvSpPr>
          <p:cNvPr id="4" name="Slide Number Placeholder 3">
            <a:extLst>
              <a:ext uri="{FF2B5EF4-FFF2-40B4-BE49-F238E27FC236}">
                <a16:creationId xmlns:a16="http://schemas.microsoft.com/office/drawing/2014/main" id="{6C90B30F-169E-BBB1-4347-D2E814D2E1E8}"/>
              </a:ext>
            </a:extLst>
          </p:cNvPr>
          <p:cNvSpPr>
            <a:spLocks noGrp="1"/>
          </p:cNvSpPr>
          <p:nvPr>
            <p:ph type="sldNum" sz="quarter" idx="5"/>
          </p:nvPr>
        </p:nvSpPr>
        <p:spPr/>
        <p:txBody>
          <a:bodyPr/>
          <a:lstStyle/>
          <a:p>
            <a:fld id="{12C288FC-AE82-3E45-807C-84E4BD797FC9}" type="slidenum">
              <a:rPr lang="en-US" smtClean="0"/>
              <a:t>5</a:t>
            </a:fld>
            <a:endParaRPr lang="en-US"/>
          </a:p>
        </p:txBody>
      </p:sp>
    </p:spTree>
    <p:extLst>
      <p:ext uri="{BB962C8B-B14F-4D97-AF65-F5344CB8AC3E}">
        <p14:creationId xmlns:p14="http://schemas.microsoft.com/office/powerpoint/2010/main" val="3066899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C288FC-AE82-3E45-807C-84E4BD797FC9}" type="slidenum">
              <a:rPr lang="en-US" smtClean="0"/>
              <a:t>7</a:t>
            </a:fld>
            <a:endParaRPr lang="en-US"/>
          </a:p>
        </p:txBody>
      </p:sp>
    </p:spTree>
    <p:extLst>
      <p:ext uri="{BB962C8B-B14F-4D97-AF65-F5344CB8AC3E}">
        <p14:creationId xmlns:p14="http://schemas.microsoft.com/office/powerpoint/2010/main" val="25774122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7118B-F555-E15D-F90E-34CE74E9658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B23BED-BF9F-9C4B-04BC-1866323E3865}"/>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3E86979-8939-CDB7-26B9-C89464992EC1}"/>
              </a:ext>
            </a:extLst>
          </p:cNvPr>
          <p:cNvSpPr>
            <a:spLocks noGrp="1"/>
          </p:cNvSpPr>
          <p:nvPr>
            <p:ph type="body" idx="1"/>
          </p:nvPr>
        </p:nvSpPr>
        <p:spPr/>
        <p:txBody>
          <a:bodyPr/>
          <a:lstStyle/>
          <a:p>
            <a:r>
              <a:rPr lang="en-US" altLang="en-US" dirty="0">
                <a:latin typeface="Calibri" panose="020F0502020204030204" pitchFamily="34" charset="0"/>
                <a:cs typeface="Calibri" panose="020F0502020204030204" pitchFamily="34" charset="0"/>
                <a:sym typeface="Arial" panose="020B0604020202020204" pitchFamily="34" charset="0"/>
              </a:rPr>
              <a:t>For all nuclei QE peak is dominated by low energy MF nucleons but when we increase x and Q2 the minimum initial momentum of the struck nucleon below which the scattering forbidden increases too. This causes rapid drop in the MF contribution and SRC contribution dominates. With the assumption that </a:t>
            </a:r>
            <a:r>
              <a:rPr lang="en-US" altLang="en-US" dirty="0" err="1">
                <a:latin typeface="Calibri" panose="020F0502020204030204" pitchFamily="34" charset="0"/>
                <a:cs typeface="Calibri" panose="020F0502020204030204" pitchFamily="34" charset="0"/>
                <a:sym typeface="Arial" panose="020B0604020202020204" pitchFamily="34" charset="0"/>
              </a:rPr>
              <a:t>srcs</a:t>
            </a:r>
            <a:r>
              <a:rPr lang="en-US" altLang="en-US" dirty="0">
                <a:latin typeface="Calibri" panose="020F0502020204030204" pitchFamily="34" charset="0"/>
                <a:cs typeface="Calibri" panose="020F0502020204030204" pitchFamily="34" charset="0"/>
                <a:sym typeface="Arial" panose="020B0604020202020204" pitchFamily="34" charset="0"/>
              </a:rPr>
              <a:t> in nuclei are similar to those in deuteron up to a scaling factor then the cross section ratios should yield a </a:t>
            </a:r>
            <a:r>
              <a:rPr lang="en-US" altLang="en-US" b="1" dirty="0">
                <a:solidFill>
                  <a:srgbClr val="0000FF"/>
                </a:solidFill>
                <a:latin typeface="Calibri" panose="020F0502020204030204" pitchFamily="34" charset="0"/>
                <a:cs typeface="Calibri" panose="020F0502020204030204" pitchFamily="34" charset="0"/>
                <a:sym typeface="Arial" panose="020B0604020202020204" pitchFamily="34" charset="0"/>
              </a:rPr>
              <a:t>constant ratio a2: the relative abundance of the </a:t>
            </a:r>
            <a:r>
              <a:rPr lang="en-US" altLang="en-US" b="1" dirty="0" err="1">
                <a:solidFill>
                  <a:srgbClr val="0000FF"/>
                </a:solidFill>
                <a:latin typeface="Calibri" panose="020F0502020204030204" pitchFamily="34" charset="0"/>
                <a:cs typeface="Calibri" panose="020F0502020204030204" pitchFamily="34" charset="0"/>
                <a:sym typeface="Arial" panose="020B0604020202020204" pitchFamily="34" charset="0"/>
              </a:rPr>
              <a:t>src</a:t>
            </a:r>
            <a:r>
              <a:rPr lang="en-US" altLang="en-US" b="1" dirty="0">
                <a:solidFill>
                  <a:srgbClr val="0000FF"/>
                </a:solidFill>
                <a:latin typeface="Calibri" panose="020F0502020204030204" pitchFamily="34" charset="0"/>
                <a:cs typeface="Calibri" panose="020F0502020204030204" pitchFamily="34" charset="0"/>
                <a:sym typeface="Arial" panose="020B0604020202020204" pitchFamily="34" charset="0"/>
              </a:rPr>
              <a:t> PAIR</a:t>
            </a:r>
            <a:endParaRPr lang="en-US" altLang="en-US" dirty="0">
              <a:latin typeface="Calibri" panose="020F0502020204030204" pitchFamily="34" charset="0"/>
              <a:cs typeface="Calibri" panose="020F0502020204030204" pitchFamily="34" charset="0"/>
              <a:sym typeface="Arial" panose="020B0604020202020204" pitchFamily="34" charset="0"/>
            </a:endParaRPr>
          </a:p>
        </p:txBody>
      </p:sp>
      <p:sp>
        <p:nvSpPr>
          <p:cNvPr id="4" name="Slide Number Placeholder 3">
            <a:extLst>
              <a:ext uri="{FF2B5EF4-FFF2-40B4-BE49-F238E27FC236}">
                <a16:creationId xmlns:a16="http://schemas.microsoft.com/office/drawing/2014/main" id="{4A4F40DE-DADE-0529-199B-472AB9B001A7}"/>
              </a:ext>
            </a:extLst>
          </p:cNvPr>
          <p:cNvSpPr>
            <a:spLocks noGrp="1"/>
          </p:cNvSpPr>
          <p:nvPr>
            <p:ph type="sldNum" sz="quarter" idx="5"/>
          </p:nvPr>
        </p:nvSpPr>
        <p:spPr/>
        <p:txBody>
          <a:bodyPr/>
          <a:lstStyle/>
          <a:p>
            <a:fld id="{12C288FC-AE82-3E45-807C-84E4BD797FC9}" type="slidenum">
              <a:rPr lang="en-US" smtClean="0"/>
              <a:t>8</a:t>
            </a:fld>
            <a:endParaRPr lang="en-US"/>
          </a:p>
        </p:txBody>
      </p:sp>
    </p:spTree>
    <p:extLst>
      <p:ext uri="{BB962C8B-B14F-4D97-AF65-F5344CB8AC3E}">
        <p14:creationId xmlns:p14="http://schemas.microsoft.com/office/powerpoint/2010/main" val="3513430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DE61A-0A26-99CF-61A8-C84DB220E61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E541E2-1726-DFAB-14B2-19BB11591304}"/>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3F7F6DF7-0C91-940A-CB7B-E73EEFD5397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Calibri" panose="020F0502020204030204" pitchFamily="34" charset="0"/>
                <a:cs typeface="Calibri" panose="020F0502020204030204" pitchFamily="34" charset="0"/>
                <a:sym typeface="Arial" panose="020B0604020202020204" pitchFamily="34" charset="0"/>
              </a:rPr>
              <a:t>It is less clear what happens when we go to higher x, particularly x&gt;2. Do the 2N SRC contributions get small enough and three nucleon </a:t>
            </a:r>
            <a:r>
              <a:rPr lang="en-US" altLang="en-US" dirty="0" err="1">
                <a:latin typeface="Calibri" panose="020F0502020204030204" pitchFamily="34" charset="0"/>
                <a:cs typeface="Calibri" panose="020F0502020204030204" pitchFamily="34" charset="0"/>
                <a:sym typeface="Arial" panose="020B0604020202020204" pitchFamily="34" charset="0"/>
              </a:rPr>
              <a:t>contirubtions</a:t>
            </a:r>
            <a:r>
              <a:rPr lang="en-US" altLang="en-US" dirty="0">
                <a:latin typeface="Calibri" panose="020F0502020204030204" pitchFamily="34" charset="0"/>
                <a:cs typeface="Calibri" panose="020F0502020204030204" pitchFamily="34" charset="0"/>
                <a:sym typeface="Arial" panose="020B0604020202020204" pitchFamily="34" charset="0"/>
              </a:rPr>
              <a:t> take over? Would this give rise a second plateau at x&gt;2?Observation of such plateau has been elusive.</a:t>
            </a:r>
          </a:p>
          <a:p>
            <a:r>
              <a:rPr lang="en-US" dirty="0"/>
              <a:t> at whatever Q2 values were accessible and look for a clear plateau in x for x well above 2, to suppress the 2N-SRCs</a:t>
            </a:r>
          </a:p>
        </p:txBody>
      </p:sp>
      <p:sp>
        <p:nvSpPr>
          <p:cNvPr id="4" name="Slide Number Placeholder 3">
            <a:extLst>
              <a:ext uri="{FF2B5EF4-FFF2-40B4-BE49-F238E27FC236}">
                <a16:creationId xmlns:a16="http://schemas.microsoft.com/office/drawing/2014/main" id="{FF7EDEBB-E74E-C6F1-71FB-4B918F2426D4}"/>
              </a:ext>
            </a:extLst>
          </p:cNvPr>
          <p:cNvSpPr>
            <a:spLocks noGrp="1"/>
          </p:cNvSpPr>
          <p:nvPr>
            <p:ph type="sldNum" sz="quarter" idx="5"/>
          </p:nvPr>
        </p:nvSpPr>
        <p:spPr/>
        <p:txBody>
          <a:bodyPr/>
          <a:lstStyle/>
          <a:p>
            <a:fld id="{654C31D9-DACA-9140-BD8D-0BA59210581F}" type="slidenum">
              <a:rPr lang="en-US" smtClean="0"/>
              <a:t>9</a:t>
            </a:fld>
            <a:endParaRPr lang="en-US"/>
          </a:p>
        </p:txBody>
      </p:sp>
    </p:spTree>
    <p:extLst>
      <p:ext uri="{BB962C8B-B14F-4D97-AF65-F5344CB8AC3E}">
        <p14:creationId xmlns:p14="http://schemas.microsoft.com/office/powerpoint/2010/main" val="3119621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D585C1-74F6-AAC5-0552-1F7D1071BF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F95EDF-A610-B498-F673-3CD2500E503D}"/>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0B275AFB-85E4-7BB3-ED5B-E870321B9F4F}"/>
              </a:ext>
            </a:extLst>
          </p:cNvPr>
          <p:cNvSpPr>
            <a:spLocks noGrp="1"/>
          </p:cNvSpPr>
          <p:nvPr>
            <p:ph type="body" idx="1"/>
          </p:nvPr>
        </p:nvSpPr>
        <p:spPr/>
        <p:txBody>
          <a:bodyPr/>
          <a:lstStyle/>
          <a:p>
            <a:r>
              <a:rPr lang="en-US" altLang="en-US" dirty="0">
                <a:latin typeface="Calibri" panose="020F0502020204030204" pitchFamily="34" charset="0"/>
                <a:cs typeface="Calibri" panose="020F0502020204030204" pitchFamily="34" charset="0"/>
                <a:sym typeface="Arial" panose="020B0604020202020204" pitchFamily="34" charset="0"/>
              </a:rPr>
              <a:t>2N SRC correlation geometry is straightforward  2 nucleons nearly balancing each other but in the case of 3N SRCs we have options.</a:t>
            </a:r>
          </a:p>
        </p:txBody>
      </p:sp>
      <p:sp>
        <p:nvSpPr>
          <p:cNvPr id="4" name="Slide Number Placeholder 3">
            <a:extLst>
              <a:ext uri="{FF2B5EF4-FFF2-40B4-BE49-F238E27FC236}">
                <a16:creationId xmlns:a16="http://schemas.microsoft.com/office/drawing/2014/main" id="{5B0AEA23-C0EA-0CD2-F128-19F41124638E}"/>
              </a:ext>
            </a:extLst>
          </p:cNvPr>
          <p:cNvSpPr>
            <a:spLocks noGrp="1"/>
          </p:cNvSpPr>
          <p:nvPr>
            <p:ph type="sldNum" sz="quarter" idx="5"/>
          </p:nvPr>
        </p:nvSpPr>
        <p:spPr/>
        <p:txBody>
          <a:bodyPr/>
          <a:lstStyle/>
          <a:p>
            <a:fld id="{12C288FC-AE82-3E45-807C-84E4BD797FC9}" type="slidenum">
              <a:rPr lang="en-US" smtClean="0"/>
              <a:t>10</a:t>
            </a:fld>
            <a:endParaRPr lang="en-US"/>
          </a:p>
        </p:txBody>
      </p:sp>
    </p:spTree>
    <p:extLst>
      <p:ext uri="{BB962C8B-B14F-4D97-AF65-F5344CB8AC3E}">
        <p14:creationId xmlns:p14="http://schemas.microsoft.com/office/powerpoint/2010/main" val="585089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F95127-C4D6-F9B6-2FA9-668C674103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7DC53E-D55B-A8FE-44D0-C7ED24B8B24F}"/>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D58FFEFC-76A3-5FED-9B8A-9DE97B55EE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8CCD78F-E0AA-F871-5DD7-02A380E2CEA0}"/>
              </a:ext>
            </a:extLst>
          </p:cNvPr>
          <p:cNvSpPr>
            <a:spLocks noGrp="1"/>
          </p:cNvSpPr>
          <p:nvPr>
            <p:ph type="sldNum" sz="quarter" idx="5"/>
          </p:nvPr>
        </p:nvSpPr>
        <p:spPr/>
        <p:txBody>
          <a:bodyPr/>
          <a:lstStyle/>
          <a:p>
            <a:fld id="{654C31D9-DACA-9140-BD8D-0BA59210581F}" type="slidenum">
              <a:rPr lang="en-US" smtClean="0"/>
              <a:t>11</a:t>
            </a:fld>
            <a:endParaRPr lang="en-US"/>
          </a:p>
        </p:txBody>
      </p:sp>
    </p:spTree>
    <p:extLst>
      <p:ext uri="{BB962C8B-B14F-4D97-AF65-F5344CB8AC3E}">
        <p14:creationId xmlns:p14="http://schemas.microsoft.com/office/powerpoint/2010/main" val="20089155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2226" name="Google Shape;7948;g204730d5dd4_0_40:notes">
            <a:extLst>
              <a:ext uri="{FF2B5EF4-FFF2-40B4-BE49-F238E27FC236}">
                <a16:creationId xmlns:a16="http://schemas.microsoft.com/office/drawing/2014/main" id="{AADD0F26-4397-A4F4-FC99-05C4FD030442}"/>
              </a:ext>
            </a:extLst>
          </p:cNvPr>
          <p:cNvSpPr>
            <a:spLocks noGrp="1" noRot="1" noChangeAspect="1" noTextEdit="1"/>
          </p:cNvSpPr>
          <p:nvPr>
            <p:ph type="sldImg" idx="2"/>
          </p:nvPr>
        </p:nvSpPr>
        <p:spPr>
          <a:xfrm>
            <a:off x="441325" y="712788"/>
            <a:ext cx="6335713" cy="3563937"/>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txBody>
          <a:bodyPr/>
          <a:lstStyle/>
          <a:p>
            <a:endParaRPr lang="en-US"/>
          </a:p>
        </p:txBody>
      </p:sp>
      <p:sp>
        <p:nvSpPr>
          <p:cNvPr id="52227" name="Google Shape;7949;g204730d5dd4_0_40:notes">
            <a:extLst>
              <a:ext uri="{FF2B5EF4-FFF2-40B4-BE49-F238E27FC236}">
                <a16:creationId xmlns:a16="http://schemas.microsoft.com/office/drawing/2014/main" id="{9DCE341E-7135-A7C9-BB31-3C29845A0DB3}"/>
              </a:ext>
            </a:extLst>
          </p:cNvPr>
          <p:cNvSpPr>
            <a:spLocks noGrp="1" noChangeArrowheads="1"/>
          </p:cNvSpPr>
          <p:nvPr>
            <p:ph type="body" idx="1"/>
          </p:nvPr>
        </p:nvSpPr>
        <p:spPr>
          <a:xfrm>
            <a:off x="722313" y="4514850"/>
            <a:ext cx="5773737" cy="42783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548" tIns="95548" rIns="95548" bIns="95548"/>
          <a:lstStyle/>
          <a:p>
            <a:pPr>
              <a:spcBef>
                <a:spcPct val="0"/>
              </a:spcBef>
            </a:pPr>
            <a:endParaRPr lang="en-US" altLang="en-US">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AD3DC-19E0-D4CD-7F7F-D3B7C311EE5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FCAFE4C-D77D-0EE6-43DF-EAB582B5FE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9689FB2-2444-28C2-81D9-EF8795FCAD8A}"/>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3FF37B56-A72F-3BB6-B7C0-2BB367287354}"/>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D48DC3BE-D658-BC2F-9EFE-9EAACD4DE927}"/>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4080563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E5411-9DDA-F887-4BC8-E7D96A8610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B66FBEF-06ED-7FA8-08E4-270D20DDA87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48547F-2BE9-7640-334D-0CADECB6C77A}"/>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7F5320DE-6EA2-6EF7-8E74-EBC0885B7F29}"/>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829F8895-6549-6CD0-FB72-D5FE34EA2ED1}"/>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12888395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00116B-54DB-DB4A-29CB-5B4328A3778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25AFCC-74A6-3836-D667-AB6997E744F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00A671-D4E5-D679-9D52-70DE2A49E3F9}"/>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936B6FF7-6AEA-3C6E-68D1-CEEB610FF0F9}"/>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74BA83DC-94F1-D3E4-61AE-2E0D8832EDEA}"/>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2729048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33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F3E37-9697-6905-E1A0-E33F27CC775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AC7506-7EDF-BD44-3B81-287D830A2F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80F144-C0E2-D8AA-25DA-FF342188E836}"/>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9E6576C4-7A4D-1DCF-0640-5F8D6A700E0F}"/>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F3BAA718-B2A3-EC65-F991-F537642AD87F}"/>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7940288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63C34F-6EA8-C6CC-8890-2DF7B24D728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C04E181-3A0B-2607-F012-61A7AA73C4C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BC7BFB-5A3D-9714-B2DA-C9C67370577A}"/>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1D66F236-5BCF-386A-7CB8-374E978F0114}"/>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A951025B-9639-94E4-0E91-F05837D6987B}"/>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4237524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E6DBA6-9437-E3A7-63F9-948A2837AB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5C6D6-921C-A9A0-2E6A-073D005EFD7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49BACF8-663F-ECBC-F4D4-765B1B4ECF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425E972-998D-87D9-D747-5EEFB985E950}"/>
              </a:ext>
            </a:extLst>
          </p:cNvPr>
          <p:cNvSpPr>
            <a:spLocks noGrp="1"/>
          </p:cNvSpPr>
          <p:nvPr>
            <p:ph type="dt" sz="half" idx="10"/>
          </p:nvPr>
        </p:nvSpPr>
        <p:spPr/>
        <p:txBody>
          <a:bodyPr/>
          <a:lstStyle/>
          <a:p>
            <a:r>
              <a:rPr lang="en-US"/>
              <a:t>1/27/26</a:t>
            </a:r>
          </a:p>
        </p:txBody>
      </p:sp>
      <p:sp>
        <p:nvSpPr>
          <p:cNvPr id="6" name="Footer Placeholder 5">
            <a:extLst>
              <a:ext uri="{FF2B5EF4-FFF2-40B4-BE49-F238E27FC236}">
                <a16:creationId xmlns:a16="http://schemas.microsoft.com/office/drawing/2014/main" id="{A0BA8FE7-BD43-5E57-987F-216237DA10EF}"/>
              </a:ext>
            </a:extLst>
          </p:cNvPr>
          <p:cNvSpPr>
            <a:spLocks noGrp="1"/>
          </p:cNvSpPr>
          <p:nvPr>
            <p:ph type="ftr" sz="quarter" idx="11"/>
          </p:nvPr>
        </p:nvSpPr>
        <p:spPr/>
        <p:txBody>
          <a:bodyPr/>
          <a:lstStyle/>
          <a:p>
            <a:r>
              <a:rPr lang="en-US"/>
              <a:t>B. Duran - Hall C Winter Meeting</a:t>
            </a:r>
          </a:p>
        </p:txBody>
      </p:sp>
      <p:sp>
        <p:nvSpPr>
          <p:cNvPr id="7" name="Slide Number Placeholder 6">
            <a:extLst>
              <a:ext uri="{FF2B5EF4-FFF2-40B4-BE49-F238E27FC236}">
                <a16:creationId xmlns:a16="http://schemas.microsoft.com/office/drawing/2014/main" id="{5942E63D-EF78-6427-3345-92C533BC2E4E}"/>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857149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366E06-E64B-3839-9784-A910FD9BF8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8CD1BC4-E28A-8523-9B60-F4866267DB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E7E1C99-92EC-829F-2B7C-4736DE4804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B05A0B-892A-B266-EE27-D32A6B4D98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704AC25-583E-55BB-B407-586D7E356B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F0A321-EA88-82E3-B720-E4BF8EC3DF14}"/>
              </a:ext>
            </a:extLst>
          </p:cNvPr>
          <p:cNvSpPr>
            <a:spLocks noGrp="1"/>
          </p:cNvSpPr>
          <p:nvPr>
            <p:ph type="dt" sz="half" idx="10"/>
          </p:nvPr>
        </p:nvSpPr>
        <p:spPr/>
        <p:txBody>
          <a:bodyPr/>
          <a:lstStyle/>
          <a:p>
            <a:r>
              <a:rPr lang="en-US"/>
              <a:t>1/27/26</a:t>
            </a:r>
          </a:p>
        </p:txBody>
      </p:sp>
      <p:sp>
        <p:nvSpPr>
          <p:cNvPr id="8" name="Footer Placeholder 7">
            <a:extLst>
              <a:ext uri="{FF2B5EF4-FFF2-40B4-BE49-F238E27FC236}">
                <a16:creationId xmlns:a16="http://schemas.microsoft.com/office/drawing/2014/main" id="{83E23E47-0C00-C8EA-62E2-9911DF5CCF9C}"/>
              </a:ext>
            </a:extLst>
          </p:cNvPr>
          <p:cNvSpPr>
            <a:spLocks noGrp="1"/>
          </p:cNvSpPr>
          <p:nvPr>
            <p:ph type="ftr" sz="quarter" idx="11"/>
          </p:nvPr>
        </p:nvSpPr>
        <p:spPr/>
        <p:txBody>
          <a:bodyPr/>
          <a:lstStyle/>
          <a:p>
            <a:r>
              <a:rPr lang="en-US"/>
              <a:t>B. Duran - Hall C Winter Meeting</a:t>
            </a:r>
          </a:p>
        </p:txBody>
      </p:sp>
      <p:sp>
        <p:nvSpPr>
          <p:cNvPr id="9" name="Slide Number Placeholder 8">
            <a:extLst>
              <a:ext uri="{FF2B5EF4-FFF2-40B4-BE49-F238E27FC236}">
                <a16:creationId xmlns:a16="http://schemas.microsoft.com/office/drawing/2014/main" id="{BBA02EB5-D390-B611-7307-1943597E566E}"/>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15014763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21D99-4636-84F4-2AF4-94A629AFC8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2064E0-D2BB-AFDE-118F-9B808CBC86F5}"/>
              </a:ext>
            </a:extLst>
          </p:cNvPr>
          <p:cNvSpPr>
            <a:spLocks noGrp="1"/>
          </p:cNvSpPr>
          <p:nvPr>
            <p:ph type="dt" sz="half" idx="10"/>
          </p:nvPr>
        </p:nvSpPr>
        <p:spPr/>
        <p:txBody>
          <a:bodyPr/>
          <a:lstStyle/>
          <a:p>
            <a:r>
              <a:rPr lang="en-US"/>
              <a:t>1/27/26</a:t>
            </a:r>
          </a:p>
        </p:txBody>
      </p:sp>
      <p:sp>
        <p:nvSpPr>
          <p:cNvPr id="4" name="Footer Placeholder 3">
            <a:extLst>
              <a:ext uri="{FF2B5EF4-FFF2-40B4-BE49-F238E27FC236}">
                <a16:creationId xmlns:a16="http://schemas.microsoft.com/office/drawing/2014/main" id="{E4E82E1D-6A68-6BC7-FB72-1DFC704BC888}"/>
              </a:ext>
            </a:extLst>
          </p:cNvPr>
          <p:cNvSpPr>
            <a:spLocks noGrp="1"/>
          </p:cNvSpPr>
          <p:nvPr>
            <p:ph type="ftr" sz="quarter" idx="11"/>
          </p:nvPr>
        </p:nvSpPr>
        <p:spPr/>
        <p:txBody>
          <a:bodyPr/>
          <a:lstStyle/>
          <a:p>
            <a:r>
              <a:rPr lang="en-US"/>
              <a:t>B. Duran - Hall C Winter Meeting</a:t>
            </a:r>
          </a:p>
        </p:txBody>
      </p:sp>
      <p:sp>
        <p:nvSpPr>
          <p:cNvPr id="5" name="Slide Number Placeholder 4">
            <a:extLst>
              <a:ext uri="{FF2B5EF4-FFF2-40B4-BE49-F238E27FC236}">
                <a16:creationId xmlns:a16="http://schemas.microsoft.com/office/drawing/2014/main" id="{7F659D1D-C62F-BE7B-D261-325286514C77}"/>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2966466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2DCDDC-7FB1-95DF-FFDE-26A95B991FB5}"/>
              </a:ext>
            </a:extLst>
          </p:cNvPr>
          <p:cNvSpPr>
            <a:spLocks noGrp="1"/>
          </p:cNvSpPr>
          <p:nvPr>
            <p:ph type="dt" sz="half" idx="10"/>
          </p:nvPr>
        </p:nvSpPr>
        <p:spPr/>
        <p:txBody>
          <a:bodyPr/>
          <a:lstStyle/>
          <a:p>
            <a:r>
              <a:rPr lang="en-US"/>
              <a:t>1/27/26</a:t>
            </a:r>
          </a:p>
        </p:txBody>
      </p:sp>
      <p:sp>
        <p:nvSpPr>
          <p:cNvPr id="3" name="Footer Placeholder 2">
            <a:extLst>
              <a:ext uri="{FF2B5EF4-FFF2-40B4-BE49-F238E27FC236}">
                <a16:creationId xmlns:a16="http://schemas.microsoft.com/office/drawing/2014/main" id="{E54497AF-F112-E473-7720-FA5BEC6B708F}"/>
              </a:ext>
            </a:extLst>
          </p:cNvPr>
          <p:cNvSpPr>
            <a:spLocks noGrp="1"/>
          </p:cNvSpPr>
          <p:nvPr>
            <p:ph type="ftr" sz="quarter" idx="11"/>
          </p:nvPr>
        </p:nvSpPr>
        <p:spPr/>
        <p:txBody>
          <a:bodyPr/>
          <a:lstStyle/>
          <a:p>
            <a:r>
              <a:rPr lang="en-US"/>
              <a:t>B. Duran - Hall C Winter Meeting</a:t>
            </a:r>
          </a:p>
        </p:txBody>
      </p:sp>
      <p:sp>
        <p:nvSpPr>
          <p:cNvPr id="4" name="Slide Number Placeholder 3">
            <a:extLst>
              <a:ext uri="{FF2B5EF4-FFF2-40B4-BE49-F238E27FC236}">
                <a16:creationId xmlns:a16="http://schemas.microsoft.com/office/drawing/2014/main" id="{6A77B870-AFC6-E377-C967-FF190DB064AE}"/>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15287382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26914-86D5-313B-BC61-38AFFD6CEDD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804683-9F6A-3CF0-B450-B6EE4924789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B7295F8-3F69-1FF3-DB30-3F314ED416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D5F168-35EF-D3DC-94B4-4149955959C6}"/>
              </a:ext>
            </a:extLst>
          </p:cNvPr>
          <p:cNvSpPr>
            <a:spLocks noGrp="1"/>
          </p:cNvSpPr>
          <p:nvPr>
            <p:ph type="dt" sz="half" idx="10"/>
          </p:nvPr>
        </p:nvSpPr>
        <p:spPr/>
        <p:txBody>
          <a:bodyPr/>
          <a:lstStyle/>
          <a:p>
            <a:r>
              <a:rPr lang="en-US"/>
              <a:t>1/27/26</a:t>
            </a:r>
          </a:p>
        </p:txBody>
      </p:sp>
      <p:sp>
        <p:nvSpPr>
          <p:cNvPr id="6" name="Footer Placeholder 5">
            <a:extLst>
              <a:ext uri="{FF2B5EF4-FFF2-40B4-BE49-F238E27FC236}">
                <a16:creationId xmlns:a16="http://schemas.microsoft.com/office/drawing/2014/main" id="{3964DEBE-835C-D496-AA3F-453E43B3A742}"/>
              </a:ext>
            </a:extLst>
          </p:cNvPr>
          <p:cNvSpPr>
            <a:spLocks noGrp="1"/>
          </p:cNvSpPr>
          <p:nvPr>
            <p:ph type="ftr" sz="quarter" idx="11"/>
          </p:nvPr>
        </p:nvSpPr>
        <p:spPr/>
        <p:txBody>
          <a:bodyPr/>
          <a:lstStyle/>
          <a:p>
            <a:r>
              <a:rPr lang="en-US"/>
              <a:t>B. Duran - Hall C Winter Meeting</a:t>
            </a:r>
          </a:p>
        </p:txBody>
      </p:sp>
      <p:sp>
        <p:nvSpPr>
          <p:cNvPr id="7" name="Slide Number Placeholder 6">
            <a:extLst>
              <a:ext uri="{FF2B5EF4-FFF2-40B4-BE49-F238E27FC236}">
                <a16:creationId xmlns:a16="http://schemas.microsoft.com/office/drawing/2014/main" id="{118FD972-A3C8-F7E6-8010-01527CBD9D4F}"/>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34999387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4FD0A7-5ED8-DFA7-0BAF-792B9553C8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49680B6-0658-7A8F-2578-003E8B0755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DFD081B-1004-8A58-44C2-16716B887A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65E1938-93D6-0C22-0BBB-71E0ADD0E0C2}"/>
              </a:ext>
            </a:extLst>
          </p:cNvPr>
          <p:cNvSpPr>
            <a:spLocks noGrp="1"/>
          </p:cNvSpPr>
          <p:nvPr>
            <p:ph type="dt" sz="half" idx="10"/>
          </p:nvPr>
        </p:nvSpPr>
        <p:spPr/>
        <p:txBody>
          <a:bodyPr/>
          <a:lstStyle/>
          <a:p>
            <a:r>
              <a:rPr lang="en-US"/>
              <a:t>1/27/26</a:t>
            </a:r>
          </a:p>
        </p:txBody>
      </p:sp>
      <p:sp>
        <p:nvSpPr>
          <p:cNvPr id="6" name="Footer Placeholder 5">
            <a:extLst>
              <a:ext uri="{FF2B5EF4-FFF2-40B4-BE49-F238E27FC236}">
                <a16:creationId xmlns:a16="http://schemas.microsoft.com/office/drawing/2014/main" id="{5F83B5B2-1754-5E52-2D8F-4B9C4E03E93B}"/>
              </a:ext>
            </a:extLst>
          </p:cNvPr>
          <p:cNvSpPr>
            <a:spLocks noGrp="1"/>
          </p:cNvSpPr>
          <p:nvPr>
            <p:ph type="ftr" sz="quarter" idx="11"/>
          </p:nvPr>
        </p:nvSpPr>
        <p:spPr/>
        <p:txBody>
          <a:bodyPr/>
          <a:lstStyle/>
          <a:p>
            <a:r>
              <a:rPr lang="en-US"/>
              <a:t>B. Duran - Hall C Winter Meeting</a:t>
            </a:r>
          </a:p>
        </p:txBody>
      </p:sp>
      <p:sp>
        <p:nvSpPr>
          <p:cNvPr id="7" name="Slide Number Placeholder 6">
            <a:extLst>
              <a:ext uri="{FF2B5EF4-FFF2-40B4-BE49-F238E27FC236}">
                <a16:creationId xmlns:a16="http://schemas.microsoft.com/office/drawing/2014/main" id="{1B453C92-DA09-9778-7613-2E92E5F9B356}"/>
              </a:ext>
            </a:extLst>
          </p:cNvPr>
          <p:cNvSpPr>
            <a:spLocks noGrp="1"/>
          </p:cNvSpPr>
          <p:nvPr>
            <p:ph type="sldNum" sz="quarter" idx="12"/>
          </p:nvPr>
        </p:nvSpPr>
        <p:spPr/>
        <p:txBody>
          <a:bodyPr/>
          <a:lstStyle/>
          <a:p>
            <a:fld id="{6007A337-717E-4D40-BFD1-535CA0B95521}" type="slidenum">
              <a:rPr lang="en-US" smtClean="0"/>
              <a:t>‹#›</a:t>
            </a:fld>
            <a:endParaRPr lang="en-US"/>
          </a:p>
        </p:txBody>
      </p:sp>
    </p:spTree>
    <p:extLst>
      <p:ext uri="{BB962C8B-B14F-4D97-AF65-F5344CB8AC3E}">
        <p14:creationId xmlns:p14="http://schemas.microsoft.com/office/powerpoint/2010/main" val="195246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678EF2-E457-E61F-E4F7-7CC4B28FAC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4190870-09B1-231F-E040-CBA7D10FF57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E05EC99-C03B-137A-77E5-F4A8ED22757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r>
              <a:rPr lang="en-US"/>
              <a:t>1/27/26</a:t>
            </a:r>
          </a:p>
        </p:txBody>
      </p:sp>
      <p:sp>
        <p:nvSpPr>
          <p:cNvPr id="5" name="Footer Placeholder 4">
            <a:extLst>
              <a:ext uri="{FF2B5EF4-FFF2-40B4-BE49-F238E27FC236}">
                <a16:creationId xmlns:a16="http://schemas.microsoft.com/office/drawing/2014/main" id="{1C90F030-EC91-5596-4F9C-FC9CEE39B4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r>
              <a:rPr lang="en-US"/>
              <a:t>B. Duran - Hall C Winter Meeting</a:t>
            </a:r>
          </a:p>
        </p:txBody>
      </p:sp>
      <p:sp>
        <p:nvSpPr>
          <p:cNvPr id="6" name="Slide Number Placeholder 5">
            <a:extLst>
              <a:ext uri="{FF2B5EF4-FFF2-40B4-BE49-F238E27FC236}">
                <a16:creationId xmlns:a16="http://schemas.microsoft.com/office/drawing/2014/main" id="{30CFAB3F-33F4-1684-E743-28D3318E8A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007A337-717E-4D40-BFD1-535CA0B95521}" type="slidenum">
              <a:rPr lang="en-US" smtClean="0"/>
              <a:t>‹#›</a:t>
            </a:fld>
            <a:endParaRPr lang="en-US"/>
          </a:p>
        </p:txBody>
      </p:sp>
    </p:spTree>
    <p:extLst>
      <p:ext uri="{BB962C8B-B14F-4D97-AF65-F5344CB8AC3E}">
        <p14:creationId xmlns:p14="http://schemas.microsoft.com/office/powerpoint/2010/main" val="25428033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s://www.sciencedirect.com/journal/physics-letters-b/vol/868/suppl/C"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1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 Id="rId9" Type="http://schemas.openxmlformats.org/officeDocument/2006/relationships/image" Target="../media/image46.png"/></Relationships>
</file>

<file path=ppt/slides/_rels/slide34.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47.png"/><Relationship Id="rId1" Type="http://schemas.openxmlformats.org/officeDocument/2006/relationships/slideLayout" Target="../slideLayouts/slideLayout4.xml"/><Relationship Id="rId4" Type="http://schemas.openxmlformats.org/officeDocument/2006/relationships/image" Target="../media/image320.png"/></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30.png"/><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36.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60.png"/></Relationships>
</file>

<file path=ppt/slides/_rels/slide4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E693E-E9B1-2DB2-FF3F-9AC0198166CA}"/>
              </a:ext>
            </a:extLst>
          </p:cNvPr>
          <p:cNvSpPr>
            <a:spLocks noGrp="1"/>
          </p:cNvSpPr>
          <p:nvPr>
            <p:ph type="ctrTitle"/>
          </p:nvPr>
        </p:nvSpPr>
        <p:spPr>
          <a:xfrm>
            <a:off x="0" y="285338"/>
            <a:ext cx="12192000" cy="2387600"/>
          </a:xfrm>
        </p:spPr>
        <p:txBody>
          <a:bodyPr>
            <a:normAutofit/>
          </a:bodyPr>
          <a:lstStyle/>
          <a:p>
            <a:r>
              <a:rPr lang="en-US" dirty="0">
                <a:solidFill>
                  <a:schemeClr val="tx2">
                    <a:lumMod val="90000"/>
                    <a:lumOff val="10000"/>
                  </a:schemeClr>
                </a:solidFill>
              </a:rPr>
              <a:t>Update on </a:t>
            </a:r>
            <a:r>
              <a:rPr lang="en-US" dirty="0">
                <a:solidFill>
                  <a:srgbClr val="FF0000"/>
                </a:solidFill>
              </a:rPr>
              <a:t>x&gt;1</a:t>
            </a:r>
            <a:r>
              <a:rPr lang="en-US" dirty="0">
                <a:solidFill>
                  <a:schemeClr val="tx2">
                    <a:lumMod val="90000"/>
                    <a:lumOff val="10000"/>
                  </a:schemeClr>
                </a:solidFill>
              </a:rPr>
              <a:t>Measurement </a:t>
            </a:r>
            <a:endParaRPr lang="en-US" sz="5400" dirty="0">
              <a:solidFill>
                <a:schemeClr val="tx2">
                  <a:lumMod val="90000"/>
                  <a:lumOff val="10000"/>
                </a:schemeClr>
              </a:solidFill>
            </a:endParaRPr>
          </a:p>
        </p:txBody>
      </p:sp>
      <p:sp>
        <p:nvSpPr>
          <p:cNvPr id="4" name="TextBox 3">
            <a:extLst>
              <a:ext uri="{FF2B5EF4-FFF2-40B4-BE49-F238E27FC236}">
                <a16:creationId xmlns:a16="http://schemas.microsoft.com/office/drawing/2014/main" id="{991399A9-16B5-E60C-D61A-23D742797E10}"/>
              </a:ext>
            </a:extLst>
          </p:cNvPr>
          <p:cNvSpPr txBox="1"/>
          <p:nvPr/>
        </p:nvSpPr>
        <p:spPr>
          <a:xfrm>
            <a:off x="485561" y="3159484"/>
            <a:ext cx="11220892" cy="3170099"/>
          </a:xfrm>
          <a:prstGeom prst="rect">
            <a:avLst/>
          </a:prstGeom>
          <a:noFill/>
        </p:spPr>
        <p:txBody>
          <a:bodyPr wrap="none" rtlCol="0">
            <a:spAutoFit/>
          </a:bodyPr>
          <a:lstStyle/>
          <a:p>
            <a:pPr algn="ctr"/>
            <a:r>
              <a:rPr lang="en-US" sz="3200" b="1" u="sng" dirty="0">
                <a:solidFill>
                  <a:schemeClr val="tx2">
                    <a:lumMod val="90000"/>
                    <a:lumOff val="10000"/>
                  </a:schemeClr>
                </a:solidFill>
              </a:rPr>
              <a:t>Burcu Duran</a:t>
            </a:r>
          </a:p>
          <a:p>
            <a:pPr algn="ctr"/>
            <a:endParaRPr lang="en-US" sz="2800" b="1" u="sng" dirty="0">
              <a:solidFill>
                <a:schemeClr val="tx2">
                  <a:lumMod val="90000"/>
                  <a:lumOff val="10000"/>
                </a:schemeClr>
              </a:solidFill>
            </a:endParaRPr>
          </a:p>
          <a:p>
            <a:pPr algn="ctr"/>
            <a:r>
              <a:rPr lang="en-US" sz="2800" dirty="0">
                <a:solidFill>
                  <a:schemeClr val="tx2">
                    <a:lumMod val="90000"/>
                    <a:lumOff val="10000"/>
                  </a:schemeClr>
                </a:solidFill>
              </a:rPr>
              <a:t>With many thanks to </a:t>
            </a:r>
            <a:r>
              <a:rPr lang="en-US" sz="2800" b="1" dirty="0">
                <a:solidFill>
                  <a:schemeClr val="tx2">
                    <a:lumMod val="90000"/>
                    <a:lumOff val="10000"/>
                  </a:schemeClr>
                </a:solidFill>
              </a:rPr>
              <a:t>Ramon Ogaz, Jordan </a:t>
            </a:r>
            <a:r>
              <a:rPr lang="en-US" sz="2800" b="1" dirty="0" err="1">
                <a:solidFill>
                  <a:schemeClr val="tx2">
                    <a:lumMod val="90000"/>
                    <a:lumOff val="10000"/>
                  </a:schemeClr>
                </a:solidFill>
              </a:rPr>
              <a:t>O’Kronley</a:t>
            </a:r>
            <a:r>
              <a:rPr lang="en-US" sz="2800" b="1" dirty="0">
                <a:solidFill>
                  <a:schemeClr val="tx2">
                    <a:lumMod val="90000"/>
                    <a:lumOff val="10000"/>
                  </a:schemeClr>
                </a:solidFill>
              </a:rPr>
              <a:t>, and Zoe Wolters</a:t>
            </a:r>
          </a:p>
          <a:p>
            <a:pPr algn="ctr"/>
            <a:endParaRPr lang="en-US" sz="2800" dirty="0">
              <a:solidFill>
                <a:schemeClr val="tx2">
                  <a:lumMod val="90000"/>
                  <a:lumOff val="10000"/>
                </a:schemeClr>
              </a:solidFill>
            </a:endParaRPr>
          </a:p>
          <a:p>
            <a:pPr algn="ctr"/>
            <a:r>
              <a:rPr lang="en-US" sz="2800" dirty="0">
                <a:solidFill>
                  <a:schemeClr val="tx2">
                    <a:lumMod val="90000"/>
                    <a:lumOff val="10000"/>
                  </a:schemeClr>
                </a:solidFill>
              </a:rPr>
              <a:t>Hall C Winter Collaboration Meeting (Remote)</a:t>
            </a:r>
          </a:p>
          <a:p>
            <a:pPr algn="ctr"/>
            <a:endParaRPr lang="en-US" sz="2800" dirty="0">
              <a:solidFill>
                <a:schemeClr val="tx2">
                  <a:lumMod val="90000"/>
                  <a:lumOff val="10000"/>
                </a:schemeClr>
              </a:solidFill>
            </a:endParaRPr>
          </a:p>
          <a:p>
            <a:pPr algn="ctr"/>
            <a:r>
              <a:rPr lang="en-US" sz="2800" dirty="0">
                <a:solidFill>
                  <a:schemeClr val="tx2">
                    <a:lumMod val="90000"/>
                    <a:lumOff val="10000"/>
                  </a:schemeClr>
                </a:solidFill>
              </a:rPr>
              <a:t>January 27, 2026</a:t>
            </a:r>
          </a:p>
        </p:txBody>
      </p:sp>
      <p:pic>
        <p:nvPicPr>
          <p:cNvPr id="10" name="Picture 9" descr="A red square with white text&#10;&#10;AI-generated content may be incorrect.">
            <a:extLst>
              <a:ext uri="{FF2B5EF4-FFF2-40B4-BE49-F238E27FC236}">
                <a16:creationId xmlns:a16="http://schemas.microsoft.com/office/drawing/2014/main" id="{8F89ED47-3B27-6253-0227-E2E93E3F23C4}"/>
              </a:ext>
            </a:extLst>
          </p:cNvPr>
          <p:cNvPicPr>
            <a:picLocks noChangeAspect="1"/>
          </p:cNvPicPr>
          <p:nvPr/>
        </p:nvPicPr>
        <p:blipFill>
          <a:blip r:embed="rId3">
            <a:clrChange>
              <a:clrFrom>
                <a:srgbClr val="E5E5E5"/>
              </a:clrFrom>
              <a:clrTo>
                <a:srgbClr val="E5E5E5">
                  <a:alpha val="0"/>
                </a:srgbClr>
              </a:clrTo>
            </a:clrChange>
            <a:alphaModFix amt="99000"/>
            <a:extLst>
              <a:ext uri="{BEBA8EAE-BF5A-486C-A8C5-ECC9F3942E4B}">
                <a14:imgProps xmlns:a14="http://schemas.microsoft.com/office/drawing/2010/main">
                  <a14:imgLayer r:embed="rId4">
                    <a14:imgEffect>
                      <a14:saturation sat="158000"/>
                    </a14:imgEffect>
                  </a14:imgLayer>
                </a14:imgProps>
              </a:ext>
            </a:extLst>
          </a:blip>
          <a:srcRect l="32909" t="20737" r="32909" b="20900"/>
          <a:stretch>
            <a:fillRect/>
          </a:stretch>
        </p:blipFill>
        <p:spPr>
          <a:xfrm>
            <a:off x="166253" y="5237017"/>
            <a:ext cx="1302327" cy="1482437"/>
          </a:xfrm>
          <a:prstGeom prst="rect">
            <a:avLst/>
          </a:prstGeom>
        </p:spPr>
      </p:pic>
      <p:pic>
        <p:nvPicPr>
          <p:cNvPr id="3" name="Picture 2" descr="A logo with letters and numbers&#10;&#10;AI-generated content may be incorrect.">
            <a:extLst>
              <a:ext uri="{FF2B5EF4-FFF2-40B4-BE49-F238E27FC236}">
                <a16:creationId xmlns:a16="http://schemas.microsoft.com/office/drawing/2014/main" id="{01BC8AD0-AD15-8DB4-C41C-95B512A726FC}"/>
              </a:ext>
            </a:extLst>
          </p:cNvPr>
          <p:cNvPicPr>
            <a:picLocks noChangeAspect="1"/>
          </p:cNvPicPr>
          <p:nvPr/>
        </p:nvPicPr>
        <p:blipFill>
          <a:blip r:embed="rId5"/>
          <a:srcRect l="11299" b="21348"/>
          <a:stretch>
            <a:fillRect/>
          </a:stretch>
        </p:blipFill>
        <p:spPr>
          <a:xfrm>
            <a:off x="10111409" y="45973"/>
            <a:ext cx="2080590" cy="1000949"/>
          </a:xfrm>
          <a:prstGeom prst="rect">
            <a:avLst/>
          </a:prstGeom>
        </p:spPr>
      </p:pic>
    </p:spTree>
    <p:extLst>
      <p:ext uri="{BB962C8B-B14F-4D97-AF65-F5344CB8AC3E}">
        <p14:creationId xmlns:p14="http://schemas.microsoft.com/office/powerpoint/2010/main" val="285853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FA0FD-E4EC-F76D-24F4-FE2804BE8D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EB1582-4C17-C5B8-A3C9-F8FA0B2A67DF}"/>
              </a:ext>
            </a:extLst>
          </p:cNvPr>
          <p:cNvSpPr>
            <a:spLocks noGrp="1"/>
          </p:cNvSpPr>
          <p:nvPr>
            <p:ph type="title"/>
          </p:nvPr>
        </p:nvSpPr>
        <p:spPr>
          <a:xfrm>
            <a:off x="38100" y="34549"/>
            <a:ext cx="12115800" cy="1325563"/>
          </a:xfrm>
        </p:spPr>
        <p:txBody>
          <a:bodyPr>
            <a:normAutofit/>
          </a:bodyPr>
          <a:lstStyle/>
          <a:p>
            <a:r>
              <a:rPr lang="en-US" sz="4200" dirty="0">
                <a:solidFill>
                  <a:schemeClr val="tx2">
                    <a:lumMod val="90000"/>
                    <a:lumOff val="10000"/>
                  </a:schemeClr>
                </a:solidFill>
              </a:rPr>
              <a:t>What would 3N SRCs look like?</a:t>
            </a:r>
          </a:p>
        </p:txBody>
      </p:sp>
      <p:pic>
        <p:nvPicPr>
          <p:cNvPr id="9" name="Picture 8">
            <a:extLst>
              <a:ext uri="{FF2B5EF4-FFF2-40B4-BE49-F238E27FC236}">
                <a16:creationId xmlns:a16="http://schemas.microsoft.com/office/drawing/2014/main" id="{6D1044B6-4925-E000-C6D4-5A479547A889}"/>
              </a:ext>
            </a:extLst>
          </p:cNvPr>
          <p:cNvPicPr>
            <a:picLocks noChangeAspect="1"/>
          </p:cNvPicPr>
          <p:nvPr/>
        </p:nvPicPr>
        <p:blipFill>
          <a:blip r:embed="rId3"/>
          <a:stretch>
            <a:fillRect/>
          </a:stretch>
        </p:blipFill>
        <p:spPr>
          <a:xfrm>
            <a:off x="1237583" y="1023337"/>
            <a:ext cx="10057946" cy="3898262"/>
          </a:xfrm>
          <a:prstGeom prst="rect">
            <a:avLst/>
          </a:prstGeom>
        </p:spPr>
      </p:pic>
      <p:sp>
        <p:nvSpPr>
          <p:cNvPr id="11" name="TextBox 10">
            <a:extLst>
              <a:ext uri="{FF2B5EF4-FFF2-40B4-BE49-F238E27FC236}">
                <a16:creationId xmlns:a16="http://schemas.microsoft.com/office/drawing/2014/main" id="{F85B7B40-9AB6-0D42-3749-7F4230316CE1}"/>
              </a:ext>
            </a:extLst>
          </p:cNvPr>
          <p:cNvSpPr txBox="1"/>
          <p:nvPr/>
        </p:nvSpPr>
        <p:spPr>
          <a:xfrm>
            <a:off x="6931561" y="5910387"/>
            <a:ext cx="6199094" cy="369332"/>
          </a:xfrm>
          <a:prstGeom prst="rect">
            <a:avLst/>
          </a:prstGeom>
          <a:noFill/>
        </p:spPr>
        <p:txBody>
          <a:bodyPr wrap="square">
            <a:spAutoFit/>
          </a:bodyPr>
          <a:lstStyle/>
          <a:p>
            <a:r>
              <a:rPr lang="en-US" b="0" i="1" u="none" strike="noStrike" dirty="0">
                <a:solidFill>
                  <a:srgbClr val="000000"/>
                </a:solidFill>
                <a:effectLst/>
                <a:latin typeface="Noto Sans" panose="020B0604020202020204" pitchFamily="34" charset="0"/>
              </a:rPr>
              <a:t>D. B. Day et al, Phys. Rev. C </a:t>
            </a:r>
            <a:r>
              <a:rPr lang="en-US" b="1" i="1" u="none" strike="noStrike" dirty="0">
                <a:solidFill>
                  <a:srgbClr val="000000"/>
                </a:solidFill>
                <a:effectLst/>
                <a:latin typeface="Noto Sans" panose="020B0604020202020204" pitchFamily="34" charset="0"/>
              </a:rPr>
              <a:t>107</a:t>
            </a:r>
            <a:r>
              <a:rPr lang="en-US" b="0" i="1" u="none" strike="noStrike" dirty="0">
                <a:solidFill>
                  <a:srgbClr val="000000"/>
                </a:solidFill>
                <a:effectLst/>
                <a:latin typeface="Noto Sans" panose="020B0604020202020204" pitchFamily="34" charset="0"/>
              </a:rPr>
              <a:t>, 014319, 2023</a:t>
            </a:r>
            <a:endParaRPr lang="en-US" i="1" dirty="0"/>
          </a:p>
        </p:txBody>
      </p:sp>
      <p:sp>
        <p:nvSpPr>
          <p:cNvPr id="12" name="TextBox 11">
            <a:extLst>
              <a:ext uri="{FF2B5EF4-FFF2-40B4-BE49-F238E27FC236}">
                <a16:creationId xmlns:a16="http://schemas.microsoft.com/office/drawing/2014/main" id="{8C4BA587-DAA5-EDEB-124B-AC8DB24BFFB9}"/>
              </a:ext>
            </a:extLst>
          </p:cNvPr>
          <p:cNvSpPr txBox="1"/>
          <p:nvPr/>
        </p:nvSpPr>
        <p:spPr>
          <a:xfrm>
            <a:off x="2571648" y="4916466"/>
            <a:ext cx="1938351" cy="461665"/>
          </a:xfrm>
          <a:prstGeom prst="rect">
            <a:avLst/>
          </a:prstGeom>
          <a:noFill/>
        </p:spPr>
        <p:txBody>
          <a:bodyPr wrap="none" rtlCol="0">
            <a:spAutoFit/>
          </a:bodyPr>
          <a:lstStyle/>
          <a:p>
            <a:r>
              <a:rPr lang="en-US" sz="2400" dirty="0"/>
              <a:t>p</a:t>
            </a:r>
            <a:r>
              <a:rPr lang="en-US" sz="2400" baseline="-25000" dirty="0"/>
              <a:t>r2</a:t>
            </a:r>
            <a:r>
              <a:rPr lang="en-US" sz="2400" dirty="0"/>
              <a:t>=p</a:t>
            </a:r>
            <a:r>
              <a:rPr lang="en-US" sz="2400" baseline="-25000" dirty="0"/>
              <a:t>r3 </a:t>
            </a:r>
            <a:r>
              <a:rPr lang="en-US" sz="2400" dirty="0"/>
              <a:t>~ p</a:t>
            </a:r>
            <a:r>
              <a:rPr lang="en-US" sz="2400" baseline="-25000" dirty="0"/>
              <a:t>m</a:t>
            </a:r>
            <a:r>
              <a:rPr lang="en-US" sz="2400" dirty="0"/>
              <a:t>/2</a:t>
            </a:r>
          </a:p>
        </p:txBody>
      </p:sp>
      <p:sp>
        <p:nvSpPr>
          <p:cNvPr id="13" name="TextBox 12">
            <a:extLst>
              <a:ext uri="{FF2B5EF4-FFF2-40B4-BE49-F238E27FC236}">
                <a16:creationId xmlns:a16="http://schemas.microsoft.com/office/drawing/2014/main" id="{7CD0CE3F-A5AB-6E01-973C-C5533334C98C}"/>
              </a:ext>
            </a:extLst>
          </p:cNvPr>
          <p:cNvSpPr txBox="1"/>
          <p:nvPr/>
        </p:nvSpPr>
        <p:spPr>
          <a:xfrm>
            <a:off x="7682003" y="4916465"/>
            <a:ext cx="2349105" cy="461665"/>
          </a:xfrm>
          <a:prstGeom prst="rect">
            <a:avLst/>
          </a:prstGeom>
          <a:noFill/>
        </p:spPr>
        <p:txBody>
          <a:bodyPr wrap="none" rtlCol="0">
            <a:spAutoFit/>
          </a:bodyPr>
          <a:lstStyle/>
          <a:p>
            <a:r>
              <a:rPr lang="en-US" sz="2400" dirty="0"/>
              <a:t>equal momenta </a:t>
            </a:r>
          </a:p>
        </p:txBody>
      </p:sp>
      <p:sp>
        <p:nvSpPr>
          <p:cNvPr id="3" name="Date Placeholder 2">
            <a:extLst>
              <a:ext uri="{FF2B5EF4-FFF2-40B4-BE49-F238E27FC236}">
                <a16:creationId xmlns:a16="http://schemas.microsoft.com/office/drawing/2014/main" id="{7BE12DFF-69D2-312A-6258-DD769AC424F4}"/>
              </a:ext>
            </a:extLst>
          </p:cNvPr>
          <p:cNvSpPr>
            <a:spLocks noGrp="1"/>
          </p:cNvSpPr>
          <p:nvPr>
            <p:ph type="dt" sz="half" idx="10"/>
          </p:nvPr>
        </p:nvSpPr>
        <p:spPr/>
        <p:txBody>
          <a:bodyPr/>
          <a:lstStyle/>
          <a:p>
            <a:r>
              <a:rPr lang="en-US"/>
              <a:t>1/27/26</a:t>
            </a:r>
          </a:p>
        </p:txBody>
      </p:sp>
      <p:sp>
        <p:nvSpPr>
          <p:cNvPr id="4" name="Footer Placeholder 3">
            <a:extLst>
              <a:ext uri="{FF2B5EF4-FFF2-40B4-BE49-F238E27FC236}">
                <a16:creationId xmlns:a16="http://schemas.microsoft.com/office/drawing/2014/main" id="{96280F12-F898-B114-2C05-21817585B08F}"/>
              </a:ext>
            </a:extLst>
          </p:cNvPr>
          <p:cNvSpPr>
            <a:spLocks noGrp="1"/>
          </p:cNvSpPr>
          <p:nvPr>
            <p:ph type="ftr" sz="quarter" idx="11"/>
          </p:nvPr>
        </p:nvSpPr>
        <p:spPr/>
        <p:txBody>
          <a:bodyPr/>
          <a:lstStyle/>
          <a:p>
            <a:r>
              <a:rPr lang="en-US"/>
              <a:t>B. Duran - Hall C Winter Meeting</a:t>
            </a:r>
          </a:p>
        </p:txBody>
      </p:sp>
      <p:sp>
        <p:nvSpPr>
          <p:cNvPr id="5" name="Slide Number Placeholder 4">
            <a:extLst>
              <a:ext uri="{FF2B5EF4-FFF2-40B4-BE49-F238E27FC236}">
                <a16:creationId xmlns:a16="http://schemas.microsoft.com/office/drawing/2014/main" id="{8A940CBB-6ED3-7156-CA67-6E0B0BD8228D}"/>
              </a:ext>
            </a:extLst>
          </p:cNvPr>
          <p:cNvSpPr>
            <a:spLocks noGrp="1"/>
          </p:cNvSpPr>
          <p:nvPr>
            <p:ph type="sldNum" sz="quarter" idx="12"/>
          </p:nvPr>
        </p:nvSpPr>
        <p:spPr/>
        <p:txBody>
          <a:bodyPr/>
          <a:lstStyle/>
          <a:p>
            <a:fld id="{6007A337-717E-4D40-BFD1-535CA0B95521}" type="slidenum">
              <a:rPr lang="en-US" smtClean="0"/>
              <a:t>10</a:t>
            </a:fld>
            <a:endParaRPr lang="en-US"/>
          </a:p>
        </p:txBody>
      </p:sp>
    </p:spTree>
    <p:extLst>
      <p:ext uri="{BB962C8B-B14F-4D97-AF65-F5344CB8AC3E}">
        <p14:creationId xmlns:p14="http://schemas.microsoft.com/office/powerpoint/2010/main" val="794283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5FD4CE-307B-0004-9142-B747B9EC2FB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3C7D3DF2-4C45-9D10-EE76-FED1F8F52EE6}"/>
              </a:ext>
            </a:extLst>
          </p:cNvPr>
          <p:cNvSpPr>
            <a:spLocks noGrp="1"/>
          </p:cNvSpPr>
          <p:nvPr>
            <p:ph type="sldNum" sz="quarter" idx="12"/>
          </p:nvPr>
        </p:nvSpPr>
        <p:spPr/>
        <p:txBody>
          <a:bodyPr/>
          <a:lstStyle/>
          <a:p>
            <a:fld id="{B746ABE8-88CA-F745-818D-028E5081ED8F}" type="slidenum">
              <a:rPr lang="en-US" smtClean="0"/>
              <a:t>11</a:t>
            </a:fld>
            <a:endParaRPr lang="en-US"/>
          </a:p>
        </p:txBody>
      </p:sp>
      <p:sp>
        <p:nvSpPr>
          <p:cNvPr id="8" name="Rectangle 7">
            <a:extLst>
              <a:ext uri="{FF2B5EF4-FFF2-40B4-BE49-F238E27FC236}">
                <a16:creationId xmlns:a16="http://schemas.microsoft.com/office/drawing/2014/main" id="{2699BB82-3556-2215-C9DB-3C80B0D925F0}"/>
              </a:ext>
            </a:extLst>
          </p:cNvPr>
          <p:cNvSpPr/>
          <p:nvPr/>
        </p:nvSpPr>
        <p:spPr>
          <a:xfrm>
            <a:off x="6015687" y="6059212"/>
            <a:ext cx="265043" cy="2971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itle 1">
            <a:extLst>
              <a:ext uri="{FF2B5EF4-FFF2-40B4-BE49-F238E27FC236}">
                <a16:creationId xmlns:a16="http://schemas.microsoft.com/office/drawing/2014/main" id="{6F1355C7-4248-8040-1DAA-F705EC245ABB}"/>
              </a:ext>
            </a:extLst>
          </p:cNvPr>
          <p:cNvSpPr txBox="1">
            <a:spLocks/>
          </p:cNvSpPr>
          <p:nvPr/>
        </p:nvSpPr>
        <p:spPr>
          <a:xfrm>
            <a:off x="103428" y="-82861"/>
            <a:ext cx="117742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tx2">
                    <a:lumMod val="90000"/>
                    <a:lumOff val="10000"/>
                  </a:schemeClr>
                </a:solidFill>
              </a:rPr>
              <a:t>3N SRCs– Previous Searches</a:t>
            </a:r>
          </a:p>
        </p:txBody>
      </p:sp>
      <p:sp>
        <p:nvSpPr>
          <p:cNvPr id="4" name="TextBox 3">
            <a:extLst>
              <a:ext uri="{FF2B5EF4-FFF2-40B4-BE49-F238E27FC236}">
                <a16:creationId xmlns:a16="http://schemas.microsoft.com/office/drawing/2014/main" id="{2BC3A4B7-E963-A0E9-14CD-16C08A0C99DA}"/>
              </a:ext>
            </a:extLst>
          </p:cNvPr>
          <p:cNvSpPr txBox="1"/>
          <p:nvPr/>
        </p:nvSpPr>
        <p:spPr>
          <a:xfrm>
            <a:off x="5963478" y="6679096"/>
            <a:ext cx="184731" cy="369332"/>
          </a:xfrm>
          <a:prstGeom prst="rect">
            <a:avLst/>
          </a:prstGeom>
          <a:noFill/>
        </p:spPr>
        <p:txBody>
          <a:bodyPr wrap="none" rtlCol="0">
            <a:spAutoFit/>
          </a:bodyPr>
          <a:lstStyle/>
          <a:p>
            <a:endParaRPr lang="en-US" dirty="0"/>
          </a:p>
        </p:txBody>
      </p:sp>
      <p:sp>
        <p:nvSpPr>
          <p:cNvPr id="2" name="TextBox 1">
            <a:extLst>
              <a:ext uri="{FF2B5EF4-FFF2-40B4-BE49-F238E27FC236}">
                <a16:creationId xmlns:a16="http://schemas.microsoft.com/office/drawing/2014/main" id="{05ECB03C-C128-47D7-E0C4-C6E9A0D1A94C}"/>
              </a:ext>
            </a:extLst>
          </p:cNvPr>
          <p:cNvSpPr txBox="1"/>
          <p:nvPr/>
        </p:nvSpPr>
        <p:spPr>
          <a:xfrm>
            <a:off x="103428" y="856357"/>
            <a:ext cx="4978571" cy="6001643"/>
          </a:xfrm>
          <a:prstGeom prst="rect">
            <a:avLst/>
          </a:prstGeom>
          <a:noFill/>
        </p:spPr>
        <p:txBody>
          <a:bodyPr wrap="square" rtlCol="0">
            <a:spAutoFit/>
          </a:bodyPr>
          <a:lstStyle/>
          <a:p>
            <a:pPr marL="342900" indent="-342900">
              <a:buClr>
                <a:srgbClr val="FF0000"/>
              </a:buClr>
              <a:buFont typeface="Arial" panose="020B0604020202020204" pitchFamily="34" charset="0"/>
              <a:buChar char="•"/>
            </a:pPr>
            <a:r>
              <a:rPr lang="en-US" sz="2400" dirty="0">
                <a:solidFill>
                  <a:schemeClr val="tx2">
                    <a:lumMod val="90000"/>
                    <a:lumOff val="10000"/>
                  </a:schemeClr>
                </a:solidFill>
              </a:rPr>
              <a:t>Jefferson Lab E08-014: longer cryogenic targets for higher statistics</a:t>
            </a:r>
          </a:p>
          <a:p>
            <a:pPr>
              <a:buClr>
                <a:srgbClr val="FF0000"/>
              </a:buClr>
            </a:pPr>
            <a:endParaRPr lang="en-US" sz="2400" dirty="0">
              <a:solidFill>
                <a:schemeClr val="tx2">
                  <a:lumMod val="90000"/>
                  <a:lumOff val="10000"/>
                </a:schemeClr>
              </a:solidFill>
            </a:endParaRPr>
          </a:p>
          <a:p>
            <a:pPr marL="342900" indent="-342900">
              <a:buClr>
                <a:srgbClr val="FF0000"/>
              </a:buClr>
              <a:buFont typeface="Arial" panose="020B0604020202020204" pitchFamily="34" charset="0"/>
              <a:buChar char="•"/>
            </a:pPr>
            <a:r>
              <a:rPr lang="en-US" sz="2400" dirty="0">
                <a:solidFill>
                  <a:schemeClr val="tx2">
                    <a:lumMod val="90000"/>
                    <a:lumOff val="10000"/>
                  </a:schemeClr>
                </a:solidFill>
              </a:rPr>
              <a:t>Results consistent with Hall C data, disagreed with CLAS results</a:t>
            </a:r>
          </a:p>
          <a:p>
            <a:pPr marL="342900" indent="-342900">
              <a:buClr>
                <a:srgbClr val="FF0000"/>
              </a:buClr>
              <a:buFont typeface="Arial" panose="020B0604020202020204" pitchFamily="34" charset="0"/>
              <a:buChar char="•"/>
            </a:pPr>
            <a:endParaRPr lang="en-US" sz="2400" dirty="0">
              <a:solidFill>
                <a:schemeClr val="tx2">
                  <a:lumMod val="90000"/>
                  <a:lumOff val="10000"/>
                </a:schemeClr>
              </a:solidFill>
            </a:endParaRPr>
          </a:p>
          <a:p>
            <a:pPr marL="342900" indent="-342900">
              <a:buClr>
                <a:srgbClr val="FF0000"/>
              </a:buClr>
              <a:buFont typeface="Arial" panose="020B0604020202020204" pitchFamily="34" charset="0"/>
              <a:buChar char="•"/>
            </a:pPr>
            <a:r>
              <a:rPr lang="en-US" sz="2400" dirty="0">
                <a:solidFill>
                  <a:schemeClr val="tx2">
                    <a:lumMod val="90000"/>
                    <a:lumOff val="10000"/>
                  </a:schemeClr>
                </a:solidFill>
              </a:rPr>
              <a:t>No second plateau observed in the modest Q</a:t>
            </a:r>
            <a:r>
              <a:rPr lang="en-US" sz="2400" baseline="30000" dirty="0">
                <a:solidFill>
                  <a:schemeClr val="tx2">
                    <a:lumMod val="90000"/>
                    <a:lumOff val="10000"/>
                  </a:schemeClr>
                </a:solidFill>
              </a:rPr>
              <a:t>2</a:t>
            </a:r>
            <a:r>
              <a:rPr lang="en-US" sz="2400" dirty="0">
                <a:solidFill>
                  <a:schemeClr val="tx2">
                    <a:lumMod val="90000"/>
                    <a:lumOff val="10000"/>
                  </a:schemeClr>
                </a:solidFill>
              </a:rPr>
              <a:t> values</a:t>
            </a:r>
          </a:p>
          <a:p>
            <a:pPr marL="342900" indent="-342900">
              <a:buClr>
                <a:srgbClr val="FF0000"/>
              </a:buClr>
              <a:buFont typeface="Arial" panose="020B0604020202020204" pitchFamily="34" charset="0"/>
              <a:buChar char="•"/>
            </a:pPr>
            <a:endParaRPr lang="en-US" sz="2400" dirty="0">
              <a:solidFill>
                <a:schemeClr val="tx2">
                  <a:lumMod val="90000"/>
                  <a:lumOff val="10000"/>
                </a:schemeClr>
              </a:solidFill>
            </a:endParaRPr>
          </a:p>
          <a:p>
            <a:r>
              <a:rPr lang="en-US" sz="2400" dirty="0">
                <a:solidFill>
                  <a:schemeClr val="tx2">
                    <a:lumMod val="90000"/>
                    <a:lumOff val="10000"/>
                  </a:schemeClr>
                </a:solidFill>
              </a:rPr>
              <a:t>Minimal Q</a:t>
            </a:r>
            <a:r>
              <a:rPr lang="en-US" sz="2400" baseline="30000" dirty="0">
                <a:solidFill>
                  <a:schemeClr val="tx2">
                    <a:lumMod val="90000"/>
                    <a:lumOff val="10000"/>
                  </a:schemeClr>
                </a:solidFill>
              </a:rPr>
              <a:t>2</a:t>
            </a:r>
            <a:r>
              <a:rPr lang="en-US" sz="2400" dirty="0">
                <a:solidFill>
                  <a:schemeClr val="tx2">
                    <a:lumMod val="90000"/>
                    <a:lumOff val="10000"/>
                  </a:schemeClr>
                </a:solidFill>
              </a:rPr>
              <a:t> needed to enhance the 3N SRC signal?</a:t>
            </a:r>
          </a:p>
          <a:p>
            <a:endParaRPr lang="en-US" sz="2400" dirty="0">
              <a:solidFill>
                <a:schemeClr val="tx2">
                  <a:lumMod val="90000"/>
                  <a:lumOff val="10000"/>
                </a:schemeClr>
              </a:solidFill>
            </a:endParaRPr>
          </a:p>
          <a:p>
            <a:r>
              <a:rPr lang="en-US" sz="2400" dirty="0">
                <a:solidFill>
                  <a:schemeClr val="tx2">
                    <a:lumMod val="90000"/>
                    <a:lumOff val="10000"/>
                  </a:schemeClr>
                </a:solidFill>
              </a:rPr>
              <a:t>Dominant structure of the 3N SRCs in the nuclear ground state?</a:t>
            </a:r>
          </a:p>
          <a:p>
            <a:pPr marL="342900" indent="-342900">
              <a:buClr>
                <a:srgbClr val="FF0000"/>
              </a:buClr>
              <a:buFont typeface="Arial" panose="020B0604020202020204" pitchFamily="34" charset="0"/>
              <a:buChar char="•"/>
            </a:pPr>
            <a:endParaRPr lang="en-US" sz="2400" dirty="0">
              <a:solidFill>
                <a:schemeClr val="tx2">
                  <a:lumMod val="90000"/>
                  <a:lumOff val="10000"/>
                </a:schemeClr>
              </a:solidFill>
            </a:endParaRPr>
          </a:p>
        </p:txBody>
      </p:sp>
      <p:pic>
        <p:nvPicPr>
          <p:cNvPr id="7" name="Picture 6">
            <a:extLst>
              <a:ext uri="{FF2B5EF4-FFF2-40B4-BE49-F238E27FC236}">
                <a16:creationId xmlns:a16="http://schemas.microsoft.com/office/drawing/2014/main" id="{65E4AEBE-AE74-AA12-5DC7-29001CB9104C}"/>
              </a:ext>
            </a:extLst>
          </p:cNvPr>
          <p:cNvPicPr>
            <a:picLocks noChangeAspect="1"/>
          </p:cNvPicPr>
          <p:nvPr/>
        </p:nvPicPr>
        <p:blipFill rotWithShape="1">
          <a:blip r:embed="rId3"/>
          <a:srcRect l="7501" t="29258" r="52916" b="16668"/>
          <a:stretch/>
        </p:blipFill>
        <p:spPr>
          <a:xfrm>
            <a:off x="4950063" y="1242702"/>
            <a:ext cx="6654749" cy="5113648"/>
          </a:xfrm>
          <a:prstGeom prst="rect">
            <a:avLst/>
          </a:prstGeom>
        </p:spPr>
      </p:pic>
      <p:sp>
        <p:nvSpPr>
          <p:cNvPr id="3" name="Date Placeholder 2">
            <a:extLst>
              <a:ext uri="{FF2B5EF4-FFF2-40B4-BE49-F238E27FC236}">
                <a16:creationId xmlns:a16="http://schemas.microsoft.com/office/drawing/2014/main" id="{2351E59A-9B60-8E99-7A79-FD8C615C05A1}"/>
              </a:ext>
            </a:extLst>
          </p:cNvPr>
          <p:cNvSpPr>
            <a:spLocks noGrp="1"/>
          </p:cNvSpPr>
          <p:nvPr>
            <p:ph type="dt" sz="half" idx="10"/>
          </p:nvPr>
        </p:nvSpPr>
        <p:spPr/>
        <p:txBody>
          <a:bodyPr/>
          <a:lstStyle/>
          <a:p>
            <a:r>
              <a:rPr lang="en-US"/>
              <a:t>1/27/26</a:t>
            </a:r>
          </a:p>
        </p:txBody>
      </p:sp>
      <p:sp>
        <p:nvSpPr>
          <p:cNvPr id="6" name="Footer Placeholder 5">
            <a:extLst>
              <a:ext uri="{FF2B5EF4-FFF2-40B4-BE49-F238E27FC236}">
                <a16:creationId xmlns:a16="http://schemas.microsoft.com/office/drawing/2014/main" id="{27410A84-367E-3212-A2BC-9CFF27CF7EE2}"/>
              </a:ext>
            </a:extLst>
          </p:cNvPr>
          <p:cNvSpPr>
            <a:spLocks noGrp="1"/>
          </p:cNvSpPr>
          <p:nvPr>
            <p:ph type="ftr" sz="quarter" idx="11"/>
          </p:nvPr>
        </p:nvSpPr>
        <p:spPr/>
        <p:txBody>
          <a:bodyPr/>
          <a:lstStyle/>
          <a:p>
            <a:r>
              <a:rPr lang="en-US"/>
              <a:t>B. Duran - Hall C Winter Meeting</a:t>
            </a:r>
          </a:p>
        </p:txBody>
      </p:sp>
    </p:spTree>
    <p:extLst>
      <p:ext uri="{BB962C8B-B14F-4D97-AF65-F5344CB8AC3E}">
        <p14:creationId xmlns:p14="http://schemas.microsoft.com/office/powerpoint/2010/main" val="15298756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8DB7A-995C-F7C5-DB83-4A72AFDCBFF0}"/>
              </a:ext>
            </a:extLst>
          </p:cNvPr>
          <p:cNvSpPr>
            <a:spLocks noGrp="1"/>
          </p:cNvSpPr>
          <p:nvPr>
            <p:ph type="title"/>
          </p:nvPr>
        </p:nvSpPr>
        <p:spPr>
          <a:xfrm>
            <a:off x="259080" y="219116"/>
            <a:ext cx="11094720" cy="1325563"/>
          </a:xfrm>
        </p:spPr>
        <p:txBody>
          <a:bodyPr>
            <a:normAutofit/>
          </a:bodyPr>
          <a:lstStyle/>
          <a:p>
            <a:r>
              <a:rPr lang="en-US" dirty="0">
                <a:solidFill>
                  <a:schemeClr val="tx2">
                    <a:lumMod val="90000"/>
                    <a:lumOff val="10000"/>
                  </a:schemeClr>
                </a:solidFill>
              </a:rPr>
              <a:t>New results from E08-014 </a:t>
            </a:r>
            <a:r>
              <a:rPr lang="en-US" altLang="en-US" dirty="0">
                <a:solidFill>
                  <a:schemeClr val="tx2">
                    <a:lumMod val="90000"/>
                    <a:lumOff val="10000"/>
                  </a:schemeClr>
                </a:solidFill>
              </a:rPr>
              <a:t>Experiment</a:t>
            </a:r>
            <a:r>
              <a:rPr lang="en-US" dirty="0">
                <a:solidFill>
                  <a:schemeClr val="tx2">
                    <a:lumMod val="90000"/>
                    <a:lumOff val="10000"/>
                  </a:schemeClr>
                </a:solidFill>
              </a:rPr>
              <a:t> in Hall A </a:t>
            </a:r>
          </a:p>
        </p:txBody>
      </p:sp>
      <p:sp>
        <p:nvSpPr>
          <p:cNvPr id="4" name="Date Placeholder 3">
            <a:extLst>
              <a:ext uri="{FF2B5EF4-FFF2-40B4-BE49-F238E27FC236}">
                <a16:creationId xmlns:a16="http://schemas.microsoft.com/office/drawing/2014/main" id="{62BD052B-D94F-0514-E0AC-4BC27EC892B4}"/>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79F46175-68B4-378B-E481-2DB84077E61C}"/>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5FB4D14C-44A2-E5A7-852B-ECCE3345ACEB}"/>
              </a:ext>
            </a:extLst>
          </p:cNvPr>
          <p:cNvSpPr>
            <a:spLocks noGrp="1"/>
          </p:cNvSpPr>
          <p:nvPr>
            <p:ph type="sldNum" sz="quarter" idx="12"/>
          </p:nvPr>
        </p:nvSpPr>
        <p:spPr/>
        <p:txBody>
          <a:bodyPr/>
          <a:lstStyle/>
          <a:p>
            <a:fld id="{6007A337-717E-4D40-BFD1-535CA0B95521}" type="slidenum">
              <a:rPr lang="en-US" smtClean="0"/>
              <a:t>12</a:t>
            </a:fld>
            <a:endParaRPr lang="en-US"/>
          </a:p>
        </p:txBody>
      </p:sp>
      <p:pic>
        <p:nvPicPr>
          <p:cNvPr id="8" name="Picture 7" descr="A graph of a number of numbers and a number of numbers&#10;&#10;AI-generated content may be incorrect.">
            <a:extLst>
              <a:ext uri="{FF2B5EF4-FFF2-40B4-BE49-F238E27FC236}">
                <a16:creationId xmlns:a16="http://schemas.microsoft.com/office/drawing/2014/main" id="{CF25C870-2989-AFDF-4C8C-081B4FDBB428}"/>
              </a:ext>
            </a:extLst>
          </p:cNvPr>
          <p:cNvPicPr>
            <a:picLocks noChangeAspect="1"/>
          </p:cNvPicPr>
          <p:nvPr/>
        </p:nvPicPr>
        <p:blipFill>
          <a:blip r:embed="rId2"/>
          <a:stretch>
            <a:fillRect/>
          </a:stretch>
        </p:blipFill>
        <p:spPr>
          <a:xfrm>
            <a:off x="7189186" y="1169719"/>
            <a:ext cx="4008256" cy="4999990"/>
          </a:xfrm>
          <a:prstGeom prst="rect">
            <a:avLst/>
          </a:prstGeom>
        </p:spPr>
      </p:pic>
      <p:sp>
        <p:nvSpPr>
          <p:cNvPr id="12" name="Rectangle 1">
            <a:extLst>
              <a:ext uri="{FF2B5EF4-FFF2-40B4-BE49-F238E27FC236}">
                <a16:creationId xmlns:a16="http://schemas.microsoft.com/office/drawing/2014/main" id="{D816A266-B7F7-FC7C-C02C-2079979C394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a:ln>
                  <a:noFill/>
                </a:ln>
                <a:solidFill>
                  <a:srgbClr val="1F1F1F"/>
                </a:solidFill>
                <a:effectLst/>
                <a:latin typeface="ElsevierSans"/>
              </a:rPr>
              <a:t>, , </a:t>
            </a: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5" name="TextBox 14">
            <a:extLst>
              <a:ext uri="{FF2B5EF4-FFF2-40B4-BE49-F238E27FC236}">
                <a16:creationId xmlns:a16="http://schemas.microsoft.com/office/drawing/2014/main" id="{B75678A9-FA80-8749-84D2-505B5092E7EC}"/>
              </a:ext>
            </a:extLst>
          </p:cNvPr>
          <p:cNvSpPr txBox="1"/>
          <p:nvPr/>
        </p:nvSpPr>
        <p:spPr>
          <a:xfrm>
            <a:off x="7787640" y="6169709"/>
            <a:ext cx="4114800" cy="646331"/>
          </a:xfrm>
          <a:prstGeom prst="rect">
            <a:avLst/>
          </a:prstGeom>
          <a:noFill/>
        </p:spPr>
        <p:txBody>
          <a:bodyPr wrap="square" rtlCol="0">
            <a:spAutoFit/>
          </a:bodyPr>
          <a:lstStyle/>
          <a:p>
            <a:r>
              <a:rPr lang="en-US" dirty="0"/>
              <a:t>Y.P. Zhang, Z.H. Ye, D. Nguyen et al</a:t>
            </a:r>
          </a:p>
          <a:p>
            <a:r>
              <a:rPr lang="en-US" dirty="0"/>
              <a:t>Phys Letters B 872, 2025</a:t>
            </a:r>
          </a:p>
        </p:txBody>
      </p:sp>
      <p:sp>
        <p:nvSpPr>
          <p:cNvPr id="16" name="TextBox 15">
            <a:extLst>
              <a:ext uri="{FF2B5EF4-FFF2-40B4-BE49-F238E27FC236}">
                <a16:creationId xmlns:a16="http://schemas.microsoft.com/office/drawing/2014/main" id="{87A7C8CC-F4C3-970C-48D4-46ADCDCC452C}"/>
              </a:ext>
            </a:extLst>
          </p:cNvPr>
          <p:cNvSpPr txBox="1"/>
          <p:nvPr/>
        </p:nvSpPr>
        <p:spPr>
          <a:xfrm>
            <a:off x="579120" y="1859280"/>
            <a:ext cx="5905068" cy="4401205"/>
          </a:xfrm>
          <a:prstGeom prst="rect">
            <a:avLst/>
          </a:prstGeom>
          <a:noFill/>
        </p:spPr>
        <p:txBody>
          <a:bodyPr wrap="square" rtlCol="0">
            <a:spAutoFit/>
          </a:bodyPr>
          <a:lstStyle/>
          <a:p>
            <a:pPr marL="457200" indent="-457200">
              <a:buClr>
                <a:srgbClr val="FF0000"/>
              </a:buClr>
              <a:buFont typeface="Arial" panose="020B0604020202020204" pitchFamily="34" charset="0"/>
              <a:buChar char="•"/>
            </a:pPr>
            <a:r>
              <a:rPr lang="en-US" sz="2800" dirty="0">
                <a:solidFill>
                  <a:schemeClr val="tx2">
                    <a:lumMod val="75000"/>
                    <a:lumOff val="25000"/>
                  </a:schemeClr>
                </a:solidFill>
              </a:rPr>
              <a:t>A/2H ratios consistent with the previous 2N SRCs observations</a:t>
            </a:r>
          </a:p>
          <a:p>
            <a:pPr marL="457200" indent="-457200">
              <a:buClr>
                <a:srgbClr val="FF0000"/>
              </a:buClr>
              <a:buFont typeface="Arial" panose="020B0604020202020204" pitchFamily="34" charset="0"/>
              <a:buChar char="•"/>
            </a:pPr>
            <a:endParaRPr lang="en-US" sz="2800" dirty="0">
              <a:solidFill>
                <a:schemeClr val="tx2">
                  <a:lumMod val="75000"/>
                  <a:lumOff val="25000"/>
                </a:schemeClr>
              </a:solidFill>
            </a:endParaRPr>
          </a:p>
          <a:p>
            <a:pPr marL="457200" indent="-457200">
              <a:buClr>
                <a:srgbClr val="FF0000"/>
              </a:buClr>
              <a:buFont typeface="Arial" panose="020B0604020202020204" pitchFamily="34" charset="0"/>
              <a:buChar char="•"/>
            </a:pPr>
            <a:r>
              <a:rPr lang="en-US" sz="2800" dirty="0">
                <a:solidFill>
                  <a:schemeClr val="tx2">
                    <a:lumMod val="75000"/>
                    <a:lumOff val="25000"/>
                  </a:schemeClr>
                </a:solidFill>
              </a:rPr>
              <a:t>No 3N SRC plateau observed in the A/3He ratios.</a:t>
            </a:r>
          </a:p>
          <a:p>
            <a:pPr marL="457200" indent="-457200">
              <a:buClr>
                <a:srgbClr val="FF0000"/>
              </a:buClr>
              <a:buFont typeface="Arial" panose="020B0604020202020204" pitchFamily="34" charset="0"/>
              <a:buChar char="•"/>
            </a:pPr>
            <a:endParaRPr lang="en-US" sz="2800" dirty="0">
              <a:solidFill>
                <a:schemeClr val="tx2">
                  <a:lumMod val="75000"/>
                  <a:lumOff val="25000"/>
                </a:schemeClr>
              </a:solidFill>
            </a:endParaRPr>
          </a:p>
          <a:p>
            <a:pPr marL="457200" indent="-457200">
              <a:buClr>
                <a:srgbClr val="FF0000"/>
              </a:buClr>
              <a:buFont typeface="Arial" panose="020B0604020202020204" pitchFamily="34" charset="0"/>
              <a:buChar char="•"/>
            </a:pPr>
            <a:r>
              <a:rPr lang="en-US" sz="2800" dirty="0">
                <a:solidFill>
                  <a:schemeClr val="tx2">
                    <a:lumMod val="75000"/>
                    <a:lumOff val="25000"/>
                  </a:schemeClr>
                </a:solidFill>
              </a:rPr>
              <a:t>Alpha3N coverage is limited to less than 1.6</a:t>
            </a:r>
          </a:p>
          <a:p>
            <a:endParaRPr lang="en-US" sz="2800" dirty="0"/>
          </a:p>
          <a:p>
            <a:endParaRPr lang="en-US" sz="2800" dirty="0"/>
          </a:p>
        </p:txBody>
      </p:sp>
    </p:spTree>
    <p:extLst>
      <p:ext uri="{BB962C8B-B14F-4D97-AF65-F5344CB8AC3E}">
        <p14:creationId xmlns:p14="http://schemas.microsoft.com/office/powerpoint/2010/main" val="221353313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graph of a number of data&#10;&#10;AI-generated content may be incorrect.">
            <a:extLst>
              <a:ext uri="{FF2B5EF4-FFF2-40B4-BE49-F238E27FC236}">
                <a16:creationId xmlns:a16="http://schemas.microsoft.com/office/drawing/2014/main" id="{05C97EE2-22C4-FEF6-0B4E-9AC43C71A636}"/>
              </a:ext>
            </a:extLst>
          </p:cNvPr>
          <p:cNvPicPr>
            <a:picLocks noChangeAspect="1"/>
          </p:cNvPicPr>
          <p:nvPr/>
        </p:nvPicPr>
        <p:blipFill>
          <a:blip r:embed="rId3"/>
          <a:stretch>
            <a:fillRect/>
          </a:stretch>
        </p:blipFill>
        <p:spPr>
          <a:xfrm>
            <a:off x="5063495" y="3429000"/>
            <a:ext cx="6522710" cy="3427412"/>
          </a:xfrm>
          <a:prstGeom prst="rect">
            <a:avLst/>
          </a:prstGeom>
        </p:spPr>
      </p:pic>
      <p:sp>
        <p:nvSpPr>
          <p:cNvPr id="51213" name="Google Shape;382;p42">
            <a:extLst>
              <a:ext uri="{FF2B5EF4-FFF2-40B4-BE49-F238E27FC236}">
                <a16:creationId xmlns:a16="http://schemas.microsoft.com/office/drawing/2014/main" id="{6FE962B1-E4B5-36A2-9F58-E88613CDEE37}"/>
              </a:ext>
            </a:extLst>
          </p:cNvPr>
          <p:cNvSpPr txBox="1">
            <a:spLocks noChangeArrowheads="1"/>
          </p:cNvSpPr>
          <p:nvPr/>
        </p:nvSpPr>
        <p:spPr bwMode="auto">
          <a:xfrm>
            <a:off x="10810875" y="6181725"/>
            <a:ext cx="657225"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9710" tIns="109710" rIns="109710" bIns="109710" anchor="ctr"/>
          <a:lstStyle>
            <a:lvl1pPr>
              <a:lnSpc>
                <a:spcPct val="110000"/>
              </a:lnSpc>
              <a:spcBef>
                <a:spcPts val="800"/>
              </a:spcBef>
              <a:buClr>
                <a:schemeClr val="accent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10000"/>
              </a:lnSpc>
              <a:spcBef>
                <a:spcPts val="400"/>
              </a:spcBef>
              <a:buClr>
                <a:schemeClr val="accent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ts val="400"/>
              </a:spcBef>
              <a:buClr>
                <a:schemeClr val="accent2"/>
              </a:buClr>
              <a:buSzPct val="85000"/>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400"/>
              </a:spcBef>
              <a:buClr>
                <a:schemeClr val="accent2"/>
              </a:buClr>
              <a:buSzPct val="85000"/>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9pPr>
          </a:lstStyle>
          <a:p>
            <a:pPr algn="r" eaLnBrk="1" hangingPunct="1">
              <a:lnSpc>
                <a:spcPct val="100000"/>
              </a:lnSpc>
              <a:spcBef>
                <a:spcPct val="0"/>
              </a:spcBef>
              <a:buClrTx/>
              <a:buFontTx/>
              <a:buNone/>
            </a:pPr>
            <a:fld id="{A1200113-64D3-CF47-B408-2854FAD057A1}" type="slidenum">
              <a:rPr lang="en-US" altLang="en-US" sz="1000">
                <a:solidFill>
                  <a:srgbClr val="898E91"/>
                </a:solidFill>
              </a:rPr>
              <a:pPr algn="r" eaLnBrk="1" hangingPunct="1">
                <a:lnSpc>
                  <a:spcPct val="100000"/>
                </a:lnSpc>
                <a:spcBef>
                  <a:spcPct val="0"/>
                </a:spcBef>
                <a:buClrTx/>
                <a:buFontTx/>
                <a:buNone/>
              </a:pPr>
              <a:t>13</a:t>
            </a:fld>
            <a:endParaRPr lang="en-US" altLang="en-US" sz="1000" dirty="0">
              <a:solidFill>
                <a:srgbClr val="898E91"/>
              </a:solidFill>
            </a:endParaRPr>
          </a:p>
        </p:txBody>
      </p:sp>
      <p:sp>
        <p:nvSpPr>
          <p:cNvPr id="15" name="Content Placeholder 2">
            <a:extLst>
              <a:ext uri="{FF2B5EF4-FFF2-40B4-BE49-F238E27FC236}">
                <a16:creationId xmlns:a16="http://schemas.microsoft.com/office/drawing/2014/main" id="{DF170D4A-0218-447E-8C4F-2DB741FB5F5B}"/>
              </a:ext>
            </a:extLst>
          </p:cNvPr>
          <p:cNvSpPr txBox="1">
            <a:spLocks noChangeArrowheads="1"/>
          </p:cNvSpPr>
          <p:nvPr/>
        </p:nvSpPr>
        <p:spPr bwMode="auto">
          <a:xfrm>
            <a:off x="4327400" y="544643"/>
            <a:ext cx="7864600" cy="2966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spcFirstLastPara="1" lIns="91425" tIns="91425" rIns="91425" bIns="91425"/>
          <a:lstStyle>
            <a:lvl1pPr marL="548640" lvl="0" indent="-411480" algn="l" defTabSz="457200" rtl="0" eaLnBrk="0" fontAlgn="base" hangingPunct="0">
              <a:lnSpc>
                <a:spcPct val="110000"/>
              </a:lnSpc>
              <a:spcBef>
                <a:spcPts val="0"/>
              </a:spcBef>
              <a:spcAft>
                <a:spcPts val="0"/>
              </a:spcAft>
              <a:buClr>
                <a:schemeClr val="accent2"/>
              </a:buClr>
              <a:buSzPts val="1800"/>
              <a:buFont typeface="Arial" panose="020B0604020202020204" pitchFamily="34" charset="0"/>
              <a:buChar char="●"/>
              <a:defRPr sz="2000" kern="1200">
                <a:solidFill>
                  <a:schemeClr val="tx1"/>
                </a:solidFill>
                <a:latin typeface="+mn-lt"/>
                <a:ea typeface="+mn-ea"/>
                <a:cs typeface="+mn-cs"/>
              </a:defRPr>
            </a:lvl1pPr>
            <a:lvl2pPr marL="1097280" lvl="1" indent="-381000" algn="l" defTabSz="457200" rtl="0" eaLnBrk="0" fontAlgn="base" hangingPunct="0">
              <a:lnSpc>
                <a:spcPct val="110000"/>
              </a:lnSpc>
              <a:spcBef>
                <a:spcPts val="1920"/>
              </a:spcBef>
              <a:spcAft>
                <a:spcPts val="0"/>
              </a:spcAft>
              <a:buClr>
                <a:schemeClr val="accent2"/>
              </a:buClr>
              <a:buSzPts val="1400"/>
              <a:buFont typeface="Arial" panose="020B0604020202020204" pitchFamily="34" charset="0"/>
              <a:buChar char="○"/>
              <a:defRPr sz="2000" kern="1200">
                <a:solidFill>
                  <a:schemeClr val="tx1"/>
                </a:solidFill>
                <a:latin typeface="+mn-lt"/>
                <a:ea typeface="+mn-ea"/>
                <a:cs typeface="+mn-cs"/>
              </a:defRPr>
            </a:lvl2pPr>
            <a:lvl3pPr marL="1645920" lvl="2" indent="-381000" algn="l" defTabSz="457200" rtl="0" eaLnBrk="0" fontAlgn="base" hangingPunct="0">
              <a:spcBef>
                <a:spcPts val="1920"/>
              </a:spcBef>
              <a:spcAft>
                <a:spcPts val="0"/>
              </a:spcAft>
              <a:buClr>
                <a:schemeClr val="accent2"/>
              </a:buClr>
              <a:buSzPts val="1400"/>
              <a:buFont typeface="Arial" panose="020B0604020202020204" pitchFamily="34" charset="0"/>
              <a:buChar char="■"/>
              <a:defRPr sz="2000" kern="1200">
                <a:solidFill>
                  <a:schemeClr val="tx1"/>
                </a:solidFill>
                <a:latin typeface="+mn-lt"/>
                <a:ea typeface="+mn-ea"/>
                <a:cs typeface="+mn-cs"/>
              </a:defRPr>
            </a:lvl3pPr>
            <a:lvl4pPr marL="2194560" lvl="3" indent="-381000" algn="l" defTabSz="457200" rtl="0" eaLnBrk="0" fontAlgn="base" hangingPunct="0">
              <a:spcBef>
                <a:spcPts val="1920"/>
              </a:spcBef>
              <a:spcAft>
                <a:spcPts val="0"/>
              </a:spcAft>
              <a:buClr>
                <a:schemeClr val="accent2"/>
              </a:buClr>
              <a:buSzPts val="1400"/>
              <a:buFont typeface="Arial" panose="020B0604020202020204" pitchFamily="34" charset="0"/>
              <a:buChar char="●"/>
              <a:defRPr sz="2000" kern="1200">
                <a:solidFill>
                  <a:schemeClr val="tx1"/>
                </a:solidFill>
                <a:latin typeface="+mn-lt"/>
                <a:ea typeface="+mn-ea"/>
                <a:cs typeface="+mn-cs"/>
              </a:defRPr>
            </a:lvl4pPr>
            <a:lvl5pPr marL="2743200" lvl="4" indent="-381000" algn="l" defTabSz="457200" rtl="0" eaLnBrk="0" fontAlgn="base" hangingPunct="0">
              <a:spcBef>
                <a:spcPts val="1920"/>
              </a:spcBef>
              <a:spcAft>
                <a:spcPts val="0"/>
              </a:spcAft>
              <a:buClr>
                <a:schemeClr val="accent2"/>
              </a:buClr>
              <a:buSzPts val="1400"/>
              <a:buFont typeface="Arial" panose="020B0604020202020204" pitchFamily="34" charset="0"/>
              <a:buChar char="○"/>
              <a:defRPr sz="2000" kern="1200">
                <a:solidFill>
                  <a:schemeClr val="tx1"/>
                </a:solidFill>
                <a:latin typeface="+mn-lt"/>
                <a:ea typeface="+mn-ea"/>
                <a:cs typeface="+mn-cs"/>
              </a:defRPr>
            </a:lvl5pPr>
            <a:lvl6pPr marL="3291840" lvl="5" indent="-381000" algn="l" defTabSz="457200" rtl="0" eaLnBrk="1" latinLnBrk="0" hangingPunct="1">
              <a:spcBef>
                <a:spcPts val="1920"/>
              </a:spcBef>
              <a:spcAft>
                <a:spcPts val="0"/>
              </a:spcAft>
              <a:buSzPts val="1400"/>
              <a:buFont typeface="Arial"/>
              <a:buChar char="■"/>
              <a:defRPr sz="2000" kern="1200">
                <a:solidFill>
                  <a:schemeClr val="tx1"/>
                </a:solidFill>
                <a:latin typeface="+mn-lt"/>
                <a:ea typeface="+mn-ea"/>
                <a:cs typeface="+mn-cs"/>
              </a:defRPr>
            </a:lvl6pPr>
            <a:lvl7pPr marL="3840480" lvl="6" indent="-381000" algn="l" defTabSz="457200" rtl="0" eaLnBrk="1" latinLnBrk="0" hangingPunct="1">
              <a:spcBef>
                <a:spcPts val="1920"/>
              </a:spcBef>
              <a:spcAft>
                <a:spcPts val="0"/>
              </a:spcAft>
              <a:buSzPts val="1400"/>
              <a:buFont typeface="Arial"/>
              <a:buChar char="●"/>
              <a:defRPr sz="2000" kern="1200">
                <a:solidFill>
                  <a:schemeClr val="tx1"/>
                </a:solidFill>
                <a:latin typeface="+mn-lt"/>
                <a:ea typeface="+mn-ea"/>
                <a:cs typeface="+mn-cs"/>
              </a:defRPr>
            </a:lvl7pPr>
            <a:lvl8pPr marL="4389120" lvl="7" indent="-381000" algn="l" defTabSz="457200" rtl="0" eaLnBrk="1" latinLnBrk="0" hangingPunct="1">
              <a:spcBef>
                <a:spcPts val="1920"/>
              </a:spcBef>
              <a:spcAft>
                <a:spcPts val="0"/>
              </a:spcAft>
              <a:buSzPts val="1400"/>
              <a:buFont typeface="Arial"/>
              <a:buChar char="○"/>
              <a:defRPr sz="2000" kern="1200">
                <a:solidFill>
                  <a:schemeClr val="tx1"/>
                </a:solidFill>
                <a:latin typeface="+mn-lt"/>
                <a:ea typeface="+mn-ea"/>
                <a:cs typeface="+mn-cs"/>
              </a:defRPr>
            </a:lvl8pPr>
            <a:lvl9pPr marL="4937760" lvl="8" indent="-381000" algn="l" defTabSz="457200" rtl="0" eaLnBrk="1" latinLnBrk="0" hangingPunct="1">
              <a:spcBef>
                <a:spcPts val="1920"/>
              </a:spcBef>
              <a:spcAft>
                <a:spcPts val="1920"/>
              </a:spcAft>
              <a:buSzPts val="1400"/>
              <a:buFont typeface="Arial"/>
              <a:buChar char="■"/>
              <a:defRPr sz="2000" kern="1200">
                <a:solidFill>
                  <a:schemeClr val="tx1"/>
                </a:solidFill>
                <a:latin typeface="+mn-lt"/>
                <a:ea typeface="+mn-ea"/>
                <a:cs typeface="+mn-cs"/>
              </a:defRPr>
            </a:lvl9pPr>
          </a:lstStyle>
          <a:p>
            <a:pPr marL="0" indent="0">
              <a:lnSpc>
                <a:spcPct val="100000"/>
              </a:lnSpc>
              <a:buFont typeface="Arial" panose="020B0604020202020204" pitchFamily="34" charset="0"/>
              <a:buNone/>
              <a:defRPr/>
            </a:pPr>
            <a:endParaRPr lang="en-US" altLang="en-US" sz="2400" dirty="0">
              <a:solidFill>
                <a:schemeClr val="tx2">
                  <a:lumMod val="75000"/>
                  <a:lumOff val="25000"/>
                </a:schemeClr>
              </a:solidFill>
              <a:latin typeface="Calibri" panose="020F0502020204030204" pitchFamily="34" charset="0"/>
              <a:cs typeface="Calibri" panose="020F0502020204030204" pitchFamily="34" charset="0"/>
            </a:endParaRPr>
          </a:p>
          <a:p>
            <a:pPr marL="0" indent="0">
              <a:lnSpc>
                <a:spcPct val="100000"/>
              </a:lnSpc>
              <a:buFont typeface="Arial" panose="020B0604020202020204" pitchFamily="34" charset="0"/>
              <a:buNone/>
              <a:defRPr/>
            </a:pPr>
            <a:r>
              <a:rPr lang="en-US" altLang="en-US" sz="2400" dirty="0">
                <a:solidFill>
                  <a:schemeClr val="tx2">
                    <a:lumMod val="75000"/>
                    <a:lumOff val="25000"/>
                  </a:schemeClr>
                </a:solidFill>
                <a:latin typeface="Calibri" panose="020F0502020204030204" pitchFamily="34" charset="0"/>
                <a:cs typeface="Calibri" panose="020F0502020204030204" pitchFamily="34" charset="0"/>
              </a:rPr>
              <a:t>For A=3, only 2N- and 3N-SRCs beyond mean-field</a:t>
            </a:r>
          </a:p>
          <a:p>
            <a:pPr>
              <a:buSzPct val="50000"/>
            </a:pPr>
            <a:r>
              <a:rPr lang="en-US" dirty="0"/>
              <a:t>data consistent with a 3N plateau (within precision) calculations</a:t>
            </a:r>
          </a:p>
          <a:p>
            <a:pPr>
              <a:buSzPct val="50000"/>
            </a:pPr>
            <a:r>
              <a:rPr lang="en-US" dirty="0"/>
              <a:t>3N ratio goes like (2N ratio) squared as predicted</a:t>
            </a:r>
          </a:p>
          <a:p>
            <a:pPr>
              <a:buSzPct val="50000"/>
            </a:pPr>
            <a:r>
              <a:rPr lang="en-US" dirty="0"/>
              <a:t>A=3 is a special case: expect earlier onset to 3N-SRCs, and have more complete cancellation between any scale-breaking effects (FSI, CM motion of pairs, etc...), and because the isospin structure is known.</a:t>
            </a:r>
          </a:p>
          <a:p>
            <a:pPr marL="0" indent="0">
              <a:lnSpc>
                <a:spcPct val="100000"/>
              </a:lnSpc>
              <a:buFont typeface="Arial" panose="020B0604020202020204" pitchFamily="34" charset="0"/>
              <a:buNone/>
              <a:defRPr/>
            </a:pPr>
            <a:endParaRPr lang="en-US" altLang="en-US" sz="2400" dirty="0">
              <a:solidFill>
                <a:schemeClr val="tx2">
                  <a:lumMod val="75000"/>
                  <a:lumOff val="25000"/>
                </a:schemeClr>
              </a:solidFill>
              <a:latin typeface="Calibri" panose="020F0502020204030204" pitchFamily="34" charset="0"/>
              <a:cs typeface="Calibri" panose="020F0502020204030204" pitchFamily="34" charset="0"/>
            </a:endParaRPr>
          </a:p>
        </p:txBody>
      </p:sp>
      <p:grpSp>
        <p:nvGrpSpPr>
          <p:cNvPr id="7" name="Group 6">
            <a:extLst>
              <a:ext uri="{FF2B5EF4-FFF2-40B4-BE49-F238E27FC236}">
                <a16:creationId xmlns:a16="http://schemas.microsoft.com/office/drawing/2014/main" id="{04DB3B4A-6A5A-3D91-029E-2BBB0AC9367C}"/>
              </a:ext>
            </a:extLst>
          </p:cNvPr>
          <p:cNvGrpSpPr/>
          <p:nvPr/>
        </p:nvGrpSpPr>
        <p:grpSpPr>
          <a:xfrm>
            <a:off x="0" y="2286000"/>
            <a:ext cx="4898061" cy="4027357"/>
            <a:chOff x="0" y="1584325"/>
            <a:chExt cx="5562601" cy="4776787"/>
          </a:xfrm>
        </p:grpSpPr>
        <p:pic>
          <p:nvPicPr>
            <p:cNvPr id="51204" name="Google Shape;7954;p162">
              <a:extLst>
                <a:ext uri="{FF2B5EF4-FFF2-40B4-BE49-F238E27FC236}">
                  <a16:creationId xmlns:a16="http://schemas.microsoft.com/office/drawing/2014/main" id="{EE864F11-2282-81AD-A0B1-B66675882F13}"/>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4325"/>
              <a:ext cx="5562601"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Google Shape;7956;p162">
              <a:extLst>
                <a:ext uri="{FF2B5EF4-FFF2-40B4-BE49-F238E27FC236}">
                  <a16:creationId xmlns:a16="http://schemas.microsoft.com/office/drawing/2014/main" id="{6AC991EF-5256-B7E9-6FDE-0D59DBFC2A5E}"/>
                </a:ext>
              </a:extLst>
            </p:cNvPr>
            <p:cNvSpPr txBox="1">
              <a:spLocks noChangeArrowheads="1"/>
            </p:cNvSpPr>
            <p:nvPr/>
          </p:nvSpPr>
          <p:spPr bwMode="auto">
            <a:xfrm>
              <a:off x="3259138" y="2752725"/>
              <a:ext cx="1427163"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20" tIns="85320" rIns="85320" bIns="853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0000FF"/>
                  </a:solidFill>
                  <a:latin typeface="Calibri" panose="020F0502020204030204" pitchFamily="34" charset="0"/>
                  <a:cs typeface="Calibri" panose="020F0502020204030204" pitchFamily="34" charset="0"/>
                </a:rPr>
                <a:t>2N-SRC region</a:t>
              </a:r>
            </a:p>
          </p:txBody>
        </p:sp>
        <p:sp>
          <p:nvSpPr>
            <p:cNvPr id="51206" name="Google Shape;7957;p162">
              <a:extLst>
                <a:ext uri="{FF2B5EF4-FFF2-40B4-BE49-F238E27FC236}">
                  <a16:creationId xmlns:a16="http://schemas.microsoft.com/office/drawing/2014/main" id="{AB114D98-F419-F35F-2561-7ACDC5423793}"/>
                </a:ext>
              </a:extLst>
            </p:cNvPr>
            <p:cNvSpPr>
              <a:spLocks noChangeArrowheads="1"/>
            </p:cNvSpPr>
            <p:nvPr/>
          </p:nvSpPr>
          <p:spPr bwMode="auto">
            <a:xfrm rot="1813238">
              <a:off x="2524126" y="3092450"/>
              <a:ext cx="1284287" cy="912812"/>
            </a:xfrm>
            <a:prstGeom prst="ellipse">
              <a:avLst/>
            </a:prstGeom>
            <a:noFill/>
            <a:ln w="19050">
              <a:solidFill>
                <a:srgbClr val="00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85320" tIns="85320" rIns="85320" bIns="853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51207" name="Google Shape;7958;p162">
              <a:extLst>
                <a:ext uri="{FF2B5EF4-FFF2-40B4-BE49-F238E27FC236}">
                  <a16:creationId xmlns:a16="http://schemas.microsoft.com/office/drawing/2014/main" id="{49758A03-665C-EF0A-E355-F19581A4B4E9}"/>
                </a:ext>
              </a:extLst>
            </p:cNvPr>
            <p:cNvCxnSpPr>
              <a:cxnSpLocks noChangeShapeType="1"/>
            </p:cNvCxnSpPr>
            <p:nvPr/>
          </p:nvCxnSpPr>
          <p:spPr bwMode="auto">
            <a:xfrm flipV="1">
              <a:off x="1976438" y="1584325"/>
              <a:ext cx="215900" cy="3413125"/>
            </a:xfrm>
            <a:prstGeom prst="straightConnector1">
              <a:avLst/>
            </a:prstGeom>
            <a:noFill/>
            <a:ln w="19050">
              <a:solidFill>
                <a:srgbClr val="121212"/>
              </a:solidFill>
              <a:prstDash val="dash"/>
              <a:round/>
              <a:headEnd/>
              <a:tailEnd type="triangle" w="med" len="med"/>
            </a:ln>
            <a:extLst>
              <a:ext uri="{909E8E84-426E-40DD-AFC4-6F175D3DCCD1}">
                <a14:hiddenFill xmlns:a14="http://schemas.microsoft.com/office/drawing/2010/main">
                  <a:noFill/>
                </a14:hiddenFill>
              </a:ext>
            </a:extLst>
          </p:spPr>
        </p:cxnSp>
        <p:pic>
          <p:nvPicPr>
            <p:cNvPr id="51208" name="Google Shape;7959;p162">
              <a:extLst>
                <a:ext uri="{FF2B5EF4-FFF2-40B4-BE49-F238E27FC236}">
                  <a16:creationId xmlns:a16="http://schemas.microsoft.com/office/drawing/2014/main" id="{D7A9BF1E-43EF-4EE1-74F2-F66275AD7C3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l="-1649" t="39838" r="1649" b="41093"/>
            <a:stretch>
              <a:fillRect/>
            </a:stretch>
          </p:blipFill>
          <p:spPr bwMode="auto">
            <a:xfrm>
              <a:off x="576263" y="5799137"/>
              <a:ext cx="48006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1209" name="Google Shape;7960;p162">
              <a:extLst>
                <a:ext uri="{FF2B5EF4-FFF2-40B4-BE49-F238E27FC236}">
                  <a16:creationId xmlns:a16="http://schemas.microsoft.com/office/drawing/2014/main" id="{8A9C2165-941A-650F-67AA-8534F12E1604}"/>
                </a:ext>
              </a:extLst>
            </p:cNvPr>
            <p:cNvCxnSpPr>
              <a:cxnSpLocks noChangeShapeType="1"/>
            </p:cNvCxnSpPr>
            <p:nvPr/>
          </p:nvCxnSpPr>
          <p:spPr bwMode="auto">
            <a:xfrm rot="10800000" flipH="1">
              <a:off x="2736851" y="4046537"/>
              <a:ext cx="357187" cy="1625600"/>
            </a:xfrm>
            <a:prstGeom prst="straightConnector1">
              <a:avLst/>
            </a:prstGeom>
            <a:noFill/>
            <a:ln w="19050">
              <a:solidFill>
                <a:srgbClr val="0000FF"/>
              </a:solidFill>
              <a:prstDash val="dash"/>
              <a:round/>
              <a:headEnd/>
              <a:tailEnd type="triangle" w="med" len="med"/>
            </a:ln>
            <a:extLst>
              <a:ext uri="{909E8E84-426E-40DD-AFC4-6F175D3DCCD1}">
                <a14:hiddenFill xmlns:a14="http://schemas.microsoft.com/office/drawing/2010/main">
                  <a:noFill/>
                </a14:hiddenFill>
              </a:ext>
            </a:extLst>
          </p:spPr>
        </p:cxnSp>
        <p:sp>
          <p:nvSpPr>
            <p:cNvPr id="51210" name="Google Shape;7961;p162">
              <a:extLst>
                <a:ext uri="{FF2B5EF4-FFF2-40B4-BE49-F238E27FC236}">
                  <a16:creationId xmlns:a16="http://schemas.microsoft.com/office/drawing/2014/main" id="{3AF7D49D-4C4A-C1CF-AF3A-98762D2A33E8}"/>
                </a:ext>
              </a:extLst>
            </p:cNvPr>
            <p:cNvSpPr>
              <a:spLocks noChangeArrowheads="1"/>
            </p:cNvSpPr>
            <p:nvPr/>
          </p:nvSpPr>
          <p:spPr bwMode="auto">
            <a:xfrm>
              <a:off x="2327276" y="5730875"/>
              <a:ext cx="1022350" cy="630237"/>
            </a:xfrm>
            <a:prstGeom prst="rect">
              <a:avLst/>
            </a:prstGeom>
            <a:noFill/>
            <a:ln w="9525">
              <a:solidFill>
                <a:srgbClr val="163EF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09710" tIns="109710" rIns="109710" bIns="10971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51211" name="Google Shape;7962;p162">
              <a:extLst>
                <a:ext uri="{FF2B5EF4-FFF2-40B4-BE49-F238E27FC236}">
                  <a16:creationId xmlns:a16="http://schemas.microsoft.com/office/drawing/2014/main" id="{6A5D6098-69D2-B874-50B2-BCE6F74B4189}"/>
                </a:ext>
              </a:extLst>
            </p:cNvPr>
            <p:cNvSpPr>
              <a:spLocks noChangeArrowheads="1"/>
            </p:cNvSpPr>
            <p:nvPr/>
          </p:nvSpPr>
          <p:spPr bwMode="auto">
            <a:xfrm rot="1813238">
              <a:off x="3987801" y="3903662"/>
              <a:ext cx="1285875" cy="912813"/>
            </a:xfrm>
            <a:prstGeom prst="ellipse">
              <a:avLst/>
            </a:prstGeom>
            <a:noFill/>
            <a:ln w="19050">
              <a:solidFill>
                <a:srgbClr val="FF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85320" tIns="85320" rIns="85320" bIns="853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rgbClr val="FF00FF"/>
                </a:solidFill>
              </a:endParaRPr>
            </a:p>
          </p:txBody>
        </p:sp>
        <p:cxnSp>
          <p:nvCxnSpPr>
            <p:cNvPr id="51212" name="Google Shape;7963;p162">
              <a:extLst>
                <a:ext uri="{FF2B5EF4-FFF2-40B4-BE49-F238E27FC236}">
                  <a16:creationId xmlns:a16="http://schemas.microsoft.com/office/drawing/2014/main" id="{C89526B7-EF4F-6FC7-FF0E-C528FC29A70C}"/>
                </a:ext>
              </a:extLst>
            </p:cNvPr>
            <p:cNvCxnSpPr>
              <a:cxnSpLocks noChangeShapeType="1"/>
            </p:cNvCxnSpPr>
            <p:nvPr/>
          </p:nvCxnSpPr>
          <p:spPr bwMode="auto">
            <a:xfrm rot="10800000" flipH="1">
              <a:off x="4006851" y="4694237"/>
              <a:ext cx="234950" cy="1036638"/>
            </a:xfrm>
            <a:prstGeom prst="straightConnector1">
              <a:avLst/>
            </a:prstGeom>
            <a:noFill/>
            <a:ln w="19050">
              <a:solidFill>
                <a:srgbClr val="FF00FF"/>
              </a:solidFill>
              <a:round/>
              <a:headEnd/>
              <a:tailEnd type="triangle" w="med" len="med"/>
            </a:ln>
            <a:extLst>
              <a:ext uri="{909E8E84-426E-40DD-AFC4-6F175D3DCCD1}">
                <a14:hiddenFill xmlns:a14="http://schemas.microsoft.com/office/drawing/2010/main">
                  <a:noFill/>
                </a14:hiddenFill>
              </a:ext>
            </a:extLst>
          </p:spPr>
        </p:cxnSp>
        <p:sp>
          <p:nvSpPr>
            <p:cNvPr id="51215" name="Google Shape;7956;p162">
              <a:extLst>
                <a:ext uri="{FF2B5EF4-FFF2-40B4-BE49-F238E27FC236}">
                  <a16:creationId xmlns:a16="http://schemas.microsoft.com/office/drawing/2014/main" id="{A29461B7-39C4-325C-7178-CB670A99E4FE}"/>
                </a:ext>
              </a:extLst>
            </p:cNvPr>
            <p:cNvSpPr txBox="1">
              <a:spLocks noChangeArrowheads="1"/>
            </p:cNvSpPr>
            <p:nvPr/>
          </p:nvSpPr>
          <p:spPr bwMode="auto">
            <a:xfrm>
              <a:off x="3946526" y="3360737"/>
              <a:ext cx="1427162" cy="38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5320" tIns="85320" rIns="85320" bIns="85320">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r>
                <a:rPr lang="en-US" altLang="en-US" sz="1400" b="1">
                  <a:solidFill>
                    <a:srgbClr val="FF00FF"/>
                  </a:solidFill>
                  <a:latin typeface="Calibri" panose="020F0502020204030204" pitchFamily="34" charset="0"/>
                  <a:cs typeface="Calibri" panose="020F0502020204030204" pitchFamily="34" charset="0"/>
                </a:rPr>
                <a:t>3N-SRC region??</a:t>
              </a:r>
            </a:p>
          </p:txBody>
        </p:sp>
      </p:grpSp>
      <p:sp>
        <p:nvSpPr>
          <p:cNvPr id="26" name="Rectangle 25">
            <a:extLst>
              <a:ext uri="{FF2B5EF4-FFF2-40B4-BE49-F238E27FC236}">
                <a16:creationId xmlns:a16="http://schemas.microsoft.com/office/drawing/2014/main" id="{AE1C1577-9EBF-427A-BF34-BD775DC1A1C8}"/>
              </a:ext>
            </a:extLst>
          </p:cNvPr>
          <p:cNvSpPr/>
          <p:nvPr/>
        </p:nvSpPr>
        <p:spPr bwMode="auto">
          <a:xfrm>
            <a:off x="7764051" y="5398386"/>
            <a:ext cx="657225" cy="767223"/>
          </a:xfrm>
          <a:prstGeom prst="rect">
            <a:avLst/>
          </a:prstGeom>
          <a:gradFill flip="none" rotWithShape="1">
            <a:gsLst>
              <a:gs pos="0">
                <a:srgbClr val="0000FF"/>
              </a:gs>
              <a:gs pos="100000">
                <a:schemeClr val="accent1">
                  <a:tint val="50000"/>
                  <a:shade val="100000"/>
                  <a:satMod val="35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a:latin typeface="Calibri" panose="020F0502020204030204" pitchFamily="34" charset="0"/>
                <a:cs typeface="Calibri" panose="020F0502020204030204" pitchFamily="34" charset="0"/>
              </a:rPr>
              <a:t>2N-SRCs</a:t>
            </a:r>
          </a:p>
        </p:txBody>
      </p:sp>
      <p:sp>
        <p:nvSpPr>
          <p:cNvPr id="27" name="Rectangle 26">
            <a:extLst>
              <a:ext uri="{FF2B5EF4-FFF2-40B4-BE49-F238E27FC236}">
                <a16:creationId xmlns:a16="http://schemas.microsoft.com/office/drawing/2014/main" id="{65EB9038-69F1-4CF7-8FA8-2E8D2902A5A7}"/>
              </a:ext>
            </a:extLst>
          </p:cNvPr>
          <p:cNvSpPr/>
          <p:nvPr/>
        </p:nvSpPr>
        <p:spPr bwMode="auto">
          <a:xfrm>
            <a:off x="9404164" y="4795867"/>
            <a:ext cx="1568076" cy="346839"/>
          </a:xfrm>
          <a:prstGeom prst="rect">
            <a:avLst/>
          </a:prstGeom>
          <a:gradFill flip="none" rotWithShape="1">
            <a:gsLst>
              <a:gs pos="0">
                <a:srgbClr val="0000FF"/>
              </a:gs>
              <a:gs pos="100000">
                <a:schemeClr val="accent1">
                  <a:tint val="50000"/>
                  <a:shade val="100000"/>
                  <a:satMod val="350000"/>
                </a:schemeClr>
              </a:gs>
            </a:gsLst>
            <a:lin ang="16200000" scaled="1"/>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sz="1400" b="1" dirty="0">
                <a:latin typeface="Calibri" panose="020F0502020204030204" pitchFamily="34" charset="0"/>
                <a:cs typeface="Calibri" panose="020F0502020204030204" pitchFamily="34" charset="0"/>
              </a:rPr>
              <a:t>2N- and 3N-SRCs</a:t>
            </a:r>
          </a:p>
        </p:txBody>
      </p:sp>
      <p:sp>
        <p:nvSpPr>
          <p:cNvPr id="2" name="Title 1">
            <a:extLst>
              <a:ext uri="{FF2B5EF4-FFF2-40B4-BE49-F238E27FC236}">
                <a16:creationId xmlns:a16="http://schemas.microsoft.com/office/drawing/2014/main" id="{3464942F-4F68-1898-7496-F1AAA1CCE853}"/>
              </a:ext>
            </a:extLst>
          </p:cNvPr>
          <p:cNvSpPr txBox="1">
            <a:spLocks noChangeArrowheads="1"/>
          </p:cNvSpPr>
          <p:nvPr/>
        </p:nvSpPr>
        <p:spPr>
          <a:xfrm>
            <a:off x="88900" y="250825"/>
            <a:ext cx="12103100" cy="1143000"/>
          </a:xfrm>
          <a:prstGeom prst="rect">
            <a:avLst/>
          </a:prstGeom>
        </p:spPr>
        <p:txBody>
          <a:bodyPr spcFirstLastPara="1" vert="horz" lIns="91425" tIns="91425" rIns="91425" bIns="91425" rtlCol="0" anchor="ctr">
            <a:noAutofit/>
          </a:bodyPr>
          <a:lstStyle>
            <a:lvl1pPr lvl="0" algn="l" defTabSz="914400" rtl="0" eaLnBrk="1" latinLnBrk="0" hangingPunct="1">
              <a:lnSpc>
                <a:spcPct val="90000"/>
              </a:lnSpc>
              <a:spcBef>
                <a:spcPts val="0"/>
              </a:spcBef>
              <a:spcAft>
                <a:spcPts val="0"/>
              </a:spcAft>
              <a:buSzPts val="3000"/>
              <a:buNone/>
              <a:defRPr sz="4400" kern="1200">
                <a:solidFill>
                  <a:schemeClr val="tx1"/>
                </a:solidFill>
                <a:latin typeface="+mj-lt"/>
                <a:ea typeface="+mj-ea"/>
                <a:cs typeface="+mj-cs"/>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r>
              <a:rPr lang="en-US" altLang="en-US" sz="4200" dirty="0">
                <a:solidFill>
                  <a:schemeClr val="tx2">
                    <a:lumMod val="90000"/>
                    <a:lumOff val="10000"/>
                  </a:schemeClr>
                </a:solidFill>
              </a:rPr>
              <a:t>E12-11-112 Experiment in Hall A: </a:t>
            </a:r>
            <a:r>
              <a:rPr lang="en" sz="4200" dirty="0">
                <a:solidFill>
                  <a:schemeClr val="tx2">
                    <a:lumMod val="90000"/>
                    <a:lumOff val="10000"/>
                  </a:schemeClr>
                </a:solidFill>
                <a:ea typeface="Arial"/>
                <a:cs typeface="Arial"/>
                <a:sym typeface="Arial"/>
              </a:rPr>
              <a:t>Cross Section </a:t>
            </a:r>
            <a:r>
              <a:rPr lang="en-US" sz="4200" dirty="0">
                <a:solidFill>
                  <a:schemeClr val="tx2">
                    <a:lumMod val="90000"/>
                    <a:lumOff val="10000"/>
                  </a:schemeClr>
                </a:solidFill>
                <a:ea typeface="Arial"/>
                <a:cs typeface="Arial"/>
                <a:sym typeface="Arial"/>
              </a:rPr>
              <a:t>beyond x=2</a:t>
            </a:r>
            <a:endParaRPr lang="en-US" altLang="en-US" sz="4200" dirty="0">
              <a:solidFill>
                <a:schemeClr val="tx2">
                  <a:lumMod val="90000"/>
                  <a:lumOff val="10000"/>
                </a:schemeClr>
              </a:solidFill>
            </a:endParaRPr>
          </a:p>
        </p:txBody>
      </p:sp>
      <p:sp>
        <p:nvSpPr>
          <p:cNvPr id="10" name="TextBox 9">
            <a:extLst>
              <a:ext uri="{FF2B5EF4-FFF2-40B4-BE49-F238E27FC236}">
                <a16:creationId xmlns:a16="http://schemas.microsoft.com/office/drawing/2014/main" id="{8A037B09-E1CB-F236-83CB-BE72B2533A0B}"/>
              </a:ext>
            </a:extLst>
          </p:cNvPr>
          <p:cNvSpPr txBox="1"/>
          <p:nvPr/>
        </p:nvSpPr>
        <p:spPr>
          <a:xfrm>
            <a:off x="283129" y="6511841"/>
            <a:ext cx="6696962" cy="369332"/>
          </a:xfrm>
          <a:prstGeom prst="rect">
            <a:avLst/>
          </a:prstGeom>
          <a:noFill/>
        </p:spPr>
        <p:txBody>
          <a:bodyPr wrap="none" rtlCol="0">
            <a:spAutoFit/>
          </a:bodyPr>
          <a:lstStyle/>
          <a:p>
            <a:r>
              <a:rPr lang="en-US" dirty="0"/>
              <a:t>S. Li et al, Physics Letter B, </a:t>
            </a:r>
            <a:r>
              <a:rPr lang="en-US" dirty="0">
                <a:hlinkClick r:id="rId6" tooltip="Go to table of contents for this volume/issue"/>
              </a:rPr>
              <a:t>Volume 868</a:t>
            </a:r>
            <a:r>
              <a:rPr lang="en-US" dirty="0"/>
              <a:t>, September 2025, 139734 </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76DE1B-1E81-DDF2-A825-9331111D284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F27E43-A65E-3321-1DFC-9ADA23CA9F9C}"/>
              </a:ext>
            </a:extLst>
          </p:cNvPr>
          <p:cNvSpPr>
            <a:spLocks noGrp="1"/>
          </p:cNvSpPr>
          <p:nvPr>
            <p:ph type="title"/>
          </p:nvPr>
        </p:nvSpPr>
        <p:spPr>
          <a:xfrm>
            <a:off x="0" y="34549"/>
            <a:ext cx="12440771" cy="1184123"/>
          </a:xfrm>
        </p:spPr>
        <p:txBody>
          <a:bodyPr>
            <a:normAutofit/>
          </a:bodyPr>
          <a:lstStyle/>
          <a:p>
            <a:r>
              <a:rPr lang="en-US" sz="4200" dirty="0">
                <a:solidFill>
                  <a:schemeClr val="tx2">
                    <a:lumMod val="90000"/>
                    <a:lumOff val="10000"/>
                  </a:schemeClr>
                </a:solidFill>
              </a:rPr>
              <a:t>Dominating 3N SRC Configuration in Inclusive Scattering</a:t>
            </a:r>
          </a:p>
        </p:txBody>
      </p:sp>
      <p:pic>
        <p:nvPicPr>
          <p:cNvPr id="9" name="Picture 8">
            <a:extLst>
              <a:ext uri="{FF2B5EF4-FFF2-40B4-BE49-F238E27FC236}">
                <a16:creationId xmlns:a16="http://schemas.microsoft.com/office/drawing/2014/main" id="{0B688F5D-D28B-6B5D-B2B7-C5A3558F9060}"/>
              </a:ext>
            </a:extLst>
          </p:cNvPr>
          <p:cNvPicPr>
            <a:picLocks noChangeAspect="1"/>
          </p:cNvPicPr>
          <p:nvPr/>
        </p:nvPicPr>
        <p:blipFill>
          <a:blip r:embed="rId3"/>
          <a:stretch>
            <a:fillRect/>
          </a:stretch>
        </p:blipFill>
        <p:spPr>
          <a:xfrm>
            <a:off x="1191412" y="1591615"/>
            <a:ext cx="10057946" cy="3898262"/>
          </a:xfrm>
          <a:prstGeom prst="rect">
            <a:avLst/>
          </a:prstGeom>
        </p:spPr>
      </p:pic>
      <p:sp>
        <p:nvSpPr>
          <p:cNvPr id="11" name="TextBox 10">
            <a:extLst>
              <a:ext uri="{FF2B5EF4-FFF2-40B4-BE49-F238E27FC236}">
                <a16:creationId xmlns:a16="http://schemas.microsoft.com/office/drawing/2014/main" id="{023579F8-F18A-4199-D070-77188600FE83}"/>
              </a:ext>
            </a:extLst>
          </p:cNvPr>
          <p:cNvSpPr txBox="1"/>
          <p:nvPr/>
        </p:nvSpPr>
        <p:spPr>
          <a:xfrm>
            <a:off x="6382873" y="5983407"/>
            <a:ext cx="6199094" cy="369332"/>
          </a:xfrm>
          <a:prstGeom prst="rect">
            <a:avLst/>
          </a:prstGeom>
          <a:noFill/>
        </p:spPr>
        <p:txBody>
          <a:bodyPr wrap="square">
            <a:spAutoFit/>
          </a:bodyPr>
          <a:lstStyle/>
          <a:p>
            <a:r>
              <a:rPr lang="en-US" b="0" i="1" u="none" strike="noStrike" dirty="0">
                <a:solidFill>
                  <a:srgbClr val="000000"/>
                </a:solidFill>
                <a:effectLst/>
                <a:latin typeface="Noto Sans" panose="020B0604020202020204" pitchFamily="34" charset="0"/>
              </a:rPr>
              <a:t>D. B. Day et al, Phys. Rev. C </a:t>
            </a:r>
            <a:r>
              <a:rPr lang="en-US" b="1" i="1" u="none" strike="noStrike" dirty="0">
                <a:solidFill>
                  <a:srgbClr val="000000"/>
                </a:solidFill>
                <a:effectLst/>
                <a:latin typeface="Noto Sans" panose="020B0604020202020204" pitchFamily="34" charset="0"/>
              </a:rPr>
              <a:t>107</a:t>
            </a:r>
            <a:r>
              <a:rPr lang="en-US" b="0" i="1" u="none" strike="noStrike" dirty="0">
                <a:solidFill>
                  <a:srgbClr val="000000"/>
                </a:solidFill>
                <a:effectLst/>
                <a:latin typeface="Noto Sans" panose="020B0604020202020204" pitchFamily="34" charset="0"/>
              </a:rPr>
              <a:t>, 014319, 2023</a:t>
            </a:r>
            <a:endParaRPr lang="en-US" i="1" dirty="0"/>
          </a:p>
        </p:txBody>
      </p:sp>
      <p:sp>
        <p:nvSpPr>
          <p:cNvPr id="12" name="TextBox 11">
            <a:extLst>
              <a:ext uri="{FF2B5EF4-FFF2-40B4-BE49-F238E27FC236}">
                <a16:creationId xmlns:a16="http://schemas.microsoft.com/office/drawing/2014/main" id="{06422E3E-2A19-ED32-CE27-5A201171DC99}"/>
              </a:ext>
            </a:extLst>
          </p:cNvPr>
          <p:cNvSpPr txBox="1"/>
          <p:nvPr/>
        </p:nvSpPr>
        <p:spPr>
          <a:xfrm>
            <a:off x="2558201" y="5372971"/>
            <a:ext cx="1938351" cy="461665"/>
          </a:xfrm>
          <a:prstGeom prst="rect">
            <a:avLst/>
          </a:prstGeom>
          <a:noFill/>
        </p:spPr>
        <p:txBody>
          <a:bodyPr wrap="none" rtlCol="0">
            <a:spAutoFit/>
          </a:bodyPr>
          <a:lstStyle/>
          <a:p>
            <a:r>
              <a:rPr lang="en-US" sz="2400" dirty="0"/>
              <a:t>p</a:t>
            </a:r>
            <a:r>
              <a:rPr lang="en-US" sz="2400" baseline="-25000" dirty="0"/>
              <a:t>r2</a:t>
            </a:r>
            <a:r>
              <a:rPr lang="en-US" sz="2400" dirty="0"/>
              <a:t>=p</a:t>
            </a:r>
            <a:r>
              <a:rPr lang="en-US" sz="2400" baseline="-25000" dirty="0"/>
              <a:t>r3 </a:t>
            </a:r>
            <a:r>
              <a:rPr lang="en-US" sz="2400" dirty="0"/>
              <a:t>~ p</a:t>
            </a:r>
            <a:r>
              <a:rPr lang="en-US" sz="2400" baseline="-25000" dirty="0"/>
              <a:t>m</a:t>
            </a:r>
            <a:r>
              <a:rPr lang="en-US" sz="2400" dirty="0"/>
              <a:t>/2</a:t>
            </a:r>
          </a:p>
        </p:txBody>
      </p:sp>
      <p:sp>
        <p:nvSpPr>
          <p:cNvPr id="13" name="TextBox 12">
            <a:extLst>
              <a:ext uri="{FF2B5EF4-FFF2-40B4-BE49-F238E27FC236}">
                <a16:creationId xmlns:a16="http://schemas.microsoft.com/office/drawing/2014/main" id="{3CB913F2-AA50-83AD-4776-E6AA73F66EB8}"/>
              </a:ext>
            </a:extLst>
          </p:cNvPr>
          <p:cNvSpPr txBox="1"/>
          <p:nvPr/>
        </p:nvSpPr>
        <p:spPr>
          <a:xfrm>
            <a:off x="7708897" y="5401155"/>
            <a:ext cx="2349105" cy="461665"/>
          </a:xfrm>
          <a:prstGeom prst="rect">
            <a:avLst/>
          </a:prstGeom>
          <a:noFill/>
        </p:spPr>
        <p:txBody>
          <a:bodyPr wrap="none" rtlCol="0">
            <a:spAutoFit/>
          </a:bodyPr>
          <a:lstStyle/>
          <a:p>
            <a:r>
              <a:rPr lang="en-US" sz="2400" dirty="0"/>
              <a:t>equal momenta </a:t>
            </a:r>
          </a:p>
        </p:txBody>
      </p:sp>
      <p:sp>
        <p:nvSpPr>
          <p:cNvPr id="6" name="Rectangle 5">
            <a:extLst>
              <a:ext uri="{FF2B5EF4-FFF2-40B4-BE49-F238E27FC236}">
                <a16:creationId xmlns:a16="http://schemas.microsoft.com/office/drawing/2014/main" id="{B4FDC454-8EBE-F001-09A5-62B4F7223392}"/>
              </a:ext>
            </a:extLst>
          </p:cNvPr>
          <p:cNvSpPr/>
          <p:nvPr/>
        </p:nvSpPr>
        <p:spPr>
          <a:xfrm>
            <a:off x="1692780" y="1734522"/>
            <a:ext cx="4116349" cy="4266195"/>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1D7B2219-E6CF-060C-2A2F-B670415F04E2}"/>
              </a:ext>
            </a:extLst>
          </p:cNvPr>
          <p:cNvSpPr>
            <a:spLocks noGrp="1"/>
          </p:cNvSpPr>
          <p:nvPr>
            <p:ph type="dt" sz="half" idx="10"/>
          </p:nvPr>
        </p:nvSpPr>
        <p:spPr/>
        <p:txBody>
          <a:bodyPr/>
          <a:lstStyle/>
          <a:p>
            <a:r>
              <a:rPr lang="en-US"/>
              <a:t>1/27/26</a:t>
            </a:r>
          </a:p>
        </p:txBody>
      </p:sp>
      <p:sp>
        <p:nvSpPr>
          <p:cNvPr id="4" name="Footer Placeholder 3">
            <a:extLst>
              <a:ext uri="{FF2B5EF4-FFF2-40B4-BE49-F238E27FC236}">
                <a16:creationId xmlns:a16="http://schemas.microsoft.com/office/drawing/2014/main" id="{29BD76AD-73CF-F88B-D4B7-9C1ACB0B52E8}"/>
              </a:ext>
            </a:extLst>
          </p:cNvPr>
          <p:cNvSpPr>
            <a:spLocks noGrp="1"/>
          </p:cNvSpPr>
          <p:nvPr>
            <p:ph type="ftr" sz="quarter" idx="11"/>
          </p:nvPr>
        </p:nvSpPr>
        <p:spPr/>
        <p:txBody>
          <a:bodyPr/>
          <a:lstStyle/>
          <a:p>
            <a:r>
              <a:rPr lang="en-US"/>
              <a:t>B. Duran - Hall C Winter Meeting</a:t>
            </a:r>
          </a:p>
        </p:txBody>
      </p:sp>
      <p:sp>
        <p:nvSpPr>
          <p:cNvPr id="5" name="Slide Number Placeholder 4">
            <a:extLst>
              <a:ext uri="{FF2B5EF4-FFF2-40B4-BE49-F238E27FC236}">
                <a16:creationId xmlns:a16="http://schemas.microsoft.com/office/drawing/2014/main" id="{0DE36322-6057-4F13-65D4-C796DFBD2E9E}"/>
              </a:ext>
            </a:extLst>
          </p:cNvPr>
          <p:cNvSpPr>
            <a:spLocks noGrp="1"/>
          </p:cNvSpPr>
          <p:nvPr>
            <p:ph type="sldNum" sz="quarter" idx="12"/>
          </p:nvPr>
        </p:nvSpPr>
        <p:spPr/>
        <p:txBody>
          <a:bodyPr/>
          <a:lstStyle/>
          <a:p>
            <a:fld id="{6007A337-717E-4D40-BFD1-535CA0B95521}" type="slidenum">
              <a:rPr lang="en-US" smtClean="0"/>
              <a:t>14</a:t>
            </a:fld>
            <a:endParaRPr lang="en-US"/>
          </a:p>
        </p:txBody>
      </p:sp>
      <p:sp>
        <p:nvSpPr>
          <p:cNvPr id="8" name="TextBox 7">
            <a:extLst>
              <a:ext uri="{FF2B5EF4-FFF2-40B4-BE49-F238E27FC236}">
                <a16:creationId xmlns:a16="http://schemas.microsoft.com/office/drawing/2014/main" id="{DFE0DD2A-A9CD-5056-5CF5-35D8554F9D6A}"/>
              </a:ext>
            </a:extLst>
          </p:cNvPr>
          <p:cNvSpPr txBox="1"/>
          <p:nvPr/>
        </p:nvSpPr>
        <p:spPr>
          <a:xfrm>
            <a:off x="1191412" y="899914"/>
            <a:ext cx="6414246" cy="923330"/>
          </a:xfrm>
          <a:prstGeom prst="rect">
            <a:avLst/>
          </a:prstGeom>
          <a:noFill/>
        </p:spPr>
        <p:txBody>
          <a:bodyPr wrap="square">
            <a:spAutoFit/>
          </a:bodyPr>
          <a:lstStyle/>
          <a:p>
            <a:r>
              <a:rPr lang="en-US" altLang="en-US" dirty="0">
                <a:latin typeface="Calibri" panose="020F0502020204030204" pitchFamily="34" charset="0"/>
                <a:cs typeface="Calibri" panose="020F0502020204030204" pitchFamily="34" charset="0"/>
                <a:sym typeface="Arial" panose="020B0604020202020204" pitchFamily="34" charset="0"/>
              </a:rPr>
              <a:t>3He electro disintegration suggests that 3N SRCs are predominantly formed by two consecutive 2N SRCs and the majority of them are in the linear </a:t>
            </a:r>
            <a:r>
              <a:rPr lang="en-US" altLang="en-US" dirty="0" err="1">
                <a:latin typeface="Calibri" panose="020F0502020204030204" pitchFamily="34" charset="0"/>
                <a:cs typeface="Calibri" panose="020F0502020204030204" pitchFamily="34" charset="0"/>
                <a:sym typeface="Arial" panose="020B0604020202020204" pitchFamily="34" charset="0"/>
              </a:rPr>
              <a:t>configuratiion</a:t>
            </a:r>
            <a:endParaRPr lang="en-US" altLang="en-US" dirty="0">
              <a:latin typeface="Calibri" panose="020F0502020204030204" pitchFamily="34" charset="0"/>
              <a:cs typeface="Calibri" panose="020F0502020204030204" pitchFamily="34" charset="0"/>
              <a:sym typeface="Arial" panose="020B0604020202020204" pitchFamily="34" charset="0"/>
            </a:endParaRPr>
          </a:p>
        </p:txBody>
      </p:sp>
    </p:spTree>
    <p:extLst>
      <p:ext uri="{BB962C8B-B14F-4D97-AF65-F5344CB8AC3E}">
        <p14:creationId xmlns:p14="http://schemas.microsoft.com/office/powerpoint/2010/main" val="14320240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19A069-43F9-ECEF-7360-C38E7047312B}"/>
              </a:ext>
            </a:extLst>
          </p:cNvPr>
          <p:cNvSpPr>
            <a:spLocks noGrp="1"/>
          </p:cNvSpPr>
          <p:nvPr>
            <p:ph idx="1"/>
          </p:nvPr>
        </p:nvSpPr>
        <p:spPr>
          <a:xfrm>
            <a:off x="425822" y="2622920"/>
            <a:ext cx="10927978" cy="4614542"/>
          </a:xfrm>
        </p:spPr>
        <p:txBody>
          <a:bodyPr>
            <a:noAutofit/>
          </a:bodyPr>
          <a:lstStyle/>
          <a:p>
            <a:pPr>
              <a:spcAft>
                <a:spcPts val="1200"/>
              </a:spcAft>
              <a:defRPr/>
            </a:pPr>
            <a:r>
              <a:rPr lang="en-US" altLang="en-US" sz="2600" dirty="0"/>
              <a:t>Relativistic nature of SRCs </a:t>
            </a:r>
            <a:r>
              <a:rPr lang="en-US" altLang="en-US" sz="2600" dirty="0">
                <a:sym typeface="Wingdings" pitchFamily="2" charset="2"/>
              </a:rPr>
              <a:t> light cone description</a:t>
            </a:r>
            <a:endParaRPr lang="en-US" altLang="en-US" sz="2600" dirty="0"/>
          </a:p>
          <a:p>
            <a:pPr>
              <a:spcAft>
                <a:spcPts val="1200"/>
              </a:spcAft>
              <a:defRPr/>
            </a:pPr>
            <a:r>
              <a:rPr lang="en-US" altLang="en-US" sz="2600" dirty="0"/>
              <a:t>In light cone kinematics: Light cone momentum fraction of the interacting nucleon in the nucleus, alpha and transverse momentum</a:t>
            </a:r>
          </a:p>
          <a:p>
            <a:pPr marL="0" indent="0">
              <a:spcAft>
                <a:spcPts val="1200"/>
              </a:spcAft>
              <a:buNone/>
              <a:defRPr/>
            </a:pPr>
            <a:r>
              <a:rPr lang="en-US" altLang="en-US" sz="2600" dirty="0"/>
              <a:t>Advantages:</a:t>
            </a:r>
          </a:p>
          <a:p>
            <a:pPr>
              <a:spcAft>
                <a:spcPts val="1200"/>
              </a:spcAft>
              <a:defRPr/>
            </a:pPr>
            <a:r>
              <a:rPr lang="en-US" altLang="en-US" sz="2600" dirty="0">
                <a:solidFill>
                  <a:srgbClr val="0432FF"/>
                </a:solidFill>
              </a:rPr>
              <a:t>Removes Q</a:t>
            </a:r>
            <a:r>
              <a:rPr lang="en-US" altLang="en-US" sz="2600" baseline="30000" dirty="0">
                <a:solidFill>
                  <a:srgbClr val="0432FF"/>
                </a:solidFill>
              </a:rPr>
              <a:t>2</a:t>
            </a:r>
            <a:r>
              <a:rPr lang="en-US" altLang="en-US" sz="2600" dirty="0">
                <a:solidFill>
                  <a:srgbClr val="0432FF"/>
                </a:solidFill>
              </a:rPr>
              <a:t> dependence of scaling onset</a:t>
            </a:r>
          </a:p>
          <a:p>
            <a:pPr>
              <a:spcAft>
                <a:spcPts val="1200"/>
              </a:spcAft>
              <a:defRPr/>
            </a:pPr>
            <a:r>
              <a:rPr lang="en-US" sz="2600" dirty="0">
                <a:solidFill>
                  <a:srgbClr val="0432FF"/>
                </a:solidFill>
              </a:rPr>
              <a:t>LC momentum distribution function isn’t altered by FSIs at large Q</a:t>
            </a:r>
            <a:r>
              <a:rPr lang="en-US" sz="2600" baseline="30000" dirty="0">
                <a:solidFill>
                  <a:srgbClr val="0432FF"/>
                </a:solidFill>
              </a:rPr>
              <a:t>2</a:t>
            </a:r>
          </a:p>
        </p:txBody>
      </p:sp>
      <p:pic>
        <p:nvPicPr>
          <p:cNvPr id="4" name="Picture 3">
            <a:extLst>
              <a:ext uri="{FF2B5EF4-FFF2-40B4-BE49-F238E27FC236}">
                <a16:creationId xmlns:a16="http://schemas.microsoft.com/office/drawing/2014/main" id="{B8F19783-FD8C-E68B-FD5C-24E7316ED572}"/>
              </a:ext>
            </a:extLst>
          </p:cNvPr>
          <p:cNvPicPr>
            <a:picLocks noChangeAspect="1"/>
          </p:cNvPicPr>
          <p:nvPr/>
        </p:nvPicPr>
        <p:blipFill rotWithShape="1">
          <a:blip r:embed="rId3"/>
          <a:srcRect r="1757"/>
          <a:stretch/>
        </p:blipFill>
        <p:spPr>
          <a:xfrm>
            <a:off x="4183861" y="646875"/>
            <a:ext cx="7779539" cy="923207"/>
          </a:xfrm>
          <a:prstGeom prst="rect">
            <a:avLst/>
          </a:prstGeom>
        </p:spPr>
      </p:pic>
      <p:sp>
        <p:nvSpPr>
          <p:cNvPr id="5" name="TextBox 4">
            <a:extLst>
              <a:ext uri="{FF2B5EF4-FFF2-40B4-BE49-F238E27FC236}">
                <a16:creationId xmlns:a16="http://schemas.microsoft.com/office/drawing/2014/main" id="{5B532781-21C0-411C-2625-E64C798FE191}"/>
              </a:ext>
            </a:extLst>
          </p:cNvPr>
          <p:cNvSpPr txBox="1"/>
          <p:nvPr/>
        </p:nvSpPr>
        <p:spPr>
          <a:xfrm>
            <a:off x="62199" y="542815"/>
            <a:ext cx="3336255" cy="1384995"/>
          </a:xfrm>
          <a:prstGeom prst="rect">
            <a:avLst/>
          </a:prstGeom>
          <a:noFill/>
        </p:spPr>
        <p:txBody>
          <a:bodyPr wrap="square" rtlCol="0">
            <a:spAutoFit/>
          </a:bodyPr>
          <a:lstStyle/>
          <a:p>
            <a:r>
              <a:rPr lang="en-US" sz="2800" i="1" dirty="0">
                <a:cs typeface="Times New Roman" panose="02020603050405020304" pitchFamily="18" charset="0"/>
              </a:rPr>
              <a:t>Light cone momentum fraction in a 3N system</a:t>
            </a:r>
          </a:p>
        </p:txBody>
      </p:sp>
      <p:sp>
        <p:nvSpPr>
          <p:cNvPr id="6" name="Arrow: Right 9">
            <a:extLst>
              <a:ext uri="{FF2B5EF4-FFF2-40B4-BE49-F238E27FC236}">
                <a16:creationId xmlns:a16="http://schemas.microsoft.com/office/drawing/2014/main" id="{C658010D-45D6-94E6-732E-FB7068FDC7A9}"/>
              </a:ext>
            </a:extLst>
          </p:cNvPr>
          <p:cNvSpPr/>
          <p:nvPr/>
        </p:nvSpPr>
        <p:spPr>
          <a:xfrm>
            <a:off x="3451052" y="1091378"/>
            <a:ext cx="568595" cy="287867"/>
          </a:xfrm>
          <a:prstGeom prst="rightArrow">
            <a:avLst/>
          </a:prstGeom>
          <a:solidFill>
            <a:srgbClr val="FD6D08"/>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2" name="Date Placeholder 1">
            <a:extLst>
              <a:ext uri="{FF2B5EF4-FFF2-40B4-BE49-F238E27FC236}">
                <a16:creationId xmlns:a16="http://schemas.microsoft.com/office/drawing/2014/main" id="{A29CDCB8-7877-A55E-106D-EBA0D1FAEAB2}"/>
              </a:ext>
            </a:extLst>
          </p:cNvPr>
          <p:cNvSpPr>
            <a:spLocks noGrp="1"/>
          </p:cNvSpPr>
          <p:nvPr>
            <p:ph type="dt" sz="half" idx="10"/>
          </p:nvPr>
        </p:nvSpPr>
        <p:spPr/>
        <p:txBody>
          <a:bodyPr/>
          <a:lstStyle/>
          <a:p>
            <a:r>
              <a:rPr lang="en-US"/>
              <a:t>1/27/26</a:t>
            </a:r>
          </a:p>
        </p:txBody>
      </p:sp>
      <p:sp>
        <p:nvSpPr>
          <p:cNvPr id="7" name="Footer Placeholder 6">
            <a:extLst>
              <a:ext uri="{FF2B5EF4-FFF2-40B4-BE49-F238E27FC236}">
                <a16:creationId xmlns:a16="http://schemas.microsoft.com/office/drawing/2014/main" id="{6D1DE101-4730-B5D5-8196-FCF7E6F6B364}"/>
              </a:ext>
            </a:extLst>
          </p:cNvPr>
          <p:cNvSpPr>
            <a:spLocks noGrp="1"/>
          </p:cNvSpPr>
          <p:nvPr>
            <p:ph type="ftr" sz="quarter" idx="11"/>
          </p:nvPr>
        </p:nvSpPr>
        <p:spPr/>
        <p:txBody>
          <a:bodyPr/>
          <a:lstStyle/>
          <a:p>
            <a:r>
              <a:rPr lang="en-US"/>
              <a:t>B. Duran - Hall C Winter Meeting</a:t>
            </a:r>
          </a:p>
        </p:txBody>
      </p:sp>
      <p:sp>
        <p:nvSpPr>
          <p:cNvPr id="8" name="Slide Number Placeholder 7">
            <a:extLst>
              <a:ext uri="{FF2B5EF4-FFF2-40B4-BE49-F238E27FC236}">
                <a16:creationId xmlns:a16="http://schemas.microsoft.com/office/drawing/2014/main" id="{D1BF9013-E950-2FD4-37F8-9D15DE121623}"/>
              </a:ext>
            </a:extLst>
          </p:cNvPr>
          <p:cNvSpPr>
            <a:spLocks noGrp="1"/>
          </p:cNvSpPr>
          <p:nvPr>
            <p:ph type="sldNum" sz="quarter" idx="12"/>
          </p:nvPr>
        </p:nvSpPr>
        <p:spPr/>
        <p:txBody>
          <a:bodyPr/>
          <a:lstStyle/>
          <a:p>
            <a:fld id="{6007A337-717E-4D40-BFD1-535CA0B95521}" type="slidenum">
              <a:rPr lang="en-US" smtClean="0"/>
              <a:t>15</a:t>
            </a:fld>
            <a:endParaRPr lang="en-US"/>
          </a:p>
        </p:txBody>
      </p:sp>
    </p:spTree>
    <p:extLst>
      <p:ext uri="{BB962C8B-B14F-4D97-AF65-F5344CB8AC3E}">
        <p14:creationId xmlns:p14="http://schemas.microsoft.com/office/powerpoint/2010/main" val="10201702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9731EF-3B14-063A-017D-80E8DC4E91B5}"/>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14D6A8C-7546-ACD9-EA8A-8B786B13C752}"/>
              </a:ext>
            </a:extLst>
          </p:cNvPr>
          <p:cNvSpPr>
            <a:spLocks noGrp="1"/>
          </p:cNvSpPr>
          <p:nvPr>
            <p:ph type="sldNum" sz="quarter" idx="12"/>
          </p:nvPr>
        </p:nvSpPr>
        <p:spPr/>
        <p:txBody>
          <a:bodyPr/>
          <a:lstStyle/>
          <a:p>
            <a:fld id="{B746ABE8-88CA-F745-818D-028E5081ED8F}" type="slidenum">
              <a:rPr lang="en-US" smtClean="0"/>
              <a:t>16</a:t>
            </a:fld>
            <a:endParaRPr lang="en-US"/>
          </a:p>
        </p:txBody>
      </p:sp>
      <p:sp>
        <p:nvSpPr>
          <p:cNvPr id="8" name="Rectangle 7">
            <a:extLst>
              <a:ext uri="{FF2B5EF4-FFF2-40B4-BE49-F238E27FC236}">
                <a16:creationId xmlns:a16="http://schemas.microsoft.com/office/drawing/2014/main" id="{10FF469B-4451-1A63-7B5F-CFA85F2725C3}"/>
              </a:ext>
            </a:extLst>
          </p:cNvPr>
          <p:cNvSpPr/>
          <p:nvPr/>
        </p:nvSpPr>
        <p:spPr>
          <a:xfrm>
            <a:off x="6015687" y="6059212"/>
            <a:ext cx="265043" cy="2971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D235C2A5-A2AA-D063-2481-73FC5B75A7F2}"/>
              </a:ext>
            </a:extLst>
          </p:cNvPr>
          <p:cNvSpPr txBox="1"/>
          <p:nvPr/>
        </p:nvSpPr>
        <p:spPr>
          <a:xfrm>
            <a:off x="5963478" y="6679096"/>
            <a:ext cx="184731" cy="369332"/>
          </a:xfrm>
          <a:prstGeom prst="rect">
            <a:avLst/>
          </a:prstGeom>
          <a:noFill/>
        </p:spPr>
        <p:txBody>
          <a:bodyPr wrap="none" rtlCol="0">
            <a:spAutoFit/>
          </a:bodyPr>
          <a:lstStyle/>
          <a:p>
            <a:endParaRPr lang="en-US" dirty="0"/>
          </a:p>
        </p:txBody>
      </p:sp>
      <p:pic>
        <p:nvPicPr>
          <p:cNvPr id="9" name="Picture 8" descr="A graph with numbers and lines&#10;&#10;AI-generated content may be incorrect.">
            <a:extLst>
              <a:ext uri="{FF2B5EF4-FFF2-40B4-BE49-F238E27FC236}">
                <a16:creationId xmlns:a16="http://schemas.microsoft.com/office/drawing/2014/main" id="{05C883E4-BCB4-9BFD-1E0D-6EBF32CEB44D}"/>
              </a:ext>
            </a:extLst>
          </p:cNvPr>
          <p:cNvPicPr>
            <a:picLocks noChangeAspect="1"/>
          </p:cNvPicPr>
          <p:nvPr/>
        </p:nvPicPr>
        <p:blipFill>
          <a:blip r:embed="rId3"/>
          <a:stretch>
            <a:fillRect/>
          </a:stretch>
        </p:blipFill>
        <p:spPr>
          <a:xfrm>
            <a:off x="122696" y="2156464"/>
            <a:ext cx="6025512" cy="4296673"/>
          </a:xfrm>
          <a:prstGeom prst="rect">
            <a:avLst/>
          </a:prstGeom>
        </p:spPr>
      </p:pic>
      <p:sp>
        <p:nvSpPr>
          <p:cNvPr id="2" name="Title 1">
            <a:extLst>
              <a:ext uri="{FF2B5EF4-FFF2-40B4-BE49-F238E27FC236}">
                <a16:creationId xmlns:a16="http://schemas.microsoft.com/office/drawing/2014/main" id="{70A899ED-88EA-2E14-26BE-AF9E1EC8DE12}"/>
              </a:ext>
            </a:extLst>
          </p:cNvPr>
          <p:cNvSpPr>
            <a:spLocks noGrp="1"/>
          </p:cNvSpPr>
          <p:nvPr>
            <p:ph type="title"/>
          </p:nvPr>
        </p:nvSpPr>
        <p:spPr>
          <a:xfrm>
            <a:off x="3213" y="47390"/>
            <a:ext cx="12105260" cy="1325563"/>
          </a:xfrm>
        </p:spPr>
        <p:txBody>
          <a:bodyPr>
            <a:normAutofit/>
          </a:bodyPr>
          <a:lstStyle/>
          <a:p>
            <a:r>
              <a:rPr lang="en-US" sz="4200" dirty="0">
                <a:solidFill>
                  <a:schemeClr val="tx2">
                    <a:lumMod val="90000"/>
                    <a:lumOff val="10000"/>
                  </a:schemeClr>
                </a:solidFill>
              </a:rPr>
              <a:t>3N Short-range Correlations - </a:t>
            </a:r>
            <a:r>
              <a:rPr lang="en-US" dirty="0"/>
              <a:t>where do we look at?</a:t>
            </a:r>
          </a:p>
        </p:txBody>
      </p:sp>
      <p:pic>
        <p:nvPicPr>
          <p:cNvPr id="6" name="Picture 5">
            <a:extLst>
              <a:ext uri="{FF2B5EF4-FFF2-40B4-BE49-F238E27FC236}">
                <a16:creationId xmlns:a16="http://schemas.microsoft.com/office/drawing/2014/main" id="{AAC5080E-61EF-0A16-CDFA-4867734459EF}"/>
              </a:ext>
            </a:extLst>
          </p:cNvPr>
          <p:cNvPicPr>
            <a:picLocks noChangeAspect="1"/>
          </p:cNvPicPr>
          <p:nvPr/>
        </p:nvPicPr>
        <p:blipFill rotWithShape="1">
          <a:blip r:embed="rId4"/>
          <a:srcRect r="1757"/>
          <a:stretch/>
        </p:blipFill>
        <p:spPr>
          <a:xfrm>
            <a:off x="4088233" y="1080172"/>
            <a:ext cx="7779539" cy="923207"/>
          </a:xfrm>
          <a:prstGeom prst="rect">
            <a:avLst/>
          </a:prstGeom>
        </p:spPr>
      </p:pic>
      <p:sp>
        <p:nvSpPr>
          <p:cNvPr id="7" name="TextBox 6">
            <a:extLst>
              <a:ext uri="{FF2B5EF4-FFF2-40B4-BE49-F238E27FC236}">
                <a16:creationId xmlns:a16="http://schemas.microsoft.com/office/drawing/2014/main" id="{E6E7B196-F741-5397-D305-014041D42329}"/>
              </a:ext>
            </a:extLst>
          </p:cNvPr>
          <p:cNvSpPr txBox="1"/>
          <p:nvPr/>
        </p:nvSpPr>
        <p:spPr>
          <a:xfrm>
            <a:off x="124822" y="1176933"/>
            <a:ext cx="3336255" cy="830997"/>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Light cone momentum fraction in a 3N system</a:t>
            </a:r>
          </a:p>
        </p:txBody>
      </p:sp>
      <p:sp>
        <p:nvSpPr>
          <p:cNvPr id="10" name="Arrow: Right 9">
            <a:extLst>
              <a:ext uri="{FF2B5EF4-FFF2-40B4-BE49-F238E27FC236}">
                <a16:creationId xmlns:a16="http://schemas.microsoft.com/office/drawing/2014/main" id="{A604D960-832C-7E6B-03C5-18A346AB6524}"/>
              </a:ext>
            </a:extLst>
          </p:cNvPr>
          <p:cNvSpPr/>
          <p:nvPr/>
        </p:nvSpPr>
        <p:spPr>
          <a:xfrm>
            <a:off x="3461957" y="1526038"/>
            <a:ext cx="568595" cy="287867"/>
          </a:xfrm>
          <a:prstGeom prst="rightArrow">
            <a:avLst/>
          </a:prstGeom>
          <a:solidFill>
            <a:srgbClr val="FD6D08"/>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11" name="TextBox 10">
            <a:extLst>
              <a:ext uri="{FF2B5EF4-FFF2-40B4-BE49-F238E27FC236}">
                <a16:creationId xmlns:a16="http://schemas.microsoft.com/office/drawing/2014/main" id="{8AF18C11-E6F8-B2A9-C6FA-D1BFCD962E8A}"/>
              </a:ext>
            </a:extLst>
          </p:cNvPr>
          <p:cNvSpPr txBox="1"/>
          <p:nvPr/>
        </p:nvSpPr>
        <p:spPr>
          <a:xfrm>
            <a:off x="6280730" y="2612918"/>
            <a:ext cx="6025512" cy="3293209"/>
          </a:xfrm>
          <a:prstGeom prst="rect">
            <a:avLst/>
          </a:prstGeom>
          <a:noFill/>
        </p:spPr>
        <p:txBody>
          <a:bodyPr wrap="square" rtlCol="0">
            <a:spAutoFit/>
          </a:bodyPr>
          <a:lstStyle/>
          <a:p>
            <a:r>
              <a:rPr lang="en-US" sz="2600" dirty="0"/>
              <a:t>Informed by the onset of 2N SRC kinematics </a:t>
            </a:r>
            <a:r>
              <a:rPr lang="en-US" sz="2600" dirty="0">
                <a:sym typeface="Wingdings" pitchFamily="2" charset="2"/>
              </a:rPr>
              <a:t></a:t>
            </a:r>
            <a:r>
              <a:rPr lang="en-US" sz="2600" dirty="0"/>
              <a:t> alpha&gt;1.3</a:t>
            </a:r>
          </a:p>
          <a:p>
            <a:pPr marL="285750" indent="-285750">
              <a:buFont typeface="Wingdings" pitchFamily="2" charset="2"/>
              <a:buChar char="à"/>
            </a:pPr>
            <a:r>
              <a:rPr lang="en-US" sz="2600" dirty="0">
                <a:sym typeface="Wingdings" pitchFamily="2" charset="2"/>
              </a:rPr>
              <a:t>internal momenta of 300-350 MeV</a:t>
            </a:r>
          </a:p>
          <a:p>
            <a:endParaRPr lang="en-US" sz="2600" dirty="0">
              <a:sym typeface="Wingdings" pitchFamily="2" charset="2"/>
            </a:endParaRPr>
          </a:p>
          <a:p>
            <a:r>
              <a:rPr lang="en-US" sz="2600" dirty="0">
                <a:sym typeface="Wingdings" pitchFamily="2" charset="2"/>
              </a:rPr>
              <a:t>For 3N SRCs: </a:t>
            </a:r>
            <a:r>
              <a:rPr lang="en-US" sz="2600" i="1" dirty="0" err="1">
                <a:sym typeface="Wingdings" pitchFamily="2" charset="2"/>
              </a:rPr>
              <a:t>p</a:t>
            </a:r>
            <a:r>
              <a:rPr lang="en-US" sz="2600" i="1" baseline="-25000" dirty="0" err="1">
                <a:sym typeface="Wingdings" pitchFamily="2" charset="2"/>
              </a:rPr>
              <a:t>min</a:t>
            </a:r>
            <a:r>
              <a:rPr lang="en-US" sz="2600" dirty="0">
                <a:sym typeface="Wingdings" pitchFamily="2" charset="2"/>
              </a:rPr>
              <a:t> ~ 700 MeV  alpha_3N=1.6  two high</a:t>
            </a:r>
          </a:p>
          <a:p>
            <a:r>
              <a:rPr lang="en-US" sz="2600" dirty="0">
                <a:sym typeface="Wingdings" pitchFamily="2" charset="2"/>
              </a:rPr>
              <a:t>momentum spectators to belong to a 3N SRC</a:t>
            </a:r>
            <a:endParaRPr lang="en-US" sz="2600" dirty="0"/>
          </a:p>
        </p:txBody>
      </p:sp>
      <p:sp>
        <p:nvSpPr>
          <p:cNvPr id="3" name="Date Placeholder 2">
            <a:extLst>
              <a:ext uri="{FF2B5EF4-FFF2-40B4-BE49-F238E27FC236}">
                <a16:creationId xmlns:a16="http://schemas.microsoft.com/office/drawing/2014/main" id="{43C25DBE-28DC-F256-D50F-851E7F92C026}"/>
              </a:ext>
            </a:extLst>
          </p:cNvPr>
          <p:cNvSpPr>
            <a:spLocks noGrp="1"/>
          </p:cNvSpPr>
          <p:nvPr>
            <p:ph type="dt" sz="half" idx="10"/>
          </p:nvPr>
        </p:nvSpPr>
        <p:spPr/>
        <p:txBody>
          <a:bodyPr/>
          <a:lstStyle/>
          <a:p>
            <a:r>
              <a:rPr lang="en-US"/>
              <a:t>1/27/26</a:t>
            </a:r>
          </a:p>
        </p:txBody>
      </p:sp>
      <p:sp>
        <p:nvSpPr>
          <p:cNvPr id="12" name="Footer Placeholder 11">
            <a:extLst>
              <a:ext uri="{FF2B5EF4-FFF2-40B4-BE49-F238E27FC236}">
                <a16:creationId xmlns:a16="http://schemas.microsoft.com/office/drawing/2014/main" id="{89F67A03-E065-387D-05DB-20BBE35B4BF7}"/>
              </a:ext>
            </a:extLst>
          </p:cNvPr>
          <p:cNvSpPr>
            <a:spLocks noGrp="1"/>
          </p:cNvSpPr>
          <p:nvPr>
            <p:ph type="ftr" sz="quarter" idx="11"/>
          </p:nvPr>
        </p:nvSpPr>
        <p:spPr/>
        <p:txBody>
          <a:bodyPr/>
          <a:lstStyle/>
          <a:p>
            <a:r>
              <a:rPr lang="en-US"/>
              <a:t>B. Duran - Hall C Winter Meeting</a:t>
            </a:r>
          </a:p>
        </p:txBody>
      </p:sp>
    </p:spTree>
    <p:extLst>
      <p:ext uri="{BB962C8B-B14F-4D97-AF65-F5344CB8AC3E}">
        <p14:creationId xmlns:p14="http://schemas.microsoft.com/office/powerpoint/2010/main" val="18653948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16CB8-3B47-7B9B-4D03-71AB9D41DAE1}"/>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5DC84B-0F74-8BD9-21EF-1F98E0FCCADC}"/>
              </a:ext>
            </a:extLst>
          </p:cNvPr>
          <p:cNvSpPr>
            <a:spLocks noGrp="1"/>
          </p:cNvSpPr>
          <p:nvPr>
            <p:ph type="sldNum" sz="quarter" idx="12"/>
          </p:nvPr>
        </p:nvSpPr>
        <p:spPr/>
        <p:txBody>
          <a:bodyPr/>
          <a:lstStyle/>
          <a:p>
            <a:fld id="{B746ABE8-88CA-F745-818D-028E5081ED8F}" type="slidenum">
              <a:rPr lang="en-US" smtClean="0"/>
              <a:t>17</a:t>
            </a:fld>
            <a:endParaRPr lang="en-US"/>
          </a:p>
        </p:txBody>
      </p:sp>
      <p:sp>
        <p:nvSpPr>
          <p:cNvPr id="8" name="Rectangle 7">
            <a:extLst>
              <a:ext uri="{FF2B5EF4-FFF2-40B4-BE49-F238E27FC236}">
                <a16:creationId xmlns:a16="http://schemas.microsoft.com/office/drawing/2014/main" id="{FAC1B033-735E-CBBA-EFB5-DA12F62F12FA}"/>
              </a:ext>
            </a:extLst>
          </p:cNvPr>
          <p:cNvSpPr/>
          <p:nvPr/>
        </p:nvSpPr>
        <p:spPr>
          <a:xfrm>
            <a:off x="6015687" y="6059212"/>
            <a:ext cx="265043" cy="2971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77CEE92D-5EA5-8BA4-5F61-6023E4EA7C4C}"/>
              </a:ext>
            </a:extLst>
          </p:cNvPr>
          <p:cNvSpPr txBox="1"/>
          <p:nvPr/>
        </p:nvSpPr>
        <p:spPr>
          <a:xfrm>
            <a:off x="5963478" y="6679096"/>
            <a:ext cx="184731" cy="369332"/>
          </a:xfrm>
          <a:prstGeom prst="rect">
            <a:avLst/>
          </a:prstGeom>
          <a:noFill/>
        </p:spPr>
        <p:txBody>
          <a:bodyPr wrap="none" rtlCol="0">
            <a:spAutoFit/>
          </a:bodyPr>
          <a:lstStyle/>
          <a:p>
            <a:endParaRPr lang="en-US" dirty="0"/>
          </a:p>
        </p:txBody>
      </p:sp>
      <p:sp>
        <p:nvSpPr>
          <p:cNvPr id="2" name="Title 1">
            <a:extLst>
              <a:ext uri="{FF2B5EF4-FFF2-40B4-BE49-F238E27FC236}">
                <a16:creationId xmlns:a16="http://schemas.microsoft.com/office/drawing/2014/main" id="{E712DC5E-5084-7AA2-ABBA-5967077909B7}"/>
              </a:ext>
            </a:extLst>
          </p:cNvPr>
          <p:cNvSpPr>
            <a:spLocks noGrp="1"/>
          </p:cNvSpPr>
          <p:nvPr>
            <p:ph type="title"/>
          </p:nvPr>
        </p:nvSpPr>
        <p:spPr>
          <a:xfrm>
            <a:off x="43370" y="41397"/>
            <a:ext cx="12105260" cy="1325563"/>
          </a:xfrm>
        </p:spPr>
        <p:txBody>
          <a:bodyPr>
            <a:normAutofit/>
          </a:bodyPr>
          <a:lstStyle/>
          <a:p>
            <a:r>
              <a:rPr lang="en-US" dirty="0">
                <a:solidFill>
                  <a:schemeClr val="tx2">
                    <a:lumMod val="90000"/>
                    <a:lumOff val="10000"/>
                  </a:schemeClr>
                </a:solidFill>
              </a:rPr>
              <a:t>3N SRCs – experimental data so far…</a:t>
            </a:r>
          </a:p>
        </p:txBody>
      </p:sp>
      <p:pic>
        <p:nvPicPr>
          <p:cNvPr id="10" name="Picture 9" descr="A graph of a function&#10;&#10;AI-generated content may be incorrect.">
            <a:extLst>
              <a:ext uri="{FF2B5EF4-FFF2-40B4-BE49-F238E27FC236}">
                <a16:creationId xmlns:a16="http://schemas.microsoft.com/office/drawing/2014/main" id="{AA8026FE-7FA3-D8D6-93B9-4806F63B42F9}"/>
              </a:ext>
            </a:extLst>
          </p:cNvPr>
          <p:cNvPicPr>
            <a:picLocks noChangeAspect="1"/>
          </p:cNvPicPr>
          <p:nvPr/>
        </p:nvPicPr>
        <p:blipFill>
          <a:blip r:embed="rId3"/>
          <a:stretch>
            <a:fillRect/>
          </a:stretch>
        </p:blipFill>
        <p:spPr>
          <a:xfrm>
            <a:off x="5103603" y="1139922"/>
            <a:ext cx="7013994" cy="5055055"/>
          </a:xfrm>
          <a:prstGeom prst="rect">
            <a:avLst/>
          </a:prstGeom>
        </p:spPr>
      </p:pic>
      <p:sp>
        <p:nvSpPr>
          <p:cNvPr id="12" name="TextBox 11">
            <a:extLst>
              <a:ext uri="{FF2B5EF4-FFF2-40B4-BE49-F238E27FC236}">
                <a16:creationId xmlns:a16="http://schemas.microsoft.com/office/drawing/2014/main" id="{8996E6F0-CFF9-7989-A65A-EA06206CBF0F}"/>
              </a:ext>
            </a:extLst>
          </p:cNvPr>
          <p:cNvSpPr txBox="1"/>
          <p:nvPr/>
        </p:nvSpPr>
        <p:spPr>
          <a:xfrm>
            <a:off x="383345" y="959053"/>
            <a:ext cx="6224952" cy="1980029"/>
          </a:xfrm>
          <a:prstGeom prst="rect">
            <a:avLst/>
          </a:prstGeom>
          <a:noFill/>
        </p:spPr>
        <p:txBody>
          <a:bodyPr wrap="square">
            <a:spAutoFit/>
          </a:bodyPr>
          <a:lstStyle/>
          <a:p>
            <a:pPr>
              <a:buNone/>
            </a:pPr>
            <a:endParaRPr lang="en-US" sz="2400" dirty="0">
              <a:effectLst/>
              <a:latin typeface="Calibri" panose="020F0502020204030204" pitchFamily="34" charset="0"/>
            </a:endParaRPr>
          </a:p>
          <a:p>
            <a:pPr marL="285750" indent="-285750">
              <a:spcAft>
                <a:spcPts val="1598"/>
              </a:spcAft>
              <a:buFont typeface="Arial" panose="020B0604020202020204" pitchFamily="34" charset="0"/>
              <a:buChar char="•"/>
            </a:pPr>
            <a:r>
              <a:rPr lang="en-US" sz="2400" b="1" dirty="0">
                <a:solidFill>
                  <a:srgbClr val="FF40FF"/>
                </a:solidFill>
                <a:effectLst/>
                <a:latin typeface="Calibri" panose="020F0502020204030204" pitchFamily="34" charset="0"/>
              </a:rPr>
              <a:t>Hall A data </a:t>
            </a:r>
          </a:p>
          <a:p>
            <a:pPr marL="285750" indent="-285750">
              <a:spcAft>
                <a:spcPts val="1598"/>
              </a:spcAft>
              <a:buFont typeface="Arial" panose="020B0604020202020204" pitchFamily="34" charset="0"/>
              <a:buChar char="•"/>
            </a:pPr>
            <a:r>
              <a:rPr lang="en-US" sz="2400" b="1" dirty="0">
                <a:solidFill>
                  <a:srgbClr val="00FDFF"/>
                </a:solidFill>
                <a:effectLst/>
                <a:latin typeface="Calibri" panose="020F0502020204030204" pitchFamily="34" charset="0"/>
              </a:rPr>
              <a:t>Hall C data</a:t>
            </a:r>
          </a:p>
          <a:p>
            <a:pPr marL="285750" indent="-285750">
              <a:spcAft>
                <a:spcPts val="1598"/>
              </a:spcAft>
              <a:buFont typeface="Arial" panose="020B0604020202020204" pitchFamily="34" charset="0"/>
              <a:buChar char="•"/>
            </a:pPr>
            <a:r>
              <a:rPr lang="en-US" sz="2400" b="1" dirty="0">
                <a:solidFill>
                  <a:srgbClr val="FFC000"/>
                </a:solidFill>
                <a:effectLst/>
                <a:latin typeface="Calibri" panose="020F0502020204030204" pitchFamily="34" charset="0"/>
              </a:rPr>
              <a:t>Hall C (12 GeV) data </a:t>
            </a:r>
          </a:p>
        </p:txBody>
      </p:sp>
      <p:pic>
        <p:nvPicPr>
          <p:cNvPr id="14" name="Picture 13" descr="A graph and diagram of a graph&#10;&#10;AI-generated content may be incorrect.">
            <a:extLst>
              <a:ext uri="{FF2B5EF4-FFF2-40B4-BE49-F238E27FC236}">
                <a16:creationId xmlns:a16="http://schemas.microsoft.com/office/drawing/2014/main" id="{2CED7D2A-C625-51DB-9411-8B8ACD2D440D}"/>
              </a:ext>
            </a:extLst>
          </p:cNvPr>
          <p:cNvPicPr>
            <a:picLocks noChangeAspect="1"/>
          </p:cNvPicPr>
          <p:nvPr/>
        </p:nvPicPr>
        <p:blipFill>
          <a:blip r:embed="rId4"/>
          <a:srcRect l="55205" b="29517"/>
          <a:stretch>
            <a:fillRect/>
          </a:stretch>
        </p:blipFill>
        <p:spPr>
          <a:xfrm>
            <a:off x="0" y="3034210"/>
            <a:ext cx="5137512" cy="3782393"/>
          </a:xfrm>
          <a:prstGeom prst="rect">
            <a:avLst/>
          </a:prstGeom>
        </p:spPr>
      </p:pic>
      <p:sp>
        <p:nvSpPr>
          <p:cNvPr id="15" name="Rectangle 14">
            <a:extLst>
              <a:ext uri="{FF2B5EF4-FFF2-40B4-BE49-F238E27FC236}">
                <a16:creationId xmlns:a16="http://schemas.microsoft.com/office/drawing/2014/main" id="{EDBF9475-EFBF-4453-E50A-393B50FA0D8A}"/>
              </a:ext>
            </a:extLst>
          </p:cNvPr>
          <p:cNvSpPr/>
          <p:nvPr/>
        </p:nvSpPr>
        <p:spPr>
          <a:xfrm>
            <a:off x="250298" y="1226129"/>
            <a:ext cx="2936630" cy="12098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254EBC78-58B0-6C51-FAC1-A0CFDF0E038A}"/>
              </a:ext>
            </a:extLst>
          </p:cNvPr>
          <p:cNvSpPr>
            <a:spLocks noGrp="1"/>
          </p:cNvSpPr>
          <p:nvPr>
            <p:ph type="dt" sz="half" idx="10"/>
          </p:nvPr>
        </p:nvSpPr>
        <p:spPr/>
        <p:txBody>
          <a:bodyPr/>
          <a:lstStyle/>
          <a:p>
            <a:r>
              <a:rPr lang="en-US"/>
              <a:t>1/27/26</a:t>
            </a:r>
          </a:p>
        </p:txBody>
      </p:sp>
      <p:sp>
        <p:nvSpPr>
          <p:cNvPr id="6" name="Footer Placeholder 5">
            <a:extLst>
              <a:ext uri="{FF2B5EF4-FFF2-40B4-BE49-F238E27FC236}">
                <a16:creationId xmlns:a16="http://schemas.microsoft.com/office/drawing/2014/main" id="{2FD4194F-8ED7-7C74-C3E7-8AA7840D8376}"/>
              </a:ext>
            </a:extLst>
          </p:cNvPr>
          <p:cNvSpPr>
            <a:spLocks noGrp="1"/>
          </p:cNvSpPr>
          <p:nvPr>
            <p:ph type="ftr" sz="quarter" idx="11"/>
          </p:nvPr>
        </p:nvSpPr>
        <p:spPr/>
        <p:txBody>
          <a:bodyPr/>
          <a:lstStyle/>
          <a:p>
            <a:r>
              <a:rPr lang="en-US"/>
              <a:t>B. Duran - Hall C Winter Meeting</a:t>
            </a:r>
          </a:p>
        </p:txBody>
      </p:sp>
    </p:spTree>
    <p:extLst>
      <p:ext uri="{BB962C8B-B14F-4D97-AF65-F5344CB8AC3E}">
        <p14:creationId xmlns:p14="http://schemas.microsoft.com/office/powerpoint/2010/main" val="1334280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A409B8-FC8B-1716-FB88-690F34331AF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EBC33043-9F28-43F7-BB43-FE3D17FA7743}"/>
              </a:ext>
            </a:extLst>
          </p:cNvPr>
          <p:cNvSpPr>
            <a:spLocks noGrp="1"/>
          </p:cNvSpPr>
          <p:nvPr>
            <p:ph type="sldNum" sz="quarter" idx="12"/>
          </p:nvPr>
        </p:nvSpPr>
        <p:spPr/>
        <p:txBody>
          <a:bodyPr/>
          <a:lstStyle/>
          <a:p>
            <a:fld id="{B746ABE8-88CA-F745-818D-028E5081ED8F}" type="slidenum">
              <a:rPr lang="en-US" smtClean="0"/>
              <a:t>18</a:t>
            </a:fld>
            <a:endParaRPr lang="en-US"/>
          </a:p>
        </p:txBody>
      </p:sp>
      <p:sp>
        <p:nvSpPr>
          <p:cNvPr id="8" name="Rectangle 7">
            <a:extLst>
              <a:ext uri="{FF2B5EF4-FFF2-40B4-BE49-F238E27FC236}">
                <a16:creationId xmlns:a16="http://schemas.microsoft.com/office/drawing/2014/main" id="{1404F6AF-978F-2CED-D625-26DF5C1C23CF}"/>
              </a:ext>
            </a:extLst>
          </p:cNvPr>
          <p:cNvSpPr/>
          <p:nvPr/>
        </p:nvSpPr>
        <p:spPr>
          <a:xfrm>
            <a:off x="6015687" y="6059212"/>
            <a:ext cx="265043" cy="2971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150A0705-51F4-09E4-B910-DB39C500808C}"/>
              </a:ext>
            </a:extLst>
          </p:cNvPr>
          <p:cNvSpPr txBox="1"/>
          <p:nvPr/>
        </p:nvSpPr>
        <p:spPr>
          <a:xfrm>
            <a:off x="5963478" y="6679096"/>
            <a:ext cx="184731" cy="369332"/>
          </a:xfrm>
          <a:prstGeom prst="rect">
            <a:avLst/>
          </a:prstGeom>
          <a:noFill/>
        </p:spPr>
        <p:txBody>
          <a:bodyPr wrap="none" rtlCol="0">
            <a:spAutoFit/>
          </a:bodyPr>
          <a:lstStyle/>
          <a:p>
            <a:endParaRPr lang="en-US" dirty="0"/>
          </a:p>
        </p:txBody>
      </p:sp>
      <p:sp>
        <p:nvSpPr>
          <p:cNvPr id="2" name="Title 1">
            <a:extLst>
              <a:ext uri="{FF2B5EF4-FFF2-40B4-BE49-F238E27FC236}">
                <a16:creationId xmlns:a16="http://schemas.microsoft.com/office/drawing/2014/main" id="{173CF80D-4EFE-0595-585F-B0A56213FB15}"/>
              </a:ext>
            </a:extLst>
          </p:cNvPr>
          <p:cNvSpPr>
            <a:spLocks noGrp="1"/>
          </p:cNvSpPr>
          <p:nvPr>
            <p:ph type="title"/>
          </p:nvPr>
        </p:nvSpPr>
        <p:spPr>
          <a:xfrm>
            <a:off x="0" y="-81288"/>
            <a:ext cx="12105260" cy="1325563"/>
          </a:xfrm>
        </p:spPr>
        <p:txBody>
          <a:bodyPr>
            <a:normAutofit/>
          </a:bodyPr>
          <a:lstStyle/>
          <a:p>
            <a:r>
              <a:rPr lang="en-US" dirty="0">
                <a:solidFill>
                  <a:schemeClr val="tx2">
                    <a:lumMod val="90000"/>
                    <a:lumOff val="10000"/>
                  </a:schemeClr>
                </a:solidFill>
              </a:rPr>
              <a:t>3N SRCs – experimental data so far…</a:t>
            </a:r>
          </a:p>
        </p:txBody>
      </p:sp>
      <p:pic>
        <p:nvPicPr>
          <p:cNvPr id="10" name="Picture 9" descr="A graph of a function&#10;&#10;AI-generated content may be incorrect.">
            <a:extLst>
              <a:ext uri="{FF2B5EF4-FFF2-40B4-BE49-F238E27FC236}">
                <a16:creationId xmlns:a16="http://schemas.microsoft.com/office/drawing/2014/main" id="{698BA919-FF1C-5843-709A-8864CC013B1F}"/>
              </a:ext>
            </a:extLst>
          </p:cNvPr>
          <p:cNvPicPr>
            <a:picLocks noChangeAspect="1"/>
          </p:cNvPicPr>
          <p:nvPr/>
        </p:nvPicPr>
        <p:blipFill>
          <a:blip r:embed="rId3"/>
          <a:stretch>
            <a:fillRect/>
          </a:stretch>
        </p:blipFill>
        <p:spPr>
          <a:xfrm>
            <a:off x="4923919" y="982118"/>
            <a:ext cx="7017784" cy="5057787"/>
          </a:xfrm>
          <a:prstGeom prst="rect">
            <a:avLst/>
          </a:prstGeom>
        </p:spPr>
      </p:pic>
      <p:sp>
        <p:nvSpPr>
          <p:cNvPr id="12" name="TextBox 11">
            <a:extLst>
              <a:ext uri="{FF2B5EF4-FFF2-40B4-BE49-F238E27FC236}">
                <a16:creationId xmlns:a16="http://schemas.microsoft.com/office/drawing/2014/main" id="{E40A5500-03CC-AEBF-4368-26D1969235CA}"/>
              </a:ext>
            </a:extLst>
          </p:cNvPr>
          <p:cNvSpPr txBox="1"/>
          <p:nvPr/>
        </p:nvSpPr>
        <p:spPr>
          <a:xfrm>
            <a:off x="437897" y="1038892"/>
            <a:ext cx="6224952" cy="1980029"/>
          </a:xfrm>
          <a:prstGeom prst="rect">
            <a:avLst/>
          </a:prstGeom>
          <a:noFill/>
        </p:spPr>
        <p:txBody>
          <a:bodyPr wrap="square">
            <a:spAutoFit/>
          </a:bodyPr>
          <a:lstStyle/>
          <a:p>
            <a:pPr>
              <a:buNone/>
            </a:pPr>
            <a:endParaRPr lang="en-US" sz="2400" dirty="0">
              <a:effectLst/>
              <a:latin typeface="Calibri" panose="020F0502020204030204" pitchFamily="34" charset="0"/>
            </a:endParaRPr>
          </a:p>
          <a:p>
            <a:pPr marL="285750" indent="-285750">
              <a:spcAft>
                <a:spcPts val="1598"/>
              </a:spcAft>
              <a:buFont typeface="Arial" panose="020B0604020202020204" pitchFamily="34" charset="0"/>
              <a:buChar char="•"/>
            </a:pPr>
            <a:r>
              <a:rPr lang="en-US" sz="2400" b="1" dirty="0">
                <a:solidFill>
                  <a:srgbClr val="FF40FF"/>
                </a:solidFill>
                <a:effectLst/>
                <a:latin typeface="Calibri" panose="020F0502020204030204" pitchFamily="34" charset="0"/>
              </a:rPr>
              <a:t>Hall A data </a:t>
            </a:r>
          </a:p>
          <a:p>
            <a:pPr marL="285750" indent="-285750">
              <a:spcAft>
                <a:spcPts val="1598"/>
              </a:spcAft>
              <a:buFont typeface="Arial" panose="020B0604020202020204" pitchFamily="34" charset="0"/>
              <a:buChar char="•"/>
            </a:pPr>
            <a:r>
              <a:rPr lang="en-US" sz="2400" b="1" dirty="0">
                <a:solidFill>
                  <a:srgbClr val="00FDFF"/>
                </a:solidFill>
                <a:effectLst/>
                <a:latin typeface="Calibri" panose="020F0502020204030204" pitchFamily="34" charset="0"/>
              </a:rPr>
              <a:t>Hall C data</a:t>
            </a:r>
          </a:p>
          <a:p>
            <a:pPr marL="285750" indent="-285750">
              <a:spcAft>
                <a:spcPts val="1598"/>
              </a:spcAft>
              <a:buFont typeface="Arial" panose="020B0604020202020204" pitchFamily="34" charset="0"/>
              <a:buChar char="•"/>
            </a:pPr>
            <a:r>
              <a:rPr lang="en-US" sz="2400" b="1" dirty="0">
                <a:solidFill>
                  <a:srgbClr val="FFC000"/>
                </a:solidFill>
                <a:effectLst/>
                <a:latin typeface="Calibri" panose="020F0502020204030204" pitchFamily="34" charset="0"/>
              </a:rPr>
              <a:t>Hall C (12 GeV) data </a:t>
            </a:r>
          </a:p>
        </p:txBody>
      </p:sp>
      <p:pic>
        <p:nvPicPr>
          <p:cNvPr id="6" name="Picture 5">
            <a:extLst>
              <a:ext uri="{FF2B5EF4-FFF2-40B4-BE49-F238E27FC236}">
                <a16:creationId xmlns:a16="http://schemas.microsoft.com/office/drawing/2014/main" id="{8FAAB6AB-4530-4B23-A756-AA67B12958A4}"/>
              </a:ext>
            </a:extLst>
          </p:cNvPr>
          <p:cNvPicPr>
            <a:picLocks noChangeAspect="1"/>
          </p:cNvPicPr>
          <p:nvPr/>
        </p:nvPicPr>
        <p:blipFill>
          <a:blip r:embed="rId4"/>
          <a:srcRect l="6497"/>
          <a:stretch>
            <a:fillRect/>
          </a:stretch>
        </p:blipFill>
        <p:spPr>
          <a:xfrm>
            <a:off x="250297" y="3163041"/>
            <a:ext cx="4673622" cy="3694030"/>
          </a:xfrm>
          <a:prstGeom prst="rect">
            <a:avLst/>
          </a:prstGeom>
        </p:spPr>
      </p:pic>
      <p:sp>
        <p:nvSpPr>
          <p:cNvPr id="7" name="Rectangle 6">
            <a:extLst>
              <a:ext uri="{FF2B5EF4-FFF2-40B4-BE49-F238E27FC236}">
                <a16:creationId xmlns:a16="http://schemas.microsoft.com/office/drawing/2014/main" id="{9584BA4A-6FAC-8CC8-4C07-89FE7983F43D}"/>
              </a:ext>
            </a:extLst>
          </p:cNvPr>
          <p:cNvSpPr/>
          <p:nvPr/>
        </p:nvSpPr>
        <p:spPr>
          <a:xfrm>
            <a:off x="437897" y="2460233"/>
            <a:ext cx="2936630" cy="61546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82CA7817-C66B-51FB-9851-4BF93F835929}"/>
              </a:ext>
            </a:extLst>
          </p:cNvPr>
          <p:cNvSpPr>
            <a:spLocks noGrp="1"/>
          </p:cNvSpPr>
          <p:nvPr>
            <p:ph type="dt" sz="half" idx="10"/>
          </p:nvPr>
        </p:nvSpPr>
        <p:spPr/>
        <p:txBody>
          <a:bodyPr/>
          <a:lstStyle/>
          <a:p>
            <a:r>
              <a:rPr lang="en-US"/>
              <a:t>1/27/26</a:t>
            </a:r>
          </a:p>
        </p:txBody>
      </p:sp>
      <p:sp>
        <p:nvSpPr>
          <p:cNvPr id="9" name="Footer Placeholder 8">
            <a:extLst>
              <a:ext uri="{FF2B5EF4-FFF2-40B4-BE49-F238E27FC236}">
                <a16:creationId xmlns:a16="http://schemas.microsoft.com/office/drawing/2014/main" id="{E4821BEE-4A3D-F610-2598-50EA5A51F4A8}"/>
              </a:ext>
            </a:extLst>
          </p:cNvPr>
          <p:cNvSpPr>
            <a:spLocks noGrp="1"/>
          </p:cNvSpPr>
          <p:nvPr>
            <p:ph type="ftr" sz="quarter" idx="11"/>
          </p:nvPr>
        </p:nvSpPr>
        <p:spPr/>
        <p:txBody>
          <a:bodyPr/>
          <a:lstStyle/>
          <a:p>
            <a:r>
              <a:rPr lang="en-US"/>
              <a:t>B. Duran - Hall C Winter Meeting</a:t>
            </a:r>
          </a:p>
        </p:txBody>
      </p:sp>
    </p:spTree>
    <p:extLst>
      <p:ext uri="{BB962C8B-B14F-4D97-AF65-F5344CB8AC3E}">
        <p14:creationId xmlns:p14="http://schemas.microsoft.com/office/powerpoint/2010/main" val="6464179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B332F4-84E8-24A3-D624-74F869DCD6C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04B4AF-CB8F-2E92-C6E6-E921F566BA59}"/>
              </a:ext>
            </a:extLst>
          </p:cNvPr>
          <p:cNvSpPr>
            <a:spLocks noGrp="1"/>
          </p:cNvSpPr>
          <p:nvPr>
            <p:ph type="title"/>
          </p:nvPr>
        </p:nvSpPr>
        <p:spPr/>
        <p:txBody>
          <a:bodyPr>
            <a:normAutofit/>
          </a:bodyPr>
          <a:lstStyle/>
          <a:p>
            <a:r>
              <a:rPr lang="en-US" sz="4200" dirty="0">
                <a:solidFill>
                  <a:schemeClr val="tx2">
                    <a:lumMod val="90000"/>
                    <a:lumOff val="10000"/>
                  </a:schemeClr>
                </a:solidFill>
              </a:rPr>
              <a:t>Outline</a:t>
            </a:r>
          </a:p>
        </p:txBody>
      </p:sp>
      <p:sp>
        <p:nvSpPr>
          <p:cNvPr id="3" name="Content Placeholder 2">
            <a:extLst>
              <a:ext uri="{FF2B5EF4-FFF2-40B4-BE49-F238E27FC236}">
                <a16:creationId xmlns:a16="http://schemas.microsoft.com/office/drawing/2014/main" id="{5B2D925D-5953-1D8B-DB5B-10CB7CAE9FA7}"/>
              </a:ext>
            </a:extLst>
          </p:cNvPr>
          <p:cNvSpPr>
            <a:spLocks noGrp="1"/>
          </p:cNvSpPr>
          <p:nvPr>
            <p:ph idx="1"/>
          </p:nvPr>
        </p:nvSpPr>
        <p:spPr>
          <a:xfrm>
            <a:off x="761999" y="2163082"/>
            <a:ext cx="10515600" cy="1788432"/>
          </a:xfrm>
        </p:spPr>
        <p:txBody>
          <a:bodyPr>
            <a:noAutofit/>
          </a:bodyPr>
          <a:lstStyle/>
          <a:p>
            <a:pPr>
              <a:lnSpc>
                <a:spcPct val="200000"/>
              </a:lnSpc>
              <a:buClr>
                <a:srgbClr val="FF0000"/>
              </a:buClr>
            </a:pPr>
            <a:r>
              <a:rPr lang="en-US" dirty="0">
                <a:solidFill>
                  <a:schemeClr val="tx2">
                    <a:lumMod val="75000"/>
                    <a:lumOff val="25000"/>
                  </a:schemeClr>
                </a:solidFill>
              </a:rPr>
              <a:t>Short-range Correlations Physics</a:t>
            </a:r>
          </a:p>
          <a:p>
            <a:pPr>
              <a:lnSpc>
                <a:spcPct val="200000"/>
              </a:lnSpc>
              <a:buClr>
                <a:srgbClr val="FF0000"/>
              </a:buClr>
            </a:pPr>
            <a:r>
              <a:rPr lang="en-US" dirty="0">
                <a:solidFill>
                  <a:schemeClr val="tx2">
                    <a:lumMod val="75000"/>
                    <a:lumOff val="25000"/>
                  </a:schemeClr>
                </a:solidFill>
              </a:rPr>
              <a:t>XEM2 Experiment in 12 GeV Hall C</a:t>
            </a:r>
          </a:p>
          <a:p>
            <a:pPr>
              <a:lnSpc>
                <a:spcPct val="200000"/>
              </a:lnSpc>
              <a:buClr>
                <a:srgbClr val="FF0000"/>
              </a:buClr>
            </a:pPr>
            <a:r>
              <a:rPr lang="en-US" dirty="0">
                <a:solidFill>
                  <a:schemeClr val="tx2">
                    <a:lumMod val="75000"/>
                    <a:lumOff val="25000"/>
                  </a:schemeClr>
                </a:solidFill>
              </a:rPr>
              <a:t>Analysis of x&gt;1 data and preliminary results</a:t>
            </a:r>
          </a:p>
        </p:txBody>
      </p:sp>
      <p:sp>
        <p:nvSpPr>
          <p:cNvPr id="5" name="Rectangle 4">
            <a:extLst>
              <a:ext uri="{FF2B5EF4-FFF2-40B4-BE49-F238E27FC236}">
                <a16:creationId xmlns:a16="http://schemas.microsoft.com/office/drawing/2014/main" id="{CFCA4EE5-EE45-B61F-8110-8572024ADF1B}"/>
              </a:ext>
            </a:extLst>
          </p:cNvPr>
          <p:cNvSpPr/>
          <p:nvPr/>
        </p:nvSpPr>
        <p:spPr>
          <a:xfrm>
            <a:off x="838200" y="3341914"/>
            <a:ext cx="5584372" cy="7184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Date Placeholder 5">
            <a:extLst>
              <a:ext uri="{FF2B5EF4-FFF2-40B4-BE49-F238E27FC236}">
                <a16:creationId xmlns:a16="http://schemas.microsoft.com/office/drawing/2014/main" id="{8CF286A8-4F13-B036-CB32-0DDD85D914C4}"/>
              </a:ext>
            </a:extLst>
          </p:cNvPr>
          <p:cNvSpPr>
            <a:spLocks noGrp="1"/>
          </p:cNvSpPr>
          <p:nvPr>
            <p:ph type="dt" sz="half" idx="10"/>
          </p:nvPr>
        </p:nvSpPr>
        <p:spPr/>
        <p:txBody>
          <a:bodyPr/>
          <a:lstStyle/>
          <a:p>
            <a:r>
              <a:rPr lang="en-US"/>
              <a:t>1/27/26</a:t>
            </a:r>
          </a:p>
        </p:txBody>
      </p:sp>
      <p:sp>
        <p:nvSpPr>
          <p:cNvPr id="7" name="Footer Placeholder 6">
            <a:extLst>
              <a:ext uri="{FF2B5EF4-FFF2-40B4-BE49-F238E27FC236}">
                <a16:creationId xmlns:a16="http://schemas.microsoft.com/office/drawing/2014/main" id="{1772DC6D-5B7F-9D7A-CE45-0FF5581A418A}"/>
              </a:ext>
            </a:extLst>
          </p:cNvPr>
          <p:cNvSpPr>
            <a:spLocks noGrp="1"/>
          </p:cNvSpPr>
          <p:nvPr>
            <p:ph type="ftr" sz="quarter" idx="11"/>
          </p:nvPr>
        </p:nvSpPr>
        <p:spPr/>
        <p:txBody>
          <a:bodyPr/>
          <a:lstStyle/>
          <a:p>
            <a:r>
              <a:rPr lang="en-US"/>
              <a:t>B. Duran - Hall C Winter Meeting</a:t>
            </a:r>
          </a:p>
        </p:txBody>
      </p:sp>
      <p:sp>
        <p:nvSpPr>
          <p:cNvPr id="8" name="Slide Number Placeholder 7">
            <a:extLst>
              <a:ext uri="{FF2B5EF4-FFF2-40B4-BE49-F238E27FC236}">
                <a16:creationId xmlns:a16="http://schemas.microsoft.com/office/drawing/2014/main" id="{0D6EDF62-0469-F3B7-B816-ADF825784709}"/>
              </a:ext>
            </a:extLst>
          </p:cNvPr>
          <p:cNvSpPr>
            <a:spLocks noGrp="1"/>
          </p:cNvSpPr>
          <p:nvPr>
            <p:ph type="sldNum" sz="quarter" idx="12"/>
          </p:nvPr>
        </p:nvSpPr>
        <p:spPr/>
        <p:txBody>
          <a:bodyPr/>
          <a:lstStyle/>
          <a:p>
            <a:fld id="{6007A337-717E-4D40-BFD1-535CA0B95521}" type="slidenum">
              <a:rPr lang="en-US" smtClean="0"/>
              <a:t>19</a:t>
            </a:fld>
            <a:endParaRPr lang="en-US"/>
          </a:p>
        </p:txBody>
      </p:sp>
    </p:spTree>
    <p:extLst>
      <p:ext uri="{BB962C8B-B14F-4D97-AF65-F5344CB8AC3E}">
        <p14:creationId xmlns:p14="http://schemas.microsoft.com/office/powerpoint/2010/main" val="29813173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A87A-EC4B-0B89-7590-C267B26F997C}"/>
              </a:ext>
            </a:extLst>
          </p:cNvPr>
          <p:cNvSpPr>
            <a:spLocks noGrp="1"/>
          </p:cNvSpPr>
          <p:nvPr>
            <p:ph type="title"/>
          </p:nvPr>
        </p:nvSpPr>
        <p:spPr/>
        <p:txBody>
          <a:bodyPr>
            <a:normAutofit/>
          </a:bodyPr>
          <a:lstStyle/>
          <a:p>
            <a:r>
              <a:rPr lang="en-US" sz="4200" dirty="0">
                <a:solidFill>
                  <a:schemeClr val="tx2">
                    <a:lumMod val="90000"/>
                    <a:lumOff val="10000"/>
                  </a:schemeClr>
                </a:solidFill>
              </a:rPr>
              <a:t>Outline</a:t>
            </a:r>
          </a:p>
        </p:txBody>
      </p:sp>
      <p:sp>
        <p:nvSpPr>
          <p:cNvPr id="3" name="Content Placeholder 2">
            <a:extLst>
              <a:ext uri="{FF2B5EF4-FFF2-40B4-BE49-F238E27FC236}">
                <a16:creationId xmlns:a16="http://schemas.microsoft.com/office/drawing/2014/main" id="{4817BB4C-5E48-4F06-51D0-533DE48DB8AE}"/>
              </a:ext>
            </a:extLst>
          </p:cNvPr>
          <p:cNvSpPr>
            <a:spLocks noGrp="1"/>
          </p:cNvSpPr>
          <p:nvPr>
            <p:ph idx="1"/>
          </p:nvPr>
        </p:nvSpPr>
        <p:spPr>
          <a:xfrm>
            <a:off x="761999" y="2163082"/>
            <a:ext cx="10515600" cy="1788432"/>
          </a:xfrm>
        </p:spPr>
        <p:txBody>
          <a:bodyPr>
            <a:noAutofit/>
          </a:bodyPr>
          <a:lstStyle/>
          <a:p>
            <a:pPr>
              <a:lnSpc>
                <a:spcPct val="200000"/>
              </a:lnSpc>
              <a:buClr>
                <a:srgbClr val="FF0000"/>
              </a:buClr>
            </a:pPr>
            <a:r>
              <a:rPr lang="en-US" dirty="0">
                <a:solidFill>
                  <a:schemeClr val="tx2">
                    <a:lumMod val="75000"/>
                    <a:lumOff val="25000"/>
                  </a:schemeClr>
                </a:solidFill>
              </a:rPr>
              <a:t>Short-range Correlations Physics</a:t>
            </a:r>
          </a:p>
          <a:p>
            <a:pPr>
              <a:lnSpc>
                <a:spcPct val="200000"/>
              </a:lnSpc>
              <a:buClr>
                <a:srgbClr val="FF0000"/>
              </a:buClr>
            </a:pPr>
            <a:r>
              <a:rPr lang="en-US" dirty="0">
                <a:solidFill>
                  <a:srgbClr val="FF0000"/>
                </a:solidFill>
              </a:rPr>
              <a:t>X</a:t>
            </a:r>
            <a:r>
              <a:rPr lang="en-US" dirty="0">
                <a:solidFill>
                  <a:srgbClr val="00B050"/>
                </a:solidFill>
              </a:rPr>
              <a:t>E</a:t>
            </a:r>
            <a:r>
              <a:rPr lang="en-US" dirty="0">
                <a:solidFill>
                  <a:srgbClr val="0432FF"/>
                </a:solidFill>
              </a:rPr>
              <a:t>M</a:t>
            </a:r>
            <a:r>
              <a:rPr lang="en-US" dirty="0">
                <a:solidFill>
                  <a:schemeClr val="tx2">
                    <a:lumMod val="75000"/>
                    <a:lumOff val="25000"/>
                  </a:schemeClr>
                </a:solidFill>
              </a:rPr>
              <a:t>2 Experiments in 12 GeV Hall C</a:t>
            </a:r>
          </a:p>
          <a:p>
            <a:pPr>
              <a:lnSpc>
                <a:spcPct val="200000"/>
              </a:lnSpc>
              <a:buClr>
                <a:srgbClr val="FF0000"/>
              </a:buClr>
            </a:pPr>
            <a:r>
              <a:rPr lang="en-US" dirty="0">
                <a:solidFill>
                  <a:schemeClr val="tx2">
                    <a:lumMod val="75000"/>
                    <a:lumOff val="25000"/>
                  </a:schemeClr>
                </a:solidFill>
              </a:rPr>
              <a:t>Analysis of </a:t>
            </a:r>
            <a:r>
              <a:rPr lang="en-US" dirty="0">
                <a:solidFill>
                  <a:srgbClr val="FF0000"/>
                </a:solidFill>
              </a:rPr>
              <a:t>x&gt;1</a:t>
            </a:r>
            <a:r>
              <a:rPr lang="en-US" dirty="0">
                <a:solidFill>
                  <a:schemeClr val="tx2">
                    <a:lumMod val="75000"/>
                    <a:lumOff val="25000"/>
                  </a:schemeClr>
                </a:solidFill>
              </a:rPr>
              <a:t> data and preliminary results</a:t>
            </a:r>
          </a:p>
        </p:txBody>
      </p:sp>
      <p:sp>
        <p:nvSpPr>
          <p:cNvPr id="4" name="Date Placeholder 3">
            <a:extLst>
              <a:ext uri="{FF2B5EF4-FFF2-40B4-BE49-F238E27FC236}">
                <a16:creationId xmlns:a16="http://schemas.microsoft.com/office/drawing/2014/main" id="{5278EAEE-C6C4-35DB-74E7-AA425A583424}"/>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C492CF0D-E7CA-B203-F05C-8595411F9216}"/>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8285C4F0-C0CA-94CF-0768-6FBA0C4DE21F}"/>
              </a:ext>
            </a:extLst>
          </p:cNvPr>
          <p:cNvSpPr>
            <a:spLocks noGrp="1"/>
          </p:cNvSpPr>
          <p:nvPr>
            <p:ph type="sldNum" sz="quarter" idx="12"/>
          </p:nvPr>
        </p:nvSpPr>
        <p:spPr/>
        <p:txBody>
          <a:bodyPr/>
          <a:lstStyle/>
          <a:p>
            <a:fld id="{6007A337-717E-4D40-BFD1-535CA0B95521}" type="slidenum">
              <a:rPr lang="en-US" smtClean="0"/>
              <a:t>2</a:t>
            </a:fld>
            <a:endParaRPr lang="en-US"/>
          </a:p>
        </p:txBody>
      </p:sp>
    </p:spTree>
    <p:extLst>
      <p:ext uri="{BB962C8B-B14F-4D97-AF65-F5344CB8AC3E}">
        <p14:creationId xmlns:p14="http://schemas.microsoft.com/office/powerpoint/2010/main" val="562695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BFD681-56ED-8C0E-EBD4-4BA9BC935CD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B9A57BC-1765-5EA3-281C-092835A3A318}"/>
              </a:ext>
            </a:extLst>
          </p:cNvPr>
          <p:cNvPicPr>
            <a:picLocks noChangeAspect="1"/>
          </p:cNvPicPr>
          <p:nvPr/>
        </p:nvPicPr>
        <p:blipFill>
          <a:blip r:embed="rId3"/>
          <a:srcRect l="6497"/>
          <a:stretch>
            <a:fillRect/>
          </a:stretch>
        </p:blipFill>
        <p:spPr>
          <a:xfrm>
            <a:off x="331740" y="1618833"/>
            <a:ext cx="5356412" cy="4233706"/>
          </a:xfrm>
          <a:prstGeom prst="rect">
            <a:avLst/>
          </a:prstGeom>
        </p:spPr>
      </p:pic>
      <p:sp>
        <p:nvSpPr>
          <p:cNvPr id="4" name="Slide Number Placeholder 3">
            <a:extLst>
              <a:ext uri="{FF2B5EF4-FFF2-40B4-BE49-F238E27FC236}">
                <a16:creationId xmlns:a16="http://schemas.microsoft.com/office/drawing/2014/main" id="{964178B1-9BDE-F2D4-22E3-B59087BF6FA6}"/>
              </a:ext>
            </a:extLst>
          </p:cNvPr>
          <p:cNvSpPr>
            <a:spLocks noGrp="1"/>
          </p:cNvSpPr>
          <p:nvPr>
            <p:ph type="sldNum" sz="quarter" idx="12"/>
          </p:nvPr>
        </p:nvSpPr>
        <p:spPr/>
        <p:txBody>
          <a:bodyPr/>
          <a:lstStyle/>
          <a:p>
            <a:fld id="{B746ABE8-88CA-F745-818D-028E5081ED8F}" type="slidenum">
              <a:rPr lang="en-US" smtClean="0"/>
              <a:t>20</a:t>
            </a:fld>
            <a:endParaRPr lang="en-US"/>
          </a:p>
        </p:txBody>
      </p:sp>
      <p:sp>
        <p:nvSpPr>
          <p:cNvPr id="12" name="Title 1">
            <a:extLst>
              <a:ext uri="{FF2B5EF4-FFF2-40B4-BE49-F238E27FC236}">
                <a16:creationId xmlns:a16="http://schemas.microsoft.com/office/drawing/2014/main" id="{6BC98B37-2E11-A728-CD46-C165440406C7}"/>
              </a:ext>
            </a:extLst>
          </p:cNvPr>
          <p:cNvSpPr>
            <a:spLocks noGrp="1"/>
          </p:cNvSpPr>
          <p:nvPr>
            <p:ph type="title"/>
          </p:nvPr>
        </p:nvSpPr>
        <p:spPr>
          <a:xfrm>
            <a:off x="0" y="5633"/>
            <a:ext cx="11986918" cy="1389362"/>
          </a:xfrm>
        </p:spPr>
        <p:txBody>
          <a:bodyPr/>
          <a:lstStyle/>
          <a:p>
            <a:r>
              <a:rPr lang="en-US" dirty="0">
                <a:solidFill>
                  <a:schemeClr val="tx2">
                    <a:lumMod val="90000"/>
                    <a:lumOff val="10000"/>
                  </a:schemeClr>
                </a:solidFill>
              </a:rPr>
              <a:t>XEM2 Experiments (</a:t>
            </a:r>
            <a:r>
              <a:rPr lang="en-US" b="1" dirty="0">
                <a:solidFill>
                  <a:srgbClr val="FF0000"/>
                </a:solidFill>
              </a:rPr>
              <a:t>x&gt;1</a:t>
            </a:r>
            <a:r>
              <a:rPr lang="en-US" b="1" dirty="0"/>
              <a:t> and </a:t>
            </a:r>
            <a:r>
              <a:rPr lang="en-US" b="1" dirty="0">
                <a:solidFill>
                  <a:srgbClr val="00B050"/>
                </a:solidFill>
              </a:rPr>
              <a:t>E</a:t>
            </a:r>
            <a:r>
              <a:rPr lang="en-US" b="1" dirty="0">
                <a:solidFill>
                  <a:srgbClr val="002060"/>
                </a:solidFill>
              </a:rPr>
              <a:t>M</a:t>
            </a:r>
            <a:r>
              <a:rPr lang="en-US" b="1" dirty="0"/>
              <a:t>C Effect </a:t>
            </a:r>
            <a:r>
              <a:rPr lang="en-US" dirty="0">
                <a:solidFill>
                  <a:schemeClr val="tx2">
                    <a:lumMod val="90000"/>
                    <a:lumOff val="10000"/>
                  </a:schemeClr>
                </a:solidFill>
              </a:rPr>
              <a:t>) in Hall C</a:t>
            </a:r>
          </a:p>
        </p:txBody>
      </p:sp>
      <p:pic>
        <p:nvPicPr>
          <p:cNvPr id="13" name="Picture 12" descr="A logo with letters and numbers&#10;&#10;AI-generated content may be incorrect.">
            <a:extLst>
              <a:ext uri="{FF2B5EF4-FFF2-40B4-BE49-F238E27FC236}">
                <a16:creationId xmlns:a16="http://schemas.microsoft.com/office/drawing/2014/main" id="{78F7231A-F373-7F66-C7F5-A53A1FD26AF5}"/>
              </a:ext>
            </a:extLst>
          </p:cNvPr>
          <p:cNvPicPr>
            <a:picLocks noChangeAspect="1"/>
          </p:cNvPicPr>
          <p:nvPr/>
        </p:nvPicPr>
        <p:blipFill>
          <a:blip r:embed="rId4"/>
          <a:srcRect l="11299" b="21348"/>
          <a:stretch>
            <a:fillRect/>
          </a:stretch>
        </p:blipFill>
        <p:spPr>
          <a:xfrm>
            <a:off x="0" y="863662"/>
            <a:ext cx="2080590" cy="1000949"/>
          </a:xfrm>
          <a:prstGeom prst="rect">
            <a:avLst/>
          </a:prstGeom>
        </p:spPr>
      </p:pic>
      <p:pic>
        <p:nvPicPr>
          <p:cNvPr id="6" name="Picture 5" descr="A drawing of a factory&#10;&#10;AI-generated content may be incorrect.">
            <a:extLst>
              <a:ext uri="{FF2B5EF4-FFF2-40B4-BE49-F238E27FC236}">
                <a16:creationId xmlns:a16="http://schemas.microsoft.com/office/drawing/2014/main" id="{D34EB091-D6FC-A81C-9103-B6FFF9FFEF07}"/>
              </a:ext>
            </a:extLst>
          </p:cNvPr>
          <p:cNvPicPr>
            <a:picLocks noChangeAspect="1"/>
          </p:cNvPicPr>
          <p:nvPr/>
        </p:nvPicPr>
        <p:blipFill>
          <a:blip r:embed="rId5"/>
          <a:stretch>
            <a:fillRect/>
          </a:stretch>
        </p:blipFill>
        <p:spPr>
          <a:xfrm>
            <a:off x="6106072" y="1331544"/>
            <a:ext cx="5993459" cy="4620134"/>
          </a:xfrm>
          <a:prstGeom prst="rect">
            <a:avLst/>
          </a:prstGeom>
        </p:spPr>
      </p:pic>
      <p:sp>
        <p:nvSpPr>
          <p:cNvPr id="3" name="Date Placeholder 2">
            <a:extLst>
              <a:ext uri="{FF2B5EF4-FFF2-40B4-BE49-F238E27FC236}">
                <a16:creationId xmlns:a16="http://schemas.microsoft.com/office/drawing/2014/main" id="{FEB6DF92-3DEB-A78C-20D1-19D566FB83F8}"/>
              </a:ext>
            </a:extLst>
          </p:cNvPr>
          <p:cNvSpPr>
            <a:spLocks noGrp="1"/>
          </p:cNvSpPr>
          <p:nvPr>
            <p:ph type="dt" sz="half" idx="10"/>
          </p:nvPr>
        </p:nvSpPr>
        <p:spPr/>
        <p:txBody>
          <a:bodyPr/>
          <a:lstStyle/>
          <a:p>
            <a:r>
              <a:rPr lang="en-US"/>
              <a:t>1/27/26</a:t>
            </a:r>
          </a:p>
        </p:txBody>
      </p:sp>
      <p:sp>
        <p:nvSpPr>
          <p:cNvPr id="8" name="Footer Placeholder 7">
            <a:extLst>
              <a:ext uri="{FF2B5EF4-FFF2-40B4-BE49-F238E27FC236}">
                <a16:creationId xmlns:a16="http://schemas.microsoft.com/office/drawing/2014/main" id="{2B98924B-E22B-0F77-869E-698ABDA4ED9C}"/>
              </a:ext>
            </a:extLst>
          </p:cNvPr>
          <p:cNvSpPr>
            <a:spLocks noGrp="1"/>
          </p:cNvSpPr>
          <p:nvPr>
            <p:ph type="ftr" sz="quarter" idx="11"/>
          </p:nvPr>
        </p:nvSpPr>
        <p:spPr/>
        <p:txBody>
          <a:bodyPr/>
          <a:lstStyle/>
          <a:p>
            <a:r>
              <a:rPr lang="en-US"/>
              <a:t>B. Duran - Hall C Winter Meeting</a:t>
            </a:r>
          </a:p>
        </p:txBody>
      </p:sp>
    </p:spTree>
    <p:extLst>
      <p:ext uri="{BB962C8B-B14F-4D97-AF65-F5344CB8AC3E}">
        <p14:creationId xmlns:p14="http://schemas.microsoft.com/office/powerpoint/2010/main" val="34157651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BE65A-1933-0F67-4C2B-7974337ABA9D}"/>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3A4298F-28A0-6517-3B41-950E00366A72}"/>
              </a:ext>
            </a:extLst>
          </p:cNvPr>
          <p:cNvPicPr>
            <a:picLocks noChangeAspect="1"/>
          </p:cNvPicPr>
          <p:nvPr/>
        </p:nvPicPr>
        <p:blipFill>
          <a:blip r:embed="rId2"/>
          <a:srcRect l="6497"/>
          <a:stretch>
            <a:fillRect/>
          </a:stretch>
        </p:blipFill>
        <p:spPr>
          <a:xfrm>
            <a:off x="224263" y="1644651"/>
            <a:ext cx="5871737" cy="4641019"/>
          </a:xfrm>
          <a:prstGeom prst="rect">
            <a:avLst/>
          </a:prstGeom>
        </p:spPr>
      </p:pic>
      <p:pic>
        <p:nvPicPr>
          <p:cNvPr id="7" name="Picture 6" descr="A diagram of a periodic table&#10;&#10;AI-generated content may be incorrect.">
            <a:extLst>
              <a:ext uri="{FF2B5EF4-FFF2-40B4-BE49-F238E27FC236}">
                <a16:creationId xmlns:a16="http://schemas.microsoft.com/office/drawing/2014/main" id="{C8F128D3-64D6-7641-F7B6-015522259BC5}"/>
              </a:ext>
            </a:extLst>
          </p:cNvPr>
          <p:cNvPicPr>
            <a:picLocks noChangeAspect="1"/>
          </p:cNvPicPr>
          <p:nvPr/>
        </p:nvPicPr>
        <p:blipFill>
          <a:blip r:embed="rId3"/>
          <a:stretch>
            <a:fillRect/>
          </a:stretch>
        </p:blipFill>
        <p:spPr>
          <a:xfrm>
            <a:off x="6234407" y="2029796"/>
            <a:ext cx="5689600" cy="3924300"/>
          </a:xfrm>
          <a:prstGeom prst="rect">
            <a:avLst/>
          </a:prstGeom>
        </p:spPr>
      </p:pic>
      <p:sp>
        <p:nvSpPr>
          <p:cNvPr id="4" name="Slide Number Placeholder 3">
            <a:extLst>
              <a:ext uri="{FF2B5EF4-FFF2-40B4-BE49-F238E27FC236}">
                <a16:creationId xmlns:a16="http://schemas.microsoft.com/office/drawing/2014/main" id="{B81C8992-D5EE-7CEC-3350-6120DECA648B}"/>
              </a:ext>
            </a:extLst>
          </p:cNvPr>
          <p:cNvSpPr>
            <a:spLocks noGrp="1"/>
          </p:cNvSpPr>
          <p:nvPr>
            <p:ph type="sldNum" sz="quarter" idx="12"/>
          </p:nvPr>
        </p:nvSpPr>
        <p:spPr/>
        <p:txBody>
          <a:bodyPr/>
          <a:lstStyle/>
          <a:p>
            <a:fld id="{B746ABE8-88CA-F745-818D-028E5081ED8F}" type="slidenum">
              <a:rPr lang="en-US" smtClean="0"/>
              <a:t>21</a:t>
            </a:fld>
            <a:endParaRPr lang="en-US"/>
          </a:p>
        </p:txBody>
      </p:sp>
      <p:sp>
        <p:nvSpPr>
          <p:cNvPr id="2" name="Date Placeholder 1">
            <a:extLst>
              <a:ext uri="{FF2B5EF4-FFF2-40B4-BE49-F238E27FC236}">
                <a16:creationId xmlns:a16="http://schemas.microsoft.com/office/drawing/2014/main" id="{07EC0EE3-EBCC-7064-9018-E81053370994}"/>
              </a:ext>
            </a:extLst>
          </p:cNvPr>
          <p:cNvSpPr>
            <a:spLocks noGrp="1"/>
          </p:cNvSpPr>
          <p:nvPr>
            <p:ph type="dt" sz="half" idx="10"/>
          </p:nvPr>
        </p:nvSpPr>
        <p:spPr/>
        <p:txBody>
          <a:bodyPr/>
          <a:lstStyle/>
          <a:p>
            <a:r>
              <a:rPr lang="en-US"/>
              <a:t>1/27/26</a:t>
            </a:r>
          </a:p>
        </p:txBody>
      </p:sp>
      <p:sp>
        <p:nvSpPr>
          <p:cNvPr id="3" name="Footer Placeholder 2">
            <a:extLst>
              <a:ext uri="{FF2B5EF4-FFF2-40B4-BE49-F238E27FC236}">
                <a16:creationId xmlns:a16="http://schemas.microsoft.com/office/drawing/2014/main" id="{C82C7E41-F51C-C90D-E7C0-1A74B92A3AFA}"/>
              </a:ext>
            </a:extLst>
          </p:cNvPr>
          <p:cNvSpPr>
            <a:spLocks noGrp="1"/>
          </p:cNvSpPr>
          <p:nvPr>
            <p:ph type="ftr" sz="quarter" idx="11"/>
          </p:nvPr>
        </p:nvSpPr>
        <p:spPr/>
        <p:txBody>
          <a:bodyPr/>
          <a:lstStyle/>
          <a:p>
            <a:r>
              <a:rPr lang="en-US"/>
              <a:t>B. Duran - Hall C Winter Meeting</a:t>
            </a:r>
          </a:p>
        </p:txBody>
      </p:sp>
      <p:sp>
        <p:nvSpPr>
          <p:cNvPr id="6" name="TextBox 5">
            <a:extLst>
              <a:ext uri="{FF2B5EF4-FFF2-40B4-BE49-F238E27FC236}">
                <a16:creationId xmlns:a16="http://schemas.microsoft.com/office/drawing/2014/main" id="{AE02F5AF-7C1E-B038-FE5D-2CE0B72E9D1B}"/>
              </a:ext>
            </a:extLst>
          </p:cNvPr>
          <p:cNvSpPr txBox="1"/>
          <p:nvPr/>
        </p:nvSpPr>
        <p:spPr>
          <a:xfrm>
            <a:off x="5918965" y="5951678"/>
            <a:ext cx="6005042" cy="369332"/>
          </a:xfrm>
          <a:prstGeom prst="rect">
            <a:avLst/>
          </a:prstGeom>
          <a:noFill/>
        </p:spPr>
        <p:txBody>
          <a:bodyPr wrap="none" rtlCol="0">
            <a:spAutoFit/>
          </a:bodyPr>
          <a:lstStyle/>
          <a:p>
            <a:r>
              <a:rPr lang="en-US" i="1" dirty="0"/>
              <a:t>See the next talk on the XEM2 EMC Analysis by Tyler Hague </a:t>
            </a:r>
          </a:p>
        </p:txBody>
      </p:sp>
      <p:sp>
        <p:nvSpPr>
          <p:cNvPr id="10" name="Title 1">
            <a:extLst>
              <a:ext uri="{FF2B5EF4-FFF2-40B4-BE49-F238E27FC236}">
                <a16:creationId xmlns:a16="http://schemas.microsoft.com/office/drawing/2014/main" id="{F088122E-1CEA-C52E-C715-0BF2A901FBD2}"/>
              </a:ext>
            </a:extLst>
          </p:cNvPr>
          <p:cNvSpPr txBox="1">
            <a:spLocks/>
          </p:cNvSpPr>
          <p:nvPr/>
        </p:nvSpPr>
        <p:spPr>
          <a:xfrm>
            <a:off x="0" y="5633"/>
            <a:ext cx="11986918" cy="138936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a:solidFill>
                  <a:schemeClr val="tx2">
                    <a:lumMod val="90000"/>
                    <a:lumOff val="10000"/>
                  </a:schemeClr>
                </a:solidFill>
              </a:rPr>
              <a:t>XEM2 Experiments (</a:t>
            </a:r>
            <a:r>
              <a:rPr lang="en-US" b="1">
                <a:solidFill>
                  <a:srgbClr val="FF0000"/>
                </a:solidFill>
              </a:rPr>
              <a:t>x&gt;1</a:t>
            </a:r>
            <a:r>
              <a:rPr lang="en-US" b="1"/>
              <a:t> and </a:t>
            </a:r>
            <a:r>
              <a:rPr lang="en-US" b="1">
                <a:solidFill>
                  <a:srgbClr val="00B050"/>
                </a:solidFill>
              </a:rPr>
              <a:t>E</a:t>
            </a:r>
            <a:r>
              <a:rPr lang="en-US" b="1">
                <a:solidFill>
                  <a:srgbClr val="002060"/>
                </a:solidFill>
              </a:rPr>
              <a:t>M</a:t>
            </a:r>
            <a:r>
              <a:rPr lang="en-US" b="1"/>
              <a:t>C Effect </a:t>
            </a:r>
            <a:r>
              <a:rPr lang="en-US">
                <a:solidFill>
                  <a:schemeClr val="tx2">
                    <a:lumMod val="90000"/>
                    <a:lumOff val="10000"/>
                  </a:schemeClr>
                </a:solidFill>
              </a:rPr>
              <a:t>) in Hall C</a:t>
            </a:r>
            <a:endParaRPr lang="en-US" dirty="0">
              <a:solidFill>
                <a:schemeClr val="tx2">
                  <a:lumMod val="90000"/>
                  <a:lumOff val="10000"/>
                </a:schemeClr>
              </a:solidFill>
            </a:endParaRPr>
          </a:p>
        </p:txBody>
      </p:sp>
      <p:pic>
        <p:nvPicPr>
          <p:cNvPr id="11" name="Picture 10" descr="A logo with letters and numbers&#10;&#10;AI-generated content may be incorrect.">
            <a:extLst>
              <a:ext uri="{FF2B5EF4-FFF2-40B4-BE49-F238E27FC236}">
                <a16:creationId xmlns:a16="http://schemas.microsoft.com/office/drawing/2014/main" id="{E63ECB21-2073-B3AA-C4F2-A8967BA97909}"/>
              </a:ext>
            </a:extLst>
          </p:cNvPr>
          <p:cNvPicPr>
            <a:picLocks noChangeAspect="1"/>
          </p:cNvPicPr>
          <p:nvPr/>
        </p:nvPicPr>
        <p:blipFill>
          <a:blip r:embed="rId4"/>
          <a:srcRect l="11299" b="21348"/>
          <a:stretch>
            <a:fillRect/>
          </a:stretch>
        </p:blipFill>
        <p:spPr>
          <a:xfrm>
            <a:off x="0" y="863662"/>
            <a:ext cx="2080590" cy="1000949"/>
          </a:xfrm>
          <a:prstGeom prst="rect">
            <a:avLst/>
          </a:prstGeom>
        </p:spPr>
      </p:pic>
    </p:spTree>
    <p:extLst>
      <p:ext uri="{BB962C8B-B14F-4D97-AF65-F5344CB8AC3E}">
        <p14:creationId xmlns:p14="http://schemas.microsoft.com/office/powerpoint/2010/main" val="32867282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D728DA-A743-B403-6A14-2D303E58B6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5600F4-A248-0ACF-B0D7-EA14FD146209}"/>
              </a:ext>
            </a:extLst>
          </p:cNvPr>
          <p:cNvSpPr>
            <a:spLocks noGrp="1"/>
          </p:cNvSpPr>
          <p:nvPr>
            <p:ph type="title"/>
          </p:nvPr>
        </p:nvSpPr>
        <p:spPr/>
        <p:txBody>
          <a:bodyPr>
            <a:normAutofit/>
          </a:bodyPr>
          <a:lstStyle/>
          <a:p>
            <a:r>
              <a:rPr lang="en-US" sz="4200" dirty="0">
                <a:solidFill>
                  <a:schemeClr val="tx2">
                    <a:lumMod val="90000"/>
                    <a:lumOff val="10000"/>
                  </a:schemeClr>
                </a:solidFill>
              </a:rPr>
              <a:t>Outline</a:t>
            </a:r>
          </a:p>
        </p:txBody>
      </p:sp>
      <p:sp>
        <p:nvSpPr>
          <p:cNvPr id="3" name="Content Placeholder 2">
            <a:extLst>
              <a:ext uri="{FF2B5EF4-FFF2-40B4-BE49-F238E27FC236}">
                <a16:creationId xmlns:a16="http://schemas.microsoft.com/office/drawing/2014/main" id="{4CB896F3-C2E5-CDFC-FC30-0E5BF72D700D}"/>
              </a:ext>
            </a:extLst>
          </p:cNvPr>
          <p:cNvSpPr>
            <a:spLocks noGrp="1"/>
          </p:cNvSpPr>
          <p:nvPr>
            <p:ph idx="1"/>
          </p:nvPr>
        </p:nvSpPr>
        <p:spPr>
          <a:xfrm>
            <a:off x="761999" y="2163082"/>
            <a:ext cx="10515600" cy="1788432"/>
          </a:xfrm>
        </p:spPr>
        <p:txBody>
          <a:bodyPr>
            <a:noAutofit/>
          </a:bodyPr>
          <a:lstStyle/>
          <a:p>
            <a:pPr>
              <a:lnSpc>
                <a:spcPct val="200000"/>
              </a:lnSpc>
              <a:buClr>
                <a:srgbClr val="FF0000"/>
              </a:buClr>
            </a:pPr>
            <a:r>
              <a:rPr lang="en-US" dirty="0">
                <a:solidFill>
                  <a:schemeClr val="tx2">
                    <a:lumMod val="75000"/>
                    <a:lumOff val="25000"/>
                  </a:schemeClr>
                </a:solidFill>
              </a:rPr>
              <a:t>Short-range Correlations Physics</a:t>
            </a:r>
          </a:p>
          <a:p>
            <a:pPr>
              <a:lnSpc>
                <a:spcPct val="200000"/>
              </a:lnSpc>
              <a:buClr>
                <a:srgbClr val="FF0000"/>
              </a:buClr>
            </a:pPr>
            <a:r>
              <a:rPr lang="en-US" dirty="0">
                <a:solidFill>
                  <a:schemeClr val="tx2">
                    <a:lumMod val="75000"/>
                    <a:lumOff val="25000"/>
                  </a:schemeClr>
                </a:solidFill>
              </a:rPr>
              <a:t>XEM2 Experiment in 12 GeV Hall C</a:t>
            </a:r>
          </a:p>
          <a:p>
            <a:pPr>
              <a:lnSpc>
                <a:spcPct val="200000"/>
              </a:lnSpc>
              <a:buClr>
                <a:srgbClr val="FF0000"/>
              </a:buClr>
            </a:pPr>
            <a:r>
              <a:rPr lang="en-US" dirty="0">
                <a:solidFill>
                  <a:schemeClr val="tx2">
                    <a:lumMod val="75000"/>
                    <a:lumOff val="25000"/>
                  </a:schemeClr>
                </a:solidFill>
              </a:rPr>
              <a:t>Analysis of </a:t>
            </a:r>
            <a:r>
              <a:rPr lang="en-US" dirty="0">
                <a:solidFill>
                  <a:srgbClr val="FF0000"/>
                </a:solidFill>
              </a:rPr>
              <a:t>x&gt;1</a:t>
            </a:r>
            <a:r>
              <a:rPr lang="en-US" dirty="0">
                <a:solidFill>
                  <a:schemeClr val="tx2">
                    <a:lumMod val="75000"/>
                    <a:lumOff val="25000"/>
                  </a:schemeClr>
                </a:solidFill>
              </a:rPr>
              <a:t> data and preliminary results</a:t>
            </a:r>
          </a:p>
        </p:txBody>
      </p:sp>
      <p:sp>
        <p:nvSpPr>
          <p:cNvPr id="5" name="Rectangle 4">
            <a:extLst>
              <a:ext uri="{FF2B5EF4-FFF2-40B4-BE49-F238E27FC236}">
                <a16:creationId xmlns:a16="http://schemas.microsoft.com/office/drawing/2014/main" id="{7DE0CDE6-75CA-0E6E-E375-C9FB47021D37}"/>
              </a:ext>
            </a:extLst>
          </p:cNvPr>
          <p:cNvSpPr/>
          <p:nvPr/>
        </p:nvSpPr>
        <p:spPr>
          <a:xfrm>
            <a:off x="838199" y="4343400"/>
            <a:ext cx="6977743" cy="7184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52A5332C-A3B3-9ECD-53B0-83251F5B3297}"/>
              </a:ext>
            </a:extLst>
          </p:cNvPr>
          <p:cNvSpPr>
            <a:spLocks noGrp="1"/>
          </p:cNvSpPr>
          <p:nvPr>
            <p:ph type="dt" sz="half" idx="10"/>
          </p:nvPr>
        </p:nvSpPr>
        <p:spPr/>
        <p:txBody>
          <a:bodyPr/>
          <a:lstStyle/>
          <a:p>
            <a:r>
              <a:rPr lang="en-US"/>
              <a:t>1/27/26</a:t>
            </a:r>
          </a:p>
        </p:txBody>
      </p:sp>
      <p:sp>
        <p:nvSpPr>
          <p:cNvPr id="6" name="Footer Placeholder 5">
            <a:extLst>
              <a:ext uri="{FF2B5EF4-FFF2-40B4-BE49-F238E27FC236}">
                <a16:creationId xmlns:a16="http://schemas.microsoft.com/office/drawing/2014/main" id="{A82A7E4E-5FFA-AF43-1EF6-17EE70A8D2D1}"/>
              </a:ext>
            </a:extLst>
          </p:cNvPr>
          <p:cNvSpPr>
            <a:spLocks noGrp="1"/>
          </p:cNvSpPr>
          <p:nvPr>
            <p:ph type="ftr" sz="quarter" idx="11"/>
          </p:nvPr>
        </p:nvSpPr>
        <p:spPr/>
        <p:txBody>
          <a:bodyPr/>
          <a:lstStyle/>
          <a:p>
            <a:r>
              <a:rPr lang="en-US"/>
              <a:t>B. Duran - Hall C Winter Meeting</a:t>
            </a:r>
          </a:p>
        </p:txBody>
      </p:sp>
      <p:sp>
        <p:nvSpPr>
          <p:cNvPr id="7" name="Slide Number Placeholder 6">
            <a:extLst>
              <a:ext uri="{FF2B5EF4-FFF2-40B4-BE49-F238E27FC236}">
                <a16:creationId xmlns:a16="http://schemas.microsoft.com/office/drawing/2014/main" id="{060CA548-4C10-0738-D383-09A8042E7AA7}"/>
              </a:ext>
            </a:extLst>
          </p:cNvPr>
          <p:cNvSpPr>
            <a:spLocks noGrp="1"/>
          </p:cNvSpPr>
          <p:nvPr>
            <p:ph type="sldNum" sz="quarter" idx="12"/>
          </p:nvPr>
        </p:nvSpPr>
        <p:spPr/>
        <p:txBody>
          <a:bodyPr/>
          <a:lstStyle/>
          <a:p>
            <a:fld id="{6007A337-717E-4D40-BFD1-535CA0B95521}" type="slidenum">
              <a:rPr lang="en-US" smtClean="0"/>
              <a:t>22</a:t>
            </a:fld>
            <a:endParaRPr lang="en-US"/>
          </a:p>
        </p:txBody>
      </p:sp>
    </p:spTree>
    <p:extLst>
      <p:ext uri="{BB962C8B-B14F-4D97-AF65-F5344CB8AC3E}">
        <p14:creationId xmlns:p14="http://schemas.microsoft.com/office/powerpoint/2010/main" val="32248807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32D84B7-48B7-E012-1B9A-00347DE50565}"/>
              </a:ext>
            </a:extLst>
          </p:cNvPr>
          <p:cNvSpPr>
            <a:spLocks noGrp="1"/>
          </p:cNvSpPr>
          <p:nvPr>
            <p:ph type="title"/>
          </p:nvPr>
        </p:nvSpPr>
        <p:spPr>
          <a:xfrm>
            <a:off x="195943" y="206102"/>
            <a:ext cx="11277600" cy="974912"/>
          </a:xfrm>
        </p:spPr>
        <p:txBody>
          <a:bodyPr/>
          <a:lstStyle/>
          <a:p>
            <a:r>
              <a:rPr lang="en-US" dirty="0">
                <a:solidFill>
                  <a:schemeClr val="tx2">
                    <a:lumMod val="90000"/>
                    <a:lumOff val="10000"/>
                  </a:schemeClr>
                </a:solidFill>
              </a:rPr>
              <a:t>Bump feature in different nuclei</a:t>
            </a:r>
          </a:p>
        </p:txBody>
      </p:sp>
      <p:sp>
        <p:nvSpPr>
          <p:cNvPr id="5" name="Content Placeholder 2">
            <a:extLst>
              <a:ext uri="{FF2B5EF4-FFF2-40B4-BE49-F238E27FC236}">
                <a16:creationId xmlns:a16="http://schemas.microsoft.com/office/drawing/2014/main" id="{DC5F6919-C82C-85D5-E3AB-B60172018589}"/>
              </a:ext>
            </a:extLst>
          </p:cNvPr>
          <p:cNvSpPr txBox="1">
            <a:spLocks/>
          </p:cNvSpPr>
          <p:nvPr/>
        </p:nvSpPr>
        <p:spPr>
          <a:xfrm>
            <a:off x="452717" y="5266962"/>
            <a:ext cx="10515600" cy="974912"/>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FF0000"/>
              </a:buClr>
            </a:pPr>
            <a:r>
              <a:rPr lang="en-US" sz="3600" dirty="0">
                <a:solidFill>
                  <a:schemeClr val="tx2">
                    <a:lumMod val="75000"/>
                    <a:lumOff val="25000"/>
                  </a:schemeClr>
                </a:solidFill>
              </a:rPr>
              <a:t>A consistent bump feature plagues our data</a:t>
            </a:r>
          </a:p>
          <a:p>
            <a:pPr>
              <a:buClr>
                <a:srgbClr val="FF0000"/>
              </a:buClr>
            </a:pPr>
            <a:r>
              <a:rPr lang="en-US" sz="3600" dirty="0">
                <a:solidFill>
                  <a:schemeClr val="tx2">
                    <a:lumMod val="75000"/>
                    <a:lumOff val="25000"/>
                  </a:schemeClr>
                </a:solidFill>
              </a:rPr>
              <a:t>It comes directly from our LD2 data (common denominator)</a:t>
            </a:r>
          </a:p>
          <a:p>
            <a:endParaRPr lang="en-US" sz="3600" dirty="0">
              <a:solidFill>
                <a:schemeClr val="tx2">
                  <a:lumMod val="75000"/>
                  <a:lumOff val="25000"/>
                </a:schemeClr>
              </a:solidFill>
            </a:endParaRPr>
          </a:p>
        </p:txBody>
      </p:sp>
      <p:pic>
        <p:nvPicPr>
          <p:cNvPr id="6" name="Picture 5">
            <a:extLst>
              <a:ext uri="{FF2B5EF4-FFF2-40B4-BE49-F238E27FC236}">
                <a16:creationId xmlns:a16="http://schemas.microsoft.com/office/drawing/2014/main" id="{474BB7E5-6ED5-CFAC-14CF-D5F88A27316F}"/>
              </a:ext>
            </a:extLst>
          </p:cNvPr>
          <p:cNvPicPr>
            <a:picLocks noChangeAspect="1"/>
          </p:cNvPicPr>
          <p:nvPr/>
        </p:nvPicPr>
        <p:blipFill>
          <a:blip r:embed="rId3"/>
          <a:srcRect t="18975" r="32596" b="4707"/>
          <a:stretch>
            <a:fillRect/>
          </a:stretch>
        </p:blipFill>
        <p:spPr>
          <a:xfrm>
            <a:off x="138608" y="2180113"/>
            <a:ext cx="4068612" cy="2575206"/>
          </a:xfrm>
          <a:prstGeom prst="rect">
            <a:avLst/>
          </a:prstGeom>
        </p:spPr>
      </p:pic>
      <p:pic>
        <p:nvPicPr>
          <p:cNvPr id="7" name="Picture 6">
            <a:extLst>
              <a:ext uri="{FF2B5EF4-FFF2-40B4-BE49-F238E27FC236}">
                <a16:creationId xmlns:a16="http://schemas.microsoft.com/office/drawing/2014/main" id="{D669ECA4-8EEA-A919-D597-DD9F4252B1AE}"/>
              </a:ext>
            </a:extLst>
          </p:cNvPr>
          <p:cNvPicPr>
            <a:picLocks noChangeAspect="1"/>
          </p:cNvPicPr>
          <p:nvPr/>
        </p:nvPicPr>
        <p:blipFill>
          <a:blip r:embed="rId4"/>
          <a:srcRect t="18975" r="29711"/>
          <a:stretch>
            <a:fillRect/>
          </a:stretch>
        </p:blipFill>
        <p:spPr>
          <a:xfrm>
            <a:off x="4207220" y="2117121"/>
            <a:ext cx="4068612" cy="2638198"/>
          </a:xfrm>
          <a:prstGeom prst="rect">
            <a:avLst/>
          </a:prstGeom>
        </p:spPr>
      </p:pic>
      <p:pic>
        <p:nvPicPr>
          <p:cNvPr id="8" name="Picture 7">
            <a:extLst>
              <a:ext uri="{FF2B5EF4-FFF2-40B4-BE49-F238E27FC236}">
                <a16:creationId xmlns:a16="http://schemas.microsoft.com/office/drawing/2014/main" id="{08A79284-D5C1-603B-C64C-77F861DBF485}"/>
              </a:ext>
            </a:extLst>
          </p:cNvPr>
          <p:cNvPicPr>
            <a:picLocks noChangeAspect="1"/>
          </p:cNvPicPr>
          <p:nvPr/>
        </p:nvPicPr>
        <p:blipFill>
          <a:blip r:embed="rId5"/>
          <a:srcRect t="18975" r="32596"/>
          <a:stretch>
            <a:fillRect/>
          </a:stretch>
        </p:blipFill>
        <p:spPr>
          <a:xfrm>
            <a:off x="8387025" y="2192308"/>
            <a:ext cx="3790444" cy="2563011"/>
          </a:xfrm>
          <a:prstGeom prst="rect">
            <a:avLst/>
          </a:prstGeom>
        </p:spPr>
      </p:pic>
      <p:sp>
        <p:nvSpPr>
          <p:cNvPr id="9" name="TextBox 8">
            <a:extLst>
              <a:ext uri="{FF2B5EF4-FFF2-40B4-BE49-F238E27FC236}">
                <a16:creationId xmlns:a16="http://schemas.microsoft.com/office/drawing/2014/main" id="{99910888-8929-B6E4-AFA1-416E4AC30E1C}"/>
              </a:ext>
            </a:extLst>
          </p:cNvPr>
          <p:cNvSpPr txBox="1"/>
          <p:nvPr/>
        </p:nvSpPr>
        <p:spPr>
          <a:xfrm rot="1161329">
            <a:off x="9037237" y="3696594"/>
            <a:ext cx="386216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65000"/>
                    <a:alpha val="69000"/>
                  </a:srgbClr>
                </a:solidFill>
                <a:effectLst/>
                <a:uLnTx/>
                <a:uFillTx/>
                <a:latin typeface="Arial Nova"/>
                <a:ea typeface="+mn-ea"/>
                <a:cs typeface="+mn-cs"/>
              </a:rPr>
              <a:t>PRELIMINARY</a:t>
            </a:r>
          </a:p>
        </p:txBody>
      </p:sp>
      <p:sp>
        <p:nvSpPr>
          <p:cNvPr id="10" name="TextBox 9">
            <a:extLst>
              <a:ext uri="{FF2B5EF4-FFF2-40B4-BE49-F238E27FC236}">
                <a16:creationId xmlns:a16="http://schemas.microsoft.com/office/drawing/2014/main" id="{673A49C3-909C-9505-4E84-B1295611AE9D}"/>
              </a:ext>
            </a:extLst>
          </p:cNvPr>
          <p:cNvSpPr txBox="1"/>
          <p:nvPr/>
        </p:nvSpPr>
        <p:spPr>
          <a:xfrm rot="1161329">
            <a:off x="1074172" y="3570097"/>
            <a:ext cx="386216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65000"/>
                    <a:alpha val="69000"/>
                  </a:srgbClr>
                </a:solidFill>
                <a:effectLst/>
                <a:uLnTx/>
                <a:uFillTx/>
                <a:latin typeface="Arial Nova"/>
                <a:ea typeface="+mn-ea"/>
                <a:cs typeface="+mn-cs"/>
              </a:rPr>
              <a:t>PRELIMINARY</a:t>
            </a:r>
          </a:p>
        </p:txBody>
      </p:sp>
      <p:sp>
        <p:nvSpPr>
          <p:cNvPr id="11" name="TextBox 10">
            <a:extLst>
              <a:ext uri="{FF2B5EF4-FFF2-40B4-BE49-F238E27FC236}">
                <a16:creationId xmlns:a16="http://schemas.microsoft.com/office/drawing/2014/main" id="{20801541-D803-DEEE-6951-E8B963B8A73E}"/>
              </a:ext>
            </a:extLst>
          </p:cNvPr>
          <p:cNvSpPr txBox="1"/>
          <p:nvPr/>
        </p:nvSpPr>
        <p:spPr>
          <a:xfrm rot="1161329">
            <a:off x="5142783" y="3696595"/>
            <a:ext cx="3862161" cy="43088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lumMod val="65000"/>
                    <a:alpha val="69000"/>
                  </a:srgbClr>
                </a:solidFill>
                <a:effectLst/>
                <a:uLnTx/>
                <a:uFillTx/>
                <a:latin typeface="Arial Nova"/>
                <a:ea typeface="+mn-ea"/>
                <a:cs typeface="+mn-cs"/>
              </a:rPr>
              <a:t>PRELIMINARY</a:t>
            </a:r>
          </a:p>
        </p:txBody>
      </p:sp>
      <p:sp>
        <p:nvSpPr>
          <p:cNvPr id="12" name="Oval 11">
            <a:extLst>
              <a:ext uri="{FF2B5EF4-FFF2-40B4-BE49-F238E27FC236}">
                <a16:creationId xmlns:a16="http://schemas.microsoft.com/office/drawing/2014/main" id="{F9554A8B-12B3-F17C-567E-E0EE450A1D86}"/>
              </a:ext>
            </a:extLst>
          </p:cNvPr>
          <p:cNvSpPr/>
          <p:nvPr/>
        </p:nvSpPr>
        <p:spPr>
          <a:xfrm>
            <a:off x="2770094" y="2460812"/>
            <a:ext cx="1264024" cy="18960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0252070-A525-89D3-25E7-E4943126021C}"/>
              </a:ext>
            </a:extLst>
          </p:cNvPr>
          <p:cNvSpPr/>
          <p:nvPr/>
        </p:nvSpPr>
        <p:spPr>
          <a:xfrm>
            <a:off x="6729879" y="2349490"/>
            <a:ext cx="1264024" cy="18960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FE75A43E-41F1-CE49-69E1-D020A10D4C7D}"/>
              </a:ext>
            </a:extLst>
          </p:cNvPr>
          <p:cNvSpPr/>
          <p:nvPr/>
        </p:nvSpPr>
        <p:spPr>
          <a:xfrm>
            <a:off x="10739129" y="2349490"/>
            <a:ext cx="1264024" cy="189603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CDF60991-BE91-6BF8-792F-8D6D9C267308}"/>
              </a:ext>
            </a:extLst>
          </p:cNvPr>
          <p:cNvSpPr txBox="1"/>
          <p:nvPr/>
        </p:nvSpPr>
        <p:spPr>
          <a:xfrm>
            <a:off x="7744335" y="6291851"/>
            <a:ext cx="3924664" cy="461665"/>
          </a:xfrm>
          <a:prstGeom prst="rect">
            <a:avLst/>
          </a:prstGeom>
          <a:noFill/>
        </p:spPr>
        <p:txBody>
          <a:bodyPr wrap="none" rtlCol="0">
            <a:spAutoFit/>
          </a:bodyPr>
          <a:lstStyle/>
          <a:p>
            <a:r>
              <a:rPr lang="en-US" sz="2400" b="1" i="1" dirty="0"/>
              <a:t>Work by Ramon Ogaz (UTK)</a:t>
            </a:r>
          </a:p>
        </p:txBody>
      </p:sp>
      <p:sp>
        <p:nvSpPr>
          <p:cNvPr id="17" name="Date Placeholder 16">
            <a:extLst>
              <a:ext uri="{FF2B5EF4-FFF2-40B4-BE49-F238E27FC236}">
                <a16:creationId xmlns:a16="http://schemas.microsoft.com/office/drawing/2014/main" id="{F6BAA846-4E48-9A76-1773-9B12287C117A}"/>
              </a:ext>
            </a:extLst>
          </p:cNvPr>
          <p:cNvSpPr>
            <a:spLocks noGrp="1"/>
          </p:cNvSpPr>
          <p:nvPr>
            <p:ph type="dt" sz="half" idx="10"/>
          </p:nvPr>
        </p:nvSpPr>
        <p:spPr/>
        <p:txBody>
          <a:bodyPr/>
          <a:lstStyle/>
          <a:p>
            <a:r>
              <a:rPr lang="en-US"/>
              <a:t>1/27/26</a:t>
            </a:r>
          </a:p>
        </p:txBody>
      </p:sp>
      <p:sp>
        <p:nvSpPr>
          <p:cNvPr id="18" name="Footer Placeholder 17">
            <a:extLst>
              <a:ext uri="{FF2B5EF4-FFF2-40B4-BE49-F238E27FC236}">
                <a16:creationId xmlns:a16="http://schemas.microsoft.com/office/drawing/2014/main" id="{19E40213-FE1E-F45B-0715-DEF71591623B}"/>
              </a:ext>
            </a:extLst>
          </p:cNvPr>
          <p:cNvSpPr>
            <a:spLocks noGrp="1"/>
          </p:cNvSpPr>
          <p:nvPr>
            <p:ph type="ftr" sz="quarter" idx="11"/>
          </p:nvPr>
        </p:nvSpPr>
        <p:spPr/>
        <p:txBody>
          <a:bodyPr/>
          <a:lstStyle/>
          <a:p>
            <a:r>
              <a:rPr lang="en-US"/>
              <a:t>B. Duran - Hall C Winter Meeting</a:t>
            </a:r>
          </a:p>
        </p:txBody>
      </p:sp>
      <p:sp>
        <p:nvSpPr>
          <p:cNvPr id="19" name="Slide Number Placeholder 18">
            <a:extLst>
              <a:ext uri="{FF2B5EF4-FFF2-40B4-BE49-F238E27FC236}">
                <a16:creationId xmlns:a16="http://schemas.microsoft.com/office/drawing/2014/main" id="{2D64281D-41E7-2429-FF6A-B0494F71BFF2}"/>
              </a:ext>
            </a:extLst>
          </p:cNvPr>
          <p:cNvSpPr>
            <a:spLocks noGrp="1"/>
          </p:cNvSpPr>
          <p:nvPr>
            <p:ph type="sldNum" sz="quarter" idx="12"/>
          </p:nvPr>
        </p:nvSpPr>
        <p:spPr/>
        <p:txBody>
          <a:bodyPr/>
          <a:lstStyle/>
          <a:p>
            <a:fld id="{6007A337-717E-4D40-BFD1-535CA0B95521}" type="slidenum">
              <a:rPr lang="en-US" smtClean="0"/>
              <a:t>23</a:t>
            </a:fld>
            <a:endParaRPr lang="en-US"/>
          </a:p>
        </p:txBody>
      </p:sp>
    </p:spTree>
    <p:extLst>
      <p:ext uri="{BB962C8B-B14F-4D97-AF65-F5344CB8AC3E}">
        <p14:creationId xmlns:p14="http://schemas.microsoft.com/office/powerpoint/2010/main" val="4084878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07C5397-968A-D457-E0CE-5895D48BC084}"/>
              </a:ext>
            </a:extLst>
          </p:cNvPr>
          <p:cNvSpPr txBox="1"/>
          <p:nvPr/>
        </p:nvSpPr>
        <p:spPr>
          <a:xfrm>
            <a:off x="1065086" y="6125518"/>
            <a:ext cx="4293326" cy="2308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b-NO" sz="1500" b="0" i="0" u="none" strike="noStrike" kern="1200" cap="none" spc="0" normalizeH="0" baseline="0" noProof="0" dirty="0">
                <a:ln>
                  <a:noFill/>
                </a:ln>
                <a:solidFill>
                  <a:srgbClr val="58595B"/>
                </a:solidFill>
                <a:effectLst/>
                <a:uLnTx/>
                <a:uFillTx/>
                <a:latin typeface="Arial Nova"/>
                <a:ea typeface="+mn-ea"/>
                <a:cs typeface="+mn-cs"/>
              </a:rPr>
              <a:t>Fomin N et al. 2012 Phys. Rev. Lett. 108 092502</a:t>
            </a:r>
            <a:endParaRPr kumimoji="0" lang="en-US" sz="1500" b="0" i="0" u="none" strike="noStrike" kern="1200" cap="none" spc="0" normalizeH="0" baseline="0" noProof="0" dirty="0">
              <a:ln>
                <a:noFill/>
              </a:ln>
              <a:solidFill>
                <a:srgbClr val="58595B"/>
              </a:solidFill>
              <a:effectLst/>
              <a:uLnTx/>
              <a:uFillTx/>
              <a:latin typeface="Arial Nova"/>
              <a:ea typeface="+mn-ea"/>
              <a:cs typeface="+mn-cs"/>
            </a:endParaRPr>
          </a:p>
        </p:txBody>
      </p:sp>
      <p:pic>
        <p:nvPicPr>
          <p:cNvPr id="6" name="Picture 5">
            <a:extLst>
              <a:ext uri="{FF2B5EF4-FFF2-40B4-BE49-F238E27FC236}">
                <a16:creationId xmlns:a16="http://schemas.microsoft.com/office/drawing/2014/main" id="{C70D8B1D-0F01-86E8-0A00-FE231A42C695}"/>
              </a:ext>
            </a:extLst>
          </p:cNvPr>
          <p:cNvPicPr>
            <a:picLocks noChangeAspect="1"/>
          </p:cNvPicPr>
          <p:nvPr/>
        </p:nvPicPr>
        <p:blipFill>
          <a:blip r:embed="rId2"/>
          <a:srcRect l="7596" t="23035" r="7500" b="3332"/>
          <a:stretch>
            <a:fillRect/>
          </a:stretch>
        </p:blipFill>
        <p:spPr>
          <a:xfrm>
            <a:off x="1840523" y="1075765"/>
            <a:ext cx="10351477" cy="5049753"/>
          </a:xfrm>
          <a:prstGeom prst="rect">
            <a:avLst/>
          </a:prstGeom>
        </p:spPr>
      </p:pic>
      <p:sp>
        <p:nvSpPr>
          <p:cNvPr id="7" name="TextBox 6">
            <a:extLst>
              <a:ext uri="{FF2B5EF4-FFF2-40B4-BE49-F238E27FC236}">
                <a16:creationId xmlns:a16="http://schemas.microsoft.com/office/drawing/2014/main" id="{54DF7ED9-9E20-0A9F-E0EB-1BB54BBF9347}"/>
              </a:ext>
            </a:extLst>
          </p:cNvPr>
          <p:cNvSpPr txBox="1"/>
          <p:nvPr/>
        </p:nvSpPr>
        <p:spPr>
          <a:xfrm>
            <a:off x="2339788" y="329018"/>
            <a:ext cx="6778074" cy="646331"/>
          </a:xfrm>
          <a:prstGeom prst="rect">
            <a:avLst/>
          </a:prstGeom>
          <a:noFill/>
        </p:spPr>
        <p:txBody>
          <a:bodyPr wrap="none" rtlCol="0">
            <a:spAutoFit/>
          </a:bodyPr>
          <a:lstStyle/>
          <a:p>
            <a:r>
              <a:rPr lang="en-US" sz="3600" dirty="0">
                <a:solidFill>
                  <a:schemeClr val="tx2">
                    <a:lumMod val="90000"/>
                    <a:lumOff val="10000"/>
                  </a:schemeClr>
                </a:solidFill>
              </a:rPr>
              <a:t>Comparison to 6 GeV Hall C Data</a:t>
            </a:r>
          </a:p>
        </p:txBody>
      </p:sp>
      <p:sp>
        <p:nvSpPr>
          <p:cNvPr id="9" name="TextBox 8">
            <a:extLst>
              <a:ext uri="{FF2B5EF4-FFF2-40B4-BE49-F238E27FC236}">
                <a16:creationId xmlns:a16="http://schemas.microsoft.com/office/drawing/2014/main" id="{380250E1-7DDA-600A-7015-218FF9CE270F}"/>
              </a:ext>
            </a:extLst>
          </p:cNvPr>
          <p:cNvSpPr txBox="1"/>
          <p:nvPr/>
        </p:nvSpPr>
        <p:spPr>
          <a:xfrm>
            <a:off x="10690412" y="3105834"/>
            <a:ext cx="1277470" cy="646331"/>
          </a:xfrm>
          <a:prstGeom prst="rect">
            <a:avLst/>
          </a:prstGeom>
          <a:noFill/>
        </p:spPr>
        <p:txBody>
          <a:bodyPr wrap="square">
            <a:spAutoFit/>
          </a:bodyPr>
          <a:lstStyle/>
          <a:p>
            <a:r>
              <a:rPr lang="en-US" sz="3600" baseline="30000" dirty="0"/>
              <a:t>9</a:t>
            </a:r>
            <a:r>
              <a:rPr lang="en-US" sz="3600" dirty="0"/>
              <a:t>Be </a:t>
            </a:r>
          </a:p>
        </p:txBody>
      </p:sp>
      <p:sp>
        <p:nvSpPr>
          <p:cNvPr id="10" name="TextBox 9">
            <a:extLst>
              <a:ext uri="{FF2B5EF4-FFF2-40B4-BE49-F238E27FC236}">
                <a16:creationId xmlns:a16="http://schemas.microsoft.com/office/drawing/2014/main" id="{E9E1BF11-E9E0-6E38-8F36-642ABCD69C22}"/>
              </a:ext>
            </a:extLst>
          </p:cNvPr>
          <p:cNvSpPr txBox="1"/>
          <p:nvPr/>
        </p:nvSpPr>
        <p:spPr>
          <a:xfrm>
            <a:off x="7744335" y="6291851"/>
            <a:ext cx="3924664" cy="461665"/>
          </a:xfrm>
          <a:prstGeom prst="rect">
            <a:avLst/>
          </a:prstGeom>
          <a:noFill/>
        </p:spPr>
        <p:txBody>
          <a:bodyPr wrap="none" rtlCol="0">
            <a:spAutoFit/>
          </a:bodyPr>
          <a:lstStyle/>
          <a:p>
            <a:r>
              <a:rPr lang="en-US" sz="2400" b="1" i="1" dirty="0"/>
              <a:t>Work by Ramon Ogaz (UTK)</a:t>
            </a:r>
          </a:p>
        </p:txBody>
      </p:sp>
      <p:sp>
        <p:nvSpPr>
          <p:cNvPr id="11" name="Date Placeholder 10">
            <a:extLst>
              <a:ext uri="{FF2B5EF4-FFF2-40B4-BE49-F238E27FC236}">
                <a16:creationId xmlns:a16="http://schemas.microsoft.com/office/drawing/2014/main" id="{99E2CF35-436F-6C61-8AB4-28C3EEF4886D}"/>
              </a:ext>
            </a:extLst>
          </p:cNvPr>
          <p:cNvSpPr>
            <a:spLocks noGrp="1"/>
          </p:cNvSpPr>
          <p:nvPr>
            <p:ph type="dt" sz="half" idx="10"/>
          </p:nvPr>
        </p:nvSpPr>
        <p:spPr/>
        <p:txBody>
          <a:bodyPr/>
          <a:lstStyle/>
          <a:p>
            <a:r>
              <a:rPr lang="en-US"/>
              <a:t>1/27/26</a:t>
            </a:r>
          </a:p>
        </p:txBody>
      </p:sp>
      <p:sp>
        <p:nvSpPr>
          <p:cNvPr id="12" name="Footer Placeholder 11">
            <a:extLst>
              <a:ext uri="{FF2B5EF4-FFF2-40B4-BE49-F238E27FC236}">
                <a16:creationId xmlns:a16="http://schemas.microsoft.com/office/drawing/2014/main" id="{40058AC4-5734-5789-5472-5A935A0E7687}"/>
              </a:ext>
            </a:extLst>
          </p:cNvPr>
          <p:cNvSpPr>
            <a:spLocks noGrp="1"/>
          </p:cNvSpPr>
          <p:nvPr>
            <p:ph type="ftr" sz="quarter" idx="11"/>
          </p:nvPr>
        </p:nvSpPr>
        <p:spPr/>
        <p:txBody>
          <a:bodyPr/>
          <a:lstStyle/>
          <a:p>
            <a:r>
              <a:rPr lang="en-US"/>
              <a:t>B. Duran - Hall C Winter Meeting</a:t>
            </a:r>
          </a:p>
        </p:txBody>
      </p:sp>
      <p:sp>
        <p:nvSpPr>
          <p:cNvPr id="13" name="Slide Number Placeholder 12">
            <a:extLst>
              <a:ext uri="{FF2B5EF4-FFF2-40B4-BE49-F238E27FC236}">
                <a16:creationId xmlns:a16="http://schemas.microsoft.com/office/drawing/2014/main" id="{ABE94EF0-EF2F-094A-FD9B-DD55D28814B0}"/>
              </a:ext>
            </a:extLst>
          </p:cNvPr>
          <p:cNvSpPr>
            <a:spLocks noGrp="1"/>
          </p:cNvSpPr>
          <p:nvPr>
            <p:ph type="sldNum" sz="quarter" idx="12"/>
          </p:nvPr>
        </p:nvSpPr>
        <p:spPr/>
        <p:txBody>
          <a:bodyPr/>
          <a:lstStyle/>
          <a:p>
            <a:fld id="{6007A337-717E-4D40-BFD1-535CA0B95521}" type="slidenum">
              <a:rPr lang="en-US" smtClean="0"/>
              <a:t>24</a:t>
            </a:fld>
            <a:endParaRPr lang="en-US"/>
          </a:p>
        </p:txBody>
      </p:sp>
    </p:spTree>
    <p:extLst>
      <p:ext uri="{BB962C8B-B14F-4D97-AF65-F5344CB8AC3E}">
        <p14:creationId xmlns:p14="http://schemas.microsoft.com/office/powerpoint/2010/main" val="29806611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E4DCD09-63CE-51DE-F899-AB354E66B064}"/>
              </a:ext>
            </a:extLst>
          </p:cNvPr>
          <p:cNvSpPr>
            <a:spLocks noGrp="1"/>
          </p:cNvSpPr>
          <p:nvPr>
            <p:ph type="title"/>
          </p:nvPr>
        </p:nvSpPr>
        <p:spPr>
          <a:xfrm>
            <a:off x="457200" y="201706"/>
            <a:ext cx="11277600" cy="753695"/>
          </a:xfrm>
        </p:spPr>
        <p:txBody>
          <a:bodyPr/>
          <a:lstStyle/>
          <a:p>
            <a:r>
              <a:rPr lang="en-US" dirty="0">
                <a:solidFill>
                  <a:schemeClr val="tx2">
                    <a:lumMod val="90000"/>
                    <a:lumOff val="10000"/>
                  </a:schemeClr>
                </a:solidFill>
              </a:rPr>
              <a:t>Nuclear Dependencies! – a</a:t>
            </a:r>
            <a:r>
              <a:rPr lang="en-US" baseline="-25000" dirty="0">
                <a:solidFill>
                  <a:schemeClr val="tx2">
                    <a:lumMod val="90000"/>
                    <a:lumOff val="10000"/>
                  </a:schemeClr>
                </a:solidFill>
              </a:rPr>
              <a:t>2</a:t>
            </a:r>
            <a:r>
              <a:rPr lang="en-US" dirty="0">
                <a:solidFill>
                  <a:schemeClr val="tx2">
                    <a:lumMod val="90000"/>
                    <a:lumOff val="10000"/>
                  </a:schemeClr>
                </a:solidFill>
              </a:rPr>
              <a:t> vs A</a:t>
            </a:r>
          </a:p>
        </p:txBody>
      </p:sp>
      <p:pic>
        <p:nvPicPr>
          <p:cNvPr id="5" name="Picture 4">
            <a:extLst>
              <a:ext uri="{FF2B5EF4-FFF2-40B4-BE49-F238E27FC236}">
                <a16:creationId xmlns:a16="http://schemas.microsoft.com/office/drawing/2014/main" id="{B3654588-4279-7223-28D7-7A57D49A8768}"/>
              </a:ext>
            </a:extLst>
          </p:cNvPr>
          <p:cNvPicPr>
            <a:picLocks noChangeAspect="1"/>
          </p:cNvPicPr>
          <p:nvPr/>
        </p:nvPicPr>
        <p:blipFill>
          <a:blip r:embed="rId2"/>
          <a:srcRect l="6442" t="17607" r="8269" b="3334"/>
          <a:stretch>
            <a:fillRect/>
          </a:stretch>
        </p:blipFill>
        <p:spPr>
          <a:xfrm>
            <a:off x="1352177" y="955401"/>
            <a:ext cx="10261600" cy="5350609"/>
          </a:xfrm>
          <a:prstGeom prst="rect">
            <a:avLst/>
          </a:prstGeom>
        </p:spPr>
      </p:pic>
      <p:sp>
        <p:nvSpPr>
          <p:cNvPr id="6" name="TextBox 5">
            <a:extLst>
              <a:ext uri="{FF2B5EF4-FFF2-40B4-BE49-F238E27FC236}">
                <a16:creationId xmlns:a16="http://schemas.microsoft.com/office/drawing/2014/main" id="{476394D3-EF95-B263-6EF3-A839C6A7FCA9}"/>
              </a:ext>
            </a:extLst>
          </p:cNvPr>
          <p:cNvSpPr txBox="1"/>
          <p:nvPr/>
        </p:nvSpPr>
        <p:spPr>
          <a:xfrm>
            <a:off x="228600" y="6133074"/>
            <a:ext cx="4688528" cy="523220"/>
          </a:xfrm>
          <a:prstGeom prst="rect">
            <a:avLst/>
          </a:prstGeom>
          <a:noFill/>
        </p:spPr>
        <p:txBody>
          <a:bodyPr wrap="none" rtlCol="0">
            <a:spAutoFit/>
          </a:bodyPr>
          <a:lstStyle/>
          <a:p>
            <a:r>
              <a:rPr lang="en-US" sz="2800" dirty="0">
                <a:solidFill>
                  <a:schemeClr val="tx2">
                    <a:lumMod val="90000"/>
                    <a:lumOff val="10000"/>
                  </a:schemeClr>
                </a:solidFill>
              </a:rPr>
              <a:t>Statistical Uncertainties Only</a:t>
            </a:r>
          </a:p>
        </p:txBody>
      </p:sp>
      <p:sp>
        <p:nvSpPr>
          <p:cNvPr id="7" name="TextBox 6">
            <a:extLst>
              <a:ext uri="{FF2B5EF4-FFF2-40B4-BE49-F238E27FC236}">
                <a16:creationId xmlns:a16="http://schemas.microsoft.com/office/drawing/2014/main" id="{1AEFFC17-304E-AAE1-3543-64677CF13910}"/>
              </a:ext>
            </a:extLst>
          </p:cNvPr>
          <p:cNvSpPr txBox="1"/>
          <p:nvPr/>
        </p:nvSpPr>
        <p:spPr>
          <a:xfrm>
            <a:off x="7744335" y="6291851"/>
            <a:ext cx="3924664" cy="461665"/>
          </a:xfrm>
          <a:prstGeom prst="rect">
            <a:avLst/>
          </a:prstGeom>
          <a:noFill/>
        </p:spPr>
        <p:txBody>
          <a:bodyPr wrap="none" rtlCol="0">
            <a:spAutoFit/>
          </a:bodyPr>
          <a:lstStyle/>
          <a:p>
            <a:r>
              <a:rPr lang="en-US" sz="2400" b="1" i="1" dirty="0"/>
              <a:t>Work by Ramon Ogaz (UTK)</a:t>
            </a:r>
          </a:p>
        </p:txBody>
      </p:sp>
      <p:sp>
        <p:nvSpPr>
          <p:cNvPr id="8" name="Date Placeholder 7">
            <a:extLst>
              <a:ext uri="{FF2B5EF4-FFF2-40B4-BE49-F238E27FC236}">
                <a16:creationId xmlns:a16="http://schemas.microsoft.com/office/drawing/2014/main" id="{3766431D-A3B2-73EC-023D-CC4C95414DBC}"/>
              </a:ext>
            </a:extLst>
          </p:cNvPr>
          <p:cNvSpPr>
            <a:spLocks noGrp="1"/>
          </p:cNvSpPr>
          <p:nvPr>
            <p:ph type="dt" sz="half" idx="10"/>
          </p:nvPr>
        </p:nvSpPr>
        <p:spPr/>
        <p:txBody>
          <a:bodyPr/>
          <a:lstStyle/>
          <a:p>
            <a:r>
              <a:rPr lang="en-US"/>
              <a:t>1/27/26</a:t>
            </a:r>
          </a:p>
        </p:txBody>
      </p:sp>
      <p:sp>
        <p:nvSpPr>
          <p:cNvPr id="9" name="Footer Placeholder 8">
            <a:extLst>
              <a:ext uri="{FF2B5EF4-FFF2-40B4-BE49-F238E27FC236}">
                <a16:creationId xmlns:a16="http://schemas.microsoft.com/office/drawing/2014/main" id="{80468C7E-9942-9F99-E875-849AC62433C3}"/>
              </a:ext>
            </a:extLst>
          </p:cNvPr>
          <p:cNvSpPr>
            <a:spLocks noGrp="1"/>
          </p:cNvSpPr>
          <p:nvPr>
            <p:ph type="ftr" sz="quarter" idx="11"/>
          </p:nvPr>
        </p:nvSpPr>
        <p:spPr/>
        <p:txBody>
          <a:bodyPr/>
          <a:lstStyle/>
          <a:p>
            <a:r>
              <a:rPr lang="en-US"/>
              <a:t>B. Duran - Hall C Winter Meeting</a:t>
            </a:r>
          </a:p>
        </p:txBody>
      </p:sp>
      <p:sp>
        <p:nvSpPr>
          <p:cNvPr id="10" name="Slide Number Placeholder 9">
            <a:extLst>
              <a:ext uri="{FF2B5EF4-FFF2-40B4-BE49-F238E27FC236}">
                <a16:creationId xmlns:a16="http://schemas.microsoft.com/office/drawing/2014/main" id="{E31FA9F3-E0CD-F827-9002-F24290CB7762}"/>
              </a:ext>
            </a:extLst>
          </p:cNvPr>
          <p:cNvSpPr>
            <a:spLocks noGrp="1"/>
          </p:cNvSpPr>
          <p:nvPr>
            <p:ph type="sldNum" sz="quarter" idx="12"/>
          </p:nvPr>
        </p:nvSpPr>
        <p:spPr/>
        <p:txBody>
          <a:bodyPr/>
          <a:lstStyle/>
          <a:p>
            <a:fld id="{6007A337-717E-4D40-BFD1-535CA0B95521}" type="slidenum">
              <a:rPr lang="en-US" smtClean="0"/>
              <a:t>25</a:t>
            </a:fld>
            <a:endParaRPr lang="en-US"/>
          </a:p>
        </p:txBody>
      </p:sp>
    </p:spTree>
    <p:extLst>
      <p:ext uri="{BB962C8B-B14F-4D97-AF65-F5344CB8AC3E}">
        <p14:creationId xmlns:p14="http://schemas.microsoft.com/office/powerpoint/2010/main" val="196496251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D13A2-F804-851A-D3EB-9A0B7AA3134B}"/>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EBCAF788-ED90-95A4-9901-7F67D20FAA52}"/>
              </a:ext>
            </a:extLst>
          </p:cNvPr>
          <p:cNvSpPr txBox="1"/>
          <p:nvPr/>
        </p:nvSpPr>
        <p:spPr>
          <a:xfrm>
            <a:off x="228600" y="6133074"/>
            <a:ext cx="4688528" cy="523220"/>
          </a:xfrm>
          <a:prstGeom prst="rect">
            <a:avLst/>
          </a:prstGeom>
          <a:noFill/>
        </p:spPr>
        <p:txBody>
          <a:bodyPr wrap="none" rtlCol="0">
            <a:spAutoFit/>
          </a:bodyPr>
          <a:lstStyle/>
          <a:p>
            <a:r>
              <a:rPr lang="en-US" sz="2800" dirty="0">
                <a:solidFill>
                  <a:schemeClr val="tx2">
                    <a:lumMod val="90000"/>
                    <a:lumOff val="10000"/>
                  </a:schemeClr>
                </a:solidFill>
              </a:rPr>
              <a:t>Statistical Uncertainties Only</a:t>
            </a:r>
          </a:p>
        </p:txBody>
      </p:sp>
      <p:sp>
        <p:nvSpPr>
          <p:cNvPr id="7" name="Title 1">
            <a:extLst>
              <a:ext uri="{FF2B5EF4-FFF2-40B4-BE49-F238E27FC236}">
                <a16:creationId xmlns:a16="http://schemas.microsoft.com/office/drawing/2014/main" id="{8EB2BD66-1454-0454-C1B4-25124FA15A59}"/>
              </a:ext>
            </a:extLst>
          </p:cNvPr>
          <p:cNvSpPr txBox="1">
            <a:spLocks/>
          </p:cNvSpPr>
          <p:nvPr/>
        </p:nvSpPr>
        <p:spPr>
          <a:xfrm>
            <a:off x="454959" y="215480"/>
            <a:ext cx="11277600" cy="88343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lumMod val="90000"/>
                    <a:lumOff val="10000"/>
                  </a:schemeClr>
                </a:solidFill>
              </a:rPr>
              <a:t>Nuclear Dependencies! – a</a:t>
            </a:r>
            <a:r>
              <a:rPr lang="en-US" baseline="-25000" dirty="0">
                <a:solidFill>
                  <a:schemeClr val="tx2">
                    <a:lumMod val="90000"/>
                    <a:lumOff val="10000"/>
                  </a:schemeClr>
                </a:solidFill>
              </a:rPr>
              <a:t>2</a:t>
            </a:r>
            <a:r>
              <a:rPr lang="en-US" dirty="0">
                <a:solidFill>
                  <a:schemeClr val="tx2">
                    <a:lumMod val="90000"/>
                    <a:lumOff val="10000"/>
                  </a:schemeClr>
                </a:solidFill>
              </a:rPr>
              <a:t> vs N/Z</a:t>
            </a:r>
          </a:p>
        </p:txBody>
      </p:sp>
      <p:pic>
        <p:nvPicPr>
          <p:cNvPr id="8" name="Picture 7">
            <a:extLst>
              <a:ext uri="{FF2B5EF4-FFF2-40B4-BE49-F238E27FC236}">
                <a16:creationId xmlns:a16="http://schemas.microsoft.com/office/drawing/2014/main" id="{5866BD47-C4DB-9D98-9FAB-CA369200E54B}"/>
              </a:ext>
            </a:extLst>
          </p:cNvPr>
          <p:cNvPicPr>
            <a:picLocks noChangeAspect="1"/>
          </p:cNvPicPr>
          <p:nvPr/>
        </p:nvPicPr>
        <p:blipFill>
          <a:blip r:embed="rId2"/>
          <a:srcRect l="6202" t="17716" r="8702" b="3651"/>
          <a:stretch>
            <a:fillRect/>
          </a:stretch>
        </p:blipFill>
        <p:spPr>
          <a:xfrm>
            <a:off x="1290918" y="1098919"/>
            <a:ext cx="9605682" cy="4992783"/>
          </a:xfrm>
          <a:prstGeom prst="rect">
            <a:avLst/>
          </a:prstGeom>
        </p:spPr>
      </p:pic>
      <p:sp>
        <p:nvSpPr>
          <p:cNvPr id="9" name="TextBox 8">
            <a:extLst>
              <a:ext uri="{FF2B5EF4-FFF2-40B4-BE49-F238E27FC236}">
                <a16:creationId xmlns:a16="http://schemas.microsoft.com/office/drawing/2014/main" id="{B798780D-8663-06D7-02A1-5A5721E002EA}"/>
              </a:ext>
            </a:extLst>
          </p:cNvPr>
          <p:cNvSpPr txBox="1"/>
          <p:nvPr/>
        </p:nvSpPr>
        <p:spPr>
          <a:xfrm>
            <a:off x="7744335" y="6291851"/>
            <a:ext cx="3924664" cy="461665"/>
          </a:xfrm>
          <a:prstGeom prst="rect">
            <a:avLst/>
          </a:prstGeom>
          <a:noFill/>
        </p:spPr>
        <p:txBody>
          <a:bodyPr wrap="none" rtlCol="0">
            <a:spAutoFit/>
          </a:bodyPr>
          <a:lstStyle/>
          <a:p>
            <a:r>
              <a:rPr lang="en-US" sz="2400" b="1" i="1" dirty="0"/>
              <a:t>Work by Ramon Ogaz (UTK)</a:t>
            </a:r>
          </a:p>
        </p:txBody>
      </p:sp>
      <p:sp>
        <p:nvSpPr>
          <p:cNvPr id="10" name="Date Placeholder 9">
            <a:extLst>
              <a:ext uri="{FF2B5EF4-FFF2-40B4-BE49-F238E27FC236}">
                <a16:creationId xmlns:a16="http://schemas.microsoft.com/office/drawing/2014/main" id="{D2EED383-A30F-4D5B-CACA-73E35491932F}"/>
              </a:ext>
            </a:extLst>
          </p:cNvPr>
          <p:cNvSpPr>
            <a:spLocks noGrp="1"/>
          </p:cNvSpPr>
          <p:nvPr>
            <p:ph type="dt" sz="half" idx="10"/>
          </p:nvPr>
        </p:nvSpPr>
        <p:spPr/>
        <p:txBody>
          <a:bodyPr/>
          <a:lstStyle/>
          <a:p>
            <a:r>
              <a:rPr lang="en-US"/>
              <a:t>1/27/26</a:t>
            </a:r>
          </a:p>
        </p:txBody>
      </p:sp>
      <p:sp>
        <p:nvSpPr>
          <p:cNvPr id="11" name="Footer Placeholder 10">
            <a:extLst>
              <a:ext uri="{FF2B5EF4-FFF2-40B4-BE49-F238E27FC236}">
                <a16:creationId xmlns:a16="http://schemas.microsoft.com/office/drawing/2014/main" id="{0AFB5210-5474-EDED-B832-1F425ADAD9F7}"/>
              </a:ext>
            </a:extLst>
          </p:cNvPr>
          <p:cNvSpPr>
            <a:spLocks noGrp="1"/>
          </p:cNvSpPr>
          <p:nvPr>
            <p:ph type="ftr" sz="quarter" idx="11"/>
          </p:nvPr>
        </p:nvSpPr>
        <p:spPr/>
        <p:txBody>
          <a:bodyPr/>
          <a:lstStyle/>
          <a:p>
            <a:r>
              <a:rPr lang="en-US"/>
              <a:t>B. Duran - Hall C Winter Meeting</a:t>
            </a:r>
          </a:p>
        </p:txBody>
      </p:sp>
      <p:sp>
        <p:nvSpPr>
          <p:cNvPr id="12" name="Slide Number Placeholder 11">
            <a:extLst>
              <a:ext uri="{FF2B5EF4-FFF2-40B4-BE49-F238E27FC236}">
                <a16:creationId xmlns:a16="http://schemas.microsoft.com/office/drawing/2014/main" id="{E5668D2F-2C3A-243A-DC5F-B2F6F0F23516}"/>
              </a:ext>
            </a:extLst>
          </p:cNvPr>
          <p:cNvSpPr>
            <a:spLocks noGrp="1"/>
          </p:cNvSpPr>
          <p:nvPr>
            <p:ph type="sldNum" sz="quarter" idx="12"/>
          </p:nvPr>
        </p:nvSpPr>
        <p:spPr/>
        <p:txBody>
          <a:bodyPr/>
          <a:lstStyle/>
          <a:p>
            <a:fld id="{6007A337-717E-4D40-BFD1-535CA0B95521}" type="slidenum">
              <a:rPr lang="en-US" smtClean="0"/>
              <a:t>26</a:t>
            </a:fld>
            <a:endParaRPr lang="en-US"/>
          </a:p>
        </p:txBody>
      </p:sp>
    </p:spTree>
    <p:extLst>
      <p:ext uri="{BB962C8B-B14F-4D97-AF65-F5344CB8AC3E}">
        <p14:creationId xmlns:p14="http://schemas.microsoft.com/office/powerpoint/2010/main" val="6036353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B2B6A-416B-F24B-BBB4-7C7D19D54666}"/>
            </a:ext>
          </a:extLst>
        </p:cNvPr>
        <p:cNvGrpSpPr/>
        <p:nvPr/>
      </p:nvGrpSpPr>
      <p:grpSpPr>
        <a:xfrm>
          <a:off x="0" y="0"/>
          <a:ext cx="0" cy="0"/>
          <a:chOff x="0" y="0"/>
          <a:chExt cx="0" cy="0"/>
        </a:xfrm>
      </p:grpSpPr>
      <p:sp>
        <p:nvSpPr>
          <p:cNvPr id="7" name="Title 1">
            <a:extLst>
              <a:ext uri="{FF2B5EF4-FFF2-40B4-BE49-F238E27FC236}">
                <a16:creationId xmlns:a16="http://schemas.microsoft.com/office/drawing/2014/main" id="{E5DCE587-D7DF-DDC8-7125-D0CF513FF4B4}"/>
              </a:ext>
            </a:extLst>
          </p:cNvPr>
          <p:cNvSpPr txBox="1">
            <a:spLocks/>
          </p:cNvSpPr>
          <p:nvPr/>
        </p:nvSpPr>
        <p:spPr>
          <a:xfrm>
            <a:off x="454959" y="215480"/>
            <a:ext cx="11277600" cy="8834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solidFill>
                  <a:schemeClr val="tx2">
                    <a:lumMod val="90000"/>
                    <a:lumOff val="10000"/>
                  </a:schemeClr>
                </a:solidFill>
              </a:rPr>
              <a:t>Different a</a:t>
            </a:r>
            <a:r>
              <a:rPr lang="en-US" baseline="-25000" dirty="0">
                <a:solidFill>
                  <a:schemeClr val="tx2">
                    <a:lumMod val="90000"/>
                    <a:lumOff val="10000"/>
                  </a:schemeClr>
                </a:solidFill>
              </a:rPr>
              <a:t>2</a:t>
            </a:r>
            <a:r>
              <a:rPr lang="en-US" dirty="0">
                <a:solidFill>
                  <a:schemeClr val="tx2">
                    <a:lumMod val="90000"/>
                    <a:lumOff val="10000"/>
                  </a:schemeClr>
                </a:solidFill>
              </a:rPr>
              <a:t> Results with Different Triggers</a:t>
            </a:r>
          </a:p>
        </p:txBody>
      </p:sp>
      <p:sp>
        <p:nvSpPr>
          <p:cNvPr id="9" name="TextBox 8">
            <a:extLst>
              <a:ext uri="{FF2B5EF4-FFF2-40B4-BE49-F238E27FC236}">
                <a16:creationId xmlns:a16="http://schemas.microsoft.com/office/drawing/2014/main" id="{D28FB65E-C36A-0D75-2435-F2364D75204C}"/>
              </a:ext>
            </a:extLst>
          </p:cNvPr>
          <p:cNvSpPr txBox="1"/>
          <p:nvPr/>
        </p:nvSpPr>
        <p:spPr>
          <a:xfrm>
            <a:off x="7744335" y="6291851"/>
            <a:ext cx="3924664" cy="461665"/>
          </a:xfrm>
          <a:prstGeom prst="rect">
            <a:avLst/>
          </a:prstGeom>
          <a:noFill/>
        </p:spPr>
        <p:txBody>
          <a:bodyPr wrap="none" rtlCol="0">
            <a:spAutoFit/>
          </a:bodyPr>
          <a:lstStyle/>
          <a:p>
            <a:r>
              <a:rPr lang="en-US" sz="2400" b="1" i="1" dirty="0"/>
              <a:t>Work by Ramon Ogaz (UTK)</a:t>
            </a:r>
          </a:p>
        </p:txBody>
      </p:sp>
      <p:grpSp>
        <p:nvGrpSpPr>
          <p:cNvPr id="2" name="Group 1">
            <a:extLst>
              <a:ext uri="{FF2B5EF4-FFF2-40B4-BE49-F238E27FC236}">
                <a16:creationId xmlns:a16="http://schemas.microsoft.com/office/drawing/2014/main" id="{1AE90439-905D-5EAB-059D-7606D63DC1C5}"/>
              </a:ext>
            </a:extLst>
          </p:cNvPr>
          <p:cNvGrpSpPr/>
          <p:nvPr/>
        </p:nvGrpSpPr>
        <p:grpSpPr>
          <a:xfrm>
            <a:off x="731678" y="1356583"/>
            <a:ext cx="6613843" cy="4490991"/>
            <a:chOff x="2633472" y="1472184"/>
            <a:chExt cx="7742170" cy="5398516"/>
          </a:xfrm>
        </p:grpSpPr>
        <p:pic>
          <p:nvPicPr>
            <p:cNvPr id="3" name="Picture 2">
              <a:extLst>
                <a:ext uri="{FF2B5EF4-FFF2-40B4-BE49-F238E27FC236}">
                  <a16:creationId xmlns:a16="http://schemas.microsoft.com/office/drawing/2014/main" id="{4F6F3A82-4A4A-A0BB-7283-C583EC0561F6}"/>
                </a:ext>
              </a:extLst>
            </p:cNvPr>
            <p:cNvPicPr>
              <a:picLocks/>
            </p:cNvPicPr>
            <p:nvPr/>
          </p:nvPicPr>
          <p:blipFill>
            <a:blip r:embed="rId3"/>
            <a:srcRect l="57301" t="14815" r="7397" b="2469"/>
            <a:stretch>
              <a:fillRect/>
            </a:stretch>
          </p:blipFill>
          <p:spPr>
            <a:xfrm>
              <a:off x="2633472" y="1472184"/>
              <a:ext cx="7742170" cy="5398516"/>
            </a:xfrm>
            <a:prstGeom prst="rect">
              <a:avLst/>
            </a:prstGeom>
          </p:spPr>
        </p:pic>
        <p:sp>
          <p:nvSpPr>
            <p:cNvPr id="4" name="Rectangle 3">
              <a:extLst>
                <a:ext uri="{FF2B5EF4-FFF2-40B4-BE49-F238E27FC236}">
                  <a16:creationId xmlns:a16="http://schemas.microsoft.com/office/drawing/2014/main" id="{818F577D-7F43-921A-ADB6-A1351536DA6F}"/>
                </a:ext>
              </a:extLst>
            </p:cNvPr>
            <p:cNvSpPr/>
            <p:nvPr/>
          </p:nvSpPr>
          <p:spPr>
            <a:xfrm>
              <a:off x="3950208" y="1719072"/>
              <a:ext cx="1633728" cy="301752"/>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5" name="Date Placeholder 4">
            <a:extLst>
              <a:ext uri="{FF2B5EF4-FFF2-40B4-BE49-F238E27FC236}">
                <a16:creationId xmlns:a16="http://schemas.microsoft.com/office/drawing/2014/main" id="{3D3C467B-6A19-BFE7-01F9-8841338637C1}"/>
              </a:ext>
            </a:extLst>
          </p:cNvPr>
          <p:cNvSpPr>
            <a:spLocks noGrp="1"/>
          </p:cNvSpPr>
          <p:nvPr>
            <p:ph type="dt" sz="half" idx="10"/>
          </p:nvPr>
        </p:nvSpPr>
        <p:spPr/>
        <p:txBody>
          <a:bodyPr/>
          <a:lstStyle/>
          <a:p>
            <a:r>
              <a:rPr lang="en-US"/>
              <a:t>1/27/26</a:t>
            </a:r>
          </a:p>
        </p:txBody>
      </p:sp>
      <p:sp>
        <p:nvSpPr>
          <p:cNvPr id="10" name="Footer Placeholder 9">
            <a:extLst>
              <a:ext uri="{FF2B5EF4-FFF2-40B4-BE49-F238E27FC236}">
                <a16:creationId xmlns:a16="http://schemas.microsoft.com/office/drawing/2014/main" id="{CD42C559-F118-E2A8-3AAE-76CEBDAC3C89}"/>
              </a:ext>
            </a:extLst>
          </p:cNvPr>
          <p:cNvSpPr>
            <a:spLocks noGrp="1"/>
          </p:cNvSpPr>
          <p:nvPr>
            <p:ph type="ftr" sz="quarter" idx="11"/>
          </p:nvPr>
        </p:nvSpPr>
        <p:spPr/>
        <p:txBody>
          <a:bodyPr/>
          <a:lstStyle/>
          <a:p>
            <a:r>
              <a:rPr lang="en-US"/>
              <a:t>B. Duran - Hall C Winter Meeting</a:t>
            </a:r>
          </a:p>
        </p:txBody>
      </p:sp>
      <p:sp>
        <p:nvSpPr>
          <p:cNvPr id="11" name="Slide Number Placeholder 10">
            <a:extLst>
              <a:ext uri="{FF2B5EF4-FFF2-40B4-BE49-F238E27FC236}">
                <a16:creationId xmlns:a16="http://schemas.microsoft.com/office/drawing/2014/main" id="{3173F619-3497-42D1-881F-472EF25008FE}"/>
              </a:ext>
            </a:extLst>
          </p:cNvPr>
          <p:cNvSpPr>
            <a:spLocks noGrp="1"/>
          </p:cNvSpPr>
          <p:nvPr>
            <p:ph type="sldNum" sz="quarter" idx="12"/>
          </p:nvPr>
        </p:nvSpPr>
        <p:spPr/>
        <p:txBody>
          <a:bodyPr/>
          <a:lstStyle/>
          <a:p>
            <a:fld id="{6007A337-717E-4D40-BFD1-535CA0B95521}" type="slidenum">
              <a:rPr lang="en-US" smtClean="0"/>
              <a:t>27</a:t>
            </a:fld>
            <a:endParaRPr lang="en-US"/>
          </a:p>
        </p:txBody>
      </p:sp>
      <mc:AlternateContent xmlns:mc="http://schemas.openxmlformats.org/markup-compatibility/2006">
        <mc:Choice xmlns:a14="http://schemas.microsoft.com/office/drawing/2010/main" Requires="a14">
          <p:sp>
            <p:nvSpPr>
              <p:cNvPr id="8" name="Google Shape;62;p14">
                <a:extLst>
                  <a:ext uri="{FF2B5EF4-FFF2-40B4-BE49-F238E27FC236}">
                    <a16:creationId xmlns:a16="http://schemas.microsoft.com/office/drawing/2014/main" id="{19930BF8-9F4D-8341-351E-48DE6CEC12E7}"/>
                  </a:ext>
                </a:extLst>
              </p:cNvPr>
              <p:cNvSpPr txBox="1">
                <a:spLocks/>
              </p:cNvSpPr>
              <p:nvPr/>
            </p:nvSpPr>
            <p:spPr>
              <a:xfrm>
                <a:off x="7468373" y="1274537"/>
                <a:ext cx="4558786" cy="5081813"/>
              </a:xfrm>
              <a:prstGeom prst="rect">
                <a:avLst/>
              </a:prstGeom>
            </p:spPr>
            <p:txBody>
              <a:bodyPr spcFirstLastPara="1" vert="horz" wrap="square" lIns="121900" tIns="121900" rIns="121900" bIns="121900" rtlCol="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23323">
                  <a:lnSpc>
                    <a:spcPct val="150000"/>
                  </a:lnSpc>
                  <a:buClr>
                    <a:schemeClr val="dk1"/>
                  </a:buClr>
                  <a:buSzPts val="1400"/>
                  <a:buFont typeface="Arial" panose="020B0604020202020204" pitchFamily="34" charset="0"/>
                  <a:buChar char="-"/>
                </a:pPr>
                <a:r>
                  <a:rPr lang="en-US" dirty="0">
                    <a:solidFill>
                      <a:schemeClr val="dk1"/>
                    </a:solidFill>
                  </a:rPr>
                  <a:t>Both use EL-REAL trigger</a:t>
                </a:r>
              </a:p>
              <a:p>
                <a:pPr lvl="1" indent="-423323">
                  <a:lnSpc>
                    <a:spcPct val="150000"/>
                  </a:lnSpc>
                  <a:buClr>
                    <a:schemeClr val="dk1"/>
                  </a:buClr>
                  <a:buSzPts val="1400"/>
                  <a:buFont typeface="Arial" panose="020B0604020202020204" pitchFamily="34" charset="0"/>
                  <a:buChar char="-"/>
                </a:pPr>
                <a:r>
                  <a:rPr lang="en-US" dirty="0">
                    <a:solidFill>
                      <a:schemeClr val="dk1"/>
                    </a:solidFill>
                  </a:rPr>
                  <a:t>ELLO: Cherenkov</a:t>
                </a:r>
              </a:p>
              <a:p>
                <a:pPr lvl="1" indent="-423323">
                  <a:lnSpc>
                    <a:spcPct val="150000"/>
                  </a:lnSpc>
                  <a:buClr>
                    <a:schemeClr val="dk1"/>
                  </a:buClr>
                  <a:buSzPts val="1400"/>
                  <a:buFont typeface="Arial" panose="020B0604020202020204" pitchFamily="34" charset="0"/>
                  <a:buChar char="-"/>
                </a:pPr>
                <a:r>
                  <a:rPr lang="en-US" dirty="0">
                    <a:solidFill>
                      <a:schemeClr val="dk1"/>
                    </a:solidFill>
                  </a:rPr>
                  <a:t>ELHI: Calorimeter</a:t>
                </a:r>
              </a:p>
              <a:p>
                <a:pPr indent="-423323">
                  <a:lnSpc>
                    <a:spcPct val="150000"/>
                  </a:lnSpc>
                  <a:buClr>
                    <a:schemeClr val="dk1"/>
                  </a:buClr>
                  <a:buSzPts val="1400"/>
                  <a:buFont typeface="Arial" panose="020B0604020202020204" pitchFamily="34" charset="0"/>
                  <a:buChar char="-"/>
                </a:pPr>
                <a:r>
                  <a:rPr lang="en-US" dirty="0">
                    <a:solidFill>
                      <a:schemeClr val="dk1"/>
                    </a:solidFill>
                  </a:rPr>
                  <a:t>Difference in </a:t>
                </a:r>
                <a14:m>
                  <m:oMath xmlns:m="http://schemas.openxmlformats.org/officeDocument/2006/math">
                    <m:sSub>
                      <m:sSubPr>
                        <m:ctrlPr>
                          <a:rPr lang="en-US" b="0" i="1" smtClean="0">
                            <a:solidFill>
                              <a:schemeClr val="dk1"/>
                            </a:solidFill>
                            <a:latin typeface="Cambria Math" panose="02040503050406030204" pitchFamily="18" charset="0"/>
                          </a:rPr>
                        </m:ctrlPr>
                      </m:sSubPr>
                      <m:e>
                        <m:r>
                          <a:rPr lang="en-US" b="0" i="1" smtClean="0">
                            <a:solidFill>
                              <a:schemeClr val="dk1"/>
                            </a:solidFill>
                            <a:latin typeface="Cambria Math" panose="02040503050406030204" pitchFamily="18" charset="0"/>
                          </a:rPr>
                          <m:t>𝑎</m:t>
                        </m:r>
                      </m:e>
                      <m:sub>
                        <m:r>
                          <a:rPr lang="en-US" b="0" i="1" smtClean="0">
                            <a:solidFill>
                              <a:schemeClr val="dk1"/>
                            </a:solidFill>
                            <a:latin typeface="Cambria Math" panose="02040503050406030204" pitchFamily="18" charset="0"/>
                          </a:rPr>
                          <m:t>2</m:t>
                        </m:r>
                      </m:sub>
                    </m:sSub>
                  </m:oMath>
                </a14:m>
                <a:r>
                  <a:rPr lang="en-US" dirty="0">
                    <a:solidFill>
                      <a:schemeClr val="dk1"/>
                    </a:solidFill>
                  </a:rPr>
                  <a:t> value implies target dependent efficiencies</a:t>
                </a:r>
              </a:p>
            </p:txBody>
          </p:sp>
        </mc:Choice>
        <mc:Fallback>
          <p:sp>
            <p:nvSpPr>
              <p:cNvPr id="8" name="Google Shape;62;p14">
                <a:extLst>
                  <a:ext uri="{FF2B5EF4-FFF2-40B4-BE49-F238E27FC236}">
                    <a16:creationId xmlns:a16="http://schemas.microsoft.com/office/drawing/2014/main" id="{19930BF8-9F4D-8341-351E-48DE6CEC12E7}"/>
                  </a:ext>
                </a:extLst>
              </p:cNvPr>
              <p:cNvSpPr txBox="1">
                <a:spLocks noRot="1" noChangeAspect="1" noMove="1" noResize="1" noEditPoints="1" noAdjustHandles="1" noChangeArrowheads="1" noChangeShapeType="1" noTextEdit="1"/>
              </p:cNvSpPr>
              <p:nvPr/>
            </p:nvSpPr>
            <p:spPr>
              <a:xfrm>
                <a:off x="7468373" y="1274537"/>
                <a:ext cx="4558786" cy="5081813"/>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49585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different colored lines&#10;&#10;AI-generated content may be incorrect.">
            <a:extLst>
              <a:ext uri="{FF2B5EF4-FFF2-40B4-BE49-F238E27FC236}">
                <a16:creationId xmlns:a16="http://schemas.microsoft.com/office/drawing/2014/main" id="{50D0912F-370F-E305-5BE9-F03B7091AF5E}"/>
              </a:ext>
            </a:extLst>
          </p:cNvPr>
          <p:cNvPicPr>
            <a:picLocks noChangeAspect="1"/>
          </p:cNvPicPr>
          <p:nvPr/>
        </p:nvPicPr>
        <p:blipFill>
          <a:blip r:embed="rId2"/>
          <a:srcRect l="486"/>
          <a:stretch>
            <a:fillRect/>
          </a:stretch>
        </p:blipFill>
        <p:spPr>
          <a:xfrm>
            <a:off x="1147665" y="683212"/>
            <a:ext cx="9945224" cy="5491575"/>
          </a:xfrm>
          <a:prstGeom prst="rect">
            <a:avLst/>
          </a:prstGeom>
        </p:spPr>
      </p:pic>
      <p:sp>
        <p:nvSpPr>
          <p:cNvPr id="6" name="TextBox 5">
            <a:extLst>
              <a:ext uri="{FF2B5EF4-FFF2-40B4-BE49-F238E27FC236}">
                <a16:creationId xmlns:a16="http://schemas.microsoft.com/office/drawing/2014/main" id="{0EF29321-C66C-FDD1-D535-510CCE2C8424}"/>
              </a:ext>
            </a:extLst>
          </p:cNvPr>
          <p:cNvSpPr txBox="1"/>
          <p:nvPr/>
        </p:nvSpPr>
        <p:spPr>
          <a:xfrm>
            <a:off x="7744335" y="6291851"/>
            <a:ext cx="3924664" cy="461665"/>
          </a:xfrm>
          <a:prstGeom prst="rect">
            <a:avLst/>
          </a:prstGeom>
          <a:noFill/>
        </p:spPr>
        <p:txBody>
          <a:bodyPr wrap="none" rtlCol="0">
            <a:spAutoFit/>
          </a:bodyPr>
          <a:lstStyle/>
          <a:p>
            <a:r>
              <a:rPr lang="en-US" sz="2400" b="1" i="1" dirty="0"/>
              <a:t>Work by Ramon Ogaz (UTK)</a:t>
            </a:r>
          </a:p>
        </p:txBody>
      </p:sp>
      <p:sp>
        <p:nvSpPr>
          <p:cNvPr id="7" name="Date Placeholder 6">
            <a:extLst>
              <a:ext uri="{FF2B5EF4-FFF2-40B4-BE49-F238E27FC236}">
                <a16:creationId xmlns:a16="http://schemas.microsoft.com/office/drawing/2014/main" id="{F90F79C3-DA41-D868-AAC7-283A03E303DB}"/>
              </a:ext>
            </a:extLst>
          </p:cNvPr>
          <p:cNvSpPr>
            <a:spLocks noGrp="1"/>
          </p:cNvSpPr>
          <p:nvPr>
            <p:ph type="dt" sz="half" idx="10"/>
          </p:nvPr>
        </p:nvSpPr>
        <p:spPr/>
        <p:txBody>
          <a:bodyPr/>
          <a:lstStyle/>
          <a:p>
            <a:r>
              <a:rPr lang="en-US"/>
              <a:t>1/27/26</a:t>
            </a:r>
          </a:p>
        </p:txBody>
      </p:sp>
      <p:sp>
        <p:nvSpPr>
          <p:cNvPr id="8" name="Footer Placeholder 7">
            <a:extLst>
              <a:ext uri="{FF2B5EF4-FFF2-40B4-BE49-F238E27FC236}">
                <a16:creationId xmlns:a16="http://schemas.microsoft.com/office/drawing/2014/main" id="{74AEF807-8DE2-B05D-F246-76EEB8BA133A}"/>
              </a:ext>
            </a:extLst>
          </p:cNvPr>
          <p:cNvSpPr>
            <a:spLocks noGrp="1"/>
          </p:cNvSpPr>
          <p:nvPr>
            <p:ph type="ftr" sz="quarter" idx="11"/>
          </p:nvPr>
        </p:nvSpPr>
        <p:spPr/>
        <p:txBody>
          <a:bodyPr/>
          <a:lstStyle/>
          <a:p>
            <a:r>
              <a:rPr lang="en-US"/>
              <a:t>B. Duran - Hall C Winter Meeting</a:t>
            </a:r>
          </a:p>
        </p:txBody>
      </p:sp>
      <p:sp>
        <p:nvSpPr>
          <p:cNvPr id="9" name="Slide Number Placeholder 8">
            <a:extLst>
              <a:ext uri="{FF2B5EF4-FFF2-40B4-BE49-F238E27FC236}">
                <a16:creationId xmlns:a16="http://schemas.microsoft.com/office/drawing/2014/main" id="{632738AC-7214-3BDF-9B14-EB5D9D38C75F}"/>
              </a:ext>
            </a:extLst>
          </p:cNvPr>
          <p:cNvSpPr>
            <a:spLocks noGrp="1"/>
          </p:cNvSpPr>
          <p:nvPr>
            <p:ph type="sldNum" sz="quarter" idx="12"/>
          </p:nvPr>
        </p:nvSpPr>
        <p:spPr/>
        <p:txBody>
          <a:bodyPr/>
          <a:lstStyle/>
          <a:p>
            <a:fld id="{6007A337-717E-4D40-BFD1-535CA0B95521}" type="slidenum">
              <a:rPr lang="en-US" smtClean="0"/>
              <a:t>28</a:t>
            </a:fld>
            <a:endParaRPr lang="en-US"/>
          </a:p>
        </p:txBody>
      </p:sp>
    </p:spTree>
    <p:extLst>
      <p:ext uri="{BB962C8B-B14F-4D97-AF65-F5344CB8AC3E}">
        <p14:creationId xmlns:p14="http://schemas.microsoft.com/office/powerpoint/2010/main" val="24497041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4A2B-2C58-8031-3931-53842AB0923B}"/>
              </a:ext>
            </a:extLst>
          </p:cNvPr>
          <p:cNvSpPr>
            <a:spLocks noGrp="1"/>
          </p:cNvSpPr>
          <p:nvPr>
            <p:ph type="title"/>
          </p:nvPr>
        </p:nvSpPr>
        <p:spPr>
          <a:xfrm>
            <a:off x="838200" y="365125"/>
            <a:ext cx="10515600" cy="842627"/>
          </a:xfrm>
        </p:spPr>
        <p:txBody>
          <a:bodyPr/>
          <a:lstStyle/>
          <a:p>
            <a:r>
              <a:rPr lang="en-US" dirty="0"/>
              <a:t>Neon fraction vs run number</a:t>
            </a:r>
          </a:p>
        </p:txBody>
      </p:sp>
      <p:sp>
        <p:nvSpPr>
          <p:cNvPr id="4" name="Date Placeholder 3">
            <a:extLst>
              <a:ext uri="{FF2B5EF4-FFF2-40B4-BE49-F238E27FC236}">
                <a16:creationId xmlns:a16="http://schemas.microsoft.com/office/drawing/2014/main" id="{9FE7431F-35E1-8966-6999-7CF29E2CCA84}"/>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8DC2D0AD-47A6-20FB-BE35-1E4E5945484B}"/>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19769408-A4C2-A977-5ABB-93B88A20035A}"/>
              </a:ext>
            </a:extLst>
          </p:cNvPr>
          <p:cNvSpPr>
            <a:spLocks noGrp="1"/>
          </p:cNvSpPr>
          <p:nvPr>
            <p:ph type="sldNum" sz="quarter" idx="12"/>
          </p:nvPr>
        </p:nvSpPr>
        <p:spPr/>
        <p:txBody>
          <a:bodyPr/>
          <a:lstStyle/>
          <a:p>
            <a:fld id="{6007A337-717E-4D40-BFD1-535CA0B95521}" type="slidenum">
              <a:rPr lang="en-US" smtClean="0"/>
              <a:t>29</a:t>
            </a:fld>
            <a:endParaRPr lang="en-US"/>
          </a:p>
        </p:txBody>
      </p:sp>
      <p:pic>
        <p:nvPicPr>
          <p:cNvPr id="8" name="Picture 7">
            <a:extLst>
              <a:ext uri="{FF2B5EF4-FFF2-40B4-BE49-F238E27FC236}">
                <a16:creationId xmlns:a16="http://schemas.microsoft.com/office/drawing/2014/main" id="{0C7E800D-929E-124A-80E1-7F5F2A552B95}"/>
              </a:ext>
            </a:extLst>
          </p:cNvPr>
          <p:cNvPicPr>
            <a:picLocks noChangeAspect="1"/>
          </p:cNvPicPr>
          <p:nvPr/>
        </p:nvPicPr>
        <p:blipFill>
          <a:blip r:embed="rId2"/>
          <a:stretch>
            <a:fillRect/>
          </a:stretch>
        </p:blipFill>
        <p:spPr>
          <a:xfrm>
            <a:off x="838200" y="1151111"/>
            <a:ext cx="10633788" cy="5205239"/>
          </a:xfrm>
          <a:prstGeom prst="rect">
            <a:avLst/>
          </a:prstGeom>
        </p:spPr>
      </p:pic>
      <p:sp>
        <p:nvSpPr>
          <p:cNvPr id="9" name="TextBox 8">
            <a:extLst>
              <a:ext uri="{FF2B5EF4-FFF2-40B4-BE49-F238E27FC236}">
                <a16:creationId xmlns:a16="http://schemas.microsoft.com/office/drawing/2014/main" id="{FC530E13-603E-40E8-9056-301C8DC1AA9E}"/>
              </a:ext>
            </a:extLst>
          </p:cNvPr>
          <p:cNvSpPr txBox="1"/>
          <p:nvPr/>
        </p:nvSpPr>
        <p:spPr>
          <a:xfrm>
            <a:off x="7744335" y="6291851"/>
            <a:ext cx="3924664" cy="461665"/>
          </a:xfrm>
          <a:prstGeom prst="rect">
            <a:avLst/>
          </a:prstGeom>
          <a:noFill/>
        </p:spPr>
        <p:txBody>
          <a:bodyPr wrap="none" rtlCol="0">
            <a:spAutoFit/>
          </a:bodyPr>
          <a:lstStyle/>
          <a:p>
            <a:r>
              <a:rPr lang="en-US" sz="2400" b="1" i="1" dirty="0"/>
              <a:t>Work by Ramon Ogaz (UTK)</a:t>
            </a:r>
          </a:p>
        </p:txBody>
      </p:sp>
    </p:spTree>
    <p:extLst>
      <p:ext uri="{BB962C8B-B14F-4D97-AF65-F5344CB8AC3E}">
        <p14:creationId xmlns:p14="http://schemas.microsoft.com/office/powerpoint/2010/main" val="25482811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4F736A-A5D0-C45D-4A1E-F465A34D19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39ECF5B-BDB3-082A-2C3A-22326258A61A}"/>
              </a:ext>
            </a:extLst>
          </p:cNvPr>
          <p:cNvSpPr>
            <a:spLocks noGrp="1"/>
          </p:cNvSpPr>
          <p:nvPr>
            <p:ph type="title"/>
          </p:nvPr>
        </p:nvSpPr>
        <p:spPr/>
        <p:txBody>
          <a:bodyPr>
            <a:normAutofit/>
          </a:bodyPr>
          <a:lstStyle/>
          <a:p>
            <a:r>
              <a:rPr lang="en-US" sz="4200" dirty="0">
                <a:solidFill>
                  <a:schemeClr val="tx2">
                    <a:lumMod val="90000"/>
                    <a:lumOff val="10000"/>
                  </a:schemeClr>
                </a:solidFill>
              </a:rPr>
              <a:t>Outline</a:t>
            </a:r>
          </a:p>
        </p:txBody>
      </p:sp>
      <p:sp>
        <p:nvSpPr>
          <p:cNvPr id="3" name="Content Placeholder 2">
            <a:extLst>
              <a:ext uri="{FF2B5EF4-FFF2-40B4-BE49-F238E27FC236}">
                <a16:creationId xmlns:a16="http://schemas.microsoft.com/office/drawing/2014/main" id="{BE196413-78DE-5438-C529-DADB61141EBB}"/>
              </a:ext>
            </a:extLst>
          </p:cNvPr>
          <p:cNvSpPr>
            <a:spLocks noGrp="1"/>
          </p:cNvSpPr>
          <p:nvPr>
            <p:ph idx="1"/>
          </p:nvPr>
        </p:nvSpPr>
        <p:spPr>
          <a:xfrm>
            <a:off x="761999" y="2163082"/>
            <a:ext cx="10515600" cy="1788432"/>
          </a:xfrm>
        </p:spPr>
        <p:txBody>
          <a:bodyPr>
            <a:noAutofit/>
          </a:bodyPr>
          <a:lstStyle/>
          <a:p>
            <a:pPr>
              <a:lnSpc>
                <a:spcPct val="200000"/>
              </a:lnSpc>
              <a:buClr>
                <a:srgbClr val="FF0000"/>
              </a:buClr>
            </a:pPr>
            <a:r>
              <a:rPr lang="en-US" dirty="0">
                <a:solidFill>
                  <a:schemeClr val="tx2">
                    <a:lumMod val="75000"/>
                    <a:lumOff val="25000"/>
                  </a:schemeClr>
                </a:solidFill>
              </a:rPr>
              <a:t>Short-range Correlations Physics</a:t>
            </a:r>
          </a:p>
          <a:p>
            <a:pPr>
              <a:lnSpc>
                <a:spcPct val="200000"/>
              </a:lnSpc>
              <a:buClr>
                <a:srgbClr val="FF0000"/>
              </a:buClr>
            </a:pPr>
            <a:r>
              <a:rPr lang="en-US" dirty="0">
                <a:solidFill>
                  <a:schemeClr val="tx2">
                    <a:lumMod val="75000"/>
                    <a:lumOff val="25000"/>
                  </a:schemeClr>
                </a:solidFill>
              </a:rPr>
              <a:t>XEM2 Experiments in 12 GeV Hall C</a:t>
            </a:r>
          </a:p>
          <a:p>
            <a:pPr>
              <a:lnSpc>
                <a:spcPct val="200000"/>
              </a:lnSpc>
              <a:buClr>
                <a:srgbClr val="FF0000"/>
              </a:buClr>
            </a:pPr>
            <a:r>
              <a:rPr lang="en-US" dirty="0">
                <a:solidFill>
                  <a:schemeClr val="tx2">
                    <a:lumMod val="75000"/>
                    <a:lumOff val="25000"/>
                  </a:schemeClr>
                </a:solidFill>
              </a:rPr>
              <a:t>Analysis of </a:t>
            </a:r>
            <a:r>
              <a:rPr lang="en-US" dirty="0">
                <a:solidFill>
                  <a:srgbClr val="FF0000"/>
                </a:solidFill>
              </a:rPr>
              <a:t>x&gt;1 </a:t>
            </a:r>
            <a:r>
              <a:rPr lang="en-US" dirty="0">
                <a:solidFill>
                  <a:schemeClr val="tx2">
                    <a:lumMod val="75000"/>
                    <a:lumOff val="25000"/>
                  </a:schemeClr>
                </a:solidFill>
              </a:rPr>
              <a:t>data and preliminary results</a:t>
            </a:r>
          </a:p>
        </p:txBody>
      </p:sp>
      <p:sp>
        <p:nvSpPr>
          <p:cNvPr id="4" name="Rectangle 3">
            <a:extLst>
              <a:ext uri="{FF2B5EF4-FFF2-40B4-BE49-F238E27FC236}">
                <a16:creationId xmlns:a16="http://schemas.microsoft.com/office/drawing/2014/main" id="{C322F748-BB8E-75F0-996B-CAED0E04D5D0}"/>
              </a:ext>
            </a:extLst>
          </p:cNvPr>
          <p:cNvSpPr/>
          <p:nvPr/>
        </p:nvSpPr>
        <p:spPr>
          <a:xfrm>
            <a:off x="761999" y="2394857"/>
            <a:ext cx="5584372" cy="718457"/>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a:extLst>
              <a:ext uri="{FF2B5EF4-FFF2-40B4-BE49-F238E27FC236}">
                <a16:creationId xmlns:a16="http://schemas.microsoft.com/office/drawing/2014/main" id="{5DC71350-4B7D-689E-36B6-87A2501891F6}"/>
              </a:ext>
            </a:extLst>
          </p:cNvPr>
          <p:cNvSpPr>
            <a:spLocks noGrp="1"/>
          </p:cNvSpPr>
          <p:nvPr>
            <p:ph type="dt" sz="half" idx="10"/>
          </p:nvPr>
        </p:nvSpPr>
        <p:spPr/>
        <p:txBody>
          <a:bodyPr/>
          <a:lstStyle/>
          <a:p>
            <a:r>
              <a:rPr lang="en-US"/>
              <a:t>1/27/26</a:t>
            </a:r>
          </a:p>
        </p:txBody>
      </p:sp>
      <p:sp>
        <p:nvSpPr>
          <p:cNvPr id="6" name="Footer Placeholder 5">
            <a:extLst>
              <a:ext uri="{FF2B5EF4-FFF2-40B4-BE49-F238E27FC236}">
                <a16:creationId xmlns:a16="http://schemas.microsoft.com/office/drawing/2014/main" id="{954CFF3E-9488-C2BF-A4B0-371A9A58D351}"/>
              </a:ext>
            </a:extLst>
          </p:cNvPr>
          <p:cNvSpPr>
            <a:spLocks noGrp="1"/>
          </p:cNvSpPr>
          <p:nvPr>
            <p:ph type="ftr" sz="quarter" idx="11"/>
          </p:nvPr>
        </p:nvSpPr>
        <p:spPr/>
        <p:txBody>
          <a:bodyPr/>
          <a:lstStyle/>
          <a:p>
            <a:r>
              <a:rPr lang="en-US"/>
              <a:t>B. Duran - Hall C Winter Meeting</a:t>
            </a:r>
          </a:p>
        </p:txBody>
      </p:sp>
      <p:sp>
        <p:nvSpPr>
          <p:cNvPr id="7" name="Slide Number Placeholder 6">
            <a:extLst>
              <a:ext uri="{FF2B5EF4-FFF2-40B4-BE49-F238E27FC236}">
                <a16:creationId xmlns:a16="http://schemas.microsoft.com/office/drawing/2014/main" id="{827DBA27-3D90-6B09-5CB8-42B525C09845}"/>
              </a:ext>
            </a:extLst>
          </p:cNvPr>
          <p:cNvSpPr>
            <a:spLocks noGrp="1"/>
          </p:cNvSpPr>
          <p:nvPr>
            <p:ph type="sldNum" sz="quarter" idx="12"/>
          </p:nvPr>
        </p:nvSpPr>
        <p:spPr/>
        <p:txBody>
          <a:bodyPr/>
          <a:lstStyle/>
          <a:p>
            <a:fld id="{6007A337-717E-4D40-BFD1-535CA0B95521}" type="slidenum">
              <a:rPr lang="en-US" smtClean="0"/>
              <a:t>3</a:t>
            </a:fld>
            <a:endParaRPr lang="en-US"/>
          </a:p>
        </p:txBody>
      </p:sp>
    </p:spTree>
    <p:extLst>
      <p:ext uri="{BB962C8B-B14F-4D97-AF65-F5344CB8AC3E}">
        <p14:creationId xmlns:p14="http://schemas.microsoft.com/office/powerpoint/2010/main" val="3718968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122A7-54B4-5542-F4BF-98206B100937}"/>
              </a:ext>
            </a:extLst>
          </p:cNvPr>
          <p:cNvSpPr>
            <a:spLocks noGrp="1"/>
          </p:cNvSpPr>
          <p:nvPr>
            <p:ph type="title"/>
          </p:nvPr>
        </p:nvSpPr>
        <p:spPr>
          <a:xfrm>
            <a:off x="838200" y="365126"/>
            <a:ext cx="10515600" cy="717226"/>
          </a:xfrm>
        </p:spPr>
        <p:txBody>
          <a:bodyPr/>
          <a:lstStyle/>
          <a:p>
            <a:r>
              <a:rPr lang="en-US" dirty="0"/>
              <a:t>Calorimeter</a:t>
            </a:r>
          </a:p>
        </p:txBody>
      </p:sp>
      <p:pic>
        <p:nvPicPr>
          <p:cNvPr id="8" name="Content Placeholder 7">
            <a:extLst>
              <a:ext uri="{FF2B5EF4-FFF2-40B4-BE49-F238E27FC236}">
                <a16:creationId xmlns:a16="http://schemas.microsoft.com/office/drawing/2014/main" id="{CC635AEE-115E-F99F-3597-D18405A246CF}"/>
              </a:ext>
            </a:extLst>
          </p:cNvPr>
          <p:cNvPicPr>
            <a:picLocks noGrp="1" noChangeAspect="1"/>
          </p:cNvPicPr>
          <p:nvPr>
            <p:ph idx="1"/>
          </p:nvPr>
        </p:nvPicPr>
        <p:blipFill>
          <a:blip r:embed="rId2"/>
          <a:srcRect b="1270"/>
          <a:stretch>
            <a:fillRect/>
          </a:stretch>
        </p:blipFill>
        <p:spPr>
          <a:xfrm>
            <a:off x="653143" y="1073091"/>
            <a:ext cx="10330543" cy="5283259"/>
          </a:xfrm>
        </p:spPr>
      </p:pic>
      <p:sp>
        <p:nvSpPr>
          <p:cNvPr id="4" name="Date Placeholder 3">
            <a:extLst>
              <a:ext uri="{FF2B5EF4-FFF2-40B4-BE49-F238E27FC236}">
                <a16:creationId xmlns:a16="http://schemas.microsoft.com/office/drawing/2014/main" id="{524D3A61-6DFF-F4F3-CB95-13EAC680C23B}"/>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18F18DCD-2C6E-28F1-FAB7-EB4CC8B6DF7C}"/>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BEE71F68-9C44-44EA-01E0-8465B73492FA}"/>
              </a:ext>
            </a:extLst>
          </p:cNvPr>
          <p:cNvSpPr>
            <a:spLocks noGrp="1"/>
          </p:cNvSpPr>
          <p:nvPr>
            <p:ph type="sldNum" sz="quarter" idx="12"/>
          </p:nvPr>
        </p:nvSpPr>
        <p:spPr/>
        <p:txBody>
          <a:bodyPr/>
          <a:lstStyle/>
          <a:p>
            <a:fld id="{6007A337-717E-4D40-BFD1-535CA0B95521}" type="slidenum">
              <a:rPr lang="en-US" smtClean="0"/>
              <a:t>30</a:t>
            </a:fld>
            <a:endParaRPr lang="en-US"/>
          </a:p>
        </p:txBody>
      </p:sp>
      <p:sp>
        <p:nvSpPr>
          <p:cNvPr id="9" name="TextBox 8">
            <a:extLst>
              <a:ext uri="{FF2B5EF4-FFF2-40B4-BE49-F238E27FC236}">
                <a16:creationId xmlns:a16="http://schemas.microsoft.com/office/drawing/2014/main" id="{C7208FF4-B312-7187-0408-6842D97585B7}"/>
              </a:ext>
            </a:extLst>
          </p:cNvPr>
          <p:cNvSpPr txBox="1"/>
          <p:nvPr/>
        </p:nvSpPr>
        <p:spPr>
          <a:xfrm>
            <a:off x="7744335" y="6291851"/>
            <a:ext cx="3924664" cy="461665"/>
          </a:xfrm>
          <a:prstGeom prst="rect">
            <a:avLst/>
          </a:prstGeom>
          <a:noFill/>
        </p:spPr>
        <p:txBody>
          <a:bodyPr wrap="none" rtlCol="0">
            <a:spAutoFit/>
          </a:bodyPr>
          <a:lstStyle/>
          <a:p>
            <a:r>
              <a:rPr lang="en-US" sz="2400" b="1" i="1" dirty="0"/>
              <a:t>Work by Ramon Ogaz (UTK)</a:t>
            </a:r>
          </a:p>
        </p:txBody>
      </p:sp>
    </p:spTree>
    <p:extLst>
      <p:ext uri="{BB962C8B-B14F-4D97-AF65-F5344CB8AC3E}">
        <p14:creationId xmlns:p14="http://schemas.microsoft.com/office/powerpoint/2010/main" val="27804185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Google Shape;60;p14"/>
          <p:cNvPicPr preferRelativeResize="0"/>
          <p:nvPr/>
        </p:nvPicPr>
        <p:blipFill rotWithShape="1">
          <a:blip r:embed="rId3">
            <a:alphaModFix/>
          </a:blip>
          <a:srcRect l="852" t="1411" b="1923"/>
          <a:stretch/>
        </p:blipFill>
        <p:spPr>
          <a:xfrm>
            <a:off x="7224821" y="234364"/>
            <a:ext cx="4895412" cy="3105995"/>
          </a:xfrm>
          <a:prstGeom prst="rect">
            <a:avLst/>
          </a:prstGeom>
          <a:noFill/>
          <a:ln>
            <a:noFill/>
          </a:ln>
        </p:spPr>
      </p:pic>
      <p:sp>
        <p:nvSpPr>
          <p:cNvPr id="61" name="Google Shape;61;p14"/>
          <p:cNvSpPr txBox="1">
            <a:spLocks noGrp="1"/>
          </p:cNvSpPr>
          <p:nvPr>
            <p:ph type="title"/>
          </p:nvPr>
        </p:nvSpPr>
        <p:spPr>
          <a:xfrm>
            <a:off x="71767" y="75767"/>
            <a:ext cx="11360800" cy="763600"/>
          </a:xfrm>
          <a:prstGeom prst="rect">
            <a:avLst/>
          </a:prstGeom>
        </p:spPr>
        <p:txBody>
          <a:bodyPr spcFirstLastPara="1" vert="horz" wrap="square" lIns="121900" tIns="121900" rIns="121900" bIns="121900" rtlCol="0" anchor="t" anchorCtr="0">
            <a:normAutofit fontScale="90000"/>
          </a:bodyPr>
          <a:lstStyle/>
          <a:p>
            <a:r>
              <a:rPr lang="en" dirty="0"/>
              <a:t>SHMS EDTM Study</a:t>
            </a:r>
            <a:endParaRPr dirty="0"/>
          </a:p>
        </p:txBody>
      </p:sp>
      <p:sp>
        <p:nvSpPr>
          <p:cNvPr id="62" name="Google Shape;62;p14"/>
          <p:cNvSpPr txBox="1">
            <a:spLocks noGrp="1"/>
          </p:cNvSpPr>
          <p:nvPr>
            <p:ph type="body" idx="1"/>
          </p:nvPr>
        </p:nvSpPr>
        <p:spPr>
          <a:xfrm>
            <a:off x="0" y="578498"/>
            <a:ext cx="7351151" cy="5370651"/>
          </a:xfrm>
          <a:prstGeom prst="rect">
            <a:avLst/>
          </a:prstGeom>
        </p:spPr>
        <p:txBody>
          <a:bodyPr spcFirstLastPara="1" vert="horz" wrap="square" lIns="121900" tIns="121900" rIns="121900" bIns="121900" rtlCol="0" anchor="t" anchorCtr="0">
            <a:noAutofit/>
          </a:bodyPr>
          <a:lstStyle/>
          <a:p>
            <a:pPr indent="-423323">
              <a:lnSpc>
                <a:spcPct val="150000"/>
              </a:lnSpc>
              <a:buClr>
                <a:schemeClr val="dk1"/>
              </a:buClr>
              <a:buSzPts val="1400"/>
              <a:buChar char="-"/>
            </a:pPr>
            <a:r>
              <a:rPr lang="en" dirty="0">
                <a:solidFill>
                  <a:schemeClr val="dk1"/>
                </a:solidFill>
              </a:rPr>
              <a:t>Consistently get live times &gt; 1</a:t>
            </a:r>
          </a:p>
          <a:p>
            <a:pPr indent="-423323">
              <a:lnSpc>
                <a:spcPct val="150000"/>
              </a:lnSpc>
              <a:buClr>
                <a:schemeClr val="dk1"/>
              </a:buClr>
              <a:buSzPts val="1400"/>
              <a:buChar char="-"/>
            </a:pPr>
            <a:r>
              <a:rPr lang="en" dirty="0">
                <a:solidFill>
                  <a:schemeClr val="dk1"/>
                </a:solidFill>
              </a:rPr>
              <a:t>Calculate the true live times for:</a:t>
            </a:r>
            <a:endParaRPr dirty="0">
              <a:solidFill>
                <a:schemeClr val="dk1"/>
              </a:solidFill>
            </a:endParaRPr>
          </a:p>
          <a:p>
            <a:pPr lvl="1">
              <a:lnSpc>
                <a:spcPct val="100000"/>
              </a:lnSpc>
              <a:buClr>
                <a:schemeClr val="dk1"/>
              </a:buClr>
              <a:buChar char="-"/>
            </a:pPr>
            <a:r>
              <a:rPr lang="en" sz="2800" b="1" dirty="0">
                <a:solidFill>
                  <a:schemeClr val="dk1"/>
                </a:solidFill>
              </a:rPr>
              <a:t>Total Live Time (TLT)</a:t>
            </a:r>
            <a:r>
              <a:rPr lang="en" sz="2800" dirty="0">
                <a:solidFill>
                  <a:schemeClr val="dk1"/>
                </a:solidFill>
              </a:rPr>
              <a:t> = </a:t>
            </a:r>
            <a:endParaRPr lang="en-US" sz="2800" dirty="0">
              <a:solidFill>
                <a:schemeClr val="dk1"/>
              </a:solidFill>
            </a:endParaRPr>
          </a:p>
          <a:p>
            <a:pPr indent="609585">
              <a:lnSpc>
                <a:spcPct val="100000"/>
              </a:lnSpc>
              <a:buNone/>
            </a:pPr>
            <a:r>
              <a:rPr lang="en-US" dirty="0">
                <a:solidFill>
                  <a:schemeClr val="dk1"/>
                </a:solidFill>
              </a:rPr>
              <a:t>(</a:t>
            </a:r>
            <a:r>
              <a:rPr lang="en-US" dirty="0" err="1">
                <a:solidFill>
                  <a:schemeClr val="dk1"/>
                </a:solidFill>
              </a:rPr>
              <a:t>Prescale</a:t>
            </a:r>
            <a:r>
              <a:rPr lang="en-US" dirty="0">
                <a:solidFill>
                  <a:schemeClr val="dk1"/>
                </a:solidFill>
              </a:rPr>
              <a:t> * EDTM Accepted Events) / EDTM Scalers</a:t>
            </a:r>
          </a:p>
          <a:p>
            <a:pPr indent="609585">
              <a:lnSpc>
                <a:spcPct val="100000"/>
              </a:lnSpc>
              <a:buNone/>
            </a:pPr>
            <a:endParaRPr dirty="0">
              <a:solidFill>
                <a:schemeClr val="dk1"/>
              </a:solidFill>
            </a:endParaRPr>
          </a:p>
          <a:p>
            <a:pPr lvl="1">
              <a:lnSpc>
                <a:spcPct val="100000"/>
              </a:lnSpc>
              <a:buClr>
                <a:schemeClr val="dk1"/>
              </a:buClr>
              <a:buChar char="-"/>
            </a:pPr>
            <a:r>
              <a:rPr lang="en" sz="2800" b="1" dirty="0">
                <a:solidFill>
                  <a:schemeClr val="dk1"/>
                </a:solidFill>
              </a:rPr>
              <a:t>Computer Live Time (CLT)</a:t>
            </a:r>
            <a:r>
              <a:rPr lang="en" sz="2800" dirty="0">
                <a:solidFill>
                  <a:schemeClr val="dk1"/>
                </a:solidFill>
              </a:rPr>
              <a:t> = </a:t>
            </a:r>
            <a:endParaRPr sz="2800" dirty="0">
              <a:solidFill>
                <a:schemeClr val="dk1"/>
              </a:solidFill>
            </a:endParaRPr>
          </a:p>
          <a:p>
            <a:pPr indent="609585">
              <a:lnSpc>
                <a:spcPct val="100000"/>
              </a:lnSpc>
              <a:buNone/>
            </a:pPr>
            <a:r>
              <a:rPr lang="en" dirty="0">
                <a:solidFill>
                  <a:schemeClr val="dk1"/>
                </a:solidFill>
              </a:rPr>
              <a:t>[PS * (Trigger Accepted Events - EDTM Accepted Events)] / (Trigger Scalers - EDTM Scalers)</a:t>
            </a:r>
            <a:endParaRPr dirty="0">
              <a:solidFill>
                <a:schemeClr val="dk1"/>
              </a:solidFill>
            </a:endParaRPr>
          </a:p>
          <a:p>
            <a:pPr indent="609585">
              <a:lnSpc>
                <a:spcPct val="100000"/>
              </a:lnSpc>
              <a:buNone/>
            </a:pPr>
            <a:endParaRPr dirty="0">
              <a:solidFill>
                <a:schemeClr val="dk1"/>
              </a:solidFill>
            </a:endParaRPr>
          </a:p>
          <a:p>
            <a:pPr lvl="1">
              <a:buClr>
                <a:schemeClr val="dk1"/>
              </a:buClr>
              <a:buChar char="-"/>
            </a:pPr>
            <a:r>
              <a:rPr lang="en" sz="2800" b="1" dirty="0">
                <a:solidFill>
                  <a:schemeClr val="dk1"/>
                </a:solidFill>
              </a:rPr>
              <a:t>Electronic Live Time (ELT)</a:t>
            </a:r>
            <a:r>
              <a:rPr lang="en" sz="2800" dirty="0">
                <a:solidFill>
                  <a:schemeClr val="dk1"/>
                </a:solidFill>
              </a:rPr>
              <a:t> = </a:t>
            </a:r>
            <a:endParaRPr sz="2800" dirty="0">
              <a:solidFill>
                <a:schemeClr val="dk1"/>
              </a:solidFill>
            </a:endParaRPr>
          </a:p>
          <a:p>
            <a:pPr indent="609585">
              <a:lnSpc>
                <a:spcPct val="150000"/>
              </a:lnSpc>
              <a:buNone/>
            </a:pPr>
            <a:r>
              <a:rPr lang="en" dirty="0">
                <a:solidFill>
                  <a:schemeClr val="dk1"/>
                </a:solidFill>
              </a:rPr>
              <a:t>TLT / CLT</a:t>
            </a:r>
            <a:endParaRPr dirty="0">
              <a:solidFill>
                <a:schemeClr val="dk1"/>
              </a:solidFill>
            </a:endParaRPr>
          </a:p>
        </p:txBody>
      </p:sp>
      <p:pic>
        <p:nvPicPr>
          <p:cNvPr id="63" name="Google Shape;63;p14"/>
          <p:cNvPicPr preferRelativeResize="0"/>
          <p:nvPr/>
        </p:nvPicPr>
        <p:blipFill rotWithShape="1">
          <a:blip r:embed="rId4">
            <a:alphaModFix/>
          </a:blip>
          <a:srcRect l="990" b="1816"/>
          <a:stretch/>
        </p:blipFill>
        <p:spPr>
          <a:xfrm>
            <a:off x="7351151" y="3429000"/>
            <a:ext cx="4799667" cy="2952067"/>
          </a:xfrm>
          <a:prstGeom prst="rect">
            <a:avLst/>
          </a:prstGeom>
          <a:noFill/>
          <a:ln>
            <a:noFill/>
          </a:ln>
        </p:spPr>
      </p:pic>
      <p:sp>
        <p:nvSpPr>
          <p:cNvPr id="2" name="TextBox 1">
            <a:extLst>
              <a:ext uri="{FF2B5EF4-FFF2-40B4-BE49-F238E27FC236}">
                <a16:creationId xmlns:a16="http://schemas.microsoft.com/office/drawing/2014/main" id="{FCABE1FB-8544-D6DF-36CC-5574558F65BA}"/>
              </a:ext>
            </a:extLst>
          </p:cNvPr>
          <p:cNvSpPr txBox="1"/>
          <p:nvPr/>
        </p:nvSpPr>
        <p:spPr>
          <a:xfrm>
            <a:off x="7744335" y="6291851"/>
            <a:ext cx="3949992" cy="461665"/>
          </a:xfrm>
          <a:prstGeom prst="rect">
            <a:avLst/>
          </a:prstGeom>
          <a:noFill/>
        </p:spPr>
        <p:txBody>
          <a:bodyPr wrap="none" rtlCol="0">
            <a:spAutoFit/>
          </a:bodyPr>
          <a:lstStyle/>
          <a:p>
            <a:r>
              <a:rPr lang="en-US" sz="2400" b="1" i="1" dirty="0"/>
              <a:t>Work by Zoe Wolters (UNH)</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
          <a:extLst>
            <a:ext uri="{FF2B5EF4-FFF2-40B4-BE49-F238E27FC236}">
              <a16:creationId xmlns:a16="http://schemas.microsoft.com/office/drawing/2014/main" id="{CD880DF5-93CC-A97C-6350-0E7746604B47}"/>
            </a:ext>
          </a:extLst>
        </p:cNvPr>
        <p:cNvGrpSpPr/>
        <p:nvPr/>
      </p:nvGrpSpPr>
      <p:grpSpPr>
        <a:xfrm>
          <a:off x="0" y="0"/>
          <a:ext cx="0" cy="0"/>
          <a:chOff x="0" y="0"/>
          <a:chExt cx="0" cy="0"/>
        </a:xfrm>
      </p:grpSpPr>
      <p:pic>
        <p:nvPicPr>
          <p:cNvPr id="60" name="Google Shape;60;p14">
            <a:extLst>
              <a:ext uri="{FF2B5EF4-FFF2-40B4-BE49-F238E27FC236}">
                <a16:creationId xmlns:a16="http://schemas.microsoft.com/office/drawing/2014/main" id="{CAC127D3-B15F-FDE7-4B6D-9B2203303590}"/>
              </a:ext>
            </a:extLst>
          </p:cNvPr>
          <p:cNvPicPr preferRelativeResize="0"/>
          <p:nvPr/>
        </p:nvPicPr>
        <p:blipFill rotWithShape="1">
          <a:blip r:embed="rId3">
            <a:alphaModFix/>
          </a:blip>
          <a:srcRect l="852" t="1411" b="1923"/>
          <a:stretch/>
        </p:blipFill>
        <p:spPr>
          <a:xfrm>
            <a:off x="7351151" y="243695"/>
            <a:ext cx="4551551" cy="2752467"/>
          </a:xfrm>
          <a:prstGeom prst="rect">
            <a:avLst/>
          </a:prstGeom>
          <a:noFill/>
          <a:ln>
            <a:noFill/>
          </a:ln>
        </p:spPr>
      </p:pic>
      <p:sp>
        <p:nvSpPr>
          <p:cNvPr id="61" name="Google Shape;61;p14">
            <a:extLst>
              <a:ext uri="{FF2B5EF4-FFF2-40B4-BE49-F238E27FC236}">
                <a16:creationId xmlns:a16="http://schemas.microsoft.com/office/drawing/2014/main" id="{C307D85F-92A1-8837-FE2D-B09FBB836E35}"/>
              </a:ext>
            </a:extLst>
          </p:cNvPr>
          <p:cNvSpPr txBox="1">
            <a:spLocks noGrp="1"/>
          </p:cNvSpPr>
          <p:nvPr>
            <p:ph type="title"/>
          </p:nvPr>
        </p:nvSpPr>
        <p:spPr>
          <a:xfrm>
            <a:off x="71767" y="75767"/>
            <a:ext cx="11360800" cy="763600"/>
          </a:xfrm>
          <a:prstGeom prst="rect">
            <a:avLst/>
          </a:prstGeom>
        </p:spPr>
        <p:txBody>
          <a:bodyPr spcFirstLastPara="1" vert="horz" wrap="square" lIns="121900" tIns="121900" rIns="121900" bIns="121900" rtlCol="0" anchor="t" anchorCtr="0">
            <a:normAutofit fontScale="90000"/>
          </a:bodyPr>
          <a:lstStyle/>
          <a:p>
            <a:r>
              <a:rPr lang="en" dirty="0"/>
              <a:t>SHMS EDTM Study</a:t>
            </a:r>
            <a:endParaRPr dirty="0"/>
          </a:p>
        </p:txBody>
      </p:sp>
      <p:sp>
        <p:nvSpPr>
          <p:cNvPr id="62" name="Google Shape;62;p14">
            <a:extLst>
              <a:ext uri="{FF2B5EF4-FFF2-40B4-BE49-F238E27FC236}">
                <a16:creationId xmlns:a16="http://schemas.microsoft.com/office/drawing/2014/main" id="{C43ADDEA-B394-508F-2CF2-A82CAAF2140E}"/>
              </a:ext>
            </a:extLst>
          </p:cNvPr>
          <p:cNvSpPr txBox="1">
            <a:spLocks noGrp="1"/>
          </p:cNvSpPr>
          <p:nvPr>
            <p:ph type="body" idx="1"/>
          </p:nvPr>
        </p:nvSpPr>
        <p:spPr>
          <a:xfrm>
            <a:off x="-110013" y="997964"/>
            <a:ext cx="7516614" cy="5081813"/>
          </a:xfrm>
          <a:prstGeom prst="rect">
            <a:avLst/>
          </a:prstGeom>
        </p:spPr>
        <p:txBody>
          <a:bodyPr spcFirstLastPara="1" vert="horz" wrap="square" lIns="121900" tIns="121900" rIns="121900" bIns="121900" rtlCol="0" anchor="t" anchorCtr="0">
            <a:noAutofit/>
          </a:bodyPr>
          <a:lstStyle/>
          <a:p>
            <a:pPr indent="-423323">
              <a:lnSpc>
                <a:spcPct val="115000"/>
              </a:lnSpc>
              <a:buClr>
                <a:schemeClr val="dk1"/>
              </a:buClr>
              <a:buSzPts val="1400"/>
              <a:buChar char="-"/>
            </a:pPr>
            <a:r>
              <a:rPr lang="en-US" dirty="0">
                <a:solidFill>
                  <a:schemeClr val="dk1"/>
                </a:solidFill>
              </a:rPr>
              <a:t>Comparing ELT to the trigger and hodoscope rates </a:t>
            </a:r>
          </a:p>
          <a:p>
            <a:pPr lvl="1">
              <a:lnSpc>
                <a:spcPct val="115000"/>
              </a:lnSpc>
              <a:buClr>
                <a:schemeClr val="dk1"/>
              </a:buClr>
              <a:buChar char="-"/>
            </a:pPr>
            <a:r>
              <a:rPr lang="en-US" sz="2800" dirty="0">
                <a:solidFill>
                  <a:schemeClr val="dk1"/>
                </a:solidFill>
              </a:rPr>
              <a:t>Which trigger effects the ELT the most?</a:t>
            </a:r>
          </a:p>
          <a:p>
            <a:pPr lvl="1">
              <a:lnSpc>
                <a:spcPct val="150000"/>
              </a:lnSpc>
              <a:buClr>
                <a:schemeClr val="dk1"/>
              </a:buClr>
              <a:buChar char="-"/>
            </a:pPr>
            <a:r>
              <a:rPr lang="en-US" sz="2800" dirty="0">
                <a:solidFill>
                  <a:schemeClr val="dk1"/>
                </a:solidFill>
              </a:rPr>
              <a:t>Rates to investigate: </a:t>
            </a:r>
          </a:p>
          <a:p>
            <a:pPr marL="1219170" indent="0">
              <a:lnSpc>
                <a:spcPct val="100000"/>
              </a:lnSpc>
              <a:buNone/>
            </a:pPr>
            <a:r>
              <a:rPr lang="en-US" dirty="0">
                <a:solidFill>
                  <a:schemeClr val="dk1"/>
                </a:solidFill>
              </a:rPr>
              <a:t>¾, ELREAL, ELCLEAN, P1X, P2X, P1Y, P2Y, P1XP1Y, </a:t>
            </a:r>
          </a:p>
          <a:p>
            <a:pPr marL="1219170" indent="0">
              <a:lnSpc>
                <a:spcPct val="100000"/>
              </a:lnSpc>
              <a:buNone/>
            </a:pPr>
            <a:r>
              <a:rPr lang="en-US" dirty="0">
                <a:solidFill>
                  <a:schemeClr val="dk1"/>
                </a:solidFill>
              </a:rPr>
              <a:t>and P2XP2Y</a:t>
            </a:r>
          </a:p>
          <a:p>
            <a:pPr indent="-423323">
              <a:lnSpc>
                <a:spcPct val="150000"/>
              </a:lnSpc>
              <a:buClr>
                <a:schemeClr val="dk1"/>
              </a:buClr>
              <a:buSzPts val="1400"/>
              <a:buChar char="-"/>
            </a:pPr>
            <a:r>
              <a:rPr lang="en-US" dirty="0">
                <a:solidFill>
                  <a:schemeClr val="dk1"/>
                </a:solidFill>
              </a:rPr>
              <a:t>All live times are for only one kinematic and trigger: </a:t>
            </a:r>
          </a:p>
          <a:p>
            <a:pPr lvl="1">
              <a:buClr>
                <a:schemeClr val="dk1"/>
              </a:buClr>
              <a:buChar char="-"/>
            </a:pPr>
            <a:r>
              <a:rPr lang="en-US" sz="2800" dirty="0">
                <a:solidFill>
                  <a:schemeClr val="dk1"/>
                </a:solidFill>
              </a:rPr>
              <a:t>Carbon, P = -9.2 GeV</a:t>
            </a:r>
            <a:r>
              <a:rPr lang="en-US" sz="2800" baseline="30000" dirty="0">
                <a:solidFill>
                  <a:schemeClr val="dk1"/>
                </a:solidFill>
              </a:rPr>
              <a:t>2 </a:t>
            </a:r>
            <a:r>
              <a:rPr lang="en-US" sz="2800" dirty="0">
                <a:solidFill>
                  <a:schemeClr val="dk1"/>
                </a:solidFill>
              </a:rPr>
              <a:t>, 10°, ELREAL</a:t>
            </a:r>
          </a:p>
          <a:p>
            <a:pPr indent="-423323">
              <a:lnSpc>
                <a:spcPct val="150000"/>
              </a:lnSpc>
              <a:buClr>
                <a:schemeClr val="dk1"/>
              </a:buClr>
              <a:buSzPts val="1400"/>
              <a:buChar char="-"/>
            </a:pPr>
            <a:endParaRPr dirty="0">
              <a:solidFill>
                <a:schemeClr val="dk1"/>
              </a:solidFill>
            </a:endParaRPr>
          </a:p>
        </p:txBody>
      </p:sp>
      <p:pic>
        <p:nvPicPr>
          <p:cNvPr id="63" name="Google Shape;63;p14">
            <a:extLst>
              <a:ext uri="{FF2B5EF4-FFF2-40B4-BE49-F238E27FC236}">
                <a16:creationId xmlns:a16="http://schemas.microsoft.com/office/drawing/2014/main" id="{F735ED69-276F-C69C-6E32-69F6D4A5C284}"/>
              </a:ext>
            </a:extLst>
          </p:cNvPr>
          <p:cNvPicPr preferRelativeResize="0"/>
          <p:nvPr/>
        </p:nvPicPr>
        <p:blipFill rotWithShape="1">
          <a:blip r:embed="rId4">
            <a:alphaModFix/>
          </a:blip>
          <a:srcRect l="990" b="1816"/>
          <a:stretch/>
        </p:blipFill>
        <p:spPr>
          <a:xfrm>
            <a:off x="7351151" y="3429000"/>
            <a:ext cx="4799667" cy="2952067"/>
          </a:xfrm>
          <a:prstGeom prst="rect">
            <a:avLst/>
          </a:prstGeom>
          <a:noFill/>
          <a:ln>
            <a:noFill/>
          </a:ln>
        </p:spPr>
      </p:pic>
      <p:sp>
        <p:nvSpPr>
          <p:cNvPr id="2" name="TextBox 1">
            <a:extLst>
              <a:ext uri="{FF2B5EF4-FFF2-40B4-BE49-F238E27FC236}">
                <a16:creationId xmlns:a16="http://schemas.microsoft.com/office/drawing/2014/main" id="{C005C81B-182A-74A4-18DD-4260A919C276}"/>
              </a:ext>
            </a:extLst>
          </p:cNvPr>
          <p:cNvSpPr txBox="1"/>
          <p:nvPr/>
        </p:nvSpPr>
        <p:spPr>
          <a:xfrm>
            <a:off x="7744335" y="6291851"/>
            <a:ext cx="3949992" cy="461665"/>
          </a:xfrm>
          <a:prstGeom prst="rect">
            <a:avLst/>
          </a:prstGeom>
          <a:noFill/>
        </p:spPr>
        <p:txBody>
          <a:bodyPr wrap="none" rtlCol="0">
            <a:spAutoFit/>
          </a:bodyPr>
          <a:lstStyle/>
          <a:p>
            <a:r>
              <a:rPr lang="en-US" sz="2400" b="1" i="1" dirty="0"/>
              <a:t>Work by Zoe Wolters (UNH)</a:t>
            </a:r>
          </a:p>
        </p:txBody>
      </p:sp>
      <p:pic>
        <p:nvPicPr>
          <p:cNvPr id="3" name="Google Shape;60;p14">
            <a:extLst>
              <a:ext uri="{FF2B5EF4-FFF2-40B4-BE49-F238E27FC236}">
                <a16:creationId xmlns:a16="http://schemas.microsoft.com/office/drawing/2014/main" id="{CD002C65-4477-5684-FFD0-74BE0D225133}"/>
              </a:ext>
            </a:extLst>
          </p:cNvPr>
          <p:cNvPicPr preferRelativeResize="0"/>
          <p:nvPr/>
        </p:nvPicPr>
        <p:blipFill rotWithShape="1">
          <a:blip r:embed="rId3">
            <a:alphaModFix/>
          </a:blip>
          <a:srcRect l="852" t="1411" b="1923"/>
          <a:stretch/>
        </p:blipFill>
        <p:spPr>
          <a:xfrm>
            <a:off x="7224821" y="234364"/>
            <a:ext cx="4895412" cy="3105995"/>
          </a:xfrm>
          <a:prstGeom prst="rect">
            <a:avLst/>
          </a:prstGeom>
          <a:noFill/>
          <a:ln>
            <a:noFill/>
          </a:ln>
        </p:spPr>
      </p:pic>
    </p:spTree>
    <p:extLst>
      <p:ext uri="{BB962C8B-B14F-4D97-AF65-F5344CB8AC3E}">
        <p14:creationId xmlns:p14="http://schemas.microsoft.com/office/powerpoint/2010/main" val="13781826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104900" y="49533"/>
            <a:ext cx="11360800" cy="763600"/>
          </a:xfrm>
          <a:prstGeom prst="rect">
            <a:avLst/>
          </a:prstGeom>
        </p:spPr>
        <p:txBody>
          <a:bodyPr spcFirstLastPara="1" vert="horz" wrap="square" lIns="121900" tIns="121900" rIns="121900" bIns="121900" rtlCol="0" anchor="t" anchorCtr="0">
            <a:noAutofit/>
          </a:bodyPr>
          <a:lstStyle/>
          <a:p>
            <a:r>
              <a:rPr lang="en" sz="3600" dirty="0"/>
              <a:t>Possible Issues and Currently Investigating</a:t>
            </a:r>
            <a:endParaRPr sz="3600" dirty="0"/>
          </a:p>
        </p:txBody>
      </p:sp>
      <p:sp>
        <p:nvSpPr>
          <p:cNvPr id="69" name="Google Shape;69;p15"/>
          <p:cNvSpPr txBox="1">
            <a:spLocks noGrp="1"/>
          </p:cNvSpPr>
          <p:nvPr>
            <p:ph type="body" idx="1"/>
          </p:nvPr>
        </p:nvSpPr>
        <p:spPr>
          <a:xfrm>
            <a:off x="-539677" y="665171"/>
            <a:ext cx="9151832" cy="4555200"/>
          </a:xfrm>
          <a:prstGeom prst="rect">
            <a:avLst/>
          </a:prstGeom>
        </p:spPr>
        <p:txBody>
          <a:bodyPr spcFirstLastPara="1" vert="horz" wrap="square" lIns="121900" tIns="121900" rIns="121900" bIns="121900" rtlCol="0" anchor="t" anchorCtr="0">
            <a:normAutofit/>
          </a:bodyPr>
          <a:lstStyle/>
          <a:p>
            <a:pPr indent="-423323">
              <a:buClr>
                <a:srgbClr val="000000"/>
              </a:buClr>
              <a:buSzPts val="1400"/>
              <a:buChar char="-"/>
            </a:pPr>
            <a:r>
              <a:rPr lang="en" sz="2400" dirty="0">
                <a:solidFill>
                  <a:schemeClr val="tx2">
                    <a:lumMod val="75000"/>
                    <a:lumOff val="25000"/>
                  </a:schemeClr>
                </a:solidFill>
              </a:rPr>
              <a:t>Some SHMS production runs have CLT values are above 1.0</a:t>
            </a:r>
            <a:endParaRPr sz="2400" dirty="0">
              <a:solidFill>
                <a:schemeClr val="tx2">
                  <a:lumMod val="75000"/>
                  <a:lumOff val="25000"/>
                </a:schemeClr>
              </a:solidFill>
            </a:endParaRPr>
          </a:p>
          <a:p>
            <a:pPr lvl="1">
              <a:buClr>
                <a:srgbClr val="000000"/>
              </a:buClr>
              <a:buChar char="-"/>
            </a:pPr>
            <a:r>
              <a:rPr lang="en" dirty="0">
                <a:solidFill>
                  <a:schemeClr val="tx2">
                    <a:lumMod val="75000"/>
                    <a:lumOff val="25000"/>
                  </a:schemeClr>
                </a:solidFill>
              </a:rPr>
              <a:t>Allowing for values 0.2% above 1.0 for now</a:t>
            </a:r>
            <a:endParaRPr dirty="0">
              <a:solidFill>
                <a:schemeClr val="tx2">
                  <a:lumMod val="75000"/>
                  <a:lumOff val="25000"/>
                </a:schemeClr>
              </a:solidFill>
            </a:endParaRPr>
          </a:p>
          <a:p>
            <a:pPr indent="-423323">
              <a:buClr>
                <a:srgbClr val="000000"/>
              </a:buClr>
              <a:buSzPts val="1400"/>
              <a:buChar char="-"/>
            </a:pPr>
            <a:r>
              <a:rPr lang="en" sz="2400" dirty="0">
                <a:solidFill>
                  <a:schemeClr val="tx2">
                    <a:lumMod val="75000"/>
                    <a:lumOff val="25000"/>
                  </a:schemeClr>
                </a:solidFill>
              </a:rPr>
              <a:t>There is not a clear relationship between the ELT and the rates</a:t>
            </a:r>
            <a:endParaRPr sz="2400" dirty="0">
              <a:solidFill>
                <a:schemeClr val="tx2">
                  <a:lumMod val="75000"/>
                  <a:lumOff val="25000"/>
                </a:schemeClr>
              </a:solidFill>
            </a:endParaRPr>
          </a:p>
          <a:p>
            <a:pPr indent="-423323">
              <a:buClr>
                <a:srgbClr val="000000"/>
              </a:buClr>
              <a:buSzPts val="1400"/>
              <a:buChar char="-"/>
            </a:pPr>
            <a:r>
              <a:rPr lang="en" sz="2400" dirty="0">
                <a:solidFill>
                  <a:schemeClr val="tx2">
                    <a:lumMod val="75000"/>
                    <a:lumOff val="25000"/>
                  </a:schemeClr>
                </a:solidFill>
              </a:rPr>
              <a:t>Exploring more kinematics, targets and rates</a:t>
            </a:r>
            <a:endParaRPr sz="2400" dirty="0">
              <a:solidFill>
                <a:schemeClr val="tx2">
                  <a:lumMod val="75000"/>
                  <a:lumOff val="25000"/>
                </a:schemeClr>
              </a:solidFill>
            </a:endParaRPr>
          </a:p>
          <a:p>
            <a:pPr marL="0" indent="0">
              <a:spcBef>
                <a:spcPts val="1600"/>
              </a:spcBef>
              <a:spcAft>
                <a:spcPts val="1600"/>
              </a:spcAft>
              <a:buNone/>
            </a:pPr>
            <a:r>
              <a:rPr lang="en" sz="2400" dirty="0">
                <a:solidFill>
                  <a:schemeClr val="tx2">
                    <a:lumMod val="75000"/>
                    <a:lumOff val="25000"/>
                  </a:schemeClr>
                </a:solidFill>
              </a:rPr>
              <a:t>	</a:t>
            </a:r>
            <a:endParaRPr sz="2400" dirty="0">
              <a:solidFill>
                <a:schemeClr val="tx2">
                  <a:lumMod val="75000"/>
                  <a:lumOff val="25000"/>
                </a:schemeClr>
              </a:solidFill>
            </a:endParaRPr>
          </a:p>
        </p:txBody>
      </p:sp>
      <p:pic>
        <p:nvPicPr>
          <p:cNvPr id="70" name="Google Shape;70;p15"/>
          <p:cNvPicPr preferRelativeResize="0"/>
          <p:nvPr/>
        </p:nvPicPr>
        <p:blipFill rotWithShape="1">
          <a:blip r:embed="rId3">
            <a:alphaModFix/>
          </a:blip>
          <a:srcRect l="1117" t="1558" b="1022"/>
          <a:stretch/>
        </p:blipFill>
        <p:spPr>
          <a:xfrm>
            <a:off x="8463701" y="115153"/>
            <a:ext cx="3386601" cy="2069347"/>
          </a:xfrm>
          <a:prstGeom prst="rect">
            <a:avLst/>
          </a:prstGeom>
          <a:noFill/>
          <a:ln>
            <a:noFill/>
          </a:ln>
        </p:spPr>
      </p:pic>
      <p:pic>
        <p:nvPicPr>
          <p:cNvPr id="71" name="Google Shape;71;p15"/>
          <p:cNvPicPr preferRelativeResize="0"/>
          <p:nvPr/>
        </p:nvPicPr>
        <p:blipFill rotWithShape="1">
          <a:blip r:embed="rId4">
            <a:alphaModFix/>
          </a:blip>
          <a:srcRect l="990" t="1770" b="2020"/>
          <a:stretch/>
        </p:blipFill>
        <p:spPr>
          <a:xfrm>
            <a:off x="104900" y="2184500"/>
            <a:ext cx="3644568" cy="2196635"/>
          </a:xfrm>
          <a:prstGeom prst="rect">
            <a:avLst/>
          </a:prstGeom>
          <a:noFill/>
          <a:ln>
            <a:noFill/>
          </a:ln>
        </p:spPr>
      </p:pic>
      <p:pic>
        <p:nvPicPr>
          <p:cNvPr id="72" name="Google Shape;72;p15"/>
          <p:cNvPicPr preferRelativeResize="0"/>
          <p:nvPr/>
        </p:nvPicPr>
        <p:blipFill rotWithShape="1">
          <a:blip r:embed="rId5">
            <a:alphaModFix/>
          </a:blip>
          <a:srcRect l="749" t="1381" r="660" b="2018"/>
          <a:stretch/>
        </p:blipFill>
        <p:spPr>
          <a:xfrm>
            <a:off x="4154633" y="2107367"/>
            <a:ext cx="3741267" cy="2273767"/>
          </a:xfrm>
          <a:prstGeom prst="rect">
            <a:avLst/>
          </a:prstGeom>
          <a:noFill/>
          <a:ln>
            <a:noFill/>
          </a:ln>
        </p:spPr>
      </p:pic>
      <p:pic>
        <p:nvPicPr>
          <p:cNvPr id="73" name="Google Shape;73;p15"/>
          <p:cNvPicPr preferRelativeResize="0"/>
          <p:nvPr/>
        </p:nvPicPr>
        <p:blipFill rotWithShape="1">
          <a:blip r:embed="rId6">
            <a:alphaModFix/>
          </a:blip>
          <a:srcRect l="1121" t="1552" r="462" b="1416"/>
          <a:stretch/>
        </p:blipFill>
        <p:spPr>
          <a:xfrm>
            <a:off x="8173300" y="2233447"/>
            <a:ext cx="3741267" cy="2287653"/>
          </a:xfrm>
          <a:prstGeom prst="rect">
            <a:avLst/>
          </a:prstGeom>
          <a:noFill/>
          <a:ln>
            <a:noFill/>
          </a:ln>
        </p:spPr>
      </p:pic>
      <p:pic>
        <p:nvPicPr>
          <p:cNvPr id="74" name="Google Shape;74;p15"/>
          <p:cNvPicPr preferRelativeResize="0"/>
          <p:nvPr/>
        </p:nvPicPr>
        <p:blipFill rotWithShape="1">
          <a:blip r:embed="rId7">
            <a:alphaModFix/>
          </a:blip>
          <a:srcRect l="1117" t="1183" b="1813"/>
          <a:stretch/>
        </p:blipFill>
        <p:spPr>
          <a:xfrm>
            <a:off x="56551" y="4521100"/>
            <a:ext cx="3741267" cy="2276133"/>
          </a:xfrm>
          <a:prstGeom prst="rect">
            <a:avLst/>
          </a:prstGeom>
          <a:noFill/>
          <a:ln>
            <a:noFill/>
          </a:ln>
        </p:spPr>
      </p:pic>
      <p:pic>
        <p:nvPicPr>
          <p:cNvPr id="75" name="Google Shape;75;p15"/>
          <p:cNvPicPr preferRelativeResize="0"/>
          <p:nvPr/>
        </p:nvPicPr>
        <p:blipFill rotWithShape="1">
          <a:blip r:embed="rId8">
            <a:alphaModFix/>
          </a:blip>
          <a:srcRect l="862" t="1552" b="1426"/>
          <a:stretch/>
        </p:blipFill>
        <p:spPr>
          <a:xfrm>
            <a:off x="4165201" y="4487067"/>
            <a:ext cx="3861596" cy="2344199"/>
          </a:xfrm>
          <a:prstGeom prst="rect">
            <a:avLst/>
          </a:prstGeom>
          <a:noFill/>
          <a:ln>
            <a:noFill/>
          </a:ln>
        </p:spPr>
      </p:pic>
      <p:pic>
        <p:nvPicPr>
          <p:cNvPr id="76" name="Google Shape;76;p15"/>
          <p:cNvPicPr preferRelativeResize="0"/>
          <p:nvPr/>
        </p:nvPicPr>
        <p:blipFill rotWithShape="1">
          <a:blip r:embed="rId9">
            <a:alphaModFix/>
          </a:blip>
          <a:srcRect l="1234" t="1403" b="1819"/>
          <a:stretch/>
        </p:blipFill>
        <p:spPr>
          <a:xfrm>
            <a:off x="8334717" y="4616209"/>
            <a:ext cx="3644568" cy="221506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541599-98BB-5E4E-89FB-7090A459AE75}"/>
              </a:ext>
            </a:extLst>
          </p:cNvPr>
          <p:cNvSpPr>
            <a:spLocks noGrp="1"/>
          </p:cNvSpPr>
          <p:nvPr>
            <p:ph type="title"/>
          </p:nvPr>
        </p:nvSpPr>
        <p:spPr>
          <a:xfrm>
            <a:off x="548761" y="215175"/>
            <a:ext cx="10515600" cy="728179"/>
          </a:xfrm>
        </p:spPr>
        <p:txBody>
          <a:bodyPr/>
          <a:lstStyle/>
          <a:p>
            <a:r>
              <a:rPr lang="en-US" dirty="0">
                <a:solidFill>
                  <a:schemeClr val="tx2">
                    <a:lumMod val="90000"/>
                    <a:lumOff val="10000"/>
                  </a:schemeClr>
                </a:solidFill>
              </a:rPr>
              <a:t>Multitrack ghost events in SHMS</a:t>
            </a:r>
          </a:p>
        </p:txBody>
      </p:sp>
      <p:pic>
        <p:nvPicPr>
          <p:cNvPr id="9" name="Picture 8">
            <a:extLst>
              <a:ext uri="{FF2B5EF4-FFF2-40B4-BE49-F238E27FC236}">
                <a16:creationId xmlns:a16="http://schemas.microsoft.com/office/drawing/2014/main" id="{349B0C18-E146-9C27-7ECC-62D336E7C067}"/>
              </a:ext>
            </a:extLst>
          </p:cNvPr>
          <p:cNvPicPr>
            <a:picLocks noChangeAspect="1"/>
          </p:cNvPicPr>
          <p:nvPr/>
        </p:nvPicPr>
        <p:blipFill>
          <a:blip r:embed="rId2"/>
          <a:stretch>
            <a:fillRect/>
          </a:stretch>
        </p:blipFill>
        <p:spPr>
          <a:xfrm>
            <a:off x="5645197" y="1058151"/>
            <a:ext cx="6299657" cy="4300274"/>
          </a:xfrm>
          <a:prstGeom prst="rect">
            <a:avLst/>
          </a:prstGeom>
          <a:ln w="38100">
            <a:noFill/>
          </a:ln>
        </p:spPr>
      </p:pic>
      <p:sp>
        <p:nvSpPr>
          <p:cNvPr id="10" name="Title 1">
            <a:extLst>
              <a:ext uri="{FF2B5EF4-FFF2-40B4-BE49-F238E27FC236}">
                <a16:creationId xmlns:a16="http://schemas.microsoft.com/office/drawing/2014/main" id="{63F710FA-050A-72DA-B604-AAE7BAED0C13}"/>
              </a:ext>
            </a:extLst>
          </p:cNvPr>
          <p:cNvSpPr txBox="1">
            <a:spLocks/>
          </p:cNvSpPr>
          <p:nvPr/>
        </p:nvSpPr>
        <p:spPr>
          <a:xfrm>
            <a:off x="10604240" y="3294636"/>
            <a:ext cx="1164045" cy="820997"/>
          </a:xfrm>
          <a:prstGeom prst="rect">
            <a:avLst/>
          </a:prstGeom>
          <a:noFill/>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800" dirty="0"/>
              <a:t>Data and dummy match well</a:t>
            </a:r>
          </a:p>
        </p:txBody>
      </p:sp>
      <p:cxnSp>
        <p:nvCxnSpPr>
          <p:cNvPr id="11" name="Straight Arrow Connector 10">
            <a:extLst>
              <a:ext uri="{FF2B5EF4-FFF2-40B4-BE49-F238E27FC236}">
                <a16:creationId xmlns:a16="http://schemas.microsoft.com/office/drawing/2014/main" id="{B36DE3D7-15EC-EB6A-F255-9039A2511818}"/>
              </a:ext>
            </a:extLst>
          </p:cNvPr>
          <p:cNvCxnSpPr>
            <a:cxnSpLocks/>
          </p:cNvCxnSpPr>
          <p:nvPr/>
        </p:nvCxnSpPr>
        <p:spPr>
          <a:xfrm flipH="1" flipV="1">
            <a:off x="10295941" y="3517266"/>
            <a:ext cx="365760" cy="18786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BC411FED-242F-DDCE-4890-35E5B0FECD43}"/>
              </a:ext>
            </a:extLst>
          </p:cNvPr>
          <p:cNvSpPr txBox="1">
            <a:spLocks/>
          </p:cNvSpPr>
          <p:nvPr/>
        </p:nvSpPr>
        <p:spPr>
          <a:xfrm>
            <a:off x="7227486" y="2696269"/>
            <a:ext cx="1164045" cy="820997"/>
          </a:xfrm>
          <a:prstGeom prst="rect">
            <a:avLst/>
          </a:prstGeom>
          <a:noFill/>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n-US" sz="1800" dirty="0"/>
              <a:t>Excess of multitrack events</a:t>
            </a:r>
          </a:p>
        </p:txBody>
      </p:sp>
      <p:cxnSp>
        <p:nvCxnSpPr>
          <p:cNvPr id="13" name="Straight Arrow Connector 12">
            <a:extLst>
              <a:ext uri="{FF2B5EF4-FFF2-40B4-BE49-F238E27FC236}">
                <a16:creationId xmlns:a16="http://schemas.microsoft.com/office/drawing/2014/main" id="{F8D96E03-E5B5-7022-E63E-D4300ED9A372}"/>
              </a:ext>
            </a:extLst>
          </p:cNvPr>
          <p:cNvCxnSpPr>
            <a:cxnSpLocks/>
          </p:cNvCxnSpPr>
          <p:nvPr/>
        </p:nvCxnSpPr>
        <p:spPr>
          <a:xfrm>
            <a:off x="8206012" y="3106768"/>
            <a:ext cx="405834" cy="20304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Title 1">
                <a:extLst>
                  <a:ext uri="{FF2B5EF4-FFF2-40B4-BE49-F238E27FC236}">
                    <a16:creationId xmlns:a16="http://schemas.microsoft.com/office/drawing/2014/main" id="{E8143D31-BD1D-518E-64B8-61BDF0454704}"/>
                  </a:ext>
                </a:extLst>
              </p:cNvPr>
              <p:cNvSpPr txBox="1">
                <a:spLocks/>
              </p:cNvSpPr>
              <p:nvPr/>
            </p:nvSpPr>
            <p:spPr>
              <a:xfrm>
                <a:off x="7436365" y="2012761"/>
                <a:ext cx="1593063" cy="507886"/>
              </a:xfrm>
              <a:prstGeom prst="rect">
                <a:avLst/>
              </a:prstGeom>
              <a:solidFill>
                <a:schemeClr val="bg1"/>
              </a:solidFill>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14:m>
                  <m:oMathPara xmlns:m="http://schemas.openxmlformats.org/officeDocument/2006/math">
                    <m:oMathParaPr>
                      <m:jc m:val="centerGroup"/>
                    </m:oMathParaPr>
                    <m:oMath xmlns:m="http://schemas.openxmlformats.org/officeDocument/2006/math">
                      <m:sSub>
                        <m:sSubPr>
                          <m:ctrlPr>
                            <a:rPr lang="en-US" sz="2800" b="0" i="1" dirty="0" smtClean="0">
                              <a:latin typeface="Cambria Math" panose="02040503050406030204" pitchFamily="18" charset="0"/>
                            </a:rPr>
                          </m:ctrlPr>
                        </m:sSubPr>
                        <m:e>
                          <m:r>
                            <a:rPr lang="en-US" sz="2800" b="0" i="1" dirty="0" smtClean="0">
                              <a:latin typeface="Cambria Math" panose="02040503050406030204" pitchFamily="18" charset="0"/>
                            </a:rPr>
                            <m:t>𝑥</m:t>
                          </m:r>
                        </m:e>
                        <m:sub>
                          <m:r>
                            <a:rPr lang="en-US" sz="2800" b="0" i="1" dirty="0" smtClean="0">
                              <a:latin typeface="Cambria Math" panose="02040503050406030204" pitchFamily="18" charset="0"/>
                            </a:rPr>
                            <m:t>𝑏𝑗</m:t>
                          </m:r>
                        </m:sub>
                      </m:sSub>
                      <m:r>
                        <a:rPr lang="en-US" sz="2800" b="0" i="1" dirty="0" smtClean="0">
                          <a:latin typeface="Cambria Math" panose="02040503050406030204" pitchFamily="18" charset="0"/>
                        </a:rPr>
                        <m:t>&gt;1.4</m:t>
                      </m:r>
                    </m:oMath>
                  </m:oMathPara>
                </a14:m>
                <a:endParaRPr dirty="0"/>
              </a:p>
            </p:txBody>
          </p:sp>
        </mc:Choice>
        <mc:Fallback xmlns="">
          <p:sp>
            <p:nvSpPr>
              <p:cNvPr id="14" name="Title 1">
                <a:extLst>
                  <a:ext uri="{FF2B5EF4-FFF2-40B4-BE49-F238E27FC236}">
                    <a16:creationId xmlns:a16="http://schemas.microsoft.com/office/drawing/2014/main" id="{E8143D31-BD1D-518E-64B8-61BDF0454704}"/>
                  </a:ext>
                </a:extLst>
              </p:cNvPr>
              <p:cNvSpPr txBox="1">
                <a:spLocks noRot="1" noChangeAspect="1" noMove="1" noResize="1" noEditPoints="1" noAdjustHandles="1" noChangeArrowheads="1" noChangeShapeType="1" noTextEdit="1"/>
              </p:cNvSpPr>
              <p:nvPr/>
            </p:nvSpPr>
            <p:spPr>
              <a:xfrm>
                <a:off x="7436365" y="2012761"/>
                <a:ext cx="1593063" cy="507886"/>
              </a:xfrm>
              <a:prstGeom prst="rect">
                <a:avLst/>
              </a:prstGeom>
              <a:blipFill>
                <a:blip r:embed="rId3"/>
                <a:stretch>
                  <a:fillRect r="-766" b="-13253"/>
                </a:stretch>
              </a:blipFill>
            </p:spPr>
            <p:txBody>
              <a:bodyPr/>
              <a:lstStyle/>
              <a:p>
                <a:r>
                  <a:rPr lang="en-US">
                    <a:noFill/>
                  </a:rPr>
                  <a:t> </a:t>
                </a:r>
              </a:p>
            </p:txBody>
          </p:sp>
        </mc:Fallback>
      </mc:AlternateContent>
      <p:sp>
        <p:nvSpPr>
          <p:cNvPr id="15" name="Content Placeholder 2">
            <a:extLst>
              <a:ext uri="{FF2B5EF4-FFF2-40B4-BE49-F238E27FC236}">
                <a16:creationId xmlns:a16="http://schemas.microsoft.com/office/drawing/2014/main" id="{61A3D599-77C7-F280-73CC-C3D96B5EA821}"/>
              </a:ext>
            </a:extLst>
          </p:cNvPr>
          <p:cNvSpPr txBox="1">
            <a:spLocks/>
          </p:cNvSpPr>
          <p:nvPr/>
        </p:nvSpPr>
        <p:spPr>
          <a:xfrm>
            <a:off x="423715" y="1037828"/>
            <a:ext cx="5672285" cy="5618119"/>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dirty="0"/>
              <a:t>Excess of multitrack events in the x &gt; 1 region</a:t>
            </a:r>
          </a:p>
          <a:p>
            <a:pPr>
              <a:buFont typeface="Arial" panose="020B0604020202020204" pitchFamily="34" charset="0"/>
              <a:buChar char="•"/>
            </a:pPr>
            <a:r>
              <a:rPr lang="en-US" dirty="0"/>
              <a:t>Significant impact on cross section ratios</a:t>
            </a:r>
          </a:p>
          <a:p>
            <a:pPr lvl="1">
              <a:buFont typeface="Arial" panose="020B0604020202020204" pitchFamily="34" charset="0"/>
              <a:buChar char="•"/>
            </a:pPr>
            <a:r>
              <a:rPr lang="en-US" sz="2000" dirty="0"/>
              <a:t>SRC data is fairly sensitive to dummy subtraction!  </a:t>
            </a:r>
          </a:p>
          <a:p>
            <a:pPr lvl="1">
              <a:buFont typeface="Arial" panose="020B0604020202020204" pitchFamily="34" charset="0"/>
              <a:buChar char="•"/>
            </a:pPr>
            <a:r>
              <a:rPr lang="en-US" sz="2000" dirty="0"/>
              <a:t>Both cryo and solid targets</a:t>
            </a:r>
          </a:p>
          <a:p>
            <a:pPr>
              <a:buFont typeface="Arial" panose="020B0604020202020204" pitchFamily="34" charset="0"/>
              <a:buChar char="•"/>
            </a:pPr>
            <a:r>
              <a:rPr lang="en-US" sz="2400" dirty="0"/>
              <a:t>Noticeable in a variety of targets</a:t>
            </a:r>
          </a:p>
          <a:p>
            <a:pPr lvl="1">
              <a:buFont typeface="Arial" panose="020B0604020202020204" pitchFamily="34" charset="0"/>
              <a:buChar char="•"/>
            </a:pPr>
            <a:r>
              <a:rPr lang="en-US" sz="2000" dirty="0"/>
              <a:t>LH2, LD2, He, Be9, C12, more</a:t>
            </a:r>
          </a:p>
          <a:p>
            <a:pPr>
              <a:buFont typeface="Arial" panose="020B0604020202020204" pitchFamily="34" charset="0"/>
              <a:buChar char="•"/>
            </a:pPr>
            <a:r>
              <a:rPr lang="en-US" sz="2400" dirty="0"/>
              <a:t>Lead to initial false 3N SRC plateau</a:t>
            </a:r>
          </a:p>
          <a:p>
            <a:pPr>
              <a:buFont typeface="Arial" panose="020B0604020202020204" pitchFamily="34" charset="0"/>
              <a:buChar char="•"/>
            </a:pPr>
            <a:r>
              <a:rPr lang="en-US" dirty="0"/>
              <a:t>Causes under subtraction of dummy target</a:t>
            </a:r>
          </a:p>
          <a:p>
            <a:pPr>
              <a:buFont typeface="Arial" panose="020B0604020202020204" pitchFamily="34" charset="0"/>
              <a:buChar char="•"/>
            </a:pPr>
            <a:r>
              <a:rPr lang="en-US" dirty="0"/>
              <a:t>Only using single track events </a:t>
            </a:r>
          </a:p>
          <a:p>
            <a:pPr lvl="1">
              <a:buFont typeface="Arial" panose="020B0604020202020204" pitchFamily="34" charset="0"/>
              <a:buChar char="•"/>
            </a:pPr>
            <a:r>
              <a:rPr lang="en-US" dirty="0"/>
              <a:t>Only lose ~10% of good events</a:t>
            </a:r>
          </a:p>
          <a:p>
            <a:pPr lvl="1">
              <a:buFont typeface="Arial" panose="020B0604020202020204" pitchFamily="34" charset="0"/>
              <a:buChar char="•"/>
            </a:pPr>
            <a:r>
              <a:rPr lang="en-US" dirty="0"/>
              <a:t>Use single tracking efficiency from report files</a:t>
            </a:r>
          </a:p>
          <a:p>
            <a:pPr>
              <a:buFont typeface="Arial" panose="020B0604020202020204" pitchFamily="34" charset="0"/>
              <a:buChar char="•"/>
            </a:pPr>
            <a:r>
              <a:rPr lang="en-US" sz="2200" dirty="0"/>
              <a:t>Still unsure of source of events</a:t>
            </a:r>
          </a:p>
          <a:p>
            <a:pPr lvl="1">
              <a:buFont typeface="Arial" panose="020B0604020202020204" pitchFamily="34" charset="0"/>
              <a:buChar char="•"/>
            </a:pPr>
            <a:r>
              <a:rPr lang="en-US" sz="2000" dirty="0"/>
              <a:t>Tend to have larger chi2 &amp; drift chamber residuals</a:t>
            </a:r>
          </a:p>
          <a:p>
            <a:pPr lvl="1">
              <a:buFont typeface="Arial" panose="020B0604020202020204" pitchFamily="34" charset="0"/>
              <a:buChar char="•"/>
            </a:pPr>
            <a:endParaRPr lang="en-US" sz="1600" dirty="0"/>
          </a:p>
          <a:p>
            <a:pPr>
              <a:buFont typeface="Arial" panose="020B0604020202020204" pitchFamily="34" charset="0"/>
              <a:buChar char="•"/>
            </a:pPr>
            <a:endParaRPr lang="en-US" dirty="0"/>
          </a:p>
        </p:txBody>
      </p:sp>
      <mc:AlternateContent xmlns:mc="http://schemas.openxmlformats.org/markup-compatibility/2006" xmlns:a14="http://schemas.microsoft.com/office/drawing/2010/main">
        <mc:Choice Requires="a14">
          <p:sp>
            <p:nvSpPr>
              <p:cNvPr id="16" name="Content Placeholder 2">
                <a:extLst>
                  <a:ext uri="{FF2B5EF4-FFF2-40B4-BE49-F238E27FC236}">
                    <a16:creationId xmlns:a16="http://schemas.microsoft.com/office/drawing/2014/main" id="{4CB1FF17-53AA-5D4D-AF00-34285D486B77}"/>
                  </a:ext>
                </a:extLst>
              </p:cNvPr>
              <p:cNvSpPr txBox="1">
                <a:spLocks/>
              </p:cNvSpPr>
              <p:nvPr/>
            </p:nvSpPr>
            <p:spPr>
              <a:xfrm>
                <a:off x="6698178" y="5473222"/>
                <a:ext cx="5459896" cy="796777"/>
              </a:xfrm>
              <a:prstGeom prst="rect">
                <a:avLst/>
              </a:prstGeom>
            </p:spPr>
            <p:txBody>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a:buFont typeface="Arial" panose="020B0604020202020204" pitchFamily="34" charset="0"/>
                  <a:buChar char="•"/>
                </a:pPr>
                <a:r>
                  <a:rPr lang="en-US" dirty="0"/>
                  <a:t>With a </a:t>
                </a:r>
                <a14:m>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𝑥</m:t>
                        </m:r>
                      </m:e>
                      <m:sub>
                        <m:r>
                          <a:rPr lang="en-US" b="0" i="1" smtClean="0">
                            <a:latin typeface="Cambria Math" panose="02040503050406030204" pitchFamily="18" charset="0"/>
                          </a:rPr>
                          <m:t>𝑏𝑗</m:t>
                        </m:r>
                      </m:sub>
                    </m:sSub>
                    <m:r>
                      <a:rPr lang="en-US" b="0" i="1" smtClean="0">
                        <a:latin typeface="Cambria Math" panose="02040503050406030204" pitchFamily="18" charset="0"/>
                      </a:rPr>
                      <m:t>&gt;1.4</m:t>
                    </m:r>
                  </m:oMath>
                </a14:m>
                <a:r>
                  <a:rPr lang="en-US" dirty="0"/>
                  <a:t> cut, the LH2 and dummy target data should look very similar! </a:t>
                </a:r>
              </a:p>
              <a:p>
                <a:pPr lvl="1">
                  <a:buFont typeface="Arial" panose="020B0604020202020204" pitchFamily="34" charset="0"/>
                  <a:buChar char="•"/>
                </a:pPr>
                <a:endParaRPr lang="en-US" dirty="0"/>
              </a:p>
              <a:p>
                <a:pPr>
                  <a:buFont typeface="Arial" panose="020B0604020202020204" pitchFamily="34" charset="0"/>
                  <a:buChar char="•"/>
                </a:pPr>
                <a:endParaRPr lang="en-US" dirty="0"/>
              </a:p>
            </p:txBody>
          </p:sp>
        </mc:Choice>
        <mc:Fallback xmlns="">
          <p:sp>
            <p:nvSpPr>
              <p:cNvPr id="16" name="Content Placeholder 2">
                <a:extLst>
                  <a:ext uri="{FF2B5EF4-FFF2-40B4-BE49-F238E27FC236}">
                    <a16:creationId xmlns:a16="http://schemas.microsoft.com/office/drawing/2014/main" id="{4CB1FF17-53AA-5D4D-AF00-34285D486B77}"/>
                  </a:ext>
                </a:extLst>
              </p:cNvPr>
              <p:cNvSpPr txBox="1">
                <a:spLocks noRot="1" noChangeAspect="1" noMove="1" noResize="1" noEditPoints="1" noAdjustHandles="1" noChangeArrowheads="1" noChangeShapeType="1" noTextEdit="1"/>
              </p:cNvSpPr>
              <p:nvPr/>
            </p:nvSpPr>
            <p:spPr>
              <a:xfrm>
                <a:off x="6698178" y="5473222"/>
                <a:ext cx="5459896" cy="796777"/>
              </a:xfrm>
              <a:prstGeom prst="rect">
                <a:avLst/>
              </a:prstGeom>
              <a:blipFill>
                <a:blip r:embed="rId4"/>
                <a:stretch>
                  <a:fillRect l="-928" t="-6349"/>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69B13FC6-2286-F9F7-58E6-29761467ABED}"/>
              </a:ext>
            </a:extLst>
          </p:cNvPr>
          <p:cNvSpPr txBox="1"/>
          <p:nvPr/>
        </p:nvSpPr>
        <p:spPr>
          <a:xfrm>
            <a:off x="7219411" y="6269999"/>
            <a:ext cx="4548874" cy="461665"/>
          </a:xfrm>
          <a:prstGeom prst="rect">
            <a:avLst/>
          </a:prstGeom>
          <a:noFill/>
        </p:spPr>
        <p:txBody>
          <a:bodyPr wrap="none" rtlCol="0">
            <a:spAutoFit/>
          </a:bodyPr>
          <a:lstStyle/>
          <a:p>
            <a:r>
              <a:rPr lang="en-US" sz="2400" b="1" i="1" dirty="0"/>
              <a:t>Work by Jordan </a:t>
            </a:r>
            <a:r>
              <a:rPr lang="en-US" sz="2400" b="1" i="1" dirty="0" err="1"/>
              <a:t>O’Kronley</a:t>
            </a:r>
            <a:r>
              <a:rPr lang="en-US" sz="2400" b="1" i="1" dirty="0"/>
              <a:t> (UTK)</a:t>
            </a:r>
          </a:p>
        </p:txBody>
      </p:sp>
      <p:sp>
        <p:nvSpPr>
          <p:cNvPr id="4" name="Date Placeholder 3">
            <a:extLst>
              <a:ext uri="{FF2B5EF4-FFF2-40B4-BE49-F238E27FC236}">
                <a16:creationId xmlns:a16="http://schemas.microsoft.com/office/drawing/2014/main" id="{29B46066-D237-EA2B-4627-054C33B9063C}"/>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43E3965F-4BDC-0150-FB8E-2EDB619A1862}"/>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CE949D97-32F1-95DF-9784-C5AE7ECF2834}"/>
              </a:ext>
            </a:extLst>
          </p:cNvPr>
          <p:cNvSpPr>
            <a:spLocks noGrp="1"/>
          </p:cNvSpPr>
          <p:nvPr>
            <p:ph type="sldNum" sz="quarter" idx="12"/>
          </p:nvPr>
        </p:nvSpPr>
        <p:spPr/>
        <p:txBody>
          <a:bodyPr/>
          <a:lstStyle/>
          <a:p>
            <a:fld id="{6007A337-717E-4D40-BFD1-535CA0B95521}" type="slidenum">
              <a:rPr lang="en-US" smtClean="0"/>
              <a:t>34</a:t>
            </a:fld>
            <a:endParaRPr lang="en-US"/>
          </a:p>
        </p:txBody>
      </p:sp>
    </p:spTree>
    <p:extLst>
      <p:ext uri="{BB962C8B-B14F-4D97-AF65-F5344CB8AC3E}">
        <p14:creationId xmlns:p14="http://schemas.microsoft.com/office/powerpoint/2010/main" val="33677707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1BA88-043E-47E6-B35A-DE7E324E2D53}"/>
              </a:ext>
            </a:extLst>
          </p:cNvPr>
          <p:cNvSpPr>
            <a:spLocks noGrp="1"/>
          </p:cNvSpPr>
          <p:nvPr>
            <p:ph type="title"/>
          </p:nvPr>
        </p:nvSpPr>
        <p:spPr>
          <a:xfrm>
            <a:off x="329938" y="96460"/>
            <a:ext cx="10515600" cy="879213"/>
          </a:xfrm>
        </p:spPr>
        <p:txBody>
          <a:bodyPr/>
          <a:lstStyle/>
          <a:p>
            <a:r>
              <a:rPr lang="en-US" dirty="0">
                <a:solidFill>
                  <a:schemeClr val="tx2">
                    <a:lumMod val="90000"/>
                    <a:lumOff val="10000"/>
                  </a:schemeClr>
                </a:solidFill>
              </a:rPr>
              <a:t>Dummy/cell wall thickness correction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B201F193-6E57-5392-6C61-533EB4457605}"/>
                  </a:ext>
                </a:extLst>
              </p:cNvPr>
              <p:cNvSpPr>
                <a:spLocks noGrp="1"/>
              </p:cNvSpPr>
              <p:nvPr>
                <p:ph sz="half" idx="1"/>
              </p:nvPr>
            </p:nvSpPr>
            <p:spPr>
              <a:xfrm>
                <a:off x="329938" y="1065228"/>
                <a:ext cx="5689862" cy="5703217"/>
              </a:xfrm>
            </p:spPr>
            <p:txBody>
              <a:bodyPr>
                <a:normAutofit lnSpcReduction="10000"/>
              </a:bodyPr>
              <a:lstStyle/>
              <a:p>
                <a:r>
                  <a:rPr lang="en-US" sz="2400" dirty="0"/>
                  <a:t>SRC data is sensitive to dummy subtraction!</a:t>
                </a:r>
              </a:p>
              <a:p>
                <a:pPr lvl="1"/>
                <a:r>
                  <a:rPr lang="en-US" sz="2000" dirty="0"/>
                  <a:t>Need to find good dummy target scale factor</a:t>
                </a:r>
              </a:p>
              <a:p>
                <a:r>
                  <a:rPr lang="en-US" sz="2400" dirty="0"/>
                  <a:t>Target reports give average thickness of cell/dummy</a:t>
                </a:r>
              </a:p>
              <a:p>
                <a:pPr lvl="1"/>
                <a:r>
                  <a:rPr lang="en-US" sz="2000" dirty="0"/>
                  <a:t>Target thickness isn’t purely uniform</a:t>
                </a:r>
              </a:p>
              <a:p>
                <a:pPr lvl="1"/>
                <a:r>
                  <a:rPr lang="en-US" sz="2000" dirty="0"/>
                  <a:t>Possible for beam to go through localized region of specific thickness</a:t>
                </a:r>
              </a:p>
              <a:p>
                <a:r>
                  <a:rPr lang="en-US" sz="2400" dirty="0"/>
                  <a:t>Our data uniquely allows us to isolate cell wall/dummy data with large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𝑏𝑗</m:t>
                        </m:r>
                      </m:sub>
                    </m:sSub>
                  </m:oMath>
                </a14:m>
                <a:endParaRPr lang="en-US" sz="2400" dirty="0"/>
              </a:p>
              <a:p>
                <a:r>
                  <a:rPr lang="en-US" sz="2400" dirty="0"/>
                  <a:t>LH2/He4 share same cell</a:t>
                </a:r>
              </a:p>
              <a:p>
                <a:pPr lvl="1"/>
                <a:r>
                  <a:rPr lang="en-US" sz="2000" dirty="0"/>
                  <a:t>show ~22% increase of cell wall thickness</a:t>
                </a:r>
              </a:p>
              <a:p>
                <a:r>
                  <a:rPr lang="en-US" sz="2400" dirty="0"/>
                  <a:t>LD2/He3 share same cell </a:t>
                </a:r>
              </a:p>
              <a:p>
                <a:pPr lvl="1"/>
                <a:r>
                  <a:rPr lang="en-US" sz="2000" dirty="0"/>
                  <a:t>data is consistent with target report</a:t>
                </a:r>
              </a:p>
              <a:p>
                <a:pPr lvl="1"/>
                <a:r>
                  <a:rPr lang="en-US" sz="2000" dirty="0"/>
                  <a:t>LD2 has large background</a:t>
                </a:r>
              </a:p>
            </p:txBody>
          </p:sp>
        </mc:Choice>
        <mc:Fallback xmlns="">
          <p:sp>
            <p:nvSpPr>
              <p:cNvPr id="3" name="Content Placeholder 2">
                <a:extLst>
                  <a:ext uri="{FF2B5EF4-FFF2-40B4-BE49-F238E27FC236}">
                    <a16:creationId xmlns:a16="http://schemas.microsoft.com/office/drawing/2014/main" id="{B201F193-6E57-5392-6C61-533EB4457605}"/>
                  </a:ext>
                </a:extLst>
              </p:cNvPr>
              <p:cNvSpPr>
                <a:spLocks noGrp="1" noRot="1" noChangeAspect="1" noMove="1" noResize="1" noEditPoints="1" noAdjustHandles="1" noChangeArrowheads="1" noChangeShapeType="1" noTextEdit="1"/>
              </p:cNvSpPr>
              <p:nvPr>
                <p:ph sz="half" idx="1"/>
              </p:nvPr>
            </p:nvSpPr>
            <p:spPr>
              <a:xfrm>
                <a:off x="329938" y="1065228"/>
                <a:ext cx="5689862" cy="5703217"/>
              </a:xfrm>
              <a:blipFill>
                <a:blip r:embed="rId2"/>
                <a:stretch>
                  <a:fillRect l="-1333" t="-2227"/>
                </a:stretch>
              </a:blipFill>
            </p:spPr>
            <p:txBody>
              <a:bodyPr/>
              <a:lstStyle/>
              <a:p>
                <a:r>
                  <a:rPr lang="en-US">
                    <a:noFill/>
                  </a:rPr>
                  <a:t> </a:t>
                </a:r>
              </a:p>
            </p:txBody>
          </p:sp>
        </mc:Fallback>
      </mc:AlternateContent>
      <p:pic>
        <p:nvPicPr>
          <p:cNvPr id="5" name="Picture 4">
            <a:extLst>
              <a:ext uri="{FF2B5EF4-FFF2-40B4-BE49-F238E27FC236}">
                <a16:creationId xmlns:a16="http://schemas.microsoft.com/office/drawing/2014/main" id="{BFD18635-6BBB-DE78-C9FA-FA0F35947BE9}"/>
              </a:ext>
            </a:extLst>
          </p:cNvPr>
          <p:cNvPicPr>
            <a:picLocks noChangeAspect="1"/>
          </p:cNvPicPr>
          <p:nvPr/>
        </p:nvPicPr>
        <p:blipFill>
          <a:blip r:embed="rId3"/>
          <a:stretch>
            <a:fillRect/>
          </a:stretch>
        </p:blipFill>
        <p:spPr>
          <a:xfrm>
            <a:off x="6796725" y="942679"/>
            <a:ext cx="4840555" cy="2921255"/>
          </a:xfrm>
          <a:prstGeom prst="rect">
            <a:avLst/>
          </a:prstGeom>
        </p:spPr>
      </p:pic>
      <p:pic>
        <p:nvPicPr>
          <p:cNvPr id="6" name="Picture 5">
            <a:extLst>
              <a:ext uri="{FF2B5EF4-FFF2-40B4-BE49-F238E27FC236}">
                <a16:creationId xmlns:a16="http://schemas.microsoft.com/office/drawing/2014/main" id="{D6ECC4A3-0A3F-BB4B-704A-8850118A195C}"/>
              </a:ext>
            </a:extLst>
          </p:cNvPr>
          <p:cNvPicPr>
            <a:picLocks noChangeAspect="1"/>
          </p:cNvPicPr>
          <p:nvPr/>
        </p:nvPicPr>
        <p:blipFill>
          <a:blip r:embed="rId4"/>
          <a:stretch>
            <a:fillRect/>
          </a:stretch>
        </p:blipFill>
        <p:spPr>
          <a:xfrm>
            <a:off x="6839060" y="3863934"/>
            <a:ext cx="4798220" cy="2992046"/>
          </a:xfrm>
          <a:prstGeom prst="rect">
            <a:avLst/>
          </a:prstGeom>
        </p:spPr>
      </p:pic>
      <p:sp>
        <p:nvSpPr>
          <p:cNvPr id="4" name="TextBox 3">
            <a:extLst>
              <a:ext uri="{FF2B5EF4-FFF2-40B4-BE49-F238E27FC236}">
                <a16:creationId xmlns:a16="http://schemas.microsoft.com/office/drawing/2014/main" id="{64C589D0-7098-0320-7E82-937ADB94A043}"/>
              </a:ext>
            </a:extLst>
          </p:cNvPr>
          <p:cNvSpPr txBox="1"/>
          <p:nvPr/>
        </p:nvSpPr>
        <p:spPr>
          <a:xfrm>
            <a:off x="329938" y="6396335"/>
            <a:ext cx="4548874" cy="461665"/>
          </a:xfrm>
          <a:prstGeom prst="rect">
            <a:avLst/>
          </a:prstGeom>
          <a:noFill/>
        </p:spPr>
        <p:txBody>
          <a:bodyPr wrap="none" rtlCol="0">
            <a:spAutoFit/>
          </a:bodyPr>
          <a:lstStyle/>
          <a:p>
            <a:r>
              <a:rPr lang="en-US" sz="2400" b="1" i="1" dirty="0"/>
              <a:t>Work by Jordan </a:t>
            </a:r>
            <a:r>
              <a:rPr lang="en-US" sz="2400" b="1" i="1" dirty="0" err="1"/>
              <a:t>O’Kronley</a:t>
            </a:r>
            <a:r>
              <a:rPr lang="en-US" sz="2400" b="1" i="1" dirty="0"/>
              <a:t> (UTK)</a:t>
            </a:r>
          </a:p>
        </p:txBody>
      </p:sp>
      <p:sp>
        <p:nvSpPr>
          <p:cNvPr id="7" name="Date Placeholder 6">
            <a:extLst>
              <a:ext uri="{FF2B5EF4-FFF2-40B4-BE49-F238E27FC236}">
                <a16:creationId xmlns:a16="http://schemas.microsoft.com/office/drawing/2014/main" id="{2C73C078-809B-84C6-924F-0C790A7E1438}"/>
              </a:ext>
            </a:extLst>
          </p:cNvPr>
          <p:cNvSpPr>
            <a:spLocks noGrp="1"/>
          </p:cNvSpPr>
          <p:nvPr>
            <p:ph type="dt" sz="half" idx="10"/>
          </p:nvPr>
        </p:nvSpPr>
        <p:spPr/>
        <p:txBody>
          <a:bodyPr/>
          <a:lstStyle/>
          <a:p>
            <a:r>
              <a:rPr lang="en-US"/>
              <a:t>1/27/26</a:t>
            </a:r>
          </a:p>
        </p:txBody>
      </p:sp>
      <p:sp>
        <p:nvSpPr>
          <p:cNvPr id="8" name="Footer Placeholder 7">
            <a:extLst>
              <a:ext uri="{FF2B5EF4-FFF2-40B4-BE49-F238E27FC236}">
                <a16:creationId xmlns:a16="http://schemas.microsoft.com/office/drawing/2014/main" id="{465CEA6F-2DA6-CD39-666A-29E9C2E0CA3D}"/>
              </a:ext>
            </a:extLst>
          </p:cNvPr>
          <p:cNvSpPr>
            <a:spLocks noGrp="1"/>
          </p:cNvSpPr>
          <p:nvPr>
            <p:ph type="ftr" sz="quarter" idx="11"/>
          </p:nvPr>
        </p:nvSpPr>
        <p:spPr/>
        <p:txBody>
          <a:bodyPr/>
          <a:lstStyle/>
          <a:p>
            <a:r>
              <a:rPr lang="en-US"/>
              <a:t>B. Duran - Hall C Winter Meeting</a:t>
            </a:r>
          </a:p>
        </p:txBody>
      </p:sp>
      <p:sp>
        <p:nvSpPr>
          <p:cNvPr id="9" name="Slide Number Placeholder 8">
            <a:extLst>
              <a:ext uri="{FF2B5EF4-FFF2-40B4-BE49-F238E27FC236}">
                <a16:creationId xmlns:a16="http://schemas.microsoft.com/office/drawing/2014/main" id="{210F7519-22AA-4D60-1588-9E19F420F522}"/>
              </a:ext>
            </a:extLst>
          </p:cNvPr>
          <p:cNvSpPr>
            <a:spLocks noGrp="1"/>
          </p:cNvSpPr>
          <p:nvPr>
            <p:ph type="sldNum" sz="quarter" idx="12"/>
          </p:nvPr>
        </p:nvSpPr>
        <p:spPr/>
        <p:txBody>
          <a:bodyPr/>
          <a:lstStyle/>
          <a:p>
            <a:fld id="{6007A337-717E-4D40-BFD1-535CA0B95521}" type="slidenum">
              <a:rPr lang="en-US" smtClean="0"/>
              <a:t>35</a:t>
            </a:fld>
            <a:endParaRPr lang="en-US"/>
          </a:p>
        </p:txBody>
      </p:sp>
    </p:spTree>
    <p:extLst>
      <p:ext uri="{BB962C8B-B14F-4D97-AF65-F5344CB8AC3E}">
        <p14:creationId xmlns:p14="http://schemas.microsoft.com/office/powerpoint/2010/main" val="13690650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2F9B174-41E6-3067-C85C-C25B2EB881A8}"/>
              </a:ext>
            </a:extLst>
          </p:cNvPr>
          <p:cNvPicPr>
            <a:picLocks noChangeAspect="1"/>
          </p:cNvPicPr>
          <p:nvPr/>
        </p:nvPicPr>
        <p:blipFill>
          <a:blip r:embed="rId2"/>
          <a:stretch>
            <a:fillRect/>
          </a:stretch>
        </p:blipFill>
        <p:spPr>
          <a:xfrm>
            <a:off x="1366102" y="482911"/>
            <a:ext cx="9083276" cy="6144256"/>
          </a:xfrm>
          <a:prstGeom prst="rect">
            <a:avLst/>
          </a:prstGeom>
        </p:spPr>
      </p:pic>
      <p:sp>
        <p:nvSpPr>
          <p:cNvPr id="6" name="TextBox 5">
            <a:extLst>
              <a:ext uri="{FF2B5EF4-FFF2-40B4-BE49-F238E27FC236}">
                <a16:creationId xmlns:a16="http://schemas.microsoft.com/office/drawing/2014/main" id="{EEDDE483-E838-6C35-E5FE-212035B989F5}"/>
              </a:ext>
            </a:extLst>
          </p:cNvPr>
          <p:cNvSpPr txBox="1"/>
          <p:nvPr/>
        </p:nvSpPr>
        <p:spPr>
          <a:xfrm>
            <a:off x="329938" y="6396335"/>
            <a:ext cx="4548874" cy="461665"/>
          </a:xfrm>
          <a:prstGeom prst="rect">
            <a:avLst/>
          </a:prstGeom>
          <a:noFill/>
        </p:spPr>
        <p:txBody>
          <a:bodyPr wrap="none" rtlCol="0">
            <a:spAutoFit/>
          </a:bodyPr>
          <a:lstStyle/>
          <a:p>
            <a:r>
              <a:rPr lang="en-US" sz="2400" b="1" i="1" dirty="0"/>
              <a:t>Work by Jordan </a:t>
            </a:r>
            <a:r>
              <a:rPr lang="en-US" sz="2400" b="1" i="1" dirty="0" err="1"/>
              <a:t>O’Kronley</a:t>
            </a:r>
            <a:r>
              <a:rPr lang="en-US" sz="2400" b="1" i="1" dirty="0"/>
              <a:t> (UTK)</a:t>
            </a:r>
          </a:p>
        </p:txBody>
      </p:sp>
      <p:sp>
        <p:nvSpPr>
          <p:cNvPr id="7" name="Date Placeholder 6">
            <a:extLst>
              <a:ext uri="{FF2B5EF4-FFF2-40B4-BE49-F238E27FC236}">
                <a16:creationId xmlns:a16="http://schemas.microsoft.com/office/drawing/2014/main" id="{EBB9EC12-96CF-27F1-D68D-292F860D6BAF}"/>
              </a:ext>
            </a:extLst>
          </p:cNvPr>
          <p:cNvSpPr>
            <a:spLocks noGrp="1"/>
          </p:cNvSpPr>
          <p:nvPr>
            <p:ph type="dt" sz="half" idx="10"/>
          </p:nvPr>
        </p:nvSpPr>
        <p:spPr/>
        <p:txBody>
          <a:bodyPr/>
          <a:lstStyle/>
          <a:p>
            <a:r>
              <a:rPr lang="en-US"/>
              <a:t>1/27/26</a:t>
            </a:r>
          </a:p>
        </p:txBody>
      </p:sp>
      <p:sp>
        <p:nvSpPr>
          <p:cNvPr id="8" name="Footer Placeholder 7">
            <a:extLst>
              <a:ext uri="{FF2B5EF4-FFF2-40B4-BE49-F238E27FC236}">
                <a16:creationId xmlns:a16="http://schemas.microsoft.com/office/drawing/2014/main" id="{971C2A8C-7869-D60A-A66F-30230AB8BD67}"/>
              </a:ext>
            </a:extLst>
          </p:cNvPr>
          <p:cNvSpPr>
            <a:spLocks noGrp="1"/>
          </p:cNvSpPr>
          <p:nvPr>
            <p:ph type="ftr" sz="quarter" idx="11"/>
          </p:nvPr>
        </p:nvSpPr>
        <p:spPr/>
        <p:txBody>
          <a:bodyPr/>
          <a:lstStyle/>
          <a:p>
            <a:r>
              <a:rPr lang="en-US"/>
              <a:t>B. Duran - Hall C Winter Meeting</a:t>
            </a:r>
          </a:p>
        </p:txBody>
      </p:sp>
      <p:sp>
        <p:nvSpPr>
          <p:cNvPr id="9" name="Slide Number Placeholder 8">
            <a:extLst>
              <a:ext uri="{FF2B5EF4-FFF2-40B4-BE49-F238E27FC236}">
                <a16:creationId xmlns:a16="http://schemas.microsoft.com/office/drawing/2014/main" id="{11580F36-2182-26D4-1F53-70E53EC0C3BD}"/>
              </a:ext>
            </a:extLst>
          </p:cNvPr>
          <p:cNvSpPr>
            <a:spLocks noGrp="1"/>
          </p:cNvSpPr>
          <p:nvPr>
            <p:ph type="sldNum" sz="quarter" idx="12"/>
          </p:nvPr>
        </p:nvSpPr>
        <p:spPr/>
        <p:txBody>
          <a:bodyPr/>
          <a:lstStyle/>
          <a:p>
            <a:fld id="{6007A337-717E-4D40-BFD1-535CA0B95521}" type="slidenum">
              <a:rPr lang="en-US" smtClean="0"/>
              <a:t>36</a:t>
            </a:fld>
            <a:endParaRPr lang="en-US"/>
          </a:p>
        </p:txBody>
      </p:sp>
    </p:spTree>
    <p:extLst>
      <p:ext uri="{BB962C8B-B14F-4D97-AF65-F5344CB8AC3E}">
        <p14:creationId xmlns:p14="http://schemas.microsoft.com/office/powerpoint/2010/main" val="4007489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17B44-7F45-0757-4067-FBB4A64A987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5787545-7191-3B60-00A3-6B66543D48F6}"/>
              </a:ext>
            </a:extLst>
          </p:cNvPr>
          <p:cNvSpPr>
            <a:spLocks noGrp="1"/>
          </p:cNvSpPr>
          <p:nvPr>
            <p:ph type="title"/>
          </p:nvPr>
        </p:nvSpPr>
        <p:spPr>
          <a:xfrm>
            <a:off x="0" y="-113080"/>
            <a:ext cx="11656014" cy="1325563"/>
          </a:xfrm>
        </p:spPr>
        <p:txBody>
          <a:bodyPr/>
          <a:lstStyle/>
          <a:p>
            <a:r>
              <a:rPr lang="en-US" dirty="0">
                <a:solidFill>
                  <a:schemeClr val="tx2">
                    <a:lumMod val="90000"/>
                    <a:lumOff val="10000"/>
                  </a:schemeClr>
                </a:solidFill>
              </a:rPr>
              <a:t>E12-06-105 Experiment in Hall C</a:t>
            </a:r>
          </a:p>
        </p:txBody>
      </p:sp>
      <p:pic>
        <p:nvPicPr>
          <p:cNvPr id="3" name="Picture 2" descr="A graph of data and numbers&#10;&#10;AI-generated content may be incorrect.">
            <a:extLst>
              <a:ext uri="{FF2B5EF4-FFF2-40B4-BE49-F238E27FC236}">
                <a16:creationId xmlns:a16="http://schemas.microsoft.com/office/drawing/2014/main" id="{20026037-4B47-295F-42E5-EB764BACDA63}"/>
              </a:ext>
            </a:extLst>
          </p:cNvPr>
          <p:cNvPicPr>
            <a:picLocks noChangeAspect="1"/>
          </p:cNvPicPr>
          <p:nvPr/>
        </p:nvPicPr>
        <p:blipFill>
          <a:blip r:embed="rId2"/>
          <a:stretch>
            <a:fillRect/>
          </a:stretch>
        </p:blipFill>
        <p:spPr>
          <a:xfrm>
            <a:off x="1198384" y="874059"/>
            <a:ext cx="9572709" cy="5822889"/>
          </a:xfrm>
          <a:prstGeom prst="rect">
            <a:avLst/>
          </a:prstGeom>
        </p:spPr>
      </p:pic>
      <p:sp>
        <p:nvSpPr>
          <p:cNvPr id="7" name="TextBox 6">
            <a:extLst>
              <a:ext uri="{FF2B5EF4-FFF2-40B4-BE49-F238E27FC236}">
                <a16:creationId xmlns:a16="http://schemas.microsoft.com/office/drawing/2014/main" id="{BD47E3F0-A0EB-5B2A-9FD7-E384FE83BCB9}"/>
              </a:ext>
            </a:extLst>
          </p:cNvPr>
          <p:cNvSpPr txBox="1"/>
          <p:nvPr/>
        </p:nvSpPr>
        <p:spPr>
          <a:xfrm>
            <a:off x="8856483" y="6488668"/>
            <a:ext cx="6225988" cy="369332"/>
          </a:xfrm>
          <a:prstGeom prst="rect">
            <a:avLst/>
          </a:prstGeom>
          <a:noFill/>
        </p:spPr>
        <p:txBody>
          <a:bodyPr wrap="square">
            <a:spAutoFit/>
          </a:bodyPr>
          <a:lstStyle/>
          <a:p>
            <a:r>
              <a:rPr lang="en-US" sz="1800" b="1" i="1" dirty="0"/>
              <a:t>Credit: Jordan </a:t>
            </a:r>
            <a:r>
              <a:rPr lang="en-US" sz="1800" b="1" i="1" dirty="0" err="1"/>
              <a:t>O’Kronley</a:t>
            </a:r>
            <a:r>
              <a:rPr lang="en-US" sz="1800" b="1" i="1" dirty="0"/>
              <a:t> (UTK)</a:t>
            </a:r>
            <a:endParaRPr lang="en-US" dirty="0"/>
          </a:p>
        </p:txBody>
      </p:sp>
      <p:pic>
        <p:nvPicPr>
          <p:cNvPr id="8" name="Picture 7" descr="A logo with letters and numbers&#10;&#10;AI-generated content may be incorrect.">
            <a:extLst>
              <a:ext uri="{FF2B5EF4-FFF2-40B4-BE49-F238E27FC236}">
                <a16:creationId xmlns:a16="http://schemas.microsoft.com/office/drawing/2014/main" id="{F05DB125-48DE-6FC9-AFB1-B7B52FBB60A1}"/>
              </a:ext>
            </a:extLst>
          </p:cNvPr>
          <p:cNvPicPr>
            <a:picLocks noChangeAspect="1"/>
          </p:cNvPicPr>
          <p:nvPr/>
        </p:nvPicPr>
        <p:blipFill>
          <a:blip r:embed="rId3"/>
          <a:srcRect l="11299" b="21348"/>
          <a:stretch>
            <a:fillRect/>
          </a:stretch>
        </p:blipFill>
        <p:spPr>
          <a:xfrm>
            <a:off x="10111409" y="45973"/>
            <a:ext cx="2080590" cy="1000949"/>
          </a:xfrm>
          <a:prstGeom prst="rect">
            <a:avLst/>
          </a:prstGeom>
        </p:spPr>
      </p:pic>
      <p:sp>
        <p:nvSpPr>
          <p:cNvPr id="9" name="Slide Number Placeholder 8">
            <a:extLst>
              <a:ext uri="{FF2B5EF4-FFF2-40B4-BE49-F238E27FC236}">
                <a16:creationId xmlns:a16="http://schemas.microsoft.com/office/drawing/2014/main" id="{52CA8639-F767-C9B1-D479-DBC3636E67B9}"/>
              </a:ext>
            </a:extLst>
          </p:cNvPr>
          <p:cNvSpPr>
            <a:spLocks noGrp="1"/>
          </p:cNvSpPr>
          <p:nvPr>
            <p:ph type="sldNum" sz="quarter" idx="12"/>
          </p:nvPr>
        </p:nvSpPr>
        <p:spPr/>
        <p:txBody>
          <a:bodyPr/>
          <a:lstStyle/>
          <a:p>
            <a:fld id="{AA3BD836-687C-EC44-B3D9-A2471C1CA832}" type="slidenum">
              <a:rPr lang="en-US" smtClean="0"/>
              <a:t>37</a:t>
            </a:fld>
            <a:endParaRPr lang="en-US"/>
          </a:p>
        </p:txBody>
      </p:sp>
      <p:sp>
        <p:nvSpPr>
          <p:cNvPr id="2" name="Date Placeholder 1">
            <a:extLst>
              <a:ext uri="{FF2B5EF4-FFF2-40B4-BE49-F238E27FC236}">
                <a16:creationId xmlns:a16="http://schemas.microsoft.com/office/drawing/2014/main" id="{84DB3F4C-8F12-C328-FBB0-A6C52722EAC3}"/>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8AC13BA4-13A5-13C2-EAC8-0BFF6BF9721C}"/>
              </a:ext>
            </a:extLst>
          </p:cNvPr>
          <p:cNvSpPr>
            <a:spLocks noGrp="1"/>
          </p:cNvSpPr>
          <p:nvPr>
            <p:ph type="ftr" sz="quarter" idx="11"/>
          </p:nvPr>
        </p:nvSpPr>
        <p:spPr/>
        <p:txBody>
          <a:bodyPr/>
          <a:lstStyle/>
          <a:p>
            <a:r>
              <a:rPr lang="en-US"/>
              <a:t>B. Duran - Hall C Winter Meeting</a:t>
            </a:r>
          </a:p>
        </p:txBody>
      </p:sp>
    </p:spTree>
    <p:extLst>
      <p:ext uri="{BB962C8B-B14F-4D97-AF65-F5344CB8AC3E}">
        <p14:creationId xmlns:p14="http://schemas.microsoft.com/office/powerpoint/2010/main" val="33512445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C0C07CA-3D9A-420E-6135-F5CE53D99F18}"/>
              </a:ext>
            </a:extLst>
          </p:cNvPr>
          <p:cNvPicPr>
            <a:picLocks noChangeAspect="1"/>
          </p:cNvPicPr>
          <p:nvPr/>
        </p:nvPicPr>
        <p:blipFill>
          <a:blip r:embed="rId2"/>
          <a:stretch>
            <a:fillRect/>
          </a:stretch>
        </p:blipFill>
        <p:spPr>
          <a:xfrm>
            <a:off x="1356103" y="44044"/>
            <a:ext cx="4739897" cy="3163097"/>
          </a:xfrm>
          <a:prstGeom prst="rect">
            <a:avLst/>
          </a:prstGeom>
        </p:spPr>
      </p:pic>
      <p:pic>
        <p:nvPicPr>
          <p:cNvPr id="9" name="Picture 8">
            <a:extLst>
              <a:ext uri="{FF2B5EF4-FFF2-40B4-BE49-F238E27FC236}">
                <a16:creationId xmlns:a16="http://schemas.microsoft.com/office/drawing/2014/main" id="{366F89DB-668D-6B23-977F-19FDBE9ECA40}"/>
              </a:ext>
            </a:extLst>
          </p:cNvPr>
          <p:cNvPicPr>
            <a:picLocks noChangeAspect="1"/>
          </p:cNvPicPr>
          <p:nvPr/>
        </p:nvPicPr>
        <p:blipFill>
          <a:blip r:embed="rId3"/>
          <a:stretch>
            <a:fillRect/>
          </a:stretch>
        </p:blipFill>
        <p:spPr>
          <a:xfrm>
            <a:off x="6096001" y="44044"/>
            <a:ext cx="4599186" cy="3053823"/>
          </a:xfrm>
          <a:prstGeom prst="rect">
            <a:avLst/>
          </a:prstGeom>
        </p:spPr>
      </p:pic>
      <p:pic>
        <p:nvPicPr>
          <p:cNvPr id="10" name="Picture 9">
            <a:extLst>
              <a:ext uri="{FF2B5EF4-FFF2-40B4-BE49-F238E27FC236}">
                <a16:creationId xmlns:a16="http://schemas.microsoft.com/office/drawing/2014/main" id="{029A58B9-4C26-03A8-7821-56F84ED4189D}"/>
              </a:ext>
            </a:extLst>
          </p:cNvPr>
          <p:cNvPicPr>
            <a:picLocks noChangeAspect="1"/>
          </p:cNvPicPr>
          <p:nvPr/>
        </p:nvPicPr>
        <p:blipFill>
          <a:blip r:embed="rId4"/>
          <a:stretch>
            <a:fillRect/>
          </a:stretch>
        </p:blipFill>
        <p:spPr>
          <a:xfrm>
            <a:off x="1356103" y="3207137"/>
            <a:ext cx="4739897" cy="3139351"/>
          </a:xfrm>
          <a:prstGeom prst="rect">
            <a:avLst/>
          </a:prstGeom>
        </p:spPr>
      </p:pic>
      <p:pic>
        <p:nvPicPr>
          <p:cNvPr id="11" name="Picture 10">
            <a:extLst>
              <a:ext uri="{FF2B5EF4-FFF2-40B4-BE49-F238E27FC236}">
                <a16:creationId xmlns:a16="http://schemas.microsoft.com/office/drawing/2014/main" id="{0B8D9405-C518-C3E6-4730-760B7CD58118}"/>
              </a:ext>
            </a:extLst>
          </p:cNvPr>
          <p:cNvPicPr>
            <a:picLocks noChangeAspect="1"/>
          </p:cNvPicPr>
          <p:nvPr/>
        </p:nvPicPr>
        <p:blipFill>
          <a:blip r:embed="rId5"/>
          <a:stretch>
            <a:fillRect/>
          </a:stretch>
        </p:blipFill>
        <p:spPr>
          <a:xfrm>
            <a:off x="6095999" y="3124522"/>
            <a:ext cx="4599187" cy="3163096"/>
          </a:xfrm>
          <a:prstGeom prst="rect">
            <a:avLst/>
          </a:prstGeom>
        </p:spPr>
      </p:pic>
      <p:sp>
        <p:nvSpPr>
          <p:cNvPr id="12" name="Title 1">
            <a:extLst>
              <a:ext uri="{FF2B5EF4-FFF2-40B4-BE49-F238E27FC236}">
                <a16:creationId xmlns:a16="http://schemas.microsoft.com/office/drawing/2014/main" id="{CB922196-0C9E-8299-2C60-8FC7E1D0E618}"/>
              </a:ext>
            </a:extLst>
          </p:cNvPr>
          <p:cNvSpPr txBox="1">
            <a:spLocks/>
          </p:cNvSpPr>
          <p:nvPr/>
        </p:nvSpPr>
        <p:spPr>
          <a:xfrm rot="1079881">
            <a:off x="2305245" y="1612400"/>
            <a:ext cx="2842618" cy="5437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solidFill>
                  <a:schemeClr val="bg1">
                    <a:lumMod val="65000"/>
                  </a:schemeClr>
                </a:solidFill>
              </a:rPr>
              <a:t>Preliminary</a:t>
            </a:r>
          </a:p>
        </p:txBody>
      </p:sp>
      <p:sp>
        <p:nvSpPr>
          <p:cNvPr id="13" name="Title 1">
            <a:extLst>
              <a:ext uri="{FF2B5EF4-FFF2-40B4-BE49-F238E27FC236}">
                <a16:creationId xmlns:a16="http://schemas.microsoft.com/office/drawing/2014/main" id="{28007CDC-E503-8D81-1372-D9A5F19571BB}"/>
              </a:ext>
            </a:extLst>
          </p:cNvPr>
          <p:cNvSpPr txBox="1">
            <a:spLocks/>
          </p:cNvSpPr>
          <p:nvPr/>
        </p:nvSpPr>
        <p:spPr>
          <a:xfrm rot="1079881">
            <a:off x="7044642" y="1504335"/>
            <a:ext cx="2842618" cy="5437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solidFill>
                  <a:schemeClr val="bg1">
                    <a:lumMod val="65000"/>
                  </a:schemeClr>
                </a:solidFill>
              </a:rPr>
              <a:t>Preliminary</a:t>
            </a:r>
          </a:p>
        </p:txBody>
      </p:sp>
      <p:sp>
        <p:nvSpPr>
          <p:cNvPr id="14" name="Title 1">
            <a:extLst>
              <a:ext uri="{FF2B5EF4-FFF2-40B4-BE49-F238E27FC236}">
                <a16:creationId xmlns:a16="http://schemas.microsoft.com/office/drawing/2014/main" id="{673354FE-2359-413F-6F02-2D8F7A1DB6C3}"/>
              </a:ext>
            </a:extLst>
          </p:cNvPr>
          <p:cNvSpPr txBox="1">
            <a:spLocks/>
          </p:cNvSpPr>
          <p:nvPr/>
        </p:nvSpPr>
        <p:spPr>
          <a:xfrm rot="1079881">
            <a:off x="2148243" y="4606844"/>
            <a:ext cx="2842618" cy="5437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solidFill>
                  <a:schemeClr val="bg1">
                    <a:lumMod val="65000"/>
                  </a:schemeClr>
                </a:solidFill>
              </a:rPr>
              <a:t>Preliminary</a:t>
            </a:r>
          </a:p>
        </p:txBody>
      </p:sp>
      <p:sp>
        <p:nvSpPr>
          <p:cNvPr id="15" name="Title 1">
            <a:extLst>
              <a:ext uri="{FF2B5EF4-FFF2-40B4-BE49-F238E27FC236}">
                <a16:creationId xmlns:a16="http://schemas.microsoft.com/office/drawing/2014/main" id="{C4C10D2D-E653-4D92-1617-719F33335437}"/>
              </a:ext>
            </a:extLst>
          </p:cNvPr>
          <p:cNvSpPr txBox="1">
            <a:spLocks/>
          </p:cNvSpPr>
          <p:nvPr/>
        </p:nvSpPr>
        <p:spPr>
          <a:xfrm rot="1079881">
            <a:off x="7087680" y="4680381"/>
            <a:ext cx="2842618" cy="5437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solidFill>
                  <a:schemeClr val="bg1">
                    <a:lumMod val="65000"/>
                  </a:schemeClr>
                </a:solidFill>
              </a:rPr>
              <a:t>Preliminary</a:t>
            </a:r>
          </a:p>
        </p:txBody>
      </p:sp>
      <p:sp>
        <p:nvSpPr>
          <p:cNvPr id="16" name="Title 1">
            <a:extLst>
              <a:ext uri="{FF2B5EF4-FFF2-40B4-BE49-F238E27FC236}">
                <a16:creationId xmlns:a16="http://schemas.microsoft.com/office/drawing/2014/main" id="{87E8EA61-5953-FC22-24CA-E18A48FA9FF9}"/>
              </a:ext>
            </a:extLst>
          </p:cNvPr>
          <p:cNvSpPr txBox="1">
            <a:spLocks/>
          </p:cNvSpPr>
          <p:nvPr/>
        </p:nvSpPr>
        <p:spPr>
          <a:xfrm>
            <a:off x="3000739" y="914683"/>
            <a:ext cx="1938695" cy="5437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solidFill>
                  <a:schemeClr val="tx1"/>
                </a:solidFill>
              </a:rPr>
              <a:t>He4/He3</a:t>
            </a:r>
          </a:p>
        </p:txBody>
      </p:sp>
      <p:sp>
        <p:nvSpPr>
          <p:cNvPr id="17" name="Title 1">
            <a:extLst>
              <a:ext uri="{FF2B5EF4-FFF2-40B4-BE49-F238E27FC236}">
                <a16:creationId xmlns:a16="http://schemas.microsoft.com/office/drawing/2014/main" id="{9FBFB83F-50BC-1554-F156-B4E84898C1D2}"/>
              </a:ext>
            </a:extLst>
          </p:cNvPr>
          <p:cNvSpPr txBox="1">
            <a:spLocks/>
          </p:cNvSpPr>
          <p:nvPr/>
        </p:nvSpPr>
        <p:spPr>
          <a:xfrm>
            <a:off x="7740636" y="914683"/>
            <a:ext cx="1938695" cy="5437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solidFill>
                  <a:schemeClr val="tx1"/>
                </a:solidFill>
              </a:rPr>
              <a:t>Be9/He4</a:t>
            </a:r>
          </a:p>
        </p:txBody>
      </p:sp>
      <p:sp>
        <p:nvSpPr>
          <p:cNvPr id="18" name="Title 1">
            <a:extLst>
              <a:ext uri="{FF2B5EF4-FFF2-40B4-BE49-F238E27FC236}">
                <a16:creationId xmlns:a16="http://schemas.microsoft.com/office/drawing/2014/main" id="{CFE2B958-068B-125F-6044-1B4105E7A5BC}"/>
              </a:ext>
            </a:extLst>
          </p:cNvPr>
          <p:cNvSpPr txBox="1">
            <a:spLocks/>
          </p:cNvSpPr>
          <p:nvPr/>
        </p:nvSpPr>
        <p:spPr>
          <a:xfrm>
            <a:off x="3000738" y="3997241"/>
            <a:ext cx="1938695" cy="5437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solidFill>
                  <a:schemeClr val="tx1"/>
                </a:solidFill>
              </a:rPr>
              <a:t>C12/He4</a:t>
            </a:r>
          </a:p>
        </p:txBody>
      </p:sp>
      <p:sp>
        <p:nvSpPr>
          <p:cNvPr id="19" name="Title 1">
            <a:extLst>
              <a:ext uri="{FF2B5EF4-FFF2-40B4-BE49-F238E27FC236}">
                <a16:creationId xmlns:a16="http://schemas.microsoft.com/office/drawing/2014/main" id="{E0215337-7EF2-1515-520E-2F536D69BA14}"/>
              </a:ext>
            </a:extLst>
          </p:cNvPr>
          <p:cNvSpPr txBox="1">
            <a:spLocks/>
          </p:cNvSpPr>
          <p:nvPr/>
        </p:nvSpPr>
        <p:spPr>
          <a:xfrm>
            <a:off x="7572896" y="3982664"/>
            <a:ext cx="2106436" cy="543714"/>
          </a:xfrm>
          <a:prstGeom prst="rect">
            <a:avLst/>
          </a:prstGeom>
        </p:spPr>
        <p:txBody>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en-US" sz="3600" dirty="0">
                <a:solidFill>
                  <a:schemeClr val="tx1"/>
                </a:solidFill>
              </a:rPr>
              <a:t>Ca40/He4</a:t>
            </a:r>
          </a:p>
        </p:txBody>
      </p:sp>
      <p:sp>
        <p:nvSpPr>
          <p:cNvPr id="20" name="TextBox 19">
            <a:extLst>
              <a:ext uri="{FF2B5EF4-FFF2-40B4-BE49-F238E27FC236}">
                <a16:creationId xmlns:a16="http://schemas.microsoft.com/office/drawing/2014/main" id="{E5C5281D-6EDE-A2DA-38A7-C20EE81E2022}"/>
              </a:ext>
            </a:extLst>
          </p:cNvPr>
          <p:cNvSpPr txBox="1"/>
          <p:nvPr/>
        </p:nvSpPr>
        <p:spPr>
          <a:xfrm>
            <a:off x="329938" y="6396335"/>
            <a:ext cx="4548874" cy="461665"/>
          </a:xfrm>
          <a:prstGeom prst="rect">
            <a:avLst/>
          </a:prstGeom>
          <a:noFill/>
        </p:spPr>
        <p:txBody>
          <a:bodyPr wrap="none" rtlCol="0">
            <a:spAutoFit/>
          </a:bodyPr>
          <a:lstStyle/>
          <a:p>
            <a:r>
              <a:rPr lang="en-US" sz="2400" b="1" i="1" dirty="0"/>
              <a:t>Work by Jordan </a:t>
            </a:r>
            <a:r>
              <a:rPr lang="en-US" sz="2400" b="1" i="1" dirty="0" err="1"/>
              <a:t>O’Kronley</a:t>
            </a:r>
            <a:r>
              <a:rPr lang="en-US" sz="2400" b="1" i="1" dirty="0"/>
              <a:t> (UTK)</a:t>
            </a:r>
          </a:p>
        </p:txBody>
      </p:sp>
      <p:sp>
        <p:nvSpPr>
          <p:cNvPr id="21" name="Date Placeholder 20">
            <a:extLst>
              <a:ext uri="{FF2B5EF4-FFF2-40B4-BE49-F238E27FC236}">
                <a16:creationId xmlns:a16="http://schemas.microsoft.com/office/drawing/2014/main" id="{D3CDE958-6791-4C7C-A229-B067D433FF08}"/>
              </a:ext>
            </a:extLst>
          </p:cNvPr>
          <p:cNvSpPr>
            <a:spLocks noGrp="1"/>
          </p:cNvSpPr>
          <p:nvPr>
            <p:ph type="dt" sz="half" idx="10"/>
          </p:nvPr>
        </p:nvSpPr>
        <p:spPr/>
        <p:txBody>
          <a:bodyPr/>
          <a:lstStyle/>
          <a:p>
            <a:r>
              <a:rPr lang="en-US"/>
              <a:t>1/27/26</a:t>
            </a:r>
          </a:p>
        </p:txBody>
      </p:sp>
      <p:sp>
        <p:nvSpPr>
          <p:cNvPr id="22" name="Footer Placeholder 21">
            <a:extLst>
              <a:ext uri="{FF2B5EF4-FFF2-40B4-BE49-F238E27FC236}">
                <a16:creationId xmlns:a16="http://schemas.microsoft.com/office/drawing/2014/main" id="{C2D819BD-2E60-5777-3F79-DFF2212CBCE7}"/>
              </a:ext>
            </a:extLst>
          </p:cNvPr>
          <p:cNvSpPr>
            <a:spLocks noGrp="1"/>
          </p:cNvSpPr>
          <p:nvPr>
            <p:ph type="ftr" sz="quarter" idx="11"/>
          </p:nvPr>
        </p:nvSpPr>
        <p:spPr/>
        <p:txBody>
          <a:bodyPr/>
          <a:lstStyle/>
          <a:p>
            <a:r>
              <a:rPr lang="en-US"/>
              <a:t>B. Duran - Hall C Winter Meeting</a:t>
            </a:r>
          </a:p>
        </p:txBody>
      </p:sp>
      <p:sp>
        <p:nvSpPr>
          <p:cNvPr id="23" name="Slide Number Placeholder 22">
            <a:extLst>
              <a:ext uri="{FF2B5EF4-FFF2-40B4-BE49-F238E27FC236}">
                <a16:creationId xmlns:a16="http://schemas.microsoft.com/office/drawing/2014/main" id="{FFC5ED0D-924F-F6F6-4463-3C6D1B6AF3A4}"/>
              </a:ext>
            </a:extLst>
          </p:cNvPr>
          <p:cNvSpPr>
            <a:spLocks noGrp="1"/>
          </p:cNvSpPr>
          <p:nvPr>
            <p:ph type="sldNum" sz="quarter" idx="12"/>
          </p:nvPr>
        </p:nvSpPr>
        <p:spPr/>
        <p:txBody>
          <a:bodyPr/>
          <a:lstStyle/>
          <a:p>
            <a:fld id="{6007A337-717E-4D40-BFD1-535CA0B95521}" type="slidenum">
              <a:rPr lang="en-US" smtClean="0"/>
              <a:t>38</a:t>
            </a:fld>
            <a:endParaRPr lang="en-US"/>
          </a:p>
        </p:txBody>
      </p:sp>
    </p:spTree>
    <p:extLst>
      <p:ext uri="{BB962C8B-B14F-4D97-AF65-F5344CB8AC3E}">
        <p14:creationId xmlns:p14="http://schemas.microsoft.com/office/powerpoint/2010/main" val="19761366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oogle Shape;80;p1" descr="image.jpg">
            <a:extLst>
              <a:ext uri="{FF2B5EF4-FFF2-40B4-BE49-F238E27FC236}">
                <a16:creationId xmlns:a16="http://schemas.microsoft.com/office/drawing/2014/main" id="{4F02FF53-FB0F-EE8B-9CDD-37B06CF0D884}"/>
              </a:ext>
            </a:extLst>
          </p:cNvPr>
          <p:cNvPicPr preferRelativeResize="0"/>
          <p:nvPr/>
        </p:nvPicPr>
        <p:blipFill rotWithShape="1">
          <a:blip r:embed="rId2">
            <a:alphaModFix/>
          </a:blip>
          <a:srcRect/>
          <a:stretch/>
        </p:blipFill>
        <p:spPr>
          <a:xfrm>
            <a:off x="6096000" y="1725105"/>
            <a:ext cx="5907464" cy="3327662"/>
          </a:xfrm>
          <a:prstGeom prst="rect">
            <a:avLst/>
          </a:prstGeom>
          <a:noFill/>
          <a:ln>
            <a:noFill/>
          </a:ln>
        </p:spPr>
      </p:pic>
      <p:sp>
        <p:nvSpPr>
          <p:cNvPr id="8" name="Google Shape;73;p1">
            <a:extLst>
              <a:ext uri="{FF2B5EF4-FFF2-40B4-BE49-F238E27FC236}">
                <a16:creationId xmlns:a16="http://schemas.microsoft.com/office/drawing/2014/main" id="{DFF22C13-E41B-7AE3-3BD6-2D35574499DD}"/>
              </a:ext>
            </a:extLst>
          </p:cNvPr>
          <p:cNvSpPr txBox="1">
            <a:spLocks/>
          </p:cNvSpPr>
          <p:nvPr/>
        </p:nvSpPr>
        <p:spPr>
          <a:xfrm>
            <a:off x="1283616" y="478429"/>
            <a:ext cx="10058400" cy="952398"/>
          </a:xfrm>
          <a:prstGeom prst="rect">
            <a:avLst/>
          </a:prstGeom>
          <a:noFill/>
          <a:ln>
            <a:noFill/>
          </a:ln>
        </p:spPr>
        <p:txBody>
          <a:bodyPr spcFirstLastPara="1" wrap="square" lIns="50800" tIns="50800" rIns="50800" bIns="50800" anchor="t" anchorCtr="0">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lnSpc>
                <a:spcPct val="80000"/>
              </a:lnSpc>
              <a:spcBef>
                <a:spcPts val="0"/>
              </a:spcBef>
              <a:buClr>
                <a:srgbClr val="000000"/>
              </a:buClr>
              <a:buSzPts val="8400"/>
            </a:pPr>
            <a:r>
              <a:rPr lang="en-US" dirty="0">
                <a:solidFill>
                  <a:schemeClr val="tx2">
                    <a:lumMod val="90000"/>
                    <a:lumOff val="10000"/>
                  </a:schemeClr>
                </a:solidFill>
              </a:rPr>
              <a:t>Collaboration</a:t>
            </a:r>
            <a:endParaRPr lang="en-US" b="1" dirty="0">
              <a:solidFill>
                <a:schemeClr val="tx2">
                  <a:lumMod val="90000"/>
                  <a:lumOff val="10000"/>
                </a:schemeClr>
              </a:solidFill>
              <a:latin typeface="Ovo" panose="020B0604020202020204" charset="0"/>
            </a:endParaRPr>
          </a:p>
        </p:txBody>
      </p:sp>
      <p:sp>
        <p:nvSpPr>
          <p:cNvPr id="10" name="TextBox 9">
            <a:extLst>
              <a:ext uri="{FF2B5EF4-FFF2-40B4-BE49-F238E27FC236}">
                <a16:creationId xmlns:a16="http://schemas.microsoft.com/office/drawing/2014/main" id="{7F40041F-B27F-486F-6952-2805942797D0}"/>
              </a:ext>
            </a:extLst>
          </p:cNvPr>
          <p:cNvSpPr txBox="1"/>
          <p:nvPr/>
        </p:nvSpPr>
        <p:spPr>
          <a:xfrm>
            <a:off x="0" y="1814843"/>
            <a:ext cx="6117996" cy="1631216"/>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000"/>
              <a:buFont typeface="Ovo"/>
              <a:buNone/>
            </a:pPr>
            <a:r>
              <a:rPr lang="en-US" sz="2000" b="1" i="0" u="sng" strike="noStrike" cap="none" dirty="0">
                <a:solidFill>
                  <a:srgbClr val="000000"/>
                </a:solidFill>
                <a:latin typeface="Ovo"/>
                <a:ea typeface="Ovo"/>
                <a:cs typeface="Ovo"/>
                <a:sym typeface="Ovo"/>
              </a:rPr>
              <a:t>Graduate Students:</a:t>
            </a:r>
            <a:endParaRPr lang="en-US" sz="2000" dirty="0"/>
          </a:p>
          <a:p>
            <a:pPr marL="0" marR="0" lvl="0" indent="0" algn="ctr" rtl="0">
              <a:lnSpc>
                <a:spcPct val="100000"/>
              </a:lnSpc>
              <a:spcBef>
                <a:spcPts val="0"/>
              </a:spcBef>
              <a:spcAft>
                <a:spcPts val="0"/>
              </a:spcAft>
              <a:buClr>
                <a:srgbClr val="000000"/>
              </a:buClr>
              <a:buSzPts val="4000"/>
              <a:buFont typeface="Ovo"/>
              <a:buNone/>
            </a:pPr>
            <a:r>
              <a:rPr lang="en-US" sz="2000" b="0" i="0" u="none" strike="noStrike" cap="none" dirty="0">
                <a:solidFill>
                  <a:srgbClr val="000000"/>
                </a:solidFill>
                <a:latin typeface="Ovo"/>
                <a:ea typeface="Ovo"/>
                <a:cs typeface="Ovo"/>
                <a:sym typeface="Ovo"/>
              </a:rPr>
              <a:t>Cameron Cotton (UVA), </a:t>
            </a:r>
            <a:r>
              <a:rPr lang="en-US" sz="2000" b="0" i="0" u="none" strike="noStrike" cap="none" dirty="0" err="1">
                <a:solidFill>
                  <a:srgbClr val="000000"/>
                </a:solidFill>
                <a:latin typeface="Ovo"/>
                <a:ea typeface="Ovo"/>
                <a:cs typeface="Ovo"/>
                <a:sym typeface="Ovo"/>
              </a:rPr>
              <a:t>Abishek</a:t>
            </a:r>
            <a:r>
              <a:rPr lang="en-US" sz="2000" b="0" i="0" u="none" strike="noStrike" cap="none" dirty="0">
                <a:solidFill>
                  <a:srgbClr val="000000"/>
                </a:solidFill>
                <a:latin typeface="Ovo"/>
                <a:ea typeface="Ovo"/>
                <a:cs typeface="Ovo"/>
                <a:sym typeface="Ovo"/>
              </a:rPr>
              <a:t> Karki* (MSU), Casey </a:t>
            </a:r>
            <a:r>
              <a:rPr lang="en-US" sz="2000" b="0" i="0" u="none" strike="noStrike" cap="none" dirty="0" err="1">
                <a:solidFill>
                  <a:srgbClr val="000000"/>
                </a:solidFill>
                <a:latin typeface="Ovo"/>
                <a:ea typeface="Ovo"/>
                <a:cs typeface="Ovo"/>
                <a:sym typeface="Ovo"/>
              </a:rPr>
              <a:t>Morean</a:t>
            </a:r>
            <a:r>
              <a:rPr lang="en-US" sz="2000" b="0" i="0" u="none" strike="noStrike" cap="none" dirty="0">
                <a:solidFill>
                  <a:srgbClr val="000000"/>
                </a:solidFill>
                <a:latin typeface="Ovo"/>
                <a:ea typeface="Ovo"/>
                <a:cs typeface="Ovo"/>
                <a:sym typeface="Ovo"/>
              </a:rPr>
              <a:t>* (UTK), Jordan O’Kronley (UTK), Ramon </a:t>
            </a:r>
            <a:r>
              <a:rPr lang="en-US" sz="2000" b="0" i="0" u="none" strike="noStrike" cap="none" dirty="0" err="1">
                <a:solidFill>
                  <a:srgbClr val="000000"/>
                </a:solidFill>
                <a:latin typeface="Ovo"/>
                <a:ea typeface="Ovo"/>
                <a:cs typeface="Ovo"/>
                <a:sym typeface="Ovo"/>
              </a:rPr>
              <a:t>Ogaz</a:t>
            </a:r>
            <a:r>
              <a:rPr lang="en-US" sz="2000" b="0" i="0" u="none" strike="noStrike" cap="none" dirty="0">
                <a:solidFill>
                  <a:srgbClr val="000000"/>
                </a:solidFill>
                <a:latin typeface="Ovo"/>
                <a:ea typeface="Ovo"/>
                <a:cs typeface="Ovo"/>
                <a:sym typeface="Ovo"/>
              </a:rPr>
              <a:t> (UTK), </a:t>
            </a:r>
            <a:r>
              <a:rPr lang="en-US" sz="2000" b="0" i="0" u="none" strike="noStrike" cap="none" dirty="0" err="1">
                <a:solidFill>
                  <a:srgbClr val="000000"/>
                </a:solidFill>
                <a:latin typeface="Ovo"/>
                <a:ea typeface="Ovo"/>
                <a:cs typeface="Ovo"/>
                <a:sym typeface="Ovo"/>
              </a:rPr>
              <a:t>Abhyuday</a:t>
            </a:r>
            <a:r>
              <a:rPr lang="en-US" sz="2000" b="0" i="0" u="none" strike="noStrike" cap="none" dirty="0">
                <a:solidFill>
                  <a:srgbClr val="000000"/>
                </a:solidFill>
                <a:latin typeface="Ovo"/>
                <a:ea typeface="Ovo"/>
                <a:cs typeface="Ovo"/>
                <a:sym typeface="Ovo"/>
              </a:rPr>
              <a:t> Sharda (UTK), Sebastian Vasquez (UCR), Zoe Wolters (UNH)</a:t>
            </a:r>
            <a:endParaRPr lang="en-US" sz="2000" dirty="0"/>
          </a:p>
        </p:txBody>
      </p:sp>
      <p:sp>
        <p:nvSpPr>
          <p:cNvPr id="11" name="TextBox 10">
            <a:extLst>
              <a:ext uri="{FF2B5EF4-FFF2-40B4-BE49-F238E27FC236}">
                <a16:creationId xmlns:a16="http://schemas.microsoft.com/office/drawing/2014/main" id="{0E4248F7-0F60-921E-7EDA-69FF21B9306F}"/>
              </a:ext>
            </a:extLst>
          </p:cNvPr>
          <p:cNvSpPr txBox="1"/>
          <p:nvPr/>
        </p:nvSpPr>
        <p:spPr>
          <a:xfrm>
            <a:off x="38012" y="3907577"/>
            <a:ext cx="6094428" cy="1938992"/>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000"/>
              <a:buFont typeface="Ovo"/>
              <a:buNone/>
            </a:pPr>
            <a:r>
              <a:rPr lang="en-US" sz="2400" b="1" i="0" u="sng" strike="noStrike" cap="none" dirty="0">
                <a:solidFill>
                  <a:srgbClr val="000000"/>
                </a:solidFill>
                <a:latin typeface="Ovo"/>
                <a:ea typeface="Ovo"/>
                <a:cs typeface="Ovo"/>
                <a:sym typeface="Ovo"/>
              </a:rPr>
              <a:t>Other Collaborators:</a:t>
            </a:r>
            <a:endParaRPr lang="en-US" sz="2400" dirty="0"/>
          </a:p>
          <a:p>
            <a:pPr marL="0" marR="0" lvl="0" indent="0" algn="ctr" rtl="0">
              <a:lnSpc>
                <a:spcPct val="100000"/>
              </a:lnSpc>
              <a:spcBef>
                <a:spcPts val="0"/>
              </a:spcBef>
              <a:spcAft>
                <a:spcPts val="0"/>
              </a:spcAft>
              <a:buClr>
                <a:srgbClr val="000000"/>
              </a:buClr>
              <a:buSzPts val="4000"/>
              <a:buFont typeface="Ovo"/>
              <a:buNone/>
            </a:pPr>
            <a:r>
              <a:rPr lang="en-US" sz="2400" b="0" i="0" u="none" strike="noStrike" cap="none" dirty="0">
                <a:solidFill>
                  <a:srgbClr val="000000"/>
                </a:solidFill>
                <a:latin typeface="Ovo"/>
                <a:ea typeface="Ovo"/>
                <a:cs typeface="Ovo"/>
                <a:sym typeface="Ovo"/>
              </a:rPr>
              <a:t>Miguel Arratia (UCR), </a:t>
            </a:r>
            <a:r>
              <a:rPr lang="en-US" sz="2400" b="0" i="0" u="none" strike="noStrike" cap="none" dirty="0" err="1">
                <a:solidFill>
                  <a:srgbClr val="000000"/>
                </a:solidFill>
                <a:latin typeface="Ovo"/>
                <a:ea typeface="Ovo"/>
                <a:cs typeface="Ovo"/>
                <a:sym typeface="Ovo"/>
              </a:rPr>
              <a:t>Dipangkar</a:t>
            </a:r>
            <a:r>
              <a:rPr lang="en-US" sz="2400" b="0" i="0" u="none" strike="noStrike" cap="none" dirty="0">
                <a:solidFill>
                  <a:srgbClr val="000000"/>
                </a:solidFill>
                <a:latin typeface="Ovo"/>
                <a:ea typeface="Ovo"/>
                <a:cs typeface="Ovo"/>
                <a:sym typeface="Ovo"/>
              </a:rPr>
              <a:t> Dutta (MSU), </a:t>
            </a:r>
            <a:r>
              <a:rPr lang="en-US" sz="2400" b="0" i="0" u="none" strike="noStrike" cap="none" dirty="0" err="1">
                <a:solidFill>
                  <a:srgbClr val="000000"/>
                </a:solidFill>
                <a:latin typeface="Ovo"/>
                <a:ea typeface="Ovo"/>
                <a:cs typeface="Ovo"/>
                <a:sym typeface="Ovo"/>
              </a:rPr>
              <a:t>Shujie</a:t>
            </a:r>
            <a:r>
              <a:rPr lang="en-US" sz="2400" b="0" i="0" u="none" strike="noStrike" cap="none" dirty="0">
                <a:solidFill>
                  <a:srgbClr val="000000"/>
                </a:solidFill>
                <a:latin typeface="Ovo"/>
                <a:ea typeface="Ovo"/>
                <a:cs typeface="Ovo"/>
                <a:sym typeface="Ovo"/>
              </a:rPr>
              <a:t> Li (LBL), </a:t>
            </a:r>
            <a:r>
              <a:rPr lang="en-US" sz="2400" b="0" i="0" u="none" strike="noStrike" cap="none" dirty="0" err="1">
                <a:solidFill>
                  <a:srgbClr val="000000"/>
                </a:solidFill>
                <a:latin typeface="Ovo"/>
                <a:ea typeface="Ovo"/>
                <a:cs typeface="Ovo"/>
                <a:sym typeface="Ovo"/>
              </a:rPr>
              <a:t>Dien</a:t>
            </a:r>
            <a:r>
              <a:rPr lang="en-US" sz="2400" b="0" i="0" u="none" strike="noStrike" cap="none" dirty="0">
                <a:solidFill>
                  <a:srgbClr val="000000"/>
                </a:solidFill>
                <a:latin typeface="Ovo"/>
                <a:ea typeface="Ovo"/>
                <a:cs typeface="Ovo"/>
                <a:sym typeface="Ovo"/>
              </a:rPr>
              <a:t> Nguyen (UTK),</a:t>
            </a:r>
            <a:endParaRPr lang="en-US" sz="2400" dirty="0"/>
          </a:p>
          <a:p>
            <a:pPr marL="0" marR="0" lvl="0" indent="0" algn="ctr" rtl="0">
              <a:lnSpc>
                <a:spcPct val="100000"/>
              </a:lnSpc>
              <a:spcBef>
                <a:spcPts val="0"/>
              </a:spcBef>
              <a:spcAft>
                <a:spcPts val="0"/>
              </a:spcAft>
              <a:buClr>
                <a:srgbClr val="000000"/>
              </a:buClr>
              <a:buSzPts val="4000"/>
              <a:buFont typeface="Ovo"/>
              <a:buNone/>
            </a:pPr>
            <a:r>
              <a:rPr lang="en-US" sz="2400" b="0" i="0" u="none" strike="noStrike" cap="none" dirty="0">
                <a:solidFill>
                  <a:srgbClr val="000000"/>
                </a:solidFill>
                <a:latin typeface="Ovo"/>
                <a:ea typeface="Ovo"/>
                <a:cs typeface="Ovo"/>
                <a:sym typeface="Ovo"/>
              </a:rPr>
              <a:t>Nathaly Santiesteban (UNH), </a:t>
            </a:r>
            <a:r>
              <a:rPr lang="en-US" sz="2400" b="0" i="0" u="none" strike="noStrike" cap="none" dirty="0" err="1">
                <a:solidFill>
                  <a:srgbClr val="000000"/>
                </a:solidFill>
                <a:latin typeface="Ovo"/>
                <a:ea typeface="Ovo"/>
                <a:cs typeface="Ovo"/>
                <a:sym typeface="Ovo"/>
              </a:rPr>
              <a:t>Xiaochao</a:t>
            </a:r>
            <a:r>
              <a:rPr lang="en-US" sz="2400" b="0" i="0" u="none" strike="noStrike" cap="none" dirty="0">
                <a:solidFill>
                  <a:srgbClr val="000000"/>
                </a:solidFill>
                <a:latin typeface="Ovo"/>
                <a:ea typeface="Ovo"/>
                <a:cs typeface="Ovo"/>
                <a:sym typeface="Ovo"/>
              </a:rPr>
              <a:t> Zheng (UVA), Burcu Duran (NMSU), Tyler Hague (</a:t>
            </a:r>
            <a:r>
              <a:rPr lang="en-US" sz="2400" b="0" i="0" u="none" strike="noStrike" cap="none" dirty="0" err="1">
                <a:solidFill>
                  <a:srgbClr val="000000"/>
                </a:solidFill>
                <a:latin typeface="Ovo"/>
                <a:ea typeface="Ovo"/>
                <a:cs typeface="Ovo"/>
                <a:sym typeface="Ovo"/>
              </a:rPr>
              <a:t>JLab</a:t>
            </a:r>
            <a:r>
              <a:rPr lang="en-US" sz="2400" b="0" i="0" u="none" strike="noStrike" cap="none" dirty="0">
                <a:solidFill>
                  <a:srgbClr val="000000"/>
                </a:solidFill>
                <a:latin typeface="Ovo"/>
                <a:ea typeface="Ovo"/>
                <a:cs typeface="Ovo"/>
                <a:sym typeface="Ovo"/>
              </a:rPr>
              <a:t>)</a:t>
            </a:r>
            <a:endParaRPr lang="en-US" sz="2400" dirty="0"/>
          </a:p>
        </p:txBody>
      </p:sp>
      <p:pic>
        <p:nvPicPr>
          <p:cNvPr id="12" name="Google Shape;76;p1" descr="page31image37063104.jpg">
            <a:extLst>
              <a:ext uri="{FF2B5EF4-FFF2-40B4-BE49-F238E27FC236}">
                <a16:creationId xmlns:a16="http://schemas.microsoft.com/office/drawing/2014/main" id="{FDD913F4-137F-72E8-A0FC-B1B91814BC6E}"/>
              </a:ext>
            </a:extLst>
          </p:cNvPr>
          <p:cNvPicPr preferRelativeResize="0"/>
          <p:nvPr/>
        </p:nvPicPr>
        <p:blipFill rotWithShape="1">
          <a:blip r:embed="rId3">
            <a:alphaModFix/>
          </a:blip>
          <a:srcRect/>
          <a:stretch/>
        </p:blipFill>
        <p:spPr>
          <a:xfrm>
            <a:off x="2019216" y="410722"/>
            <a:ext cx="2079564" cy="769873"/>
          </a:xfrm>
          <a:prstGeom prst="rect">
            <a:avLst/>
          </a:prstGeom>
          <a:noFill/>
          <a:ln>
            <a:noFill/>
          </a:ln>
        </p:spPr>
      </p:pic>
      <p:sp>
        <p:nvSpPr>
          <p:cNvPr id="13" name="Google Shape;79;p1">
            <a:extLst>
              <a:ext uri="{FF2B5EF4-FFF2-40B4-BE49-F238E27FC236}">
                <a16:creationId xmlns:a16="http://schemas.microsoft.com/office/drawing/2014/main" id="{32FE7727-BD00-F555-7FC4-6B0DFF96A088}"/>
              </a:ext>
            </a:extLst>
          </p:cNvPr>
          <p:cNvSpPr txBox="1"/>
          <p:nvPr/>
        </p:nvSpPr>
        <p:spPr>
          <a:xfrm>
            <a:off x="10764001" y="7497890"/>
            <a:ext cx="1931823" cy="841256"/>
          </a:xfrm>
          <a:prstGeom prst="rect">
            <a:avLst/>
          </a:prstGeom>
          <a:noFill/>
          <a:ln>
            <a:noFill/>
          </a:ln>
        </p:spPr>
        <p:txBody>
          <a:bodyPr spcFirstLastPara="1" wrap="square" lIns="50800" tIns="50800" rIns="50800" bIns="50800" anchor="ctr" anchorCtr="0">
            <a:spAutoFit/>
          </a:bodyPr>
          <a:lstStyle/>
          <a:p>
            <a:pPr marL="0" marR="0" lvl="0" indent="0" algn="ctr" rtl="0">
              <a:lnSpc>
                <a:spcPct val="100000"/>
              </a:lnSpc>
              <a:spcBef>
                <a:spcPts val="0"/>
              </a:spcBef>
              <a:spcAft>
                <a:spcPts val="0"/>
              </a:spcAft>
              <a:buClr>
                <a:srgbClr val="000000"/>
              </a:buClr>
              <a:buSzPts val="2400"/>
              <a:buFont typeface="Ovo"/>
              <a:buNone/>
            </a:pPr>
            <a:r>
              <a:rPr lang="en-US" sz="2400" b="0" i="0" u="none" strike="noStrike" cap="none">
                <a:solidFill>
                  <a:srgbClr val="000000"/>
                </a:solidFill>
                <a:latin typeface="Ovo"/>
                <a:ea typeface="Ovo"/>
                <a:cs typeface="Ovo"/>
                <a:sym typeface="Ovo"/>
              </a:rPr>
              <a:t>* = Graduated</a:t>
            </a:r>
            <a:endParaRPr dirty="0"/>
          </a:p>
        </p:txBody>
      </p:sp>
      <p:sp>
        <p:nvSpPr>
          <p:cNvPr id="14" name="TextBox 13">
            <a:extLst>
              <a:ext uri="{FF2B5EF4-FFF2-40B4-BE49-F238E27FC236}">
                <a16:creationId xmlns:a16="http://schemas.microsoft.com/office/drawing/2014/main" id="{94E6A41D-78D1-0224-5FF1-C0AF91185558}"/>
              </a:ext>
            </a:extLst>
          </p:cNvPr>
          <p:cNvSpPr txBox="1"/>
          <p:nvPr/>
        </p:nvSpPr>
        <p:spPr>
          <a:xfrm>
            <a:off x="4684456" y="3250436"/>
            <a:ext cx="1268387" cy="276999"/>
          </a:xfrm>
          <a:prstGeom prst="rect">
            <a:avLst/>
          </a:prstGeom>
          <a:noFill/>
        </p:spPr>
        <p:txBody>
          <a:bodyPr wrap="square">
            <a:spAutoFit/>
          </a:bodyPr>
          <a:lstStyle/>
          <a:p>
            <a:r>
              <a:rPr lang="en-US" sz="1200" b="0" i="0" u="none" strike="noStrike" cap="none" dirty="0">
                <a:solidFill>
                  <a:schemeClr val="bg1">
                    <a:lumMod val="65000"/>
                  </a:schemeClr>
                </a:solidFill>
                <a:latin typeface="Ovo"/>
                <a:ea typeface="Ovo"/>
                <a:cs typeface="Ovo"/>
                <a:sym typeface="Ovo"/>
              </a:rPr>
              <a:t>* = Graduated</a:t>
            </a:r>
            <a:endParaRPr lang="en-US" sz="1200" dirty="0">
              <a:solidFill>
                <a:schemeClr val="bg1">
                  <a:lumMod val="65000"/>
                </a:schemeClr>
              </a:solidFill>
            </a:endParaRPr>
          </a:p>
        </p:txBody>
      </p:sp>
      <p:sp>
        <p:nvSpPr>
          <p:cNvPr id="16" name="Date Placeholder 15">
            <a:extLst>
              <a:ext uri="{FF2B5EF4-FFF2-40B4-BE49-F238E27FC236}">
                <a16:creationId xmlns:a16="http://schemas.microsoft.com/office/drawing/2014/main" id="{683C1206-3752-BFF0-F630-56448CDD39D8}"/>
              </a:ext>
            </a:extLst>
          </p:cNvPr>
          <p:cNvSpPr>
            <a:spLocks noGrp="1"/>
          </p:cNvSpPr>
          <p:nvPr>
            <p:ph type="dt" sz="half" idx="10"/>
          </p:nvPr>
        </p:nvSpPr>
        <p:spPr/>
        <p:txBody>
          <a:bodyPr/>
          <a:lstStyle/>
          <a:p>
            <a:r>
              <a:rPr lang="en-US"/>
              <a:t>1/27/26</a:t>
            </a:r>
          </a:p>
        </p:txBody>
      </p:sp>
      <p:sp>
        <p:nvSpPr>
          <p:cNvPr id="17" name="Footer Placeholder 16">
            <a:extLst>
              <a:ext uri="{FF2B5EF4-FFF2-40B4-BE49-F238E27FC236}">
                <a16:creationId xmlns:a16="http://schemas.microsoft.com/office/drawing/2014/main" id="{7CF500FE-9E2D-8A83-85F2-5002E1C78D5D}"/>
              </a:ext>
            </a:extLst>
          </p:cNvPr>
          <p:cNvSpPr>
            <a:spLocks noGrp="1"/>
          </p:cNvSpPr>
          <p:nvPr>
            <p:ph type="ftr" sz="quarter" idx="11"/>
          </p:nvPr>
        </p:nvSpPr>
        <p:spPr/>
        <p:txBody>
          <a:bodyPr/>
          <a:lstStyle/>
          <a:p>
            <a:r>
              <a:rPr lang="en-US"/>
              <a:t>B. Duran - Hall C Winter Meeting</a:t>
            </a:r>
          </a:p>
        </p:txBody>
      </p:sp>
      <p:sp>
        <p:nvSpPr>
          <p:cNvPr id="18" name="Slide Number Placeholder 17">
            <a:extLst>
              <a:ext uri="{FF2B5EF4-FFF2-40B4-BE49-F238E27FC236}">
                <a16:creationId xmlns:a16="http://schemas.microsoft.com/office/drawing/2014/main" id="{A8AC3D26-D27A-4CDC-D489-DB05F7A1EA93}"/>
              </a:ext>
            </a:extLst>
          </p:cNvPr>
          <p:cNvSpPr>
            <a:spLocks noGrp="1"/>
          </p:cNvSpPr>
          <p:nvPr>
            <p:ph type="sldNum" sz="quarter" idx="12"/>
          </p:nvPr>
        </p:nvSpPr>
        <p:spPr/>
        <p:txBody>
          <a:bodyPr/>
          <a:lstStyle/>
          <a:p>
            <a:fld id="{6007A337-717E-4D40-BFD1-535CA0B95521}" type="slidenum">
              <a:rPr lang="en-US" smtClean="0"/>
              <a:t>39</a:t>
            </a:fld>
            <a:endParaRPr lang="en-US"/>
          </a:p>
        </p:txBody>
      </p:sp>
    </p:spTree>
    <p:extLst>
      <p:ext uri="{BB962C8B-B14F-4D97-AF65-F5344CB8AC3E}">
        <p14:creationId xmlns:p14="http://schemas.microsoft.com/office/powerpoint/2010/main" val="4171347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2F084-B254-3A57-847A-322C2572BCB5}"/>
              </a:ext>
            </a:extLst>
          </p:cNvPr>
          <p:cNvSpPr>
            <a:spLocks noGrp="1"/>
          </p:cNvSpPr>
          <p:nvPr>
            <p:ph type="title"/>
          </p:nvPr>
        </p:nvSpPr>
        <p:spPr>
          <a:xfrm>
            <a:off x="0" y="169182"/>
            <a:ext cx="12115800" cy="1325563"/>
          </a:xfrm>
        </p:spPr>
        <p:txBody>
          <a:bodyPr>
            <a:normAutofit/>
          </a:bodyPr>
          <a:lstStyle/>
          <a:p>
            <a:r>
              <a:rPr lang="en-US" sz="4200" dirty="0">
                <a:solidFill>
                  <a:schemeClr val="tx2">
                    <a:lumMod val="90000"/>
                    <a:lumOff val="10000"/>
                  </a:schemeClr>
                </a:solidFill>
              </a:rPr>
              <a:t>Short-range Correlations: A Universal Feature of Nuclei</a:t>
            </a:r>
          </a:p>
        </p:txBody>
      </p:sp>
      <p:pic>
        <p:nvPicPr>
          <p:cNvPr id="5" name="Picture 4" descr="A diagram of a circle with a red arrow and blue arrow&#10;&#10;AI-generated content may be incorrect.">
            <a:extLst>
              <a:ext uri="{FF2B5EF4-FFF2-40B4-BE49-F238E27FC236}">
                <a16:creationId xmlns:a16="http://schemas.microsoft.com/office/drawing/2014/main" id="{3B82615F-2BC4-DBCC-5876-BB19F909F971}"/>
              </a:ext>
            </a:extLst>
          </p:cNvPr>
          <p:cNvPicPr>
            <a:picLocks noChangeAspect="1"/>
          </p:cNvPicPr>
          <p:nvPr/>
        </p:nvPicPr>
        <p:blipFill>
          <a:blip r:embed="rId3"/>
          <a:srcRect l="9814" r="11841"/>
          <a:stretch>
            <a:fillRect/>
          </a:stretch>
        </p:blipFill>
        <p:spPr>
          <a:xfrm>
            <a:off x="8152307" y="1006776"/>
            <a:ext cx="3676621" cy="3861060"/>
          </a:xfrm>
          <a:prstGeom prst="rect">
            <a:avLst/>
          </a:prstGeom>
        </p:spPr>
      </p:pic>
      <p:sp>
        <p:nvSpPr>
          <p:cNvPr id="6" name="Content Placeholder 2">
            <a:extLst>
              <a:ext uri="{FF2B5EF4-FFF2-40B4-BE49-F238E27FC236}">
                <a16:creationId xmlns:a16="http://schemas.microsoft.com/office/drawing/2014/main" id="{1733B520-E99B-8D04-D53A-1F7D1B448C6D}"/>
              </a:ext>
            </a:extLst>
          </p:cNvPr>
          <p:cNvSpPr txBox="1">
            <a:spLocks/>
          </p:cNvSpPr>
          <p:nvPr/>
        </p:nvSpPr>
        <p:spPr>
          <a:xfrm>
            <a:off x="116542" y="1499886"/>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Clr>
                <a:schemeClr val="accent6">
                  <a:lumMod val="75000"/>
                </a:schemeClr>
              </a:buClr>
            </a:pPr>
            <a:r>
              <a:rPr lang="en-US" dirty="0">
                <a:solidFill>
                  <a:schemeClr val="tx2">
                    <a:lumMod val="90000"/>
                    <a:lumOff val="10000"/>
                  </a:schemeClr>
                </a:solidFill>
              </a:rPr>
              <a:t>All nuclei have them</a:t>
            </a:r>
          </a:p>
          <a:p>
            <a:pPr>
              <a:lnSpc>
                <a:spcPct val="200000"/>
              </a:lnSpc>
              <a:buClr>
                <a:schemeClr val="accent6">
                  <a:lumMod val="75000"/>
                </a:schemeClr>
              </a:buClr>
            </a:pPr>
            <a:r>
              <a:rPr lang="en-US" dirty="0">
                <a:solidFill>
                  <a:schemeClr val="tx2">
                    <a:lumMod val="90000"/>
                    <a:lumOff val="10000"/>
                  </a:schemeClr>
                </a:solidFill>
              </a:rPr>
              <a:t>Pairs of nucleons close together</a:t>
            </a:r>
          </a:p>
          <a:p>
            <a:pPr>
              <a:lnSpc>
                <a:spcPct val="200000"/>
              </a:lnSpc>
              <a:buClr>
                <a:schemeClr val="accent6">
                  <a:lumMod val="75000"/>
                </a:schemeClr>
              </a:buClr>
            </a:pPr>
            <a:r>
              <a:rPr lang="en-US" dirty="0">
                <a:solidFill>
                  <a:schemeClr val="tx2">
                    <a:lumMod val="90000"/>
                    <a:lumOff val="10000"/>
                  </a:schemeClr>
                </a:solidFill>
              </a:rPr>
              <a:t>High back-to-back, low center of mass momenta</a:t>
            </a:r>
          </a:p>
          <a:p>
            <a:pPr>
              <a:lnSpc>
                <a:spcPct val="200000"/>
              </a:lnSpc>
              <a:buClr>
                <a:schemeClr val="accent6">
                  <a:lumMod val="75000"/>
                </a:schemeClr>
              </a:buClr>
            </a:pPr>
            <a:r>
              <a:rPr lang="en-US" dirty="0">
                <a:solidFill>
                  <a:schemeClr val="tx2">
                    <a:lumMod val="90000"/>
                    <a:lumOff val="10000"/>
                  </a:schemeClr>
                </a:solidFill>
              </a:rPr>
              <a:t>Contribution to high-momentum distribution tails</a:t>
            </a:r>
          </a:p>
          <a:p>
            <a:pPr>
              <a:lnSpc>
                <a:spcPct val="200000"/>
              </a:lnSpc>
              <a:buClr>
                <a:schemeClr val="accent6">
                  <a:lumMod val="75000"/>
                </a:schemeClr>
              </a:buClr>
            </a:pPr>
            <a:r>
              <a:rPr lang="en-US" dirty="0">
                <a:solidFill>
                  <a:schemeClr val="tx2">
                    <a:lumMod val="90000"/>
                    <a:lumOff val="10000"/>
                  </a:schemeClr>
                </a:solidFill>
              </a:rPr>
              <a:t>~ 20% of nucleons in a nucleus</a:t>
            </a:r>
            <a:endParaRPr lang="en-US" dirty="0"/>
          </a:p>
        </p:txBody>
      </p:sp>
      <p:sp>
        <p:nvSpPr>
          <p:cNvPr id="3" name="Date Placeholder 2">
            <a:extLst>
              <a:ext uri="{FF2B5EF4-FFF2-40B4-BE49-F238E27FC236}">
                <a16:creationId xmlns:a16="http://schemas.microsoft.com/office/drawing/2014/main" id="{BC617E3D-B231-C7FA-6556-BA67FFE10462}"/>
              </a:ext>
            </a:extLst>
          </p:cNvPr>
          <p:cNvSpPr>
            <a:spLocks noGrp="1"/>
          </p:cNvSpPr>
          <p:nvPr>
            <p:ph type="dt" sz="half" idx="10"/>
          </p:nvPr>
        </p:nvSpPr>
        <p:spPr/>
        <p:txBody>
          <a:bodyPr/>
          <a:lstStyle/>
          <a:p>
            <a:r>
              <a:rPr lang="en-US"/>
              <a:t>1/27/26</a:t>
            </a:r>
          </a:p>
        </p:txBody>
      </p:sp>
      <p:sp>
        <p:nvSpPr>
          <p:cNvPr id="4" name="Footer Placeholder 3">
            <a:extLst>
              <a:ext uri="{FF2B5EF4-FFF2-40B4-BE49-F238E27FC236}">
                <a16:creationId xmlns:a16="http://schemas.microsoft.com/office/drawing/2014/main" id="{220D4923-9A9E-9BC7-4797-A981890CC483}"/>
              </a:ext>
            </a:extLst>
          </p:cNvPr>
          <p:cNvSpPr>
            <a:spLocks noGrp="1"/>
          </p:cNvSpPr>
          <p:nvPr>
            <p:ph type="ftr" sz="quarter" idx="11"/>
          </p:nvPr>
        </p:nvSpPr>
        <p:spPr/>
        <p:txBody>
          <a:bodyPr/>
          <a:lstStyle/>
          <a:p>
            <a:r>
              <a:rPr lang="en-US"/>
              <a:t>B. Duran - Hall C Winter Meeting</a:t>
            </a:r>
          </a:p>
        </p:txBody>
      </p:sp>
      <p:sp>
        <p:nvSpPr>
          <p:cNvPr id="7" name="Slide Number Placeholder 6">
            <a:extLst>
              <a:ext uri="{FF2B5EF4-FFF2-40B4-BE49-F238E27FC236}">
                <a16:creationId xmlns:a16="http://schemas.microsoft.com/office/drawing/2014/main" id="{7158E8CD-0777-9E3C-46C5-2AC0BFE6711F}"/>
              </a:ext>
            </a:extLst>
          </p:cNvPr>
          <p:cNvSpPr>
            <a:spLocks noGrp="1"/>
          </p:cNvSpPr>
          <p:nvPr>
            <p:ph type="sldNum" sz="quarter" idx="12"/>
          </p:nvPr>
        </p:nvSpPr>
        <p:spPr/>
        <p:txBody>
          <a:bodyPr/>
          <a:lstStyle/>
          <a:p>
            <a:fld id="{6007A337-717E-4D40-BFD1-535CA0B95521}" type="slidenum">
              <a:rPr lang="en-US" smtClean="0"/>
              <a:t>4</a:t>
            </a:fld>
            <a:endParaRPr lang="en-US"/>
          </a:p>
        </p:txBody>
      </p:sp>
    </p:spTree>
    <p:extLst>
      <p:ext uri="{BB962C8B-B14F-4D97-AF65-F5344CB8AC3E}">
        <p14:creationId xmlns:p14="http://schemas.microsoft.com/office/powerpoint/2010/main" val="13396608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EFC71E-4CC1-33CF-EF1C-C3B890A1C77F}"/>
              </a:ext>
            </a:extLst>
          </p:cNvPr>
          <p:cNvSpPr>
            <a:spLocks noGrp="1"/>
          </p:cNvSpPr>
          <p:nvPr>
            <p:ph type="title"/>
          </p:nvPr>
        </p:nvSpPr>
        <p:spPr>
          <a:xfrm>
            <a:off x="3702424" y="2516655"/>
            <a:ext cx="4231341" cy="1325563"/>
          </a:xfrm>
        </p:spPr>
        <p:txBody>
          <a:bodyPr/>
          <a:lstStyle/>
          <a:p>
            <a:r>
              <a:rPr lang="en-US" dirty="0"/>
              <a:t>BACK UP SLIDES</a:t>
            </a:r>
          </a:p>
        </p:txBody>
      </p:sp>
      <p:sp>
        <p:nvSpPr>
          <p:cNvPr id="3" name="Date Placeholder 2">
            <a:extLst>
              <a:ext uri="{FF2B5EF4-FFF2-40B4-BE49-F238E27FC236}">
                <a16:creationId xmlns:a16="http://schemas.microsoft.com/office/drawing/2014/main" id="{3A5F4C7E-EB28-9A27-4F59-1887E3B21E08}"/>
              </a:ext>
            </a:extLst>
          </p:cNvPr>
          <p:cNvSpPr>
            <a:spLocks noGrp="1"/>
          </p:cNvSpPr>
          <p:nvPr>
            <p:ph type="dt" sz="half" idx="10"/>
          </p:nvPr>
        </p:nvSpPr>
        <p:spPr/>
        <p:txBody>
          <a:bodyPr/>
          <a:lstStyle/>
          <a:p>
            <a:r>
              <a:rPr lang="en-US"/>
              <a:t>1/27/26</a:t>
            </a:r>
          </a:p>
        </p:txBody>
      </p:sp>
      <p:sp>
        <p:nvSpPr>
          <p:cNvPr id="4" name="Footer Placeholder 3">
            <a:extLst>
              <a:ext uri="{FF2B5EF4-FFF2-40B4-BE49-F238E27FC236}">
                <a16:creationId xmlns:a16="http://schemas.microsoft.com/office/drawing/2014/main" id="{24D9EEC4-D160-9517-D890-DC8493DE325A}"/>
              </a:ext>
            </a:extLst>
          </p:cNvPr>
          <p:cNvSpPr>
            <a:spLocks noGrp="1"/>
          </p:cNvSpPr>
          <p:nvPr>
            <p:ph type="ftr" sz="quarter" idx="11"/>
          </p:nvPr>
        </p:nvSpPr>
        <p:spPr/>
        <p:txBody>
          <a:bodyPr/>
          <a:lstStyle/>
          <a:p>
            <a:r>
              <a:rPr lang="en-US"/>
              <a:t>B. Duran - Hall C Winter Meeting</a:t>
            </a:r>
          </a:p>
        </p:txBody>
      </p:sp>
      <p:sp>
        <p:nvSpPr>
          <p:cNvPr id="5" name="Slide Number Placeholder 4">
            <a:extLst>
              <a:ext uri="{FF2B5EF4-FFF2-40B4-BE49-F238E27FC236}">
                <a16:creationId xmlns:a16="http://schemas.microsoft.com/office/drawing/2014/main" id="{9AC9AEFB-C52F-6A87-C13C-DBCB1FC63B7F}"/>
              </a:ext>
            </a:extLst>
          </p:cNvPr>
          <p:cNvSpPr>
            <a:spLocks noGrp="1"/>
          </p:cNvSpPr>
          <p:nvPr>
            <p:ph type="sldNum" sz="quarter" idx="12"/>
          </p:nvPr>
        </p:nvSpPr>
        <p:spPr/>
        <p:txBody>
          <a:bodyPr/>
          <a:lstStyle/>
          <a:p>
            <a:fld id="{6007A337-717E-4D40-BFD1-535CA0B95521}" type="slidenum">
              <a:rPr lang="en-US" smtClean="0"/>
              <a:t>40</a:t>
            </a:fld>
            <a:endParaRPr lang="en-US"/>
          </a:p>
        </p:txBody>
      </p:sp>
    </p:spTree>
    <p:extLst>
      <p:ext uri="{BB962C8B-B14F-4D97-AF65-F5344CB8AC3E}">
        <p14:creationId xmlns:p14="http://schemas.microsoft.com/office/powerpoint/2010/main" val="39770718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8CC77-9193-0E92-5277-F0B7080AF14B}"/>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6855331-A41F-C875-D93B-73A108B5EBA0}"/>
              </a:ext>
            </a:extLst>
          </p:cNvPr>
          <p:cNvSpPr>
            <a:spLocks noGrp="1"/>
          </p:cNvSpPr>
          <p:nvPr>
            <p:ph type="sldNum" sz="quarter" idx="12"/>
          </p:nvPr>
        </p:nvSpPr>
        <p:spPr/>
        <p:txBody>
          <a:bodyPr/>
          <a:lstStyle/>
          <a:p>
            <a:fld id="{B746ABE8-88CA-F745-818D-028E5081ED8F}" type="slidenum">
              <a:rPr lang="en-US" smtClean="0"/>
              <a:t>41</a:t>
            </a:fld>
            <a:endParaRPr lang="en-US"/>
          </a:p>
        </p:txBody>
      </p:sp>
      <p:sp>
        <p:nvSpPr>
          <p:cNvPr id="8" name="Rectangle 7">
            <a:extLst>
              <a:ext uri="{FF2B5EF4-FFF2-40B4-BE49-F238E27FC236}">
                <a16:creationId xmlns:a16="http://schemas.microsoft.com/office/drawing/2014/main" id="{DB2D42D0-B59D-C7E3-A526-28BF968D0D2D}"/>
              </a:ext>
            </a:extLst>
          </p:cNvPr>
          <p:cNvSpPr/>
          <p:nvPr/>
        </p:nvSpPr>
        <p:spPr>
          <a:xfrm>
            <a:off x="6015687" y="6059212"/>
            <a:ext cx="265043" cy="2971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1" name="Title 1">
            <a:extLst>
              <a:ext uri="{FF2B5EF4-FFF2-40B4-BE49-F238E27FC236}">
                <a16:creationId xmlns:a16="http://schemas.microsoft.com/office/drawing/2014/main" id="{9FA28184-4550-6B8C-71BA-34830F8BC7DD}"/>
              </a:ext>
            </a:extLst>
          </p:cNvPr>
          <p:cNvSpPr txBox="1">
            <a:spLocks/>
          </p:cNvSpPr>
          <p:nvPr/>
        </p:nvSpPr>
        <p:spPr>
          <a:xfrm>
            <a:off x="76338" y="-86488"/>
            <a:ext cx="1177428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200" dirty="0">
                <a:solidFill>
                  <a:schemeClr val="tx2">
                    <a:lumMod val="90000"/>
                    <a:lumOff val="10000"/>
                  </a:schemeClr>
                </a:solidFill>
              </a:rPr>
              <a:t>3N SRCs– Previous Searches</a:t>
            </a:r>
          </a:p>
        </p:txBody>
      </p:sp>
      <p:sp>
        <p:nvSpPr>
          <p:cNvPr id="4" name="TextBox 3">
            <a:extLst>
              <a:ext uri="{FF2B5EF4-FFF2-40B4-BE49-F238E27FC236}">
                <a16:creationId xmlns:a16="http://schemas.microsoft.com/office/drawing/2014/main" id="{EE53418D-F883-19BD-E683-F88E96B02A01}"/>
              </a:ext>
            </a:extLst>
          </p:cNvPr>
          <p:cNvSpPr txBox="1"/>
          <p:nvPr/>
        </p:nvSpPr>
        <p:spPr>
          <a:xfrm>
            <a:off x="5963478" y="6679096"/>
            <a:ext cx="184731" cy="369332"/>
          </a:xfrm>
          <a:prstGeom prst="rect">
            <a:avLst/>
          </a:prstGeom>
          <a:noFill/>
        </p:spPr>
        <p:txBody>
          <a:bodyPr wrap="none" rtlCol="0">
            <a:spAutoFit/>
          </a:bodyPr>
          <a:lstStyle/>
          <a:p>
            <a:endParaRPr lang="en-US" dirty="0"/>
          </a:p>
        </p:txBody>
      </p:sp>
      <p:pic>
        <p:nvPicPr>
          <p:cNvPr id="7" name="Picture 6" descr="A graph with a red arrow pointing at the graph&#10;&#10;AI-generated content may be incorrect.">
            <a:extLst>
              <a:ext uri="{FF2B5EF4-FFF2-40B4-BE49-F238E27FC236}">
                <a16:creationId xmlns:a16="http://schemas.microsoft.com/office/drawing/2014/main" id="{1692EA89-592A-B9EB-EA6F-CA58EE164BD7}"/>
              </a:ext>
            </a:extLst>
          </p:cNvPr>
          <p:cNvPicPr>
            <a:picLocks noChangeAspect="1"/>
          </p:cNvPicPr>
          <p:nvPr/>
        </p:nvPicPr>
        <p:blipFill>
          <a:blip r:embed="rId3"/>
          <a:stretch>
            <a:fillRect/>
          </a:stretch>
        </p:blipFill>
        <p:spPr>
          <a:xfrm>
            <a:off x="76337" y="1049741"/>
            <a:ext cx="11774279" cy="4728499"/>
          </a:xfrm>
          <a:prstGeom prst="rect">
            <a:avLst/>
          </a:prstGeom>
        </p:spPr>
      </p:pic>
      <p:sp>
        <p:nvSpPr>
          <p:cNvPr id="10" name="TextBox 9">
            <a:extLst>
              <a:ext uri="{FF2B5EF4-FFF2-40B4-BE49-F238E27FC236}">
                <a16:creationId xmlns:a16="http://schemas.microsoft.com/office/drawing/2014/main" id="{913786A0-3D3B-1B19-3BA6-F6440BB3B440}"/>
              </a:ext>
            </a:extLst>
          </p:cNvPr>
          <p:cNvSpPr txBox="1"/>
          <p:nvPr/>
        </p:nvSpPr>
        <p:spPr>
          <a:xfrm>
            <a:off x="5778035" y="5884615"/>
            <a:ext cx="6105378" cy="830997"/>
          </a:xfrm>
          <a:prstGeom prst="rect">
            <a:avLst/>
          </a:prstGeom>
          <a:noFill/>
        </p:spPr>
        <p:txBody>
          <a:bodyPr wrap="square">
            <a:spAutoFit/>
          </a:bodyPr>
          <a:lstStyle/>
          <a:p>
            <a:r>
              <a:rPr lang="en-US" sz="2400" dirty="0">
                <a:solidFill>
                  <a:srgbClr val="C00000"/>
                </a:solidFill>
              </a:rPr>
              <a:t>Artifact of bin migration associated with 1% momentum resolution in CLAS detector</a:t>
            </a:r>
          </a:p>
        </p:txBody>
      </p:sp>
      <p:pic>
        <p:nvPicPr>
          <p:cNvPr id="13" name="Picture 12" descr="A close up of a document&#10;&#10;AI-generated content may be incorrect.">
            <a:extLst>
              <a:ext uri="{FF2B5EF4-FFF2-40B4-BE49-F238E27FC236}">
                <a16:creationId xmlns:a16="http://schemas.microsoft.com/office/drawing/2014/main" id="{3FAC3B72-909C-2287-F42E-1644CD131E65}"/>
              </a:ext>
            </a:extLst>
          </p:cNvPr>
          <p:cNvPicPr>
            <a:picLocks noChangeAspect="1"/>
          </p:cNvPicPr>
          <p:nvPr/>
        </p:nvPicPr>
        <p:blipFill>
          <a:blip r:embed="rId4"/>
          <a:stretch>
            <a:fillRect/>
          </a:stretch>
        </p:blipFill>
        <p:spPr>
          <a:xfrm>
            <a:off x="0" y="5476599"/>
            <a:ext cx="5655212" cy="1218526"/>
          </a:xfrm>
          <a:prstGeom prst="rect">
            <a:avLst/>
          </a:prstGeom>
        </p:spPr>
      </p:pic>
      <p:sp>
        <p:nvSpPr>
          <p:cNvPr id="2" name="Rectangle 1">
            <a:extLst>
              <a:ext uri="{FF2B5EF4-FFF2-40B4-BE49-F238E27FC236}">
                <a16:creationId xmlns:a16="http://schemas.microsoft.com/office/drawing/2014/main" id="{22FAAB8C-65A3-AE47-424D-24FFC6CCD20E}"/>
              </a:ext>
            </a:extLst>
          </p:cNvPr>
          <p:cNvSpPr/>
          <p:nvPr/>
        </p:nvSpPr>
        <p:spPr>
          <a:xfrm>
            <a:off x="6602506" y="1049741"/>
            <a:ext cx="4751294" cy="59080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Date Placeholder 2">
            <a:extLst>
              <a:ext uri="{FF2B5EF4-FFF2-40B4-BE49-F238E27FC236}">
                <a16:creationId xmlns:a16="http://schemas.microsoft.com/office/drawing/2014/main" id="{5E42902B-485E-1118-3141-6608E7D9F7BF}"/>
              </a:ext>
            </a:extLst>
          </p:cNvPr>
          <p:cNvSpPr>
            <a:spLocks noGrp="1"/>
          </p:cNvSpPr>
          <p:nvPr>
            <p:ph type="dt" sz="half" idx="10"/>
          </p:nvPr>
        </p:nvSpPr>
        <p:spPr/>
        <p:txBody>
          <a:bodyPr/>
          <a:lstStyle/>
          <a:p>
            <a:r>
              <a:rPr lang="en-US"/>
              <a:t>1/27/26</a:t>
            </a:r>
          </a:p>
        </p:txBody>
      </p:sp>
      <p:sp>
        <p:nvSpPr>
          <p:cNvPr id="6" name="Footer Placeholder 5">
            <a:extLst>
              <a:ext uri="{FF2B5EF4-FFF2-40B4-BE49-F238E27FC236}">
                <a16:creationId xmlns:a16="http://schemas.microsoft.com/office/drawing/2014/main" id="{DDB2BB3A-CB86-A37B-C077-ADB846A9A985}"/>
              </a:ext>
            </a:extLst>
          </p:cNvPr>
          <p:cNvSpPr>
            <a:spLocks noGrp="1"/>
          </p:cNvSpPr>
          <p:nvPr>
            <p:ph type="ftr" sz="quarter" idx="11"/>
          </p:nvPr>
        </p:nvSpPr>
        <p:spPr/>
        <p:txBody>
          <a:bodyPr/>
          <a:lstStyle/>
          <a:p>
            <a:r>
              <a:rPr lang="en-US"/>
              <a:t>B. Duran - Hall C Winter Meeting</a:t>
            </a:r>
          </a:p>
        </p:txBody>
      </p:sp>
    </p:spTree>
    <p:extLst>
      <p:ext uri="{BB962C8B-B14F-4D97-AF65-F5344CB8AC3E}">
        <p14:creationId xmlns:p14="http://schemas.microsoft.com/office/powerpoint/2010/main" val="34638756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2FA45-BAB5-021A-2EE0-96301637E646}"/>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4AADE780-4B04-E5EA-E1E7-6DB510D27709}"/>
              </a:ext>
            </a:extLst>
          </p:cNvPr>
          <p:cNvSpPr>
            <a:spLocks noGrp="1"/>
          </p:cNvSpPr>
          <p:nvPr>
            <p:ph type="sldNum" sz="quarter" idx="12"/>
          </p:nvPr>
        </p:nvSpPr>
        <p:spPr/>
        <p:txBody>
          <a:bodyPr/>
          <a:lstStyle/>
          <a:p>
            <a:fld id="{B746ABE8-88CA-F745-818D-028E5081ED8F}" type="slidenum">
              <a:rPr lang="en-US" smtClean="0"/>
              <a:t>42</a:t>
            </a:fld>
            <a:endParaRPr lang="en-US"/>
          </a:p>
        </p:txBody>
      </p:sp>
      <p:sp>
        <p:nvSpPr>
          <p:cNvPr id="8" name="Rectangle 7">
            <a:extLst>
              <a:ext uri="{FF2B5EF4-FFF2-40B4-BE49-F238E27FC236}">
                <a16:creationId xmlns:a16="http://schemas.microsoft.com/office/drawing/2014/main" id="{A3EA6779-02DC-0263-0D7D-7E3274425D08}"/>
              </a:ext>
            </a:extLst>
          </p:cNvPr>
          <p:cNvSpPr/>
          <p:nvPr/>
        </p:nvSpPr>
        <p:spPr>
          <a:xfrm>
            <a:off x="6015687" y="6059212"/>
            <a:ext cx="265043" cy="297138"/>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4" name="TextBox 3">
            <a:extLst>
              <a:ext uri="{FF2B5EF4-FFF2-40B4-BE49-F238E27FC236}">
                <a16:creationId xmlns:a16="http://schemas.microsoft.com/office/drawing/2014/main" id="{4B868367-D4D9-1C19-0477-4BA7CB2D1B46}"/>
              </a:ext>
            </a:extLst>
          </p:cNvPr>
          <p:cNvSpPr txBox="1"/>
          <p:nvPr/>
        </p:nvSpPr>
        <p:spPr>
          <a:xfrm>
            <a:off x="5963478" y="6679096"/>
            <a:ext cx="184731" cy="369332"/>
          </a:xfrm>
          <a:prstGeom prst="rect">
            <a:avLst/>
          </a:prstGeom>
          <a:noFill/>
        </p:spPr>
        <p:txBody>
          <a:bodyPr wrap="none" rtlCol="0">
            <a:spAutoFit/>
          </a:bodyPr>
          <a:lstStyle/>
          <a:p>
            <a:endParaRPr lang="en-US" dirty="0"/>
          </a:p>
        </p:txBody>
      </p:sp>
      <p:pic>
        <p:nvPicPr>
          <p:cNvPr id="9" name="Picture 8" descr="A graph with numbers and lines&#10;&#10;AI-generated content may be incorrect.">
            <a:extLst>
              <a:ext uri="{FF2B5EF4-FFF2-40B4-BE49-F238E27FC236}">
                <a16:creationId xmlns:a16="http://schemas.microsoft.com/office/drawing/2014/main" id="{621F24EC-AF41-4D7B-7337-B627D77E63A7}"/>
              </a:ext>
            </a:extLst>
          </p:cNvPr>
          <p:cNvPicPr>
            <a:picLocks noChangeAspect="1"/>
          </p:cNvPicPr>
          <p:nvPr/>
        </p:nvPicPr>
        <p:blipFill>
          <a:blip r:embed="rId3"/>
          <a:stretch>
            <a:fillRect/>
          </a:stretch>
        </p:blipFill>
        <p:spPr>
          <a:xfrm>
            <a:off x="122696" y="2156464"/>
            <a:ext cx="6025512" cy="4296673"/>
          </a:xfrm>
          <a:prstGeom prst="rect">
            <a:avLst/>
          </a:prstGeom>
        </p:spPr>
      </p:pic>
      <p:sp>
        <p:nvSpPr>
          <p:cNvPr id="2" name="Title 1">
            <a:extLst>
              <a:ext uri="{FF2B5EF4-FFF2-40B4-BE49-F238E27FC236}">
                <a16:creationId xmlns:a16="http://schemas.microsoft.com/office/drawing/2014/main" id="{B086FE47-FF02-5CFF-6134-154941F9D3DD}"/>
              </a:ext>
            </a:extLst>
          </p:cNvPr>
          <p:cNvSpPr>
            <a:spLocks noGrp="1"/>
          </p:cNvSpPr>
          <p:nvPr>
            <p:ph type="title"/>
          </p:nvPr>
        </p:nvSpPr>
        <p:spPr>
          <a:xfrm>
            <a:off x="3213" y="47390"/>
            <a:ext cx="12105260" cy="1325563"/>
          </a:xfrm>
        </p:spPr>
        <p:txBody>
          <a:bodyPr>
            <a:normAutofit/>
          </a:bodyPr>
          <a:lstStyle/>
          <a:p>
            <a:r>
              <a:rPr lang="en-US" sz="4200" dirty="0">
                <a:solidFill>
                  <a:schemeClr val="tx2">
                    <a:lumMod val="90000"/>
                    <a:lumOff val="10000"/>
                  </a:schemeClr>
                </a:solidFill>
              </a:rPr>
              <a:t>3N Short-range Correlations - </a:t>
            </a:r>
            <a:r>
              <a:rPr lang="en-US" dirty="0"/>
              <a:t>where do we look at?</a:t>
            </a:r>
          </a:p>
        </p:txBody>
      </p:sp>
      <p:pic>
        <p:nvPicPr>
          <p:cNvPr id="13" name="Picture 12" descr="A graph of a function&#10;&#10;AI-generated content may be incorrect.">
            <a:extLst>
              <a:ext uri="{FF2B5EF4-FFF2-40B4-BE49-F238E27FC236}">
                <a16:creationId xmlns:a16="http://schemas.microsoft.com/office/drawing/2014/main" id="{336E2C76-C6DA-7340-FB80-3B62F483AD99}"/>
              </a:ext>
            </a:extLst>
          </p:cNvPr>
          <p:cNvPicPr>
            <a:picLocks noChangeAspect="1"/>
          </p:cNvPicPr>
          <p:nvPr/>
        </p:nvPicPr>
        <p:blipFill>
          <a:blip r:embed="rId4"/>
          <a:srcRect l="52389"/>
          <a:stretch>
            <a:fillRect/>
          </a:stretch>
        </p:blipFill>
        <p:spPr>
          <a:xfrm>
            <a:off x="6523414" y="1793160"/>
            <a:ext cx="5422610" cy="4563190"/>
          </a:xfrm>
          <a:prstGeom prst="rect">
            <a:avLst/>
          </a:prstGeom>
        </p:spPr>
      </p:pic>
      <p:pic>
        <p:nvPicPr>
          <p:cNvPr id="6" name="Picture 5">
            <a:extLst>
              <a:ext uri="{FF2B5EF4-FFF2-40B4-BE49-F238E27FC236}">
                <a16:creationId xmlns:a16="http://schemas.microsoft.com/office/drawing/2014/main" id="{5556C362-3746-2BFA-1EEC-198B42BDA4F8}"/>
              </a:ext>
            </a:extLst>
          </p:cNvPr>
          <p:cNvPicPr>
            <a:picLocks noChangeAspect="1"/>
          </p:cNvPicPr>
          <p:nvPr/>
        </p:nvPicPr>
        <p:blipFill rotWithShape="1">
          <a:blip r:embed="rId5"/>
          <a:srcRect r="1757"/>
          <a:stretch/>
        </p:blipFill>
        <p:spPr>
          <a:xfrm>
            <a:off x="4088233" y="1080172"/>
            <a:ext cx="7779539" cy="923207"/>
          </a:xfrm>
          <a:prstGeom prst="rect">
            <a:avLst/>
          </a:prstGeom>
        </p:spPr>
      </p:pic>
      <p:sp>
        <p:nvSpPr>
          <p:cNvPr id="7" name="TextBox 6">
            <a:extLst>
              <a:ext uri="{FF2B5EF4-FFF2-40B4-BE49-F238E27FC236}">
                <a16:creationId xmlns:a16="http://schemas.microsoft.com/office/drawing/2014/main" id="{2E710B6A-9DCC-9CFB-300C-81293F7F610B}"/>
              </a:ext>
            </a:extLst>
          </p:cNvPr>
          <p:cNvSpPr txBox="1"/>
          <p:nvPr/>
        </p:nvSpPr>
        <p:spPr>
          <a:xfrm>
            <a:off x="124822" y="1176933"/>
            <a:ext cx="3336255" cy="830997"/>
          </a:xfrm>
          <a:prstGeom prst="rect">
            <a:avLst/>
          </a:prstGeom>
          <a:noFill/>
        </p:spPr>
        <p:txBody>
          <a:bodyPr wrap="square" rtlCol="0">
            <a:spAutoFit/>
          </a:bodyPr>
          <a:lstStyle/>
          <a:p>
            <a:r>
              <a:rPr lang="en-US" sz="2400" i="1" dirty="0">
                <a:latin typeface="Times New Roman" panose="02020603050405020304" pitchFamily="18" charset="0"/>
                <a:cs typeface="Times New Roman" panose="02020603050405020304" pitchFamily="18" charset="0"/>
              </a:rPr>
              <a:t>Light cone momentum fraction in a 3N system</a:t>
            </a:r>
          </a:p>
        </p:txBody>
      </p:sp>
      <p:sp>
        <p:nvSpPr>
          <p:cNvPr id="10" name="Arrow: Right 9">
            <a:extLst>
              <a:ext uri="{FF2B5EF4-FFF2-40B4-BE49-F238E27FC236}">
                <a16:creationId xmlns:a16="http://schemas.microsoft.com/office/drawing/2014/main" id="{539B26E6-A58E-7BC2-F8AB-CD15415A86AA}"/>
              </a:ext>
            </a:extLst>
          </p:cNvPr>
          <p:cNvSpPr/>
          <p:nvPr/>
        </p:nvSpPr>
        <p:spPr>
          <a:xfrm>
            <a:off x="3461957" y="1526038"/>
            <a:ext cx="568595" cy="287867"/>
          </a:xfrm>
          <a:prstGeom prst="rightArrow">
            <a:avLst/>
          </a:prstGeom>
          <a:solidFill>
            <a:srgbClr val="FD6D08"/>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sp>
        <p:nvSpPr>
          <p:cNvPr id="3" name="Date Placeholder 2">
            <a:extLst>
              <a:ext uri="{FF2B5EF4-FFF2-40B4-BE49-F238E27FC236}">
                <a16:creationId xmlns:a16="http://schemas.microsoft.com/office/drawing/2014/main" id="{2F988287-00D1-94F0-A839-3190806EEA2C}"/>
              </a:ext>
            </a:extLst>
          </p:cNvPr>
          <p:cNvSpPr>
            <a:spLocks noGrp="1"/>
          </p:cNvSpPr>
          <p:nvPr>
            <p:ph type="dt" sz="half" idx="10"/>
          </p:nvPr>
        </p:nvSpPr>
        <p:spPr/>
        <p:txBody>
          <a:bodyPr/>
          <a:lstStyle/>
          <a:p>
            <a:r>
              <a:rPr lang="en-US"/>
              <a:t>1/27/26</a:t>
            </a:r>
          </a:p>
        </p:txBody>
      </p:sp>
      <p:sp>
        <p:nvSpPr>
          <p:cNvPr id="11" name="Footer Placeholder 10">
            <a:extLst>
              <a:ext uri="{FF2B5EF4-FFF2-40B4-BE49-F238E27FC236}">
                <a16:creationId xmlns:a16="http://schemas.microsoft.com/office/drawing/2014/main" id="{26706B92-BD52-55E7-92B5-64FD9B6E28E7}"/>
              </a:ext>
            </a:extLst>
          </p:cNvPr>
          <p:cNvSpPr>
            <a:spLocks noGrp="1"/>
          </p:cNvSpPr>
          <p:nvPr>
            <p:ph type="ftr" sz="quarter" idx="11"/>
          </p:nvPr>
        </p:nvSpPr>
        <p:spPr/>
        <p:txBody>
          <a:bodyPr/>
          <a:lstStyle/>
          <a:p>
            <a:r>
              <a:rPr lang="en-US"/>
              <a:t>B. Duran - Hall C Winter Meeting</a:t>
            </a:r>
          </a:p>
        </p:txBody>
      </p:sp>
    </p:spTree>
    <p:extLst>
      <p:ext uri="{BB962C8B-B14F-4D97-AF65-F5344CB8AC3E}">
        <p14:creationId xmlns:p14="http://schemas.microsoft.com/office/powerpoint/2010/main" val="42938078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93B40F-30C7-25D2-2359-739C5DA552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55912C0-8B8D-D322-04BD-5C01506ABC71}"/>
              </a:ext>
            </a:extLst>
          </p:cNvPr>
          <p:cNvSpPr>
            <a:spLocks noGrp="1" noChangeArrowheads="1"/>
          </p:cNvSpPr>
          <p:nvPr>
            <p:ph type="title"/>
          </p:nvPr>
        </p:nvSpPr>
        <p:spPr>
          <a:xfrm>
            <a:off x="187325" y="170563"/>
            <a:ext cx="10972800" cy="1143000"/>
          </a:xfrm>
        </p:spPr>
        <p:txBody>
          <a:bodyPr/>
          <a:lstStyle/>
          <a:p>
            <a:r>
              <a:rPr lang="en-US" altLang="en-US" dirty="0">
                <a:solidFill>
                  <a:srgbClr val="FF0000"/>
                </a:solidFill>
              </a:rPr>
              <a:t>E12-11-112 Experiment in Hall A</a:t>
            </a:r>
          </a:p>
        </p:txBody>
      </p:sp>
      <p:sp>
        <p:nvSpPr>
          <p:cNvPr id="5" name="Content Placeholder 2">
            <a:extLst>
              <a:ext uri="{FF2B5EF4-FFF2-40B4-BE49-F238E27FC236}">
                <a16:creationId xmlns:a16="http://schemas.microsoft.com/office/drawing/2014/main" id="{47789CC5-9C20-7DE1-B3A4-CFFC6F89DADC}"/>
              </a:ext>
            </a:extLst>
          </p:cNvPr>
          <p:cNvSpPr>
            <a:spLocks noGrp="1" noChangeArrowheads="1"/>
          </p:cNvSpPr>
          <p:nvPr>
            <p:ph idx="1"/>
          </p:nvPr>
        </p:nvSpPr>
        <p:spPr>
          <a:xfrm>
            <a:off x="5925342" y="1930400"/>
            <a:ext cx="5922963" cy="4508500"/>
          </a:xfrm>
        </p:spPr>
        <p:txBody>
          <a:bodyPr>
            <a:noAutofit/>
          </a:bodyPr>
          <a:lstStyle/>
          <a:p>
            <a:pPr marL="0" indent="0">
              <a:lnSpc>
                <a:spcPct val="100000"/>
              </a:lnSpc>
              <a:buNone/>
            </a:pPr>
            <a:endParaRPr lang="en-US" altLang="en-US" sz="2400" dirty="0">
              <a:solidFill>
                <a:schemeClr val="tx2">
                  <a:lumMod val="75000"/>
                  <a:lumOff val="25000"/>
                </a:schemeClr>
              </a:solidFill>
            </a:endParaRPr>
          </a:p>
          <a:p>
            <a:pPr lvl="1">
              <a:lnSpc>
                <a:spcPct val="100000"/>
              </a:lnSpc>
              <a:spcBef>
                <a:spcPts val="375"/>
              </a:spcBef>
              <a:buClr>
                <a:srgbClr val="FF0000"/>
              </a:buClr>
            </a:pPr>
            <a:r>
              <a:rPr lang="en-US" altLang="en-US" dirty="0">
                <a:solidFill>
                  <a:schemeClr val="tx2">
                    <a:lumMod val="75000"/>
                    <a:lumOff val="25000"/>
                  </a:schemeClr>
                </a:solidFill>
              </a:rPr>
              <a:t>QE peak for 10 Q</a:t>
            </a:r>
            <a:r>
              <a:rPr lang="en-US" altLang="en-US" baseline="30000" dirty="0">
                <a:solidFill>
                  <a:schemeClr val="tx2">
                    <a:lumMod val="75000"/>
                    <a:lumOff val="25000"/>
                  </a:schemeClr>
                </a:solidFill>
              </a:rPr>
              <a:t>2</a:t>
            </a:r>
            <a:r>
              <a:rPr lang="en-US" altLang="en-US" dirty="0">
                <a:solidFill>
                  <a:schemeClr val="tx2">
                    <a:lumMod val="75000"/>
                    <a:lumOff val="25000"/>
                  </a:schemeClr>
                </a:solidFill>
              </a:rPr>
              <a:t> values, 0.6-2.8 GeV</a:t>
            </a:r>
            <a:r>
              <a:rPr lang="en-US" altLang="en-US" baseline="30000" dirty="0">
                <a:solidFill>
                  <a:schemeClr val="tx2">
                    <a:lumMod val="75000"/>
                    <a:lumOff val="25000"/>
                  </a:schemeClr>
                </a:solidFill>
              </a:rPr>
              <a:t>2</a:t>
            </a:r>
          </a:p>
          <a:p>
            <a:pPr lvl="2">
              <a:lnSpc>
                <a:spcPct val="100000"/>
              </a:lnSpc>
              <a:buClr>
                <a:srgbClr val="FF0000"/>
              </a:buClr>
              <a:buFont typeface="Wingdings" pitchFamily="2" charset="2"/>
              <a:buChar char="Ø"/>
            </a:pPr>
            <a:r>
              <a:rPr lang="en-US" altLang="en-US" sz="2400" dirty="0">
                <a:solidFill>
                  <a:schemeClr val="tx2">
                    <a:lumMod val="75000"/>
                    <a:lumOff val="25000"/>
                  </a:schemeClr>
                </a:solidFill>
              </a:rPr>
              <a:t>Neutron magnetic form factor</a:t>
            </a:r>
          </a:p>
          <a:p>
            <a:pPr lvl="2">
              <a:lnSpc>
                <a:spcPct val="100000"/>
              </a:lnSpc>
              <a:buClr>
                <a:srgbClr val="FF0000"/>
              </a:buClr>
              <a:buFont typeface="Wingdings" pitchFamily="2" charset="2"/>
              <a:buChar char="Ø"/>
            </a:pPr>
            <a:r>
              <a:rPr lang="en-US" altLang="en-US" sz="2400" i="1" dirty="0">
                <a:solidFill>
                  <a:schemeClr val="tx2">
                    <a:lumMod val="75000"/>
                    <a:lumOff val="25000"/>
                  </a:schemeClr>
                </a:solidFill>
              </a:rPr>
              <a:t>S. Santiesteban, et al., PRL 132 (2024) 162501.</a:t>
            </a:r>
          </a:p>
          <a:p>
            <a:pPr lvl="2">
              <a:lnSpc>
                <a:spcPct val="100000"/>
              </a:lnSpc>
              <a:buClr>
                <a:srgbClr val="FF0000"/>
              </a:buClr>
            </a:pPr>
            <a:endParaRPr lang="en-US" altLang="en-US" sz="2400" dirty="0">
              <a:solidFill>
                <a:schemeClr val="tx2">
                  <a:lumMod val="75000"/>
                  <a:lumOff val="25000"/>
                </a:schemeClr>
              </a:solidFill>
            </a:endParaRPr>
          </a:p>
          <a:p>
            <a:pPr lvl="1">
              <a:lnSpc>
                <a:spcPct val="100000"/>
              </a:lnSpc>
              <a:spcBef>
                <a:spcPts val="375"/>
              </a:spcBef>
              <a:buClr>
                <a:srgbClr val="FF0000"/>
              </a:buClr>
            </a:pPr>
            <a:r>
              <a:rPr lang="en-US" altLang="en-US" dirty="0">
                <a:solidFill>
                  <a:schemeClr val="tx2">
                    <a:lumMod val="75000"/>
                    <a:lumOff val="25000"/>
                  </a:schemeClr>
                </a:solidFill>
              </a:rPr>
              <a:t>Data to x ≈ 2 at Q</a:t>
            </a:r>
            <a:r>
              <a:rPr lang="en-US" altLang="en-US" baseline="30000" dirty="0">
                <a:solidFill>
                  <a:schemeClr val="tx2">
                    <a:lumMod val="75000"/>
                    <a:lumOff val="25000"/>
                  </a:schemeClr>
                </a:solidFill>
              </a:rPr>
              <a:t>2</a:t>
            </a:r>
            <a:r>
              <a:rPr lang="en-US" altLang="en-US" dirty="0">
                <a:solidFill>
                  <a:schemeClr val="tx2">
                    <a:lumMod val="75000"/>
                    <a:lumOff val="25000"/>
                  </a:schemeClr>
                </a:solidFill>
              </a:rPr>
              <a:t> = 1.4, 1.9 GeV</a:t>
            </a:r>
            <a:r>
              <a:rPr lang="en-US" altLang="en-US" baseline="30000" dirty="0">
                <a:solidFill>
                  <a:schemeClr val="tx2">
                    <a:lumMod val="75000"/>
                    <a:lumOff val="25000"/>
                  </a:schemeClr>
                </a:solidFill>
              </a:rPr>
              <a:t>2</a:t>
            </a:r>
            <a:r>
              <a:rPr lang="en-US" altLang="en-US" dirty="0">
                <a:solidFill>
                  <a:schemeClr val="tx2">
                    <a:lumMod val="75000"/>
                    <a:lumOff val="25000"/>
                  </a:schemeClr>
                </a:solidFill>
              </a:rPr>
              <a:t> </a:t>
            </a:r>
          </a:p>
          <a:p>
            <a:pPr lvl="2">
              <a:lnSpc>
                <a:spcPct val="100000"/>
              </a:lnSpc>
              <a:buClr>
                <a:srgbClr val="FF0000"/>
              </a:buClr>
              <a:buFont typeface="Wingdings" pitchFamily="2" charset="2"/>
              <a:buChar char="Ø"/>
            </a:pPr>
            <a:r>
              <a:rPr lang="en-US" altLang="en-US" sz="2400" dirty="0">
                <a:solidFill>
                  <a:schemeClr val="tx2">
                    <a:lumMod val="75000"/>
                    <a:lumOff val="25000"/>
                  </a:schemeClr>
                </a:solidFill>
              </a:rPr>
              <a:t>Isospin structure of 2N-SRCs.</a:t>
            </a:r>
          </a:p>
          <a:p>
            <a:pPr lvl="2">
              <a:lnSpc>
                <a:spcPct val="100000"/>
              </a:lnSpc>
              <a:buClr>
                <a:srgbClr val="FF0000"/>
              </a:buClr>
              <a:buFont typeface="Wingdings" pitchFamily="2" charset="2"/>
              <a:buChar char="Ø"/>
            </a:pPr>
            <a:r>
              <a:rPr lang="en-US" altLang="en-US" sz="2400" i="1" dirty="0">
                <a:solidFill>
                  <a:schemeClr val="tx2">
                    <a:lumMod val="75000"/>
                    <a:lumOff val="25000"/>
                  </a:schemeClr>
                </a:solidFill>
              </a:rPr>
              <a:t>S. Li, et al., Nature 609 (2022) 7925</a:t>
            </a:r>
          </a:p>
          <a:p>
            <a:pPr marL="914400" lvl="2" indent="0">
              <a:lnSpc>
                <a:spcPct val="100000"/>
              </a:lnSpc>
              <a:buNone/>
            </a:pPr>
            <a:endParaRPr lang="en-US" altLang="en-US" sz="2400" i="1" dirty="0">
              <a:solidFill>
                <a:schemeClr val="tx2">
                  <a:lumMod val="75000"/>
                  <a:lumOff val="25000"/>
                </a:schemeClr>
              </a:solidFill>
            </a:endParaRPr>
          </a:p>
        </p:txBody>
      </p:sp>
      <p:pic>
        <p:nvPicPr>
          <p:cNvPr id="6" name="Google Shape;7954;p162">
            <a:extLst>
              <a:ext uri="{FF2B5EF4-FFF2-40B4-BE49-F238E27FC236}">
                <a16:creationId xmlns:a16="http://schemas.microsoft.com/office/drawing/2014/main" id="{08329B56-6E91-8056-68F7-CF38EC8D6621}"/>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0301"/>
            <a:ext cx="6096001" cy="409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959;p162">
            <a:extLst>
              <a:ext uri="{FF2B5EF4-FFF2-40B4-BE49-F238E27FC236}">
                <a16:creationId xmlns:a16="http://schemas.microsoft.com/office/drawing/2014/main" id="{E3EC501E-1867-708E-D2F9-B074076AC7FB}"/>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649" t="39838" r="1649" b="41093"/>
          <a:stretch>
            <a:fillRect/>
          </a:stretch>
        </p:blipFill>
        <p:spPr bwMode="auto">
          <a:xfrm>
            <a:off x="873125" y="6192838"/>
            <a:ext cx="4800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7961;p162">
            <a:extLst>
              <a:ext uri="{FF2B5EF4-FFF2-40B4-BE49-F238E27FC236}">
                <a16:creationId xmlns:a16="http://schemas.microsoft.com/office/drawing/2014/main" id="{7BE729CE-3431-7E9F-6B79-991DFA224C79}"/>
              </a:ext>
            </a:extLst>
          </p:cNvPr>
          <p:cNvSpPr>
            <a:spLocks noChangeArrowheads="1"/>
          </p:cNvSpPr>
          <p:nvPr/>
        </p:nvSpPr>
        <p:spPr bwMode="auto">
          <a:xfrm>
            <a:off x="2624138" y="6122988"/>
            <a:ext cx="1022350" cy="631825"/>
          </a:xfrm>
          <a:prstGeom prst="rect">
            <a:avLst/>
          </a:prstGeom>
          <a:noFill/>
          <a:ln w="9525">
            <a:solidFill>
              <a:srgbClr val="163EF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09710" tIns="109710" rIns="109710" bIns="10971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1" name="Google Shape;7957;p162">
            <a:extLst>
              <a:ext uri="{FF2B5EF4-FFF2-40B4-BE49-F238E27FC236}">
                <a16:creationId xmlns:a16="http://schemas.microsoft.com/office/drawing/2014/main" id="{28B5DD4B-D2C1-52CE-7752-963C3C2DDA42}"/>
              </a:ext>
            </a:extLst>
          </p:cNvPr>
          <p:cNvSpPr>
            <a:spLocks noChangeArrowheads="1"/>
          </p:cNvSpPr>
          <p:nvPr/>
        </p:nvSpPr>
        <p:spPr bwMode="auto">
          <a:xfrm rot="1813238">
            <a:off x="2760240" y="3139280"/>
            <a:ext cx="1284287" cy="912812"/>
          </a:xfrm>
          <a:prstGeom prst="ellipse">
            <a:avLst/>
          </a:prstGeom>
          <a:noFill/>
          <a:ln w="19050">
            <a:solidFill>
              <a:srgbClr val="00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85320" tIns="85320" rIns="85320" bIns="853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2" name="Google Shape;7960;p162">
            <a:extLst>
              <a:ext uri="{FF2B5EF4-FFF2-40B4-BE49-F238E27FC236}">
                <a16:creationId xmlns:a16="http://schemas.microsoft.com/office/drawing/2014/main" id="{8DA33163-0F90-4DBA-647C-07F7921812B0}"/>
              </a:ext>
            </a:extLst>
          </p:cNvPr>
          <p:cNvCxnSpPr>
            <a:cxnSpLocks noChangeShapeType="1"/>
          </p:cNvCxnSpPr>
          <p:nvPr/>
        </p:nvCxnSpPr>
        <p:spPr bwMode="auto">
          <a:xfrm rot="10800000" flipH="1">
            <a:off x="2869406" y="4313275"/>
            <a:ext cx="357187" cy="1625600"/>
          </a:xfrm>
          <a:prstGeom prst="straightConnector1">
            <a:avLst/>
          </a:prstGeom>
          <a:noFill/>
          <a:ln w="19050">
            <a:solidFill>
              <a:srgbClr val="0000FF"/>
            </a:solidFill>
            <a:prstDash val="dash"/>
            <a:round/>
            <a:headEnd/>
            <a:tailEnd type="triangle" w="med" len="med"/>
          </a:ln>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9058CB01-9380-23A4-1CB7-79A0BC182D84}"/>
              </a:ext>
            </a:extLst>
          </p:cNvPr>
          <p:cNvSpPr txBox="1"/>
          <p:nvPr/>
        </p:nvSpPr>
        <p:spPr>
          <a:xfrm>
            <a:off x="579732" y="1181882"/>
            <a:ext cx="6133512" cy="461665"/>
          </a:xfrm>
          <a:prstGeom prst="rect">
            <a:avLst/>
          </a:prstGeom>
          <a:noFill/>
        </p:spPr>
        <p:txBody>
          <a:bodyPr wrap="square">
            <a:spAutoFit/>
          </a:bodyPr>
          <a:lstStyle/>
          <a:p>
            <a:r>
              <a:rPr lang="en-US" altLang="en-US" sz="2400" dirty="0">
                <a:solidFill>
                  <a:schemeClr val="tx2">
                    <a:lumMod val="75000"/>
                    <a:lumOff val="25000"/>
                  </a:schemeClr>
                </a:solidFill>
              </a:rPr>
              <a:t>QE scattering at large x from </a:t>
            </a:r>
            <a:r>
              <a:rPr lang="en-US" altLang="en-US" sz="2400" baseline="30000" dirty="0">
                <a:solidFill>
                  <a:schemeClr val="tx2">
                    <a:lumMod val="75000"/>
                    <a:lumOff val="25000"/>
                  </a:schemeClr>
                </a:solidFill>
              </a:rPr>
              <a:t>2</a:t>
            </a:r>
            <a:r>
              <a:rPr lang="en-US" altLang="en-US" sz="2400" dirty="0">
                <a:solidFill>
                  <a:schemeClr val="tx2">
                    <a:lumMod val="75000"/>
                    <a:lumOff val="25000"/>
                  </a:schemeClr>
                </a:solidFill>
              </a:rPr>
              <a:t>H, </a:t>
            </a:r>
            <a:r>
              <a:rPr lang="en-US" altLang="en-US" sz="2400" baseline="30000" dirty="0">
                <a:solidFill>
                  <a:schemeClr val="tx2">
                    <a:lumMod val="75000"/>
                    <a:lumOff val="25000"/>
                  </a:schemeClr>
                </a:solidFill>
              </a:rPr>
              <a:t>3</a:t>
            </a:r>
            <a:r>
              <a:rPr lang="en-US" altLang="en-US" sz="2400" dirty="0">
                <a:solidFill>
                  <a:schemeClr val="tx2">
                    <a:lumMod val="75000"/>
                    <a:lumOff val="25000"/>
                  </a:schemeClr>
                </a:solidFill>
              </a:rPr>
              <a:t>H, and </a:t>
            </a:r>
            <a:r>
              <a:rPr lang="en-US" altLang="en-US" sz="2400" baseline="30000" dirty="0">
                <a:solidFill>
                  <a:schemeClr val="tx2">
                    <a:lumMod val="75000"/>
                    <a:lumOff val="25000"/>
                  </a:schemeClr>
                </a:solidFill>
              </a:rPr>
              <a:t>3</a:t>
            </a:r>
            <a:r>
              <a:rPr lang="en-US" altLang="en-US" sz="2400" dirty="0">
                <a:solidFill>
                  <a:schemeClr val="tx2">
                    <a:lumMod val="75000"/>
                    <a:lumOff val="25000"/>
                  </a:schemeClr>
                </a:solidFill>
              </a:rPr>
              <a:t>He</a:t>
            </a:r>
          </a:p>
        </p:txBody>
      </p:sp>
      <p:sp>
        <p:nvSpPr>
          <p:cNvPr id="2" name="Date Placeholder 1">
            <a:extLst>
              <a:ext uri="{FF2B5EF4-FFF2-40B4-BE49-F238E27FC236}">
                <a16:creationId xmlns:a16="http://schemas.microsoft.com/office/drawing/2014/main" id="{EA61C031-37F7-4876-4D16-CE3710A7C13B}"/>
              </a:ext>
            </a:extLst>
          </p:cNvPr>
          <p:cNvSpPr>
            <a:spLocks noGrp="1"/>
          </p:cNvSpPr>
          <p:nvPr>
            <p:ph type="dt" sz="half" idx="10"/>
          </p:nvPr>
        </p:nvSpPr>
        <p:spPr/>
        <p:txBody>
          <a:bodyPr/>
          <a:lstStyle/>
          <a:p>
            <a:r>
              <a:rPr lang="en-US"/>
              <a:t>1/27/26</a:t>
            </a:r>
          </a:p>
        </p:txBody>
      </p:sp>
      <p:sp>
        <p:nvSpPr>
          <p:cNvPr id="3" name="Footer Placeholder 2">
            <a:extLst>
              <a:ext uri="{FF2B5EF4-FFF2-40B4-BE49-F238E27FC236}">
                <a16:creationId xmlns:a16="http://schemas.microsoft.com/office/drawing/2014/main" id="{7B5EA335-D14F-6ACE-5889-D1A8967E182E}"/>
              </a:ext>
            </a:extLst>
          </p:cNvPr>
          <p:cNvSpPr>
            <a:spLocks noGrp="1"/>
          </p:cNvSpPr>
          <p:nvPr>
            <p:ph type="ftr" sz="quarter" idx="11"/>
          </p:nvPr>
        </p:nvSpPr>
        <p:spPr/>
        <p:txBody>
          <a:bodyPr/>
          <a:lstStyle/>
          <a:p>
            <a:r>
              <a:rPr lang="en-US"/>
              <a:t>B. Duran - Hall C Winter Meeting</a:t>
            </a:r>
          </a:p>
        </p:txBody>
      </p:sp>
      <p:sp>
        <p:nvSpPr>
          <p:cNvPr id="9" name="Slide Number Placeholder 8">
            <a:extLst>
              <a:ext uri="{FF2B5EF4-FFF2-40B4-BE49-F238E27FC236}">
                <a16:creationId xmlns:a16="http://schemas.microsoft.com/office/drawing/2014/main" id="{C4CADF66-BFCA-2D26-5131-310742D0027F}"/>
              </a:ext>
            </a:extLst>
          </p:cNvPr>
          <p:cNvSpPr>
            <a:spLocks noGrp="1"/>
          </p:cNvSpPr>
          <p:nvPr>
            <p:ph type="sldNum" sz="quarter" idx="12"/>
          </p:nvPr>
        </p:nvSpPr>
        <p:spPr/>
        <p:txBody>
          <a:bodyPr/>
          <a:lstStyle/>
          <a:p>
            <a:fld id="{6007A337-717E-4D40-BFD1-535CA0B95521}" type="slidenum">
              <a:rPr lang="en-US" smtClean="0"/>
              <a:t>43</a:t>
            </a:fld>
            <a:endParaRPr lang="en-US"/>
          </a:p>
        </p:txBody>
      </p:sp>
    </p:spTree>
    <p:extLst>
      <p:ext uri="{BB962C8B-B14F-4D97-AF65-F5344CB8AC3E}">
        <p14:creationId xmlns:p14="http://schemas.microsoft.com/office/powerpoint/2010/main" val="28254383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5AF0F-3101-A9E1-20B0-6CAFB00DFC8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3B8AF9F-DBCA-6761-B364-16C8ACF62662}"/>
              </a:ext>
            </a:extLst>
          </p:cNvPr>
          <p:cNvSpPr>
            <a:spLocks noGrp="1" noChangeArrowheads="1"/>
          </p:cNvSpPr>
          <p:nvPr>
            <p:ph type="title"/>
          </p:nvPr>
        </p:nvSpPr>
        <p:spPr>
          <a:xfrm>
            <a:off x="187325" y="170563"/>
            <a:ext cx="10972800" cy="1143000"/>
          </a:xfrm>
        </p:spPr>
        <p:txBody>
          <a:bodyPr/>
          <a:lstStyle/>
          <a:p>
            <a:r>
              <a:rPr lang="en-US" altLang="en-US" dirty="0">
                <a:solidFill>
                  <a:srgbClr val="FF0000"/>
                </a:solidFill>
              </a:rPr>
              <a:t>E12-11-112 Experiment in Hall A</a:t>
            </a:r>
          </a:p>
        </p:txBody>
      </p:sp>
      <p:sp>
        <p:nvSpPr>
          <p:cNvPr id="5" name="Content Placeholder 2">
            <a:extLst>
              <a:ext uri="{FF2B5EF4-FFF2-40B4-BE49-F238E27FC236}">
                <a16:creationId xmlns:a16="http://schemas.microsoft.com/office/drawing/2014/main" id="{57D03991-1AED-E2B7-A292-6BA3CA5DBCF2}"/>
              </a:ext>
            </a:extLst>
          </p:cNvPr>
          <p:cNvSpPr>
            <a:spLocks noGrp="1" noChangeArrowheads="1"/>
          </p:cNvSpPr>
          <p:nvPr>
            <p:ph idx="1"/>
          </p:nvPr>
        </p:nvSpPr>
        <p:spPr>
          <a:xfrm>
            <a:off x="6003924" y="2313427"/>
            <a:ext cx="5922963" cy="3584135"/>
          </a:xfrm>
        </p:spPr>
        <p:txBody>
          <a:bodyPr>
            <a:noAutofit/>
          </a:bodyPr>
          <a:lstStyle/>
          <a:p>
            <a:pPr lvl="1">
              <a:spcBef>
                <a:spcPts val="375"/>
              </a:spcBef>
              <a:buClr>
                <a:srgbClr val="FF0000"/>
              </a:buClr>
            </a:pPr>
            <a:r>
              <a:rPr lang="en-US" altLang="en-US" dirty="0">
                <a:solidFill>
                  <a:schemeClr val="tx2">
                    <a:lumMod val="75000"/>
                    <a:lumOff val="25000"/>
                  </a:schemeClr>
                </a:solidFill>
              </a:rPr>
              <a:t>QE peak in SRC region: 5 Q</a:t>
            </a:r>
            <a:r>
              <a:rPr lang="en-US" altLang="en-US" baseline="30000" dirty="0">
                <a:solidFill>
                  <a:schemeClr val="tx2">
                    <a:lumMod val="75000"/>
                    <a:lumOff val="25000"/>
                  </a:schemeClr>
                </a:solidFill>
              </a:rPr>
              <a:t>2</a:t>
            </a:r>
            <a:r>
              <a:rPr lang="en-US" altLang="en-US" dirty="0">
                <a:solidFill>
                  <a:schemeClr val="tx2">
                    <a:lumMod val="75000"/>
                    <a:lumOff val="25000"/>
                  </a:schemeClr>
                </a:solidFill>
              </a:rPr>
              <a:t> values, 0.6-1.9 GeV</a:t>
            </a:r>
            <a:r>
              <a:rPr lang="en-US" altLang="en-US" baseline="30000" dirty="0">
                <a:solidFill>
                  <a:schemeClr val="tx2">
                    <a:lumMod val="75000"/>
                    <a:lumOff val="25000"/>
                  </a:schemeClr>
                </a:solidFill>
              </a:rPr>
              <a:t>2</a:t>
            </a:r>
            <a:endParaRPr lang="en-US" altLang="en-US" dirty="0">
              <a:solidFill>
                <a:schemeClr val="tx2">
                  <a:lumMod val="75000"/>
                  <a:lumOff val="25000"/>
                </a:schemeClr>
              </a:solidFill>
            </a:endParaRPr>
          </a:p>
          <a:p>
            <a:pPr lvl="2">
              <a:buClr>
                <a:srgbClr val="FF0000"/>
              </a:buClr>
              <a:buFont typeface="Wingdings" pitchFamily="2" charset="2"/>
              <a:buChar char="Ø"/>
            </a:pPr>
            <a:r>
              <a:rPr lang="en-US" altLang="en-US" sz="2400" dirty="0">
                <a:solidFill>
                  <a:schemeClr val="tx2">
                    <a:lumMod val="75000"/>
                    <a:lumOff val="25000"/>
                  </a:schemeClr>
                </a:solidFill>
              </a:rPr>
              <a:t> Low-Q</a:t>
            </a:r>
            <a:r>
              <a:rPr lang="en-US" altLang="en-US" sz="2400" baseline="30000" dirty="0">
                <a:solidFill>
                  <a:schemeClr val="tx2">
                    <a:lumMod val="75000"/>
                    <a:lumOff val="25000"/>
                  </a:schemeClr>
                </a:solidFill>
              </a:rPr>
              <a:t>2</a:t>
            </a:r>
            <a:r>
              <a:rPr lang="en-US" altLang="en-US" sz="2400" dirty="0">
                <a:solidFill>
                  <a:schemeClr val="tx2">
                    <a:lumMod val="75000"/>
                    <a:lumOff val="25000"/>
                  </a:schemeClr>
                </a:solidFill>
              </a:rPr>
              <a:t> scaling violations in 2N-SRCs</a:t>
            </a:r>
          </a:p>
          <a:p>
            <a:pPr marL="914400" lvl="2" indent="0">
              <a:buClr>
                <a:srgbClr val="FF0000"/>
              </a:buClr>
              <a:buNone/>
            </a:pPr>
            <a:endParaRPr lang="en-US" altLang="en-US" sz="2400" dirty="0">
              <a:solidFill>
                <a:schemeClr val="tx2">
                  <a:lumMod val="75000"/>
                  <a:lumOff val="25000"/>
                </a:schemeClr>
              </a:solidFill>
            </a:endParaRPr>
          </a:p>
          <a:p>
            <a:pPr lvl="1">
              <a:spcBef>
                <a:spcPts val="375"/>
              </a:spcBef>
              <a:buClr>
                <a:srgbClr val="FF0000"/>
              </a:buClr>
            </a:pPr>
            <a:r>
              <a:rPr lang="en-US" altLang="en-US" dirty="0">
                <a:solidFill>
                  <a:schemeClr val="tx2">
                    <a:lumMod val="75000"/>
                    <a:lumOff val="25000"/>
                  </a:schemeClr>
                </a:solidFill>
              </a:rPr>
              <a:t>Data to x ≈ 3 at Q</a:t>
            </a:r>
            <a:r>
              <a:rPr lang="en-US" altLang="en-US" baseline="30000" dirty="0">
                <a:solidFill>
                  <a:schemeClr val="tx2">
                    <a:lumMod val="75000"/>
                    <a:lumOff val="25000"/>
                  </a:schemeClr>
                </a:solidFill>
              </a:rPr>
              <a:t>2</a:t>
            </a:r>
            <a:r>
              <a:rPr lang="en-US" altLang="en-US" dirty="0">
                <a:solidFill>
                  <a:schemeClr val="tx2">
                    <a:lumMod val="75000"/>
                    <a:lumOff val="25000"/>
                  </a:schemeClr>
                </a:solidFill>
              </a:rPr>
              <a:t> = 1.4, 1.9 GeV</a:t>
            </a:r>
            <a:r>
              <a:rPr lang="en-US" altLang="en-US" baseline="30000" dirty="0">
                <a:solidFill>
                  <a:schemeClr val="tx2">
                    <a:lumMod val="75000"/>
                    <a:lumOff val="25000"/>
                  </a:schemeClr>
                </a:solidFill>
              </a:rPr>
              <a:t>2</a:t>
            </a:r>
            <a:r>
              <a:rPr lang="en-US" altLang="en-US" dirty="0">
                <a:solidFill>
                  <a:schemeClr val="tx2">
                    <a:lumMod val="75000"/>
                    <a:lumOff val="25000"/>
                  </a:schemeClr>
                </a:solidFill>
              </a:rPr>
              <a:t> </a:t>
            </a:r>
          </a:p>
          <a:p>
            <a:pPr lvl="2">
              <a:buClr>
                <a:srgbClr val="FF0000"/>
              </a:buClr>
              <a:buFont typeface="Wingdings" pitchFamily="2" charset="2"/>
              <a:buChar char="Ø"/>
            </a:pPr>
            <a:r>
              <a:rPr lang="en-US" altLang="en-US" sz="2400" dirty="0">
                <a:solidFill>
                  <a:schemeClr val="tx2">
                    <a:lumMod val="75000"/>
                    <a:lumOff val="25000"/>
                  </a:schemeClr>
                </a:solidFill>
              </a:rPr>
              <a:t> Potential for large 3N-SRC contributions</a:t>
            </a:r>
          </a:p>
          <a:p>
            <a:pPr lvl="2"/>
            <a:r>
              <a:rPr lang="en-US" altLang="en-US" sz="2400" i="1" dirty="0">
                <a:solidFill>
                  <a:schemeClr val="tx2">
                    <a:lumMod val="75000"/>
                    <a:lumOff val="25000"/>
                  </a:schemeClr>
                </a:solidFill>
              </a:rPr>
              <a:t>S. Li, et al., arXiv:2404.16235</a:t>
            </a:r>
          </a:p>
        </p:txBody>
      </p:sp>
      <p:pic>
        <p:nvPicPr>
          <p:cNvPr id="6" name="Google Shape;7954;p162">
            <a:extLst>
              <a:ext uri="{FF2B5EF4-FFF2-40B4-BE49-F238E27FC236}">
                <a16:creationId xmlns:a16="http://schemas.microsoft.com/office/drawing/2014/main" id="{2DF3C8C5-50BE-4F48-E18C-0191FFE50057}"/>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0301"/>
            <a:ext cx="6096001" cy="409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959;p162">
            <a:extLst>
              <a:ext uri="{FF2B5EF4-FFF2-40B4-BE49-F238E27FC236}">
                <a16:creationId xmlns:a16="http://schemas.microsoft.com/office/drawing/2014/main" id="{676DFC2B-20E4-4B96-2415-6324F0ACAF19}"/>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l="-1649" t="39838" r="1649" b="41093"/>
          <a:stretch>
            <a:fillRect/>
          </a:stretch>
        </p:blipFill>
        <p:spPr bwMode="auto">
          <a:xfrm>
            <a:off x="873125" y="6192838"/>
            <a:ext cx="48006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7961;p162">
            <a:extLst>
              <a:ext uri="{FF2B5EF4-FFF2-40B4-BE49-F238E27FC236}">
                <a16:creationId xmlns:a16="http://schemas.microsoft.com/office/drawing/2014/main" id="{DF342968-E197-35A5-3BAD-9E43624F5201}"/>
              </a:ext>
            </a:extLst>
          </p:cNvPr>
          <p:cNvSpPr>
            <a:spLocks noChangeArrowheads="1"/>
          </p:cNvSpPr>
          <p:nvPr/>
        </p:nvSpPr>
        <p:spPr bwMode="auto">
          <a:xfrm>
            <a:off x="2624138" y="6122988"/>
            <a:ext cx="1022350" cy="631825"/>
          </a:xfrm>
          <a:prstGeom prst="rect">
            <a:avLst/>
          </a:prstGeom>
          <a:noFill/>
          <a:ln w="9525">
            <a:solidFill>
              <a:srgbClr val="163EF5"/>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109710" tIns="109710" rIns="109710" bIns="10971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1" name="Google Shape;7957;p162">
            <a:extLst>
              <a:ext uri="{FF2B5EF4-FFF2-40B4-BE49-F238E27FC236}">
                <a16:creationId xmlns:a16="http://schemas.microsoft.com/office/drawing/2014/main" id="{EB6EED8C-22BA-5E50-3461-953C0B7A9D7D}"/>
              </a:ext>
            </a:extLst>
          </p:cNvPr>
          <p:cNvSpPr>
            <a:spLocks noChangeArrowheads="1"/>
          </p:cNvSpPr>
          <p:nvPr/>
        </p:nvSpPr>
        <p:spPr bwMode="auto">
          <a:xfrm rot="1813238">
            <a:off x="2760240" y="3139280"/>
            <a:ext cx="1284287" cy="912812"/>
          </a:xfrm>
          <a:prstGeom prst="ellipse">
            <a:avLst/>
          </a:prstGeom>
          <a:noFill/>
          <a:ln w="19050">
            <a:solidFill>
              <a:srgbClr val="0000FF"/>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85320" tIns="85320" rIns="85320" bIns="8532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cxnSp>
        <p:nvCxnSpPr>
          <p:cNvPr id="12" name="Google Shape;7960;p162">
            <a:extLst>
              <a:ext uri="{FF2B5EF4-FFF2-40B4-BE49-F238E27FC236}">
                <a16:creationId xmlns:a16="http://schemas.microsoft.com/office/drawing/2014/main" id="{01F1372C-572A-B51C-EA18-E3E2B99C60D9}"/>
              </a:ext>
            </a:extLst>
          </p:cNvPr>
          <p:cNvCxnSpPr>
            <a:cxnSpLocks noChangeShapeType="1"/>
          </p:cNvCxnSpPr>
          <p:nvPr/>
        </p:nvCxnSpPr>
        <p:spPr bwMode="auto">
          <a:xfrm rot="10800000" flipH="1">
            <a:off x="2869406" y="4313275"/>
            <a:ext cx="357187" cy="1625600"/>
          </a:xfrm>
          <a:prstGeom prst="straightConnector1">
            <a:avLst/>
          </a:prstGeom>
          <a:noFill/>
          <a:ln w="19050">
            <a:solidFill>
              <a:srgbClr val="0000FF"/>
            </a:solidFill>
            <a:prstDash val="dash"/>
            <a:round/>
            <a:headEnd/>
            <a:tailEnd type="triangle" w="med" len="med"/>
          </a:ln>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948F9346-923C-D74A-40E3-849533F339CC}"/>
              </a:ext>
            </a:extLst>
          </p:cNvPr>
          <p:cNvSpPr txBox="1"/>
          <p:nvPr/>
        </p:nvSpPr>
        <p:spPr>
          <a:xfrm>
            <a:off x="579732" y="1181882"/>
            <a:ext cx="6133512" cy="461665"/>
          </a:xfrm>
          <a:prstGeom prst="rect">
            <a:avLst/>
          </a:prstGeom>
          <a:noFill/>
        </p:spPr>
        <p:txBody>
          <a:bodyPr wrap="square">
            <a:spAutoFit/>
          </a:bodyPr>
          <a:lstStyle/>
          <a:p>
            <a:r>
              <a:rPr lang="en-US" altLang="en-US" sz="2400" dirty="0">
                <a:solidFill>
                  <a:srgbClr val="0432FF"/>
                </a:solidFill>
              </a:rPr>
              <a:t>QE scattering at large x from </a:t>
            </a:r>
            <a:r>
              <a:rPr lang="en-US" altLang="en-US" sz="2400" baseline="30000" dirty="0">
                <a:solidFill>
                  <a:srgbClr val="0432FF"/>
                </a:solidFill>
              </a:rPr>
              <a:t>2</a:t>
            </a:r>
            <a:r>
              <a:rPr lang="en-US" altLang="en-US" sz="2400" dirty="0">
                <a:solidFill>
                  <a:srgbClr val="0432FF"/>
                </a:solidFill>
              </a:rPr>
              <a:t>H, </a:t>
            </a:r>
            <a:r>
              <a:rPr lang="en-US" altLang="en-US" sz="2400" baseline="30000" dirty="0">
                <a:solidFill>
                  <a:srgbClr val="0432FF"/>
                </a:solidFill>
              </a:rPr>
              <a:t>3</a:t>
            </a:r>
            <a:r>
              <a:rPr lang="en-US" altLang="en-US" sz="2400" dirty="0">
                <a:solidFill>
                  <a:srgbClr val="0432FF"/>
                </a:solidFill>
              </a:rPr>
              <a:t>H, and </a:t>
            </a:r>
            <a:r>
              <a:rPr lang="en-US" altLang="en-US" sz="2400" baseline="30000" dirty="0">
                <a:solidFill>
                  <a:srgbClr val="0432FF"/>
                </a:solidFill>
              </a:rPr>
              <a:t>3</a:t>
            </a:r>
            <a:r>
              <a:rPr lang="en-US" altLang="en-US" sz="2400" dirty="0">
                <a:solidFill>
                  <a:srgbClr val="0432FF"/>
                </a:solidFill>
              </a:rPr>
              <a:t>He</a:t>
            </a:r>
          </a:p>
        </p:txBody>
      </p:sp>
      <p:sp>
        <p:nvSpPr>
          <p:cNvPr id="2" name="Date Placeholder 1">
            <a:extLst>
              <a:ext uri="{FF2B5EF4-FFF2-40B4-BE49-F238E27FC236}">
                <a16:creationId xmlns:a16="http://schemas.microsoft.com/office/drawing/2014/main" id="{CA1CF3FB-8F15-3EE0-EB39-093B8E098A14}"/>
              </a:ext>
            </a:extLst>
          </p:cNvPr>
          <p:cNvSpPr>
            <a:spLocks noGrp="1"/>
          </p:cNvSpPr>
          <p:nvPr>
            <p:ph type="dt" sz="half" idx="10"/>
          </p:nvPr>
        </p:nvSpPr>
        <p:spPr/>
        <p:txBody>
          <a:bodyPr/>
          <a:lstStyle/>
          <a:p>
            <a:r>
              <a:rPr lang="en-US"/>
              <a:t>1/27/26</a:t>
            </a:r>
          </a:p>
        </p:txBody>
      </p:sp>
      <p:sp>
        <p:nvSpPr>
          <p:cNvPr id="3" name="Footer Placeholder 2">
            <a:extLst>
              <a:ext uri="{FF2B5EF4-FFF2-40B4-BE49-F238E27FC236}">
                <a16:creationId xmlns:a16="http://schemas.microsoft.com/office/drawing/2014/main" id="{0A5C1256-7980-6B00-42BF-AA3A5DE0AF50}"/>
              </a:ext>
            </a:extLst>
          </p:cNvPr>
          <p:cNvSpPr>
            <a:spLocks noGrp="1"/>
          </p:cNvSpPr>
          <p:nvPr>
            <p:ph type="ftr" sz="quarter" idx="11"/>
          </p:nvPr>
        </p:nvSpPr>
        <p:spPr/>
        <p:txBody>
          <a:bodyPr/>
          <a:lstStyle/>
          <a:p>
            <a:r>
              <a:rPr lang="en-US"/>
              <a:t>B. Duran - Hall C Winter Meeting</a:t>
            </a:r>
          </a:p>
        </p:txBody>
      </p:sp>
      <p:sp>
        <p:nvSpPr>
          <p:cNvPr id="9" name="Slide Number Placeholder 8">
            <a:extLst>
              <a:ext uri="{FF2B5EF4-FFF2-40B4-BE49-F238E27FC236}">
                <a16:creationId xmlns:a16="http://schemas.microsoft.com/office/drawing/2014/main" id="{123AC654-84EE-97B1-9B2F-93440974DAD0}"/>
              </a:ext>
            </a:extLst>
          </p:cNvPr>
          <p:cNvSpPr>
            <a:spLocks noGrp="1"/>
          </p:cNvSpPr>
          <p:nvPr>
            <p:ph type="sldNum" sz="quarter" idx="12"/>
          </p:nvPr>
        </p:nvSpPr>
        <p:spPr/>
        <p:txBody>
          <a:bodyPr/>
          <a:lstStyle/>
          <a:p>
            <a:fld id="{6007A337-717E-4D40-BFD1-535CA0B95521}" type="slidenum">
              <a:rPr lang="en-US" smtClean="0"/>
              <a:t>44</a:t>
            </a:fld>
            <a:endParaRPr lang="en-US"/>
          </a:p>
        </p:txBody>
      </p:sp>
    </p:spTree>
    <p:extLst>
      <p:ext uri="{BB962C8B-B14F-4D97-AF65-F5344CB8AC3E}">
        <p14:creationId xmlns:p14="http://schemas.microsoft.com/office/powerpoint/2010/main" val="1912284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32AEB-E641-11EB-359C-7FBF41941B39}"/>
              </a:ext>
            </a:extLst>
          </p:cNvPr>
          <p:cNvSpPr>
            <a:spLocks noGrp="1"/>
          </p:cNvSpPr>
          <p:nvPr>
            <p:ph type="title"/>
          </p:nvPr>
        </p:nvSpPr>
        <p:spPr>
          <a:xfrm>
            <a:off x="0" y="0"/>
            <a:ext cx="10515600" cy="1325563"/>
          </a:xfrm>
        </p:spPr>
        <p:txBody>
          <a:bodyPr/>
          <a:lstStyle/>
          <a:p>
            <a:r>
              <a:rPr lang="en-US" dirty="0">
                <a:solidFill>
                  <a:schemeClr val="tx2">
                    <a:lumMod val="90000"/>
                    <a:lumOff val="10000"/>
                  </a:schemeClr>
                </a:solidFill>
              </a:rPr>
              <a:t> Mirror nuclei </a:t>
            </a:r>
          </a:p>
        </p:txBody>
      </p:sp>
      <p:sp>
        <p:nvSpPr>
          <p:cNvPr id="3" name="Content Placeholder 2">
            <a:extLst>
              <a:ext uri="{FF2B5EF4-FFF2-40B4-BE49-F238E27FC236}">
                <a16:creationId xmlns:a16="http://schemas.microsoft.com/office/drawing/2014/main" id="{B8473BED-BB59-EAAE-B27F-B487AEFBE20D}"/>
              </a:ext>
            </a:extLst>
          </p:cNvPr>
          <p:cNvSpPr>
            <a:spLocks noGrp="1"/>
          </p:cNvSpPr>
          <p:nvPr>
            <p:ph idx="1"/>
          </p:nvPr>
        </p:nvSpPr>
        <p:spPr>
          <a:xfrm>
            <a:off x="152400" y="911224"/>
            <a:ext cx="12039600" cy="4830669"/>
          </a:xfrm>
        </p:spPr>
        <p:txBody>
          <a:bodyPr>
            <a:noAutofit/>
          </a:bodyPr>
          <a:lstStyle/>
          <a:p>
            <a:pPr>
              <a:lnSpc>
                <a:spcPct val="150000"/>
              </a:lnSpc>
              <a:buClr>
                <a:schemeClr val="accent3"/>
              </a:buClr>
            </a:pPr>
            <a:r>
              <a:rPr lang="en-US" sz="2600" dirty="0">
                <a:solidFill>
                  <a:schemeClr val="tx2">
                    <a:lumMod val="90000"/>
                    <a:lumOff val="10000"/>
                  </a:schemeClr>
                </a:solidFill>
              </a:rPr>
              <a:t>Conventional searches: 3N isospin configurations (</a:t>
            </a:r>
            <a:r>
              <a:rPr lang="en-US" sz="2600" dirty="0" err="1">
                <a:solidFill>
                  <a:schemeClr val="tx2">
                    <a:lumMod val="90000"/>
                    <a:lumOff val="10000"/>
                  </a:schemeClr>
                </a:solidFill>
              </a:rPr>
              <a:t>nnp</a:t>
            </a:r>
            <a:r>
              <a:rPr lang="en-US" sz="2600" dirty="0">
                <a:solidFill>
                  <a:schemeClr val="tx2">
                    <a:lumMod val="90000"/>
                    <a:lumOff val="10000"/>
                  </a:schemeClr>
                </a:solidFill>
              </a:rPr>
              <a:t>, </a:t>
            </a:r>
            <a:r>
              <a:rPr lang="en-US" sz="2600" dirty="0" err="1">
                <a:solidFill>
                  <a:schemeClr val="tx2">
                    <a:lumMod val="90000"/>
                    <a:lumOff val="10000"/>
                  </a:schemeClr>
                </a:solidFill>
              </a:rPr>
              <a:t>ppn</a:t>
            </a:r>
            <a:r>
              <a:rPr lang="en-US" sz="2600" dirty="0">
                <a:solidFill>
                  <a:schemeClr val="tx2">
                    <a:lumMod val="90000"/>
                    <a:lumOff val="10000"/>
                  </a:schemeClr>
                </a:solidFill>
              </a:rPr>
              <a:t>, </a:t>
            </a:r>
            <a:r>
              <a:rPr lang="en-US" sz="2600" dirty="0" err="1">
                <a:solidFill>
                  <a:schemeClr val="tx2">
                    <a:lumMod val="90000"/>
                    <a:lumOff val="10000"/>
                  </a:schemeClr>
                </a:solidFill>
              </a:rPr>
              <a:t>nnn</a:t>
            </a:r>
            <a:r>
              <a:rPr lang="en-US" sz="2600" dirty="0">
                <a:solidFill>
                  <a:schemeClr val="tx2">
                    <a:lumMod val="90000"/>
                    <a:lumOff val="10000"/>
                  </a:schemeClr>
                </a:solidFill>
              </a:rPr>
              <a:t>, </a:t>
            </a:r>
            <a:r>
              <a:rPr lang="en-US" sz="2600" dirty="0" err="1">
                <a:solidFill>
                  <a:schemeClr val="tx2">
                    <a:lumMod val="90000"/>
                    <a:lumOff val="10000"/>
                  </a:schemeClr>
                </a:solidFill>
              </a:rPr>
              <a:t>ppp</a:t>
            </a:r>
            <a:r>
              <a:rPr lang="en-US" sz="2600" dirty="0">
                <a:solidFill>
                  <a:schemeClr val="tx2">
                    <a:lumMod val="90000"/>
                    <a:lumOff val="10000"/>
                  </a:schemeClr>
                </a:solidFill>
              </a:rPr>
              <a:t>) is compared to the </a:t>
            </a:r>
            <a:r>
              <a:rPr lang="en-US" sz="2600" dirty="0" err="1">
                <a:solidFill>
                  <a:schemeClr val="tx2">
                    <a:lumMod val="90000"/>
                    <a:lumOff val="10000"/>
                  </a:schemeClr>
                </a:solidFill>
              </a:rPr>
              <a:t>npp</a:t>
            </a:r>
            <a:r>
              <a:rPr lang="en-US" sz="2600" dirty="0">
                <a:solidFill>
                  <a:schemeClr val="tx2">
                    <a:lumMod val="90000"/>
                    <a:lumOff val="10000"/>
                  </a:schemeClr>
                </a:solidFill>
              </a:rPr>
              <a:t> SRC in 3He. </a:t>
            </a:r>
          </a:p>
          <a:p>
            <a:pPr>
              <a:lnSpc>
                <a:spcPct val="150000"/>
              </a:lnSpc>
              <a:buClr>
                <a:schemeClr val="accent3"/>
              </a:buClr>
            </a:pPr>
            <a:r>
              <a:rPr lang="en-US" sz="2600" dirty="0">
                <a:solidFill>
                  <a:schemeClr val="tx2">
                    <a:lumMod val="90000"/>
                    <a:lumOff val="10000"/>
                  </a:schemeClr>
                </a:solidFill>
              </a:rPr>
              <a:t>3N in heavy nucleus can have CM motion but 3He doesn’t have</a:t>
            </a:r>
          </a:p>
          <a:p>
            <a:pPr>
              <a:lnSpc>
                <a:spcPct val="150000"/>
              </a:lnSpc>
              <a:buClr>
                <a:schemeClr val="accent3"/>
              </a:buClr>
            </a:pPr>
            <a:r>
              <a:rPr lang="en-US" sz="2600" dirty="0">
                <a:solidFill>
                  <a:schemeClr val="tx2">
                    <a:lumMod val="90000"/>
                    <a:lumOff val="10000"/>
                  </a:schemeClr>
                </a:solidFill>
              </a:rPr>
              <a:t>3H/3He only a single isospin configuration is possible for each nucleus</a:t>
            </a:r>
          </a:p>
          <a:p>
            <a:pPr>
              <a:lnSpc>
                <a:spcPct val="150000"/>
              </a:lnSpc>
              <a:buClr>
                <a:schemeClr val="accent3"/>
              </a:buClr>
            </a:pPr>
            <a:r>
              <a:rPr lang="en-US" sz="2600" dirty="0">
                <a:solidFill>
                  <a:schemeClr val="tx2">
                    <a:lumMod val="90000"/>
                    <a:lumOff val="10000"/>
                  </a:schemeClr>
                </a:solidFill>
              </a:rPr>
              <a:t>Expanded scaling region due to smaller fermi motion in light nuclei </a:t>
            </a:r>
            <a:r>
              <a:rPr lang="en-US" sz="2600" dirty="0">
                <a:solidFill>
                  <a:schemeClr val="tx2">
                    <a:lumMod val="90000"/>
                    <a:lumOff val="10000"/>
                  </a:schemeClr>
                </a:solidFill>
                <a:sym typeface="Wingdings" pitchFamily="2" charset="2"/>
              </a:rPr>
              <a:t> MF contributions expected to drop off at lower </a:t>
            </a:r>
            <a:r>
              <a:rPr lang="en-US" sz="2600" dirty="0" err="1">
                <a:solidFill>
                  <a:schemeClr val="tx2">
                    <a:lumMod val="90000"/>
                    <a:lumOff val="10000"/>
                  </a:schemeClr>
                </a:solidFill>
                <a:sym typeface="Wingdings" pitchFamily="2" charset="2"/>
              </a:rPr>
              <a:t>kf</a:t>
            </a:r>
            <a:endParaRPr lang="en-US" sz="2600" dirty="0">
              <a:solidFill>
                <a:schemeClr val="tx2">
                  <a:lumMod val="90000"/>
                  <a:lumOff val="10000"/>
                </a:schemeClr>
              </a:solidFill>
              <a:sym typeface="Wingdings" pitchFamily="2" charset="2"/>
            </a:endParaRPr>
          </a:p>
          <a:p>
            <a:pPr>
              <a:lnSpc>
                <a:spcPct val="150000"/>
              </a:lnSpc>
              <a:buClr>
                <a:schemeClr val="accent3"/>
              </a:buClr>
            </a:pPr>
            <a:r>
              <a:rPr lang="en-US" sz="2600" dirty="0">
                <a:solidFill>
                  <a:schemeClr val="tx2">
                    <a:lumMod val="90000"/>
                    <a:lumOff val="10000"/>
                  </a:schemeClr>
                </a:solidFill>
                <a:sym typeface="Wingdings" pitchFamily="2" charset="2"/>
              </a:rPr>
              <a:t>The scaling violation affects should be nearly identical in mirror nuclei</a:t>
            </a:r>
          </a:p>
          <a:p>
            <a:pPr>
              <a:lnSpc>
                <a:spcPct val="150000"/>
              </a:lnSpc>
              <a:buClr>
                <a:schemeClr val="accent3"/>
              </a:buClr>
            </a:pPr>
            <a:r>
              <a:rPr lang="en-US" sz="2600" dirty="0">
                <a:solidFill>
                  <a:schemeClr val="tx2">
                    <a:lumMod val="90000"/>
                    <a:lumOff val="10000"/>
                  </a:schemeClr>
                </a:solidFill>
                <a:sym typeface="Wingdings" pitchFamily="2" charset="2"/>
              </a:rPr>
              <a:t>Only 2N and 3N contributions at large x: any deviation from 2N </a:t>
            </a:r>
            <a:r>
              <a:rPr lang="en-US" sz="2600" dirty="0" err="1">
                <a:solidFill>
                  <a:schemeClr val="tx2">
                    <a:lumMod val="90000"/>
                    <a:lumOff val="10000"/>
                  </a:schemeClr>
                </a:solidFill>
                <a:sym typeface="Wingdings" pitchFamily="2" charset="2"/>
              </a:rPr>
              <a:t>SRCregime</a:t>
            </a:r>
            <a:r>
              <a:rPr lang="en-US" sz="2600" dirty="0">
                <a:solidFill>
                  <a:schemeClr val="tx2">
                    <a:lumMod val="90000"/>
                    <a:lumOff val="10000"/>
                  </a:schemeClr>
                </a:solidFill>
                <a:sym typeface="Wingdings" pitchFamily="2" charset="2"/>
              </a:rPr>
              <a:t>  3N SRC contribution</a:t>
            </a:r>
            <a:endParaRPr lang="en-US" sz="2600" dirty="0">
              <a:solidFill>
                <a:schemeClr val="tx2">
                  <a:lumMod val="90000"/>
                  <a:lumOff val="10000"/>
                </a:schemeClr>
              </a:solidFill>
            </a:endParaRPr>
          </a:p>
        </p:txBody>
      </p:sp>
      <p:sp>
        <p:nvSpPr>
          <p:cNvPr id="4" name="Date Placeholder 3">
            <a:extLst>
              <a:ext uri="{FF2B5EF4-FFF2-40B4-BE49-F238E27FC236}">
                <a16:creationId xmlns:a16="http://schemas.microsoft.com/office/drawing/2014/main" id="{1745029A-6B66-B2AB-3953-8ED06837103E}"/>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E28F3957-816A-D22C-9CC7-A5B10D54E6FC}"/>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B8A4AC7A-A763-D905-0377-5ECEB93D7C0F}"/>
              </a:ext>
            </a:extLst>
          </p:cNvPr>
          <p:cNvSpPr>
            <a:spLocks noGrp="1"/>
          </p:cNvSpPr>
          <p:nvPr>
            <p:ph type="sldNum" sz="quarter" idx="12"/>
          </p:nvPr>
        </p:nvSpPr>
        <p:spPr/>
        <p:txBody>
          <a:bodyPr/>
          <a:lstStyle/>
          <a:p>
            <a:fld id="{6007A337-717E-4D40-BFD1-535CA0B95521}" type="slidenum">
              <a:rPr lang="en-US" smtClean="0"/>
              <a:t>45</a:t>
            </a:fld>
            <a:endParaRPr lang="en-US"/>
          </a:p>
        </p:txBody>
      </p:sp>
    </p:spTree>
    <p:extLst>
      <p:ext uri="{BB962C8B-B14F-4D97-AF65-F5344CB8AC3E}">
        <p14:creationId xmlns:p14="http://schemas.microsoft.com/office/powerpoint/2010/main" val="14420964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aph of a waveform&#10;&#10;AI-generated content may be incorrect.">
            <a:extLst>
              <a:ext uri="{FF2B5EF4-FFF2-40B4-BE49-F238E27FC236}">
                <a16:creationId xmlns:a16="http://schemas.microsoft.com/office/drawing/2014/main" id="{68C5AB81-CFC1-BA69-6F0E-B67ABB47CCD0}"/>
              </a:ext>
            </a:extLst>
          </p:cNvPr>
          <p:cNvPicPr>
            <a:picLocks noChangeAspect="1"/>
          </p:cNvPicPr>
          <p:nvPr/>
        </p:nvPicPr>
        <p:blipFill>
          <a:blip r:embed="rId2"/>
          <a:stretch>
            <a:fillRect/>
          </a:stretch>
        </p:blipFill>
        <p:spPr>
          <a:xfrm>
            <a:off x="3073400" y="222250"/>
            <a:ext cx="6045200" cy="6413500"/>
          </a:xfrm>
          <a:prstGeom prst="rect">
            <a:avLst/>
          </a:prstGeom>
        </p:spPr>
      </p:pic>
      <p:sp>
        <p:nvSpPr>
          <p:cNvPr id="2" name="Date Placeholder 1">
            <a:extLst>
              <a:ext uri="{FF2B5EF4-FFF2-40B4-BE49-F238E27FC236}">
                <a16:creationId xmlns:a16="http://schemas.microsoft.com/office/drawing/2014/main" id="{4729F6DB-9D1F-141B-6D35-DA25B501B1E7}"/>
              </a:ext>
            </a:extLst>
          </p:cNvPr>
          <p:cNvSpPr>
            <a:spLocks noGrp="1"/>
          </p:cNvSpPr>
          <p:nvPr>
            <p:ph type="dt" sz="half" idx="10"/>
          </p:nvPr>
        </p:nvSpPr>
        <p:spPr/>
        <p:txBody>
          <a:bodyPr/>
          <a:lstStyle/>
          <a:p>
            <a:r>
              <a:rPr lang="en-US"/>
              <a:t>1/27/26</a:t>
            </a:r>
          </a:p>
        </p:txBody>
      </p:sp>
      <p:sp>
        <p:nvSpPr>
          <p:cNvPr id="3" name="Footer Placeholder 2">
            <a:extLst>
              <a:ext uri="{FF2B5EF4-FFF2-40B4-BE49-F238E27FC236}">
                <a16:creationId xmlns:a16="http://schemas.microsoft.com/office/drawing/2014/main" id="{650982F5-7F10-EE21-DF06-F377EC608338}"/>
              </a:ext>
            </a:extLst>
          </p:cNvPr>
          <p:cNvSpPr>
            <a:spLocks noGrp="1"/>
          </p:cNvSpPr>
          <p:nvPr>
            <p:ph type="ftr" sz="quarter" idx="11"/>
          </p:nvPr>
        </p:nvSpPr>
        <p:spPr/>
        <p:txBody>
          <a:bodyPr/>
          <a:lstStyle/>
          <a:p>
            <a:r>
              <a:rPr lang="en-US"/>
              <a:t>B. Duran - Hall C Winter Meeting</a:t>
            </a:r>
          </a:p>
        </p:txBody>
      </p:sp>
      <p:sp>
        <p:nvSpPr>
          <p:cNvPr id="4" name="Slide Number Placeholder 3">
            <a:extLst>
              <a:ext uri="{FF2B5EF4-FFF2-40B4-BE49-F238E27FC236}">
                <a16:creationId xmlns:a16="http://schemas.microsoft.com/office/drawing/2014/main" id="{736D5B46-4FA6-8A59-3F64-48D554C74279}"/>
              </a:ext>
            </a:extLst>
          </p:cNvPr>
          <p:cNvSpPr>
            <a:spLocks noGrp="1"/>
          </p:cNvSpPr>
          <p:nvPr>
            <p:ph type="sldNum" sz="quarter" idx="12"/>
          </p:nvPr>
        </p:nvSpPr>
        <p:spPr/>
        <p:txBody>
          <a:bodyPr/>
          <a:lstStyle/>
          <a:p>
            <a:fld id="{6007A337-717E-4D40-BFD1-535CA0B95521}" type="slidenum">
              <a:rPr lang="en-US" smtClean="0"/>
              <a:t>46</a:t>
            </a:fld>
            <a:endParaRPr lang="en-US"/>
          </a:p>
        </p:txBody>
      </p:sp>
    </p:spTree>
    <p:extLst>
      <p:ext uri="{BB962C8B-B14F-4D97-AF65-F5344CB8AC3E}">
        <p14:creationId xmlns:p14="http://schemas.microsoft.com/office/powerpoint/2010/main" val="3776832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6FB435-F4F9-57CB-D540-9A13A584AC9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503CA6-52D9-A744-BDC7-C2A4F7907304}"/>
              </a:ext>
            </a:extLst>
          </p:cNvPr>
          <p:cNvSpPr>
            <a:spLocks noGrp="1"/>
          </p:cNvSpPr>
          <p:nvPr>
            <p:ph type="title"/>
          </p:nvPr>
        </p:nvSpPr>
        <p:spPr>
          <a:xfrm>
            <a:off x="0" y="169182"/>
            <a:ext cx="12115800" cy="1325563"/>
          </a:xfrm>
        </p:spPr>
        <p:txBody>
          <a:bodyPr>
            <a:normAutofit/>
          </a:bodyPr>
          <a:lstStyle/>
          <a:p>
            <a:r>
              <a:rPr lang="en-US" sz="4200" dirty="0">
                <a:solidFill>
                  <a:schemeClr val="tx2">
                    <a:lumMod val="90000"/>
                    <a:lumOff val="10000"/>
                  </a:schemeClr>
                </a:solidFill>
              </a:rPr>
              <a:t>Short-range Correlations: A Universal Feature of Nuclei</a:t>
            </a:r>
          </a:p>
        </p:txBody>
      </p:sp>
      <p:sp>
        <p:nvSpPr>
          <p:cNvPr id="6" name="Content Placeholder 2">
            <a:extLst>
              <a:ext uri="{FF2B5EF4-FFF2-40B4-BE49-F238E27FC236}">
                <a16:creationId xmlns:a16="http://schemas.microsoft.com/office/drawing/2014/main" id="{B919BE57-5A7E-30DF-3175-372E4CD4D757}"/>
              </a:ext>
            </a:extLst>
          </p:cNvPr>
          <p:cNvSpPr txBox="1">
            <a:spLocks/>
          </p:cNvSpPr>
          <p:nvPr/>
        </p:nvSpPr>
        <p:spPr>
          <a:xfrm>
            <a:off x="101633" y="1625388"/>
            <a:ext cx="10515600"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00000"/>
              </a:lnSpc>
              <a:buClr>
                <a:schemeClr val="accent6">
                  <a:lumMod val="75000"/>
                </a:schemeClr>
              </a:buClr>
            </a:pPr>
            <a:r>
              <a:rPr lang="en-US" dirty="0">
                <a:solidFill>
                  <a:schemeClr val="tx2">
                    <a:lumMod val="90000"/>
                    <a:lumOff val="10000"/>
                  </a:schemeClr>
                </a:solidFill>
              </a:rPr>
              <a:t>All nuclei have them</a:t>
            </a:r>
          </a:p>
          <a:p>
            <a:pPr>
              <a:lnSpc>
                <a:spcPct val="200000"/>
              </a:lnSpc>
              <a:buClr>
                <a:schemeClr val="accent6">
                  <a:lumMod val="75000"/>
                </a:schemeClr>
              </a:buClr>
            </a:pPr>
            <a:r>
              <a:rPr lang="en-US" dirty="0">
                <a:solidFill>
                  <a:schemeClr val="tx2">
                    <a:lumMod val="90000"/>
                    <a:lumOff val="10000"/>
                  </a:schemeClr>
                </a:solidFill>
              </a:rPr>
              <a:t>Pairs of nucleons close together</a:t>
            </a:r>
          </a:p>
          <a:p>
            <a:pPr>
              <a:lnSpc>
                <a:spcPct val="200000"/>
              </a:lnSpc>
              <a:buClr>
                <a:schemeClr val="accent6">
                  <a:lumMod val="75000"/>
                </a:schemeClr>
              </a:buClr>
            </a:pPr>
            <a:r>
              <a:rPr lang="en-US" dirty="0">
                <a:solidFill>
                  <a:schemeClr val="tx2">
                    <a:lumMod val="90000"/>
                    <a:lumOff val="10000"/>
                  </a:schemeClr>
                </a:solidFill>
              </a:rPr>
              <a:t>High back-to-back, low center of mass momenta</a:t>
            </a:r>
          </a:p>
          <a:p>
            <a:pPr>
              <a:lnSpc>
                <a:spcPct val="200000"/>
              </a:lnSpc>
              <a:buClr>
                <a:schemeClr val="accent6">
                  <a:lumMod val="75000"/>
                </a:schemeClr>
              </a:buClr>
            </a:pPr>
            <a:r>
              <a:rPr lang="en-US" dirty="0">
                <a:solidFill>
                  <a:schemeClr val="tx2">
                    <a:lumMod val="90000"/>
                    <a:lumOff val="10000"/>
                  </a:schemeClr>
                </a:solidFill>
              </a:rPr>
              <a:t>Contribution to high-momentum distribution tails</a:t>
            </a:r>
          </a:p>
          <a:p>
            <a:pPr>
              <a:lnSpc>
                <a:spcPct val="200000"/>
              </a:lnSpc>
              <a:buClr>
                <a:schemeClr val="accent6">
                  <a:lumMod val="75000"/>
                </a:schemeClr>
              </a:buClr>
            </a:pPr>
            <a:r>
              <a:rPr lang="en-US" dirty="0">
                <a:solidFill>
                  <a:schemeClr val="tx2">
                    <a:lumMod val="90000"/>
                    <a:lumOff val="10000"/>
                  </a:schemeClr>
                </a:solidFill>
              </a:rPr>
              <a:t>~ 20% of nucleons in a nucleus</a:t>
            </a:r>
            <a:endParaRPr lang="en-US" dirty="0"/>
          </a:p>
        </p:txBody>
      </p:sp>
      <p:pic>
        <p:nvPicPr>
          <p:cNvPr id="3" name="Picture 5">
            <a:extLst>
              <a:ext uri="{FF2B5EF4-FFF2-40B4-BE49-F238E27FC236}">
                <a16:creationId xmlns:a16="http://schemas.microsoft.com/office/drawing/2014/main" id="{032368F6-3C5D-D333-FFF8-D11AE47F1E1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1038" y="1494745"/>
            <a:ext cx="4391563" cy="461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 name="Oval 15">
            <a:extLst>
              <a:ext uri="{FF2B5EF4-FFF2-40B4-BE49-F238E27FC236}">
                <a16:creationId xmlns:a16="http://schemas.microsoft.com/office/drawing/2014/main" id="{A2A2EB90-440E-A72C-BBD9-FF602DE8117F}"/>
              </a:ext>
            </a:extLst>
          </p:cNvPr>
          <p:cNvSpPr>
            <a:spLocks/>
          </p:cNvSpPr>
          <p:nvPr/>
        </p:nvSpPr>
        <p:spPr bwMode="auto">
          <a:xfrm rot="1373635">
            <a:off x="9659558" y="4049377"/>
            <a:ext cx="2075268" cy="975272"/>
          </a:xfrm>
          <a:prstGeom prst="ellipse">
            <a:avLst/>
          </a:prstGeom>
          <a:solidFill>
            <a:srgbClr val="C00000">
              <a:alpha val="10196"/>
            </a:srgbClr>
          </a:solidFill>
          <a:ln w="38100">
            <a:solidFill>
              <a:srgbClr val="C00000"/>
            </a:solidFill>
            <a:round/>
            <a:headEnd/>
            <a:tailEnd/>
          </a:ln>
        </p:spPr>
        <p:txBody>
          <a:bodyPr wrap="none" anchor="ctr"/>
          <a:lstStyle>
            <a:lvl1pPr>
              <a:lnSpc>
                <a:spcPct val="110000"/>
              </a:lnSpc>
              <a:spcBef>
                <a:spcPts val="800"/>
              </a:spcBef>
              <a:buClr>
                <a:schemeClr val="accent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10000"/>
              </a:lnSpc>
              <a:spcBef>
                <a:spcPts val="400"/>
              </a:spcBef>
              <a:buClr>
                <a:schemeClr val="accent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ts val="400"/>
              </a:spcBef>
              <a:buClr>
                <a:schemeClr val="accent2"/>
              </a:buClr>
              <a:buSzPct val="85000"/>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400"/>
              </a:spcBef>
              <a:buClr>
                <a:schemeClr val="accent2"/>
              </a:buClr>
              <a:buSzPct val="85000"/>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9pPr>
          </a:lstStyle>
          <a:p>
            <a:pPr algn="ctr">
              <a:lnSpc>
                <a:spcPct val="100000"/>
              </a:lnSpc>
              <a:spcBef>
                <a:spcPct val="0"/>
              </a:spcBef>
              <a:buClrTx/>
              <a:buFontTx/>
              <a:buNone/>
            </a:pPr>
            <a:endParaRPr lang="en-US" altLang="en-US" sz="1800">
              <a:solidFill>
                <a:schemeClr val="accent2"/>
              </a:solidFill>
            </a:endParaRPr>
          </a:p>
        </p:txBody>
      </p:sp>
      <p:grpSp>
        <p:nvGrpSpPr>
          <p:cNvPr id="7" name="Group 15">
            <a:extLst>
              <a:ext uri="{FF2B5EF4-FFF2-40B4-BE49-F238E27FC236}">
                <a16:creationId xmlns:a16="http://schemas.microsoft.com/office/drawing/2014/main" id="{8AE16840-8C6D-F707-3282-88BD36F57B0A}"/>
              </a:ext>
            </a:extLst>
          </p:cNvPr>
          <p:cNvGrpSpPr>
            <a:grpSpLocks/>
          </p:cNvGrpSpPr>
          <p:nvPr/>
        </p:nvGrpSpPr>
        <p:grpSpPr bwMode="auto">
          <a:xfrm>
            <a:off x="10152365" y="2724577"/>
            <a:ext cx="1252188" cy="898602"/>
            <a:chOff x="7145135" y="5218238"/>
            <a:chExt cx="1536200" cy="1075340"/>
          </a:xfrm>
        </p:grpSpPr>
        <p:cxnSp>
          <p:nvCxnSpPr>
            <p:cNvPr id="8" name="Straight Arrow Connector 7">
              <a:extLst>
                <a:ext uri="{FF2B5EF4-FFF2-40B4-BE49-F238E27FC236}">
                  <a16:creationId xmlns:a16="http://schemas.microsoft.com/office/drawing/2014/main" id="{5A482039-D092-4544-AA77-EB8CE5DEF0D7}"/>
                </a:ext>
              </a:extLst>
            </p:cNvPr>
            <p:cNvCxnSpPr>
              <a:cxnSpLocks noChangeAspect="1"/>
            </p:cNvCxnSpPr>
            <p:nvPr/>
          </p:nvCxnSpPr>
          <p:spPr bwMode="auto">
            <a:xfrm>
              <a:off x="8157630" y="5928248"/>
              <a:ext cx="523705" cy="365330"/>
            </a:xfrm>
            <a:prstGeom prst="straightConnector1">
              <a:avLst/>
            </a:prstGeom>
            <a:noFill/>
            <a:ln w="31750" cap="flat" cmpd="sng" algn="ctr">
              <a:solidFill>
                <a:schemeClr val="bg2">
                  <a:lumMod val="10000"/>
                </a:schemeClr>
              </a:solidFill>
              <a:prstDash val="solid"/>
              <a:round/>
              <a:headEnd type="none" w="med" len="med"/>
              <a:tailEnd type="arrow"/>
            </a:ln>
            <a:effectLst/>
          </p:spPr>
        </p:cxnSp>
        <p:cxnSp>
          <p:nvCxnSpPr>
            <p:cNvPr id="9" name="Straight Arrow Connector 8">
              <a:extLst>
                <a:ext uri="{FF2B5EF4-FFF2-40B4-BE49-F238E27FC236}">
                  <a16:creationId xmlns:a16="http://schemas.microsoft.com/office/drawing/2014/main" id="{4C1A2315-C214-D5FF-26DC-CE7AA20AA528}"/>
                </a:ext>
              </a:extLst>
            </p:cNvPr>
            <p:cNvCxnSpPr>
              <a:cxnSpLocks noChangeAspect="1"/>
            </p:cNvCxnSpPr>
            <p:nvPr/>
          </p:nvCxnSpPr>
          <p:spPr bwMode="auto">
            <a:xfrm>
              <a:off x="7145135" y="5218238"/>
              <a:ext cx="523705" cy="365330"/>
            </a:xfrm>
            <a:prstGeom prst="straightConnector1">
              <a:avLst/>
            </a:prstGeom>
            <a:noFill/>
            <a:ln w="31750" cap="flat" cmpd="sng" algn="ctr">
              <a:solidFill>
                <a:schemeClr val="bg2">
                  <a:lumMod val="10000"/>
                </a:schemeClr>
              </a:solidFill>
              <a:prstDash val="solid"/>
              <a:round/>
              <a:headEnd type="arrow" w="med" len="med"/>
              <a:tailEnd type="none"/>
            </a:ln>
            <a:effectLst/>
          </p:spPr>
        </p:cxnSp>
        <p:sp>
          <p:nvSpPr>
            <p:cNvPr id="10" name="Oval 15">
              <a:extLst>
                <a:ext uri="{FF2B5EF4-FFF2-40B4-BE49-F238E27FC236}">
                  <a16:creationId xmlns:a16="http://schemas.microsoft.com/office/drawing/2014/main" id="{F1670775-F483-705E-26F5-4E1BD9E33D81}"/>
                </a:ext>
              </a:extLst>
            </p:cNvPr>
            <p:cNvSpPr>
              <a:spLocks noChangeAspect="1" noChangeArrowheads="1"/>
            </p:cNvSpPr>
            <p:nvPr/>
          </p:nvSpPr>
          <p:spPr bwMode="auto">
            <a:xfrm>
              <a:off x="7610121" y="5478734"/>
              <a:ext cx="388811" cy="389156"/>
            </a:xfrm>
            <a:prstGeom prst="ellipse">
              <a:avLst/>
            </a:prstGeom>
            <a:gradFill>
              <a:gsLst>
                <a:gs pos="0">
                  <a:srgbClr val="FF0000"/>
                </a:gs>
                <a:gs pos="100000">
                  <a:schemeClr val="accent2">
                    <a:gamma/>
                    <a:shade val="0"/>
                    <a:invGamma/>
                  </a:schemeClr>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defRPr/>
              </a:pPr>
              <a:endParaRPr lang="en-US">
                <a:latin typeface="Arial" charset="0"/>
                <a:cs typeface="Arial Unicode MS" panose="020B0604020202020204" pitchFamily="34" charset="-128"/>
              </a:endParaRPr>
            </a:p>
          </p:txBody>
        </p:sp>
        <p:sp>
          <p:nvSpPr>
            <p:cNvPr id="11" name="Oval 16">
              <a:extLst>
                <a:ext uri="{FF2B5EF4-FFF2-40B4-BE49-F238E27FC236}">
                  <a16:creationId xmlns:a16="http://schemas.microsoft.com/office/drawing/2014/main" id="{8355EAE7-F4B5-2D3A-0DAA-06EE109C360E}"/>
                </a:ext>
              </a:extLst>
            </p:cNvPr>
            <p:cNvSpPr>
              <a:spLocks noChangeAspect="1" noChangeArrowheads="1"/>
            </p:cNvSpPr>
            <p:nvPr/>
          </p:nvSpPr>
          <p:spPr bwMode="auto">
            <a:xfrm>
              <a:off x="7820760" y="5616356"/>
              <a:ext cx="388620" cy="388620"/>
            </a:xfrm>
            <a:prstGeom prst="ellipse">
              <a:avLst/>
            </a:prstGeom>
            <a:gradFill>
              <a:gsLst>
                <a:gs pos="0">
                  <a:srgbClr val="0432FF"/>
                </a:gs>
                <a:gs pos="100000">
                  <a:schemeClr val="accent2">
                    <a:gamma/>
                    <a:shade val="0"/>
                    <a:invGamma/>
                  </a:schemeClr>
                </a:gs>
              </a:gsLst>
              <a:lin ang="2700000" scaled="1"/>
            </a:gradFill>
            <a:ln w="9525">
              <a:solidFill>
                <a:srgbClr val="000066"/>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800"/>
                </a:spcBef>
                <a:buClr>
                  <a:schemeClr val="accent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10000"/>
                </a:lnSpc>
                <a:spcBef>
                  <a:spcPts val="400"/>
                </a:spcBef>
                <a:buClr>
                  <a:schemeClr val="accent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ts val="400"/>
                </a:spcBef>
                <a:buClr>
                  <a:schemeClr val="accent2"/>
                </a:buClr>
                <a:buSzPct val="85000"/>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400"/>
                </a:spcBef>
                <a:buClr>
                  <a:schemeClr val="accent2"/>
                </a:buClr>
                <a:buSzPct val="85000"/>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9pPr>
            </a:lstStyle>
            <a:p>
              <a:pPr algn="ctr">
                <a:lnSpc>
                  <a:spcPct val="100000"/>
                </a:lnSpc>
                <a:spcBef>
                  <a:spcPct val="0"/>
                </a:spcBef>
                <a:buClrTx/>
                <a:buFontTx/>
                <a:buNone/>
              </a:pPr>
              <a:endParaRPr lang="en-US" altLang="en-US" sz="1800"/>
            </a:p>
          </p:txBody>
        </p:sp>
      </p:grpSp>
      <p:sp>
        <p:nvSpPr>
          <p:cNvPr id="12" name="Oval 25">
            <a:extLst>
              <a:ext uri="{FF2B5EF4-FFF2-40B4-BE49-F238E27FC236}">
                <a16:creationId xmlns:a16="http://schemas.microsoft.com/office/drawing/2014/main" id="{FD86F677-4EC1-6AD3-16FF-F6CD3C6182B8}"/>
              </a:ext>
            </a:extLst>
          </p:cNvPr>
          <p:cNvSpPr>
            <a:spLocks/>
          </p:cNvSpPr>
          <p:nvPr/>
        </p:nvSpPr>
        <p:spPr bwMode="auto">
          <a:xfrm>
            <a:off x="8033626" y="1494745"/>
            <a:ext cx="1485900" cy="2636838"/>
          </a:xfrm>
          <a:prstGeom prst="ellipse">
            <a:avLst/>
          </a:prstGeom>
          <a:solidFill>
            <a:srgbClr val="CCFFCC">
              <a:alpha val="20000"/>
            </a:srgbClr>
          </a:solidFill>
          <a:ln w="38100">
            <a:solidFill>
              <a:srgbClr val="33CC33"/>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110000"/>
              </a:lnSpc>
              <a:spcBef>
                <a:spcPts val="800"/>
              </a:spcBef>
              <a:buClr>
                <a:schemeClr val="accent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10000"/>
              </a:lnSpc>
              <a:spcBef>
                <a:spcPts val="400"/>
              </a:spcBef>
              <a:buClr>
                <a:schemeClr val="accent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ts val="400"/>
              </a:spcBef>
              <a:buClr>
                <a:schemeClr val="accent2"/>
              </a:buClr>
              <a:buSzPct val="85000"/>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400"/>
              </a:spcBef>
              <a:buClr>
                <a:schemeClr val="accent2"/>
              </a:buClr>
              <a:buSzPct val="85000"/>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9pPr>
          </a:lstStyle>
          <a:p>
            <a:pPr algn="ctr">
              <a:lnSpc>
                <a:spcPct val="100000"/>
              </a:lnSpc>
              <a:spcBef>
                <a:spcPct val="0"/>
              </a:spcBef>
              <a:buClrTx/>
              <a:buFontTx/>
              <a:buNone/>
            </a:pPr>
            <a:endParaRPr lang="en-US" altLang="en-US" sz="1800"/>
          </a:p>
        </p:txBody>
      </p:sp>
      <p:sp>
        <p:nvSpPr>
          <p:cNvPr id="5" name="Date Placeholder 4">
            <a:extLst>
              <a:ext uri="{FF2B5EF4-FFF2-40B4-BE49-F238E27FC236}">
                <a16:creationId xmlns:a16="http://schemas.microsoft.com/office/drawing/2014/main" id="{DF8489E3-61E2-CF52-A6BE-A54929913104}"/>
              </a:ext>
            </a:extLst>
          </p:cNvPr>
          <p:cNvSpPr>
            <a:spLocks noGrp="1"/>
          </p:cNvSpPr>
          <p:nvPr>
            <p:ph type="dt" sz="half" idx="10"/>
          </p:nvPr>
        </p:nvSpPr>
        <p:spPr/>
        <p:txBody>
          <a:bodyPr/>
          <a:lstStyle/>
          <a:p>
            <a:r>
              <a:rPr lang="en-US"/>
              <a:t>1/27/26</a:t>
            </a:r>
          </a:p>
        </p:txBody>
      </p:sp>
      <p:sp>
        <p:nvSpPr>
          <p:cNvPr id="13" name="Footer Placeholder 12">
            <a:extLst>
              <a:ext uri="{FF2B5EF4-FFF2-40B4-BE49-F238E27FC236}">
                <a16:creationId xmlns:a16="http://schemas.microsoft.com/office/drawing/2014/main" id="{FEB9D9EE-31C9-B2CC-5409-04D6F70881CF}"/>
              </a:ext>
            </a:extLst>
          </p:cNvPr>
          <p:cNvSpPr>
            <a:spLocks noGrp="1"/>
          </p:cNvSpPr>
          <p:nvPr>
            <p:ph type="ftr" sz="quarter" idx="11"/>
          </p:nvPr>
        </p:nvSpPr>
        <p:spPr/>
        <p:txBody>
          <a:bodyPr/>
          <a:lstStyle/>
          <a:p>
            <a:r>
              <a:rPr lang="en-US"/>
              <a:t>B. Duran - Hall C Winter Meeting</a:t>
            </a:r>
          </a:p>
        </p:txBody>
      </p:sp>
      <p:sp>
        <p:nvSpPr>
          <p:cNvPr id="15" name="Slide Number Placeholder 14">
            <a:extLst>
              <a:ext uri="{FF2B5EF4-FFF2-40B4-BE49-F238E27FC236}">
                <a16:creationId xmlns:a16="http://schemas.microsoft.com/office/drawing/2014/main" id="{DCA2FA4B-5B9B-7DCC-B60B-93DD207A0AA0}"/>
              </a:ext>
            </a:extLst>
          </p:cNvPr>
          <p:cNvSpPr>
            <a:spLocks noGrp="1"/>
          </p:cNvSpPr>
          <p:nvPr>
            <p:ph type="sldNum" sz="quarter" idx="12"/>
          </p:nvPr>
        </p:nvSpPr>
        <p:spPr/>
        <p:txBody>
          <a:bodyPr/>
          <a:lstStyle/>
          <a:p>
            <a:fld id="{6007A337-717E-4D40-BFD1-535CA0B95521}" type="slidenum">
              <a:rPr lang="en-US" smtClean="0"/>
              <a:t>5</a:t>
            </a:fld>
            <a:endParaRPr lang="en-US"/>
          </a:p>
        </p:txBody>
      </p:sp>
    </p:spTree>
    <p:extLst>
      <p:ext uri="{BB962C8B-B14F-4D97-AF65-F5344CB8AC3E}">
        <p14:creationId xmlns:p14="http://schemas.microsoft.com/office/powerpoint/2010/main" val="24798666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746892-0AEF-3392-20B1-8ED6B64DA6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B5F424-957B-8855-1AC8-CF851BC4927B}"/>
              </a:ext>
            </a:extLst>
          </p:cNvPr>
          <p:cNvSpPr>
            <a:spLocks noGrp="1"/>
          </p:cNvSpPr>
          <p:nvPr>
            <p:ph type="title"/>
          </p:nvPr>
        </p:nvSpPr>
        <p:spPr>
          <a:xfrm>
            <a:off x="0" y="169182"/>
            <a:ext cx="12115800" cy="1325563"/>
          </a:xfrm>
        </p:spPr>
        <p:txBody>
          <a:bodyPr>
            <a:normAutofit/>
          </a:bodyPr>
          <a:lstStyle/>
          <a:p>
            <a:r>
              <a:rPr lang="en-US" sz="4200" dirty="0">
                <a:solidFill>
                  <a:schemeClr val="tx2">
                    <a:lumMod val="90000"/>
                    <a:lumOff val="10000"/>
                  </a:schemeClr>
                </a:solidFill>
              </a:rPr>
              <a:t>Short-range Correlations: Why do we study them?</a:t>
            </a:r>
          </a:p>
        </p:txBody>
      </p:sp>
      <p:sp>
        <p:nvSpPr>
          <p:cNvPr id="3" name="Content Placeholder 2">
            <a:extLst>
              <a:ext uri="{FF2B5EF4-FFF2-40B4-BE49-F238E27FC236}">
                <a16:creationId xmlns:a16="http://schemas.microsoft.com/office/drawing/2014/main" id="{190CE37D-4BB5-6D07-BA9E-47620044B9CF}"/>
              </a:ext>
            </a:extLst>
          </p:cNvPr>
          <p:cNvSpPr>
            <a:spLocks noGrp="1"/>
          </p:cNvSpPr>
          <p:nvPr>
            <p:ph idx="1"/>
          </p:nvPr>
        </p:nvSpPr>
        <p:spPr>
          <a:xfrm>
            <a:off x="182496" y="1928453"/>
            <a:ext cx="10548257" cy="4485794"/>
          </a:xfrm>
        </p:spPr>
        <p:txBody>
          <a:bodyPr>
            <a:normAutofit/>
          </a:bodyPr>
          <a:lstStyle/>
          <a:p>
            <a:pPr>
              <a:lnSpc>
                <a:spcPct val="220000"/>
              </a:lnSpc>
              <a:buClr>
                <a:schemeClr val="accent6">
                  <a:lumMod val="75000"/>
                </a:schemeClr>
              </a:buClr>
            </a:pPr>
            <a:r>
              <a:rPr lang="en-US" dirty="0">
                <a:solidFill>
                  <a:schemeClr val="tx2">
                    <a:lumMod val="90000"/>
                    <a:lumOff val="10000"/>
                  </a:schemeClr>
                </a:solidFill>
              </a:rPr>
              <a:t>(Short-distance) Nuclear Structure</a:t>
            </a:r>
          </a:p>
          <a:p>
            <a:pPr>
              <a:lnSpc>
                <a:spcPct val="220000"/>
              </a:lnSpc>
              <a:buClr>
                <a:schemeClr val="accent6">
                  <a:lumMod val="75000"/>
                </a:schemeClr>
              </a:buClr>
            </a:pPr>
            <a:r>
              <a:rPr lang="en-US" dirty="0">
                <a:solidFill>
                  <a:schemeClr val="tx2">
                    <a:lumMod val="90000"/>
                    <a:lumOff val="10000"/>
                  </a:schemeClr>
                </a:solidFill>
              </a:rPr>
              <a:t>High density neutron rich matter properties (neutron stars)</a:t>
            </a:r>
          </a:p>
          <a:p>
            <a:pPr>
              <a:lnSpc>
                <a:spcPct val="220000"/>
              </a:lnSpc>
              <a:buClr>
                <a:schemeClr val="accent6">
                  <a:lumMod val="75000"/>
                </a:schemeClr>
              </a:buClr>
            </a:pPr>
            <a:r>
              <a:rPr lang="en-US" dirty="0">
                <a:solidFill>
                  <a:schemeClr val="tx2">
                    <a:lumMod val="90000"/>
                    <a:lumOff val="10000"/>
                  </a:schemeClr>
                </a:solidFill>
              </a:rPr>
              <a:t>EMC effect and bound nucleon structure</a:t>
            </a:r>
          </a:p>
        </p:txBody>
      </p:sp>
      <p:sp>
        <p:nvSpPr>
          <p:cNvPr id="4" name="Date Placeholder 3">
            <a:extLst>
              <a:ext uri="{FF2B5EF4-FFF2-40B4-BE49-F238E27FC236}">
                <a16:creationId xmlns:a16="http://schemas.microsoft.com/office/drawing/2014/main" id="{A10EC8A6-B071-8B9B-97A2-E9C6A06FE44E}"/>
              </a:ext>
            </a:extLst>
          </p:cNvPr>
          <p:cNvSpPr>
            <a:spLocks noGrp="1"/>
          </p:cNvSpPr>
          <p:nvPr>
            <p:ph type="dt" sz="half" idx="10"/>
          </p:nvPr>
        </p:nvSpPr>
        <p:spPr/>
        <p:txBody>
          <a:bodyPr/>
          <a:lstStyle/>
          <a:p>
            <a:r>
              <a:rPr lang="en-US"/>
              <a:t>1/27/26</a:t>
            </a:r>
          </a:p>
        </p:txBody>
      </p:sp>
      <p:sp>
        <p:nvSpPr>
          <p:cNvPr id="5" name="Footer Placeholder 4">
            <a:extLst>
              <a:ext uri="{FF2B5EF4-FFF2-40B4-BE49-F238E27FC236}">
                <a16:creationId xmlns:a16="http://schemas.microsoft.com/office/drawing/2014/main" id="{72FC8BAF-03B7-5578-EF6D-921C2FA2D264}"/>
              </a:ext>
            </a:extLst>
          </p:cNvPr>
          <p:cNvSpPr>
            <a:spLocks noGrp="1"/>
          </p:cNvSpPr>
          <p:nvPr>
            <p:ph type="ftr" sz="quarter" idx="11"/>
          </p:nvPr>
        </p:nvSpPr>
        <p:spPr/>
        <p:txBody>
          <a:bodyPr/>
          <a:lstStyle/>
          <a:p>
            <a:r>
              <a:rPr lang="en-US"/>
              <a:t>B. Duran - Hall C Winter Meeting</a:t>
            </a:r>
          </a:p>
        </p:txBody>
      </p:sp>
      <p:sp>
        <p:nvSpPr>
          <p:cNvPr id="7" name="Slide Number Placeholder 6">
            <a:extLst>
              <a:ext uri="{FF2B5EF4-FFF2-40B4-BE49-F238E27FC236}">
                <a16:creationId xmlns:a16="http://schemas.microsoft.com/office/drawing/2014/main" id="{E12CE950-0412-0B2F-6832-ACBDAF39BCE9}"/>
              </a:ext>
            </a:extLst>
          </p:cNvPr>
          <p:cNvSpPr>
            <a:spLocks noGrp="1"/>
          </p:cNvSpPr>
          <p:nvPr>
            <p:ph type="sldNum" sz="quarter" idx="12"/>
          </p:nvPr>
        </p:nvSpPr>
        <p:spPr/>
        <p:txBody>
          <a:bodyPr/>
          <a:lstStyle/>
          <a:p>
            <a:fld id="{6007A337-717E-4D40-BFD1-535CA0B95521}" type="slidenum">
              <a:rPr lang="en-US" smtClean="0"/>
              <a:t>6</a:t>
            </a:fld>
            <a:endParaRPr lang="en-US"/>
          </a:p>
        </p:txBody>
      </p:sp>
    </p:spTree>
    <p:extLst>
      <p:ext uri="{BB962C8B-B14F-4D97-AF65-F5344CB8AC3E}">
        <p14:creationId xmlns:p14="http://schemas.microsoft.com/office/powerpoint/2010/main" val="1199035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6CEBA-33E3-5CD8-1227-F2EC44212ED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1A53477-A7F3-F5F8-61EB-4E93AC8C6397}"/>
              </a:ext>
            </a:extLst>
          </p:cNvPr>
          <p:cNvSpPr>
            <a:spLocks noGrp="1"/>
          </p:cNvSpPr>
          <p:nvPr>
            <p:ph type="title"/>
          </p:nvPr>
        </p:nvSpPr>
        <p:spPr>
          <a:xfrm>
            <a:off x="0" y="-107565"/>
            <a:ext cx="12115800" cy="1325563"/>
          </a:xfrm>
        </p:spPr>
        <p:txBody>
          <a:bodyPr>
            <a:normAutofit/>
          </a:bodyPr>
          <a:lstStyle/>
          <a:p>
            <a:r>
              <a:rPr lang="en-US" sz="4200" dirty="0">
                <a:solidFill>
                  <a:schemeClr val="tx2">
                    <a:lumMod val="90000"/>
                    <a:lumOff val="10000"/>
                  </a:schemeClr>
                </a:solidFill>
              </a:rPr>
              <a:t>Short-range Correlations: What have we learned?</a:t>
            </a:r>
          </a:p>
        </p:txBody>
      </p:sp>
      <p:pic>
        <p:nvPicPr>
          <p:cNvPr id="8" name="Picture 7">
            <a:extLst>
              <a:ext uri="{FF2B5EF4-FFF2-40B4-BE49-F238E27FC236}">
                <a16:creationId xmlns:a16="http://schemas.microsoft.com/office/drawing/2014/main" id="{F6F13C03-3848-B816-B1C3-0D2F3CE088FC}"/>
              </a:ext>
            </a:extLst>
          </p:cNvPr>
          <p:cNvPicPr>
            <a:picLocks noChangeAspect="1"/>
          </p:cNvPicPr>
          <p:nvPr/>
        </p:nvPicPr>
        <p:blipFill>
          <a:blip r:embed="rId3"/>
          <a:srcRect t="3694"/>
          <a:stretch>
            <a:fillRect/>
          </a:stretch>
        </p:blipFill>
        <p:spPr>
          <a:xfrm>
            <a:off x="0" y="1356371"/>
            <a:ext cx="6814993" cy="3762037"/>
          </a:xfrm>
          <a:prstGeom prst="rect">
            <a:avLst/>
          </a:prstGeom>
        </p:spPr>
      </p:pic>
      <p:sp>
        <p:nvSpPr>
          <p:cNvPr id="9" name="TextBox 8">
            <a:extLst>
              <a:ext uri="{FF2B5EF4-FFF2-40B4-BE49-F238E27FC236}">
                <a16:creationId xmlns:a16="http://schemas.microsoft.com/office/drawing/2014/main" id="{29B34B1E-E090-4AAA-FD83-934D4317FEA0}"/>
              </a:ext>
            </a:extLst>
          </p:cNvPr>
          <p:cNvSpPr txBox="1"/>
          <p:nvPr/>
        </p:nvSpPr>
        <p:spPr>
          <a:xfrm>
            <a:off x="634748" y="5956733"/>
            <a:ext cx="10846303" cy="738664"/>
          </a:xfrm>
          <a:prstGeom prst="rect">
            <a:avLst/>
          </a:prstGeom>
          <a:noFill/>
        </p:spPr>
        <p:txBody>
          <a:bodyPr wrap="none" rtlCol="0">
            <a:spAutoFit/>
          </a:bodyPr>
          <a:lstStyle/>
          <a:p>
            <a:r>
              <a:rPr lang="en-US" sz="2400" i="1" dirty="0"/>
              <a:t>Quasi-elastic scattering: electron scatters elastically off an almost free nucleon </a:t>
            </a:r>
          </a:p>
          <a:p>
            <a:endParaRPr lang="en-US" i="1" dirty="0"/>
          </a:p>
        </p:txBody>
      </p:sp>
      <p:sp>
        <p:nvSpPr>
          <p:cNvPr id="10" name="TextBox 9">
            <a:extLst>
              <a:ext uri="{FF2B5EF4-FFF2-40B4-BE49-F238E27FC236}">
                <a16:creationId xmlns:a16="http://schemas.microsoft.com/office/drawing/2014/main" id="{3899E1B5-1177-FBEE-4D16-9813FF5AA3F3}"/>
              </a:ext>
            </a:extLst>
          </p:cNvPr>
          <p:cNvSpPr txBox="1"/>
          <p:nvPr/>
        </p:nvSpPr>
        <p:spPr>
          <a:xfrm>
            <a:off x="6814993" y="940468"/>
            <a:ext cx="5853953" cy="5355312"/>
          </a:xfrm>
          <a:prstGeom prst="rect">
            <a:avLst/>
          </a:prstGeom>
          <a:noFill/>
        </p:spPr>
        <p:txBody>
          <a:bodyPr wrap="square" rtlCol="0">
            <a:spAutoFit/>
          </a:bodyPr>
          <a:lstStyle/>
          <a:p>
            <a:r>
              <a:rPr lang="en-US" sz="2400" dirty="0">
                <a:solidFill>
                  <a:schemeClr val="tx2">
                    <a:lumMod val="90000"/>
                    <a:lumOff val="10000"/>
                  </a:schemeClr>
                </a:solidFill>
              </a:rPr>
              <a:t>Inclusive:</a:t>
            </a:r>
          </a:p>
          <a:p>
            <a:endParaRPr lang="en-US" sz="2400" dirty="0"/>
          </a:p>
          <a:p>
            <a:r>
              <a:rPr lang="en-US" sz="2200" dirty="0"/>
              <a:t>The first evidence for 2N SRCs</a:t>
            </a:r>
          </a:p>
          <a:p>
            <a:endParaRPr lang="en-US" sz="2200" dirty="0"/>
          </a:p>
          <a:p>
            <a:r>
              <a:rPr lang="en-US" sz="2200" dirty="0"/>
              <a:t>Observed scaling of A/D cross sections</a:t>
            </a:r>
          </a:p>
          <a:p>
            <a:endParaRPr lang="en-US" sz="2200" dirty="0"/>
          </a:p>
          <a:p>
            <a:r>
              <a:rPr lang="en-US" sz="2200" dirty="0"/>
              <a:t>Quantifying relative contribution of SRCs in nuclei</a:t>
            </a:r>
          </a:p>
          <a:p>
            <a:endParaRPr lang="en-US" sz="2400" dirty="0"/>
          </a:p>
          <a:p>
            <a:r>
              <a:rPr lang="en-US" sz="2400" dirty="0">
                <a:solidFill>
                  <a:schemeClr val="tx2">
                    <a:lumMod val="90000"/>
                    <a:lumOff val="10000"/>
                  </a:schemeClr>
                </a:solidFill>
              </a:rPr>
              <a:t>Exclusive:</a:t>
            </a:r>
          </a:p>
          <a:p>
            <a:endParaRPr lang="en-US" sz="2400" dirty="0"/>
          </a:p>
          <a:p>
            <a:r>
              <a:rPr lang="en-US" sz="2200" dirty="0"/>
              <a:t>Pairing mechanism (which nucleons pair)</a:t>
            </a:r>
          </a:p>
          <a:p>
            <a:endParaRPr lang="en-US" sz="2200" dirty="0"/>
          </a:p>
          <a:p>
            <a:r>
              <a:rPr lang="en-US" sz="2200" dirty="0"/>
              <a:t>np pair dominance over pp and </a:t>
            </a:r>
            <a:r>
              <a:rPr lang="en-US" sz="2200" dirty="0" err="1"/>
              <a:t>nn</a:t>
            </a:r>
            <a:r>
              <a:rPr lang="en-US" sz="2200" dirty="0"/>
              <a:t> pairs </a:t>
            </a:r>
          </a:p>
          <a:p>
            <a:endParaRPr lang="en-US" sz="2400" dirty="0"/>
          </a:p>
        </p:txBody>
      </p:sp>
      <p:sp>
        <p:nvSpPr>
          <p:cNvPr id="11" name="TextBox 10">
            <a:extLst>
              <a:ext uri="{FF2B5EF4-FFF2-40B4-BE49-F238E27FC236}">
                <a16:creationId xmlns:a16="http://schemas.microsoft.com/office/drawing/2014/main" id="{90D36C4C-094F-CB5F-BA59-D14EA369951D}"/>
              </a:ext>
            </a:extLst>
          </p:cNvPr>
          <p:cNvSpPr txBox="1"/>
          <p:nvPr/>
        </p:nvSpPr>
        <p:spPr>
          <a:xfrm>
            <a:off x="0" y="5316963"/>
            <a:ext cx="3027495" cy="369332"/>
          </a:xfrm>
          <a:prstGeom prst="rect">
            <a:avLst/>
          </a:prstGeom>
          <a:noFill/>
        </p:spPr>
        <p:txBody>
          <a:bodyPr wrap="none" rtlCol="0">
            <a:spAutoFit/>
          </a:bodyPr>
          <a:lstStyle/>
          <a:p>
            <a:r>
              <a:rPr lang="en-US" i="1" dirty="0"/>
              <a:t>Cartoon Credit: Dien Nguyen</a:t>
            </a:r>
          </a:p>
        </p:txBody>
      </p:sp>
      <p:sp>
        <p:nvSpPr>
          <p:cNvPr id="3" name="Date Placeholder 2">
            <a:extLst>
              <a:ext uri="{FF2B5EF4-FFF2-40B4-BE49-F238E27FC236}">
                <a16:creationId xmlns:a16="http://schemas.microsoft.com/office/drawing/2014/main" id="{5B3D6CA5-F2B9-E1C9-5223-DFC5490F6C8B}"/>
              </a:ext>
            </a:extLst>
          </p:cNvPr>
          <p:cNvSpPr>
            <a:spLocks noGrp="1"/>
          </p:cNvSpPr>
          <p:nvPr>
            <p:ph type="dt" sz="half" idx="10"/>
          </p:nvPr>
        </p:nvSpPr>
        <p:spPr/>
        <p:txBody>
          <a:bodyPr/>
          <a:lstStyle/>
          <a:p>
            <a:r>
              <a:rPr lang="en-US"/>
              <a:t>1/27/26</a:t>
            </a:r>
          </a:p>
        </p:txBody>
      </p:sp>
      <p:sp>
        <p:nvSpPr>
          <p:cNvPr id="4" name="Footer Placeholder 3">
            <a:extLst>
              <a:ext uri="{FF2B5EF4-FFF2-40B4-BE49-F238E27FC236}">
                <a16:creationId xmlns:a16="http://schemas.microsoft.com/office/drawing/2014/main" id="{8ACD8F08-A50D-02C1-93DE-4426C6CD047F}"/>
              </a:ext>
            </a:extLst>
          </p:cNvPr>
          <p:cNvSpPr>
            <a:spLocks noGrp="1"/>
          </p:cNvSpPr>
          <p:nvPr>
            <p:ph type="ftr" sz="quarter" idx="11"/>
          </p:nvPr>
        </p:nvSpPr>
        <p:spPr/>
        <p:txBody>
          <a:bodyPr/>
          <a:lstStyle/>
          <a:p>
            <a:r>
              <a:rPr lang="en-US"/>
              <a:t>B. Duran - Hall C Winter Meeting</a:t>
            </a:r>
          </a:p>
        </p:txBody>
      </p:sp>
      <p:sp>
        <p:nvSpPr>
          <p:cNvPr id="5" name="Slide Number Placeholder 4">
            <a:extLst>
              <a:ext uri="{FF2B5EF4-FFF2-40B4-BE49-F238E27FC236}">
                <a16:creationId xmlns:a16="http://schemas.microsoft.com/office/drawing/2014/main" id="{B33CCE3F-F304-50B4-2757-986300D1BD48}"/>
              </a:ext>
            </a:extLst>
          </p:cNvPr>
          <p:cNvSpPr>
            <a:spLocks noGrp="1"/>
          </p:cNvSpPr>
          <p:nvPr>
            <p:ph type="sldNum" sz="quarter" idx="12"/>
          </p:nvPr>
        </p:nvSpPr>
        <p:spPr/>
        <p:txBody>
          <a:bodyPr/>
          <a:lstStyle/>
          <a:p>
            <a:fld id="{6007A337-717E-4D40-BFD1-535CA0B95521}" type="slidenum">
              <a:rPr lang="en-US" smtClean="0"/>
              <a:t>7</a:t>
            </a:fld>
            <a:endParaRPr lang="en-US"/>
          </a:p>
        </p:txBody>
      </p:sp>
    </p:spTree>
    <p:extLst>
      <p:ext uri="{BB962C8B-B14F-4D97-AF65-F5344CB8AC3E}">
        <p14:creationId xmlns:p14="http://schemas.microsoft.com/office/powerpoint/2010/main" val="1370577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9D5602-C1C4-38B8-472B-369DD1A9D16B}"/>
            </a:ext>
          </a:extLst>
        </p:cNvPr>
        <p:cNvGrpSpPr/>
        <p:nvPr/>
      </p:nvGrpSpPr>
      <p:grpSpPr>
        <a:xfrm>
          <a:off x="0" y="0"/>
          <a:ext cx="0" cy="0"/>
          <a:chOff x="0" y="0"/>
          <a:chExt cx="0" cy="0"/>
        </a:xfrm>
      </p:grpSpPr>
      <p:pic>
        <p:nvPicPr>
          <p:cNvPr id="26" name="Picture 23">
            <a:extLst>
              <a:ext uri="{FF2B5EF4-FFF2-40B4-BE49-F238E27FC236}">
                <a16:creationId xmlns:a16="http://schemas.microsoft.com/office/drawing/2014/main" id="{0F7F4073-0541-4C1E-9BCE-E762E6216EFC}"/>
              </a:ext>
            </a:extLst>
          </p:cNvPr>
          <p:cNvPicPr>
            <a:picLocks noChangeAspect="1"/>
          </p:cNvPicPr>
          <p:nvPr/>
        </p:nvPicPr>
        <p:blipFill>
          <a:blip r:embed="rId3">
            <a:extLst>
              <a:ext uri="{28A0092B-C50C-407E-A947-70E740481C1C}">
                <a14:useLocalDpi xmlns:a14="http://schemas.microsoft.com/office/drawing/2010/main" val="0"/>
              </a:ext>
            </a:extLst>
          </a:blip>
          <a:srcRect l="7878" t="17313" b="17685"/>
          <a:stretch>
            <a:fillRect/>
          </a:stretch>
        </p:blipFill>
        <p:spPr bwMode="auto">
          <a:xfrm rot="5400000">
            <a:off x="82798" y="1106441"/>
            <a:ext cx="3476705" cy="35679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1335A55-8314-426A-31D8-79239D657978}"/>
              </a:ext>
            </a:extLst>
          </p:cNvPr>
          <p:cNvSpPr>
            <a:spLocks noGrp="1"/>
          </p:cNvSpPr>
          <p:nvPr>
            <p:ph type="title"/>
          </p:nvPr>
        </p:nvSpPr>
        <p:spPr>
          <a:xfrm>
            <a:off x="0" y="34549"/>
            <a:ext cx="12115800" cy="1325563"/>
          </a:xfrm>
        </p:spPr>
        <p:txBody>
          <a:bodyPr>
            <a:normAutofit/>
          </a:bodyPr>
          <a:lstStyle/>
          <a:p>
            <a:r>
              <a:rPr lang="en-US" sz="4200" dirty="0">
                <a:solidFill>
                  <a:schemeClr val="tx2">
                    <a:lumMod val="90000"/>
                    <a:lumOff val="10000"/>
                  </a:schemeClr>
                </a:solidFill>
              </a:rPr>
              <a:t>2N Short-range Correlations: Cross-section Scaling</a:t>
            </a:r>
          </a:p>
        </p:txBody>
      </p:sp>
      <p:grpSp>
        <p:nvGrpSpPr>
          <p:cNvPr id="5" name="Group 22">
            <a:extLst>
              <a:ext uri="{FF2B5EF4-FFF2-40B4-BE49-F238E27FC236}">
                <a16:creationId xmlns:a16="http://schemas.microsoft.com/office/drawing/2014/main" id="{648C4C92-6B99-C780-3CC2-2F98E4098FE4}"/>
              </a:ext>
            </a:extLst>
          </p:cNvPr>
          <p:cNvGrpSpPr>
            <a:grpSpLocks/>
          </p:cNvGrpSpPr>
          <p:nvPr/>
        </p:nvGrpSpPr>
        <p:grpSpPr bwMode="auto">
          <a:xfrm>
            <a:off x="99561" y="1275694"/>
            <a:ext cx="3633759" cy="3899957"/>
            <a:chOff x="4449899" y="774700"/>
            <a:chExt cx="4593928" cy="7013660"/>
          </a:xfrm>
        </p:grpSpPr>
        <p:sp>
          <p:nvSpPr>
            <p:cNvPr id="13" name="Rectangle 31">
              <a:extLst>
                <a:ext uri="{FF2B5EF4-FFF2-40B4-BE49-F238E27FC236}">
                  <a16:creationId xmlns:a16="http://schemas.microsoft.com/office/drawing/2014/main" id="{5DF13F01-38D9-3A19-4791-A856708AF92A}"/>
                </a:ext>
              </a:extLst>
            </p:cNvPr>
            <p:cNvSpPr>
              <a:spLocks/>
            </p:cNvSpPr>
            <p:nvPr/>
          </p:nvSpPr>
          <p:spPr bwMode="auto">
            <a:xfrm>
              <a:off x="4832412" y="7410092"/>
              <a:ext cx="4211415" cy="378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spAutoFit/>
            </a:bodyPr>
            <a:lstStyle>
              <a:lvl1pPr marL="39688">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defRPr>
              </a:lvl9pPr>
            </a:lstStyle>
            <a:p>
              <a:endParaRPr lang="en-US" altLang="en-US" dirty="0">
                <a:latin typeface="Calibri" panose="020F0502020204030204" pitchFamily="34" charset="0"/>
                <a:cs typeface="Calibri" panose="020F0502020204030204" pitchFamily="34" charset="0"/>
                <a:sym typeface="Arial" panose="020B0604020202020204" pitchFamily="34" charset="0"/>
              </a:endParaRPr>
            </a:p>
          </p:txBody>
        </p:sp>
        <p:sp>
          <p:nvSpPr>
            <p:cNvPr id="15" name="Line 33">
              <a:extLst>
                <a:ext uri="{FF2B5EF4-FFF2-40B4-BE49-F238E27FC236}">
                  <a16:creationId xmlns:a16="http://schemas.microsoft.com/office/drawing/2014/main" id="{83365DAA-7ECF-46A7-1B67-6CBCCE7AF71E}"/>
                </a:ext>
              </a:extLst>
            </p:cNvPr>
            <p:cNvSpPr>
              <a:spLocks noChangeShapeType="1"/>
            </p:cNvSpPr>
            <p:nvPr/>
          </p:nvSpPr>
          <p:spPr bwMode="auto">
            <a:xfrm flipH="1">
              <a:off x="6398974" y="1085849"/>
              <a:ext cx="5358" cy="4850434"/>
            </a:xfrm>
            <a:prstGeom prst="line">
              <a:avLst/>
            </a:prstGeom>
            <a:noFill/>
            <a:ln w="25400">
              <a:solidFill>
                <a:srgbClr val="FF00FF"/>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Rectangle 34">
              <a:extLst>
                <a:ext uri="{FF2B5EF4-FFF2-40B4-BE49-F238E27FC236}">
                  <a16:creationId xmlns:a16="http://schemas.microsoft.com/office/drawing/2014/main" id="{BEC831E4-A93B-4141-8A80-49EDF3C45A0A}"/>
                </a:ext>
              </a:extLst>
            </p:cNvPr>
            <p:cNvSpPr>
              <a:spLocks/>
            </p:cNvSpPr>
            <p:nvPr/>
          </p:nvSpPr>
          <p:spPr bwMode="auto">
            <a:xfrm>
              <a:off x="6275020" y="774700"/>
              <a:ext cx="41485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40639" bIns="0">
              <a:spAutoFit/>
            </a:bodyPr>
            <a:lstStyle>
              <a:lvl1pPr marL="39688">
                <a:lnSpc>
                  <a:spcPct val="110000"/>
                </a:lnSpc>
                <a:spcBef>
                  <a:spcPts val="800"/>
                </a:spcBef>
                <a:buClr>
                  <a:schemeClr val="accent2"/>
                </a:buClr>
                <a:buFont typeface="Arial" panose="020B0604020202020204" pitchFamily="34" charset="0"/>
                <a:buChar char="•"/>
                <a:defRPr sz="2000">
                  <a:solidFill>
                    <a:schemeClr val="tx1"/>
                  </a:solidFill>
                  <a:latin typeface="Arial" panose="020B0604020202020204" pitchFamily="34" charset="0"/>
                </a:defRPr>
              </a:lvl1pPr>
              <a:lvl2pPr marL="742950" indent="-285750">
                <a:lnSpc>
                  <a:spcPct val="110000"/>
                </a:lnSpc>
                <a:spcBef>
                  <a:spcPts val="400"/>
                </a:spcBef>
                <a:buClr>
                  <a:schemeClr val="accent2"/>
                </a:buClr>
                <a:buFont typeface="Arial" panose="020B0604020202020204" pitchFamily="34" charset="0"/>
                <a:buChar char="–"/>
                <a:defRPr sz="2000">
                  <a:solidFill>
                    <a:schemeClr val="tx1"/>
                  </a:solidFill>
                  <a:latin typeface="Arial" panose="020B0604020202020204" pitchFamily="34" charset="0"/>
                </a:defRPr>
              </a:lvl2pPr>
              <a:lvl3pPr marL="1143000" indent="-228600">
                <a:spcBef>
                  <a:spcPts val="400"/>
                </a:spcBef>
                <a:buClr>
                  <a:schemeClr val="accent2"/>
                </a:buClr>
                <a:buSzPct val="85000"/>
                <a:buFont typeface="Arial" panose="020B0604020202020204" pitchFamily="34" charset="0"/>
                <a:buChar char="•"/>
                <a:defRPr sz="2000">
                  <a:solidFill>
                    <a:schemeClr val="tx1"/>
                  </a:solidFill>
                  <a:latin typeface="Arial" panose="020B0604020202020204" pitchFamily="34" charset="0"/>
                </a:defRPr>
              </a:lvl3pPr>
              <a:lvl4pPr marL="1600200" indent="-228600">
                <a:spcBef>
                  <a:spcPts val="400"/>
                </a:spcBef>
                <a:buClr>
                  <a:schemeClr val="accent2"/>
                </a:buClr>
                <a:buSzPct val="85000"/>
                <a:buFont typeface="Arial" panose="020B0604020202020204" pitchFamily="34" charset="0"/>
                <a:buChar char="–"/>
                <a:defRPr sz="2000">
                  <a:solidFill>
                    <a:schemeClr val="tx1"/>
                  </a:solidFill>
                  <a:latin typeface="Arial" panose="020B0604020202020204" pitchFamily="34" charset="0"/>
                </a:defRPr>
              </a:lvl4pPr>
              <a:lvl5pPr marL="2057400" indent="-228600">
                <a:spcBef>
                  <a:spcPct val="20000"/>
                </a:spcBef>
                <a:buClr>
                  <a:schemeClr val="accent2"/>
                </a:buClr>
                <a:buFont typeface="Arial" panose="020B0604020202020204" pitchFamily="34" charset="0"/>
                <a:buChar char="»"/>
                <a:defRPr sz="2000">
                  <a:solidFill>
                    <a:schemeClr val="tx1"/>
                  </a:solidFill>
                  <a:latin typeface="Arial" panose="020B0604020202020204" pitchFamily="34" charset="0"/>
                </a:defRPr>
              </a:lvl5pPr>
              <a:lvl6pPr marL="25146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6pPr>
              <a:lvl7pPr marL="29718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7pPr>
              <a:lvl8pPr marL="34290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8pPr>
              <a:lvl9pPr marL="3886200" indent="-228600" defTabSz="457200" eaLnBrk="0" fontAlgn="base" hangingPunct="0">
                <a:spcBef>
                  <a:spcPct val="20000"/>
                </a:spcBef>
                <a:spcAft>
                  <a:spcPct val="0"/>
                </a:spcAft>
                <a:buClr>
                  <a:schemeClr val="accent2"/>
                </a:buClr>
                <a:buFont typeface="Arial" panose="020B0604020202020204" pitchFamily="34" charset="0"/>
                <a:buChar char="»"/>
                <a:defRPr sz="2000">
                  <a:solidFill>
                    <a:schemeClr val="tx1"/>
                  </a:solidFill>
                  <a:latin typeface="Arial" panose="020B0604020202020204" pitchFamily="34" charset="0"/>
                </a:defRPr>
              </a:lvl9pPr>
            </a:lstStyle>
            <a:p>
              <a:pPr eaLnBrk="1" hangingPunct="1">
                <a:lnSpc>
                  <a:spcPct val="100000"/>
                </a:lnSpc>
                <a:spcBef>
                  <a:spcPct val="0"/>
                </a:spcBef>
                <a:buClrTx/>
                <a:buFontTx/>
                <a:buNone/>
              </a:pPr>
              <a:r>
                <a:rPr lang="en-US" altLang="en-US" sz="1800" b="1">
                  <a:solidFill>
                    <a:srgbClr val="FF00FF"/>
                  </a:solidFill>
                  <a:cs typeface="Arial" panose="020B0604020202020204" pitchFamily="34" charset="0"/>
                  <a:sym typeface="Arial" panose="020B0604020202020204" pitchFamily="34" charset="0"/>
                </a:rPr>
                <a:t>QE</a:t>
              </a:r>
            </a:p>
          </p:txBody>
        </p:sp>
        <p:sp>
          <p:nvSpPr>
            <p:cNvPr id="19" name="Rectangle 26">
              <a:extLst>
                <a:ext uri="{FF2B5EF4-FFF2-40B4-BE49-F238E27FC236}">
                  <a16:creationId xmlns:a16="http://schemas.microsoft.com/office/drawing/2014/main" id="{328BC834-435A-9413-1587-8F2FC6BB1F6C}"/>
                </a:ext>
              </a:extLst>
            </p:cNvPr>
            <p:cNvSpPr>
              <a:spLocks/>
            </p:cNvSpPr>
            <p:nvPr/>
          </p:nvSpPr>
          <p:spPr bwMode="auto">
            <a:xfrm>
              <a:off x="4449899" y="7053793"/>
              <a:ext cx="4024101" cy="246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40639" bIns="0"/>
            <a:lstStyle/>
            <a:p>
              <a:pPr marL="39688" algn="r">
                <a:defRPr/>
              </a:pPr>
              <a:r>
                <a:rPr lang="en-US" sz="1200" b="1" i="1" dirty="0">
                  <a:solidFill>
                    <a:schemeClr val="bg2">
                      <a:lumMod val="10000"/>
                    </a:schemeClr>
                  </a:solidFill>
                  <a:latin typeface="Arial" charset="0"/>
                  <a:ea typeface="ＭＳ Ｐゴシック" pitchFamily="34" charset="-128"/>
                </a:rPr>
                <a:t>N. Fomin, et al., PRL 108 (2012) 092052</a:t>
              </a:r>
            </a:p>
            <a:p>
              <a:pPr marL="39688" algn="r">
                <a:defRPr/>
              </a:pPr>
              <a:endParaRPr lang="en-US" sz="1200" b="1" dirty="0">
                <a:solidFill>
                  <a:schemeClr val="bg2">
                    <a:lumMod val="10000"/>
                  </a:schemeClr>
                </a:solidFill>
                <a:latin typeface="Arial" charset="0"/>
                <a:ea typeface="ＭＳ Ｐゴシック" pitchFamily="34" charset="-128"/>
              </a:endParaRPr>
            </a:p>
          </p:txBody>
        </p:sp>
      </p:grpSp>
      <p:pic>
        <p:nvPicPr>
          <p:cNvPr id="20" name="Picture 19" descr="A graph of different colored lines&#10;&#10;AI-generated content may be incorrect.">
            <a:extLst>
              <a:ext uri="{FF2B5EF4-FFF2-40B4-BE49-F238E27FC236}">
                <a16:creationId xmlns:a16="http://schemas.microsoft.com/office/drawing/2014/main" id="{EAA26D55-F959-39C6-9306-6F5D9F1D7374}"/>
              </a:ext>
            </a:extLst>
          </p:cNvPr>
          <p:cNvPicPr>
            <a:picLocks noChangeAspect="1"/>
          </p:cNvPicPr>
          <p:nvPr/>
        </p:nvPicPr>
        <p:blipFill>
          <a:blip r:embed="rId4"/>
          <a:srcRect t="3081"/>
          <a:stretch>
            <a:fillRect/>
          </a:stretch>
        </p:blipFill>
        <p:spPr>
          <a:xfrm>
            <a:off x="7939837" y="1194862"/>
            <a:ext cx="4193282" cy="3659617"/>
          </a:xfrm>
          <a:prstGeom prst="rect">
            <a:avLst/>
          </a:prstGeom>
        </p:spPr>
      </p:pic>
      <p:pic>
        <p:nvPicPr>
          <p:cNvPr id="21" name="Picture 20" descr="A rectangular object with black letters and numbers&#10;&#10;AI-generated content may be incorrect.">
            <a:extLst>
              <a:ext uri="{FF2B5EF4-FFF2-40B4-BE49-F238E27FC236}">
                <a16:creationId xmlns:a16="http://schemas.microsoft.com/office/drawing/2014/main" id="{8837266F-A86D-9B87-06B5-A61326729619}"/>
              </a:ext>
            </a:extLst>
          </p:cNvPr>
          <p:cNvPicPr>
            <a:picLocks noChangeAspect="1"/>
          </p:cNvPicPr>
          <p:nvPr/>
        </p:nvPicPr>
        <p:blipFill>
          <a:blip r:embed="rId5"/>
          <a:stretch>
            <a:fillRect/>
          </a:stretch>
        </p:blipFill>
        <p:spPr>
          <a:xfrm>
            <a:off x="9811091" y="4972583"/>
            <a:ext cx="2004391" cy="1022041"/>
          </a:xfrm>
          <a:prstGeom prst="rect">
            <a:avLst/>
          </a:prstGeom>
        </p:spPr>
      </p:pic>
      <p:pic>
        <p:nvPicPr>
          <p:cNvPr id="24" name="Picture 23" descr="A math equations on a white background&#10;&#10;AI-generated content may be incorrect.">
            <a:extLst>
              <a:ext uri="{FF2B5EF4-FFF2-40B4-BE49-F238E27FC236}">
                <a16:creationId xmlns:a16="http://schemas.microsoft.com/office/drawing/2014/main" id="{21DA3140-BB00-10BB-B95E-708A7BE46B45}"/>
              </a:ext>
            </a:extLst>
          </p:cNvPr>
          <p:cNvPicPr>
            <a:picLocks noChangeAspect="1"/>
          </p:cNvPicPr>
          <p:nvPr/>
        </p:nvPicPr>
        <p:blipFill>
          <a:blip r:embed="rId6"/>
          <a:stretch>
            <a:fillRect/>
          </a:stretch>
        </p:blipFill>
        <p:spPr>
          <a:xfrm>
            <a:off x="376518" y="5878066"/>
            <a:ext cx="5028372" cy="816229"/>
          </a:xfrm>
          <a:prstGeom prst="rect">
            <a:avLst/>
          </a:prstGeom>
        </p:spPr>
      </p:pic>
      <p:sp>
        <p:nvSpPr>
          <p:cNvPr id="25" name="TextBox 24">
            <a:extLst>
              <a:ext uri="{FF2B5EF4-FFF2-40B4-BE49-F238E27FC236}">
                <a16:creationId xmlns:a16="http://schemas.microsoft.com/office/drawing/2014/main" id="{3BB69686-9C37-734E-7FA3-CC6828D4D1C5}"/>
              </a:ext>
            </a:extLst>
          </p:cNvPr>
          <p:cNvSpPr txBox="1"/>
          <p:nvPr/>
        </p:nvSpPr>
        <p:spPr>
          <a:xfrm>
            <a:off x="7577562" y="6029813"/>
            <a:ext cx="4467057" cy="461665"/>
          </a:xfrm>
          <a:prstGeom prst="rect">
            <a:avLst/>
          </a:prstGeom>
          <a:noFill/>
        </p:spPr>
        <p:txBody>
          <a:bodyPr wrap="none" rtlCol="0">
            <a:spAutoFit/>
          </a:bodyPr>
          <a:lstStyle/>
          <a:p>
            <a:r>
              <a:rPr lang="en-US" sz="2400" dirty="0">
                <a:solidFill>
                  <a:schemeClr val="accent3"/>
                </a:solidFill>
              </a:rPr>
              <a:t>Experimentally well established!</a:t>
            </a:r>
          </a:p>
        </p:txBody>
      </p:sp>
      <p:sp>
        <p:nvSpPr>
          <p:cNvPr id="29" name="TextBox 28">
            <a:extLst>
              <a:ext uri="{FF2B5EF4-FFF2-40B4-BE49-F238E27FC236}">
                <a16:creationId xmlns:a16="http://schemas.microsoft.com/office/drawing/2014/main" id="{A17CE381-BA59-1947-A94A-FB7BB26A5C45}"/>
              </a:ext>
            </a:extLst>
          </p:cNvPr>
          <p:cNvSpPr txBox="1"/>
          <p:nvPr/>
        </p:nvSpPr>
        <p:spPr>
          <a:xfrm>
            <a:off x="3855062" y="4473236"/>
            <a:ext cx="4193282" cy="1754326"/>
          </a:xfrm>
          <a:prstGeom prst="rect">
            <a:avLst/>
          </a:prstGeom>
          <a:noFill/>
        </p:spPr>
        <p:txBody>
          <a:bodyPr wrap="square" rtlCol="0">
            <a:spAutoFit/>
          </a:bodyPr>
          <a:lstStyle/>
          <a:p>
            <a:r>
              <a:rPr lang="en-US" altLang="en-US" dirty="0">
                <a:latin typeface="Calibri" panose="020F0502020204030204" pitchFamily="34" charset="0"/>
                <a:cs typeface="Calibri" panose="020F0502020204030204" pitchFamily="34" charset="0"/>
                <a:sym typeface="Arial" panose="020B0604020202020204" pitchFamily="34" charset="0"/>
              </a:rPr>
              <a:t>At large x, mean-field region excluded, should see </a:t>
            </a:r>
            <a:r>
              <a:rPr lang="en-US" altLang="en-US" dirty="0">
                <a:solidFill>
                  <a:srgbClr val="0000FF"/>
                </a:solidFill>
                <a:latin typeface="Calibri" panose="020F0502020204030204" pitchFamily="34" charset="0"/>
                <a:cs typeface="Calibri" panose="020F0502020204030204" pitchFamily="34" charset="0"/>
                <a:sym typeface="Arial" panose="020B0604020202020204" pitchFamily="34" charset="0"/>
              </a:rPr>
              <a:t>universal behavior from 2N-SRCs</a:t>
            </a:r>
            <a:r>
              <a:rPr lang="en-US" altLang="en-US" dirty="0">
                <a:latin typeface="Calibri" panose="020F0502020204030204" pitchFamily="34" charset="0"/>
                <a:cs typeface="Calibri" panose="020F0502020204030204" pitchFamily="34" charset="0"/>
                <a:sym typeface="Arial" panose="020B0604020202020204" pitchFamily="34" charset="0"/>
              </a:rPr>
              <a:t>: Cross section identical in all targets, A/D ratio independent of x and Q</a:t>
            </a:r>
            <a:r>
              <a:rPr lang="en-US" altLang="en-US" baseline="30000" dirty="0">
                <a:latin typeface="Calibri" panose="020F0502020204030204" pitchFamily="34" charset="0"/>
                <a:cs typeface="Calibri" panose="020F0502020204030204" pitchFamily="34" charset="0"/>
                <a:sym typeface="Arial" panose="020B0604020202020204" pitchFamily="34" charset="0"/>
              </a:rPr>
              <a:t>2</a:t>
            </a:r>
            <a:r>
              <a:rPr lang="en-US" altLang="en-US" dirty="0">
                <a:latin typeface="Calibri" panose="020F0502020204030204" pitchFamily="34" charset="0"/>
                <a:cs typeface="Calibri" panose="020F0502020204030204" pitchFamily="34" charset="0"/>
                <a:sym typeface="Arial" panose="020B0604020202020204" pitchFamily="34" charset="0"/>
              </a:rPr>
              <a:t> (</a:t>
            </a:r>
            <a:r>
              <a:rPr lang="en-US" altLang="en-US" dirty="0">
                <a:solidFill>
                  <a:srgbClr val="0000FF"/>
                </a:solidFill>
                <a:latin typeface="Calibri" panose="020F0502020204030204" pitchFamily="34" charset="0"/>
                <a:cs typeface="Calibri" panose="020F0502020204030204" pitchFamily="34" charset="0"/>
                <a:sym typeface="Arial" panose="020B0604020202020204" pitchFamily="34" charset="0"/>
              </a:rPr>
              <a:t>SRC cross section scaling</a:t>
            </a:r>
            <a:r>
              <a:rPr lang="en-US" altLang="en-US" dirty="0">
                <a:latin typeface="Calibri" panose="020F0502020204030204" pitchFamily="34" charset="0"/>
                <a:cs typeface="Calibri" panose="020F0502020204030204" pitchFamily="34" charset="0"/>
                <a:sym typeface="Arial" panose="020B0604020202020204" pitchFamily="34" charset="0"/>
              </a:rPr>
              <a:t>)</a:t>
            </a:r>
          </a:p>
          <a:p>
            <a:endParaRPr lang="en-US" dirty="0"/>
          </a:p>
        </p:txBody>
      </p:sp>
      <p:pic>
        <p:nvPicPr>
          <p:cNvPr id="31" name="Picture 30">
            <a:extLst>
              <a:ext uri="{FF2B5EF4-FFF2-40B4-BE49-F238E27FC236}">
                <a16:creationId xmlns:a16="http://schemas.microsoft.com/office/drawing/2014/main" id="{BF3142EE-A3DB-B6CD-E52C-C10EBCF31AFD}"/>
              </a:ext>
            </a:extLst>
          </p:cNvPr>
          <p:cNvPicPr>
            <a:picLocks noChangeAspect="1"/>
          </p:cNvPicPr>
          <p:nvPr/>
        </p:nvPicPr>
        <p:blipFill>
          <a:blip r:embed="rId7"/>
          <a:stretch>
            <a:fillRect/>
          </a:stretch>
        </p:blipFill>
        <p:spPr>
          <a:xfrm>
            <a:off x="3496637" y="1324772"/>
            <a:ext cx="4551707" cy="3055471"/>
          </a:xfrm>
          <a:prstGeom prst="rect">
            <a:avLst/>
          </a:prstGeom>
        </p:spPr>
      </p:pic>
      <p:sp>
        <p:nvSpPr>
          <p:cNvPr id="3" name="Date Placeholder 2">
            <a:extLst>
              <a:ext uri="{FF2B5EF4-FFF2-40B4-BE49-F238E27FC236}">
                <a16:creationId xmlns:a16="http://schemas.microsoft.com/office/drawing/2014/main" id="{8614B5D3-B345-E59E-C189-8E4E042932B9}"/>
              </a:ext>
            </a:extLst>
          </p:cNvPr>
          <p:cNvSpPr>
            <a:spLocks noGrp="1"/>
          </p:cNvSpPr>
          <p:nvPr>
            <p:ph type="dt" sz="half" idx="10"/>
          </p:nvPr>
        </p:nvSpPr>
        <p:spPr/>
        <p:txBody>
          <a:bodyPr/>
          <a:lstStyle/>
          <a:p>
            <a:r>
              <a:rPr lang="en-US"/>
              <a:t>1/27/26</a:t>
            </a:r>
          </a:p>
        </p:txBody>
      </p:sp>
      <p:sp>
        <p:nvSpPr>
          <p:cNvPr id="4" name="Footer Placeholder 3">
            <a:extLst>
              <a:ext uri="{FF2B5EF4-FFF2-40B4-BE49-F238E27FC236}">
                <a16:creationId xmlns:a16="http://schemas.microsoft.com/office/drawing/2014/main" id="{90FFDB7D-2738-C4CC-8097-7A6AA477EEBA}"/>
              </a:ext>
            </a:extLst>
          </p:cNvPr>
          <p:cNvSpPr>
            <a:spLocks noGrp="1"/>
          </p:cNvSpPr>
          <p:nvPr>
            <p:ph type="ftr" sz="quarter" idx="11"/>
          </p:nvPr>
        </p:nvSpPr>
        <p:spPr/>
        <p:txBody>
          <a:bodyPr/>
          <a:lstStyle/>
          <a:p>
            <a:r>
              <a:rPr lang="en-US"/>
              <a:t>B. Duran - Hall C Winter Meeting</a:t>
            </a:r>
          </a:p>
        </p:txBody>
      </p:sp>
      <p:sp>
        <p:nvSpPr>
          <p:cNvPr id="6" name="Slide Number Placeholder 5">
            <a:extLst>
              <a:ext uri="{FF2B5EF4-FFF2-40B4-BE49-F238E27FC236}">
                <a16:creationId xmlns:a16="http://schemas.microsoft.com/office/drawing/2014/main" id="{5D2650DF-C25C-6803-2121-3B0131F2C51C}"/>
              </a:ext>
            </a:extLst>
          </p:cNvPr>
          <p:cNvSpPr>
            <a:spLocks noGrp="1"/>
          </p:cNvSpPr>
          <p:nvPr>
            <p:ph type="sldNum" sz="quarter" idx="12"/>
          </p:nvPr>
        </p:nvSpPr>
        <p:spPr/>
        <p:txBody>
          <a:bodyPr/>
          <a:lstStyle/>
          <a:p>
            <a:fld id="{6007A337-717E-4D40-BFD1-535CA0B95521}" type="slidenum">
              <a:rPr lang="en-US" smtClean="0"/>
              <a:t>8</a:t>
            </a:fld>
            <a:endParaRPr lang="en-US"/>
          </a:p>
        </p:txBody>
      </p:sp>
    </p:spTree>
    <p:extLst>
      <p:ext uri="{BB962C8B-B14F-4D97-AF65-F5344CB8AC3E}">
        <p14:creationId xmlns:p14="http://schemas.microsoft.com/office/powerpoint/2010/main" val="16162860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C58619-A9CE-8BDA-FCC0-1A1883839C8A}"/>
            </a:ext>
          </a:extLst>
        </p:cNvPr>
        <p:cNvGrpSpPr/>
        <p:nvPr/>
      </p:nvGrpSpPr>
      <p:grpSpPr>
        <a:xfrm>
          <a:off x="0" y="0"/>
          <a:ext cx="0" cy="0"/>
          <a:chOff x="0" y="0"/>
          <a:chExt cx="0" cy="0"/>
        </a:xfrm>
      </p:grpSpPr>
      <p:pic>
        <p:nvPicPr>
          <p:cNvPr id="10" name="Picture 9" descr="A diagram of a blue circle with red and blue circles&#10;&#10;AI-generated content may be incorrect.">
            <a:extLst>
              <a:ext uri="{FF2B5EF4-FFF2-40B4-BE49-F238E27FC236}">
                <a16:creationId xmlns:a16="http://schemas.microsoft.com/office/drawing/2014/main" id="{512E7E3E-F41A-AED7-62A3-842F562C49D7}"/>
              </a:ext>
            </a:extLst>
          </p:cNvPr>
          <p:cNvPicPr>
            <a:picLocks noChangeAspect="1"/>
          </p:cNvPicPr>
          <p:nvPr/>
        </p:nvPicPr>
        <p:blipFill>
          <a:blip r:embed="rId3"/>
          <a:stretch>
            <a:fillRect/>
          </a:stretch>
        </p:blipFill>
        <p:spPr>
          <a:xfrm>
            <a:off x="0" y="1722102"/>
            <a:ext cx="4476473" cy="2528452"/>
          </a:xfrm>
          <a:prstGeom prst="rect">
            <a:avLst/>
          </a:prstGeom>
        </p:spPr>
      </p:pic>
      <p:pic>
        <p:nvPicPr>
          <p:cNvPr id="14" name="Picture 13" descr="A black text with black text&#10;&#10;AI-generated content may be incorrect.">
            <a:extLst>
              <a:ext uri="{FF2B5EF4-FFF2-40B4-BE49-F238E27FC236}">
                <a16:creationId xmlns:a16="http://schemas.microsoft.com/office/drawing/2014/main" id="{445C2C2E-9BCB-02C2-680F-38C7E602BCF7}"/>
              </a:ext>
            </a:extLst>
          </p:cNvPr>
          <p:cNvPicPr>
            <a:picLocks noChangeAspect="1"/>
          </p:cNvPicPr>
          <p:nvPr/>
        </p:nvPicPr>
        <p:blipFill>
          <a:blip r:embed="rId4"/>
          <a:stretch>
            <a:fillRect/>
          </a:stretch>
        </p:blipFill>
        <p:spPr>
          <a:xfrm>
            <a:off x="298450" y="4438443"/>
            <a:ext cx="3822700" cy="1193800"/>
          </a:xfrm>
          <a:prstGeom prst="rect">
            <a:avLst/>
          </a:prstGeom>
        </p:spPr>
      </p:pic>
      <p:pic>
        <p:nvPicPr>
          <p:cNvPr id="18" name="Picture 17">
            <a:extLst>
              <a:ext uri="{FF2B5EF4-FFF2-40B4-BE49-F238E27FC236}">
                <a16:creationId xmlns:a16="http://schemas.microsoft.com/office/drawing/2014/main" id="{78C9979E-A35F-CEA7-3E75-5B4612F8D839}"/>
              </a:ext>
            </a:extLst>
          </p:cNvPr>
          <p:cNvPicPr>
            <a:picLocks noChangeAspect="1"/>
          </p:cNvPicPr>
          <p:nvPr/>
        </p:nvPicPr>
        <p:blipFill>
          <a:blip r:embed="rId5"/>
          <a:srcRect t="17232"/>
          <a:stretch>
            <a:fillRect/>
          </a:stretch>
        </p:blipFill>
        <p:spPr>
          <a:xfrm>
            <a:off x="4121150" y="5492315"/>
            <a:ext cx="7772400" cy="758035"/>
          </a:xfrm>
          <a:prstGeom prst="rect">
            <a:avLst/>
          </a:prstGeom>
        </p:spPr>
      </p:pic>
      <p:sp>
        <p:nvSpPr>
          <p:cNvPr id="20" name="Slide Number Placeholder 19">
            <a:extLst>
              <a:ext uri="{FF2B5EF4-FFF2-40B4-BE49-F238E27FC236}">
                <a16:creationId xmlns:a16="http://schemas.microsoft.com/office/drawing/2014/main" id="{85FEF9C3-F6F8-7FA6-8A1A-F13630C804DF}"/>
              </a:ext>
            </a:extLst>
          </p:cNvPr>
          <p:cNvSpPr>
            <a:spLocks noGrp="1"/>
          </p:cNvSpPr>
          <p:nvPr>
            <p:ph type="sldNum" sz="quarter" idx="12"/>
          </p:nvPr>
        </p:nvSpPr>
        <p:spPr/>
        <p:txBody>
          <a:bodyPr/>
          <a:lstStyle/>
          <a:p>
            <a:fld id="{B746ABE8-88CA-F745-818D-028E5081ED8F}" type="slidenum">
              <a:rPr lang="en-US" smtClean="0"/>
              <a:t>9</a:t>
            </a:fld>
            <a:endParaRPr lang="en-US"/>
          </a:p>
        </p:txBody>
      </p:sp>
      <p:sp>
        <p:nvSpPr>
          <p:cNvPr id="23" name="Title 1">
            <a:extLst>
              <a:ext uri="{FF2B5EF4-FFF2-40B4-BE49-F238E27FC236}">
                <a16:creationId xmlns:a16="http://schemas.microsoft.com/office/drawing/2014/main" id="{D7995FD9-9DA4-2826-47C7-50B5EC5DB103}"/>
              </a:ext>
            </a:extLst>
          </p:cNvPr>
          <p:cNvSpPr>
            <a:spLocks noGrp="1"/>
          </p:cNvSpPr>
          <p:nvPr>
            <p:ph type="title"/>
          </p:nvPr>
        </p:nvSpPr>
        <p:spPr>
          <a:xfrm>
            <a:off x="0" y="-27460"/>
            <a:ext cx="12070080" cy="1325563"/>
          </a:xfrm>
        </p:spPr>
        <p:txBody>
          <a:bodyPr>
            <a:normAutofit/>
          </a:bodyPr>
          <a:lstStyle/>
          <a:p>
            <a:r>
              <a:rPr lang="en-US" sz="4200" dirty="0">
                <a:solidFill>
                  <a:schemeClr val="tx2">
                    <a:lumMod val="90000"/>
                    <a:lumOff val="10000"/>
                  </a:schemeClr>
                </a:solidFill>
              </a:rPr>
              <a:t>3N Short-range Correlations - where do we look at?</a:t>
            </a:r>
          </a:p>
        </p:txBody>
      </p:sp>
      <p:sp>
        <p:nvSpPr>
          <p:cNvPr id="24" name="TextBox 23">
            <a:extLst>
              <a:ext uri="{FF2B5EF4-FFF2-40B4-BE49-F238E27FC236}">
                <a16:creationId xmlns:a16="http://schemas.microsoft.com/office/drawing/2014/main" id="{AC70E888-6F09-369D-AB40-2FAE1CD41DD0}"/>
              </a:ext>
            </a:extLst>
          </p:cNvPr>
          <p:cNvSpPr txBox="1"/>
          <p:nvPr/>
        </p:nvSpPr>
        <p:spPr>
          <a:xfrm>
            <a:off x="4419599" y="700539"/>
            <a:ext cx="7772401" cy="5293757"/>
          </a:xfrm>
          <a:prstGeom prst="rect">
            <a:avLst/>
          </a:prstGeom>
          <a:noFill/>
        </p:spPr>
        <p:txBody>
          <a:bodyPr wrap="square" lIns="91440" tIns="45720" rIns="91440" bIns="45720" rtlCol="0" anchor="t">
            <a:spAutoFit/>
          </a:bodyPr>
          <a:lstStyle/>
          <a:p>
            <a:pPr>
              <a:buClr>
                <a:srgbClr val="FF0000"/>
              </a:buClr>
            </a:pPr>
            <a:endParaRPr lang="en-US" sz="2600" dirty="0">
              <a:solidFill>
                <a:schemeClr val="tx2">
                  <a:lumMod val="90000"/>
                  <a:lumOff val="10000"/>
                </a:schemeClr>
              </a:solidFill>
            </a:endParaRPr>
          </a:p>
          <a:p>
            <a:pPr marL="342900" indent="-342900">
              <a:buClr>
                <a:srgbClr val="FF0000"/>
              </a:buClr>
              <a:buFont typeface="Arial" panose="020B0604020202020204" pitchFamily="34" charset="0"/>
              <a:buChar char="•"/>
            </a:pPr>
            <a:r>
              <a:rPr lang="en-US" sz="2600" dirty="0">
                <a:solidFill>
                  <a:schemeClr val="tx2">
                    <a:lumMod val="90000"/>
                    <a:lumOff val="10000"/>
                  </a:schemeClr>
                </a:solidFill>
              </a:rPr>
              <a:t>3N SRCs can lead to a second plateau (A/</a:t>
            </a:r>
            <a:r>
              <a:rPr lang="en-US" sz="2600" baseline="30000" dirty="0">
                <a:solidFill>
                  <a:schemeClr val="tx2">
                    <a:lumMod val="90000"/>
                    <a:lumOff val="10000"/>
                  </a:schemeClr>
                </a:solidFill>
              </a:rPr>
              <a:t>3</a:t>
            </a:r>
            <a:r>
              <a:rPr lang="en-US" sz="2600" dirty="0">
                <a:solidFill>
                  <a:schemeClr val="tx2">
                    <a:lumMod val="90000"/>
                    <a:lumOff val="10000"/>
                  </a:schemeClr>
                </a:solidFill>
              </a:rPr>
              <a:t>He) at x&gt;2</a:t>
            </a:r>
          </a:p>
          <a:p>
            <a:pPr marL="342900" indent="-342900">
              <a:buClr>
                <a:srgbClr val="FF0000"/>
              </a:buClr>
              <a:buFont typeface="Arial" panose="020B0604020202020204" pitchFamily="34" charset="0"/>
              <a:buChar char="•"/>
            </a:pPr>
            <a:endParaRPr lang="en-US" sz="2600" dirty="0">
              <a:solidFill>
                <a:schemeClr val="tx2">
                  <a:lumMod val="90000"/>
                  <a:lumOff val="10000"/>
                </a:schemeClr>
              </a:solidFill>
            </a:endParaRPr>
          </a:p>
          <a:p>
            <a:pPr marL="342900" indent="-342900">
              <a:buClr>
                <a:srgbClr val="FF0000"/>
              </a:buClr>
              <a:buFont typeface="Arial" panose="020B0604020202020204" pitchFamily="34" charset="0"/>
              <a:buChar char="•"/>
            </a:pPr>
            <a:r>
              <a:rPr lang="en-US" sz="2600" dirty="0">
                <a:solidFill>
                  <a:schemeClr val="tx2">
                    <a:lumMod val="90000"/>
                    <a:lumOff val="10000"/>
                  </a:schemeClr>
                </a:solidFill>
              </a:rPr>
              <a:t>Rapid fall off of the mean field contributions </a:t>
            </a:r>
            <a:r>
              <a:rPr lang="en-US" sz="2600" dirty="0">
                <a:solidFill>
                  <a:schemeClr val="tx2">
                    <a:lumMod val="90000"/>
                    <a:lumOff val="10000"/>
                  </a:schemeClr>
                </a:solidFill>
                <a:sym typeface="Wingdings" pitchFamily="2" charset="2"/>
              </a:rPr>
              <a:t> kinematic onset of the 2N SRCs</a:t>
            </a:r>
          </a:p>
          <a:p>
            <a:pPr>
              <a:buClr>
                <a:srgbClr val="FF0000"/>
              </a:buClr>
            </a:pPr>
            <a:r>
              <a:rPr lang="en-US" sz="2600" dirty="0">
                <a:solidFill>
                  <a:schemeClr val="tx2">
                    <a:lumMod val="90000"/>
                    <a:lumOff val="10000"/>
                  </a:schemeClr>
                </a:solidFill>
              </a:rPr>
              <a:t> </a:t>
            </a:r>
          </a:p>
          <a:p>
            <a:pPr marL="342900" indent="-342900">
              <a:buClr>
                <a:srgbClr val="FF0000"/>
              </a:buClr>
              <a:buFont typeface="Arial" panose="020B0604020202020204" pitchFamily="34" charset="0"/>
              <a:buChar char="•"/>
            </a:pPr>
            <a:r>
              <a:rPr lang="en-US" sz="2600" dirty="0">
                <a:solidFill>
                  <a:schemeClr val="tx2">
                    <a:lumMod val="90000"/>
                    <a:lumOff val="10000"/>
                  </a:schemeClr>
                </a:solidFill>
              </a:rPr>
              <a:t>2N-SRCs fall off slowly compared to mean field </a:t>
            </a:r>
            <a:r>
              <a:rPr lang="en-US" sz="2600" dirty="0">
                <a:solidFill>
                  <a:schemeClr val="tx2">
                    <a:lumMod val="90000"/>
                    <a:lumOff val="10000"/>
                  </a:schemeClr>
                </a:solidFill>
                <a:sym typeface="Wingdings" pitchFamily="2" charset="2"/>
              </a:rPr>
              <a:t> kinematic onset of the 3N SRCs</a:t>
            </a:r>
            <a:endParaRPr lang="en-US" sz="2600" dirty="0">
              <a:solidFill>
                <a:schemeClr val="tx2">
                  <a:lumMod val="90000"/>
                  <a:lumOff val="10000"/>
                </a:schemeClr>
              </a:solidFill>
            </a:endParaRPr>
          </a:p>
          <a:p>
            <a:pPr marL="342900" indent="-342900">
              <a:buClr>
                <a:srgbClr val="FF0000"/>
              </a:buClr>
              <a:buFont typeface="Arial" panose="020B0604020202020204" pitchFamily="34" charset="0"/>
              <a:buChar char="•"/>
            </a:pPr>
            <a:endParaRPr lang="en-US" sz="2600" dirty="0">
              <a:solidFill>
                <a:schemeClr val="tx2">
                  <a:lumMod val="90000"/>
                  <a:lumOff val="10000"/>
                </a:schemeClr>
              </a:solidFill>
            </a:endParaRPr>
          </a:p>
          <a:p>
            <a:pPr marL="342900" indent="-342900">
              <a:buClr>
                <a:srgbClr val="FF0000"/>
              </a:buClr>
              <a:buFont typeface="Arial" panose="020B0604020202020204" pitchFamily="34" charset="0"/>
              <a:buChar char="•"/>
            </a:pPr>
            <a:r>
              <a:rPr lang="en-US" sz="2600" dirty="0">
                <a:solidFill>
                  <a:schemeClr val="tx2">
                    <a:lumMod val="90000"/>
                    <a:lumOff val="10000"/>
                  </a:schemeClr>
                </a:solidFill>
              </a:rPr>
              <a:t>Kinematic onset is sensitive to the size and nature of the 3N-SRCs (model-dependent)</a:t>
            </a:r>
          </a:p>
          <a:p>
            <a:endParaRPr lang="en-US" sz="2600" dirty="0">
              <a:solidFill>
                <a:schemeClr val="tx2">
                  <a:lumMod val="90000"/>
                  <a:lumOff val="10000"/>
                </a:schemeClr>
              </a:solidFill>
            </a:endParaRPr>
          </a:p>
        </p:txBody>
      </p:sp>
      <p:sp>
        <p:nvSpPr>
          <p:cNvPr id="2" name="Date Placeholder 1">
            <a:extLst>
              <a:ext uri="{FF2B5EF4-FFF2-40B4-BE49-F238E27FC236}">
                <a16:creationId xmlns:a16="http://schemas.microsoft.com/office/drawing/2014/main" id="{2861CEDE-3781-5E95-F738-AB1FCD2652F9}"/>
              </a:ext>
            </a:extLst>
          </p:cNvPr>
          <p:cNvSpPr>
            <a:spLocks noGrp="1"/>
          </p:cNvSpPr>
          <p:nvPr>
            <p:ph type="dt" sz="half" idx="10"/>
          </p:nvPr>
        </p:nvSpPr>
        <p:spPr/>
        <p:txBody>
          <a:bodyPr/>
          <a:lstStyle/>
          <a:p>
            <a:r>
              <a:rPr lang="en-US"/>
              <a:t>1/27/26</a:t>
            </a:r>
          </a:p>
        </p:txBody>
      </p:sp>
      <p:sp>
        <p:nvSpPr>
          <p:cNvPr id="4" name="Footer Placeholder 3">
            <a:extLst>
              <a:ext uri="{FF2B5EF4-FFF2-40B4-BE49-F238E27FC236}">
                <a16:creationId xmlns:a16="http://schemas.microsoft.com/office/drawing/2014/main" id="{242174A0-EF24-564E-8271-152224647481}"/>
              </a:ext>
            </a:extLst>
          </p:cNvPr>
          <p:cNvSpPr>
            <a:spLocks noGrp="1"/>
          </p:cNvSpPr>
          <p:nvPr>
            <p:ph type="ftr" sz="quarter" idx="11"/>
          </p:nvPr>
        </p:nvSpPr>
        <p:spPr/>
        <p:txBody>
          <a:bodyPr/>
          <a:lstStyle/>
          <a:p>
            <a:r>
              <a:rPr lang="en-US"/>
              <a:t>B. Duran - Hall C Winter Meeting</a:t>
            </a:r>
          </a:p>
        </p:txBody>
      </p:sp>
    </p:spTree>
    <p:extLst>
      <p:ext uri="{BB962C8B-B14F-4D97-AF65-F5344CB8AC3E}">
        <p14:creationId xmlns:p14="http://schemas.microsoft.com/office/powerpoint/2010/main" val="28237297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697</TotalTime>
  <Words>2741</Words>
  <Application>Microsoft Office PowerPoint</Application>
  <PresentationFormat>Widescreen</PresentationFormat>
  <Paragraphs>429</Paragraphs>
  <Slides>46</Slides>
  <Notes>24</Notes>
  <HiddenSlides>1</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46</vt:i4>
      </vt:variant>
    </vt:vector>
  </HeadingPairs>
  <TitlesOfParts>
    <vt:vector size="58" baseType="lpstr">
      <vt:lpstr>Aptos</vt:lpstr>
      <vt:lpstr>Aptos Display</vt:lpstr>
      <vt:lpstr>Arial</vt:lpstr>
      <vt:lpstr>Arial Nova</vt:lpstr>
      <vt:lpstr>Calibri</vt:lpstr>
      <vt:lpstr>Cambria Math</vt:lpstr>
      <vt:lpstr>ElsevierSans</vt:lpstr>
      <vt:lpstr>Noto Sans</vt:lpstr>
      <vt:lpstr>Ovo</vt:lpstr>
      <vt:lpstr>Times New Roman</vt:lpstr>
      <vt:lpstr>Wingdings</vt:lpstr>
      <vt:lpstr>Office Theme</vt:lpstr>
      <vt:lpstr>Update on x&gt;1Measurement </vt:lpstr>
      <vt:lpstr>Outline</vt:lpstr>
      <vt:lpstr>Outline</vt:lpstr>
      <vt:lpstr>Short-range Correlations: A Universal Feature of Nuclei</vt:lpstr>
      <vt:lpstr>Short-range Correlations: A Universal Feature of Nuclei</vt:lpstr>
      <vt:lpstr>Short-range Correlations: Why do we study them?</vt:lpstr>
      <vt:lpstr>Short-range Correlations: What have we learned?</vt:lpstr>
      <vt:lpstr>2N Short-range Correlations: Cross-section Scaling</vt:lpstr>
      <vt:lpstr>3N Short-range Correlations - where do we look at?</vt:lpstr>
      <vt:lpstr>What would 3N SRCs look like?</vt:lpstr>
      <vt:lpstr>PowerPoint Presentation</vt:lpstr>
      <vt:lpstr>New results from E08-014 Experiment in Hall A </vt:lpstr>
      <vt:lpstr>PowerPoint Presentation</vt:lpstr>
      <vt:lpstr>Dominating 3N SRC Configuration in Inclusive Scattering</vt:lpstr>
      <vt:lpstr>PowerPoint Presentation</vt:lpstr>
      <vt:lpstr>3N Short-range Correlations - where do we look at?</vt:lpstr>
      <vt:lpstr>3N SRCs – experimental data so far…</vt:lpstr>
      <vt:lpstr>3N SRCs – experimental data so far…</vt:lpstr>
      <vt:lpstr>Outline</vt:lpstr>
      <vt:lpstr>XEM2 Experiments (x&gt;1 and EMC Effect ) in Hall C</vt:lpstr>
      <vt:lpstr>PowerPoint Presentation</vt:lpstr>
      <vt:lpstr>Outline</vt:lpstr>
      <vt:lpstr>Bump feature in different nuclei</vt:lpstr>
      <vt:lpstr>PowerPoint Presentation</vt:lpstr>
      <vt:lpstr>Nuclear Dependencies! – a2 vs A</vt:lpstr>
      <vt:lpstr>PowerPoint Presentation</vt:lpstr>
      <vt:lpstr>PowerPoint Presentation</vt:lpstr>
      <vt:lpstr>PowerPoint Presentation</vt:lpstr>
      <vt:lpstr>Neon fraction vs run number</vt:lpstr>
      <vt:lpstr>Calorimeter</vt:lpstr>
      <vt:lpstr>SHMS EDTM Study</vt:lpstr>
      <vt:lpstr>SHMS EDTM Study</vt:lpstr>
      <vt:lpstr>Possible Issues and Currently Investigating</vt:lpstr>
      <vt:lpstr>Multitrack ghost events in SHMS</vt:lpstr>
      <vt:lpstr>Dummy/cell wall thickness correction</vt:lpstr>
      <vt:lpstr>PowerPoint Presentation</vt:lpstr>
      <vt:lpstr>E12-06-105 Experiment in Hall C</vt:lpstr>
      <vt:lpstr>PowerPoint Presentation</vt:lpstr>
      <vt:lpstr>PowerPoint Presentation</vt:lpstr>
      <vt:lpstr>BACK UP SLIDES</vt:lpstr>
      <vt:lpstr>PowerPoint Presentation</vt:lpstr>
      <vt:lpstr>3N Short-range Correlations - where do we look at?</vt:lpstr>
      <vt:lpstr>E12-11-112 Experiment in Hall A</vt:lpstr>
      <vt:lpstr>E12-11-112 Experiment in Hall A</vt:lpstr>
      <vt:lpstr> Mirror nuclei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Burcu Duran</dc:creator>
  <cp:lastModifiedBy>Jordan O'Kronley</cp:lastModifiedBy>
  <cp:revision>34</cp:revision>
  <dcterms:created xsi:type="dcterms:W3CDTF">2026-01-25T21:34:10Z</dcterms:created>
  <dcterms:modified xsi:type="dcterms:W3CDTF">2026-01-27T17:57:42Z</dcterms:modified>
</cp:coreProperties>
</file>