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5" r:id="rId4"/>
    <p:sldMasterId id="2147483701" r:id="rId5"/>
  </p:sldMasterIdLst>
  <p:notesMasterIdLst>
    <p:notesMasterId r:id="rId15"/>
  </p:notesMasterIdLst>
  <p:handoutMasterIdLst>
    <p:handoutMasterId r:id="rId16"/>
  </p:handoutMasterIdLst>
  <p:sldIdLst>
    <p:sldId id="5408" r:id="rId6"/>
    <p:sldId id="5876" r:id="rId7"/>
    <p:sldId id="5879" r:id="rId8"/>
    <p:sldId id="5880" r:id="rId9"/>
    <p:sldId id="5878" r:id="rId10"/>
    <p:sldId id="5877" r:id="rId11"/>
    <p:sldId id="5881" r:id="rId12"/>
    <p:sldId id="5875" r:id="rId13"/>
    <p:sldId id="5846" r:id="rId14"/>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A9BA12-75F3-999B-6336-4F962A2E6D06}" name="Matthew Cahill" initials="MC" userId="S::cahill@jlab.org::45bf416e-bc26-4c6a-b4ed-5d6267bd8ebc" providerId="AD"/>
  <p188:author id="{68731784-5840-F617-78C0-5362B2CCDEE0}" name="Jianwei Qiu" initials="JQ" userId="S::jqiu@JLAB.ORG::801aee4f-01be-445a-9d95-e46e4ef9bf4b" providerId="AD"/>
  <p188:author id="{5D57699C-63BE-E7E2-5E97-1E29C8038EAB}" name="Amber Boehnlein" initials="AB" userId="S::amber@jlab.org::9ee83fe6-ab0c-4884-84a0-de44469ed0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79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57"/>
    <p:restoredTop sz="90761"/>
  </p:normalViewPr>
  <p:slideViewPr>
    <p:cSldViewPr>
      <p:cViewPr varScale="1">
        <p:scale>
          <a:sx n="99" d="100"/>
          <a:sy n="99" d="100"/>
        </p:scale>
        <p:origin x="176" y="544"/>
      </p:cViewPr>
      <p:guideLst>
        <p:guide orient="horz" pos="2880"/>
        <p:guide pos="2160"/>
      </p:guideLst>
    </p:cSldViewPr>
  </p:slideViewPr>
  <p:notesTextViewPr>
    <p:cViewPr>
      <p:scale>
        <a:sx n="100" d="100"/>
        <a:sy n="100" d="100"/>
      </p:scale>
      <p:origin x="0" y="0"/>
    </p:cViewPr>
  </p:notesTextViewPr>
  <p:sorterViewPr>
    <p:cViewPr>
      <p:scale>
        <a:sx n="80" d="100"/>
        <a:sy n="80" d="100"/>
      </p:scale>
      <p:origin x="0" y="0"/>
    </p:cViewPr>
  </p:sorterViewPr>
  <p:notesViewPr>
    <p:cSldViewPr>
      <p:cViewPr varScale="1">
        <p:scale>
          <a:sx n="131" d="100"/>
          <a:sy n="131" d="100"/>
        </p:scale>
        <p:origin x="708" y="12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6739EF-DE78-4BD6-8C9F-F201D8ACEAC0}"/>
              </a:ext>
            </a:extLst>
          </p:cNvPr>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0FC33AD-92BB-44BB-BA05-02A7C3F2124B}"/>
              </a:ext>
            </a:extLst>
          </p:cNvPr>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a:defRPr sz="1200"/>
            </a:lvl1pPr>
          </a:lstStyle>
          <a:p>
            <a:fld id="{3645D0D0-0137-4454-BC41-5693ABE6EB37}" type="datetimeFigureOut">
              <a:rPr lang="en-US" smtClean="0"/>
              <a:t>3/17/26</a:t>
            </a:fld>
            <a:endParaRPr lang="en-US"/>
          </a:p>
        </p:txBody>
      </p:sp>
      <p:sp>
        <p:nvSpPr>
          <p:cNvPr id="4" name="Footer Placeholder 3">
            <a:extLst>
              <a:ext uri="{FF2B5EF4-FFF2-40B4-BE49-F238E27FC236}">
                <a16:creationId xmlns:a16="http://schemas.microsoft.com/office/drawing/2014/main" id="{BE8B6196-9405-4755-9223-248295672DC0}"/>
              </a:ext>
            </a:extLst>
          </p:cNvPr>
          <p:cNvSpPr>
            <a:spLocks noGrp="1"/>
          </p:cNvSpPr>
          <p:nvPr>
            <p:ph type="ftr" sz="quarter" idx="2"/>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ED36A6E-BEC1-44F1-A3BD-E9C2CC433E4D}"/>
              </a:ext>
            </a:extLst>
          </p:cNvPr>
          <p:cNvSpPr>
            <a:spLocks noGrp="1"/>
          </p:cNvSpPr>
          <p:nvPr>
            <p:ph type="sldNum" sz="quarter" idx="3"/>
          </p:nvPr>
        </p:nvSpPr>
        <p:spPr>
          <a:xfrm>
            <a:off x="6905625" y="6513513"/>
            <a:ext cx="5283200" cy="344487"/>
          </a:xfrm>
          <a:prstGeom prst="rect">
            <a:avLst/>
          </a:prstGeom>
        </p:spPr>
        <p:txBody>
          <a:bodyPr vert="horz" lIns="91440" tIns="45720" rIns="91440" bIns="45720" rtlCol="0" anchor="b"/>
          <a:lstStyle>
            <a:lvl1pPr algn="r">
              <a:defRPr sz="1200"/>
            </a:lvl1pPr>
          </a:lstStyle>
          <a:p>
            <a:fld id="{6366D98E-0F18-4F0C-8B8D-ADBD80845C3B}" type="slidenum">
              <a:rPr lang="en-US" smtClean="0"/>
              <a:t>‹#›</a:t>
            </a:fld>
            <a:endParaRPr lang="en-US"/>
          </a:p>
        </p:txBody>
      </p:sp>
    </p:spTree>
    <p:extLst>
      <p:ext uri="{BB962C8B-B14F-4D97-AF65-F5344CB8AC3E}">
        <p14:creationId xmlns:p14="http://schemas.microsoft.com/office/powerpoint/2010/main" val="22621679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82931459-2223-604B-9133-6BCC57EA3391}" type="datetimeFigureOut">
              <a:rPr lang="en-US" smtClean="0"/>
              <a:t>3/17/26</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AEC6B486-E18D-8C49-8AB8-D9329548D07C}" type="slidenum">
              <a:rPr lang="en-US" smtClean="0"/>
              <a:t>‹#›</a:t>
            </a:fld>
            <a:endParaRPr lang="en-US"/>
          </a:p>
        </p:txBody>
      </p:sp>
    </p:spTree>
    <p:extLst>
      <p:ext uri="{BB962C8B-B14F-4D97-AF65-F5344CB8AC3E}">
        <p14:creationId xmlns:p14="http://schemas.microsoft.com/office/powerpoint/2010/main" val="1236537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6B486-E18D-8C49-8AB8-D9329548D07C}" type="slidenum">
              <a:rPr lang="en-US" smtClean="0"/>
              <a:t>1</a:t>
            </a:fld>
            <a:endParaRPr lang="en-US"/>
          </a:p>
        </p:txBody>
      </p:sp>
    </p:spTree>
    <p:extLst>
      <p:ext uri="{BB962C8B-B14F-4D97-AF65-F5344CB8AC3E}">
        <p14:creationId xmlns:p14="http://schemas.microsoft.com/office/powerpoint/2010/main" val="4288945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6B486-E18D-8C49-8AB8-D9329548D07C}" type="slidenum">
              <a:rPr lang="en-US" smtClean="0"/>
              <a:t>3</a:t>
            </a:fld>
            <a:endParaRPr lang="en-US"/>
          </a:p>
        </p:txBody>
      </p:sp>
    </p:spTree>
    <p:extLst>
      <p:ext uri="{BB962C8B-B14F-4D97-AF65-F5344CB8AC3E}">
        <p14:creationId xmlns:p14="http://schemas.microsoft.com/office/powerpoint/2010/main" val="12135466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10" name="TextBox 9"/>
          <p:cNvSpPr txBox="1"/>
          <p:nvPr userDrawn="1"/>
        </p:nvSpPr>
        <p:spPr>
          <a:xfrm>
            <a:off x="339094" y="6343229"/>
            <a:ext cx="2693628" cy="400110"/>
          </a:xfrm>
          <a:prstGeom prst="rect">
            <a:avLst/>
          </a:prstGeom>
          <a:noFill/>
        </p:spPr>
        <p:txBody>
          <a:bodyPr wrap="square" rtlCol="0">
            <a:spAutoFit/>
          </a:bodyPr>
          <a:lstStyle/>
          <a:p>
            <a:r>
              <a:rPr lang="en-US" sz="1000" b="0" dirty="0">
                <a:solidFill>
                  <a:srgbClr val="A91B1B"/>
                </a:solidFill>
              </a:rPr>
              <a:t>TJNAF is managed by Jefferson Science Associates for the US Department of Energy</a:t>
            </a:r>
          </a:p>
        </p:txBody>
      </p:sp>
      <p:sp>
        <p:nvSpPr>
          <p:cNvPr id="2" name="Title 1"/>
          <p:cNvSpPr>
            <a:spLocks noGrp="1"/>
          </p:cNvSpPr>
          <p:nvPr userDrawn="1">
            <p:ph type="ctrTitle"/>
          </p:nvPr>
        </p:nvSpPr>
        <p:spPr>
          <a:xfrm>
            <a:off x="339094" y="610558"/>
            <a:ext cx="11561038" cy="484748"/>
          </a:xfrm>
        </p:spPr>
        <p:txBody>
          <a:bodyPr/>
          <a:lstStyle>
            <a:lvl1pPr algn="l">
              <a:defRPr sz="3000" b="1" baseline="0">
                <a:solidFill>
                  <a:srgbClr val="A91B1B"/>
                </a:solidFill>
                <a:latin typeface="+mn-lt"/>
              </a:defRPr>
            </a:lvl1pPr>
          </a:lstStyle>
          <a:p>
            <a:r>
              <a:rPr lang="en-US" dirty="0"/>
              <a:t>Click to edit Master title style</a:t>
            </a:r>
          </a:p>
        </p:txBody>
      </p:sp>
      <p:sp>
        <p:nvSpPr>
          <p:cNvPr id="3" name="Subtitle 2"/>
          <p:cNvSpPr>
            <a:spLocks noGrp="1"/>
          </p:cNvSpPr>
          <p:nvPr userDrawn="1">
            <p:ph type="subTitle" idx="1" hasCustomPrompt="1"/>
          </p:nvPr>
        </p:nvSpPr>
        <p:spPr>
          <a:xfrm>
            <a:off x="339094" y="4070981"/>
            <a:ext cx="11154058" cy="1246977"/>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Presenter Name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DOE Science and Technology Review of Jefferson Lab July 19-21, 2022</a:t>
            </a:r>
          </a:p>
        </p:txBody>
      </p:sp>
      <p:cxnSp>
        <p:nvCxnSpPr>
          <p:cNvPr id="12" name="Straight Connector 11">
            <a:extLst>
              <a:ext uri="{FF2B5EF4-FFF2-40B4-BE49-F238E27FC236}">
                <a16:creationId xmlns:a16="http://schemas.microsoft.com/office/drawing/2014/main" id="{4187600A-EF28-8598-7119-16CFCE73073A}"/>
              </a:ext>
            </a:extLst>
          </p:cNvPr>
          <p:cNvCxnSpPr/>
          <p:nvPr userDrawn="1"/>
        </p:nvCxnSpPr>
        <p:spPr>
          <a:xfrm>
            <a:off x="0" y="6076045"/>
            <a:ext cx="12165686" cy="0"/>
          </a:xfrm>
          <a:prstGeom prst="line">
            <a:avLst/>
          </a:prstGeom>
          <a:ln w="635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3EDE0BA-7F27-4138-812D-2F936ACA9383}"/>
              </a:ext>
            </a:extLst>
          </p:cNvPr>
          <p:cNvCxnSpPr/>
          <p:nvPr userDrawn="1"/>
        </p:nvCxnSpPr>
        <p:spPr>
          <a:xfrm>
            <a:off x="1" y="6063449"/>
            <a:ext cx="12192000" cy="0"/>
          </a:xfrm>
          <a:prstGeom prst="line">
            <a:avLst/>
          </a:prstGeom>
          <a:ln w="76200">
            <a:solidFill>
              <a:srgbClr val="BE1D1D"/>
            </a:solidFill>
          </a:ln>
        </p:spPr>
        <p:style>
          <a:lnRef idx="1">
            <a:schemeClr val="accent5"/>
          </a:lnRef>
          <a:fillRef idx="0">
            <a:schemeClr val="accent5"/>
          </a:fillRef>
          <a:effectRef idx="0">
            <a:schemeClr val="accent5"/>
          </a:effectRef>
          <a:fontRef idx="minor">
            <a:schemeClr val="tx1"/>
          </a:fontRef>
        </p:style>
      </p:cxnSp>
      <p:pic>
        <p:nvPicPr>
          <p:cNvPr id="4" name="Picture 3" descr="A red circle in the middle of a black background&#10;&#10;Description automatically generated">
            <a:extLst>
              <a:ext uri="{FF2B5EF4-FFF2-40B4-BE49-F238E27FC236}">
                <a16:creationId xmlns:a16="http://schemas.microsoft.com/office/drawing/2014/main" id="{0E6BE28D-32FC-851D-CD9E-A40C3971663D}"/>
              </a:ext>
            </a:extLst>
          </p:cNvPr>
          <p:cNvPicPr>
            <a:picLocks noChangeAspect="1"/>
          </p:cNvPicPr>
          <p:nvPr userDrawn="1"/>
        </p:nvPicPr>
        <p:blipFill>
          <a:blip r:embed="rId2"/>
          <a:stretch>
            <a:fillRect/>
          </a:stretch>
        </p:blipFill>
        <p:spPr>
          <a:xfrm>
            <a:off x="10312997" y="6323586"/>
            <a:ext cx="1725109" cy="540534"/>
          </a:xfrm>
          <a:prstGeom prst="rect">
            <a:avLst/>
          </a:prstGeom>
        </p:spPr>
      </p:pic>
    </p:spTree>
    <p:extLst>
      <p:ext uri="{BB962C8B-B14F-4D97-AF65-F5344CB8AC3E}">
        <p14:creationId xmlns:p14="http://schemas.microsoft.com/office/powerpoint/2010/main" val="1278813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3548" y="251239"/>
            <a:ext cx="11504904" cy="484748"/>
          </a:xfrm>
        </p:spPr>
        <p:txBody>
          <a:bodyPr/>
          <a:lstStyle>
            <a:lvl1pPr>
              <a:defRPr>
                <a:solidFill>
                  <a:srgbClr val="A91B1B"/>
                </a:solidFill>
              </a:defRPr>
            </a:lvl1pPr>
          </a:lstStyle>
          <a:p>
            <a:r>
              <a:rPr lang="en-US" dirty="0"/>
              <a:t>Click to edit Master title style</a:t>
            </a:r>
          </a:p>
        </p:txBody>
      </p:sp>
      <p:cxnSp>
        <p:nvCxnSpPr>
          <p:cNvPr id="3" name="Straight Connector 2">
            <a:extLst>
              <a:ext uri="{FF2B5EF4-FFF2-40B4-BE49-F238E27FC236}">
                <a16:creationId xmlns:a16="http://schemas.microsoft.com/office/drawing/2014/main" id="{3A72E877-54EF-3AC0-E7D3-14415E9DB3C2}"/>
              </a:ext>
            </a:extLst>
          </p:cNvPr>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0678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9F7382-5E1C-4B4F-A2BE-730A0DABBEE0}"/>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F94DCB94-70F6-43B1-8C3E-93DF33027743}"/>
              </a:ext>
            </a:extLst>
          </p:cNvPr>
          <p:cNvSpPr>
            <a:spLocks noGrp="1"/>
          </p:cNvSpPr>
          <p:nvPr>
            <p:ph type="ftr" sz="quarter" idx="11"/>
          </p:nvPr>
        </p:nvSpPr>
        <p:spPr>
          <a:xfrm>
            <a:off x="4038600" y="6356350"/>
            <a:ext cx="4114800" cy="365125"/>
          </a:xfrm>
          <a:prstGeom prst="rect">
            <a:avLst/>
          </a:prstGeom>
        </p:spPr>
        <p:txBody>
          <a:bodyPr/>
          <a:lstStyle/>
          <a:p>
            <a:r>
              <a:rPr lang="en-US"/>
              <a:t>CLAS Collaboration Meeting</a:t>
            </a:r>
          </a:p>
        </p:txBody>
      </p:sp>
      <p:sp>
        <p:nvSpPr>
          <p:cNvPr id="4" name="Slide Number Placeholder 3">
            <a:extLst>
              <a:ext uri="{FF2B5EF4-FFF2-40B4-BE49-F238E27FC236}">
                <a16:creationId xmlns:a16="http://schemas.microsoft.com/office/drawing/2014/main" id="{BF19AB88-57ED-48FA-ADF8-90F697909B3A}"/>
              </a:ext>
            </a:extLst>
          </p:cNvPr>
          <p:cNvSpPr>
            <a:spLocks noGrp="1"/>
          </p:cNvSpPr>
          <p:nvPr>
            <p:ph type="sldNum" sz="quarter" idx="12"/>
          </p:nvPr>
        </p:nvSpPr>
        <p:spPr/>
        <p:txBody>
          <a:bodyPr/>
          <a:lstStyle/>
          <a:p>
            <a:fld id="{7A4BB82A-85AA-4495-AB6C-1CAA31F5EE0C}" type="slidenum">
              <a:rPr lang="en-US" smtClean="0"/>
              <a:t>‹#›</a:t>
            </a:fld>
            <a:endParaRPr lang="en-US"/>
          </a:p>
        </p:txBody>
      </p:sp>
    </p:spTree>
    <p:extLst>
      <p:ext uri="{BB962C8B-B14F-4D97-AF65-F5344CB8AC3E}">
        <p14:creationId xmlns:p14="http://schemas.microsoft.com/office/powerpoint/2010/main" val="3960687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563" y="161927"/>
            <a:ext cx="11425236" cy="484748"/>
          </a:xfrm>
        </p:spPr>
        <p:txBody>
          <a:bodyPr/>
          <a:lstStyle>
            <a:lvl1pPr>
              <a:defRPr>
                <a:solidFill>
                  <a:srgbClr val="A91B1B"/>
                </a:solidFill>
              </a:defRPr>
            </a:lvl1pPr>
          </a:lstStyle>
          <a:p>
            <a:r>
              <a:rPr lang="en-US" dirty="0"/>
              <a:t>Click to edit Master title style</a:t>
            </a:r>
          </a:p>
        </p:txBody>
      </p:sp>
      <p:sp>
        <p:nvSpPr>
          <p:cNvPr id="3" name="Content Placeholder 2"/>
          <p:cNvSpPr>
            <a:spLocks noGrp="1"/>
          </p:cNvSpPr>
          <p:nvPr>
            <p:ph idx="1"/>
          </p:nvPr>
        </p:nvSpPr>
        <p:spPr>
          <a:xfrm>
            <a:off x="347563" y="1508760"/>
            <a:ext cx="11372771" cy="404777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4771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7562" y="223423"/>
            <a:ext cx="11504904" cy="484748"/>
          </a:xfrm>
        </p:spPr>
        <p:txBody>
          <a:bodyPr/>
          <a:lstStyle>
            <a:lvl1pPr>
              <a:defRPr>
                <a:solidFill>
                  <a:srgbClr val="A91B1B"/>
                </a:solidFill>
              </a:defRPr>
            </a:lvl1pPr>
          </a:lstStyle>
          <a:p>
            <a:r>
              <a:rPr lang="en-US" dirty="0"/>
              <a:t>Click to edit Master title style</a:t>
            </a:r>
          </a:p>
        </p:txBody>
      </p:sp>
      <p:sp>
        <p:nvSpPr>
          <p:cNvPr id="3" name="Text Placeholder 2"/>
          <p:cNvSpPr>
            <a:spLocks noGrp="1"/>
          </p:cNvSpPr>
          <p:nvPr>
            <p:ph type="body" idx="1"/>
          </p:nvPr>
        </p:nvSpPr>
        <p:spPr>
          <a:xfrm>
            <a:off x="347562" y="1444752"/>
            <a:ext cx="5590038" cy="821190"/>
          </a:xfrm>
        </p:spPr>
        <p:txBody>
          <a:bodyPr anchor="b"/>
          <a:lstStyle>
            <a:lvl1pPr marL="0" indent="0">
              <a:buNone/>
              <a:defRPr sz="2400" b="1">
                <a:solidFill>
                  <a:srgbClr val="A91B1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47562" y="2270334"/>
            <a:ext cx="5590038" cy="3373229"/>
          </a:xfrm>
        </p:spPr>
        <p:txBody>
          <a:bodyPr/>
          <a:lstStyle>
            <a:lvl1pPr>
              <a:defRPr sz="2400"/>
            </a:lvl1pPr>
            <a:lvl2pPr>
              <a:defRPr sz="2000"/>
            </a:lvl2pPr>
            <a:lvl3pPr>
              <a:defRPr sz="1800"/>
            </a:lvl3pPr>
            <a:lvl4pPr>
              <a:defRPr sz="1600"/>
            </a:lvl4pPr>
            <a:lvl5pPr marL="1482725" indent="-222250">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444752"/>
            <a:ext cx="5533375" cy="821190"/>
          </a:xfrm>
        </p:spPr>
        <p:txBody>
          <a:bodyPr anchor="b"/>
          <a:lstStyle>
            <a:lvl1pPr marL="0" indent="0">
              <a:buNone/>
              <a:defRPr sz="2400" b="1">
                <a:solidFill>
                  <a:srgbClr val="A91B1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270334"/>
            <a:ext cx="5533375" cy="3373229"/>
          </a:xfrm>
        </p:spPr>
        <p:txBody>
          <a:bodyPr/>
          <a:lstStyle>
            <a:lvl1pPr>
              <a:defRPr sz="2400"/>
            </a:lvl1pPr>
            <a:lvl2pPr>
              <a:defRPr sz="2000"/>
            </a:lvl2pPr>
            <a:lvl3pPr>
              <a:defRPr sz="1800"/>
            </a:lvl3pPr>
            <a:lvl4pPr>
              <a:defRPr sz="1600"/>
            </a:lvl4pPr>
            <a:lvl5pPr marL="1482725" indent="-222250">
              <a:defRPr lang="en-US" sz="1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10453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3548" y="251239"/>
            <a:ext cx="11504904" cy="484748"/>
          </a:xfrm>
        </p:spPr>
        <p:txBody>
          <a:bodyPr/>
          <a:lstStyle>
            <a:lvl1pPr>
              <a:defRPr>
                <a:solidFill>
                  <a:srgbClr val="A91B1B"/>
                </a:solidFill>
              </a:defRPr>
            </a:lvl1pPr>
          </a:lstStyle>
          <a:p>
            <a:r>
              <a:rPr lang="en-US" dirty="0"/>
              <a:t>Click to edit Master title style</a:t>
            </a:r>
          </a:p>
        </p:txBody>
      </p:sp>
    </p:spTree>
    <p:extLst>
      <p:ext uri="{BB962C8B-B14F-4D97-AF65-F5344CB8AC3E}">
        <p14:creationId xmlns:p14="http://schemas.microsoft.com/office/powerpoint/2010/main" val="2376674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411892" y="240539"/>
            <a:ext cx="11285837" cy="487490"/>
          </a:xfrm>
        </p:spPr>
        <p:txBody>
          <a:bodyPr>
            <a:normAutofit/>
          </a:bodyPr>
          <a:lstStyle>
            <a:lvl1pPr>
              <a:defRPr sz="2400" b="1" cap="all" baseline="0">
                <a:latin typeface="Arial" charset="0"/>
              </a:defRPr>
            </a:lvl1pPr>
          </a:lstStyle>
          <a:p>
            <a:r>
              <a:rPr lang="en-US" dirty="0"/>
              <a:t>Click to edit Master title style</a:t>
            </a:r>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1581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451649" y="6533724"/>
            <a:ext cx="432486" cy="294041"/>
          </a:xfrm>
          <a:prstGeom prst="rect">
            <a:avLst/>
          </a:prstGeom>
        </p:spPr>
        <p:txBody>
          <a:bodyPr lIns="0" tIns="0" rIns="0" bIns="0" anchor="ctr"/>
          <a:lstStyle>
            <a:lvl1pPr algn="ctr">
              <a:defRPr sz="1200" b="1">
                <a:solidFill>
                  <a:schemeClr val="tx1"/>
                </a:solidFill>
              </a:defRPr>
            </a:lvl1pPr>
          </a:lstStyle>
          <a:p>
            <a:fld id="{933A556B-7C63-244D-9B7C-B0EA8042B330}" type="slidenum">
              <a:rPr lang="en-US" smtClean="0"/>
              <a:pPr/>
              <a:t>‹#›</a:t>
            </a:fld>
            <a:endParaRPr lang="en-US" b="1" dirty="0"/>
          </a:p>
        </p:txBody>
      </p:sp>
      <p:sp>
        <p:nvSpPr>
          <p:cNvPr id="8" name="Title Placeholder 1">
            <a:extLst>
              <a:ext uri="{FF2B5EF4-FFF2-40B4-BE49-F238E27FC236}">
                <a16:creationId xmlns:a16="http://schemas.microsoft.com/office/drawing/2014/main" id="{7E7747BA-6145-3552-2339-5F4BF5DF2FDE}"/>
              </a:ext>
            </a:extLst>
          </p:cNvPr>
          <p:cNvSpPr>
            <a:spLocks noGrp="1"/>
          </p:cNvSpPr>
          <p:nvPr>
            <p:ph type="title"/>
          </p:nvPr>
        </p:nvSpPr>
        <p:spPr>
          <a:xfrm>
            <a:off x="462579" y="0"/>
            <a:ext cx="11499925" cy="825178"/>
          </a:xfrm>
          <a:prstGeom prst="rect">
            <a:avLst/>
          </a:prstGeom>
        </p:spPr>
        <p:txBody>
          <a:bodyPr vert="horz" lIns="91440" tIns="45720" rIns="91440" bIns="45720" rtlCol="0" anchor="ctr">
            <a:normAutofit/>
          </a:bodyPr>
          <a:lstStyle/>
          <a:p>
            <a:r>
              <a:rPr lang="en-US"/>
              <a:t>Click to edit Master title style</a:t>
            </a:r>
          </a:p>
        </p:txBody>
      </p:sp>
      <p:sp>
        <p:nvSpPr>
          <p:cNvPr id="9" name="Text Placeholder 2">
            <a:extLst>
              <a:ext uri="{FF2B5EF4-FFF2-40B4-BE49-F238E27FC236}">
                <a16:creationId xmlns:a16="http://schemas.microsoft.com/office/drawing/2014/main" id="{C65258C7-5BE3-51E9-6313-6F03042F389D}"/>
              </a:ext>
            </a:extLst>
          </p:cNvPr>
          <p:cNvSpPr>
            <a:spLocks noGrp="1"/>
          </p:cNvSpPr>
          <p:nvPr>
            <p:ph idx="1"/>
          </p:nvPr>
        </p:nvSpPr>
        <p:spPr>
          <a:xfrm>
            <a:off x="462579" y="975365"/>
            <a:ext cx="11499925" cy="48658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3310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ECE706-4B35-C75F-F853-8250E8C71D61}"/>
              </a:ext>
            </a:extLst>
          </p:cNvPr>
          <p:cNvPicPr>
            <a:picLocks noChangeAspect="1"/>
          </p:cNvPicPr>
          <p:nvPr userDrawn="1"/>
        </p:nvPicPr>
        <p:blipFill rotWithShape="1">
          <a:blip r:embed="rId2" cstate="screen">
            <a:alphaModFix amt="43000"/>
            <a:extLst>
              <a:ext uri="{28A0092B-C50C-407E-A947-70E740481C1C}">
                <a14:useLocalDpi xmlns:a14="http://schemas.microsoft.com/office/drawing/2010/main"/>
              </a:ext>
            </a:extLst>
          </a:blip>
          <a:srcRect/>
          <a:stretch/>
        </p:blipFill>
        <p:spPr>
          <a:xfrm>
            <a:off x="-1" y="1"/>
            <a:ext cx="12192000" cy="6076045"/>
          </a:xfrm>
          <a:prstGeom prst="rect">
            <a:avLst/>
          </a:prstGeom>
        </p:spPr>
      </p:pic>
      <p:sp>
        <p:nvSpPr>
          <p:cNvPr id="10" name="TextBox 9"/>
          <p:cNvSpPr txBox="1"/>
          <p:nvPr userDrawn="1"/>
        </p:nvSpPr>
        <p:spPr>
          <a:xfrm>
            <a:off x="339094" y="6343229"/>
            <a:ext cx="2693628" cy="400110"/>
          </a:xfrm>
          <a:prstGeom prst="rect">
            <a:avLst/>
          </a:prstGeom>
          <a:noFill/>
        </p:spPr>
        <p:txBody>
          <a:bodyPr wrap="square" rtlCol="0">
            <a:spAutoFit/>
          </a:bodyPr>
          <a:lstStyle/>
          <a:p>
            <a:r>
              <a:rPr lang="en-US" sz="1000" b="0" dirty="0">
                <a:solidFill>
                  <a:srgbClr val="A91B1B"/>
                </a:solidFill>
              </a:rPr>
              <a:t>TJNAF is managed by Jefferson Science Associates for the US Department of Energy</a:t>
            </a:r>
          </a:p>
        </p:txBody>
      </p:sp>
      <p:sp>
        <p:nvSpPr>
          <p:cNvPr id="2" name="Title 1"/>
          <p:cNvSpPr>
            <a:spLocks noGrp="1"/>
          </p:cNvSpPr>
          <p:nvPr userDrawn="1">
            <p:ph type="ctrTitle"/>
          </p:nvPr>
        </p:nvSpPr>
        <p:spPr>
          <a:xfrm>
            <a:off x="339094" y="610558"/>
            <a:ext cx="11561038" cy="484748"/>
          </a:xfrm>
        </p:spPr>
        <p:txBody>
          <a:bodyPr/>
          <a:lstStyle>
            <a:lvl1pPr algn="l">
              <a:defRPr sz="3000" b="1" baseline="0">
                <a:solidFill>
                  <a:srgbClr val="A91B1B"/>
                </a:solidFill>
                <a:latin typeface="+mn-lt"/>
              </a:defRPr>
            </a:lvl1pPr>
          </a:lstStyle>
          <a:p>
            <a:r>
              <a:rPr lang="en-US" dirty="0"/>
              <a:t>Click to edit Master title style</a:t>
            </a:r>
          </a:p>
        </p:txBody>
      </p:sp>
      <p:sp>
        <p:nvSpPr>
          <p:cNvPr id="3" name="Subtitle 2"/>
          <p:cNvSpPr>
            <a:spLocks noGrp="1"/>
          </p:cNvSpPr>
          <p:nvPr userDrawn="1">
            <p:ph type="subTitle" idx="1" hasCustomPrompt="1"/>
          </p:nvPr>
        </p:nvSpPr>
        <p:spPr>
          <a:xfrm>
            <a:off x="339094" y="4070981"/>
            <a:ext cx="11154058" cy="1246977"/>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Presenter Name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DOE Science and Technology Review of Jefferson Lab July 19-21, 2022</a:t>
            </a:r>
          </a:p>
        </p:txBody>
      </p:sp>
      <p:pic>
        <p:nvPicPr>
          <p:cNvPr id="18" name="Picture 2">
            <a:extLst>
              <a:ext uri="{FF2B5EF4-FFF2-40B4-BE49-F238E27FC236}">
                <a16:creationId xmlns:a16="http://schemas.microsoft.com/office/drawing/2014/main" id="{BE4473CD-026D-1725-068D-08E702E0F62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406358" y="6476356"/>
            <a:ext cx="1759328" cy="38164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4187600A-EF28-8598-7119-16CFCE73073A}"/>
              </a:ext>
            </a:extLst>
          </p:cNvPr>
          <p:cNvCxnSpPr/>
          <p:nvPr userDrawn="1"/>
        </p:nvCxnSpPr>
        <p:spPr>
          <a:xfrm>
            <a:off x="0" y="6076045"/>
            <a:ext cx="12165686" cy="0"/>
          </a:xfrm>
          <a:prstGeom prst="line">
            <a:avLst/>
          </a:prstGeom>
          <a:ln w="635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3EDE0BA-7F27-4138-812D-2F936ACA9383}"/>
              </a:ext>
            </a:extLst>
          </p:cNvPr>
          <p:cNvCxnSpPr/>
          <p:nvPr userDrawn="1"/>
        </p:nvCxnSpPr>
        <p:spPr>
          <a:xfrm>
            <a:off x="1" y="6063449"/>
            <a:ext cx="12192000" cy="0"/>
          </a:xfrm>
          <a:prstGeom prst="line">
            <a:avLst/>
          </a:prstGeom>
          <a:ln w="76200">
            <a:solidFill>
              <a:srgbClr val="BE1D1D"/>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988231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563" y="161927"/>
            <a:ext cx="11425236" cy="484748"/>
          </a:xfrm>
        </p:spPr>
        <p:txBody>
          <a:bodyPr/>
          <a:lstStyle>
            <a:lvl1pPr>
              <a:defRPr>
                <a:solidFill>
                  <a:srgbClr val="A91B1B"/>
                </a:solidFill>
              </a:defRPr>
            </a:lvl1pPr>
          </a:lstStyle>
          <a:p>
            <a:r>
              <a:rPr lang="en-US" dirty="0"/>
              <a:t>Click to edit Master title style</a:t>
            </a:r>
          </a:p>
        </p:txBody>
      </p:sp>
      <p:sp>
        <p:nvSpPr>
          <p:cNvPr id="3" name="Content Placeholder 2"/>
          <p:cNvSpPr>
            <a:spLocks noGrp="1"/>
          </p:cNvSpPr>
          <p:nvPr>
            <p:ph idx="1"/>
          </p:nvPr>
        </p:nvSpPr>
        <p:spPr>
          <a:xfrm>
            <a:off x="347563" y="1508760"/>
            <a:ext cx="11372771" cy="404777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a:extLst>
              <a:ext uri="{FF2B5EF4-FFF2-40B4-BE49-F238E27FC236}">
                <a16:creationId xmlns:a16="http://schemas.microsoft.com/office/drawing/2014/main" id="{D9CE46E7-6323-DC6D-B5A9-2715ED47195A}"/>
              </a:ext>
            </a:extLst>
          </p:cNvPr>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044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7562" y="223423"/>
            <a:ext cx="11504904" cy="484748"/>
          </a:xfrm>
        </p:spPr>
        <p:txBody>
          <a:bodyPr/>
          <a:lstStyle>
            <a:lvl1pPr>
              <a:defRPr>
                <a:solidFill>
                  <a:srgbClr val="A91B1B"/>
                </a:solidFill>
              </a:defRPr>
            </a:lvl1pPr>
          </a:lstStyle>
          <a:p>
            <a:r>
              <a:rPr lang="en-US" dirty="0"/>
              <a:t>Click to edit Master title style</a:t>
            </a:r>
          </a:p>
        </p:txBody>
      </p:sp>
      <p:sp>
        <p:nvSpPr>
          <p:cNvPr id="3" name="Text Placeholder 2"/>
          <p:cNvSpPr>
            <a:spLocks noGrp="1"/>
          </p:cNvSpPr>
          <p:nvPr>
            <p:ph type="body" idx="1"/>
          </p:nvPr>
        </p:nvSpPr>
        <p:spPr>
          <a:xfrm>
            <a:off x="347562" y="1444752"/>
            <a:ext cx="5590038" cy="821190"/>
          </a:xfrm>
        </p:spPr>
        <p:txBody>
          <a:bodyPr anchor="b"/>
          <a:lstStyle>
            <a:lvl1pPr marL="0" indent="0">
              <a:buNone/>
              <a:defRPr sz="2400" b="1">
                <a:solidFill>
                  <a:srgbClr val="A91B1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47562" y="2270334"/>
            <a:ext cx="5590038" cy="3373229"/>
          </a:xfrm>
        </p:spPr>
        <p:txBody>
          <a:bodyPr/>
          <a:lstStyle>
            <a:lvl1pPr>
              <a:defRPr sz="2400"/>
            </a:lvl1pPr>
            <a:lvl2pPr>
              <a:defRPr sz="2000"/>
            </a:lvl2pPr>
            <a:lvl3pPr>
              <a:defRPr sz="1800"/>
            </a:lvl3pPr>
            <a:lvl4pPr>
              <a:defRPr sz="1600"/>
            </a:lvl4pPr>
            <a:lvl5pPr marL="1482725" indent="-222250">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444752"/>
            <a:ext cx="5533375" cy="821190"/>
          </a:xfrm>
        </p:spPr>
        <p:txBody>
          <a:bodyPr anchor="b"/>
          <a:lstStyle>
            <a:lvl1pPr marL="0" indent="0">
              <a:buNone/>
              <a:defRPr sz="2400" b="1">
                <a:solidFill>
                  <a:srgbClr val="A91B1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270334"/>
            <a:ext cx="5533375" cy="3373229"/>
          </a:xfrm>
        </p:spPr>
        <p:txBody>
          <a:bodyPr/>
          <a:lstStyle>
            <a:lvl1pPr>
              <a:defRPr sz="2400"/>
            </a:lvl1pPr>
            <a:lvl2pPr>
              <a:defRPr sz="2000"/>
            </a:lvl2pPr>
            <a:lvl3pPr>
              <a:defRPr sz="1800"/>
            </a:lvl3pPr>
            <a:lvl4pPr>
              <a:defRPr sz="1600"/>
            </a:lvl4pPr>
            <a:lvl5pPr marL="1482725" indent="-222250">
              <a:defRPr lang="en-US" sz="1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62C4858A-275D-2E7B-F3E0-4127DCDF3EE9}"/>
              </a:ext>
            </a:extLst>
          </p:cNvPr>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2871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4.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6659" y="289937"/>
            <a:ext cx="11378099" cy="4847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a:t>Click to edit Master title style</a:t>
            </a:r>
          </a:p>
        </p:txBody>
      </p:sp>
      <p:sp>
        <p:nvSpPr>
          <p:cNvPr id="1027" name="Text Placeholder 2"/>
          <p:cNvSpPr>
            <a:spLocks noGrp="1"/>
          </p:cNvSpPr>
          <p:nvPr>
            <p:ph type="body" idx="1"/>
          </p:nvPr>
        </p:nvSpPr>
        <p:spPr bwMode="auto">
          <a:xfrm>
            <a:off x="347563" y="1508761"/>
            <a:ext cx="11523520"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6"/>
          <p:cNvSpPr>
            <a:spLocks noChangeArrowheads="1"/>
          </p:cNvSpPr>
          <p:nvPr/>
        </p:nvSpPr>
        <p:spPr bwMode="auto">
          <a:xfrm flipH="1">
            <a:off x="5915507" y="6583362"/>
            <a:ext cx="280401" cy="152400"/>
          </a:xfrm>
          <a:prstGeom prst="rect">
            <a:avLst/>
          </a:prstGeom>
          <a:noFill/>
          <a:ln w="9525">
            <a:noFill/>
            <a:miter lim="800000"/>
            <a:headEnd/>
            <a:tailEnd/>
          </a:ln>
          <a:effectLst/>
        </p:spPr>
        <p:txBody>
          <a:bodyPr lIns="0" tIns="0" rIns="0" bIns="0"/>
          <a:lstStyle/>
          <a:p>
            <a:pPr algn="r" defTabSz="173038">
              <a:lnSpc>
                <a:spcPct val="90000"/>
              </a:lnSpc>
              <a:tabLst>
                <a:tab pos="230188" algn="l"/>
              </a:tabLst>
              <a:defRPr/>
            </a:pPr>
            <a:fld id="{040BB257-551A-4736-B50F-DCF1BA034C06}" type="slidenum">
              <a:rPr lang="en-US" sz="1000" smtClean="0">
                <a:solidFill>
                  <a:schemeClr val="bg1">
                    <a:lumMod val="75000"/>
                  </a:schemeClr>
                </a:solidFill>
                <a:latin typeface="Arial" pitchFamily="34" charset="0"/>
                <a:cs typeface="Arial" pitchFamily="34" charset="0"/>
              </a:rPr>
              <a:pPr algn="r" defTabSz="173038">
                <a:lnSpc>
                  <a:spcPct val="90000"/>
                </a:lnSpc>
                <a:tabLst>
                  <a:tab pos="230188" algn="l"/>
                </a:tabLst>
                <a:defRPr/>
              </a:pPr>
              <a:t>‹#›</a:t>
            </a:fld>
            <a:endParaRPr lang="en-US" sz="1000" dirty="0">
              <a:solidFill>
                <a:schemeClr val="bg1">
                  <a:lumMod val="75000"/>
                </a:schemeClr>
              </a:solidFill>
              <a:latin typeface="Arial" pitchFamily="34" charset="0"/>
              <a:cs typeface="Arial" pitchFamily="34" charset="0"/>
            </a:endParaRPr>
          </a:p>
        </p:txBody>
      </p:sp>
      <p:sp>
        <p:nvSpPr>
          <p:cNvPr id="14" name="Rectangle 256"/>
          <p:cNvSpPr txBox="1">
            <a:spLocks noChangeArrowheads="1"/>
          </p:cNvSpPr>
          <p:nvPr/>
        </p:nvSpPr>
        <p:spPr>
          <a:xfrm>
            <a:off x="366659" y="6477000"/>
            <a:ext cx="3860800" cy="182562"/>
          </a:xfrm>
          <a:prstGeom prst="rect">
            <a:avLst/>
          </a:prstGeom>
          <a:ln/>
        </p:spPr>
        <p:txBody>
          <a:bodyPr anchor="ctr"/>
          <a:lstStyle/>
          <a:p>
            <a:pPr algn="l"/>
            <a:endParaRPr lang="en-US" sz="1000" dirty="0">
              <a:solidFill>
                <a:srgbClr val="BFBFBF"/>
              </a:solidFill>
              <a:latin typeface="Arial" pitchFamily="34" charset="0"/>
              <a:cs typeface="Arial" pitchFamily="34" charset="0"/>
            </a:endParaRPr>
          </a:p>
        </p:txBody>
      </p:sp>
      <p:sp>
        <p:nvSpPr>
          <p:cNvPr id="12" name="Rectangle 256"/>
          <p:cNvSpPr txBox="1">
            <a:spLocks noChangeArrowheads="1"/>
          </p:cNvSpPr>
          <p:nvPr userDrawn="1"/>
        </p:nvSpPr>
        <p:spPr>
          <a:xfrm>
            <a:off x="376310" y="6510173"/>
            <a:ext cx="3860800" cy="182562"/>
          </a:xfrm>
          <a:prstGeom prst="rect">
            <a:avLst/>
          </a:prstGeom>
          <a:ln/>
        </p:spPr>
        <p:txBody>
          <a:bodyPr anchor="ctr"/>
          <a:lstStyle/>
          <a:p>
            <a:pPr algn="l"/>
            <a:r>
              <a:rPr lang="en-US" sz="1000" dirty="0">
                <a:solidFill>
                  <a:srgbClr val="BFBFBF"/>
                </a:solidFill>
                <a:latin typeface="Arial" pitchFamily="34" charset="0"/>
                <a:cs typeface="Arial" pitchFamily="34" charset="0"/>
              </a:rPr>
              <a:t>April 1, 2026</a:t>
            </a:r>
          </a:p>
        </p:txBody>
      </p:sp>
      <p:pic>
        <p:nvPicPr>
          <p:cNvPr id="2" name="Picture 1" descr="A red circle in the middle of a black background&#10;&#10;Description automatically generated">
            <a:extLst>
              <a:ext uri="{FF2B5EF4-FFF2-40B4-BE49-F238E27FC236}">
                <a16:creationId xmlns:a16="http://schemas.microsoft.com/office/drawing/2014/main" id="{3869421E-355C-B3CE-94D8-A85B03599230}"/>
              </a:ext>
            </a:extLst>
          </p:cNvPr>
          <p:cNvPicPr>
            <a:picLocks noChangeAspect="1"/>
          </p:cNvPicPr>
          <p:nvPr userDrawn="1"/>
        </p:nvPicPr>
        <p:blipFill>
          <a:blip r:embed="rId9"/>
          <a:stretch>
            <a:fillRect/>
          </a:stretch>
        </p:blipFill>
        <p:spPr>
          <a:xfrm>
            <a:off x="10312997" y="6323586"/>
            <a:ext cx="1725109" cy="540534"/>
          </a:xfrm>
          <a:prstGeom prst="rect">
            <a:avLst/>
          </a:prstGeom>
        </p:spPr>
      </p:pic>
    </p:spTree>
    <p:extLst>
      <p:ext uri="{BB962C8B-B14F-4D97-AF65-F5344CB8AC3E}">
        <p14:creationId xmlns:p14="http://schemas.microsoft.com/office/powerpoint/2010/main" val="195331250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9" r:id="rId6"/>
  </p:sldLayoutIdLst>
  <p:hf hdr="0" dt="0"/>
  <p:txStyles>
    <p:titleStyle>
      <a:lvl1pPr algn="l" rtl="0" eaLnBrk="1" fontAlgn="base" hangingPunct="1">
        <a:lnSpc>
          <a:spcPct val="85000"/>
        </a:lnSpc>
        <a:spcBef>
          <a:spcPct val="0"/>
        </a:spcBef>
        <a:spcAft>
          <a:spcPct val="0"/>
        </a:spcAft>
        <a:defRPr sz="3000" b="1" kern="1200">
          <a:solidFill>
            <a:srgbClr val="A91B1B"/>
          </a:solidFill>
          <a:latin typeface="+mn-lt"/>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mn-lt"/>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mn-lt"/>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mn-lt"/>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sz="1800" kern="1200">
          <a:solidFill>
            <a:schemeClr val="tx1"/>
          </a:solidFill>
          <a:latin typeface="+mn-lt"/>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6659" y="289937"/>
            <a:ext cx="11378099" cy="4847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a:t>Click to edit Master title style</a:t>
            </a:r>
          </a:p>
        </p:txBody>
      </p:sp>
      <p:sp>
        <p:nvSpPr>
          <p:cNvPr id="1027" name="Text Placeholder 2"/>
          <p:cNvSpPr>
            <a:spLocks noGrp="1"/>
          </p:cNvSpPr>
          <p:nvPr>
            <p:ph type="body" idx="1"/>
          </p:nvPr>
        </p:nvSpPr>
        <p:spPr bwMode="auto">
          <a:xfrm>
            <a:off x="347563" y="1508761"/>
            <a:ext cx="11523520"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6"/>
          <p:cNvSpPr>
            <a:spLocks noChangeArrowheads="1"/>
          </p:cNvSpPr>
          <p:nvPr/>
        </p:nvSpPr>
        <p:spPr bwMode="auto">
          <a:xfrm flipH="1">
            <a:off x="6296147" y="6616535"/>
            <a:ext cx="280401" cy="152400"/>
          </a:xfrm>
          <a:prstGeom prst="rect">
            <a:avLst/>
          </a:prstGeom>
          <a:noFill/>
          <a:ln w="9525">
            <a:noFill/>
            <a:miter lim="800000"/>
            <a:headEnd/>
            <a:tailEnd/>
          </a:ln>
          <a:effectLst/>
        </p:spPr>
        <p:txBody>
          <a:bodyPr lIns="0" tIns="0" rIns="0" bIns="0"/>
          <a:lstStyle/>
          <a:p>
            <a:pPr algn="r" defTabSz="173038">
              <a:lnSpc>
                <a:spcPct val="90000"/>
              </a:lnSpc>
              <a:tabLst>
                <a:tab pos="230188" algn="l"/>
              </a:tabLst>
              <a:defRPr/>
            </a:pPr>
            <a:fld id="{040BB257-551A-4736-B50F-DCF1BA034C06}" type="slidenum">
              <a:rPr lang="en-US" sz="1000" smtClean="0">
                <a:solidFill>
                  <a:schemeClr val="bg1">
                    <a:lumMod val="75000"/>
                  </a:schemeClr>
                </a:solidFill>
                <a:latin typeface="Arial" pitchFamily="34" charset="0"/>
                <a:cs typeface="Arial" pitchFamily="34" charset="0"/>
              </a:rPr>
              <a:pPr algn="r" defTabSz="173038">
                <a:lnSpc>
                  <a:spcPct val="90000"/>
                </a:lnSpc>
                <a:tabLst>
                  <a:tab pos="230188" algn="l"/>
                </a:tabLst>
                <a:defRPr/>
              </a:pPr>
              <a:t>‹#›</a:t>
            </a:fld>
            <a:endParaRPr lang="en-US" sz="1000" dirty="0">
              <a:solidFill>
                <a:schemeClr val="bg1">
                  <a:lumMod val="75000"/>
                </a:schemeClr>
              </a:solidFill>
              <a:latin typeface="Arial" pitchFamily="34" charset="0"/>
              <a:cs typeface="Arial" pitchFamily="34" charset="0"/>
            </a:endParaRPr>
          </a:p>
        </p:txBody>
      </p:sp>
      <p:sp>
        <p:nvSpPr>
          <p:cNvPr id="14" name="Rectangle 256"/>
          <p:cNvSpPr txBox="1">
            <a:spLocks noChangeArrowheads="1"/>
          </p:cNvSpPr>
          <p:nvPr/>
        </p:nvSpPr>
        <p:spPr>
          <a:xfrm>
            <a:off x="366659" y="6477000"/>
            <a:ext cx="3860800" cy="182562"/>
          </a:xfrm>
          <a:prstGeom prst="rect">
            <a:avLst/>
          </a:prstGeom>
          <a:ln/>
        </p:spPr>
        <p:txBody>
          <a:bodyPr anchor="ctr"/>
          <a:lstStyle/>
          <a:p>
            <a:pPr algn="l"/>
            <a:endParaRPr lang="en-US" sz="1000" dirty="0">
              <a:solidFill>
                <a:srgbClr val="BFBFBF"/>
              </a:solidFill>
              <a:latin typeface="Arial" pitchFamily="34" charset="0"/>
              <a:cs typeface="Arial" pitchFamily="34" charset="0"/>
            </a:endParaRPr>
          </a:p>
        </p:txBody>
      </p:sp>
      <p:sp>
        <p:nvSpPr>
          <p:cNvPr id="12" name="Rectangle 256"/>
          <p:cNvSpPr txBox="1">
            <a:spLocks noChangeArrowheads="1"/>
          </p:cNvSpPr>
          <p:nvPr userDrawn="1"/>
        </p:nvSpPr>
        <p:spPr>
          <a:xfrm>
            <a:off x="376310" y="6510173"/>
            <a:ext cx="3860800" cy="182562"/>
          </a:xfrm>
          <a:prstGeom prst="rect">
            <a:avLst/>
          </a:prstGeom>
          <a:ln/>
        </p:spPr>
        <p:txBody>
          <a:bodyPr anchor="ctr"/>
          <a:lstStyle/>
          <a:p>
            <a:pPr algn="l"/>
            <a:r>
              <a:rPr lang="en-US" sz="1000" dirty="0">
                <a:solidFill>
                  <a:srgbClr val="BFBFBF"/>
                </a:solidFill>
                <a:latin typeface="Arial" pitchFamily="34" charset="0"/>
                <a:cs typeface="Arial" pitchFamily="34" charset="0"/>
              </a:rPr>
              <a:t>August 7, 2024</a:t>
            </a:r>
          </a:p>
        </p:txBody>
      </p:sp>
      <p:pic>
        <p:nvPicPr>
          <p:cNvPr id="10242" name="Picture 2">
            <a:extLst>
              <a:ext uri="{FF2B5EF4-FFF2-40B4-BE49-F238E27FC236}">
                <a16:creationId xmlns:a16="http://schemas.microsoft.com/office/drawing/2014/main" id="{EEEE5F2E-7E8F-2854-69EA-9AF07A7E3613}"/>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0364612" y="6468740"/>
            <a:ext cx="1759328" cy="381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21727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8" r:id="rId5"/>
  </p:sldLayoutIdLst>
  <p:hf hdr="0" dt="0"/>
  <p:txStyles>
    <p:titleStyle>
      <a:lvl1pPr algn="l" rtl="0" eaLnBrk="1" fontAlgn="base" hangingPunct="1">
        <a:lnSpc>
          <a:spcPct val="85000"/>
        </a:lnSpc>
        <a:spcBef>
          <a:spcPct val="0"/>
        </a:spcBef>
        <a:spcAft>
          <a:spcPct val="0"/>
        </a:spcAft>
        <a:defRPr sz="3000" b="1" kern="1200">
          <a:solidFill>
            <a:srgbClr val="A91B1B"/>
          </a:solidFill>
          <a:latin typeface="+mn-lt"/>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mn-lt"/>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mn-lt"/>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mn-lt"/>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sz="1800" kern="1200">
          <a:solidFill>
            <a:schemeClr val="tx1"/>
          </a:solidFill>
          <a:latin typeface="+mn-lt"/>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A3F64-61F1-2087-8E80-D1D1F9D9FA57}"/>
              </a:ext>
            </a:extLst>
          </p:cNvPr>
          <p:cNvSpPr>
            <a:spLocks noGrp="1"/>
          </p:cNvSpPr>
          <p:nvPr>
            <p:ph type="ctrTitle"/>
          </p:nvPr>
        </p:nvSpPr>
        <p:spPr>
          <a:xfrm>
            <a:off x="339094" y="610558"/>
            <a:ext cx="11561038" cy="511358"/>
          </a:xfrm>
        </p:spPr>
        <p:txBody>
          <a:bodyPr>
            <a:noAutofit/>
          </a:bodyPr>
          <a:lstStyle/>
          <a:p>
            <a:r>
              <a:rPr lang="en-US" sz="3600" dirty="0"/>
              <a:t>Upcoming Experimental Program: 2026 &amp; Beyond</a:t>
            </a:r>
          </a:p>
        </p:txBody>
      </p:sp>
      <p:sp>
        <p:nvSpPr>
          <p:cNvPr id="3" name="Subtitle 2">
            <a:extLst>
              <a:ext uri="{FF2B5EF4-FFF2-40B4-BE49-F238E27FC236}">
                <a16:creationId xmlns:a16="http://schemas.microsoft.com/office/drawing/2014/main" id="{EECA0EDF-94CE-2AF9-7B53-6BB60DC6222F}"/>
              </a:ext>
            </a:extLst>
          </p:cNvPr>
          <p:cNvSpPr>
            <a:spLocks noGrp="1"/>
          </p:cNvSpPr>
          <p:nvPr>
            <p:ph type="subTitle" idx="1"/>
          </p:nvPr>
        </p:nvSpPr>
        <p:spPr>
          <a:xfrm>
            <a:off x="518971" y="4267200"/>
            <a:ext cx="11154058" cy="1879058"/>
          </a:xfrm>
        </p:spPr>
        <p:txBody>
          <a:bodyPr>
            <a:normAutofit/>
          </a:bodyPr>
          <a:lstStyle/>
          <a:p>
            <a:r>
              <a:rPr lang="en-US" b="1" dirty="0"/>
              <a:t>Douglas Higinbotham, Ph.D.</a:t>
            </a:r>
          </a:p>
          <a:p>
            <a:r>
              <a:rPr lang="en-US" i="1" dirty="0"/>
              <a:t>Acting Associate Director for Experimental Nuclear Physics</a:t>
            </a:r>
          </a:p>
          <a:p>
            <a:endParaRPr lang="en-US" i="1" dirty="0"/>
          </a:p>
          <a:p>
            <a:r>
              <a:rPr lang="en-US" dirty="0"/>
              <a:t>18 March 2026</a:t>
            </a:r>
          </a:p>
        </p:txBody>
      </p:sp>
    </p:spTree>
    <p:extLst>
      <p:ext uri="{BB962C8B-B14F-4D97-AF65-F5344CB8AC3E}">
        <p14:creationId xmlns:p14="http://schemas.microsoft.com/office/powerpoint/2010/main" val="1563369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9301C-82BB-4A3B-B627-EE4C7EB486B3}"/>
              </a:ext>
            </a:extLst>
          </p:cNvPr>
          <p:cNvSpPr>
            <a:spLocks noGrp="1"/>
          </p:cNvSpPr>
          <p:nvPr>
            <p:ph type="title"/>
          </p:nvPr>
        </p:nvSpPr>
        <p:spPr/>
        <p:txBody>
          <a:bodyPr/>
          <a:lstStyle/>
          <a:p>
            <a:r>
              <a:rPr lang="en-US" dirty="0"/>
              <a:t>Jefferson Lab had an outstanding 2025 Run Period</a:t>
            </a:r>
          </a:p>
        </p:txBody>
      </p:sp>
      <p:sp>
        <p:nvSpPr>
          <p:cNvPr id="3" name="Content Placeholder 2">
            <a:extLst>
              <a:ext uri="{FF2B5EF4-FFF2-40B4-BE49-F238E27FC236}">
                <a16:creationId xmlns:a16="http://schemas.microsoft.com/office/drawing/2014/main" id="{AA1DE46F-ABF0-A138-A351-0BDD46480203}"/>
              </a:ext>
            </a:extLst>
          </p:cNvPr>
          <p:cNvSpPr>
            <a:spLocks noGrp="1"/>
          </p:cNvSpPr>
          <p:nvPr>
            <p:ph idx="1"/>
          </p:nvPr>
        </p:nvSpPr>
        <p:spPr/>
        <p:txBody>
          <a:bodyPr/>
          <a:lstStyle/>
          <a:p>
            <a:r>
              <a:rPr lang="en-US" dirty="0"/>
              <a:t>Hall A completed the SBS form factor </a:t>
            </a:r>
            <a:r>
              <a:rPr lang="en-US" dirty="0" err="1"/>
              <a:t>mesaurements</a:t>
            </a:r>
            <a:r>
              <a:rPr lang="en-US" dirty="0"/>
              <a:t> and started the installation of the MOLLER spectrometer.</a:t>
            </a:r>
          </a:p>
          <a:p>
            <a:endParaRPr lang="en-US" dirty="0"/>
          </a:p>
          <a:p>
            <a:r>
              <a:rPr lang="en-US" dirty="0"/>
              <a:t>Hall B completed the ALERT and ALERT-SRC experiments.</a:t>
            </a:r>
          </a:p>
          <a:p>
            <a:endParaRPr lang="en-US" dirty="0"/>
          </a:p>
          <a:p>
            <a:r>
              <a:rPr lang="en-US" dirty="0"/>
              <a:t>Hall C completed the Large Acceptance Device (LAD) experiment.</a:t>
            </a:r>
          </a:p>
          <a:p>
            <a:endParaRPr lang="en-US" dirty="0"/>
          </a:p>
          <a:p>
            <a:r>
              <a:rPr lang="en-US" dirty="0"/>
              <a:t>Hall D ran a significant fraction of the </a:t>
            </a:r>
            <a:r>
              <a:rPr lang="en-US" dirty="0" err="1"/>
              <a:t>GlueX</a:t>
            </a:r>
            <a:r>
              <a:rPr lang="en-US" dirty="0"/>
              <a:t>-II / JEF experiments. </a:t>
            </a:r>
          </a:p>
        </p:txBody>
      </p:sp>
    </p:spTree>
    <p:extLst>
      <p:ext uri="{BB962C8B-B14F-4D97-AF65-F5344CB8AC3E}">
        <p14:creationId xmlns:p14="http://schemas.microsoft.com/office/powerpoint/2010/main" val="2320033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4864085-5CD7-4BE8-E4E4-60B13A0604D2}"/>
              </a:ext>
            </a:extLst>
          </p:cNvPr>
          <p:cNvSpPr>
            <a:spLocks noGrp="1"/>
          </p:cNvSpPr>
          <p:nvPr>
            <p:ph type="title"/>
          </p:nvPr>
        </p:nvSpPr>
        <p:spPr>
          <a:xfrm>
            <a:off x="228600" y="332742"/>
            <a:ext cx="11425236" cy="484748"/>
          </a:xfrm>
        </p:spPr>
        <p:txBody>
          <a:bodyPr/>
          <a:lstStyle/>
          <a:p>
            <a:r>
              <a:rPr lang="en-US" dirty="0"/>
              <a:t>Hall A  15 March 2026</a:t>
            </a:r>
          </a:p>
        </p:txBody>
      </p:sp>
      <p:pic>
        <p:nvPicPr>
          <p:cNvPr id="5" name="Picture 4" descr="A picture containing indoor, device, miller, cluttered&#10;&#10;AI-generated content may be incorrect.">
            <a:extLst>
              <a:ext uri="{FF2B5EF4-FFF2-40B4-BE49-F238E27FC236}">
                <a16:creationId xmlns:a16="http://schemas.microsoft.com/office/drawing/2014/main" id="{382830A1-DF2A-94F1-AB04-DA01471BB295}"/>
              </a:ext>
            </a:extLst>
          </p:cNvPr>
          <p:cNvPicPr>
            <a:picLocks noChangeAspect="1"/>
          </p:cNvPicPr>
          <p:nvPr/>
        </p:nvPicPr>
        <p:blipFill>
          <a:blip r:embed="rId3">
            <a:extLst>
              <a:ext uri="{28A0092B-C50C-407E-A947-70E740481C1C}">
                <a14:useLocalDpi xmlns:a14="http://schemas.microsoft.com/office/drawing/2010/main" val="0"/>
              </a:ext>
            </a:extLst>
          </a:blip>
          <a:srcRect l="4632" r="4632"/>
          <a:stretch>
            <a:fillRect/>
          </a:stretch>
        </p:blipFill>
        <p:spPr>
          <a:xfrm>
            <a:off x="-1" y="2057400"/>
            <a:ext cx="12192001" cy="3090484"/>
          </a:xfrm>
          <a:prstGeom prst="rect">
            <a:avLst/>
          </a:prstGeom>
          <a:noFill/>
        </p:spPr>
      </p:pic>
      <p:sp>
        <p:nvSpPr>
          <p:cNvPr id="6" name="TextBox 5">
            <a:extLst>
              <a:ext uri="{FF2B5EF4-FFF2-40B4-BE49-F238E27FC236}">
                <a16:creationId xmlns:a16="http://schemas.microsoft.com/office/drawing/2014/main" id="{32679F47-5502-1CBC-78BF-3D1B25373771}"/>
              </a:ext>
            </a:extLst>
          </p:cNvPr>
          <p:cNvSpPr txBox="1"/>
          <p:nvPr/>
        </p:nvSpPr>
        <p:spPr>
          <a:xfrm>
            <a:off x="-2" y="1010405"/>
            <a:ext cx="12192001" cy="369332"/>
          </a:xfrm>
          <a:prstGeom prst="rect">
            <a:avLst/>
          </a:prstGeom>
          <a:noFill/>
        </p:spPr>
        <p:txBody>
          <a:bodyPr wrap="square" rtlCol="0">
            <a:spAutoFit/>
          </a:bodyPr>
          <a:lstStyle/>
          <a:p>
            <a:pPr algn="ctr">
              <a:lnSpc>
                <a:spcPct val="90000"/>
              </a:lnSpc>
            </a:pPr>
            <a:r>
              <a:rPr lang="en-US" sz="2000" dirty="0"/>
              <a:t>The MOLLER installation will continue into calendar 2027 and then transition from project to experiment.</a:t>
            </a:r>
          </a:p>
        </p:txBody>
      </p:sp>
    </p:spTree>
    <p:extLst>
      <p:ext uri="{BB962C8B-B14F-4D97-AF65-F5344CB8AC3E}">
        <p14:creationId xmlns:p14="http://schemas.microsoft.com/office/powerpoint/2010/main" val="1753067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picture containing indoor, floor, orange&#10;&#10;AI-generated content may be incorrect.">
            <a:extLst>
              <a:ext uri="{FF2B5EF4-FFF2-40B4-BE49-F238E27FC236}">
                <a16:creationId xmlns:a16="http://schemas.microsoft.com/office/drawing/2014/main" id="{D1D7E59F-92AB-A031-9A63-D62371D076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108" y="381000"/>
            <a:ext cx="6172200" cy="4114800"/>
          </a:xfrm>
          <a:prstGeom prst="rect">
            <a:avLst/>
          </a:prstGeom>
        </p:spPr>
      </p:pic>
      <p:pic>
        <p:nvPicPr>
          <p:cNvPr id="1026" name="Picture 2">
            <a:extLst>
              <a:ext uri="{FF2B5EF4-FFF2-40B4-BE49-F238E27FC236}">
                <a16:creationId xmlns:a16="http://schemas.microsoft.com/office/drawing/2014/main" id="{6D17598C-5C52-C429-ACB2-777FAF097C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438400"/>
            <a:ext cx="6990826" cy="381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00AE6C1-3043-8AC9-8E0E-26620AAAF30A}"/>
              </a:ext>
            </a:extLst>
          </p:cNvPr>
          <p:cNvSpPr txBox="1"/>
          <p:nvPr/>
        </p:nvSpPr>
        <p:spPr>
          <a:xfrm>
            <a:off x="6295790" y="440204"/>
            <a:ext cx="5755102" cy="646331"/>
          </a:xfrm>
          <a:prstGeom prst="rect">
            <a:avLst/>
          </a:prstGeom>
          <a:noFill/>
        </p:spPr>
        <p:txBody>
          <a:bodyPr wrap="none" rtlCol="0">
            <a:spAutoFit/>
          </a:bodyPr>
          <a:lstStyle/>
          <a:p>
            <a:pPr algn="ctr">
              <a:lnSpc>
                <a:spcPct val="90000"/>
              </a:lnSpc>
            </a:pPr>
            <a:r>
              <a:rPr lang="en-US" sz="2000" dirty="0"/>
              <a:t>Daily talk about a Pion Doughnut at 8am Meeting</a:t>
            </a:r>
          </a:p>
          <a:p>
            <a:pPr algn="ctr">
              <a:lnSpc>
                <a:spcPct val="90000"/>
              </a:lnSpc>
            </a:pPr>
            <a:r>
              <a:rPr lang="en-US" sz="2000" dirty="0"/>
              <a:t> Prompted Pie on Doughnut AI Art</a:t>
            </a:r>
          </a:p>
        </p:txBody>
      </p:sp>
      <p:sp>
        <p:nvSpPr>
          <p:cNvPr id="8" name="TextBox 7">
            <a:extLst>
              <a:ext uri="{FF2B5EF4-FFF2-40B4-BE49-F238E27FC236}">
                <a16:creationId xmlns:a16="http://schemas.microsoft.com/office/drawing/2014/main" id="{AAD7ADD3-A813-6579-2CCC-4A2776640CF8}"/>
              </a:ext>
            </a:extLst>
          </p:cNvPr>
          <p:cNvSpPr txBox="1"/>
          <p:nvPr/>
        </p:nvSpPr>
        <p:spPr>
          <a:xfrm>
            <a:off x="66799" y="4572000"/>
            <a:ext cx="3185487" cy="341632"/>
          </a:xfrm>
          <a:prstGeom prst="rect">
            <a:avLst/>
          </a:prstGeom>
          <a:noFill/>
        </p:spPr>
        <p:txBody>
          <a:bodyPr wrap="none" rtlCol="0">
            <a:spAutoFit/>
          </a:bodyPr>
          <a:lstStyle/>
          <a:p>
            <a:pPr algn="ctr">
              <a:lnSpc>
                <a:spcPct val="90000"/>
              </a:lnSpc>
            </a:pPr>
            <a:r>
              <a:rPr lang="en-US" dirty="0"/>
              <a:t>DWH with Microsoft’s co-pilot</a:t>
            </a:r>
          </a:p>
        </p:txBody>
      </p:sp>
      <p:sp>
        <p:nvSpPr>
          <p:cNvPr id="9" name="TextBox 8">
            <a:extLst>
              <a:ext uri="{FF2B5EF4-FFF2-40B4-BE49-F238E27FC236}">
                <a16:creationId xmlns:a16="http://schemas.microsoft.com/office/drawing/2014/main" id="{5C4F4A12-0728-6738-66AD-0CEEDA6A9AB2}"/>
              </a:ext>
            </a:extLst>
          </p:cNvPr>
          <p:cNvSpPr txBox="1"/>
          <p:nvPr/>
        </p:nvSpPr>
        <p:spPr>
          <a:xfrm>
            <a:off x="4876800" y="6306184"/>
            <a:ext cx="4865436" cy="341632"/>
          </a:xfrm>
          <a:prstGeom prst="rect">
            <a:avLst/>
          </a:prstGeom>
          <a:noFill/>
        </p:spPr>
        <p:txBody>
          <a:bodyPr wrap="none" rtlCol="0">
            <a:spAutoFit/>
          </a:bodyPr>
          <a:lstStyle/>
          <a:p>
            <a:pPr algn="ctr">
              <a:lnSpc>
                <a:spcPct val="90000"/>
              </a:lnSpc>
            </a:pPr>
            <a:r>
              <a:rPr lang="en-US" dirty="0"/>
              <a:t>Ryan Bodenstein in Gemini with </a:t>
            </a:r>
            <a:r>
              <a:rPr lang="en-US" dirty="0" err="1"/>
              <a:t>nanobanana</a:t>
            </a:r>
            <a:r>
              <a:rPr lang="en-US" dirty="0"/>
              <a:t>:</a:t>
            </a:r>
          </a:p>
        </p:txBody>
      </p:sp>
    </p:spTree>
    <p:extLst>
      <p:ext uri="{BB962C8B-B14F-4D97-AF65-F5344CB8AC3E}">
        <p14:creationId xmlns:p14="http://schemas.microsoft.com/office/powerpoint/2010/main" val="3843475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AE08B-E89C-3C5E-DE67-C7081443FDD5}"/>
              </a:ext>
            </a:extLst>
          </p:cNvPr>
          <p:cNvSpPr>
            <a:spLocks noGrp="1"/>
          </p:cNvSpPr>
          <p:nvPr>
            <p:ph type="title"/>
          </p:nvPr>
        </p:nvSpPr>
        <p:spPr/>
        <p:txBody>
          <a:bodyPr/>
          <a:lstStyle/>
          <a:p>
            <a:r>
              <a:rPr lang="en-US" dirty="0"/>
              <a:t>CEBAF at Multiple Energies</a:t>
            </a:r>
          </a:p>
        </p:txBody>
      </p:sp>
      <p:sp>
        <p:nvSpPr>
          <p:cNvPr id="3" name="Content Placeholder 2">
            <a:extLst>
              <a:ext uri="{FF2B5EF4-FFF2-40B4-BE49-F238E27FC236}">
                <a16:creationId xmlns:a16="http://schemas.microsoft.com/office/drawing/2014/main" id="{81EE9284-521C-E36B-ACED-63FE7CE44D24}"/>
              </a:ext>
            </a:extLst>
          </p:cNvPr>
          <p:cNvSpPr>
            <a:spLocks noGrp="1"/>
          </p:cNvSpPr>
          <p:nvPr>
            <p:ph idx="1"/>
          </p:nvPr>
        </p:nvSpPr>
        <p:spPr>
          <a:xfrm>
            <a:off x="418273" y="838200"/>
            <a:ext cx="11372771" cy="4047778"/>
          </a:xfrm>
        </p:spPr>
        <p:txBody>
          <a:bodyPr/>
          <a:lstStyle/>
          <a:p>
            <a:r>
              <a:rPr lang="en-US" dirty="0"/>
              <a:t>One thing that makes the CEBAF accelerator an amazing tool for experimental nuclear physics is its large range of beam energies that are possible.  </a:t>
            </a:r>
          </a:p>
          <a:p>
            <a:r>
              <a:rPr lang="en-US" dirty="0"/>
              <a:t>Typically, that means 2.2, 4.4, 6.6, 8.8 or 11 GeV to Halls A,B,C and 12 GeV to Hall D, but CEBAF can be scaled to even lower energies when the science needs it.</a:t>
            </a:r>
          </a:p>
          <a:p>
            <a:r>
              <a:rPr lang="en-US" dirty="0"/>
              <a:t>For the upcoming run we are going to spend roughly half the time at 0.345 MeV/linac  ( 0.7, 1.4, 2.1, 2.8 or 3.6 GeV to A,B,C and 4.3 GeV to Hall D.   </a:t>
            </a:r>
          </a:p>
          <a:p>
            <a:r>
              <a:rPr lang="en-US" dirty="0"/>
              <a:t>For the second part of the run will be restore the machine to its nominal 1060 MeV/linac.</a:t>
            </a:r>
          </a:p>
          <a:p>
            <a:r>
              <a:rPr lang="en-US" dirty="0"/>
              <a:t>With this we will be doing </a:t>
            </a:r>
            <a:r>
              <a:rPr lang="en-US" b="1" dirty="0"/>
              <a:t>TEN </a:t>
            </a:r>
            <a:r>
              <a:rPr lang="en-US" dirty="0"/>
              <a:t>different experiments over 22 weeks!</a:t>
            </a:r>
          </a:p>
        </p:txBody>
      </p:sp>
    </p:spTree>
    <p:extLst>
      <p:ext uri="{BB962C8B-B14F-4D97-AF65-F5344CB8AC3E}">
        <p14:creationId xmlns:p14="http://schemas.microsoft.com/office/powerpoint/2010/main" val="486765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72BFC-1713-DBD8-6E21-9987C583189F}"/>
              </a:ext>
            </a:extLst>
          </p:cNvPr>
          <p:cNvSpPr>
            <a:spLocks noGrp="1"/>
          </p:cNvSpPr>
          <p:nvPr>
            <p:ph type="title"/>
          </p:nvPr>
        </p:nvSpPr>
        <p:spPr>
          <a:xfrm>
            <a:off x="347563" y="161927"/>
            <a:ext cx="11425236" cy="877163"/>
          </a:xfrm>
        </p:spPr>
        <p:txBody>
          <a:bodyPr/>
          <a:lstStyle/>
          <a:p>
            <a:r>
              <a:rPr lang="en-US" dirty="0"/>
              <a:t>While MOLLER is being installed, we will run experiments in the other three halls: </a:t>
            </a:r>
          </a:p>
        </p:txBody>
      </p:sp>
      <p:sp>
        <p:nvSpPr>
          <p:cNvPr id="3" name="Content Placeholder 2">
            <a:extLst>
              <a:ext uri="{FF2B5EF4-FFF2-40B4-BE49-F238E27FC236}">
                <a16:creationId xmlns:a16="http://schemas.microsoft.com/office/drawing/2014/main" id="{23EB36EB-9FD7-FE92-A669-A2D0DDD6BCC9}"/>
              </a:ext>
            </a:extLst>
          </p:cNvPr>
          <p:cNvSpPr>
            <a:spLocks noGrp="1"/>
          </p:cNvSpPr>
          <p:nvPr>
            <p:ph idx="1"/>
          </p:nvPr>
        </p:nvSpPr>
        <p:spPr/>
        <p:txBody>
          <a:bodyPr/>
          <a:lstStyle/>
          <a:p>
            <a:r>
              <a:rPr lang="en-US" dirty="0"/>
              <a:t>Hall B with run </a:t>
            </a:r>
            <a:r>
              <a:rPr lang="en-US" dirty="0" err="1"/>
              <a:t>PRad</a:t>
            </a:r>
            <a:r>
              <a:rPr lang="en-US" dirty="0"/>
              <a:t>-II and X17 [ 2 experiments ]</a:t>
            </a:r>
          </a:p>
          <a:p>
            <a:r>
              <a:rPr lang="en-US" dirty="0"/>
              <a:t>Hall C a series of cryo-target experiments: low energy N-&gt;Delta, VCS (low energy) and at high energy a pair of SIDIS experiments &amp; color transparency [ 5 experiments ]</a:t>
            </a:r>
          </a:p>
          <a:p>
            <a:r>
              <a:rPr lang="en-US" dirty="0"/>
              <a:t>Hall D will run its first low energy experiment and then, at high energy, complete the </a:t>
            </a:r>
            <a:r>
              <a:rPr lang="en-US" dirty="0" err="1"/>
              <a:t>GlueX</a:t>
            </a:r>
            <a:r>
              <a:rPr lang="en-US" dirty="0"/>
              <a:t>-II / JEF run [ 3 experiments ]</a:t>
            </a:r>
          </a:p>
        </p:txBody>
      </p:sp>
    </p:spTree>
    <p:extLst>
      <p:ext uri="{BB962C8B-B14F-4D97-AF65-F5344CB8AC3E}">
        <p14:creationId xmlns:p14="http://schemas.microsoft.com/office/powerpoint/2010/main" val="3929725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04A68-0D3B-06D0-0144-B6114E1950C0}"/>
              </a:ext>
            </a:extLst>
          </p:cNvPr>
          <p:cNvSpPr>
            <a:spLocks noGrp="1"/>
          </p:cNvSpPr>
          <p:nvPr>
            <p:ph type="title"/>
          </p:nvPr>
        </p:nvSpPr>
        <p:spPr/>
        <p:txBody>
          <a:bodyPr/>
          <a:lstStyle/>
          <a:p>
            <a:r>
              <a:rPr lang="en-US" dirty="0"/>
              <a:t>Not Everything Is Going As Planned ( almost never does )</a:t>
            </a:r>
          </a:p>
        </p:txBody>
      </p:sp>
      <p:sp>
        <p:nvSpPr>
          <p:cNvPr id="3" name="Content Placeholder 2">
            <a:extLst>
              <a:ext uri="{FF2B5EF4-FFF2-40B4-BE49-F238E27FC236}">
                <a16:creationId xmlns:a16="http://schemas.microsoft.com/office/drawing/2014/main" id="{6E85FADC-A1BA-E68B-792A-140E4E1D40DE}"/>
              </a:ext>
            </a:extLst>
          </p:cNvPr>
          <p:cNvSpPr>
            <a:spLocks noGrp="1"/>
          </p:cNvSpPr>
          <p:nvPr>
            <p:ph idx="1"/>
          </p:nvPr>
        </p:nvSpPr>
        <p:spPr>
          <a:xfrm>
            <a:off x="347563" y="914400"/>
            <a:ext cx="11372771" cy="4047778"/>
          </a:xfrm>
        </p:spPr>
        <p:txBody>
          <a:bodyPr/>
          <a:lstStyle/>
          <a:p>
            <a:r>
              <a:rPr lang="en-US" dirty="0"/>
              <a:t>The injector wasn’t able to hold 200 kV and we have lower the voltage back to its classic 140 kV.    This should not be a problem now, but we would like to get back to 200 kV for MOLLER.</a:t>
            </a:r>
          </a:p>
          <a:p>
            <a:r>
              <a:rPr lang="en-US" dirty="0"/>
              <a:t>Inject did run 200 kV for over a month, but at those voltages small defects can led problems over time; but injector group is working on this and does hope to get back to 200 kV at the end of the run.</a:t>
            </a:r>
          </a:p>
          <a:p>
            <a:r>
              <a:rPr lang="en-US" dirty="0"/>
              <a:t>A magnet required to get the beam to experimental Hall D is broken and since removing that magnet would stop the entire program, we are building the spare.   If all goes well, it will be ready in early to mid-April.</a:t>
            </a:r>
          </a:p>
        </p:txBody>
      </p:sp>
    </p:spTree>
    <p:extLst>
      <p:ext uri="{BB962C8B-B14F-4D97-AF65-F5344CB8AC3E}">
        <p14:creationId xmlns:p14="http://schemas.microsoft.com/office/powerpoint/2010/main" val="1125910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0CEEA-D122-F77D-EE6A-8AF721F36270}"/>
              </a:ext>
            </a:extLst>
          </p:cNvPr>
          <p:cNvSpPr>
            <a:spLocks noGrp="1"/>
          </p:cNvSpPr>
          <p:nvPr>
            <p:ph type="title"/>
          </p:nvPr>
        </p:nvSpPr>
        <p:spPr/>
        <p:txBody>
          <a:bodyPr/>
          <a:lstStyle/>
          <a:p>
            <a:r>
              <a:rPr lang="en-US" dirty="0"/>
              <a:t>Looking out the next 5 years:</a:t>
            </a:r>
          </a:p>
        </p:txBody>
      </p:sp>
      <p:sp>
        <p:nvSpPr>
          <p:cNvPr id="6" name="TextBox 5">
            <a:extLst>
              <a:ext uri="{FF2B5EF4-FFF2-40B4-BE49-F238E27FC236}">
                <a16:creationId xmlns:a16="http://schemas.microsoft.com/office/drawing/2014/main" id="{83926F01-806B-F7E6-3EBC-8CAF3ED5F7D3}"/>
              </a:ext>
            </a:extLst>
          </p:cNvPr>
          <p:cNvSpPr txBox="1"/>
          <p:nvPr/>
        </p:nvSpPr>
        <p:spPr>
          <a:xfrm>
            <a:off x="541530" y="1143000"/>
            <a:ext cx="10964670" cy="4745915"/>
          </a:xfrm>
          <a:prstGeom prst="rect">
            <a:avLst/>
          </a:prstGeom>
          <a:noFill/>
        </p:spPr>
        <p:txBody>
          <a:bodyPr wrap="square" rtlCol="0">
            <a:spAutoFit/>
          </a:bodyPr>
          <a:lstStyle/>
          <a:p>
            <a:pPr marL="285750" indent="-285750" algn="l">
              <a:lnSpc>
                <a:spcPct val="90000"/>
              </a:lnSpc>
              <a:buFont typeface="Arial" panose="020B0604020202020204" pitchFamily="34" charset="0"/>
              <a:buChar char="•"/>
            </a:pPr>
            <a:r>
              <a:rPr lang="en-US" sz="2800" dirty="0"/>
              <a:t>Hall A MOLLER Experiment will be completed, and Hall A will start the transition to the next large-scale experiment.</a:t>
            </a:r>
          </a:p>
          <a:p>
            <a:pPr marL="285750" indent="-285750" algn="l">
              <a:lnSpc>
                <a:spcPct val="90000"/>
              </a:lnSpc>
              <a:buFont typeface="Arial" panose="020B0604020202020204" pitchFamily="34" charset="0"/>
              <a:buChar char="•"/>
            </a:pPr>
            <a:endParaRPr lang="en-US" sz="2800" dirty="0"/>
          </a:p>
          <a:p>
            <a:pPr marL="285750" indent="-285750" algn="l">
              <a:lnSpc>
                <a:spcPct val="90000"/>
              </a:lnSpc>
              <a:buFont typeface="Arial" panose="020B0604020202020204" pitchFamily="34" charset="0"/>
              <a:buChar char="•"/>
            </a:pPr>
            <a:r>
              <a:rPr lang="en-US" sz="2800" dirty="0"/>
              <a:t>Hall B will complete a number of run group experiments and start running the transversely polarized target SIDIS program.   Looking beyond 5 years Hall B has pol. 3He, tritium and </a:t>
            </a:r>
            <a:r>
              <a:rPr lang="en-US" sz="2800" dirty="0" err="1"/>
              <a:t>muCLAS</a:t>
            </a:r>
            <a:r>
              <a:rPr lang="en-US" sz="2800" dirty="0"/>
              <a:t>.</a:t>
            </a:r>
          </a:p>
          <a:p>
            <a:pPr marL="285750" indent="-285750" algn="l">
              <a:lnSpc>
                <a:spcPct val="90000"/>
              </a:lnSpc>
              <a:buFont typeface="Arial" panose="020B0604020202020204" pitchFamily="34" charset="0"/>
              <a:buChar char="•"/>
            </a:pPr>
            <a:endParaRPr lang="en-US" sz="2800" dirty="0"/>
          </a:p>
          <a:p>
            <a:pPr marL="285750" indent="-285750" algn="l">
              <a:lnSpc>
                <a:spcPct val="90000"/>
              </a:lnSpc>
              <a:buFont typeface="Arial" panose="020B0604020202020204" pitchFamily="34" charset="0"/>
              <a:buChar char="•"/>
            </a:pPr>
            <a:r>
              <a:rPr lang="en-US" sz="2800" dirty="0"/>
              <a:t>Hall C will install and run the </a:t>
            </a:r>
            <a:r>
              <a:rPr lang="en-US" sz="2800" dirty="0" err="1"/>
              <a:t>Hypernuclear</a:t>
            </a:r>
            <a:r>
              <a:rPr lang="en-US" sz="2800" dirty="0"/>
              <a:t> experiment and once that is complete start the Tensor polarized deuteron experiments.</a:t>
            </a:r>
          </a:p>
          <a:p>
            <a:pPr marL="285750" indent="-285750" algn="l">
              <a:lnSpc>
                <a:spcPct val="90000"/>
              </a:lnSpc>
              <a:buFont typeface="Arial" panose="020B0604020202020204" pitchFamily="34" charset="0"/>
              <a:buChar char="•"/>
            </a:pPr>
            <a:endParaRPr lang="en-US" sz="2800" dirty="0"/>
          </a:p>
          <a:p>
            <a:pPr marL="285750" indent="-285750" algn="l">
              <a:lnSpc>
                <a:spcPct val="90000"/>
              </a:lnSpc>
              <a:buFont typeface="Arial" panose="020B0604020202020204" pitchFamily="34" charset="0"/>
              <a:buChar char="•"/>
            </a:pPr>
            <a:r>
              <a:rPr lang="en-US" sz="2800" dirty="0"/>
              <a:t>Hall D will run </a:t>
            </a:r>
            <a:r>
              <a:rPr lang="en-US" sz="2800" dirty="0" err="1"/>
              <a:t>GlueX</a:t>
            </a:r>
            <a:r>
              <a:rPr lang="en-US" sz="2800" dirty="0"/>
              <a:t>-III &amp; the 2</a:t>
            </a:r>
            <a:r>
              <a:rPr lang="en-US" sz="2800" baseline="30000" dirty="0"/>
              <a:t>nd</a:t>
            </a:r>
            <a:r>
              <a:rPr lang="en-US" sz="2800" dirty="0"/>
              <a:t> generation real photon SRC experiment and then install &amp; run the K-Long experiment.   </a:t>
            </a:r>
          </a:p>
        </p:txBody>
      </p:sp>
    </p:spTree>
    <p:extLst>
      <p:ext uri="{BB962C8B-B14F-4D97-AF65-F5344CB8AC3E}">
        <p14:creationId xmlns:p14="http://schemas.microsoft.com/office/powerpoint/2010/main" val="215206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ata Science Concepts: The fundamentals of Data Science">
            <a:extLst>
              <a:ext uri="{FF2B5EF4-FFF2-40B4-BE49-F238E27FC236}">
                <a16:creationId xmlns:a16="http://schemas.microsoft.com/office/drawing/2014/main" id="{C294D5D0-C5A8-370A-F149-3B0155228BCB}"/>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4254745-C754-F94C-C088-A0476123D636}"/>
              </a:ext>
            </a:extLst>
          </p:cNvPr>
          <p:cNvSpPr/>
          <p:nvPr/>
        </p:nvSpPr>
        <p:spPr>
          <a:xfrm>
            <a:off x="3733800" y="2967335"/>
            <a:ext cx="3942106" cy="923330"/>
          </a:xfrm>
          <a:prstGeom prst="rect">
            <a:avLst/>
          </a:prstGeom>
          <a:noFill/>
        </p:spPr>
        <p:txBody>
          <a:bodyPr wrap="non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Discussion</a:t>
            </a:r>
            <a:endParaRPr lang="en-US" sz="5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758743625"/>
      </p:ext>
    </p:extLst>
  </p:cSld>
  <p:clrMapOvr>
    <a:masterClrMapping/>
  </p:clrMapOvr>
</p:sld>
</file>

<file path=ppt/theme/theme1.xml><?xml version="1.0" encoding="utf-8"?>
<a:theme xmlns:a="http://schemas.openxmlformats.org/drawingml/2006/main" name="2_Presentations (Wide Screen)">
  <a:themeElements>
    <a:clrScheme name="ORNL corporate palette May 28 saturation adjust">
      <a:dk1>
        <a:sysClr val="windowText" lastClr="000000"/>
      </a:dk1>
      <a:lt1>
        <a:sysClr val="window" lastClr="FFFFFF"/>
      </a:lt1>
      <a:dk2>
        <a:srgbClr val="1E7640"/>
      </a:dk2>
      <a:lt2>
        <a:srgbClr val="FFFFFF"/>
      </a:lt2>
      <a:accent1>
        <a:srgbClr val="306DBE"/>
      </a:accent1>
      <a:accent2>
        <a:srgbClr val="84B641"/>
      </a:accent2>
      <a:accent3>
        <a:srgbClr val="DE762D"/>
      </a:accent3>
      <a:accent4>
        <a:srgbClr val="2ABDDA"/>
      </a:accent4>
      <a:accent5>
        <a:srgbClr val="A03123"/>
      </a:accent5>
      <a:accent6>
        <a:srgbClr val="FFCD00"/>
      </a:accent6>
      <a:hlink>
        <a:srgbClr val="0070B9"/>
      </a:hlink>
      <a:folHlink>
        <a:srgbClr val="1E764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accent1"/>
          </a:solidFill>
        </a:ln>
        <a:effectLst/>
        <a:scene3d>
          <a:camera prst="orthographicFront">
            <a:rot lat="0" lon="0" rev="0"/>
          </a:camera>
          <a:lightRig rig="threePt" dir="t">
            <a:rot lat="0" lon="0" rev="1200000"/>
          </a:lightRig>
        </a:scene3d>
        <a:sp3d/>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gn="ctr">
          <a:lnSpc>
            <a:spcPct val="90000"/>
          </a:lnSpc>
          <a:defRPr dirty="0" smtClean="0"/>
        </a:defPPr>
      </a:lstStyle>
    </a:txDef>
  </a:objectDefaults>
  <a:extraClrSchemeLst/>
  <a:extLst>
    <a:ext uri="{05A4C25C-085E-4340-85A3-A5531E510DB2}">
      <thm15:themeFamily xmlns:thm15="http://schemas.microsoft.com/office/thememl/2012/main" name="ORNL template 16x9" id="{C0EB04B0-D86C-9243-8720-2D2052F85E0F}" vid="{A3F60B28-C595-C340-94C0-76EB0CED3D7C}"/>
    </a:ext>
  </a:extLst>
</a:theme>
</file>

<file path=ppt/theme/theme2.xml><?xml version="1.0" encoding="utf-8"?>
<a:theme xmlns:a="http://schemas.openxmlformats.org/drawingml/2006/main" name="Presentations (Wide Screen)">
  <a:themeElements>
    <a:clrScheme name="ORNL corporate palette May 28 saturation adjust">
      <a:dk1>
        <a:sysClr val="windowText" lastClr="000000"/>
      </a:dk1>
      <a:lt1>
        <a:sysClr val="window" lastClr="FFFFFF"/>
      </a:lt1>
      <a:dk2>
        <a:srgbClr val="1E7640"/>
      </a:dk2>
      <a:lt2>
        <a:srgbClr val="FFFFFF"/>
      </a:lt2>
      <a:accent1>
        <a:srgbClr val="306DBE"/>
      </a:accent1>
      <a:accent2>
        <a:srgbClr val="84B641"/>
      </a:accent2>
      <a:accent3>
        <a:srgbClr val="DE762D"/>
      </a:accent3>
      <a:accent4>
        <a:srgbClr val="2ABDDA"/>
      </a:accent4>
      <a:accent5>
        <a:srgbClr val="A03123"/>
      </a:accent5>
      <a:accent6>
        <a:srgbClr val="FFCD00"/>
      </a:accent6>
      <a:hlink>
        <a:srgbClr val="0070B9"/>
      </a:hlink>
      <a:folHlink>
        <a:srgbClr val="1E764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accent1"/>
          </a:solidFill>
        </a:ln>
        <a:effectLst/>
        <a:scene3d>
          <a:camera prst="orthographicFront">
            <a:rot lat="0" lon="0" rev="0"/>
          </a:camera>
          <a:lightRig rig="threePt" dir="t">
            <a:rot lat="0" lon="0" rev="1200000"/>
          </a:lightRig>
        </a:scene3d>
        <a:sp3d/>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gn="ctr">
          <a:lnSpc>
            <a:spcPct val="90000"/>
          </a:lnSpc>
          <a:defRPr dirty="0" smtClean="0"/>
        </a:defPPr>
      </a:lstStyle>
    </a:txDef>
  </a:objectDefaults>
  <a:extraClrSchemeLst/>
  <a:extLst>
    <a:ext uri="{05A4C25C-085E-4340-85A3-A5531E510DB2}">
      <thm15:themeFamily xmlns:thm15="http://schemas.microsoft.com/office/thememl/2012/main" name="ORNL template 16x9" id="{C0EB04B0-D86C-9243-8720-2D2052F85E0F}" vid="{A3F60B28-C595-C340-94C0-76EB0CED3D7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D28E9C5FF01F4E86131BA02F960908" ma:contentTypeVersion="3" ma:contentTypeDescription="Create a new document." ma:contentTypeScope="" ma:versionID="4b908f1b0fbfec292983baef866a33b9">
  <xsd:schema xmlns:xsd="http://www.w3.org/2001/XMLSchema" xmlns:xs="http://www.w3.org/2001/XMLSchema" xmlns:p="http://schemas.microsoft.com/office/2006/metadata/properties" xmlns:ns2="d0acc487-98ff-425c-b66a-08f695b2f8ca" targetNamespace="http://schemas.microsoft.com/office/2006/metadata/properties" ma:root="true" ma:fieldsID="ec7f1c977366c5b39aab6ed7957398bb" ns2:_="">
    <xsd:import namespace="d0acc487-98ff-425c-b66a-08f695b2f8ca"/>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acc487-98ff-425c-b66a-08f695b2f8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843E679-7800-4E6B-A359-6E779E80E5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acc487-98ff-425c-b66a-08f695b2f8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7509B9-0484-4569-B3D1-479BFC4DBC43}">
  <ds:schemaRefs>
    <ds:schemaRef ds:uri="http://schemas.microsoft.com/sharepoint/v3/contenttype/forms"/>
  </ds:schemaRefs>
</ds:datastoreItem>
</file>

<file path=customXml/itemProps3.xml><?xml version="1.0" encoding="utf-8"?>
<ds:datastoreItem xmlns:ds="http://schemas.openxmlformats.org/officeDocument/2006/customXml" ds:itemID="{A94D2349-8184-49BB-A0BD-7E401EF228B3}">
  <ds:schemaRefs>
    <ds:schemaRef ds:uri="http://schemas.microsoft.com/office/2006/documentManagement/types"/>
    <ds:schemaRef ds:uri="http://purl.org/dc/dcmitype/"/>
    <ds:schemaRef ds:uri="http://schemas.openxmlformats.org/package/2006/metadata/core-properties"/>
    <ds:schemaRef ds:uri="http://www.w3.org/XML/1998/namespace"/>
    <ds:schemaRef ds:uri="http://purl.org/dc/terms/"/>
    <ds:schemaRef ds:uri="http://schemas.microsoft.com/office/2006/metadata/properties"/>
    <ds:schemaRef ds:uri="http://purl.org/dc/elements/1.1/"/>
    <ds:schemaRef ds:uri="http://schemas.microsoft.com/office/infopath/2007/PartnerControls"/>
    <ds:schemaRef ds:uri="d0acc487-98ff-425c-b66a-08f695b2f8ca"/>
  </ds:schemaRefs>
</ds:datastoreItem>
</file>

<file path=docMetadata/LabelInfo.xml><?xml version="1.0" encoding="utf-8"?>
<clbl:labelList xmlns:clbl="http://schemas.microsoft.com/office/2020/mipLabelMetadata">
  <clbl:label id="{b4d7ee1f-4fb3-4f06-9037-2b5b522042ab}" enabled="0" method="" siteId="{b4d7ee1f-4fb3-4f06-9037-2b5b522042ab}" removed="1"/>
</clbl:labelList>
</file>

<file path=docProps/app.xml><?xml version="1.0" encoding="utf-8"?>
<Properties xmlns="http://schemas.openxmlformats.org/officeDocument/2006/extended-properties" xmlns:vt="http://schemas.openxmlformats.org/officeDocument/2006/docPropsVTypes">
  <Template/>
  <TotalTime>8069</TotalTime>
  <Words>617</Words>
  <Application>Microsoft Macintosh PowerPoint</Application>
  <PresentationFormat>Widescreen</PresentationFormat>
  <Paragraphs>44</Paragraphs>
  <Slides>9</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Arial</vt:lpstr>
      <vt:lpstr>Arial Black</vt:lpstr>
      <vt:lpstr>Calibri</vt:lpstr>
      <vt:lpstr>2_Presentations (Wide Screen)</vt:lpstr>
      <vt:lpstr>Presentations (Wide Screen)</vt:lpstr>
      <vt:lpstr>Upcoming Experimental Program: 2026 &amp; Beyond</vt:lpstr>
      <vt:lpstr>Jefferson Lab had an outstanding 2025 Run Period</vt:lpstr>
      <vt:lpstr>Hall A  15 March 2026</vt:lpstr>
      <vt:lpstr>PowerPoint Presentation</vt:lpstr>
      <vt:lpstr>CEBAF at Multiple Energies</vt:lpstr>
      <vt:lpstr>While MOLLER is being installed, we will run experiments in the other three halls: </vt:lpstr>
      <vt:lpstr>Not Everything Is Going As Planned ( almost never does )</vt:lpstr>
      <vt:lpstr>Looking out the next 5 years:</vt:lpstr>
      <vt:lpstr>PowerPoint Presentation</vt:lpstr>
    </vt:vector>
  </TitlesOfParts>
  <Company>JLAB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HPDF Capabilities and Impacts on VA and Virginia Universities</dc:title>
  <dc:creator>Deborah Dowd</dc:creator>
  <cp:lastModifiedBy>Douglas Higinbotham</cp:lastModifiedBy>
  <cp:revision>111</cp:revision>
  <dcterms:created xsi:type="dcterms:W3CDTF">2022-09-08T14:58:30Z</dcterms:created>
  <dcterms:modified xsi:type="dcterms:W3CDTF">2026-03-19T03:11:16Z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2022-08-25T00:00:00Z</vt:filetime>
  </property>
  <property fmtid="{D5CDD505-2E9C-101B-9397-08002B2CF9AE}" pid="3" name="Creator">
    <vt:lpwstr>Acrobat PDFMaker 22 for PowerPoint</vt:lpwstr>
  </property>
  <property fmtid="{D5CDD505-2E9C-101B-9397-08002B2CF9AE}" pid="4" name="LastSaved">
    <vt:filetime>2022-09-08T00:00:00Z</vt:filetime>
  </property>
  <property fmtid="{D5CDD505-2E9C-101B-9397-08002B2CF9AE}" pid="5" name="Producer">
    <vt:lpwstr>Adobe PDF Library 22.2.223</vt:lpwstr>
  </property>
  <property fmtid="{D5CDD505-2E9C-101B-9397-08002B2CF9AE}" pid="6" name="ContentTypeId">
    <vt:lpwstr>0x0101008CD28E9C5FF01F4E86131BA02F960908</vt:lpwstr>
  </property>
</Properties>
</file>