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320" r:id="rId3"/>
    <p:sldId id="261" r:id="rId4"/>
    <p:sldId id="362" r:id="rId5"/>
    <p:sldId id="357" r:id="rId6"/>
    <p:sldId id="358" r:id="rId7"/>
    <p:sldId id="361" r:id="rId8"/>
    <p:sldId id="259" r:id="rId9"/>
    <p:sldId id="260" r:id="rId10"/>
    <p:sldId id="364" r:id="rId11"/>
    <p:sldId id="365" r:id="rId12"/>
    <p:sldId id="366" r:id="rId13"/>
    <p:sldId id="367" r:id="rId14"/>
    <p:sldId id="262" r:id="rId15"/>
    <p:sldId id="256" r:id="rId16"/>
    <p:sldId id="355" r:id="rId17"/>
    <p:sldId id="359" r:id="rId18"/>
    <p:sldId id="356" r:id="rId19"/>
    <p:sldId id="3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3FF"/>
    <a:srgbClr val="FF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94648"/>
  </p:normalViewPr>
  <p:slideViewPr>
    <p:cSldViewPr snapToGrid="0">
      <p:cViewPr varScale="1">
        <p:scale>
          <a:sx n="95" d="100"/>
          <a:sy n="95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EED7A-E5D5-274C-963D-DFBD7FFC9E8C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80DC-22CF-4748-8722-B40DF42E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26CB-620C-D8C6-E840-5AB75368A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84563-BAD3-631E-19AD-D4F0F2415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A9BB3-4F6C-13B5-789C-86735D58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4D29-1EA6-CFC3-FF2E-EFC2C946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01A6-0007-2246-9173-07E53EC0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143F-F688-BD6C-D292-CD4D3254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5BDF8-D978-9908-CA77-3AF40AD23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A10F8-3833-AB08-E414-D2987523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F2F4-C3A2-0FC4-5095-820B0CAC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D75A8-0877-4051-13E1-450BAA99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2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BC516-FE56-6744-1C89-3890B5C70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43C3E-02D7-D578-6152-AAFC75996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2BBBB-AA44-A26D-6478-7B7159C4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920BA-8651-817E-7C6D-2AC1BA63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582BC-D9CE-1D95-5CE9-13C9DF74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1354089"/>
            <a:ext cx="11285837" cy="4993659"/>
          </a:xfrm>
        </p:spPr>
        <p:txBody>
          <a:bodyPr/>
          <a:lstStyle>
            <a:lvl1pPr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123" y="0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LAS-color-low.jpg">
            <a:extLst>
              <a:ext uri="{FF2B5EF4-FFF2-40B4-BE49-F238E27FC236}">
                <a16:creationId xmlns:a16="http://schemas.microsoft.com/office/drawing/2014/main" id="{21639251-E3D0-4F4B-BEF9-1ADD89318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0" y="6387503"/>
            <a:ext cx="894081" cy="470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CA6128-5576-4688-AFBE-8245A37A34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D891F-4862-429A-B9DF-594E21FEF5F5}"/>
              </a:ext>
            </a:extLst>
          </p:cNvPr>
          <p:cNvGrpSpPr/>
          <p:nvPr userDrawn="1"/>
        </p:nvGrpSpPr>
        <p:grpSpPr>
          <a:xfrm>
            <a:off x="0" y="213360"/>
            <a:ext cx="11297920" cy="1021141"/>
            <a:chOff x="0" y="141807"/>
            <a:chExt cx="11297920" cy="10211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CD7CA8-922B-4A3C-96D2-9BFA3AE20AC9}"/>
                </a:ext>
              </a:extLst>
            </p:cNvPr>
            <p:cNvSpPr/>
            <p:nvPr userDrawn="1"/>
          </p:nvSpPr>
          <p:spPr>
            <a:xfrm>
              <a:off x="0" y="141807"/>
              <a:ext cx="11285837" cy="1021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8F6FEC-F98E-4AF4-B8AC-941C7262EACD}"/>
                </a:ext>
              </a:extLst>
            </p:cNvPr>
            <p:cNvCxnSpPr/>
            <p:nvPr userDrawn="1"/>
          </p:nvCxnSpPr>
          <p:spPr>
            <a:xfrm>
              <a:off x="0" y="1162948"/>
              <a:ext cx="1129792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95EBD5-5B07-4B38-B6EA-B6BA465B36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97920" y="160207"/>
              <a:ext cx="0" cy="1002741"/>
            </a:xfrm>
            <a:prstGeom prst="line">
              <a:avLst/>
            </a:prstGeom>
            <a:ln w="38100" cap="sq">
              <a:solidFill>
                <a:schemeClr val="accent1">
                  <a:lumMod val="60000"/>
                  <a:lumOff val="4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765CB91F-8382-4A25-AA5D-1F8B5FF2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4" y="483389"/>
            <a:ext cx="10873943" cy="487490"/>
          </a:xfrm>
        </p:spPr>
        <p:txBody>
          <a:bodyPr>
            <a:noAutofit/>
          </a:bodyPr>
          <a:lstStyle>
            <a:lvl1pPr>
              <a:defRPr sz="3600" b="1" cap="none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A4110D-5E16-4294-929E-802D6B74F4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30" y="6443456"/>
            <a:ext cx="1326536" cy="41454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0EC3FD-472D-4CB6-AEBB-369B0061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6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E9DAD1-4DB6-4AFF-8D35-6530BCBAC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67" y="3429000"/>
            <a:ext cx="3768967" cy="3673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324" y="289063"/>
            <a:ext cx="10765867" cy="3184812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AE0A24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4325" y="3711168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4369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59305-E656-47D1-91BC-8A8E07FCA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9935" y="6098953"/>
            <a:ext cx="2083621" cy="651132"/>
          </a:xfrm>
          <a:prstGeom prst="rect">
            <a:avLst/>
          </a:prstGeom>
        </p:spPr>
      </p:pic>
      <p:pic>
        <p:nvPicPr>
          <p:cNvPr id="13" name="Picture 12" descr="CLAS-color-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55" y="5990049"/>
            <a:ext cx="1574801" cy="7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4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1354089"/>
            <a:ext cx="11285837" cy="4993659"/>
          </a:xfrm>
        </p:spPr>
        <p:txBody>
          <a:bodyPr/>
          <a:lstStyle>
            <a:lvl1pPr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123" y="0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LAS-color-low.jpg">
            <a:extLst>
              <a:ext uri="{FF2B5EF4-FFF2-40B4-BE49-F238E27FC236}">
                <a16:creationId xmlns:a16="http://schemas.microsoft.com/office/drawing/2014/main" id="{21639251-E3D0-4F4B-BEF9-1ADD893180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0" y="6387503"/>
            <a:ext cx="894081" cy="470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CA6128-5576-4688-AFBE-8245A37A34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D891F-4862-429A-B9DF-594E21FEF5F5}"/>
              </a:ext>
            </a:extLst>
          </p:cNvPr>
          <p:cNvGrpSpPr/>
          <p:nvPr userDrawn="1"/>
        </p:nvGrpSpPr>
        <p:grpSpPr>
          <a:xfrm>
            <a:off x="0" y="213360"/>
            <a:ext cx="11297920" cy="1021141"/>
            <a:chOff x="0" y="141807"/>
            <a:chExt cx="11297920" cy="10211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CD7CA8-922B-4A3C-96D2-9BFA3AE20AC9}"/>
                </a:ext>
              </a:extLst>
            </p:cNvPr>
            <p:cNvSpPr/>
            <p:nvPr userDrawn="1"/>
          </p:nvSpPr>
          <p:spPr>
            <a:xfrm>
              <a:off x="0" y="141807"/>
              <a:ext cx="11285837" cy="1021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8F6FEC-F98E-4AF4-B8AC-941C7262EACD}"/>
                </a:ext>
              </a:extLst>
            </p:cNvPr>
            <p:cNvCxnSpPr/>
            <p:nvPr userDrawn="1"/>
          </p:nvCxnSpPr>
          <p:spPr>
            <a:xfrm>
              <a:off x="0" y="1162948"/>
              <a:ext cx="1129792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95EBD5-5B07-4B38-B6EA-B6BA465B36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97920" y="160207"/>
              <a:ext cx="0" cy="1002741"/>
            </a:xfrm>
            <a:prstGeom prst="line">
              <a:avLst/>
            </a:prstGeom>
            <a:ln w="38100" cap="sq">
              <a:solidFill>
                <a:schemeClr val="accent1">
                  <a:lumMod val="60000"/>
                  <a:lumOff val="4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765CB91F-8382-4A25-AA5D-1F8B5FF2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4" y="483389"/>
            <a:ext cx="10873943" cy="487490"/>
          </a:xfrm>
        </p:spPr>
        <p:txBody>
          <a:bodyPr>
            <a:noAutofit/>
          </a:bodyPr>
          <a:lstStyle>
            <a:lvl1pPr>
              <a:defRPr sz="3600" b="1" cap="none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A4110D-5E16-4294-929E-802D6B74F4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30" y="6443456"/>
            <a:ext cx="1326536" cy="41454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0EC3FD-472D-4CB6-AEBB-369B0061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1391446"/>
            <a:ext cx="5531708" cy="495630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2" y="1391443"/>
            <a:ext cx="5449329" cy="495630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CLAS-color-low.jpg">
            <a:extLst>
              <a:ext uri="{FF2B5EF4-FFF2-40B4-BE49-F238E27FC236}">
                <a16:creationId xmlns:a16="http://schemas.microsoft.com/office/drawing/2014/main" id="{A2A31F18-46E7-47EC-8259-C5C4990C2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0" y="6387503"/>
            <a:ext cx="894081" cy="470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BFD393-E4D4-4230-9DE7-3F509F88D8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2E9D57-E2F0-4AA1-8C62-2606B48A5F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30" y="6443456"/>
            <a:ext cx="1326536" cy="414543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08A411D-9A85-4FD0-A88C-EBEC6C6A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684C39-C2DD-473C-9AFF-BD1E3AAE67D6}"/>
              </a:ext>
            </a:extLst>
          </p:cNvPr>
          <p:cNvGrpSpPr/>
          <p:nvPr userDrawn="1"/>
        </p:nvGrpSpPr>
        <p:grpSpPr>
          <a:xfrm>
            <a:off x="0" y="213360"/>
            <a:ext cx="11297920" cy="1021141"/>
            <a:chOff x="0" y="141807"/>
            <a:chExt cx="11297920" cy="102114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7CD542-F1BD-4BBF-A74B-7599B9CC2E7C}"/>
                </a:ext>
              </a:extLst>
            </p:cNvPr>
            <p:cNvSpPr/>
            <p:nvPr userDrawn="1"/>
          </p:nvSpPr>
          <p:spPr>
            <a:xfrm>
              <a:off x="0" y="141807"/>
              <a:ext cx="11285837" cy="1021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D3196D-F389-40A0-BAB8-E94BCDFDF6A0}"/>
                </a:ext>
              </a:extLst>
            </p:cNvPr>
            <p:cNvCxnSpPr/>
            <p:nvPr userDrawn="1"/>
          </p:nvCxnSpPr>
          <p:spPr>
            <a:xfrm>
              <a:off x="0" y="1162948"/>
              <a:ext cx="1129792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220841-2C8F-48A1-B33C-1E0F89648D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97920" y="160207"/>
              <a:ext cx="0" cy="1002741"/>
            </a:xfrm>
            <a:prstGeom prst="line">
              <a:avLst/>
            </a:prstGeom>
            <a:ln w="38100" cap="sq">
              <a:solidFill>
                <a:schemeClr val="accent1">
                  <a:lumMod val="60000"/>
                  <a:lumOff val="4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484C10E6-4387-4DBD-8946-9A2EA471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4" y="483389"/>
            <a:ext cx="10873943" cy="487490"/>
          </a:xfrm>
        </p:spPr>
        <p:txBody>
          <a:bodyPr>
            <a:noAutofit/>
          </a:bodyPr>
          <a:lstStyle>
            <a:lvl1pPr>
              <a:defRPr sz="3600" b="1" cap="none" baseline="0">
                <a:solidFill>
                  <a:schemeClr val="accent6">
                    <a:lumMod val="50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93AFA6A-AAFC-4A7B-A44B-246913DB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8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1372767"/>
            <a:ext cx="5531708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4" y="1372767"/>
            <a:ext cx="5531708" cy="217580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4" y="3632697"/>
            <a:ext cx="5531708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CLAS-color-low.jpg">
            <a:extLst>
              <a:ext uri="{FF2B5EF4-FFF2-40B4-BE49-F238E27FC236}">
                <a16:creationId xmlns:a16="http://schemas.microsoft.com/office/drawing/2014/main" id="{0A417A71-8421-480A-A48B-38C838714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0" y="6387503"/>
            <a:ext cx="894081" cy="470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3DDA5B-D14D-4E65-8C6D-F7CFB6D4CF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EDB557-1023-439C-984E-679F4B47ED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30" y="6443456"/>
            <a:ext cx="1326536" cy="414543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2F5697A-60CA-4905-A01E-B018C5B9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0A282E2-C748-460E-A934-5375426E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46F315-DCD9-477E-AA23-3A483BF7A9ED}"/>
              </a:ext>
            </a:extLst>
          </p:cNvPr>
          <p:cNvGrpSpPr/>
          <p:nvPr userDrawn="1"/>
        </p:nvGrpSpPr>
        <p:grpSpPr>
          <a:xfrm>
            <a:off x="0" y="213360"/>
            <a:ext cx="11297920" cy="1021141"/>
            <a:chOff x="0" y="141807"/>
            <a:chExt cx="11297920" cy="10211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DA75FC-ACFD-472A-A608-1A3DA34BA349}"/>
                </a:ext>
              </a:extLst>
            </p:cNvPr>
            <p:cNvSpPr/>
            <p:nvPr userDrawn="1"/>
          </p:nvSpPr>
          <p:spPr>
            <a:xfrm>
              <a:off x="0" y="141807"/>
              <a:ext cx="11285837" cy="1021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7FA0E6-A997-4F37-B975-004A3EB1C717}"/>
                </a:ext>
              </a:extLst>
            </p:cNvPr>
            <p:cNvCxnSpPr/>
            <p:nvPr userDrawn="1"/>
          </p:nvCxnSpPr>
          <p:spPr>
            <a:xfrm>
              <a:off x="0" y="1162948"/>
              <a:ext cx="1129792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CEC6D78-8E04-4E43-BD8C-9445BDA960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97920" y="160207"/>
              <a:ext cx="0" cy="1002741"/>
            </a:xfrm>
            <a:prstGeom prst="line">
              <a:avLst/>
            </a:prstGeom>
            <a:ln w="38100" cap="sq">
              <a:solidFill>
                <a:schemeClr val="accent1">
                  <a:lumMod val="60000"/>
                  <a:lumOff val="4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07CBE1B2-8CC4-4CBC-A4CA-7A84D94A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4" y="483389"/>
            <a:ext cx="10873943" cy="487490"/>
          </a:xfrm>
        </p:spPr>
        <p:txBody>
          <a:bodyPr>
            <a:noAutofit/>
          </a:bodyPr>
          <a:lstStyle>
            <a:lvl1pPr>
              <a:defRPr sz="3600" b="1" cap="none" baseline="0">
                <a:solidFill>
                  <a:schemeClr val="accent6">
                    <a:lumMod val="50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32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64994" y="1372768"/>
            <a:ext cx="5531708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5" y="1372768"/>
            <a:ext cx="5531708" cy="217580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11895" y="3632698"/>
            <a:ext cx="5531708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CLAS-color-low.jpg">
            <a:extLst>
              <a:ext uri="{FF2B5EF4-FFF2-40B4-BE49-F238E27FC236}">
                <a16:creationId xmlns:a16="http://schemas.microsoft.com/office/drawing/2014/main" id="{92246984-494A-46DF-8A88-773D3BAF8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0" y="6387503"/>
            <a:ext cx="894081" cy="470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0D0BD7-5657-49F3-9AFF-ACC24E3195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8BE9E3-3305-4677-8806-4268327C95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30" y="6443456"/>
            <a:ext cx="1326536" cy="414543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D8F0CCB-1D5D-457B-94CC-F4913C2F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8C1181B-0763-47DB-BE34-454FDF23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5767CE-A663-4DE4-BD44-0B9E874B64B6}"/>
              </a:ext>
            </a:extLst>
          </p:cNvPr>
          <p:cNvGrpSpPr/>
          <p:nvPr userDrawn="1"/>
        </p:nvGrpSpPr>
        <p:grpSpPr>
          <a:xfrm>
            <a:off x="0" y="213360"/>
            <a:ext cx="11297920" cy="1040130"/>
            <a:chOff x="0" y="141807"/>
            <a:chExt cx="11297920" cy="10401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F36337-AD21-4F2D-B81C-2F9082A27DA4}"/>
                </a:ext>
              </a:extLst>
            </p:cNvPr>
            <p:cNvSpPr/>
            <p:nvPr userDrawn="1"/>
          </p:nvSpPr>
          <p:spPr>
            <a:xfrm>
              <a:off x="0" y="141807"/>
              <a:ext cx="11285837" cy="1021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3D264C-7CDC-44B0-B5F1-588ABA17B5BC}"/>
                </a:ext>
              </a:extLst>
            </p:cNvPr>
            <p:cNvCxnSpPr/>
            <p:nvPr userDrawn="1"/>
          </p:nvCxnSpPr>
          <p:spPr>
            <a:xfrm>
              <a:off x="0" y="1162948"/>
              <a:ext cx="1129792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392381-4082-42EC-9119-479BD47453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97920" y="141807"/>
              <a:ext cx="0" cy="104013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8CBC1E14-8344-46A7-9F59-83BA051D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4" y="483389"/>
            <a:ext cx="10873943" cy="487490"/>
          </a:xfrm>
        </p:spPr>
        <p:txBody>
          <a:bodyPr>
            <a:noAutofit/>
          </a:bodyPr>
          <a:lstStyle>
            <a:lvl1pPr>
              <a:defRPr sz="3600" b="1" cap="none" baseline="0">
                <a:solidFill>
                  <a:schemeClr val="accent6">
                    <a:lumMod val="50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0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1354450"/>
            <a:ext cx="5531708" cy="499330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2" y="1354447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2" y="3966497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5" name="Picture 14" descr="CLAS-color-low.jpg">
            <a:extLst>
              <a:ext uri="{FF2B5EF4-FFF2-40B4-BE49-F238E27FC236}">
                <a16:creationId xmlns:a16="http://schemas.microsoft.com/office/drawing/2014/main" id="{A0AFD3DA-55B4-46A1-B3BE-5F06CF2D0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0" y="6387503"/>
            <a:ext cx="894081" cy="470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12B6AC-A8D2-488E-85A6-70BA851F9A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A54706-BACF-43F2-8A4D-B92DF1C71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30" y="6443456"/>
            <a:ext cx="1326536" cy="414543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3CFE67B-46A0-4AB5-AB92-D874E47B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20136F1-2554-47E4-BF65-7C1A90DF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0AAD40-11B3-4B53-BBC2-B4B04C9EAB04}"/>
              </a:ext>
            </a:extLst>
          </p:cNvPr>
          <p:cNvGrpSpPr/>
          <p:nvPr userDrawn="1"/>
        </p:nvGrpSpPr>
        <p:grpSpPr>
          <a:xfrm>
            <a:off x="0" y="213360"/>
            <a:ext cx="11297920" cy="1040130"/>
            <a:chOff x="0" y="141807"/>
            <a:chExt cx="11297920" cy="10401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8AD041-FAB2-4619-BBB2-0DE9E9B69CB5}"/>
                </a:ext>
              </a:extLst>
            </p:cNvPr>
            <p:cNvSpPr/>
            <p:nvPr userDrawn="1"/>
          </p:nvSpPr>
          <p:spPr>
            <a:xfrm>
              <a:off x="0" y="141807"/>
              <a:ext cx="11285837" cy="1021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F4432E3-3647-43BB-9513-AD4E3BD25E59}"/>
                </a:ext>
              </a:extLst>
            </p:cNvPr>
            <p:cNvCxnSpPr/>
            <p:nvPr userDrawn="1"/>
          </p:nvCxnSpPr>
          <p:spPr>
            <a:xfrm>
              <a:off x="0" y="1162948"/>
              <a:ext cx="1129792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7A9A4E6-61A3-40C5-A209-93AA28ECC5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97920" y="141807"/>
              <a:ext cx="0" cy="104013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33F792E1-D6BE-4583-9007-80FB4B38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4" y="483389"/>
            <a:ext cx="10873943" cy="487490"/>
          </a:xfrm>
        </p:spPr>
        <p:txBody>
          <a:bodyPr>
            <a:noAutofit/>
          </a:bodyPr>
          <a:lstStyle>
            <a:lvl1pPr>
              <a:defRPr sz="3600" b="1" cap="none" baseline="0">
                <a:solidFill>
                  <a:schemeClr val="accent6">
                    <a:lumMod val="50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584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3" y="1354449"/>
            <a:ext cx="5531708" cy="499330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1354449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966499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5" name="Picture 14" descr="CLAS-color-low.jpg">
            <a:extLst>
              <a:ext uri="{FF2B5EF4-FFF2-40B4-BE49-F238E27FC236}">
                <a16:creationId xmlns:a16="http://schemas.microsoft.com/office/drawing/2014/main" id="{262BEFA7-E823-47D6-BAED-B7F804944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0" y="6387503"/>
            <a:ext cx="894081" cy="470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960862-B5BD-4226-825D-BE57BE1E0C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AB16AA-AEA7-4A03-8C70-DDE75F3886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30" y="6443456"/>
            <a:ext cx="1326536" cy="414543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4FD213D-E400-48E7-A6D2-75F9C5A0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4DCEF5F-B628-4EAD-A2EC-920EC734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A4958D-FE31-4D94-AE13-F536EC7B922A}"/>
              </a:ext>
            </a:extLst>
          </p:cNvPr>
          <p:cNvGrpSpPr/>
          <p:nvPr userDrawn="1"/>
        </p:nvGrpSpPr>
        <p:grpSpPr>
          <a:xfrm>
            <a:off x="0" y="213360"/>
            <a:ext cx="11297920" cy="1040130"/>
            <a:chOff x="0" y="141807"/>
            <a:chExt cx="11297920" cy="104013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F05AA8-47B9-4A93-9A88-45B002CAA126}"/>
                </a:ext>
              </a:extLst>
            </p:cNvPr>
            <p:cNvSpPr/>
            <p:nvPr userDrawn="1"/>
          </p:nvSpPr>
          <p:spPr>
            <a:xfrm>
              <a:off x="0" y="141807"/>
              <a:ext cx="11285837" cy="1021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085D8E5-0EE0-4872-93FA-53244E2B25AC}"/>
                </a:ext>
              </a:extLst>
            </p:cNvPr>
            <p:cNvCxnSpPr/>
            <p:nvPr userDrawn="1"/>
          </p:nvCxnSpPr>
          <p:spPr>
            <a:xfrm>
              <a:off x="0" y="1162948"/>
              <a:ext cx="1129792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B8534BF-2866-421A-AA4D-C0B5717FB2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97920" y="141807"/>
              <a:ext cx="0" cy="104013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B0DFB409-5C01-43FC-AD15-643FAB70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4" y="483389"/>
            <a:ext cx="10873943" cy="487490"/>
          </a:xfrm>
        </p:spPr>
        <p:txBody>
          <a:bodyPr>
            <a:noAutofit/>
          </a:bodyPr>
          <a:lstStyle>
            <a:lvl1pPr>
              <a:defRPr sz="3600" b="1" cap="none" baseline="0">
                <a:solidFill>
                  <a:schemeClr val="accent6">
                    <a:lumMod val="50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76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A90D-AA7C-064A-B6D1-E42B6511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A2F6A-C31F-C795-BB8F-4E48C90E3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DA345-AD25-97A3-DA33-43818093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07085-97C2-1E5B-368E-B4953128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91E6D-F224-5972-E241-910912B7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6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735424"/>
            <a:ext cx="5531708" cy="261232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1263272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4" y="3735421"/>
            <a:ext cx="5531708" cy="261232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4" y="1263272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6" name="Picture 15" descr="CLAS-color-low.jpg">
            <a:extLst>
              <a:ext uri="{FF2B5EF4-FFF2-40B4-BE49-F238E27FC236}">
                <a16:creationId xmlns:a16="http://schemas.microsoft.com/office/drawing/2014/main" id="{1388D1CF-7008-4E09-972E-0E93FE7D3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0" y="6387503"/>
            <a:ext cx="894081" cy="470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190FAE-0D0F-4B31-BBC5-C0D88C7335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A5B82B-9A2C-4978-9030-18B27BB4FE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30" y="6443456"/>
            <a:ext cx="1326536" cy="414543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9F078FF-253F-4BBB-99D0-C046A6C6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35D99AC-C81F-4621-8C91-6DCA761C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5AE562-C8F3-4C37-91D0-6A33258885FF}"/>
              </a:ext>
            </a:extLst>
          </p:cNvPr>
          <p:cNvGrpSpPr/>
          <p:nvPr userDrawn="1"/>
        </p:nvGrpSpPr>
        <p:grpSpPr>
          <a:xfrm>
            <a:off x="0" y="213360"/>
            <a:ext cx="11297920" cy="1040130"/>
            <a:chOff x="0" y="141807"/>
            <a:chExt cx="11297920" cy="10401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618627-AE09-4139-8002-1B6EF2E62BCE}"/>
                </a:ext>
              </a:extLst>
            </p:cNvPr>
            <p:cNvSpPr/>
            <p:nvPr userDrawn="1"/>
          </p:nvSpPr>
          <p:spPr>
            <a:xfrm>
              <a:off x="0" y="141807"/>
              <a:ext cx="11285837" cy="1021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E7C91D8-463B-478D-B376-15FFC1FAB5D4}"/>
                </a:ext>
              </a:extLst>
            </p:cNvPr>
            <p:cNvCxnSpPr/>
            <p:nvPr userDrawn="1"/>
          </p:nvCxnSpPr>
          <p:spPr>
            <a:xfrm>
              <a:off x="0" y="1162948"/>
              <a:ext cx="1129792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939922-4B90-4BCF-8A78-503F8F7688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97920" y="141807"/>
              <a:ext cx="0" cy="104013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E9C0A7A7-39ED-4B05-A7D2-C4B5E62E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4" y="483389"/>
            <a:ext cx="10873943" cy="487490"/>
          </a:xfrm>
        </p:spPr>
        <p:txBody>
          <a:bodyPr>
            <a:noAutofit/>
          </a:bodyPr>
          <a:lstStyle>
            <a:lvl1pPr>
              <a:defRPr sz="3600" b="1" cap="none" baseline="0">
                <a:solidFill>
                  <a:schemeClr val="accent6">
                    <a:lumMod val="50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897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6" name="Picture 15" descr="CLAS-color-low.jpg">
            <a:extLst>
              <a:ext uri="{FF2B5EF4-FFF2-40B4-BE49-F238E27FC236}">
                <a16:creationId xmlns:a16="http://schemas.microsoft.com/office/drawing/2014/main" id="{309028E0-CBFA-4D38-926E-93DDA56EC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20" y="6387503"/>
            <a:ext cx="894081" cy="470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06FAA3-1008-4F96-90B8-E9EF48FA83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6E798-13C6-4CB8-AD61-EE460EE767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7430" y="6443456"/>
            <a:ext cx="1326536" cy="41454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A673D3-3A5A-41D7-9BA1-992FBEB7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98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7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2" y="1726360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CLAS-color-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60" y="6097964"/>
            <a:ext cx="1513841" cy="760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1B157-7AEE-4ACF-B1DD-954B985665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8" y="2941866"/>
            <a:ext cx="4368798" cy="42585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403B37-CCBE-4797-8E73-D301D4C470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8001" y="6094998"/>
            <a:ext cx="2427371" cy="758554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63AFFA-217E-45D5-9C45-7AE5F51A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8F6907-3D8A-49C3-BC4C-529826ACFC10}"/>
              </a:ext>
            </a:extLst>
          </p:cNvPr>
          <p:cNvGrpSpPr/>
          <p:nvPr userDrawn="1"/>
        </p:nvGrpSpPr>
        <p:grpSpPr>
          <a:xfrm>
            <a:off x="0" y="213360"/>
            <a:ext cx="11297920" cy="1040130"/>
            <a:chOff x="0" y="141807"/>
            <a:chExt cx="11297920" cy="10401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9238A9-885E-41EF-AD75-DF76BE94876D}"/>
                </a:ext>
              </a:extLst>
            </p:cNvPr>
            <p:cNvSpPr/>
            <p:nvPr userDrawn="1"/>
          </p:nvSpPr>
          <p:spPr>
            <a:xfrm>
              <a:off x="0" y="141807"/>
              <a:ext cx="11285837" cy="1021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3C82BD0-AF74-4504-8BED-C15D4D4A934E}"/>
                </a:ext>
              </a:extLst>
            </p:cNvPr>
            <p:cNvCxnSpPr/>
            <p:nvPr userDrawn="1"/>
          </p:nvCxnSpPr>
          <p:spPr>
            <a:xfrm>
              <a:off x="0" y="1162948"/>
              <a:ext cx="1129792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8A95AB-0275-4712-9198-64EADE5C74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97920" y="141807"/>
              <a:ext cx="0" cy="104013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13C718CE-772A-496E-8D69-78A7A2AB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4" y="483389"/>
            <a:ext cx="10873943" cy="487490"/>
          </a:xfrm>
        </p:spPr>
        <p:txBody>
          <a:bodyPr>
            <a:noAutofit/>
          </a:bodyPr>
          <a:lstStyle>
            <a:lvl1pPr>
              <a:defRPr sz="3600" b="1" cap="none" baseline="0">
                <a:solidFill>
                  <a:schemeClr val="accent6">
                    <a:lumMod val="50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7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F143-048F-0E3E-828E-91B7FA68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EE80A-0E32-5CA1-1D1E-9E13AF0BE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778B-5F30-CD00-C205-E52DCA09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F3911-7A68-CA7A-D5E1-2FE37485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3D7B0-80FF-0588-AB75-0E035491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E199-B491-8646-DABB-C2262226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63E6-BEAF-D1E9-5D29-0F5A989E0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8C187-F24E-6100-DB80-FB0ADB0B0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25A33-F6BF-581A-600C-ED41C8AA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2172A-4575-A8B7-88E2-3D45DBD5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A3E61-55E6-8C51-41E2-8512A4BA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5646-B89B-B2AF-81B3-A01170DF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26257-7B45-9197-09A2-88C9D4F6F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F9A53-89D2-7307-4156-62F23A80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53C03-DD8D-C205-CC80-B9A5E6182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FC1B4-FE75-3735-87CF-15F517390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355D2D-47AF-D434-97B6-C8C291B9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A5E45-7E22-3D98-1BBF-D24A0ABA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5AD1B-0374-DA47-5AC8-F6FDC024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2871-3BB0-4A4B-4053-CDCF66A0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2D03A-C9AA-B288-B893-66A2D235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7E63F-1AD6-7ACD-18F6-6A822F63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C3F98-A04C-D899-B64C-480A4157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55790-0FD2-6DD8-65A4-F6E8E0A5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CED44-6A14-AFF4-0FC9-05DA27A7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3274D-9C2F-747D-1206-ED2CE23A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E3F4-2742-A0D3-71D6-E2337D8C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AF29A-F0A0-A2C5-41A7-3E2D9AE5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56E23-E5D3-7A00-24CA-019DEB34D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2D299-E65E-CE9A-A40E-EB1629DD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8FD76-2AED-AD3C-47E5-7924599E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99036-0849-83A2-6033-BFFEA868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3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B7262-63C8-B5CB-D611-AC0C7DB9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78C11-8A7D-6BDA-34FE-E2A3C4D35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FE3CD-B853-E695-AB35-5C19E454E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7B7B2-F5DA-C893-C335-F9433483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F4EE6-968D-647D-EB85-2F3B5726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1DE95-12C0-AEB9-A9B1-07DD9BD9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5EA82-729C-002C-B555-4BDF2081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9D99B-A760-FDCA-FABF-091C9EB5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3BCE9-B70E-FC31-BC73-C589B6161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E8D89-53CB-990E-AF79-3ECC0E37A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DD1DE-39EA-34CB-5898-A293D3B3E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FC26-1792-E044-B242-0DAEC1DA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rxiv.org/pdf/1902.07987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rtysonCLAS12/CD_ML_Denoising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BA91-F2ED-41EA-9974-DAED739A1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324" y="289064"/>
            <a:ext cx="10765867" cy="1633866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r>
              <a:rPr lang="en-US" sz="4000" dirty="0"/>
              <a:t>Plans for AI/ML Assisted and Conventional Central Tracking</a:t>
            </a:r>
            <a:endParaRPr lang="en-US" sz="2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0242E-BF35-45BA-A0A4-573767790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325" y="2635624"/>
            <a:ext cx="5402445" cy="22187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Richard Tyson, Veronique Ziegler,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Tongtong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Cao, Raffaella De Vita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Pierre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Chatagnon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Mathieu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Ronayette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Bhawani Singh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CLAS12 Collaboration Meeting November 18, 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90D55-DDDC-56A5-CF41-9C8995860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083" y="1922930"/>
            <a:ext cx="3553275" cy="35634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228600"/>
          </a:sp3d>
        </p:spPr>
      </p:pic>
    </p:spTree>
    <p:extLst>
      <p:ext uri="{BB962C8B-B14F-4D97-AF65-F5344CB8AC3E}">
        <p14:creationId xmlns:p14="http://schemas.microsoft.com/office/powerpoint/2010/main" val="81614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BBC2B-E688-482B-10A8-B2EEB4BD34C0}"/>
              </a:ext>
            </a:extLst>
          </p:cNvPr>
          <p:cNvSpPr txBox="1"/>
          <p:nvPr/>
        </p:nvSpPr>
        <p:spPr>
          <a:xfrm>
            <a:off x="407894" y="1832035"/>
            <a:ext cx="54415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Fast Road Lookup (Event Processing)</a:t>
            </a:r>
          </a:p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Input per event: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 set of cluster keys per paddle</a:t>
            </a:r>
          </a:p>
          <a:p>
            <a:pPr algn="l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i="1" dirty="0">
                <a:solidFill>
                  <a:srgbClr val="000000"/>
                </a:solidFill>
              </a:rPr>
              <a:t>everse inverted index</a:t>
            </a:r>
            <a:r>
              <a:rPr lang="en-US" b="1" dirty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Instead of iterating roads → check clusters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We iterate clusters → check road membership</a:t>
            </a:r>
          </a:p>
          <a:p>
            <a:r>
              <a:rPr lang="en-US" b="1" dirty="0">
                <a:solidFill>
                  <a:srgbClr val="000000"/>
                </a:solidFill>
              </a:rPr>
              <a:t>Complexity: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O(</a:t>
            </a:r>
            <a:r>
              <a:rPr lang="en-US" dirty="0" err="1">
                <a:solidFill>
                  <a:srgbClr val="000000"/>
                </a:solidFill>
              </a:rPr>
              <a:t>clusterKeys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err="1">
                <a:solidFill>
                  <a:srgbClr val="000000"/>
                </a:solidFill>
              </a:rPr>
              <a:t>matchedRoads</a:t>
            </a:r>
            <a:r>
              <a:rPr lang="en-US" dirty="0">
                <a:solidFill>
                  <a:srgbClr val="000000"/>
                </a:solidFill>
              </a:rPr>
              <a:t>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No decoding done yet.</a:t>
            </a:r>
          </a:p>
          <a:p>
            <a:pPr algn="l"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2FC0C-B8E3-66C1-F6AE-689B241FD76F}"/>
              </a:ext>
            </a:extLst>
          </p:cNvPr>
          <p:cNvSpPr txBox="1"/>
          <p:nvPr/>
        </p:nvSpPr>
        <p:spPr>
          <a:xfrm>
            <a:off x="6096000" y="1832035"/>
            <a:ext cx="6098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Lazy Road Decode + LRU Cache</a:t>
            </a:r>
          </a:p>
          <a:p>
            <a:endParaRPr lang="en-US" b="1" dirty="0">
              <a:solidFill>
                <a:srgbClr val="000000"/>
              </a:solidFill>
              <a:latin typeface="-webkit-standard"/>
            </a:endParaRPr>
          </a:p>
          <a:p>
            <a:r>
              <a:rPr lang="en-US" dirty="0">
                <a:solidFill>
                  <a:srgbClr val="000000"/>
                </a:solidFill>
              </a:rPr>
              <a:t>Steps: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Build </a:t>
            </a:r>
            <a:r>
              <a:rPr lang="en-US" b="1" dirty="0">
                <a:solidFill>
                  <a:srgbClr val="000000"/>
                </a:solidFill>
              </a:rPr>
              <a:t>64-bit cache key</a:t>
            </a:r>
            <a:r>
              <a:rPr lang="en-US" dirty="0">
                <a:solidFill>
                  <a:srgbClr val="000000"/>
                </a:solidFill>
              </a:rPr>
              <a:t>: [paddle:16][offsetBytes:32][nElements:16]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Check </a:t>
            </a:r>
            <a:r>
              <a:rPr lang="en-US" dirty="0" err="1">
                <a:solidFill>
                  <a:srgbClr val="000000"/>
                </a:solidFill>
              </a:rPr>
              <a:t>LinkedHashMap</a:t>
            </a:r>
            <a:r>
              <a:rPr lang="en-US" dirty="0">
                <a:solidFill>
                  <a:srgbClr val="000000"/>
                </a:solidFill>
              </a:rPr>
              <a:t> LRU cache (20k entries)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If miss: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Seek into paddle byte array using bit-skips (</a:t>
            </a:r>
            <a:r>
              <a:rPr lang="en-US" dirty="0" err="1">
                <a:solidFill>
                  <a:srgbClr val="000000"/>
                </a:solidFill>
              </a:rPr>
              <a:t>offsetBytes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Read (layer, sector, strip) triplets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Build </a:t>
            </a:r>
            <a:r>
              <a:rPr lang="en-US" dirty="0" err="1">
                <a:solidFill>
                  <a:srgbClr val="000000"/>
                </a:solidFill>
              </a:rPr>
              <a:t>CompactRoad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Insert into cache</a:t>
            </a:r>
          </a:p>
          <a:p>
            <a:r>
              <a:rPr lang="en-US" b="1" dirty="0">
                <a:solidFill>
                  <a:srgbClr val="000000"/>
                </a:solidFill>
              </a:rPr>
              <a:t>Why lazy decode?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50M+ possible roads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Only a few hundred decoded per 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Saves GBs of RAM</a:t>
            </a:r>
          </a:p>
          <a:p>
            <a:endParaRPr lang="en-US" b="1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0496A73-5AE1-5606-AC42-5CC7C4DDEA8B}"/>
              </a:ext>
            </a:extLst>
          </p:cNvPr>
          <p:cNvSpPr txBox="1">
            <a:spLocks/>
          </p:cNvSpPr>
          <p:nvPr/>
        </p:nvSpPr>
        <p:spPr>
          <a:xfrm>
            <a:off x="-3048" y="0"/>
            <a:ext cx="12192000" cy="827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Conventional Tracking – Roads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6139E7-603A-52F0-7CCB-3CFF7664478B}"/>
              </a:ext>
            </a:extLst>
          </p:cNvPr>
          <p:cNvCxnSpPr/>
          <p:nvPr/>
        </p:nvCxnSpPr>
        <p:spPr>
          <a:xfrm>
            <a:off x="0" y="827903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DEC5A24-F055-9353-9B1F-E2375E8B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476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D6B96A-1726-038D-7276-59792E3D089B}"/>
              </a:ext>
            </a:extLst>
          </p:cNvPr>
          <p:cNvSpPr txBox="1"/>
          <p:nvPr/>
        </p:nvSpPr>
        <p:spPr>
          <a:xfrm>
            <a:off x="320651" y="1582340"/>
            <a:ext cx="61454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Seeding SVT Tracks from Roads</a:t>
            </a:r>
          </a:p>
          <a:p>
            <a:pPr algn="l">
              <a:buNone/>
            </a:pPr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buNone/>
            </a:pPr>
            <a:r>
              <a:rPr lang="en-US" dirty="0"/>
              <a:t>Seed using roads with input: clusters, CTOF paddles, </a:t>
            </a:r>
            <a:r>
              <a:rPr lang="en-US" dirty="0" err="1"/>
              <a:t>paddleBytes</a:t>
            </a:r>
            <a:r>
              <a:rPr lang="en-US" dirty="0"/>
              <a:t> (bit packed roads information for a given paddle)  </a:t>
            </a:r>
          </a:p>
          <a:p>
            <a:pPr rtl="0">
              <a:buNone/>
            </a:pPr>
            <a:r>
              <a:rPr lang="en-US" dirty="0"/>
              <a:t>I. Obtain the list of CTOF paddles with hits in the event</a:t>
            </a:r>
          </a:p>
          <a:p>
            <a:pPr algn="l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II. Per paddle:</a:t>
            </a: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Build the same cluster keys used for road indexing</a:t>
            </a: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findRoad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() → best matching UBER entry</a:t>
            </a: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getRoad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() → decode only that road</a:t>
            </a: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matchRoadToClusters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():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Match by 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sector,layer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Pick closest strip distance per element</a:t>
            </a: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If ≥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4 matched clusters → accept as SVT seed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CA99251-459F-3DC5-95DB-80FD65CC0F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27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Conventional Tracking – Roads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598EF5-910C-8B65-27F1-D43AACE7D7F4}"/>
              </a:ext>
            </a:extLst>
          </p:cNvPr>
          <p:cNvCxnSpPr/>
          <p:nvPr/>
        </p:nvCxnSpPr>
        <p:spPr>
          <a:xfrm>
            <a:off x="0" y="827903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88328F7-C172-1D76-6F4F-7B62807E85D6}"/>
              </a:ext>
            </a:extLst>
          </p:cNvPr>
          <p:cNvSpPr txBox="1"/>
          <p:nvPr/>
        </p:nvSpPr>
        <p:spPr>
          <a:xfrm>
            <a:off x="6868886" y="1655806"/>
            <a:ext cx="53231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Seeding </a:t>
            </a: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VT Tracks from Roads </a:t>
            </a:r>
          </a:p>
          <a:p>
            <a:pPr algn="l">
              <a:buNone/>
            </a:pPr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buNone/>
            </a:pPr>
            <a:r>
              <a:rPr lang="en-US" dirty="0"/>
              <a:t>Seed CVT tracks using the conventional seeding algorithm (SSA, SLA) for each set of clusters matched to a road, including BMT clusters</a:t>
            </a:r>
          </a:p>
          <a:p>
            <a:pPr rtl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Each such seed is fitted using the Kalman Filter algorithm</a:t>
            </a:r>
          </a:p>
          <a:p>
            <a:pPr rtl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rtl="0">
              <a:buFont typeface="Wingdings" pitchFamily="2" charset="2"/>
              <a:buChar char="Ø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 development…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682EAFA-B348-9EA3-2A0B-FB8FC14C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350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46536-F43F-A82B-F4AA-B9957638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5BBF6E-9612-8FD6-2CB6-E69F78C20198}"/>
              </a:ext>
            </a:extLst>
          </p:cNvPr>
          <p:cNvSpPr txBox="1"/>
          <p:nvPr/>
        </p:nvSpPr>
        <p:spPr>
          <a:xfrm>
            <a:off x="277107" y="1582340"/>
            <a:ext cx="61454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Validations</a:t>
            </a:r>
          </a:p>
          <a:p>
            <a:pPr algn="l">
              <a:buNone/>
            </a:pPr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en-US" dirty="0"/>
              <a:t>Roads-building binning: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10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Theta, phi  1 deg.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z (RGA)  target length / 5 (small z sensitivity for SVT)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Memory footprint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Reconstruction 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Tracking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Impact on resolution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23E41C7-0354-C07A-AB38-6ED039B5B7DE}"/>
              </a:ext>
            </a:extLst>
          </p:cNvPr>
          <p:cNvSpPr txBox="1">
            <a:spLocks/>
          </p:cNvSpPr>
          <p:nvPr/>
        </p:nvSpPr>
        <p:spPr>
          <a:xfrm>
            <a:off x="-3048" y="0"/>
            <a:ext cx="12192000" cy="827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Conventional Tracking – Roads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65BE94-B593-DBEE-F09B-0199C84ED383}"/>
              </a:ext>
            </a:extLst>
          </p:cNvPr>
          <p:cNvCxnSpPr/>
          <p:nvPr/>
        </p:nvCxnSpPr>
        <p:spPr>
          <a:xfrm>
            <a:off x="0" y="827903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1508805-6686-3A78-4882-181C16C103A6}"/>
              </a:ext>
            </a:extLst>
          </p:cNvPr>
          <p:cNvSpPr txBox="1"/>
          <p:nvPr/>
        </p:nvSpPr>
        <p:spPr>
          <a:xfrm>
            <a:off x="6738259" y="1582340"/>
            <a:ext cx="532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Plans</a:t>
            </a:r>
          </a:p>
          <a:p>
            <a:pPr algn="l">
              <a:buNone/>
            </a:pPr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Run validations on phase space coverage for roads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Validate feasibility of incorporation in reconstruction stack (performance)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i="0" u="none" strike="noStrike" dirty="0">
                <a:solidFill>
                  <a:srgbClr val="000000"/>
                </a:solidFill>
                <a:effectLst/>
              </a:rPr>
              <a:t>Validate tracking performance</a:t>
            </a:r>
          </a:p>
          <a:p>
            <a:pPr algn="l">
              <a:buNone/>
            </a:pPr>
            <a:endParaRPr lang="en-US" dirty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1C79DF3-BE98-0965-C579-FB1D830B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733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685F-84B2-0119-5E65-0C1A5D7F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9979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>
                <a:latin typeface="AkayaKanadaka" panose="02010502080401010103" pitchFamily="2" charset="77"/>
                <a:cs typeface="AkayaKanadaka" panose="02010502080401010103" pitchFamily="2" charset="77"/>
              </a:rPr>
              <a:t>BACKUPS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20CA2B-B163-8C4B-69D2-6D5231E4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6B0D4C-B3AA-D3AD-808C-65B3ACF1F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86279"/>
            <a:ext cx="6308333" cy="21717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BB7C9A-2F4D-D70D-DA8E-DC0602F1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5"/>
            <a:ext cx="12192000" cy="69078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Dedicated ML Banks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ED5B368-A338-39F9-86AD-0425B4B779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274" y="1070729"/>
            <a:ext cx="5587703" cy="2897327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C9304F-6F69-FE5B-DBBB-92702349C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94414"/>
            <a:ext cx="5157787" cy="322726"/>
          </a:xfrm>
        </p:spPr>
        <p:txBody>
          <a:bodyPr>
            <a:normAutofit/>
          </a:bodyPr>
          <a:lstStyle/>
          <a:p>
            <a:r>
              <a:rPr lang="en-US" sz="1600" b="0" dirty="0" err="1"/>
              <a:t>Bankdefs</a:t>
            </a:r>
            <a:r>
              <a:rPr lang="en-US" sz="1600" b="0" dirty="0"/>
              <a:t>: </a:t>
            </a:r>
            <a:r>
              <a:rPr lang="en-US" sz="1600" b="0" dirty="0" err="1"/>
              <a:t>cvtnn.json</a:t>
            </a:r>
            <a:endParaRPr lang="en-US" sz="1600" b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BA2A31-9379-668B-ECCE-FC797FBA6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34" y="4634459"/>
            <a:ext cx="6308333" cy="2171721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53B33B5-FEFB-6C68-FB50-50CE633047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7"/>
          <a:srcRect t="2545"/>
          <a:stretch/>
        </p:blipFill>
        <p:spPr>
          <a:xfrm>
            <a:off x="5577429" y="694414"/>
            <a:ext cx="6603762" cy="46058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9D78F1-2A4A-26A4-7CF5-19813CAF8051}"/>
              </a:ext>
            </a:extLst>
          </p:cNvPr>
          <p:cNvSpPr txBox="1"/>
          <p:nvPr/>
        </p:nvSpPr>
        <p:spPr>
          <a:xfrm>
            <a:off x="9585789" y="4171308"/>
            <a:ext cx="2595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</a:t>
            </a:r>
            <a:r>
              <a:rPr lang="en-US" sz="1400" baseline="-25000" dirty="0" err="1"/>
              <a:t>T</a:t>
            </a:r>
            <a:r>
              <a:rPr lang="en-US" sz="1400" dirty="0"/>
              <a:t> = #reconstructed hits on track with order 0 (true hits on track)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</a:t>
            </a:r>
            <a:r>
              <a:rPr lang="en-US" sz="1400" baseline="-25000" dirty="0" err="1"/>
              <a:t>Tot</a:t>
            </a:r>
            <a:r>
              <a:rPr lang="en-US" sz="1400" dirty="0"/>
              <a:t> = #reconstructed hits on 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</a:t>
            </a:r>
            <a:r>
              <a:rPr lang="en-US" sz="1400" baseline="-25000" dirty="0" err="1"/>
              <a:t>G</a:t>
            </a:r>
            <a:r>
              <a:rPr lang="en-US" sz="1400" dirty="0"/>
              <a:t> = #generated hits belonging to simulated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Purity = </a:t>
            </a:r>
            <a:r>
              <a:rPr lang="en-US" sz="1400" dirty="0" err="1"/>
              <a:t>n</a:t>
            </a:r>
            <a:r>
              <a:rPr lang="en-US" sz="1400" baseline="-25000" dirty="0" err="1"/>
              <a:t>T</a:t>
            </a:r>
            <a:r>
              <a:rPr lang="en-US" sz="1400" dirty="0"/>
              <a:t> / </a:t>
            </a:r>
            <a:r>
              <a:rPr lang="en-US" sz="1400" dirty="0" err="1"/>
              <a:t>n</a:t>
            </a:r>
            <a:r>
              <a:rPr lang="en-US" sz="1400" baseline="-25000" dirty="0" err="1"/>
              <a:t>Tot</a:t>
            </a:r>
            <a:endParaRPr lang="en-US" sz="14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Efficiency = </a:t>
            </a:r>
            <a:r>
              <a:rPr lang="en-US" sz="1400" dirty="0" err="1"/>
              <a:t>n</a:t>
            </a:r>
            <a:r>
              <a:rPr lang="en-US" sz="1400" baseline="-25000" dirty="0" err="1"/>
              <a:t>T</a:t>
            </a:r>
            <a:r>
              <a:rPr lang="en-US" sz="1400" dirty="0"/>
              <a:t> / </a:t>
            </a:r>
            <a:r>
              <a:rPr lang="en-US" sz="1400" dirty="0" err="1"/>
              <a:t>n</a:t>
            </a:r>
            <a:r>
              <a:rPr lang="en-US" sz="1400" baseline="-25000" dirty="0" err="1"/>
              <a:t>G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 purity &lt; efficiency: list of HOTs contains fakes               &amp; # HOTs &gt; generated HOTs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73C0F4-3CF0-5FFE-85E3-57C6BD9FB20C}"/>
              </a:ext>
            </a:extLst>
          </p:cNvPr>
          <p:cNvCxnSpPr/>
          <p:nvPr/>
        </p:nvCxnSpPr>
        <p:spPr>
          <a:xfrm>
            <a:off x="0" y="694414"/>
            <a:ext cx="1219200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3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9ECA4B-4448-61A5-5B17-2664AC6E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9CE0EC-2D91-6981-3CDB-6EE7945F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Denoising Model: Graph Neural Networks (GNN)</a:t>
            </a:r>
          </a:p>
        </p:txBody>
      </p:sp>
      <p:pic>
        <p:nvPicPr>
          <p:cNvPr id="1026" name="Picture 2" descr="Graph Neural Networks - An overview">
            <a:extLst>
              <a:ext uri="{FF2B5EF4-FFF2-40B4-BE49-F238E27FC236}">
                <a16:creationId xmlns:a16="http://schemas.microsoft.com/office/drawing/2014/main" id="{71F581DB-4AE4-65C8-83DC-60889FECD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75" y="2927172"/>
            <a:ext cx="5246986" cy="27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4828E0E-EAED-E6D9-10F3-B7F21EE41AAC}"/>
              </a:ext>
            </a:extLst>
          </p:cNvPr>
          <p:cNvGrpSpPr/>
          <p:nvPr/>
        </p:nvGrpSpPr>
        <p:grpSpPr>
          <a:xfrm>
            <a:off x="462074" y="2297151"/>
            <a:ext cx="4840332" cy="3601844"/>
            <a:chOff x="10657" y="1336342"/>
            <a:chExt cx="11885421" cy="41943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08881E-F0D8-BE45-F1C4-CC21D2222D08}"/>
                </a:ext>
              </a:extLst>
            </p:cNvPr>
            <p:cNvSpPr/>
            <p:nvPr/>
          </p:nvSpPr>
          <p:spPr>
            <a:xfrm>
              <a:off x="10657" y="1336342"/>
              <a:ext cx="11885421" cy="4194349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Graph are made of nodes (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eg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hits) &amp; edges.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During learning, “message passing” updates each node with information from other nodes.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is learned (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eg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 information is passed is the output of a small neural network).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GNNs can be used in different ways:</a:t>
              </a:r>
            </a:p>
            <a:p>
              <a:pPr marL="742950" lvl="1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Node classification (denoising)</a:t>
              </a:r>
            </a:p>
            <a:p>
              <a:pPr marL="742950" lvl="1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Edge classification (track finding)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CA8403-E455-9A43-719D-D2B36824435E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336342"/>
              <a:ext cx="0" cy="4194347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163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18EAC-0FA3-B321-C576-FBCC6F76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00B49-AFE6-EC6D-D121-A7C1A3AE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GravNet</a:t>
            </a:r>
            <a:r>
              <a:rPr lang="en-US" dirty="0"/>
              <a:t> Layers (</a:t>
            </a:r>
            <a:r>
              <a:rPr lang="en-US" dirty="0">
                <a:hlinkClick r:id="rId2"/>
              </a:rPr>
              <a:t>arxiv:902.07987</a:t>
            </a:r>
            <a:r>
              <a:rPr lang="en-US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4A0148-C07A-0A72-74DD-526F99242410}"/>
              </a:ext>
            </a:extLst>
          </p:cNvPr>
          <p:cNvGrpSpPr/>
          <p:nvPr/>
        </p:nvGrpSpPr>
        <p:grpSpPr>
          <a:xfrm>
            <a:off x="141061" y="1431389"/>
            <a:ext cx="4840332" cy="5339061"/>
            <a:chOff x="10657" y="1336342"/>
            <a:chExt cx="11885421" cy="41943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87B41-FB3C-6945-6B2E-7C92CF43C07C}"/>
                </a:ext>
              </a:extLst>
            </p:cNvPr>
            <p:cNvSpPr/>
            <p:nvPr/>
          </p:nvSpPr>
          <p:spPr>
            <a:xfrm>
              <a:off x="10657" y="1336342"/>
              <a:ext cx="11885421" cy="4194349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GravNet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offers a “smart” way of grouping nodes before message passing (useful due to high hit multiplicity).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neural network predicts a latent space position for each hit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group the hits by distance in latent space (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kNN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Message passing is weighted by distance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neural network outputs the probability that each hit is signal, based on info from the hit and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neighbours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8015FE-0ABB-BDF7-5F13-198696D771A6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336342"/>
              <a:ext cx="0" cy="4194347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53E8307-8EA7-F7B9-44CE-3BBB4CFE5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34" y="2119693"/>
            <a:ext cx="4393643" cy="1958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EAA33-5971-0B42-B82A-FE99AB3A5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54" y="4197272"/>
            <a:ext cx="3359514" cy="2271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3690C7-8782-1A0F-A59C-519E88AA1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068" y="4435812"/>
            <a:ext cx="3709932" cy="24221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AC23FE-4E79-7C82-AB87-859D5A60B5BB}"/>
              </a:ext>
            </a:extLst>
          </p:cNvPr>
          <p:cNvSpPr/>
          <p:nvPr/>
        </p:nvSpPr>
        <p:spPr>
          <a:xfrm>
            <a:off x="9670120" y="1504133"/>
            <a:ext cx="2334649" cy="27806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Note: </a:t>
            </a:r>
            <a:r>
              <a:rPr lang="en-US" dirty="0" err="1">
                <a:solidFill>
                  <a:schemeClr val="tx1"/>
                </a:solidFill>
              </a:rPr>
              <a:t>kNN</a:t>
            </a:r>
            <a:r>
              <a:rPr lang="en-US" dirty="0">
                <a:solidFill>
                  <a:schemeClr val="tx1"/>
                </a:solidFill>
              </a:rPr>
              <a:t> in many dimensions is slow.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In 1D use sorting (fast).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In ND, first sort over random dimension, select 2*k, then do </a:t>
            </a:r>
            <a:r>
              <a:rPr lang="en-US" dirty="0" err="1">
                <a:solidFill>
                  <a:schemeClr val="tx1"/>
                </a:solidFill>
              </a:rPr>
              <a:t>knn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0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29EF3-7E61-C919-EB9E-D3236A64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0C66DA-303E-8AB9-00D8-E0826FB8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Restrictions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8FCCF5-8F72-8E38-2E4D-37FEDC62FB1A}"/>
              </a:ext>
            </a:extLst>
          </p:cNvPr>
          <p:cNvGrpSpPr/>
          <p:nvPr/>
        </p:nvGrpSpPr>
        <p:grpSpPr>
          <a:xfrm>
            <a:off x="107854" y="2108689"/>
            <a:ext cx="5417575" cy="4144534"/>
            <a:chOff x="10657" y="1484957"/>
            <a:chExt cx="11885421" cy="40457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396D1B-C08C-22E4-7FFF-21E9ED4EBE00}"/>
                </a:ext>
              </a:extLst>
            </p:cNvPr>
            <p:cNvSpPr/>
            <p:nvPr/>
          </p:nvSpPr>
          <p:spPr>
            <a:xfrm>
              <a:off x="10657" y="1484958"/>
              <a:ext cx="11885421" cy="4045733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Due to number of hits per event, we cannot create edges between all hits:</a:t>
              </a:r>
            </a:p>
            <a:p>
              <a:pPr marL="742950" lvl="1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GravNet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reduces impact of this. </a:t>
              </a:r>
            </a:p>
            <a:p>
              <a:pPr marL="742950" lvl="1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Further restrict hits to sectors (based on SVT)</a:t>
              </a:r>
            </a:p>
            <a:p>
              <a:pPr marL="742950" lvl="1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Restrict by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φ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? Adjacent hits in a layer? Distance between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neighbour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layers?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thought that the Deep Java Library in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coatjava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meant we need stick to standard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PyTorch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</a:t>
              </a:r>
            </a:p>
            <a:p>
              <a:pPr marL="742950" lvl="1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 padding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eg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define a maximum number of hits per event, pad with zeros for the rest of it</a:t>
              </a:r>
            </a:p>
            <a:p>
              <a:pPr marL="742950" lvl="1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Padded events are not included in message passing.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532332B-8610-FA47-3188-28772AB2B8CF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484957"/>
              <a:ext cx="0" cy="4045732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F288D14-8593-C1E8-AEED-9ACE59518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28" y="1297117"/>
            <a:ext cx="2337521" cy="2763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7306F-04D2-DB2F-AB80-DFFFF8E1B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852" y="2572549"/>
            <a:ext cx="4029294" cy="41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DD6F9-8379-77B9-8B05-86737EC4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97D8A7-8131-FEDC-C8EE-875920D8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591089-E1FC-92CC-BFCC-70E446787698}"/>
              </a:ext>
            </a:extLst>
          </p:cNvPr>
          <p:cNvGrpSpPr/>
          <p:nvPr/>
        </p:nvGrpSpPr>
        <p:grpSpPr>
          <a:xfrm>
            <a:off x="6343137" y="1296840"/>
            <a:ext cx="5680245" cy="2072451"/>
            <a:chOff x="-1" y="1484957"/>
            <a:chExt cx="11896079" cy="40457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1101BF-A46D-445E-0212-3D1B3B011071}"/>
                </a:ext>
              </a:extLst>
            </p:cNvPr>
            <p:cNvSpPr/>
            <p:nvPr/>
          </p:nvSpPr>
          <p:spPr>
            <a:xfrm>
              <a:off x="-1" y="1869472"/>
              <a:ext cx="11885420" cy="3661218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Events with only background, keep?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Events with partial track due to splitting into sectors, keep?</a:t>
              </a:r>
              <a:b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More than 1 track per event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10x more data means ~20h training, we can randomly sample from full dataset and train in subsets of data for subsets of total number of epochs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54D832-56C5-2987-8480-0C83E019A627}"/>
                </a:ext>
              </a:extLst>
            </p:cNvPr>
            <p:cNvSpPr/>
            <p:nvPr/>
          </p:nvSpPr>
          <p:spPr>
            <a:xfrm>
              <a:off x="-1" y="1484960"/>
              <a:ext cx="11896077" cy="638453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Training Data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3F3E39-8AC5-00D9-9A68-6D52D02D177F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484957"/>
              <a:ext cx="0" cy="4045732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93E52-9469-D782-993F-0316FB4E133F}"/>
              </a:ext>
            </a:extLst>
          </p:cNvPr>
          <p:cNvGrpSpPr/>
          <p:nvPr/>
        </p:nvGrpSpPr>
        <p:grpSpPr>
          <a:xfrm>
            <a:off x="6338038" y="3428999"/>
            <a:ext cx="5680243" cy="1214793"/>
            <a:chOff x="-1" y="1484957"/>
            <a:chExt cx="11896079" cy="40457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E8656A-48A4-5301-7AB6-61B44C2AC6DB}"/>
                </a:ext>
              </a:extLst>
            </p:cNvPr>
            <p:cNvSpPr/>
            <p:nvPr/>
          </p:nvSpPr>
          <p:spPr>
            <a:xfrm>
              <a:off x="-1" y="1869472"/>
              <a:ext cx="11885420" cy="3661218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Polar coordinates instead of X/Y/Z?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 info?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variables are ”well” simulated?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97DD9-F8BB-C028-F763-CC08D8823727}"/>
                </a:ext>
              </a:extLst>
            </p:cNvPr>
            <p:cNvSpPr/>
            <p:nvPr/>
          </p:nvSpPr>
          <p:spPr>
            <a:xfrm>
              <a:off x="-1" y="1484960"/>
              <a:ext cx="11896077" cy="638453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Variables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BBC3B7-AF47-D6CB-F821-FD9D5DCCDBCB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484957"/>
              <a:ext cx="0" cy="4045732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E71F86-877E-331E-B17C-2AB14C110D1F}"/>
              </a:ext>
            </a:extLst>
          </p:cNvPr>
          <p:cNvGrpSpPr/>
          <p:nvPr/>
        </p:nvGrpSpPr>
        <p:grpSpPr>
          <a:xfrm>
            <a:off x="411894" y="1430518"/>
            <a:ext cx="5352752" cy="3032308"/>
            <a:chOff x="-1" y="1484957"/>
            <a:chExt cx="11896079" cy="40457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54CE83-F85A-EAD6-ADD7-E32BE60CEDBD}"/>
                </a:ext>
              </a:extLst>
            </p:cNvPr>
            <p:cNvSpPr/>
            <p:nvPr/>
          </p:nvSpPr>
          <p:spPr>
            <a:xfrm>
              <a:off x="-1" y="1869471"/>
              <a:ext cx="11885419" cy="3661219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Need 10x more training data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Further restriction in graph formation?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Sort out training data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Sort out variables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Try out different hyperparameters (record efficiency, purity, training and inference times) Integration in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Coatjava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B2F5A2-BA43-AA71-2529-8DEFCD6A0EF8}"/>
                </a:ext>
              </a:extLst>
            </p:cNvPr>
            <p:cNvSpPr/>
            <p:nvPr/>
          </p:nvSpPr>
          <p:spPr>
            <a:xfrm>
              <a:off x="-1" y="1484960"/>
              <a:ext cx="11896077" cy="638453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Do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1428B4-72AD-FB72-0CFB-5BAC19217798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484957"/>
              <a:ext cx="0" cy="4045732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BE97DC-A95E-5D39-7AB7-20BC26F15B52}"/>
              </a:ext>
            </a:extLst>
          </p:cNvPr>
          <p:cNvGrpSpPr/>
          <p:nvPr/>
        </p:nvGrpSpPr>
        <p:grpSpPr>
          <a:xfrm>
            <a:off x="6338038" y="4763457"/>
            <a:ext cx="5685339" cy="2072453"/>
            <a:chOff x="-1" y="1484957"/>
            <a:chExt cx="11896079" cy="404573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C2DA99-A8A2-FDBD-2F45-1FC61D76034E}"/>
                </a:ext>
              </a:extLst>
            </p:cNvPr>
            <p:cNvSpPr/>
            <p:nvPr/>
          </p:nvSpPr>
          <p:spPr>
            <a:xfrm>
              <a:off x="-1" y="1869472"/>
              <a:ext cx="11885420" cy="3661218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Decrease learning rate for smoother loss v epochs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Latent space dimension (s=1 for now)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Number of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neighbours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(k=30)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Message passing space (34)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Number of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GravNet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layers (16)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Output neural net layout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2DD1C5-45C0-FEE9-A171-15745882F031}"/>
                </a:ext>
              </a:extLst>
            </p:cNvPr>
            <p:cNvSpPr/>
            <p:nvPr/>
          </p:nvSpPr>
          <p:spPr>
            <a:xfrm>
              <a:off x="-1" y="1484960"/>
              <a:ext cx="11896077" cy="638453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Hyperparameter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97F12D-A238-58A8-1216-293B3874FDAA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484957"/>
              <a:ext cx="0" cy="4045732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D92347-28E7-F793-FC01-86B534714AF5}"/>
              </a:ext>
            </a:extLst>
          </p:cNvPr>
          <p:cNvGrpSpPr/>
          <p:nvPr/>
        </p:nvGrpSpPr>
        <p:grpSpPr>
          <a:xfrm>
            <a:off x="411895" y="4643793"/>
            <a:ext cx="5347954" cy="2072453"/>
            <a:chOff x="-1" y="1484957"/>
            <a:chExt cx="11896079" cy="40457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C3136F-C821-1557-CE06-0DE631DA5712}"/>
                </a:ext>
              </a:extLst>
            </p:cNvPr>
            <p:cNvSpPr/>
            <p:nvPr/>
          </p:nvSpPr>
          <p:spPr>
            <a:xfrm>
              <a:off x="-1" y="1869472"/>
              <a:ext cx="11885420" cy="3661218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code in the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github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&amp; networks in these slides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Can use similar engine to DC denoising</a:t>
              </a:r>
            </a:p>
            <a:p>
              <a:pPr>
                <a:buClr>
                  <a:srgbClr val="AE0A24"/>
                </a:buClr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Needs functionality: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parse hits bank into arrays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change order based on output, mask in tracking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Measure full reconstruction efficiency &amp; resolutions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CA3A40-93DE-2EF8-AAAB-86DAF96435AA}"/>
                </a:ext>
              </a:extLst>
            </p:cNvPr>
            <p:cNvSpPr/>
            <p:nvPr/>
          </p:nvSpPr>
          <p:spPr>
            <a:xfrm>
              <a:off x="-1" y="1484960"/>
              <a:ext cx="11896077" cy="638453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Coatjava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Integration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9DB9C9-327A-6FAE-75EE-43D5F3D85924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484957"/>
              <a:ext cx="0" cy="4045732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70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4D2B9-89AD-D386-E5F7-9C44D69F0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FFB0FF-392F-8279-435A-E4D107BD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FC26-1792-E044-B242-0DAEC1DA5A0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8E8A8-9424-9A20-0EC4-2E1ADB8F2B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5286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/>
              <a:t>AI-Driven “Denoising” Algorithm for CVT Tracking ~ 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0F9F5-853C-39B6-BD53-7294D1DB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5" y="1441905"/>
            <a:ext cx="4953001" cy="470082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BBBBDB-5952-FD5A-7F9B-2280A977C08F}"/>
              </a:ext>
            </a:extLst>
          </p:cNvPr>
          <p:cNvSpPr txBox="1"/>
          <p:nvPr/>
        </p:nvSpPr>
        <p:spPr>
          <a:xfrm>
            <a:off x="653141" y="1441905"/>
            <a:ext cx="4484437" cy="4524315"/>
          </a:xfrm>
          <a:prstGeom prst="rect">
            <a:avLst/>
          </a:prstGeom>
          <a:noFill/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seeds (track candidates) share clusters of hits.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 to select the “good” candidate amongst a set of candidates that share clusters with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Leads to a large number of “fake tracks”  </a:t>
            </a:r>
            <a:r>
              <a:rPr lang="en-US" dirty="0">
                <a:sym typeface="Wingdings" pitchFamily="2" charset="2"/>
              </a:rPr>
              <a:t> wrong clusters-on-track selection (</a:t>
            </a:r>
            <a:r>
              <a:rPr lang="en-US" dirty="0" err="1">
                <a:sym typeface="Wingdings" pitchFamily="2" charset="2"/>
              </a:rPr>
              <a:t>combinatorials</a:t>
            </a:r>
            <a:r>
              <a:rPr lang="en-US" dirty="0">
                <a:sym typeface="Wingdings" pitchFamily="2" charset="2"/>
              </a:rPr>
              <a:t>),  loss of tracking efficiency, increased computation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Worsening of track parameters resolution due to background hits polluting clusters, and resulting in wrong clusters-on-track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Need for development of denoising algorithm(s)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70CC97-E849-4F35-09AA-3B6B881A554B}"/>
              </a:ext>
            </a:extLst>
          </p:cNvPr>
          <p:cNvCxnSpPr/>
          <p:nvPr/>
        </p:nvCxnSpPr>
        <p:spPr>
          <a:xfrm>
            <a:off x="-1" y="529368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0F1C17-AB53-B235-DDE3-27D270DE816B}"/>
              </a:ext>
            </a:extLst>
          </p:cNvPr>
          <p:cNvSpPr txBox="1"/>
          <p:nvPr/>
        </p:nvSpPr>
        <p:spPr>
          <a:xfrm>
            <a:off x="1960708" y="660947"/>
            <a:ext cx="8444753" cy="461665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Seed Multiplicity in CVT Tracking – RGE Data Example</a:t>
            </a:r>
          </a:p>
        </p:txBody>
      </p:sp>
    </p:spTree>
    <p:extLst>
      <p:ext uri="{BB962C8B-B14F-4D97-AF65-F5344CB8AC3E}">
        <p14:creationId xmlns:p14="http://schemas.microsoft.com/office/powerpoint/2010/main" val="13741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E0882-D7E1-0EC5-1D2E-7668CC1C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E9DCC-9C07-D864-DD6D-CFC8880D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B53A5B-2A75-8FB6-AC5A-8C8F45670C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1998" cy="97155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Denoising Model: Graph Neural Networks (GNN)</a:t>
            </a:r>
          </a:p>
        </p:txBody>
      </p:sp>
      <p:pic>
        <p:nvPicPr>
          <p:cNvPr id="1026" name="Picture 2" descr="Graph Neural Networks - An overview">
            <a:extLst>
              <a:ext uri="{FF2B5EF4-FFF2-40B4-BE49-F238E27FC236}">
                <a16:creationId xmlns:a16="http://schemas.microsoft.com/office/drawing/2014/main" id="{20622D34-07FC-1BA0-3CEA-DC1572C1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75" y="2665914"/>
            <a:ext cx="5246986" cy="27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6EB5DD0-7BD5-2748-2792-24037759EE54}"/>
              </a:ext>
            </a:extLst>
          </p:cNvPr>
          <p:cNvGrpSpPr/>
          <p:nvPr/>
        </p:nvGrpSpPr>
        <p:grpSpPr>
          <a:xfrm>
            <a:off x="462074" y="2090323"/>
            <a:ext cx="4840332" cy="3601844"/>
            <a:chOff x="10657" y="1336342"/>
            <a:chExt cx="11885421" cy="41943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08F1F8-2B67-12C6-B1C5-BA6F0CA83F75}"/>
                </a:ext>
              </a:extLst>
            </p:cNvPr>
            <p:cNvSpPr/>
            <p:nvPr/>
          </p:nvSpPr>
          <p:spPr>
            <a:xfrm>
              <a:off x="10657" y="1336342"/>
              <a:ext cx="11885421" cy="4194349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Graph are made of nodes (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eg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hits) &amp; edges.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During learning, “message passing” updates each node with information from other nodes.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is learned (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eg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what information is passed is the output of a small neural network).</a:t>
              </a: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GNNs can be used in different ways:</a:t>
              </a:r>
            </a:p>
            <a:p>
              <a:pPr marL="742950" lvl="1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Node classification (denoising)</a:t>
              </a:r>
            </a:p>
            <a:p>
              <a:pPr marL="742950" lvl="1" indent="-285750">
                <a:buClr>
                  <a:srgbClr val="AE0A24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Edge classification (track finding)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13BA237-E52B-DD7B-0CCB-7E7660F7A317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336342"/>
              <a:ext cx="0" cy="4194347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F9330B-3EC2-32E3-B6F5-73074FF7EE65}"/>
              </a:ext>
            </a:extLst>
          </p:cNvPr>
          <p:cNvCxnSpPr/>
          <p:nvPr/>
        </p:nvCxnSpPr>
        <p:spPr>
          <a:xfrm>
            <a:off x="0" y="956632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9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1B01D-FC63-4174-FB63-5DB9F461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2BF6AB-0D81-A6B5-F110-8BFD247412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0886" y="-1726"/>
            <a:ext cx="12192000" cy="81815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Denoising AI Development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D41E88-52C5-3B19-28F5-B460527FAA8A}"/>
              </a:ext>
            </a:extLst>
          </p:cNvPr>
          <p:cNvGrpSpPr/>
          <p:nvPr/>
        </p:nvGrpSpPr>
        <p:grpSpPr>
          <a:xfrm>
            <a:off x="462074" y="1240133"/>
            <a:ext cx="4840332" cy="4927648"/>
            <a:chOff x="10657" y="1336341"/>
            <a:chExt cx="11885421" cy="41943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489E75-AB41-B77E-2AB0-55BAE6DF4078}"/>
                </a:ext>
              </a:extLst>
            </p:cNvPr>
            <p:cNvSpPr/>
            <p:nvPr/>
          </p:nvSpPr>
          <p:spPr>
            <a:xfrm>
              <a:off x="10657" y="1336341"/>
              <a:ext cx="11885421" cy="4194349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MC sample with single generated muon track (signal hits, order 0) and merged  background (order!=0).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Input variables are: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Sector, layer, strip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x, y, z (1 &amp; 2)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Centroid and seed weights (normalized distance to cluster centroid/seed)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High segmentation in CVT means we cannot use fixed size arrays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→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employ different technology to FD (GNNs instead of CNNs).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Data processing, algorithm, training and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coatjava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inference code is available (see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  <a:hlinkClick r:id="rId2"/>
                </a:rPr>
                <a:t>github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).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0A2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D8A1654-E86F-A36F-9B5F-804177688415}"/>
                </a:ext>
              </a:extLst>
            </p:cNvPr>
            <p:cNvCxnSpPr>
              <a:cxnSpLocks/>
            </p:cNvCxnSpPr>
            <p:nvPr/>
          </p:nvCxnSpPr>
          <p:spPr>
            <a:xfrm>
              <a:off x="11896078" y="1336342"/>
              <a:ext cx="0" cy="4194347"/>
            </a:xfrm>
            <a:prstGeom prst="lin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C79E8EA-1076-EA25-3F1F-96C5CEC45B98}"/>
              </a:ext>
            </a:extLst>
          </p:cNvPr>
          <p:cNvSpPr/>
          <p:nvPr/>
        </p:nvSpPr>
        <p:spPr>
          <a:xfrm>
            <a:off x="11753385" y="3310849"/>
            <a:ext cx="239752" cy="20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2" name="Picture 11" descr="A diagram of a signal and noise&#10;&#10;AI-generated content may be incorrect.">
            <a:extLst>
              <a:ext uri="{FF2B5EF4-FFF2-40B4-BE49-F238E27FC236}">
                <a16:creationId xmlns:a16="http://schemas.microsoft.com/office/drawing/2014/main" id="{B05A13F2-9369-4720-2A71-62B778D6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776" y="3396280"/>
            <a:ext cx="6338353" cy="3048062"/>
          </a:xfrm>
          <a:prstGeom prst="rect">
            <a:avLst/>
          </a:prstGeom>
        </p:spPr>
      </p:pic>
      <p:pic>
        <p:nvPicPr>
          <p:cNvPr id="14" name="Picture 13" descr="A diagram of a sound wave&#10;&#10;AI-generated content may be incorrect.">
            <a:extLst>
              <a:ext uri="{FF2B5EF4-FFF2-40B4-BE49-F238E27FC236}">
                <a16:creationId xmlns:a16="http://schemas.microsoft.com/office/drawing/2014/main" id="{55AF4659-B7D1-6779-558D-1AB3AFF7B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775" y="885926"/>
            <a:ext cx="6075151" cy="29334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B909DE-CB1C-5D6C-F2FD-E31DA7E60B2D}"/>
              </a:ext>
            </a:extLst>
          </p:cNvPr>
          <p:cNvSpPr/>
          <p:nvPr/>
        </p:nvSpPr>
        <p:spPr>
          <a:xfrm>
            <a:off x="7958295" y="3716215"/>
            <a:ext cx="1386672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B26B2A-872C-089C-4A8A-0BA703AA4E21}"/>
              </a:ext>
            </a:extLst>
          </p:cNvPr>
          <p:cNvSpPr/>
          <p:nvPr/>
        </p:nvSpPr>
        <p:spPr>
          <a:xfrm>
            <a:off x="7933699" y="3411210"/>
            <a:ext cx="1517301" cy="52251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Only Sector 1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7A571D0-C0ED-83B1-19F3-3D10BDF1FD64}"/>
              </a:ext>
            </a:extLst>
          </p:cNvPr>
          <p:cNvCxnSpPr/>
          <p:nvPr/>
        </p:nvCxnSpPr>
        <p:spPr>
          <a:xfrm>
            <a:off x="-1" y="812398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0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40147-EE0D-3236-723B-09829B7F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6F0761-730A-74C5-60C1-2180AF9FD3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760"/>
            <a:ext cx="6096000" cy="111946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  Performance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DD8B7-631B-4B9B-0BF8-D17BA6EFC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66" y="0"/>
            <a:ext cx="573283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B40D1-56C7-365D-C8F6-8B0D08CB7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44" y="1454268"/>
            <a:ext cx="5077838" cy="511395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1F864C-010E-A741-045D-79121A52D3EF}"/>
              </a:ext>
            </a:extLst>
          </p:cNvPr>
          <p:cNvCxnSpPr>
            <a:cxnSpLocks/>
          </p:cNvCxnSpPr>
          <p:nvPr/>
        </p:nvCxnSpPr>
        <p:spPr>
          <a:xfrm flipV="1">
            <a:off x="2128575" y="2672862"/>
            <a:ext cx="0" cy="333521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2EA80E-C8EB-6358-E1EB-B46DEA98D2A9}"/>
              </a:ext>
            </a:extLst>
          </p:cNvPr>
          <p:cNvCxnSpPr>
            <a:cxnSpLocks/>
          </p:cNvCxnSpPr>
          <p:nvPr/>
        </p:nvCxnSpPr>
        <p:spPr>
          <a:xfrm>
            <a:off x="0" y="1121228"/>
            <a:ext cx="6096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46733E-7F87-EBDA-1821-05AAF728F8C9}"/>
              </a:ext>
            </a:extLst>
          </p:cNvPr>
          <p:cNvSpPr txBox="1"/>
          <p:nvPr/>
        </p:nvSpPr>
        <p:spPr>
          <a:xfrm>
            <a:off x="6662058" y="199287"/>
            <a:ext cx="552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SVT Layer 1                 SVT Layer 2                 SVT Layer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0168F-6DAD-7AEE-B108-3D5AFD5C6581}"/>
              </a:ext>
            </a:extLst>
          </p:cNvPr>
          <p:cNvSpPr txBox="1"/>
          <p:nvPr/>
        </p:nvSpPr>
        <p:spPr>
          <a:xfrm>
            <a:off x="6662058" y="1908344"/>
            <a:ext cx="552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SVT Layer 4                 SVT Layer 5                 SVT Layer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6279D6-2ED7-B33E-0078-E61CD2E94E6E}"/>
              </a:ext>
            </a:extLst>
          </p:cNvPr>
          <p:cNvSpPr txBox="1"/>
          <p:nvPr/>
        </p:nvSpPr>
        <p:spPr>
          <a:xfrm>
            <a:off x="6651171" y="3617397"/>
            <a:ext cx="552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BMT Layer 1                 BMT Layer 2                 BMT Layer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77333-9B86-4A27-40D3-2E24DACE634C}"/>
              </a:ext>
            </a:extLst>
          </p:cNvPr>
          <p:cNvSpPr txBox="1"/>
          <p:nvPr/>
        </p:nvSpPr>
        <p:spPr>
          <a:xfrm>
            <a:off x="6651171" y="5326454"/>
            <a:ext cx="552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BMT Layer 4                 BMT Layer 5                 BMT Layer 6</a:t>
            </a:r>
          </a:p>
        </p:txBody>
      </p:sp>
    </p:spTree>
    <p:extLst>
      <p:ext uri="{BB962C8B-B14F-4D97-AF65-F5344CB8AC3E}">
        <p14:creationId xmlns:p14="http://schemas.microsoft.com/office/powerpoint/2010/main" val="163506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FF6B36-659E-3842-D4EC-DE419F97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6AE38F-B30A-71E3-0551-49E9EB85EE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971550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AI Developments Next Steps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D3737-9F66-74FD-DFCA-95EDBB81EF30}"/>
              </a:ext>
            </a:extLst>
          </p:cNvPr>
          <p:cNvSpPr/>
          <p:nvPr/>
        </p:nvSpPr>
        <p:spPr>
          <a:xfrm>
            <a:off x="564776" y="1354089"/>
            <a:ext cx="11082938" cy="499365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34440" fontAlgn="base">
              <a:spcAft>
                <a:spcPts val="600"/>
              </a:spcAft>
              <a:defRPr/>
            </a:pPr>
            <a:r>
              <a:rPr lang="en-GB" sz="2430" kern="1200" dirty="0">
                <a:solidFill>
                  <a:srgbClr val="000000"/>
                </a:solidFill>
                <a:latin typeface="Gill Sans MT"/>
                <a:ea typeface="+mn-ea"/>
                <a:cs typeface="+mn-cs"/>
              </a:rPr>
              <a:t>Doing exploratory work on improvements to CVT.</a:t>
            </a:r>
          </a:p>
          <a:p>
            <a:pPr defTabSz="1234440" fontAlgn="base">
              <a:spcAft>
                <a:spcPts val="600"/>
              </a:spcAft>
              <a:defRPr/>
            </a:pPr>
            <a:endParaRPr lang="en-GB" sz="2430" kern="1200" dirty="0">
              <a:solidFill>
                <a:srgbClr val="000000"/>
              </a:solidFill>
              <a:latin typeface="Gill Sans MT"/>
              <a:ea typeface="+mn-ea"/>
              <a:cs typeface="+mn-cs"/>
            </a:endParaRPr>
          </a:p>
          <a:p>
            <a:pPr defTabSz="1234440" fontAlgn="base">
              <a:spcAft>
                <a:spcPts val="600"/>
              </a:spcAft>
              <a:defRPr/>
            </a:pPr>
            <a:r>
              <a:rPr lang="en-GB" sz="2430" kern="1200" dirty="0">
                <a:solidFill>
                  <a:srgbClr val="000000"/>
                </a:solidFill>
                <a:latin typeface="Gill Sans MT"/>
                <a:ea typeface="+mn-ea"/>
                <a:cs typeface="+mn-cs"/>
              </a:rPr>
              <a:t>We have preliminary results that look encouraging</a:t>
            </a:r>
          </a:p>
          <a:p>
            <a:pPr defTabSz="1234440" fontAlgn="base">
              <a:spcAft>
                <a:spcPts val="600"/>
              </a:spcAft>
              <a:defRPr/>
            </a:pPr>
            <a:r>
              <a:rPr lang="en-GB" sz="2430" kern="1200" dirty="0">
                <a:solidFill>
                  <a:srgbClr val="000000"/>
                </a:solidFill>
                <a:latin typeface="Gill Sans MT"/>
                <a:ea typeface="+mn-ea"/>
                <a:cs typeface="+mn-cs"/>
              </a:rPr>
              <a:t>There is still a lot to do </a:t>
            </a:r>
            <a:r>
              <a:rPr lang="en-GB" sz="2430" b="1" kern="1200" dirty="0">
                <a:solidFill>
                  <a:srgbClr val="000000"/>
                </a:solidFill>
                <a:latin typeface="Gill Sans MT"/>
                <a:ea typeface="+mn-ea"/>
                <a:cs typeface="+mn-cs"/>
              </a:rPr>
              <a:t>→</a:t>
            </a:r>
            <a:r>
              <a:rPr lang="en-GB" sz="2430" kern="1200" dirty="0">
                <a:solidFill>
                  <a:srgbClr val="000000"/>
                </a:solidFill>
                <a:latin typeface="Gill Sans MT"/>
                <a:ea typeface="+mn-ea"/>
                <a:cs typeface="+mn-cs"/>
              </a:rPr>
              <a:t> expect timescales of a year.</a:t>
            </a:r>
            <a:endParaRPr lang="en-US" sz="2430" kern="1200" dirty="0">
              <a:solidFill>
                <a:srgbClr val="000000">
                  <a:lumMod val="75000"/>
                  <a:lumOff val="25000"/>
                </a:srgbClr>
              </a:solidFill>
              <a:latin typeface="Gill Sans MT"/>
              <a:ea typeface="+mn-ea"/>
              <a:cs typeface="+mn-cs"/>
            </a:endParaRPr>
          </a:p>
          <a:p>
            <a:pPr defTabSz="1234440">
              <a:spcAft>
                <a:spcPts val="600"/>
              </a:spcAft>
              <a:buClr>
                <a:srgbClr val="AE0A24"/>
              </a:buClr>
              <a:defRPr/>
            </a:pPr>
            <a:endParaRPr lang="en-US" sz="2430" kern="1200" dirty="0">
              <a:solidFill>
                <a:srgbClr val="000000">
                  <a:lumMod val="75000"/>
                  <a:lumOff val="25000"/>
                </a:srgbClr>
              </a:solidFill>
              <a:latin typeface="Gill Sans MT"/>
              <a:ea typeface="+mn-ea"/>
              <a:cs typeface="+mn-cs"/>
            </a:endParaRPr>
          </a:p>
          <a:p>
            <a:pPr defTabSz="1234440">
              <a:spcAft>
                <a:spcPts val="600"/>
              </a:spcAft>
              <a:buClr>
                <a:srgbClr val="AE0A24"/>
              </a:buClr>
              <a:defRPr/>
            </a:pPr>
            <a:r>
              <a:rPr lang="en-US" sz="243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/>
                <a:ea typeface="+mn-ea"/>
                <a:cs typeface="+mn-cs"/>
              </a:rPr>
              <a:t>Workforce</a:t>
            </a:r>
            <a:r>
              <a:rPr lang="en-US" sz="243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/>
                <a:ea typeface="+mn-ea"/>
                <a:cs typeface="+mn-cs"/>
              </a:rPr>
              <a:t>:</a:t>
            </a:r>
          </a:p>
          <a:p>
            <a:pPr marL="385763" indent="-385763" defTabSz="1234440">
              <a:spcAft>
                <a:spcPts val="600"/>
              </a:spcAft>
              <a:buClr>
                <a:srgbClr val="AE0A24"/>
              </a:buClr>
              <a:buFont typeface="Arial" panose="020B0604020202020204" pitchFamily="34" charset="0"/>
              <a:buChar char="•"/>
              <a:defRPr/>
            </a:pPr>
            <a:r>
              <a:rPr lang="en-US" sz="243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/>
                <a:ea typeface="+mn-ea"/>
                <a:cs typeface="+mn-cs"/>
              </a:rPr>
              <a:t>Mathieu, Pierre, Bhawani will work on improving AI/ML model</a:t>
            </a:r>
          </a:p>
          <a:p>
            <a:pPr marL="385763" indent="-385763" defTabSz="1234440">
              <a:spcAft>
                <a:spcPts val="600"/>
              </a:spcAft>
              <a:buClr>
                <a:srgbClr val="AE0A24"/>
              </a:buClr>
              <a:buFont typeface="Arial" panose="020B0604020202020204" pitchFamily="34" charset="0"/>
              <a:buChar char="•"/>
              <a:defRPr/>
            </a:pPr>
            <a:r>
              <a:rPr lang="en-US" sz="243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/>
                <a:ea typeface="+mn-ea"/>
                <a:cs typeface="+mn-cs"/>
              </a:rPr>
              <a:t>Veronique will work on conventional improvements to tracking</a:t>
            </a:r>
          </a:p>
          <a:p>
            <a:pPr marL="385763" indent="-385763" defTabSz="1234440">
              <a:spcAft>
                <a:spcPts val="600"/>
              </a:spcAft>
              <a:buClr>
                <a:srgbClr val="AE0A24"/>
              </a:buClr>
              <a:buFont typeface="Arial" panose="020B0604020202020204" pitchFamily="34" charset="0"/>
              <a:buChar char="•"/>
              <a:defRPr/>
            </a:pPr>
            <a:r>
              <a:rPr lang="en-US" sz="243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Gill Sans MT"/>
                <a:ea typeface="+mn-ea"/>
                <a:cs typeface="+mn-cs"/>
              </a:rPr>
              <a:t>Tongtong</a:t>
            </a:r>
            <a:r>
              <a:rPr lang="en-US" sz="243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/>
                <a:ea typeface="+mn-ea"/>
                <a:cs typeface="+mn-cs"/>
              </a:rPr>
              <a:t> &amp; Veronique will work on </a:t>
            </a:r>
            <a:r>
              <a:rPr lang="en-US" sz="243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Gill Sans MT"/>
              </a:rPr>
              <a:t>c</a:t>
            </a:r>
            <a:r>
              <a:rPr lang="en-US" sz="243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Gill Sans MT"/>
                <a:ea typeface="+mn-ea"/>
                <a:cs typeface="+mn-cs"/>
              </a:rPr>
              <a:t>oatjava</a:t>
            </a:r>
            <a:r>
              <a:rPr lang="en-US" sz="243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/>
                <a:ea typeface="+mn-ea"/>
                <a:cs typeface="+mn-cs"/>
              </a:rPr>
              <a:t> integration and validation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FD125-3654-0CE0-C0C4-3AD176139644}"/>
              </a:ext>
            </a:extLst>
          </p:cNvPr>
          <p:cNvCxnSpPr/>
          <p:nvPr/>
        </p:nvCxnSpPr>
        <p:spPr>
          <a:xfrm>
            <a:off x="-1" y="953914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7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E37774-D749-FE1B-7250-BAA734A0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36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 Conventional Tracking Improvements – CTOF Matching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64C15-8233-EDA0-38DA-3A72CB55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03" y="3811012"/>
            <a:ext cx="2853627" cy="270834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F5733-F512-88ED-2418-6676281C1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994" y="3846690"/>
            <a:ext cx="2984379" cy="2727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A47281-4C42-EA90-A827-3C0A3ECE5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186" y="3864528"/>
            <a:ext cx="2984379" cy="2691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36E18-24C5-63F8-4B1A-D4E9F6CF8691}"/>
              </a:ext>
            </a:extLst>
          </p:cNvPr>
          <p:cNvSpPr txBox="1"/>
          <p:nvPr/>
        </p:nvSpPr>
        <p:spPr>
          <a:xfrm>
            <a:off x="-1" y="646696"/>
            <a:ext cx="4484437" cy="3046988"/>
          </a:xfrm>
          <a:prstGeom prst="rect">
            <a:avLst/>
          </a:prstGeom>
          <a:noFill/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600" b="1" dirty="0"/>
              <a:t>All seeds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Many seeds (track candidates) share clusters of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Difficult to select the “good” candidate amongst a set of candidates that share clusters with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Seeds are fit using a global method that assumes a constant 5-T field solenoidal field </a:t>
            </a:r>
            <a:r>
              <a:rPr lang="en-US" sz="1600" dirty="0">
                <a:sym typeface="Wingdings" pitchFamily="2" charset="2"/>
              </a:rPr>
              <a:t> using swimming to fit each seed not viable; global chi^2 and NDF used to select the seed from a set of seeds that share clusters  when the “real” seed (MC studies) has missing layer(s) in its trajectory, the wrong seed can be selected.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FCF62-10EC-119C-031D-B45F2B5A09D5}"/>
              </a:ext>
            </a:extLst>
          </p:cNvPr>
          <p:cNvSpPr txBox="1"/>
          <p:nvPr/>
        </p:nvSpPr>
        <p:spPr>
          <a:xfrm>
            <a:off x="4568340" y="646695"/>
            <a:ext cx="3769878" cy="2554545"/>
          </a:xfrm>
          <a:prstGeom prst="rect">
            <a:avLst/>
          </a:prstGeom>
          <a:noFill/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600" b="1" dirty="0"/>
              <a:t>Seeds matched to the CTOF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Reducing the number of seeds is helpful to diminish the number of candidates sharing clusters and the overall number of seeds passed on to the fitter (faster tracking)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Matching to the CTOF done by reading the CTOF hits bank and selected hit with OR/AND TDC/ADC hits (only ADC hits are displayed in CED).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0348D-C20D-9DDC-C263-8FACC47AECA4}"/>
              </a:ext>
            </a:extLst>
          </p:cNvPr>
          <p:cNvSpPr txBox="1"/>
          <p:nvPr/>
        </p:nvSpPr>
        <p:spPr>
          <a:xfrm>
            <a:off x="8422122" y="646695"/>
            <a:ext cx="3769878" cy="1077218"/>
          </a:xfrm>
          <a:prstGeom prst="rect">
            <a:avLst/>
          </a:prstGeom>
          <a:noFill/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1600" b="1" dirty="0"/>
              <a:t>Selected seeds matched to the CTOF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Seeds remaining after “best” candidate selection amongst a group of seeds that share clusters of hits.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BD9FEF-D54D-C00C-BD37-B0A256EE0B77}"/>
              </a:ext>
            </a:extLst>
          </p:cNvPr>
          <p:cNvCxnSpPr/>
          <p:nvPr/>
        </p:nvCxnSpPr>
        <p:spPr>
          <a:xfrm>
            <a:off x="-1" y="529368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46652C6-44CF-8CB0-6769-A29705024FAC}"/>
              </a:ext>
            </a:extLst>
          </p:cNvPr>
          <p:cNvSpPr txBox="1"/>
          <p:nvPr/>
        </p:nvSpPr>
        <p:spPr>
          <a:xfrm>
            <a:off x="8756281" y="1908138"/>
            <a:ext cx="3086092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With CTOF matching, fewer selected seeds which have better chi^2/NDF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Reduction of ghost tracks to be validated in MC (with background merging)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6C7CDFE-FF76-DEF3-3395-369BBC48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99994"/>
            <a:ext cx="714877" cy="303364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93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DFDB51-66F2-F3C9-CDDF-38B96FBB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790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US" dirty="0"/>
              <a:t>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F9C1A-94B9-D9E0-AD3B-769EAA0ADC9A}"/>
              </a:ext>
            </a:extLst>
          </p:cNvPr>
          <p:cNvSpPr txBox="1"/>
          <p:nvPr/>
        </p:nvSpPr>
        <p:spPr>
          <a:xfrm>
            <a:off x="939114" y="1690688"/>
            <a:ext cx="997190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Further improvements in seed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 algorithm uses sorting algorithms by chi^2/NDF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Investigating missing hits on track using layer efficiency tables </a:t>
            </a:r>
            <a:r>
              <a:rPr lang="en-US" sz="2000" dirty="0">
                <a:sym typeface="Wingdings" pitchFamily="2" charset="2"/>
              </a:rPr>
              <a:t> if a hit on track is missing in an efficient layer  flag as potential ghost track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Investigating using roads for SVT seeding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Concept: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of a precomputed pattern-matching algorithm (road finder).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 road = expected strip hits for a track hypothesis.</a:t>
            </a:r>
          </a:p>
          <a:p>
            <a:r>
              <a:rPr lang="en-US" sz="2000" dirty="0">
                <a:sym typeface="Wingdings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EC3641-7809-CD23-DD7C-5231D8CF3A2F}"/>
              </a:ext>
            </a:extLst>
          </p:cNvPr>
          <p:cNvCxnSpPr/>
          <p:nvPr/>
        </p:nvCxnSpPr>
        <p:spPr>
          <a:xfrm>
            <a:off x="0" y="827903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4957133-33A1-4DE8-885F-A31474BA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573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193191-67D9-7A0C-2EBE-7F3AD623EF56}"/>
              </a:ext>
            </a:extLst>
          </p:cNvPr>
          <p:cNvSpPr txBox="1"/>
          <p:nvPr/>
        </p:nvSpPr>
        <p:spPr>
          <a:xfrm>
            <a:off x="233083" y="908349"/>
            <a:ext cx="11017623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Goal: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Convert millions of compressed road patterns into an efficient lookup structure.</a:t>
            </a:r>
            <a:endParaRPr lang="en-US" dirty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dirty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dirty="0">
              <a:solidFill>
                <a:srgbClr val="000000"/>
              </a:solidFill>
            </a:endParaRPr>
          </a:p>
          <a:p>
            <a:pPr algn="l">
              <a:buNone/>
            </a:pPr>
            <a:endParaRPr lang="en-US" sz="28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Process: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Load per-paddle .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bin.gz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 files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Each file contains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bit-packed roads, created by a script 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Each road = sequence of (layer, sector, strip) hits created by computing helical tracks trajectories looping over, q, p, theta, phi, z, and determining the intersecting surface and nearest strip from geometry 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Extract “index keys” </a:t>
            </a:r>
            <a:r>
              <a:rPr lang="en-US" b="1" i="1" u="none" strike="noStrike" dirty="0">
                <a:solidFill>
                  <a:srgbClr val="000000"/>
                </a:solidFill>
                <a:effectLst/>
              </a:rPr>
              <a:t>(from file created by index-building script)</a:t>
            </a:r>
            <a:endParaRPr lang="en-US" b="0" i="1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For each element: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bin in phi corresponding to the </a:t>
            </a:r>
            <a:r>
              <a:rPr lang="en-US" dirty="0"/>
              <a:t>strip implant end point (360 bins)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key =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phiBin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&lt;&lt;16 | sector&lt;&lt;8 | layer) embedded in a long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For each paddle, build temporary structure: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Map&lt; key → list of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roadIds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&gt;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Compact into final UBER index: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Map&lt;Integer paddle → Map&lt;Long key → int[]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roadIds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&gt;&gt;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Store full road list in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RoadIndex.UberEntry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[]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roadTable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→ Each entry stores (paddle,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bitOffset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nElements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→ No full decode yet (lazy loading)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52EFF-8377-82B1-5151-70B482C23426}"/>
              </a:ext>
            </a:extLst>
          </p:cNvPr>
          <p:cNvSpPr txBox="1"/>
          <p:nvPr/>
        </p:nvSpPr>
        <p:spPr>
          <a:xfrm>
            <a:off x="9406497" y="5133897"/>
            <a:ext cx="263310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UBER index built:</a:t>
            </a:r>
          </a:p>
          <a:p>
            <a:r>
              <a:rPr lang="en-US" dirty="0"/>
              <a:t>   keys   → road ID lists</a:t>
            </a:r>
          </a:p>
          <a:p>
            <a:r>
              <a:rPr lang="en-US" dirty="0"/>
              <a:t>   </a:t>
            </a:r>
            <a:r>
              <a:rPr lang="en-US" dirty="0" err="1"/>
              <a:t>roadTable</a:t>
            </a:r>
            <a:r>
              <a:rPr lang="en-US" dirty="0"/>
              <a:t> → bit offsets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93427-6469-21D8-8213-479749BA8785}"/>
              </a:ext>
            </a:extLst>
          </p:cNvPr>
          <p:cNvSpPr txBox="1"/>
          <p:nvPr/>
        </p:nvSpPr>
        <p:spPr>
          <a:xfrm>
            <a:off x="6398559" y="1527515"/>
            <a:ext cx="564104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For a given CTOF paddle each road (with trajectory landing on that paddle) saved in </a:t>
            </a:r>
            <a:r>
              <a:rPr lang="en-US" sz="1600" dirty="0" err="1"/>
              <a:t>gz</a:t>
            </a:r>
            <a:r>
              <a:rPr lang="en-US" sz="1600" dirty="0"/>
              <a:t> file:   </a:t>
            </a:r>
          </a:p>
          <a:p>
            <a:r>
              <a:rPr lang="en-US" sz="1600" dirty="0"/>
              <a:t> short   </a:t>
            </a:r>
            <a:r>
              <a:rPr lang="en-US" sz="1600" dirty="0" err="1"/>
              <a:t>nElements</a:t>
            </a:r>
            <a:endParaRPr lang="en-US" sz="1600" dirty="0"/>
          </a:p>
          <a:p>
            <a:pPr lvl="1"/>
            <a:r>
              <a:rPr lang="en-US" sz="1600" dirty="0"/>
              <a:t>    </a:t>
            </a:r>
            <a:r>
              <a:rPr lang="en-US" sz="1600" dirty="0" err="1"/>
              <a:t>nElements</a:t>
            </a:r>
            <a:r>
              <a:rPr lang="en-US" sz="1600" dirty="0"/>
              <a:t>:</a:t>
            </a:r>
          </a:p>
          <a:p>
            <a:pPr lvl="1"/>
            <a:r>
              <a:rPr lang="en-US" sz="1600" dirty="0"/>
              <a:t>         long </a:t>
            </a:r>
            <a:r>
              <a:rPr lang="en-US" sz="1600" dirty="0" err="1"/>
              <a:t>packedStripID</a:t>
            </a:r>
            <a:r>
              <a:rPr lang="en-US" sz="1600" dirty="0"/>
              <a:t>  (16-bit encoded </a:t>
            </a:r>
            <a:r>
              <a:rPr lang="en-US" sz="1600" dirty="0" err="1"/>
              <a:t>sector+layer+strip</a:t>
            </a:r>
            <a:r>
              <a:rPr lang="en-US" sz="1600" dirty="0"/>
              <a:t>)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37399EB-B4B5-4432-EDA3-C2DDEA8DF8B2}"/>
              </a:ext>
            </a:extLst>
          </p:cNvPr>
          <p:cNvSpPr txBox="1">
            <a:spLocks/>
          </p:cNvSpPr>
          <p:nvPr/>
        </p:nvSpPr>
        <p:spPr>
          <a:xfrm>
            <a:off x="-3048" y="0"/>
            <a:ext cx="12192000" cy="827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 Conventional Tracking – Roads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56EBDA-4564-D23B-74CB-CDB1C70B6E17}"/>
              </a:ext>
            </a:extLst>
          </p:cNvPr>
          <p:cNvCxnSpPr/>
          <p:nvPr/>
        </p:nvCxnSpPr>
        <p:spPr>
          <a:xfrm>
            <a:off x="0" y="827903"/>
            <a:ext cx="12192000" cy="0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4BEC0E9-7B26-4BEA-BFD1-0907FEEC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4" y="6467336"/>
            <a:ext cx="714877" cy="303364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F92C2-83CA-BCF4-23D6-C669BF72EB83}"/>
              </a:ext>
            </a:extLst>
          </p:cNvPr>
          <p:cNvSpPr txBox="1"/>
          <p:nvPr/>
        </p:nvSpPr>
        <p:spPr>
          <a:xfrm>
            <a:off x="1532165" y="1365713"/>
            <a:ext cx="356731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C00000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/>
              <a:t>Roads required to intersect the CTOF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i="1" dirty="0">
                <a:sym typeface="Wingdings" pitchFamily="2" charset="2"/>
              </a:rPr>
              <a:t>built-in CTOF-matching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7061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32263</TotalTime>
  <Words>1904</Words>
  <Application>Microsoft Macintosh PowerPoint</Application>
  <PresentationFormat>Widescreen</PresentationFormat>
  <Paragraphs>242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PingFangSC-Regular</vt:lpstr>
      <vt:lpstr>-webkit-standard</vt:lpstr>
      <vt:lpstr>.PingFangSC-Regular</vt:lpstr>
      <vt:lpstr>AkayaKanadaka</vt:lpstr>
      <vt:lpstr>Arial</vt:lpstr>
      <vt:lpstr>Calibri</vt:lpstr>
      <vt:lpstr>Calibri Light</vt:lpstr>
      <vt:lpstr>Comic Sans MS</vt:lpstr>
      <vt:lpstr>Courier New</vt:lpstr>
      <vt:lpstr>Gill Sans MT</vt:lpstr>
      <vt:lpstr>Wingdings</vt:lpstr>
      <vt:lpstr>Office Theme</vt:lpstr>
      <vt:lpstr>1_Office Theme</vt:lpstr>
      <vt:lpstr>Plans for AI/ML Assisted and Conventional Central Tracking</vt:lpstr>
      <vt:lpstr>AI-Driven “Denoising” Algorithm for CVT Tracking ~ Motivation</vt:lpstr>
      <vt:lpstr>Denoising Model: Graph Neural Networks (GNN)</vt:lpstr>
      <vt:lpstr>Denoising AI Development  </vt:lpstr>
      <vt:lpstr>  Performance</vt:lpstr>
      <vt:lpstr>AI Developments Next Steps</vt:lpstr>
      <vt:lpstr> Conventional Tracking Improvements – CTOF Matching</vt:lpstr>
      <vt:lpstr> Plans</vt:lpstr>
      <vt:lpstr>PowerPoint Presentation</vt:lpstr>
      <vt:lpstr>PowerPoint Presentation</vt:lpstr>
      <vt:lpstr>PowerPoint Presentation</vt:lpstr>
      <vt:lpstr>PowerPoint Presentation</vt:lpstr>
      <vt:lpstr>BACKUPS</vt:lpstr>
      <vt:lpstr>Dedicated ML Banks</vt:lpstr>
      <vt:lpstr>Denoising Model: Graph Neural Networks (GNN)</vt:lpstr>
      <vt:lpstr>GravNet Layers (arxiv:902.07987)</vt:lpstr>
      <vt:lpstr>Model Restrictions</vt:lpstr>
      <vt:lpstr>Improvements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Veronique Ziegler</dc:creator>
  <cp:lastModifiedBy>Veronique Ziegler</cp:lastModifiedBy>
  <cp:revision>45</cp:revision>
  <dcterms:created xsi:type="dcterms:W3CDTF">2025-09-25T17:58:56Z</dcterms:created>
  <dcterms:modified xsi:type="dcterms:W3CDTF">2025-11-17T23:49:38Z</dcterms:modified>
</cp:coreProperties>
</file>