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8" r:id="rId2"/>
    <p:sldMasterId id="2147483678" r:id="rId3"/>
    <p:sldMasterId id="2147483687" r:id="rId4"/>
    <p:sldMasterId id="2147483696" r:id="rId5"/>
    <p:sldMasterId id="2147483705" r:id="rId6"/>
    <p:sldMasterId id="2147483713" r:id="rId7"/>
    <p:sldMasterId id="2147483723" r:id="rId8"/>
    <p:sldMasterId id="2147483732" r:id="rId9"/>
    <p:sldMasterId id="2147483741" r:id="rId10"/>
  </p:sldMasterIdLst>
  <p:notesMasterIdLst>
    <p:notesMasterId r:id="rId97"/>
  </p:notesMasterIdLst>
  <p:sldIdLst>
    <p:sldId id="290" r:id="rId11"/>
    <p:sldId id="364" r:id="rId12"/>
    <p:sldId id="398" r:id="rId13"/>
    <p:sldId id="417" r:id="rId14"/>
    <p:sldId id="408" r:id="rId15"/>
    <p:sldId id="416" r:id="rId16"/>
    <p:sldId id="415" r:id="rId17"/>
    <p:sldId id="365" r:id="rId18"/>
    <p:sldId id="409" r:id="rId19"/>
    <p:sldId id="370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8" r:id="rId36"/>
    <p:sldId id="419" r:id="rId37"/>
    <p:sldId id="420" r:id="rId38"/>
    <p:sldId id="421" r:id="rId39"/>
    <p:sldId id="422" r:id="rId40"/>
    <p:sldId id="423" r:id="rId41"/>
    <p:sldId id="424" r:id="rId42"/>
    <p:sldId id="425" r:id="rId43"/>
    <p:sldId id="426" r:id="rId44"/>
    <p:sldId id="36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  <p:sldId id="350" r:id="rId66"/>
    <p:sldId id="351" r:id="rId67"/>
    <p:sldId id="352" r:id="rId68"/>
    <p:sldId id="353" r:id="rId69"/>
    <p:sldId id="354" r:id="rId70"/>
    <p:sldId id="355" r:id="rId71"/>
    <p:sldId id="356" r:id="rId72"/>
    <p:sldId id="357" r:id="rId73"/>
    <p:sldId id="358" r:id="rId74"/>
    <p:sldId id="359" r:id="rId75"/>
    <p:sldId id="363" r:id="rId76"/>
    <p:sldId id="373" r:id="rId77"/>
    <p:sldId id="396" r:id="rId78"/>
    <p:sldId id="397" r:id="rId79"/>
    <p:sldId id="368" r:id="rId80"/>
    <p:sldId id="388" r:id="rId81"/>
    <p:sldId id="407" r:id="rId82"/>
    <p:sldId id="367" r:id="rId83"/>
    <p:sldId id="418" r:id="rId84"/>
    <p:sldId id="413" r:id="rId85"/>
    <p:sldId id="410" r:id="rId86"/>
    <p:sldId id="374" r:id="rId87"/>
    <p:sldId id="379" r:id="rId88"/>
    <p:sldId id="380" r:id="rId89"/>
    <p:sldId id="381" r:id="rId90"/>
    <p:sldId id="382" r:id="rId91"/>
    <p:sldId id="383" r:id="rId92"/>
    <p:sldId id="414" r:id="rId93"/>
    <p:sldId id="411" r:id="rId94"/>
    <p:sldId id="412" r:id="rId95"/>
    <p:sldId id="427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0" autoAdjust="0"/>
    <p:restoredTop sz="86410"/>
  </p:normalViewPr>
  <p:slideViewPr>
    <p:cSldViewPr snapToGrid="0">
      <p:cViewPr varScale="1">
        <p:scale>
          <a:sx n="54" d="100"/>
          <a:sy n="54" d="100"/>
        </p:scale>
        <p:origin x="9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6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slide" Target="slides/slide83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9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8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8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8FC32-FFF2-4481-ACC3-537648C0D63C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A038C-4256-4477-9920-DA1EAD0D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9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26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20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8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8618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6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105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09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98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5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B3303A7-D7C5-4555-9B82-464117E1DA43}" type="datetime1"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4/23/2015</a:t>
            </a:fld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Martina Martinello, TTC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663A-9045-4F5C-A8DD-14283B87C5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29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/>
          <a:lstStyle/>
          <a:p>
            <a:fld id="{183C6E7D-F7B2-4B82-9934-54A873F6DF8A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02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42900" indent="-342900">
              <a:buClr>
                <a:srgbClr val="981E3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606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02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F3E808E1-78E4-491B-B517-456FFD96AE62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18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832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20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798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070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050C62E-8854-4D50-B92B-CFA5C0E66D69}" type="datetime1"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4/23/2015</a:t>
            </a:fld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90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17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02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309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2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83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4990E51D-27C5-4F43-92DD-E5C5C957312B}" type="datetime1">
              <a:rPr lang="en-US" smtClean="0"/>
              <a:t>4/23/2015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36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971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5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26C246D-5F89-4DD2-98A9-30FF8BC93F16}" type="datetime1"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4/23/2015</a:t>
            </a:fld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08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56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73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672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98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706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33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4253C557-C0F6-446A-9024-C533BC6710C2}" type="datetime1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61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13FDA0F-BB15-43DD-B593-9603F062D59D}" type="datetime1"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4/23/2015</a:t>
            </a:fld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6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784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C0910911-0F48-4F92-A9FB-29157CB70B06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1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FF022F85-E69A-48B6-A783-EF6CEA1545A1}" type="datetime1">
              <a:rPr lang="en-US" smtClean="0"/>
              <a:t>4/23/2015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44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7FDFCA44-1C17-40C4-A6CD-C0CDC2C34AAD}" type="datetime1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9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BBFEF8-8519-43EB-90FA-5BA60E2C3140}" type="datetime1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31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F753-88AA-402C-85B4-92406E2FF393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2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6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948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87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685981-E571-4971-B006-379D69E326A9}" type="datetime1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74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54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693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436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76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35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BA165D8-2F84-4F8F-BE0A-A385925ACD99}" type="datetime1"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4/23/2015</a:t>
            </a:fld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Martina Martinello, TTC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663A-9045-4F5C-A8DD-14283B87C5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7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275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42900" indent="-342900">
              <a:buClr>
                <a:srgbClr val="981E3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791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71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080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2728-1629-4373-9ACF-CC5FADD09420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837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40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937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92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24DDDBB-9357-4F22-8D53-7EC000272366}" type="datetime1"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4/23/2015</a:t>
            </a:fld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79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08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451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381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15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08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771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4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90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FD85A27-2810-4F06-BD57-79065CA321F7}" type="datetime1"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4/23/2015</a:t>
            </a:fld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38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1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0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097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61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21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58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3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74EDA64-714E-4C36-B7F0-A69539BD6B54}" type="datetime1"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4/23/2015</a:t>
            </a:fld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4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21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557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1376D84E-3391-4279-B79C-312A31344576}" type="datetime1">
              <a:rPr lang="en-US" smtClean="0"/>
              <a:t>4/23/2015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09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Martinello, TTC Meeting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053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Martinello, TTC Meeting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429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750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Martinello, TTC Meeting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23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Martinello, TTC Meeting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25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Martinello, TTC Meeting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0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C5913E59-B153-4FD6-A656-9ADE5AA589CF}" type="datetime1">
              <a:rPr lang="en-US" smtClean="0"/>
              <a:t>4/23/2015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64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Martinello, TTC Meeting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03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Martinello, TTC Meeting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77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Martinello, TTC Meeting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043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8.png"/><Relationship Id="rId4" Type="http://schemas.openxmlformats.org/officeDocument/2006/relationships/image" Target="../media/image77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3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5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9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1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13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93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Cool-down Studies in </a:t>
            </a:r>
            <a:br>
              <a:rPr lang="en-US" dirty="0" smtClean="0"/>
            </a:br>
            <a:r>
              <a:rPr lang="en-US" dirty="0" smtClean="0"/>
              <a:t>Horizontally Cooled Cavity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677150" cy="1489952"/>
          </a:xfrm>
        </p:spPr>
        <p:txBody>
          <a:bodyPr/>
          <a:lstStyle/>
          <a:p>
            <a:r>
              <a:rPr lang="en-US" dirty="0" smtClean="0"/>
              <a:t>M. Martinello, A. Romanenko, </a:t>
            </a:r>
            <a:r>
              <a:rPr lang="en-US" dirty="0"/>
              <a:t>M. </a:t>
            </a:r>
            <a:r>
              <a:rPr lang="en-US" dirty="0" smtClean="0"/>
              <a:t>Checchin, A. Grassellino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TTC Meeting - 04/23/2015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0" y="904240"/>
            <a:ext cx="3730308" cy="93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4905"/>
            <a:ext cx="7772400" cy="1470025"/>
          </a:xfrm>
        </p:spPr>
        <p:txBody>
          <a:bodyPr/>
          <a:lstStyle/>
          <a:p>
            <a:r>
              <a:rPr lang="en-US" sz="5400" dirty="0" smtClean="0"/>
              <a:t>Fast Cool-down T-map</a:t>
            </a:r>
            <a:endParaRPr lang="en-US" sz="5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/>
              <a:t>Starting T: </a:t>
            </a:r>
            <a:r>
              <a:rPr lang="en-US" sz="3600" dirty="0" smtClean="0"/>
              <a:t>250K</a:t>
            </a:r>
            <a:endParaRPr lang="en-US" sz="3600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4A9-CD7F-431C-8470-9B47C3477E4E}" type="datetime1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4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61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3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03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18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19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55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48000" y="4145280"/>
            <a:ext cx="314960" cy="80264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55880" y="4947920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Sharp NC-SC transition interface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21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66720" y="3962400"/>
            <a:ext cx="396240" cy="98552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55880" y="4947920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Sharp NC-SC transition interface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97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56560" y="3881120"/>
            <a:ext cx="406400" cy="106680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55880" y="4947920"/>
            <a:ext cx="354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Sharp NC-SC transition interface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73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37" y="1057468"/>
            <a:ext cx="8094663" cy="498786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Cool-down Dynamics via T-map:</a:t>
            </a:r>
          </a:p>
          <a:p>
            <a:r>
              <a:rPr lang="en-US" sz="2000" dirty="0"/>
              <a:t>Introduction</a:t>
            </a:r>
          </a:p>
          <a:p>
            <a:r>
              <a:rPr lang="en-US" sz="2000" dirty="0" smtClean="0"/>
              <a:t>Fast Cool-downs T-map</a:t>
            </a:r>
          </a:p>
          <a:p>
            <a:r>
              <a:rPr lang="en-US" sz="2000" dirty="0" smtClean="0"/>
              <a:t>Slow Cool-down T-map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2. Geometrical consequences of trap flux: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Vertical vs Horizontal configuration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/>
              <a:t>Axial vs Orthogonal field in horizontal configuration</a:t>
            </a:r>
          </a:p>
          <a:p>
            <a:r>
              <a:rPr lang="en-US" sz="2000" dirty="0" smtClean="0"/>
              <a:t>Temperature rising on top:</a:t>
            </a:r>
          </a:p>
          <a:p>
            <a:pPr lvl="1"/>
            <a:r>
              <a:rPr lang="en-US" sz="1800" dirty="0" smtClean="0"/>
              <a:t>Axial vs Orthogonal Field</a:t>
            </a:r>
          </a:p>
          <a:p>
            <a:pPr lvl="1"/>
            <a:r>
              <a:rPr lang="en-US" sz="1800" dirty="0" smtClean="0"/>
              <a:t>Fast vs Slow Cool-down</a:t>
            </a:r>
            <a:endParaRPr lang="en-US" sz="1800" dirty="0"/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41E3-9A78-4C1F-B2CC-5D3CEBFAB40C}" type="datetime1">
              <a:rPr lang="en-US" smtClean="0"/>
              <a:t>4/23/2015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26080" y="3820160"/>
            <a:ext cx="436880" cy="112776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55880" y="4947920"/>
            <a:ext cx="354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Sharp NC-SC transition interface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8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65120" y="3647440"/>
            <a:ext cx="497840" cy="130048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55880" y="4947920"/>
            <a:ext cx="354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Sharp NC-SC transition interface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06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94000" y="3403600"/>
            <a:ext cx="568960" cy="154432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55880" y="4947920"/>
            <a:ext cx="354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Sharp NC-SC transition interface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89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94000" y="3322320"/>
            <a:ext cx="568960" cy="162560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55880" y="4947920"/>
            <a:ext cx="354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Sharp NC-SC transition interface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07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00960" y="2753360"/>
            <a:ext cx="1005840" cy="181864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00960" y="4572000"/>
            <a:ext cx="3743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NC zones encircle by SC material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71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606800" y="2804160"/>
            <a:ext cx="10160" cy="176784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99720" y="4572000"/>
            <a:ext cx="354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NC zone encircle by SC material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61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82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Fast Cool-down T-map</a:t>
            </a:r>
            <a:endParaRPr lang="en-US" sz="54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 smtClean="0"/>
              <a:t>Starting T: 50K</a:t>
            </a:r>
            <a:endParaRPr lang="en-US" sz="36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188E-4B0E-430E-AAAF-EE41435D63C7}" type="datetime1">
              <a:rPr lang="en-US" smtClean="0"/>
              <a:t>4/23/2015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2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110172"/>
            <a:ext cx="8686800" cy="642937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</a:rPr>
              <a:t>Fast Cool-down From </a:t>
            </a:r>
            <a:r>
              <a:rPr lang="en-US" sz="3200" dirty="0" smtClean="0">
                <a:solidFill>
                  <a:srgbClr val="0070C0"/>
                </a:solidFill>
              </a:rPr>
              <a:t>50K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3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90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310120" cy="147002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US" sz="4400" dirty="0">
                <a:solidFill>
                  <a:schemeClr val="tx1">
                    <a:lumMod val="75000"/>
                  </a:schemeClr>
                </a:solidFill>
              </a:rPr>
              <a:t>. Cool-down Dynamics via </a:t>
            </a:r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T-map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3742-5934-4A94-AF0A-B45D0F3CC3D5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91840" y="3769360"/>
            <a:ext cx="314960" cy="80264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99720" y="4572000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Sharp NC-SC transition interface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99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169920" y="3474720"/>
            <a:ext cx="436880" cy="109728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99720" y="4572000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Sharp NC-SC transition interface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69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05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00960" y="2753360"/>
            <a:ext cx="1005840" cy="1818640"/>
          </a:xfrm>
          <a:prstGeom prst="straightConnector1">
            <a:avLst/>
          </a:prstGeom>
          <a:ln w="158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22880" y="4572000"/>
            <a:ext cx="362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NC zones encircle by SC material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00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Cool-down From 250K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63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4905"/>
            <a:ext cx="7772400" cy="1470025"/>
          </a:xfrm>
        </p:spPr>
        <p:txBody>
          <a:bodyPr/>
          <a:lstStyle/>
          <a:p>
            <a:r>
              <a:rPr lang="en-US" sz="5400" dirty="0" smtClean="0"/>
              <a:t>Slow Cool-down T-map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/>
              <a:t>Starting T: </a:t>
            </a:r>
            <a:r>
              <a:rPr lang="en-US" sz="3600" dirty="0" smtClean="0"/>
              <a:t>12K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B16D-19F7-41CB-8ABB-32E09A865AC4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1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-109538"/>
            <a:ext cx="8686800" cy="641351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</a:rPr>
              <a:t>Slow Cool-down From </a:t>
            </a:r>
            <a:r>
              <a:rPr lang="en-US" sz="3200" dirty="0" smtClean="0">
                <a:solidFill>
                  <a:srgbClr val="0070C0"/>
                </a:solidFill>
              </a:rPr>
              <a:t>12K</a:t>
            </a:r>
            <a:endParaRPr lang="en-US" sz="32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429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37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90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36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8A7DB-68B9-4F72-8BFA-C3200B8375D9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-1222" t="-481" r="52388" b="14778"/>
          <a:stretch/>
        </p:blipFill>
        <p:spPr>
          <a:xfrm>
            <a:off x="177292" y="1059895"/>
            <a:ext cx="3191494" cy="2370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6275" y="5955508"/>
            <a:ext cx="45833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</a:rPr>
              <a:t>A. Romanenko, A. Grassellino et al. J. Appl. Phys. 115, 184903 (2014)</a:t>
            </a: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8707" y="1440528"/>
            <a:ext cx="53828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Fast cool-down gives higher Q</a:t>
            </a:r>
            <a:r>
              <a:rPr lang="en-US" sz="2400" baseline="-25000" dirty="0" smtClean="0"/>
              <a:t>0</a:t>
            </a:r>
            <a:endParaRPr lang="en-US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smtClean="0"/>
              <a:t>2 predicted mechanism: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1. High thermo-gradient helps magnetic field expulsion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2. Slow cool-down has different SC nucleation regime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702" t="3369" r="408" b="10928"/>
          <a:stretch/>
        </p:blipFill>
        <p:spPr>
          <a:xfrm>
            <a:off x="350539" y="3552223"/>
            <a:ext cx="3247683" cy="240989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2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64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02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68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54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80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15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76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66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72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82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6FBC-FD17-4639-9DBD-CBC23DF96C93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73636" y="2716409"/>
            <a:ext cx="4041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High thermal gradient provides </a:t>
            </a:r>
            <a:r>
              <a:rPr lang="en-US" sz="2000" dirty="0" err="1" smtClean="0"/>
              <a:t>depinning</a:t>
            </a:r>
            <a:r>
              <a:rPr lang="en-US" sz="2000" dirty="0" smtClean="0"/>
              <a:t> force allowing efficient magnetic field expulsion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Ultra-high Q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even in 190mG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622343" y="5714266"/>
            <a:ext cx="470834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</a:rPr>
              <a:t>A. Romanenko, A. Grassellino et al. J. Appl. Phys. 115, 184903 (2014)</a:t>
            </a:r>
          </a:p>
          <a:p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</a:rPr>
              <a:t>A. Romanenko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, A. Grassellino et al. 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</a:rPr>
              <a:t>Appl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. Phys. 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</a:rPr>
              <a:t>Lett. 105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</a:rPr>
              <a:t>234103 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(2014)</a:t>
            </a:r>
          </a:p>
          <a:p>
            <a:pPr marL="228600" indent="-228600">
              <a:buAutoNum type="alphaUcPeriod"/>
            </a:pP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559"/>
          <a:stretch/>
        </p:blipFill>
        <p:spPr>
          <a:xfrm>
            <a:off x="347351" y="1874725"/>
            <a:ext cx="4569032" cy="37779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523" y="969823"/>
            <a:ext cx="8497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sz="2400" b="1" dirty="0"/>
              <a:t>1. High thermo-gradient helps magnetic field expulsion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2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93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84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2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02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54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5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43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74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79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3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0AFC-6584-495F-9B85-38210DA0F358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19707"/>
          <a:stretch/>
        </p:blipFill>
        <p:spPr>
          <a:xfrm>
            <a:off x="1809769" y="1769530"/>
            <a:ext cx="5816916" cy="22032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3782" y="3928725"/>
            <a:ext cx="7612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Fast cool-down: </a:t>
            </a:r>
            <a:r>
              <a:rPr lang="en-US" dirty="0" smtClean="0"/>
              <a:t>sharp transition between NC and SC phases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/>
              <a:t>Slow cool-down: </a:t>
            </a:r>
          </a:p>
          <a:p>
            <a:pPr marL="2571750" lvl="5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NC zones encircled by SC area</a:t>
            </a:r>
          </a:p>
          <a:p>
            <a:pPr marL="2571750" lvl="5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Magnetic field not energetically favorable to escape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1719" y="6049460"/>
            <a:ext cx="45833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</a:rPr>
              <a:t>A. Romanenko, A. Grassellino et al. J. Appl. Phys. 115, 184903 (2014)</a:t>
            </a: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062259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sz="2400" b="1" dirty="0" smtClean="0"/>
              <a:t>2. Slow </a:t>
            </a:r>
            <a:r>
              <a:rPr lang="en-US" sz="2400" b="1" dirty="0"/>
              <a:t>cool-down has different SC nucleation regime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21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02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19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27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18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9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-110172"/>
            <a:ext cx="8686800" cy="6429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Slow Cool-down From 12K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Martina Martinello, TTC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83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Test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04494-DCEF-44BD-9B50-185108FA3B5F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624042"/>
              </p:ext>
            </p:extLst>
          </p:nvPr>
        </p:nvGraphicFramePr>
        <p:xfrm>
          <a:off x="-590757" y="745404"/>
          <a:ext cx="8074971" cy="566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Graph" r:id="rId3" imgW="4190400" imgH="2938320" progId="Origin50.Graph">
                  <p:embed/>
                </p:oleObj>
              </mc:Choice>
              <mc:Fallback>
                <p:oleObj name="Graph" r:id="rId3" imgW="4190400" imgH="2938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90757" y="745404"/>
                        <a:ext cx="8074971" cy="56616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65011" y="2531070"/>
                <a:ext cx="4141829" cy="12003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Fast c</a:t>
                </a:r>
                <a:r>
                  <a:rPr lang="en-US" dirty="0" smtClean="0"/>
                  <a:t>ool-down shows lower surface resistance: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b="1" dirty="0"/>
                  <a:t>sharp NC-SC transition</a:t>
                </a:r>
                <a:r>
                  <a:rPr lang="en-US" b="1" dirty="0" smtClean="0"/>
                  <a:t> </a:t>
                </a:r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 smtClean="0"/>
                  <a:t> better magnetic field expulsion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011" y="2531070"/>
                <a:ext cx="4141829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877" t="-1493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 flipV="1">
            <a:off x="2834640" y="3495041"/>
            <a:ext cx="10160" cy="8127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Cool-down dynamics:</a:t>
            </a:r>
          </a:p>
          <a:p>
            <a:pPr marL="0" indent="0">
              <a:buNone/>
            </a:pPr>
            <a:endParaRPr lang="en-US" dirty="0" smtClean="0"/>
          </a:p>
          <a:p>
            <a:pPr algn="just"/>
            <a:r>
              <a:rPr lang="en-US" b="1" dirty="0" smtClean="0"/>
              <a:t>Fast cool down shows sharp NC-SC interface</a:t>
            </a:r>
          </a:p>
          <a:p>
            <a:pPr lvl="1" algn="just"/>
            <a:r>
              <a:rPr lang="en-US" dirty="0" smtClean="0"/>
              <a:t>Only at the end it shows island of NC-SC phases</a:t>
            </a:r>
          </a:p>
          <a:p>
            <a:pPr algn="just"/>
            <a:endParaRPr lang="en-US" dirty="0" smtClean="0"/>
          </a:p>
          <a:p>
            <a:pPr algn="just"/>
            <a:r>
              <a:rPr lang="en-US" b="1" dirty="0" smtClean="0"/>
              <a:t>Slow cool down shows broad NC-SC interface</a:t>
            </a:r>
          </a:p>
          <a:p>
            <a:pPr lvl="1" algn="just"/>
            <a:r>
              <a:rPr lang="en-US" dirty="0" smtClean="0"/>
              <a:t>NC randomly distributed island surrounded by SC phase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4EE1-8097-4B5C-A8F6-999CFDF3BE1E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7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4905"/>
            <a:ext cx="7772400" cy="147002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2. Geometrical implications</a:t>
            </a:r>
            <a:r>
              <a:rPr lang="en-US" sz="4400" baseline="0" dirty="0" smtClean="0">
                <a:solidFill>
                  <a:schemeClr val="tx1">
                    <a:lumMod val="75000"/>
                  </a:schemeClr>
                </a:solidFill>
              </a:rPr>
              <a:t> on flux trapping and on residual</a:t>
            </a:r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 losses due to trapped flux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4689-10CC-45E2-A420-9ECEDE010496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8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T-map apparatus</a:t>
            </a:r>
            <a:endParaRPr lang="en-US" dirty="0"/>
          </a:p>
        </p:txBody>
      </p:sp>
      <p:pic>
        <p:nvPicPr>
          <p:cNvPr id="5" name="Picture 3" descr="C:\Users\Martina\AppData\Local\Temp\IMG_4401.jpg"/>
          <p:cNvPicPr>
            <a:picLocks noChangeAspect="1" noChangeArrowheads="1"/>
          </p:cNvPicPr>
          <p:nvPr/>
        </p:nvPicPr>
        <p:blipFill rotWithShape="1">
          <a:blip r:embed="rId2" cstate="print"/>
          <a:srcRect l="17713" r="22437" b="5147"/>
          <a:stretch/>
        </p:blipFill>
        <p:spPr bwMode="auto">
          <a:xfrm>
            <a:off x="316542" y="1198525"/>
            <a:ext cx="3587010" cy="42470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027523" y="1198525"/>
            <a:ext cx="4830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Cornell-based T-map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36 boards with 16 thermometers each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345991" y="4779871"/>
            <a:ext cx="3980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576</a:t>
            </a:r>
            <a:r>
              <a:rPr lang="en-US" sz="3200" dirty="0" smtClean="0"/>
              <a:t> thermometers </a:t>
            </a:r>
          </a:p>
          <a:p>
            <a:pPr algn="ctr"/>
            <a:r>
              <a:rPr lang="en-US" sz="3200" dirty="0" smtClean="0"/>
              <a:t>all around the cavity</a:t>
            </a:r>
            <a:endParaRPr lang="en-US" sz="32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60402-F3DC-44A6-B561-709583E3D06C}" type="datetime1">
              <a:rPr lang="en-US" smtClean="0"/>
              <a:t>4/23/2015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6138098" y="3082907"/>
            <a:ext cx="99876" cy="92443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5017" b="15052"/>
          <a:stretch/>
        </p:blipFill>
        <p:spPr>
          <a:xfrm>
            <a:off x="4444019" y="2130803"/>
            <a:ext cx="3783963" cy="242467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7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 Considerations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32818" y="1249680"/>
            <a:ext cx="2584459" cy="46476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45643" y="3112107"/>
            <a:ext cx="1524006" cy="1005393"/>
            <a:chOff x="1679944" y="3229065"/>
            <a:chExt cx="1524006" cy="100539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1679944" y="3519377"/>
              <a:ext cx="106326" cy="42530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97624" y="3533548"/>
              <a:ext cx="106326" cy="42530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17158" y="3561369"/>
              <a:ext cx="1414130" cy="340787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139803" y="3229065"/>
              <a:ext cx="568839" cy="1005393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39083" y="1568660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Gaseous</a:t>
            </a:r>
          </a:p>
          <a:p>
            <a:pPr algn="ctr"/>
            <a:r>
              <a:rPr lang="en-US" dirty="0" smtClean="0"/>
              <a:t> Helium</a:t>
            </a:r>
            <a:endParaRPr lang="en-US" dirty="0"/>
          </a:p>
        </p:txBody>
      </p:sp>
      <p:cxnSp>
        <p:nvCxnSpPr>
          <p:cNvPr id="68" name="Straight Arrow Connector 67"/>
          <p:cNvCxnSpPr/>
          <p:nvPr/>
        </p:nvCxnSpPr>
        <p:spPr>
          <a:xfrm flipH="1" flipV="1">
            <a:off x="565659" y="2448560"/>
            <a:ext cx="11455" cy="2675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06318" y="523516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Cooling direction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V="1">
            <a:off x="863210" y="4081543"/>
            <a:ext cx="3467" cy="1054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1300530" y="4266044"/>
            <a:ext cx="4972" cy="858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1834273" y="4266044"/>
            <a:ext cx="4972" cy="858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2245868" y="4070227"/>
            <a:ext cx="3467" cy="1054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2587735" y="2448560"/>
            <a:ext cx="11455" cy="2675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32818" y="4070227"/>
            <a:ext cx="2584459" cy="1131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61410" y="371525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9.25K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245859" y="3644578"/>
            <a:ext cx="2584459" cy="1131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74451" y="328960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9.25K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256019" y="3187378"/>
            <a:ext cx="2584459" cy="1131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84611" y="283240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9.25K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 flipV="1">
            <a:off x="235699" y="2852275"/>
            <a:ext cx="2584459" cy="1131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74451" y="249730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9.25K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3" name="Date Placeholder 9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8712-D7BF-46C3-9F12-E929F44D9B6F}" type="datetime1">
              <a:rPr lang="en-US" smtClean="0"/>
              <a:t>4/23/2015</a:t>
            </a:fld>
            <a:endParaRPr lang="en-US"/>
          </a:p>
        </p:txBody>
      </p:sp>
      <p:sp>
        <p:nvSpPr>
          <p:cNvPr id="94" name="Footer Placeholder 9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54704" y="1480287"/>
            <a:ext cx="33892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Horizontal configuration: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cavity equator does not pass through transition </a:t>
            </a:r>
            <a:r>
              <a:rPr lang="en-US" sz="2000" b="1" dirty="0" smtClean="0"/>
              <a:t>at the same time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Higher probability to trap flux at the equator because </a:t>
            </a:r>
            <a:r>
              <a:rPr lang="en-US" sz="2000" dirty="0" err="1" smtClean="0"/>
              <a:t>thermogradients</a:t>
            </a:r>
            <a:r>
              <a:rPr lang="en-US" sz="2000" dirty="0" smtClean="0"/>
              <a:t> are not constant</a:t>
            </a: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36" name="Rounded Rectangle 35"/>
          <p:cNvSpPr/>
          <p:nvPr/>
        </p:nvSpPr>
        <p:spPr>
          <a:xfrm>
            <a:off x="2980146" y="1249679"/>
            <a:ext cx="2584459" cy="46476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 rot="5400000">
            <a:off x="3540421" y="3112106"/>
            <a:ext cx="1524006" cy="1005393"/>
            <a:chOff x="1679944" y="3229065"/>
            <a:chExt cx="1524006" cy="100539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1679944" y="3519377"/>
              <a:ext cx="106326" cy="42530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97624" y="3533548"/>
              <a:ext cx="106326" cy="42530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17158" y="3561369"/>
              <a:ext cx="1414130" cy="340787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139803" y="3229065"/>
              <a:ext cx="568839" cy="1005393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786411" y="1568659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Gaseous</a:t>
            </a:r>
          </a:p>
          <a:p>
            <a:pPr algn="ctr"/>
            <a:r>
              <a:rPr lang="en-US" dirty="0" smtClean="0"/>
              <a:t> Helium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3312987" y="2448559"/>
            <a:ext cx="11455" cy="2675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353646" y="523516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Cooling direction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3610538" y="4081542"/>
            <a:ext cx="3467" cy="1054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4047858" y="4266043"/>
            <a:ext cx="4972" cy="858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4581601" y="4266043"/>
            <a:ext cx="4972" cy="858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993196" y="4070226"/>
            <a:ext cx="3467" cy="1054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335063" y="2448559"/>
            <a:ext cx="11455" cy="2675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980146" y="4070226"/>
            <a:ext cx="2584459" cy="1131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908738" y="371525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9.25K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2993187" y="3644577"/>
            <a:ext cx="2584459" cy="1131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921779" y="328960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9.25K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003347" y="3187377"/>
            <a:ext cx="2584459" cy="1131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931939" y="283240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9.25K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983027" y="2852274"/>
            <a:ext cx="2584459" cy="1131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921779" y="249730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9.25K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4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  <p:bldP spid="86" grpId="0"/>
      <p:bldP spid="86" grpId="1"/>
      <p:bldP spid="88" grpId="0"/>
      <p:bldP spid="88" grpId="1"/>
      <p:bldP spid="92" grpId="0"/>
      <p:bldP spid="52" grpId="0"/>
      <p:bldP spid="52" grpId="1"/>
      <p:bldP spid="54" grpId="0"/>
      <p:bldP spid="54" grpId="1"/>
      <p:bldP spid="56" grpId="0"/>
      <p:bldP spid="56" grpId="1"/>
      <p:bldP spid="6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SC-NC interface dynamics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75"/>
          <a:stretch/>
        </p:blipFill>
        <p:spPr>
          <a:xfrm>
            <a:off x="228600" y="1270000"/>
            <a:ext cx="5534980" cy="4348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3580" y="987777"/>
            <a:ext cx="322802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Thermo-gradients change during the cool-down dynamics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 At the end of the transition thermo-gradients decrease because of </a:t>
            </a:r>
            <a:r>
              <a:rPr lang="en-US" dirty="0" err="1" smtClean="0"/>
              <a:t>thermalization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b="1" dirty="0" smtClean="0"/>
              <a:t>as seen from T-map</a:t>
            </a:r>
            <a:r>
              <a:rPr lang="en-US" dirty="0" smtClean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Bottom to top </a:t>
            </a:r>
            <a:r>
              <a:rPr lang="en-US" sz="2000" dirty="0" err="1" smtClean="0"/>
              <a:t>thermogradients</a:t>
            </a:r>
            <a:r>
              <a:rPr lang="en-US" sz="2000" dirty="0" smtClean="0"/>
              <a:t> are not a sufficient indicator of an efficient </a:t>
            </a:r>
            <a:r>
              <a:rPr lang="en-US" sz="2000" dirty="0" err="1" smtClean="0"/>
              <a:t>cooldown</a:t>
            </a:r>
            <a:r>
              <a:rPr lang="en-US" sz="2000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What matters is thermo-gradient along the NC-SC interface</a:t>
            </a:r>
            <a:endParaRPr lang="en-US" sz="20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AC3B-5B28-441F-8989-37479B765288}" type="datetime1">
              <a:rPr lang="en-US" smtClean="0"/>
              <a:t>4/23/2015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Martina </a:t>
            </a:r>
            <a:r>
              <a:rPr lang="en-US" dirty="0" err="1" smtClean="0"/>
              <a:t>Martinello</a:t>
            </a:r>
            <a:r>
              <a:rPr lang="en-US" dirty="0" smtClean="0"/>
              <a:t>, TTC Meeting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5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5164" r="54676"/>
          <a:stretch/>
        </p:blipFill>
        <p:spPr bwMode="auto">
          <a:xfrm>
            <a:off x="5939592" y="1506292"/>
            <a:ext cx="2870691" cy="273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Geometrical Considerations – field orientation</a:t>
            </a:r>
            <a:endParaRPr lang="en-US" dirty="0"/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48098"/>
          <a:stretch/>
        </p:blipFill>
        <p:spPr bwMode="auto">
          <a:xfrm>
            <a:off x="3052236" y="1516452"/>
            <a:ext cx="2867036" cy="251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Oval 60"/>
          <p:cNvSpPr/>
          <p:nvPr/>
        </p:nvSpPr>
        <p:spPr>
          <a:xfrm>
            <a:off x="4262234" y="1756675"/>
            <a:ext cx="365760" cy="297372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4627994" y="1609999"/>
            <a:ext cx="700614" cy="246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292143" y="1425333"/>
            <a:ext cx="125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flux-hole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3" name="Date Placeholder 9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AF93-0763-4D81-8D25-ED6B1F6E6175}" type="datetime1">
              <a:rPr lang="en-US" smtClean="0"/>
              <a:t>4/23/2015</a:t>
            </a:fld>
            <a:endParaRPr lang="en-US"/>
          </a:p>
        </p:txBody>
      </p:sp>
      <p:sp>
        <p:nvSpPr>
          <p:cNvPr id="94" name="Footer Placeholder 9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386497" y="1210018"/>
            <a:ext cx="2584459" cy="46476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999322" y="3072445"/>
            <a:ext cx="1524006" cy="1005393"/>
            <a:chOff x="1679944" y="3229065"/>
            <a:chExt cx="1524006" cy="100539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0" name="Rectangle 59"/>
            <p:cNvSpPr/>
            <p:nvPr/>
          </p:nvSpPr>
          <p:spPr>
            <a:xfrm>
              <a:off x="1679944" y="3519377"/>
              <a:ext cx="106326" cy="42530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097624" y="3533548"/>
              <a:ext cx="106326" cy="42530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717158" y="3561369"/>
              <a:ext cx="1414130" cy="340787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139803" y="3229065"/>
              <a:ext cx="568839" cy="1005393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192762" y="1528998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Gaseous</a:t>
            </a:r>
          </a:p>
          <a:p>
            <a:pPr algn="ctr"/>
            <a:r>
              <a:rPr lang="en-US" dirty="0" smtClean="0"/>
              <a:t> Helium</a:t>
            </a:r>
            <a:endParaRPr lang="en-US" dirty="0"/>
          </a:p>
        </p:txBody>
      </p:sp>
      <p:cxnSp>
        <p:nvCxnSpPr>
          <p:cNvPr id="69" name="Straight Arrow Connector 68"/>
          <p:cNvCxnSpPr/>
          <p:nvPr/>
        </p:nvCxnSpPr>
        <p:spPr>
          <a:xfrm flipH="1" flipV="1">
            <a:off x="719338" y="2408898"/>
            <a:ext cx="11455" cy="2675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59997" y="51955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Cooling direction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1016889" y="4041881"/>
            <a:ext cx="3467" cy="1054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1454209" y="4226382"/>
            <a:ext cx="4972" cy="858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1987952" y="4226382"/>
            <a:ext cx="4972" cy="858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2399547" y="4030565"/>
            <a:ext cx="3467" cy="1054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2741414" y="2408898"/>
            <a:ext cx="11455" cy="2675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409698" y="3147716"/>
            <a:ext cx="2584459" cy="1131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38290" y="27927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9.25K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33111" y="4127918"/>
                <a:ext cx="578228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Orthogonal magnetic field concentrated on top during the cool-down can not be expelled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) </a:t>
                </a:r>
              </a:p>
              <a:p>
                <a:pPr algn="just"/>
                <a:r>
                  <a:rPr lang="en-US" dirty="0"/>
                  <a:t> </a:t>
                </a:r>
                <a:r>
                  <a:rPr lang="en-US" dirty="0" smtClean="0"/>
                  <a:t>    → </a:t>
                </a:r>
                <a:r>
                  <a:rPr lang="en-US" b="1" dirty="0" smtClean="0"/>
                  <a:t>flux-hole</a:t>
                </a:r>
                <a:r>
                  <a:rPr lang="en-US" dirty="0" smtClean="0"/>
                  <a:t> on top on the cavity equator</a:t>
                </a:r>
                <a:endParaRPr lang="en-US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Axial magnetic field concentrated on top can be expelled with fast cool-down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111" y="4127918"/>
                <a:ext cx="5782289" cy="1754326"/>
              </a:xfrm>
              <a:prstGeom prst="rect">
                <a:avLst/>
              </a:prstGeom>
              <a:blipFill rotWithShape="0">
                <a:blip r:embed="rId3"/>
                <a:stretch>
                  <a:fillRect l="-738" t="-1736" r="-738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2112" y="108854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Orthogonal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032535" y="11079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 1</a:t>
            </a:r>
            <a:r>
              <a:rPr lang="en-US" baseline="30000" dirty="0" smtClean="0"/>
              <a:t>st</a:t>
            </a:r>
            <a:r>
              <a:rPr lang="en-US" dirty="0" smtClean="0"/>
              <a:t> experiment</a:t>
            </a:r>
            <a:endParaRPr lang="en-US" dirty="0"/>
          </a:p>
        </p:txBody>
      </p:sp>
      <p:pic>
        <p:nvPicPr>
          <p:cNvPr id="4" name="Picture 2" descr="C:\Users\Martina\AppData\Local\Temp\CavitySet-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" y="1086942"/>
            <a:ext cx="3659549" cy="33377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4063" r="58296" b="60067"/>
          <a:stretch>
            <a:fillRect/>
          </a:stretch>
        </p:blipFill>
        <p:spPr bwMode="auto">
          <a:xfrm>
            <a:off x="4572000" y="1135612"/>
            <a:ext cx="3868816" cy="32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1200" y="4876800"/>
            <a:ext cx="6769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</a:rPr>
              <a:t>2 Helmholtz Coils </a:t>
            </a:r>
            <a:r>
              <a:rPr lang="en-US" dirty="0" smtClean="0">
                <a:solidFill>
                  <a:schemeClr val="accent6"/>
                </a:solidFill>
              </a:rPr>
              <a:t>(orthogonal and axial field)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4 Thermometers </a:t>
            </a:r>
            <a:r>
              <a:rPr lang="en-US" dirty="0" smtClean="0">
                <a:solidFill>
                  <a:srgbClr val="FFC000"/>
                </a:solidFill>
              </a:rPr>
              <a:t>(bottom, mid, mid-top and top positions)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</a:rPr>
              <a:t>4 Fluxgates </a:t>
            </a:r>
            <a:r>
              <a:rPr lang="en-US" dirty="0" smtClean="0">
                <a:solidFill>
                  <a:srgbClr val="00B050"/>
                </a:solidFill>
              </a:rPr>
              <a:t>(orthogonal and axial field mid and top positions)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A08D-98F2-4120-B1F3-750241670AF8}" type="datetime1">
              <a:rPr lang="en-US" smtClean="0"/>
              <a:t>4/23/2015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tina\Downloads\FNAL\Imm paper1\Nuova cartella\QovsEacc.jpg"/>
          <p:cNvPicPr>
            <a:picLocks noChangeAspect="1" noChangeArrowheads="1"/>
          </p:cNvPicPr>
          <p:nvPr/>
        </p:nvPicPr>
        <p:blipFill rotWithShape="1">
          <a:blip r:embed="rId3" cstate="print"/>
          <a:srcRect l="4326" t="9051" r="11383"/>
          <a:stretch/>
        </p:blipFill>
        <p:spPr bwMode="auto">
          <a:xfrm>
            <a:off x="60960" y="1231640"/>
            <a:ext cx="4429760" cy="33786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RF Test Result – Cool-downs in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 smtClean="0"/>
                  <a:t>10mG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2175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C:\Users\Martina\Downloads\FNAL\Imm paper1\Nuova cartella\TempVar.jpg"/>
          <p:cNvPicPr>
            <a:picLocks noChangeAspect="1" noChangeArrowheads="1"/>
          </p:cNvPicPr>
          <p:nvPr/>
        </p:nvPicPr>
        <p:blipFill rotWithShape="1">
          <a:blip r:embed="rId5" cstate="print"/>
          <a:srcRect t="4469"/>
          <a:stretch/>
        </p:blipFill>
        <p:spPr bwMode="auto">
          <a:xfrm>
            <a:off x="4683760" y="957419"/>
            <a:ext cx="3903353" cy="52752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21359" y="4691734"/>
            <a:ext cx="3769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Temperature rising on top only with orthogonal field applied 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B9B58-E2C3-4DE7-A5B1-9F98DACD03F1}" type="datetime1">
              <a:rPr lang="en-US" smtClean="0"/>
              <a:t>4/23/2015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tina\Downloads\FNAL\Imm paper1\Nuova cartella\QovsEacc.jpg"/>
          <p:cNvPicPr>
            <a:picLocks noChangeAspect="1" noChangeArrowheads="1"/>
          </p:cNvPicPr>
          <p:nvPr/>
        </p:nvPicPr>
        <p:blipFill rotWithShape="1">
          <a:blip r:embed="rId3" cstate="print"/>
          <a:srcRect l="4326" t="9051" r="11383"/>
          <a:stretch/>
        </p:blipFill>
        <p:spPr bwMode="auto">
          <a:xfrm>
            <a:off x="60960" y="1231640"/>
            <a:ext cx="4429760" cy="33786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RF Test Result – Cool-downs in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 smtClean="0"/>
                  <a:t>10mG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2175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C:\Users\Martina\Downloads\FNAL\Imm paper1\Nuova cartella\TempVar.jpg"/>
          <p:cNvPicPr>
            <a:picLocks noChangeAspect="1" noChangeArrowheads="1"/>
          </p:cNvPicPr>
          <p:nvPr/>
        </p:nvPicPr>
        <p:blipFill rotWithShape="1">
          <a:blip r:embed="rId5" cstate="print"/>
          <a:srcRect t="4469"/>
          <a:stretch/>
        </p:blipFill>
        <p:spPr bwMode="auto">
          <a:xfrm>
            <a:off x="4683760" y="957419"/>
            <a:ext cx="3903353" cy="52752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21359" y="4691734"/>
            <a:ext cx="3769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No heating on-top when magnetic field is fully trapped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16977" y="2315689"/>
            <a:ext cx="1318161" cy="12793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291A-521E-4EBD-93BA-41579E3C23BF}" type="datetime1">
              <a:rPr lang="en-US" smtClean="0"/>
              <a:t>4/23/2015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 2</a:t>
            </a:r>
            <a:r>
              <a:rPr lang="en-US" baseline="30000" dirty="0" smtClean="0"/>
              <a:t>nd</a:t>
            </a:r>
            <a:r>
              <a:rPr lang="en-US" dirty="0" smtClean="0"/>
              <a:t> experiment</a:t>
            </a:r>
            <a:endParaRPr lang="en-US" dirty="0"/>
          </a:p>
        </p:txBody>
      </p:sp>
      <p:pic>
        <p:nvPicPr>
          <p:cNvPr id="4" name="Picture 2" descr="C:\Users\Martina\AppData\Local\Temp\CavitySet-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466" y="1086942"/>
            <a:ext cx="3659549" cy="3337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1200" y="4876800"/>
            <a:ext cx="6769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</a:rPr>
              <a:t>2 Helmholtz Coils </a:t>
            </a:r>
            <a:r>
              <a:rPr lang="en-US" dirty="0" smtClean="0">
                <a:solidFill>
                  <a:schemeClr val="accent6"/>
                </a:solidFill>
              </a:rPr>
              <a:t>(orthogonal and axial field)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4 Thermometers </a:t>
            </a:r>
            <a:r>
              <a:rPr lang="en-US" dirty="0" smtClean="0">
                <a:solidFill>
                  <a:srgbClr val="FFC000"/>
                </a:solidFill>
              </a:rPr>
              <a:t>(bottom, mid, mid-top and top positions)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</a:rPr>
              <a:t>4 Fluxgates </a:t>
            </a:r>
            <a:r>
              <a:rPr lang="en-US" dirty="0" smtClean="0">
                <a:solidFill>
                  <a:srgbClr val="00B050"/>
                </a:solidFill>
              </a:rPr>
              <a:t>(orthogonal and axial field mid and top positions)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T-map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6A988-211E-41E0-876B-FFEAD0FDD594}" type="datetime1">
              <a:rPr lang="en-US" smtClean="0"/>
              <a:t>4/23/2015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pic>
        <p:nvPicPr>
          <p:cNvPr id="10" name="Picture 3" descr="C:\Users\Martina\AppData\Local\Temp\IMG_4401.jpg"/>
          <p:cNvPicPr>
            <a:picLocks noChangeAspect="1" noChangeArrowheads="1"/>
          </p:cNvPicPr>
          <p:nvPr/>
        </p:nvPicPr>
        <p:blipFill rotWithShape="1">
          <a:blip r:embed="rId3" cstate="print"/>
          <a:srcRect l="17713" r="22437" b="5147"/>
          <a:stretch/>
        </p:blipFill>
        <p:spPr bwMode="auto">
          <a:xfrm>
            <a:off x="4749358" y="1010093"/>
            <a:ext cx="3023042" cy="3579309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Fast vs Slow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dirty="0" smtClean="0"/>
                  <a:t>16 MV/m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175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176-7EDD-40A8-862A-D02CD393E88F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454126"/>
              </p:ext>
            </p:extLst>
          </p:nvPr>
        </p:nvGraphicFramePr>
        <p:xfrm>
          <a:off x="4501515" y="1644333"/>
          <a:ext cx="4973320" cy="3805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01515" y="1644333"/>
                        <a:ext cx="4973320" cy="3805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76275" y="1348106"/>
            <a:ext cx="3528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Fast Cool-down </a:t>
            </a:r>
            <a:r>
              <a:rPr lang="en-US" sz="2000" b="1" dirty="0" smtClean="0"/>
              <a:t>– </a:t>
            </a:r>
            <a:r>
              <a:rPr lang="en-US" sz="2000" b="1" dirty="0" err="1" smtClean="0"/>
              <a:t>Orth</a:t>
            </a:r>
            <a:r>
              <a:rPr lang="en-US" sz="2000" b="1" dirty="0" smtClean="0"/>
              <a:t> field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049520" y="1348106"/>
            <a:ext cx="3599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Slow Cool-down </a:t>
            </a:r>
            <a:r>
              <a:rPr lang="en-US" sz="2000" b="1" dirty="0" smtClean="0"/>
              <a:t>– </a:t>
            </a:r>
            <a:r>
              <a:rPr lang="en-US" sz="2000" b="1" dirty="0" err="1"/>
              <a:t>Orth</a:t>
            </a:r>
            <a:r>
              <a:rPr lang="en-US" sz="2000" b="1" dirty="0"/>
              <a:t> field</a:t>
            </a:r>
          </a:p>
          <a:p>
            <a:endParaRPr lang="en-US" sz="2000" b="1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044755"/>
              </p:ext>
            </p:extLst>
          </p:nvPr>
        </p:nvGraphicFramePr>
        <p:xfrm>
          <a:off x="92900" y="1644333"/>
          <a:ext cx="4956620" cy="3792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900" y="1644333"/>
                        <a:ext cx="4956620" cy="3792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Fast vs Slow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 smtClean="0"/>
                  <a:t> 21 MV/m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175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91C-9139-4A35-8C58-C2386BA608A4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238059"/>
              </p:ext>
            </p:extLst>
          </p:nvPr>
        </p:nvGraphicFramePr>
        <p:xfrm>
          <a:off x="72231" y="1644333"/>
          <a:ext cx="4973320" cy="3805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3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31" y="1644333"/>
                        <a:ext cx="4973320" cy="3805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763706"/>
              </p:ext>
            </p:extLst>
          </p:nvPr>
        </p:nvGraphicFramePr>
        <p:xfrm>
          <a:off x="4495999" y="1640112"/>
          <a:ext cx="4978836" cy="3809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4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95999" y="1640112"/>
                        <a:ext cx="4978836" cy="3809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78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6275" y="1348106"/>
            <a:ext cx="3528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Fast Cool-down </a:t>
            </a:r>
            <a:r>
              <a:rPr lang="en-US" sz="2000" b="1" dirty="0" smtClean="0"/>
              <a:t>– </a:t>
            </a:r>
            <a:r>
              <a:rPr lang="en-US" sz="2000" b="1" dirty="0" err="1" smtClean="0"/>
              <a:t>Orth</a:t>
            </a:r>
            <a:r>
              <a:rPr lang="en-US" sz="2000" b="1" dirty="0" smtClean="0"/>
              <a:t> field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49520" y="1348106"/>
            <a:ext cx="3599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Slow Cool-down </a:t>
            </a:r>
            <a:r>
              <a:rPr lang="en-US" sz="2000" b="1" dirty="0" smtClean="0"/>
              <a:t>– </a:t>
            </a:r>
            <a:r>
              <a:rPr lang="en-US" sz="2000" b="1" dirty="0" err="1"/>
              <a:t>Orth</a:t>
            </a:r>
            <a:r>
              <a:rPr lang="en-US" sz="2000" b="1" dirty="0"/>
              <a:t> field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15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Fast vs Slow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26 </a:t>
                </a:r>
                <a:r>
                  <a:rPr lang="en-US" dirty="0"/>
                  <a:t>MV/m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175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17DC-D736-4F39-9B71-1811C3F3E5DA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421987"/>
              </p:ext>
            </p:extLst>
          </p:nvPr>
        </p:nvGraphicFramePr>
        <p:xfrm>
          <a:off x="72231" y="1640112"/>
          <a:ext cx="4973320" cy="3805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9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31" y="1640112"/>
                        <a:ext cx="4973320" cy="3805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985216"/>
              </p:ext>
            </p:extLst>
          </p:nvPr>
        </p:nvGraphicFramePr>
        <p:xfrm>
          <a:off x="4495999" y="1640112"/>
          <a:ext cx="4973320" cy="3805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0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95999" y="1640112"/>
                        <a:ext cx="4973320" cy="3805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6275" y="1348106"/>
            <a:ext cx="3528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Fast Cool-down </a:t>
            </a:r>
            <a:r>
              <a:rPr lang="en-US" sz="2000" b="1" dirty="0" smtClean="0"/>
              <a:t>– </a:t>
            </a:r>
            <a:r>
              <a:rPr lang="en-US" sz="2000" b="1" dirty="0" err="1" smtClean="0"/>
              <a:t>Orth</a:t>
            </a:r>
            <a:r>
              <a:rPr lang="en-US" sz="2000" b="1" dirty="0" smtClean="0"/>
              <a:t> field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49520" y="1348106"/>
            <a:ext cx="3599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Slow Cool-down </a:t>
            </a:r>
            <a:r>
              <a:rPr lang="en-US" sz="2000" b="1" dirty="0" smtClean="0"/>
              <a:t>– </a:t>
            </a:r>
            <a:r>
              <a:rPr lang="en-US" sz="2000" b="1" dirty="0" err="1"/>
              <a:t>Orth</a:t>
            </a:r>
            <a:r>
              <a:rPr lang="en-US" sz="2000" b="1" dirty="0"/>
              <a:t> field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0947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T-map apparatus</a:t>
            </a:r>
            <a:endParaRPr lang="en-US" dirty="0"/>
          </a:p>
        </p:txBody>
      </p:sp>
      <p:pic>
        <p:nvPicPr>
          <p:cNvPr id="4" name="Picture 2" descr="C:\Users\Martina\AppData\Local\Temp\photo.JPG"/>
          <p:cNvPicPr>
            <a:picLocks noChangeAspect="1" noChangeArrowheads="1"/>
          </p:cNvPicPr>
          <p:nvPr/>
        </p:nvPicPr>
        <p:blipFill rotWithShape="1">
          <a:blip r:embed="rId3" cstate="print"/>
          <a:srcRect l="1273" t="7032" r="5455" b="11232"/>
          <a:stretch/>
        </p:blipFill>
        <p:spPr bwMode="auto">
          <a:xfrm rot="5400000">
            <a:off x="-329753" y="1859152"/>
            <a:ext cx="4795520" cy="323114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5E85-3DB9-4D5E-A8D9-0313C9C49425}" type="datetime1">
              <a:rPr lang="en-US" smtClean="0"/>
              <a:t>4/23/2015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39981" y="1133749"/>
            <a:ext cx="4658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Thermometers </a:t>
            </a:r>
            <a:r>
              <a:rPr lang="en-US" sz="2400" dirty="0"/>
              <a:t>calibrated </a:t>
            </a:r>
            <a:r>
              <a:rPr lang="en-US" sz="2400" dirty="0" smtClean="0"/>
              <a:t>from 2K to 100K during a warm-up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784355"/>
              </p:ext>
            </p:extLst>
          </p:nvPr>
        </p:nvGraphicFramePr>
        <p:xfrm>
          <a:off x="4039981" y="2194561"/>
          <a:ext cx="4898253" cy="3748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9981" y="2194561"/>
                        <a:ext cx="4898253" cy="3748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4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Orthogonal </a:t>
                </a:r>
                <a:r>
                  <a:rPr lang="en-US" dirty="0"/>
                  <a:t>vs </a:t>
                </a:r>
                <a:r>
                  <a:rPr lang="en-US" dirty="0" smtClean="0"/>
                  <a:t>Axial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dirty="0"/>
                  <a:t>16 MV/m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175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4F2C4-0197-40C7-BDE9-A621E3DE7F96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6275" y="1348106"/>
            <a:ext cx="444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Orthogonal field</a:t>
            </a:r>
            <a:r>
              <a:rPr lang="en-US" sz="2000" b="1" dirty="0"/>
              <a:t> – </a:t>
            </a:r>
            <a:r>
              <a:rPr lang="en-US" sz="2000" b="1" dirty="0" smtClean="0"/>
              <a:t>Fast Cool-down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49520" y="1348106"/>
            <a:ext cx="3600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Axial field </a:t>
            </a:r>
            <a:r>
              <a:rPr lang="en-US" sz="2000" b="1" dirty="0"/>
              <a:t>– </a:t>
            </a:r>
            <a:r>
              <a:rPr lang="en-US" sz="2000" b="1" dirty="0" smtClean="0"/>
              <a:t>Fast Cool-down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841236"/>
              </p:ext>
            </p:extLst>
          </p:nvPr>
        </p:nvGraphicFramePr>
        <p:xfrm>
          <a:off x="4501515" y="1644333"/>
          <a:ext cx="4973320" cy="3805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3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01515" y="1644333"/>
                        <a:ext cx="4973320" cy="3805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298912"/>
              </p:ext>
            </p:extLst>
          </p:nvPr>
        </p:nvGraphicFramePr>
        <p:xfrm>
          <a:off x="92900" y="1644333"/>
          <a:ext cx="4956620" cy="3792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4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900" y="1644333"/>
                        <a:ext cx="4956620" cy="3792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Orthogonal vs Axial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dirty="0" smtClean="0"/>
                  <a:t>21 </a:t>
                </a:r>
                <a:r>
                  <a:rPr lang="en-US" dirty="0"/>
                  <a:t>MV/m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175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259D-429B-4778-B22D-DE4E47BBC7A9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231" y="1644333"/>
          <a:ext cx="4973320" cy="3805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7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31" y="1644333"/>
                        <a:ext cx="4973320" cy="3805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394214"/>
              </p:ext>
            </p:extLst>
          </p:nvPr>
        </p:nvGraphicFramePr>
        <p:xfrm>
          <a:off x="4495999" y="1640112"/>
          <a:ext cx="4973320" cy="3805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8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95999" y="1640112"/>
                        <a:ext cx="4973320" cy="3805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76275" y="1348106"/>
            <a:ext cx="444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Orthogonal field</a:t>
            </a:r>
            <a:r>
              <a:rPr lang="en-US" sz="2000" b="1" dirty="0"/>
              <a:t> – </a:t>
            </a:r>
            <a:r>
              <a:rPr lang="en-US" sz="2000" b="1" dirty="0" smtClean="0"/>
              <a:t>Fast Cool-down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9520" y="1348106"/>
            <a:ext cx="3600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Axial field </a:t>
            </a:r>
            <a:r>
              <a:rPr lang="en-US" sz="2000" b="1" dirty="0"/>
              <a:t>– </a:t>
            </a:r>
            <a:r>
              <a:rPr lang="en-US" sz="2000" b="1" dirty="0" smtClean="0"/>
              <a:t>Fast Cool-down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Orthogonal </a:t>
                </a:r>
                <a:r>
                  <a:rPr lang="en-US" dirty="0"/>
                  <a:t>vs Axial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𝟐𝟕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MV/m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175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4FDD-ABBC-4E45-B4D9-A62593C7DA83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2231" y="1640112"/>
          <a:ext cx="4973320" cy="3805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1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31" y="1640112"/>
                        <a:ext cx="4973320" cy="3805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267866"/>
              </p:ext>
            </p:extLst>
          </p:nvPr>
        </p:nvGraphicFramePr>
        <p:xfrm>
          <a:off x="4495999" y="1650272"/>
          <a:ext cx="4973320" cy="3805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2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95999" y="1650272"/>
                        <a:ext cx="4973320" cy="3805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6275" y="1348106"/>
            <a:ext cx="444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Orthogonal field</a:t>
            </a:r>
            <a:r>
              <a:rPr lang="en-US" sz="2000" b="1" dirty="0"/>
              <a:t> – </a:t>
            </a:r>
            <a:r>
              <a:rPr lang="en-US" sz="2000" b="1" dirty="0" smtClean="0"/>
              <a:t>Fast Cool-down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9520" y="1348106"/>
            <a:ext cx="3600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Axial field </a:t>
            </a:r>
            <a:r>
              <a:rPr lang="en-US" sz="2000" b="1" dirty="0"/>
              <a:t>– </a:t>
            </a:r>
            <a:r>
              <a:rPr lang="en-US" sz="2000" b="1" dirty="0" smtClean="0"/>
              <a:t>Fast Cool-down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Test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4DC1D-F5B2-4F0A-8816-35D6C0B8E4F9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640533"/>
              </p:ext>
            </p:extLst>
          </p:nvPr>
        </p:nvGraphicFramePr>
        <p:xfrm>
          <a:off x="-300137" y="1363389"/>
          <a:ext cx="6030307" cy="422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9" name="Graph" r:id="rId3" imgW="4190400" imgH="2938320" progId="Origin50.Graph">
                  <p:embed/>
                </p:oleObj>
              </mc:Choice>
              <mc:Fallback>
                <p:oleObj name="Graph" r:id="rId3" imgW="4190400" imgH="2938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0137" y="1363389"/>
                        <a:ext cx="6030307" cy="4228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677591"/>
              </p:ext>
            </p:extLst>
          </p:nvPr>
        </p:nvGraphicFramePr>
        <p:xfrm>
          <a:off x="4937821" y="863219"/>
          <a:ext cx="4191000" cy="293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0" name="Graph" r:id="rId5" imgW="4190400" imgH="2938320" progId="Origin50.Graph">
                  <p:embed/>
                </p:oleObj>
              </mc:Choice>
              <mc:Fallback>
                <p:oleObj name="Graph" r:id="rId5" imgW="4190400" imgH="2938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7821" y="863219"/>
                        <a:ext cx="4191000" cy="293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187908" y="4007341"/>
            <a:ext cx="3600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Heating on-top with fast cool down and orthogonal magnetic field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Same performance axial and orthogonal field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6375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Horizontal cooling effects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sz="1000" dirty="0" smtClean="0"/>
          </a:p>
          <a:p>
            <a:pPr lvl="1" algn="just"/>
            <a:r>
              <a:rPr lang="en-US" sz="2400" dirty="0" smtClean="0"/>
              <a:t>Orthogonal magnetic field: for the first time, </a:t>
            </a:r>
            <a:r>
              <a:rPr lang="en-US" sz="2400" b="1" dirty="0" smtClean="0"/>
              <a:t>heating on top </a:t>
            </a:r>
            <a:r>
              <a:rPr lang="en-US" sz="2400" dirty="0" smtClean="0"/>
              <a:t>due to trapped flux concentration is observed</a:t>
            </a:r>
          </a:p>
          <a:p>
            <a:pPr lvl="1" algn="just"/>
            <a:endParaRPr lang="en-US" sz="2400" dirty="0" smtClean="0"/>
          </a:p>
          <a:p>
            <a:pPr lvl="1" algn="just"/>
            <a:r>
              <a:rPr lang="en-US" sz="2400" dirty="0" smtClean="0"/>
              <a:t>Fast cooling in orthogonal field creates flux concentration, while slow cooling distributes flux all along, what is better? Higher Q is always achieved with fast. But if too much flux is concentrated at the top, quench may degrade. It is a balance, dependent upon ambient fields.</a:t>
            </a:r>
          </a:p>
          <a:p>
            <a:pPr lvl="1" algn="just"/>
            <a:endParaRPr lang="en-US" sz="2400" dirty="0" smtClean="0"/>
          </a:p>
          <a:p>
            <a:pPr lvl="1" algn="just"/>
            <a:r>
              <a:rPr lang="en-US" sz="2400" dirty="0" smtClean="0"/>
              <a:t>Axial magnetic field: efficiency of </a:t>
            </a:r>
            <a:r>
              <a:rPr lang="en-US" sz="2400" b="1" dirty="0" smtClean="0"/>
              <a:t>magnetic flux expulsion </a:t>
            </a:r>
            <a:r>
              <a:rPr lang="en-US" sz="2400" dirty="0" smtClean="0"/>
              <a:t>depends on cool-down dynamics, but all flux can be expelled</a:t>
            </a:r>
            <a:endParaRPr lang="en-US" sz="1000" dirty="0"/>
          </a:p>
          <a:p>
            <a:pPr marL="457200" lvl="1" indent="0" algn="just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1B42-5195-4F9C-8315-F7A973F2ED34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3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89622" cy="4987867"/>
          </a:xfrm>
        </p:spPr>
        <p:txBody>
          <a:bodyPr/>
          <a:lstStyle/>
          <a:p>
            <a:pPr algn="just"/>
            <a:r>
              <a:rPr lang="en-US" dirty="0"/>
              <a:t>Horizontal configuration is more complicated than vertical because thermo-gradients change along the </a:t>
            </a:r>
            <a:r>
              <a:rPr lang="en-US" dirty="0" smtClean="0"/>
              <a:t>equator</a:t>
            </a:r>
          </a:p>
          <a:p>
            <a:pPr algn="just"/>
            <a:r>
              <a:rPr lang="en-US" dirty="0" smtClean="0"/>
              <a:t>Slow cool-down </a:t>
            </a:r>
          </a:p>
          <a:p>
            <a:pPr lvl="1" algn="just"/>
            <a:r>
              <a:rPr lang="en-US" dirty="0" smtClean="0"/>
              <a:t>trapped flux randomly into whole cavity</a:t>
            </a:r>
          </a:p>
          <a:p>
            <a:pPr algn="just"/>
            <a:r>
              <a:rPr lang="en-US" dirty="0" smtClean="0"/>
              <a:t>Fast cool-down </a:t>
            </a:r>
          </a:p>
          <a:p>
            <a:pPr lvl="1" algn="just"/>
            <a:r>
              <a:rPr lang="en-US" dirty="0" smtClean="0"/>
              <a:t>better flux expulsion</a:t>
            </a:r>
          </a:p>
          <a:p>
            <a:pPr lvl="1" algn="just"/>
            <a:r>
              <a:rPr lang="en-US" dirty="0"/>
              <a:t>r</a:t>
            </a:r>
            <a:r>
              <a:rPr lang="en-US" dirty="0" smtClean="0"/>
              <a:t>esidual flux trapped on top (only orthogonal component)</a:t>
            </a:r>
          </a:p>
          <a:p>
            <a:pPr algn="just"/>
            <a:r>
              <a:rPr lang="en-US" dirty="0" smtClean="0"/>
              <a:t>Orthogonal component is worst than axial</a:t>
            </a:r>
            <a:endParaRPr lang="en-US" dirty="0"/>
          </a:p>
          <a:p>
            <a:pPr lvl="1" algn="just"/>
            <a:r>
              <a:rPr lang="en-US" dirty="0" smtClean="0"/>
              <a:t>the heating effect can be relevant in case of high amount of field trapped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28C6-1327-463D-8C2A-07903909EE13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2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28C6-1327-463D-8C2A-07903909EE13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86</a:t>
            </a:fld>
            <a:endParaRPr lang="en-US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663414" y="1083628"/>
            <a:ext cx="615687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A. Romanenko, A. Grassellino et al. J. Appl. Phys. 115, 184903 (2014)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A. Romanenko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A. Grassellino et al.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Appl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. Phys.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Lett. 105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234103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(2014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M. Martinello, M. Checchin, A. Grassellino et al. arXiv:1502.07291v3 (2015)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M. Martinello, A. Romanenko, M. Checchin et al. arXiv:1504.04441v2 (2015)</a:t>
            </a: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A. Romanenko, FCC conference (2015)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A. Grassellino, LCLS-II meeting (2015)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5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495" y="2644686"/>
            <a:ext cx="3178696" cy="239852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51" t="9218" r="25120" b="5497"/>
          <a:stretch/>
        </p:blipFill>
        <p:spPr bwMode="auto">
          <a:xfrm>
            <a:off x="74930" y="1834110"/>
            <a:ext cx="4977604" cy="432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T-map images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D624-99CD-4866-828E-1D6F7F6338C7}" type="datetime1">
              <a:rPr lang="en-US" smtClean="0"/>
              <a:t>4/23/2015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Martina Martinello, TTC Meeting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2654773" y="1901507"/>
            <a:ext cx="2" cy="3659737"/>
          </a:xfrm>
          <a:prstGeom prst="line">
            <a:avLst/>
          </a:prstGeom>
          <a:ln>
            <a:prstDash val="dashDot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65381" y="1226086"/>
            <a:ext cx="1178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EQUATOR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3" name="Straight Arrow Connector 22"/>
          <p:cNvCxnSpPr>
            <a:stCxn id="20" idx="2"/>
          </p:cNvCxnSpPr>
          <p:nvPr/>
        </p:nvCxnSpPr>
        <p:spPr>
          <a:xfrm>
            <a:off x="2654773" y="1564640"/>
            <a:ext cx="0" cy="3571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06415" y="1226086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IRIS L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184083" y="1564639"/>
            <a:ext cx="0" cy="3571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45870" y="1226086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IRIS R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340370" y="1564639"/>
            <a:ext cx="0" cy="3571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34073" y="1907978"/>
            <a:ext cx="931922" cy="276999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EQUATOR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24219" y="2336798"/>
            <a:ext cx="612668" cy="276999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IRIS L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26286" y="2693986"/>
            <a:ext cx="0" cy="357187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637103" y="2336799"/>
            <a:ext cx="638316" cy="276999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IRIS R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956261" y="2653891"/>
            <a:ext cx="0" cy="357187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300034" y="2236238"/>
            <a:ext cx="0" cy="357187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761774" y="480262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 REGION</a:t>
            </a:r>
            <a:endParaRPr lang="en-US" b="1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816575" y="2902137"/>
            <a:ext cx="1839546" cy="5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357579" y="2517565"/>
            <a:ext cx="65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7946" y="272279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13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801846" y="5082867"/>
            <a:ext cx="1851581" cy="54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099392" y="4677549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BOTTOM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4670" y="489820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31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6450013" y="2832484"/>
            <a:ext cx="1951207" cy="12880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6419931" y="4949902"/>
            <a:ext cx="1974292" cy="22756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366932" y="2577463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BOARD #13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403579" y="4700851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BOARD #31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60535" y="3614288"/>
            <a:ext cx="1260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BOARDS #22,4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352899" y="2611999"/>
            <a:ext cx="51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Top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369087" y="3710379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Mid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369087" y="4749737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Bottom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 flipV="1">
            <a:off x="6300034" y="3874545"/>
            <a:ext cx="2101186" cy="7644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2770049" y="313369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NC REGION</a:t>
            </a:r>
            <a:endParaRPr lang="en-US" b="1" dirty="0"/>
          </a:p>
        </p:txBody>
      </p:sp>
      <p:cxnSp>
        <p:nvCxnSpPr>
          <p:cNvPr id="131" name="Straight Connector 130"/>
          <p:cNvCxnSpPr/>
          <p:nvPr/>
        </p:nvCxnSpPr>
        <p:spPr>
          <a:xfrm>
            <a:off x="6300034" y="2845364"/>
            <a:ext cx="0" cy="2422169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6259773" y="4990532"/>
            <a:ext cx="83267" cy="3129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5756952" y="4949902"/>
            <a:ext cx="423186" cy="497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0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CDB0ABDB-7C42-4C7F-837F-86DBF6E95BEB}" vid="{E0E253F8-C623-476B-912F-9D90398AB05F}"/>
    </a:ext>
  </a:extLst>
</a:theme>
</file>

<file path=ppt/theme/theme10.xml><?xml version="1.0" encoding="utf-8"?>
<a:theme xmlns:a="http://schemas.openxmlformats.org/drawingml/2006/main" name="5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ss_SCRFlinac_FAC20150205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Fermilab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CDB0ABDB-7C42-4C7F-837F-86DBF6E95BEB}" vid="{E0E253F8-C623-476B-912F-9D90398AB05F}"/>
    </a:ext>
  </a:extLst>
</a:theme>
</file>

<file path=ppt/theme/theme7.xml><?xml version="1.0" encoding="utf-8"?>
<a:theme xmlns:a="http://schemas.openxmlformats.org/drawingml/2006/main" name="1_Ross_SCRFlinac_FAC20150205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</Template>
  <TotalTime>1582</TotalTime>
  <Words>1848</Words>
  <Application>Microsoft Office PowerPoint</Application>
  <PresentationFormat>On-screen Show (4:3)</PresentationFormat>
  <Paragraphs>456</Paragraphs>
  <Slides>86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103" baseType="lpstr">
      <vt:lpstr>MS PGothic</vt:lpstr>
      <vt:lpstr>MS PGothic</vt:lpstr>
      <vt:lpstr>Arial</vt:lpstr>
      <vt:lpstr>Calibri</vt:lpstr>
      <vt:lpstr>Cambria Math</vt:lpstr>
      <vt:lpstr>Helvetica</vt:lpstr>
      <vt:lpstr>Fermilab</vt:lpstr>
      <vt:lpstr>Ross_SCRFlinac_FAC20150205</vt:lpstr>
      <vt:lpstr>Blank</vt:lpstr>
      <vt:lpstr>1_Blank</vt:lpstr>
      <vt:lpstr>2_Blank</vt:lpstr>
      <vt:lpstr>1_Fermilab</vt:lpstr>
      <vt:lpstr>1_Ross_SCRFlinac_FAC20150205</vt:lpstr>
      <vt:lpstr>3_Blank</vt:lpstr>
      <vt:lpstr>4_Blank</vt:lpstr>
      <vt:lpstr>5_Blank</vt:lpstr>
      <vt:lpstr>Graph</vt:lpstr>
      <vt:lpstr>Cool-down Studies in  Horizontally Cooled Cavity</vt:lpstr>
      <vt:lpstr>Outline</vt:lpstr>
      <vt:lpstr>1. Cool-down Dynamics via T-map</vt:lpstr>
      <vt:lpstr>Introduction</vt:lpstr>
      <vt:lpstr>Introduction</vt:lpstr>
      <vt:lpstr>Introduction</vt:lpstr>
      <vt:lpstr>T-map apparatus</vt:lpstr>
      <vt:lpstr>T-map apparatus</vt:lpstr>
      <vt:lpstr>T-map images</vt:lpstr>
      <vt:lpstr>Fast Cool-down T-map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Fast Cool-down T-map</vt:lpstr>
      <vt:lpstr>Fast Cool-down From 50K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Slow Cool-down T-map</vt:lpstr>
      <vt:lpstr>Slow Cool-down From 12K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RF Test Results</vt:lpstr>
      <vt:lpstr>Summary</vt:lpstr>
      <vt:lpstr>2. Geometrical implications on flux trapping and on residual losses due to trapped flux</vt:lpstr>
      <vt:lpstr>Geometrical Considerations</vt:lpstr>
      <vt:lpstr>SC-NC interface dynamics</vt:lpstr>
      <vt:lpstr>More Geometrical Considerations – field orientation</vt:lpstr>
      <vt:lpstr>Instrumentation 1st experiment</vt:lpstr>
      <vt:lpstr>RF Test Result – Cool-downs in ~10mG</vt:lpstr>
      <vt:lpstr>RF Test Result – Cool-downs in ~10mG</vt:lpstr>
      <vt:lpstr>Instrumentation 2nd experiment</vt:lpstr>
      <vt:lpstr>Fast vs Slow ~ 16 MV/m</vt:lpstr>
      <vt:lpstr>Fast vs Slow ~ 21 MV/m</vt:lpstr>
      <vt:lpstr>Fast vs Slow ~ 26 MV/m</vt:lpstr>
      <vt:lpstr>Orthogonal vs Axial ~ 16 MV/m</vt:lpstr>
      <vt:lpstr>Orthogonal vs Axial ~ 21 MV/m</vt:lpstr>
      <vt:lpstr>Orthogonal vs Axial ~ 27 MV/m</vt:lpstr>
      <vt:lpstr>RF Test Results</vt:lpstr>
      <vt:lpstr>Summary</vt:lpstr>
      <vt:lpstr>Conclusion</vt:lpstr>
      <vt:lpstr>References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Martina Martinello x1569 30518V</dc:creator>
  <cp:lastModifiedBy>Martina Martinello x1569 30518V</cp:lastModifiedBy>
  <cp:revision>117</cp:revision>
  <dcterms:created xsi:type="dcterms:W3CDTF">2015-04-20T23:35:47Z</dcterms:created>
  <dcterms:modified xsi:type="dcterms:W3CDTF">2015-04-23T14:42:39Z</dcterms:modified>
</cp:coreProperties>
</file>