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3"/>
  </p:notesMasterIdLst>
  <p:handoutMasterIdLst>
    <p:handoutMasterId r:id="rId24"/>
  </p:handoutMasterIdLst>
  <p:sldIdLst>
    <p:sldId id="1385" r:id="rId2"/>
    <p:sldId id="1431" r:id="rId3"/>
    <p:sldId id="1432" r:id="rId4"/>
    <p:sldId id="1445" r:id="rId5"/>
    <p:sldId id="1449" r:id="rId6"/>
    <p:sldId id="1452" r:id="rId7"/>
    <p:sldId id="1448" r:id="rId8"/>
    <p:sldId id="1455" r:id="rId9"/>
    <p:sldId id="1454" r:id="rId10"/>
    <p:sldId id="1447" r:id="rId11"/>
    <p:sldId id="1450" r:id="rId12"/>
    <p:sldId id="1442" r:id="rId13"/>
    <p:sldId id="1453" r:id="rId14"/>
    <p:sldId id="1438" r:id="rId15"/>
    <p:sldId id="1439" r:id="rId16"/>
    <p:sldId id="1434" r:id="rId17"/>
    <p:sldId id="1440" r:id="rId18"/>
    <p:sldId id="1435" r:id="rId19"/>
    <p:sldId id="1446" r:id="rId20"/>
    <p:sldId id="1443" r:id="rId21"/>
    <p:sldId id="1441" r:id="rId22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AB200"/>
    <a:srgbClr val="FF3300"/>
    <a:srgbClr val="8DB4E3"/>
    <a:srgbClr val="CCCCFF"/>
    <a:srgbClr val="FFFF66"/>
    <a:srgbClr val="CCECFF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3243" autoAdjust="0"/>
  </p:normalViewPr>
  <p:slideViewPr>
    <p:cSldViewPr>
      <p:cViewPr>
        <p:scale>
          <a:sx n="75" d="100"/>
          <a:sy n="75" d="100"/>
        </p:scale>
        <p:origin x="-1104" y="-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2"/>
    </p:cViewPr>
  </p:sorterViewPr>
  <p:notesViewPr>
    <p:cSldViewPr>
      <p:cViewPr varScale="1">
        <p:scale>
          <a:sx n="63" d="100"/>
          <a:sy n="63" d="100"/>
        </p:scale>
        <p:origin x="-2436" y="-114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t" anchorCtr="0" compatLnSpc="1">
            <a:prstTxWarp prst="textNoShape">
              <a:avLst/>
            </a:prstTxWarp>
          </a:bodyPr>
          <a:lstStyle>
            <a:lvl1pPr defTabSz="91660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2803" y="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t" anchorCtr="0" compatLnSpc="1">
            <a:prstTxWarp prst="textNoShape">
              <a:avLst/>
            </a:prstTxWarp>
          </a:bodyPr>
          <a:lstStyle>
            <a:lvl1pPr algn="r" defTabSz="91660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b" anchorCtr="0" compatLnSpc="1">
            <a:prstTxWarp prst="textNoShape">
              <a:avLst/>
            </a:prstTxWarp>
          </a:bodyPr>
          <a:lstStyle>
            <a:lvl1pPr defTabSz="91660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2803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b" anchorCtr="0" compatLnSpc="1">
            <a:prstTxWarp prst="textNoShape">
              <a:avLst/>
            </a:prstTxWarp>
          </a:bodyPr>
          <a:lstStyle>
            <a:lvl1pPr algn="r" defTabSz="916600" eaLnBrk="1" hangingPunct="1">
              <a:defRPr sz="1200"/>
            </a:lvl1pPr>
          </a:lstStyle>
          <a:p>
            <a:pPr>
              <a:defRPr/>
            </a:pPr>
            <a:fld id="{59D33C77-904B-4D07-846C-C74D89B41D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295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2526" cy="4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>
            <a:lvl1pPr defTabSz="92755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803" y="0"/>
            <a:ext cx="3012526" cy="4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>
            <a:lvl1pPr algn="r" defTabSz="92755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3738"/>
            <a:ext cx="4605337" cy="345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466" y="4378777"/>
            <a:ext cx="5549969" cy="41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b" anchorCtr="0" compatLnSpc="1">
            <a:prstTxWarp prst="textNoShape">
              <a:avLst/>
            </a:prstTxWarp>
          </a:bodyPr>
          <a:lstStyle>
            <a:lvl1pPr defTabSz="92755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803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b" anchorCtr="0" compatLnSpc="1">
            <a:prstTxWarp prst="textNoShape">
              <a:avLst/>
            </a:prstTxWarp>
          </a:bodyPr>
          <a:lstStyle>
            <a:lvl1pPr algn="r" defTabSz="927550" eaLnBrk="1" hangingPunct="1">
              <a:defRPr sz="1200"/>
            </a:lvl1pPr>
          </a:lstStyle>
          <a:p>
            <a:pPr>
              <a:defRPr/>
            </a:pPr>
            <a:fld id="{1B4CF154-6C52-4FB6-9C16-246F47717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8485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9906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TTC</a:t>
            </a:r>
            <a:r>
              <a:rPr lang="en-US" sz="4000" dirty="0" smtClean="0"/>
              <a:t> High Q </a:t>
            </a:r>
            <a:r>
              <a:rPr lang="en-US" sz="4000" dirty="0" err="1" smtClean="0"/>
              <a:t>WG</a:t>
            </a:r>
            <a:r>
              <a:rPr lang="en-US" sz="4000" dirty="0" smtClean="0"/>
              <a:t> meeting </a:t>
            </a:r>
            <a:r>
              <a:rPr lang="en-US" sz="4000" dirty="0" smtClean="0"/>
              <a:t>- 7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4590871"/>
            <a:ext cx="4751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Ari D. Palczewski, SRF Scientists</a:t>
            </a:r>
          </a:p>
          <a:p>
            <a:pPr algn="ctr"/>
            <a:r>
              <a:rPr lang="en-US" dirty="0" smtClean="0"/>
              <a:t>Jefferson Lab, USA</a:t>
            </a:r>
          </a:p>
          <a:p>
            <a:pPr algn="ctr"/>
            <a:r>
              <a:rPr lang="en-US" dirty="0" smtClean="0"/>
              <a:t>04/23/2015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2514600"/>
            <a:ext cx="853440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Quench studies 9 cell cavities for LCLS-II </a:t>
            </a:r>
            <a:r>
              <a:rPr lang="en-US" b="1" dirty="0" smtClean="0"/>
              <a:t>prototype – final results </a:t>
            </a:r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2000" b="1" dirty="0" smtClean="0"/>
              <a:t>Round 1 - baseline recipe</a:t>
            </a:r>
          </a:p>
          <a:p>
            <a:pPr algn="ctr"/>
            <a:r>
              <a:rPr lang="en-US" sz="2000" b="1" dirty="0" smtClean="0"/>
              <a:t>Round 2 - rework to raise quench fields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oping round 1 quen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7817075" cy="6400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ping round 2 quen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446" y="-1"/>
            <a:ext cx="7859553" cy="643558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334000"/>
          </a:xfrm>
        </p:spPr>
        <p:txBody>
          <a:bodyPr/>
          <a:lstStyle/>
          <a:p>
            <a:r>
              <a:rPr lang="en-US" dirty="0" smtClean="0"/>
              <a:t>Large pit like defects will show a larger Q-drop at lower quench fields than standard cavities (TB9AES034)</a:t>
            </a:r>
          </a:p>
          <a:p>
            <a:r>
              <a:rPr lang="en-US" dirty="0" smtClean="0"/>
              <a:t>For heavy doping quench location appears to be random at this point, especially compared to un-doped cavities – i.e. no defects, multiple quench location at ~ same field (</a:t>
            </a:r>
            <a:r>
              <a:rPr lang="en-US" dirty="0" smtClean="0"/>
              <a:t>TB9AES033)</a:t>
            </a:r>
            <a:endParaRPr lang="en-US" dirty="0" smtClean="0"/>
          </a:p>
          <a:p>
            <a:r>
              <a:rPr lang="en-US" dirty="0" smtClean="0"/>
              <a:t>Bulk re-rest of surface appears randomize quench location after re-doping </a:t>
            </a:r>
            <a:r>
              <a:rPr lang="en-US" dirty="0" smtClean="0"/>
              <a:t>(TB9AES032-TB9AES036)</a:t>
            </a:r>
            <a:endParaRPr lang="en-US" dirty="0" smtClean="0"/>
          </a:p>
          <a:p>
            <a:r>
              <a:rPr lang="en-US" dirty="0" smtClean="0"/>
              <a:t>Light doping after reset produces a higher quench field on average </a:t>
            </a:r>
            <a:r>
              <a:rPr lang="en-US" dirty="0" smtClean="0"/>
              <a:t>(All cavities)</a:t>
            </a:r>
            <a:endParaRPr lang="en-US" dirty="0" smtClean="0"/>
          </a:p>
          <a:p>
            <a:r>
              <a:rPr lang="en-US" dirty="0" smtClean="0"/>
              <a:t>Light EP after baseline heavy doping raised the quench field (small amount) but not likely to change quench location (TB9AES031)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TB9AES031</a:t>
            </a:r>
            <a:endParaRPr lang="en-US" dirty="0"/>
          </a:p>
        </p:txBody>
      </p:sp>
      <p:pic>
        <p:nvPicPr>
          <p:cNvPr id="5" name="Picture 4" descr="aes031 mode analysis both tes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9143999" cy="4750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0447" y="5634335"/>
            <a:ext cx="663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quench location in Pi mode for both tests</a:t>
            </a:r>
            <a:endParaRPr lang="en-US" dirty="0"/>
          </a:p>
        </p:txBody>
      </p:sp>
      <p:sp>
        <p:nvSpPr>
          <p:cNvPr id="7" name="5-Point Star 6"/>
          <p:cNvSpPr/>
          <p:nvPr/>
        </p:nvSpPr>
        <p:spPr bwMode="auto">
          <a:xfrm>
            <a:off x="7239000" y="3276600"/>
            <a:ext cx="304800" cy="3048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inspection TB9AES031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8674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Inspection  Courtesy of R. L. </a:t>
            </a:r>
            <a:r>
              <a:rPr lang="en-US" dirty="0" err="1" smtClean="0"/>
              <a:t>Geng</a:t>
            </a:r>
            <a:r>
              <a:rPr lang="en-US" dirty="0" smtClean="0"/>
              <a:t> before second EP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373577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757777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379268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6</a:t>
            </a: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599"/>
            <a:ext cx="1828800" cy="1227620"/>
          </a:xfr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2374799"/>
            <a:ext cx="1828800" cy="122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33" t="21875" r="4167" b="12500"/>
          <a:stretch>
            <a:fillRect/>
          </a:stretch>
        </p:blipFill>
        <p:spPr bwMode="auto">
          <a:xfrm>
            <a:off x="1447800" y="3810000"/>
            <a:ext cx="2743200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33" t="21875" r="4167" b="12500"/>
          <a:stretch>
            <a:fillRect/>
          </a:stretch>
        </p:blipFill>
        <p:spPr>
          <a:xfrm>
            <a:off x="4343400" y="3810000"/>
            <a:ext cx="2743200" cy="1600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4379268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</a:t>
            </a:r>
            <a:r>
              <a:rPr lang="en-US" dirty="0" smtClean="0"/>
              <a:t>=300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4379268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</a:t>
            </a:r>
            <a:r>
              <a:rPr lang="en-US" dirty="0" smtClean="0"/>
              <a:t>=260</a:t>
            </a:r>
            <a:endParaRPr lang="en-US" dirty="0"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5" t="21887" r="3981" b="14135"/>
          <a:stretch>
            <a:fillRect/>
          </a:stretch>
        </p:blipFill>
        <p:spPr bwMode="auto">
          <a:xfrm>
            <a:off x="3657600" y="2286000"/>
            <a:ext cx="2514600" cy="140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400800" y="2757777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defect found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77000" y="1373577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defect found</a:t>
            </a:r>
            <a:endParaRPr lang="en-US" dirty="0"/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5" t="23866" r="3981" b="17528"/>
          <a:stretch>
            <a:fillRect/>
          </a:stretch>
        </p:blipFill>
        <p:spPr bwMode="auto">
          <a:xfrm>
            <a:off x="3733800" y="994809"/>
            <a:ext cx="23817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7162800" y="382527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cell 6 quench location after second EP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TB9AES033</a:t>
            </a:r>
            <a:endParaRPr lang="en-US" dirty="0"/>
          </a:p>
        </p:txBody>
      </p:sp>
      <p:pic>
        <p:nvPicPr>
          <p:cNvPr id="4" name="Content Placeholder 3" descr="Mode analtysis aes033 all three tr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4750456"/>
          </a:xfrm>
        </p:spPr>
      </p:pic>
      <p:sp>
        <p:nvSpPr>
          <p:cNvPr id="7" name="TextBox 6"/>
          <p:cNvSpPr txBox="1"/>
          <p:nvPr/>
        </p:nvSpPr>
        <p:spPr>
          <a:xfrm>
            <a:off x="533400" y="5486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Low filed quench cell appear similar between doping  even after bulk removal - maybe</a:t>
            </a:r>
            <a:endParaRPr lang="en-US" sz="2000" dirty="0"/>
          </a:p>
        </p:txBody>
      </p:sp>
      <p:sp>
        <p:nvSpPr>
          <p:cNvPr id="10" name="5-Point Star 9"/>
          <p:cNvSpPr/>
          <p:nvPr/>
        </p:nvSpPr>
        <p:spPr bwMode="auto">
          <a:xfrm>
            <a:off x="7239000" y="2819400"/>
            <a:ext cx="304800" cy="3048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inspection TB9AES033</a:t>
            </a:r>
            <a:endParaRPr lang="en-US" dirty="0"/>
          </a:p>
        </p:txBody>
      </p:sp>
      <p:pic>
        <p:nvPicPr>
          <p:cNvPr id="4" name="Picture 2" descr="M:\srfee\Geng\LCLS-II\AES33 post OST inspection 27oct14\AES033  cell 8 150deg F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717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0" y="876300"/>
            <a:ext cx="243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Cell#8, fusion zone</a:t>
            </a:r>
            <a:br>
              <a:rPr lang="en-US" sz="2000" dirty="0" smtClean="0"/>
            </a:br>
            <a:r>
              <a:rPr lang="en-US" sz="2000" dirty="0" smtClean="0"/>
              <a:t>angle=150 degree stain away from quench (benign)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15335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Inspection Courtesy of R. L. </a:t>
            </a:r>
            <a:r>
              <a:rPr lang="en-US" dirty="0" err="1" smtClean="0"/>
              <a:t>Geng</a:t>
            </a:r>
            <a:r>
              <a:rPr lang="en-US" dirty="0" smtClean="0"/>
              <a:t> before EP reset</a:t>
            </a:r>
            <a:endParaRPr lang="en-US" dirty="0"/>
          </a:p>
        </p:txBody>
      </p:sp>
      <p:pic>
        <p:nvPicPr>
          <p:cNvPr id="7" name="Picture 2" descr="M:\srfee\Geng\LCLS-II\AES33 post OST inspection 27oct14\AES033  cell 6 190deg FZ O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6200" y="27432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Cell#6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quench site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angle=190 degree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2" descr="M:\srfee\Geng\LCLS-II\AES33 post OST inspection 27oct14\AES033  cell 9 170deg z- O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200" y="45720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Cell#9 quench site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Machining line edge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angle=170 degree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Picture 2" descr="M:\srfee\Geng\LCLS-II\AES33 post OST inspection 27oct14\AES033  cell 8 280deg FZ O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76200" y="11430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Cell#8, fusion zone, inside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OST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circle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angle = 280 degree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Picture 2" descr="M:\srfee\Geng\LCLS-II\AES33 post OST inspection 27oct14\AES033  cell 7 140deg F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005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953000" y="1495395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defect found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876800" y="3247995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defect found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5000595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Possible stain</a:t>
            </a: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TB9AES035</a:t>
            </a:r>
            <a:endParaRPr lang="en-US" dirty="0"/>
          </a:p>
        </p:txBody>
      </p:sp>
      <p:pic>
        <p:nvPicPr>
          <p:cNvPr id="5" name="Picture 4" descr="quench analysis all three 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3999" cy="4750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638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No clear pattern for quench location, appears random after bulk reset and re-dope 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TB9AES035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9400"/>
            <a:ext cx="7772400" cy="53340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No inspection done after either round and in helium vessel now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sz="2400" dirty="0" smtClean="0"/>
              <a:t>Doping treatment: small variation from standard XFEL/ILC processing recipe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733447"/>
            <a:ext cx="764479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buClr>
                <a:srgbClr val="9A0000"/>
              </a:buClr>
              <a:buFontTx/>
              <a:buNone/>
            </a:pPr>
            <a:r>
              <a:rPr lang="en-US" sz="2000" dirty="0" smtClean="0"/>
              <a:t>Example from N20/A30 doping process:</a:t>
            </a:r>
          </a:p>
          <a:p>
            <a:pPr marL="0" lvl="0" indent="0" algn="just">
              <a:buClr>
                <a:srgbClr val="9A0000"/>
              </a:buClr>
              <a:buFontTx/>
              <a:buNone/>
            </a:pPr>
            <a:endParaRPr lang="en-US" sz="2000" baseline="0" dirty="0" smtClean="0"/>
          </a:p>
          <a:p>
            <a:pPr marL="285750" lvl="0" indent="-285750" algn="just">
              <a:buClr>
                <a:srgbClr val="9A0000"/>
              </a:buClr>
              <a:buFont typeface="Arial" panose="020B0604020202020204" pitchFamily="34" charset="0"/>
              <a:buChar char="•"/>
            </a:pPr>
            <a:r>
              <a:rPr lang="en-US" sz="2000" baseline="0" dirty="0" smtClean="0"/>
              <a:t>Light BCP(internal)</a:t>
            </a:r>
            <a:r>
              <a:rPr lang="en-US" sz="2000" dirty="0" smtClean="0"/>
              <a:t> &amp; </a:t>
            </a:r>
            <a:r>
              <a:rPr lang="en-US" sz="2000" baseline="0" dirty="0" smtClean="0"/>
              <a:t>Bulk EP (120)</a:t>
            </a:r>
          </a:p>
          <a:p>
            <a:pPr marL="285750" lvl="0" indent="-285750" algn="just">
              <a:buClr>
                <a:srgbClr val="9A0000"/>
              </a:buClr>
              <a:buFont typeface="Arial" panose="020B0604020202020204" pitchFamily="34" charset="0"/>
              <a:buChar char="•"/>
            </a:pPr>
            <a:r>
              <a:rPr lang="en-US" sz="2000" baseline="0" dirty="0" smtClean="0"/>
              <a:t>800C for 3 hours in vacuum</a:t>
            </a:r>
          </a:p>
          <a:p>
            <a:pPr marL="285750" lvl="0" indent="-285750" algn="just">
              <a:buClr>
                <a:srgbClr val="9A0000"/>
              </a:buClr>
              <a:buFont typeface="Arial" panose="020B0604020202020204" pitchFamily="34" charset="0"/>
              <a:buChar char="•"/>
            </a:pPr>
            <a:r>
              <a:rPr lang="en-US" sz="2000" baseline="0" dirty="0" smtClean="0"/>
              <a:t>Nitrogen</a:t>
            </a:r>
            <a:r>
              <a:rPr lang="en-US" sz="2000" dirty="0" smtClean="0"/>
              <a:t> @ 26mtorr &amp;</a:t>
            </a:r>
            <a:r>
              <a:rPr lang="en-US" sz="2000" baseline="0" dirty="0" smtClean="0"/>
              <a:t> 800C (diffusion)</a:t>
            </a:r>
          </a:p>
          <a:p>
            <a:pPr marL="285750" lvl="0" indent="-285750" algn="just">
              <a:buClr>
                <a:srgbClr val="9A0000"/>
              </a:buClr>
              <a:buFont typeface="Arial" panose="020B0604020202020204" pitchFamily="34" charset="0"/>
              <a:buChar char="•"/>
            </a:pPr>
            <a:r>
              <a:rPr lang="en-US" sz="2000" baseline="0" dirty="0" smtClean="0"/>
              <a:t>800 C for 30 minutes in vacuum</a:t>
            </a:r>
          </a:p>
          <a:p>
            <a:pPr marL="285750" lvl="0" indent="-285750" algn="just">
              <a:buClr>
                <a:srgbClr val="9A0000"/>
              </a:buClr>
              <a:buFont typeface="Arial" panose="020B0604020202020204" pitchFamily="34" charset="0"/>
              <a:buChar char="•"/>
            </a:pPr>
            <a:r>
              <a:rPr lang="en-US" sz="2000" baseline="0" dirty="0" smtClean="0"/>
              <a:t>Vacuum cooling</a:t>
            </a:r>
          </a:p>
          <a:p>
            <a:pPr marL="285750" lvl="0" indent="-285750" algn="just">
              <a:buClr>
                <a:srgbClr val="9A00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16 microns EP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971219" y="1182250"/>
            <a:ext cx="1448973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Cavity after Equator Welding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71216" y="1844648"/>
            <a:ext cx="1448973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EP 140 um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72560" y="3533996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Ethanol Rinse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971218" y="2840485"/>
            <a:ext cx="144897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External 20 um BCP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72560" y="2292757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Short HPR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971217" y="4085196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800C HT Bake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972560" y="4614700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RF Tuning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972560" y="5190019"/>
            <a:ext cx="1448973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EP 40 um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990209" y="572103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Ethanol Rinse</a:t>
            </a:r>
            <a:endParaRPr lang="en-US" sz="1200" dirty="0"/>
          </a:p>
        </p:txBody>
      </p:sp>
      <p:cxnSp>
        <p:nvCxnSpPr>
          <p:cNvPr id="22" name="Straight Arrow Connector 21"/>
          <p:cNvCxnSpPr>
            <a:stCxn id="10" idx="2"/>
            <a:endCxn id="11" idx="0"/>
          </p:cNvCxnSpPr>
          <p:nvPr/>
        </p:nvCxnSpPr>
        <p:spPr>
          <a:xfrm flipH="1">
            <a:off x="7695703" y="1643915"/>
            <a:ext cx="3" cy="20073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2"/>
            <a:endCxn id="13" idx="0"/>
          </p:cNvCxnSpPr>
          <p:nvPr/>
        </p:nvCxnSpPr>
        <p:spPr>
          <a:xfrm>
            <a:off x="7695705" y="3302150"/>
            <a:ext cx="1342" cy="23184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2"/>
            <a:endCxn id="17" idx="0"/>
          </p:cNvCxnSpPr>
          <p:nvPr/>
        </p:nvCxnSpPr>
        <p:spPr>
          <a:xfrm>
            <a:off x="7695703" y="2121647"/>
            <a:ext cx="1344" cy="17111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>
            <a:off x="7695704" y="4362195"/>
            <a:ext cx="1343" cy="25250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2"/>
            <a:endCxn id="35" idx="0"/>
          </p:cNvCxnSpPr>
          <p:nvPr/>
        </p:nvCxnSpPr>
        <p:spPr>
          <a:xfrm flipH="1">
            <a:off x="7695702" y="5467018"/>
            <a:ext cx="1345" cy="25401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2"/>
            <a:endCxn id="20" idx="0"/>
          </p:cNvCxnSpPr>
          <p:nvPr/>
        </p:nvCxnSpPr>
        <p:spPr>
          <a:xfrm>
            <a:off x="7697047" y="4891699"/>
            <a:ext cx="0" cy="2983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2"/>
            <a:endCxn id="18" idx="0"/>
          </p:cNvCxnSpPr>
          <p:nvPr/>
        </p:nvCxnSpPr>
        <p:spPr>
          <a:xfrm flipH="1">
            <a:off x="7695704" y="3810995"/>
            <a:ext cx="1343" cy="27420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2"/>
            <a:endCxn id="16" idx="0"/>
          </p:cNvCxnSpPr>
          <p:nvPr/>
        </p:nvCxnSpPr>
        <p:spPr>
          <a:xfrm flipH="1">
            <a:off x="7695705" y="2569756"/>
            <a:ext cx="1342" cy="27072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90214" y="3500575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Long HPR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990212" y="303203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Final Assembly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990219" y="5214421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Long HPR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990208" y="4430033"/>
            <a:ext cx="1448973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Helium Tank Welding Procedure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990215" y="3946697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VT Assembly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6971215" y="572103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HPR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990207" y="1625548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HOM Tuning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990219" y="1136083"/>
            <a:ext cx="1448973" cy="27699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Ship to DESY</a:t>
            </a:r>
            <a:endParaRPr lang="en-US" sz="1200" dirty="0"/>
          </a:p>
        </p:txBody>
      </p:sp>
      <p:cxnSp>
        <p:nvCxnSpPr>
          <p:cNvPr id="38" name="Straight Arrow Connector 37"/>
          <p:cNvCxnSpPr>
            <a:stCxn id="45" idx="0"/>
            <a:endCxn id="49" idx="2"/>
          </p:cNvCxnSpPr>
          <p:nvPr/>
        </p:nvCxnSpPr>
        <p:spPr>
          <a:xfrm flipV="1">
            <a:off x="5714706" y="2364212"/>
            <a:ext cx="0" cy="2187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0"/>
            <a:endCxn id="37" idx="2"/>
          </p:cNvCxnSpPr>
          <p:nvPr/>
        </p:nvCxnSpPr>
        <p:spPr>
          <a:xfrm flipV="1">
            <a:off x="5714694" y="1413082"/>
            <a:ext cx="12" cy="21246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0"/>
            <a:endCxn id="31" idx="2"/>
          </p:cNvCxnSpPr>
          <p:nvPr/>
        </p:nvCxnSpPr>
        <p:spPr>
          <a:xfrm flipH="1" flipV="1">
            <a:off x="5714699" y="3309029"/>
            <a:ext cx="2" cy="19154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3" idx="0"/>
            <a:endCxn id="34" idx="2"/>
          </p:cNvCxnSpPr>
          <p:nvPr/>
        </p:nvCxnSpPr>
        <p:spPr>
          <a:xfrm flipV="1">
            <a:off x="5714695" y="4223696"/>
            <a:ext cx="7" cy="20633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5" idx="1"/>
            <a:endCxn id="21" idx="3"/>
          </p:cNvCxnSpPr>
          <p:nvPr/>
        </p:nvCxnSpPr>
        <p:spPr>
          <a:xfrm flipH="1">
            <a:off x="6439182" y="5859530"/>
            <a:ext cx="53203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4" idx="0"/>
            <a:endCxn id="30" idx="2"/>
          </p:cNvCxnSpPr>
          <p:nvPr/>
        </p:nvCxnSpPr>
        <p:spPr>
          <a:xfrm flipH="1" flipV="1">
            <a:off x="5714701" y="3777574"/>
            <a:ext cx="1" cy="16912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2" idx="0"/>
            <a:endCxn id="33" idx="2"/>
          </p:cNvCxnSpPr>
          <p:nvPr/>
        </p:nvCxnSpPr>
        <p:spPr>
          <a:xfrm flipH="1" flipV="1">
            <a:off x="5714695" y="5076364"/>
            <a:ext cx="11" cy="13805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90219" y="2583011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Leak Check</a:t>
            </a:r>
            <a:endParaRPr lang="en-US" sz="1200" dirty="0"/>
          </a:p>
        </p:txBody>
      </p:sp>
      <p:cxnSp>
        <p:nvCxnSpPr>
          <p:cNvPr id="46" name="Straight Arrow Connector 45"/>
          <p:cNvCxnSpPr>
            <a:stCxn id="31" idx="0"/>
            <a:endCxn id="45" idx="2"/>
          </p:cNvCxnSpPr>
          <p:nvPr/>
        </p:nvCxnSpPr>
        <p:spPr>
          <a:xfrm flipV="1">
            <a:off x="5714699" y="2860010"/>
            <a:ext cx="7" cy="1720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" idx="0"/>
            <a:endCxn id="32" idx="2"/>
          </p:cNvCxnSpPr>
          <p:nvPr/>
        </p:nvCxnSpPr>
        <p:spPr>
          <a:xfrm flipV="1">
            <a:off x="5714696" y="5491420"/>
            <a:ext cx="10" cy="22961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864567" y="964442"/>
            <a:ext cx="4140396" cy="5131558"/>
          </a:xfrm>
          <a:prstGeom prst="rect">
            <a:avLst/>
          </a:prstGeom>
          <a:noFill/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990219" y="2087213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120C bake</a:t>
            </a:r>
            <a:endParaRPr lang="en-US" sz="1200" dirty="0"/>
          </a:p>
        </p:txBody>
      </p:sp>
      <p:cxnSp>
        <p:nvCxnSpPr>
          <p:cNvPr id="50" name="Straight Arrow Connector 49"/>
          <p:cNvCxnSpPr>
            <a:stCxn id="49" idx="0"/>
            <a:endCxn id="36" idx="2"/>
          </p:cNvCxnSpPr>
          <p:nvPr/>
        </p:nvCxnSpPr>
        <p:spPr>
          <a:xfrm flipH="1" flipV="1">
            <a:off x="5714694" y="1902547"/>
            <a:ext cx="12" cy="18466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843624" y="3936348"/>
            <a:ext cx="1704154" cy="65676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 rot="5400000">
            <a:off x="8107281" y="2984026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XFEL</a:t>
            </a:r>
            <a:endParaRPr lang="en-US" sz="3200" dirty="0"/>
          </a:p>
        </p:txBody>
      </p:sp>
      <p:sp>
        <p:nvSpPr>
          <p:cNvPr id="53" name="Oval 52"/>
          <p:cNvSpPr/>
          <p:nvPr/>
        </p:nvSpPr>
        <p:spPr>
          <a:xfrm>
            <a:off x="6705198" y="5118433"/>
            <a:ext cx="1932120" cy="45638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417188" y="181021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X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391400" y="3324247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X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0" y="6096000"/>
            <a:ext cx="3544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Thanks - Anna </a:t>
            </a:r>
            <a:r>
              <a:rPr lang="en-US" sz="1800" dirty="0" err="1" smtClean="0"/>
              <a:t>Grassellino</a:t>
            </a:r>
            <a:r>
              <a:rPr lang="en-US" sz="1800" dirty="0" smtClean="0"/>
              <a:t> </a:t>
            </a:r>
            <a:r>
              <a:rPr lang="en-US" sz="1800" dirty="0" err="1" smtClean="0"/>
              <a:t>FNAL</a:t>
            </a:r>
            <a:endParaRPr lang="en-US" sz="1800" dirty="0"/>
          </a:p>
        </p:txBody>
      </p:sp>
      <p:pic>
        <p:nvPicPr>
          <p:cNvPr id="58" name="Picture 57" descr="example furnace dat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45720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Box 58"/>
          <p:cNvSpPr txBox="1"/>
          <p:nvPr/>
        </p:nvSpPr>
        <p:spPr>
          <a:xfrm>
            <a:off x="5486400" y="5486400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01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TB9AES034</a:t>
            </a:r>
            <a:endParaRPr lang="en-US" dirty="0"/>
          </a:p>
        </p:txBody>
      </p:sp>
      <p:pic>
        <p:nvPicPr>
          <p:cNvPr id="4" name="Picture 3" descr="quench mode first 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4750456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 bwMode="auto">
          <a:xfrm>
            <a:off x="6324600" y="3810000"/>
            <a:ext cx="304800" cy="3048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Optical inspection and T-map TB9AES034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15335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Inspection Courtesy of R. L. </a:t>
            </a:r>
            <a:r>
              <a:rPr lang="en-US" dirty="0" err="1" smtClean="0"/>
              <a:t>Geng</a:t>
            </a:r>
            <a:r>
              <a:rPr lang="en-US" dirty="0" smtClean="0"/>
              <a:t> before EP reset</a:t>
            </a:r>
            <a:endParaRPr lang="en-US" dirty="0"/>
          </a:p>
        </p:txBody>
      </p:sp>
      <p:pic>
        <p:nvPicPr>
          <p:cNvPr id="5" name="Picture 2" descr="M:\srfee\Geng\LCLS-II\TB9AES034 17sep2014\AES034 cell3 EQ z+ 0deg 6mm from seam0003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23112" y="3505200"/>
            <a:ext cx="3520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Most outstanding </a:t>
            </a:r>
            <a:r>
              <a:rPr lang="en-US" sz="1400" dirty="0"/>
              <a:t>f</a:t>
            </a:r>
            <a:r>
              <a:rPr lang="en-US" sz="1400" dirty="0" smtClean="0"/>
              <a:t>eature</a:t>
            </a:r>
          </a:p>
          <a:p>
            <a:r>
              <a:rPr lang="en-US" sz="1400" dirty="0" smtClean="0"/>
              <a:t>200 micron dia. Deep pit</a:t>
            </a:r>
          </a:p>
          <a:p>
            <a:r>
              <a:rPr lang="en-US" sz="1400" dirty="0" smtClean="0"/>
              <a:t>Leading candidate defect for quench at 11 MV/m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uring vertical test</a:t>
            </a:r>
          </a:p>
          <a:p>
            <a:endParaRPr lang="en-US" sz="1400" dirty="0" smtClean="0"/>
          </a:p>
          <a:p>
            <a:r>
              <a:rPr lang="en-US" sz="1400" dirty="0" smtClean="0"/>
              <a:t>Multiple other defects found – sent for CBP ~ 120micron</a:t>
            </a:r>
            <a:endParaRPr lang="en-US" sz="1400" dirty="0"/>
          </a:p>
        </p:txBody>
      </p:sp>
      <p:pic>
        <p:nvPicPr>
          <p:cNvPr id="10" name="Picture 9" descr="during quen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4200"/>
            <a:ext cx="5486400" cy="2234794"/>
          </a:xfrm>
          <a:prstGeom prst="rect">
            <a:avLst/>
          </a:prstGeom>
        </p:spPr>
      </p:pic>
      <p:pic>
        <p:nvPicPr>
          <p:cNvPr id="11" name="Picture 10" descr="right before quen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8200"/>
            <a:ext cx="5486400" cy="2234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1 - 9 cell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9144000" cy="53340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Nitrogen @ 26mtorr - 20min, Diffusion @ vacuum 30min + 16 microns EP</a:t>
            </a:r>
            <a:endParaRPr lang="en-US" sz="2000" dirty="0"/>
          </a:p>
        </p:txBody>
      </p:sp>
      <p:pic>
        <p:nvPicPr>
          <p:cNvPr id="1026" name="Picture 2" descr="C:\Users\ari\Documents\LCLS2\nitrogen treament\9 cell compare\all 6 cavities and aes032 re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7780478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round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334000"/>
          </a:xfrm>
        </p:spPr>
        <p:txBody>
          <a:bodyPr/>
          <a:lstStyle/>
          <a:p>
            <a:r>
              <a:rPr lang="en-US" sz="2200" dirty="0" smtClean="0"/>
              <a:t>4 of 6 cavities “made spec”, while one had a lower than expected Q0 (FE), and one quench at low field (TB9AES034)  </a:t>
            </a:r>
          </a:p>
          <a:p>
            <a:r>
              <a:rPr lang="en-US" sz="2200" dirty="0" smtClean="0"/>
              <a:t>Quench fields too close to operating gradients, so all cavities would be reworked with new lighter doping to raise quench fields (single cell results from </a:t>
            </a:r>
            <a:r>
              <a:rPr lang="en-US" sz="2200" dirty="0" err="1" smtClean="0"/>
              <a:t>FNAL</a:t>
            </a:r>
            <a:r>
              <a:rPr lang="en-US" sz="2200" dirty="0" smtClean="0"/>
              <a:t>, </a:t>
            </a:r>
            <a:r>
              <a:rPr lang="en-US" sz="2200" dirty="0" err="1" smtClean="0"/>
              <a:t>JLab</a:t>
            </a:r>
            <a:r>
              <a:rPr lang="en-US" sz="2200" dirty="0" smtClean="0"/>
              <a:t>, Cornell and multi-cell results from </a:t>
            </a:r>
            <a:r>
              <a:rPr lang="en-US" sz="2200" dirty="0" err="1" smtClean="0"/>
              <a:t>FNAL</a:t>
            </a:r>
            <a:r>
              <a:rPr lang="en-US" sz="2200" dirty="0" smtClean="0"/>
              <a:t> results suggest this) </a:t>
            </a:r>
          </a:p>
          <a:p>
            <a:endParaRPr lang="en-US" sz="2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3276600"/>
          <a:ext cx="8001000" cy="286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50"/>
                <a:gridCol w="2000250"/>
                <a:gridCol w="2000250"/>
                <a:gridCol w="20002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Cav</a:t>
                      </a:r>
                      <a:r>
                        <a:rPr lang="en-US" dirty="0" smtClean="0"/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Round 1 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reset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Round 2 parameters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N20 A30 + EP16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+EP10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TB9AES032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N20 A30 + EP16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</a:t>
                      </a:r>
                      <a:r>
                        <a:rPr lang="en-US" baseline="0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 A6 EP5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TB9AES033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N20 A30 + EP16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EP</a:t>
                      </a:r>
                      <a:r>
                        <a:rPr lang="en-US" baseline="0" dirty="0" smtClean="0"/>
                        <a:t>50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 A6 EP5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TB9AES034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N20 A30 + EP16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CBP100</a:t>
                      </a:r>
                      <a:r>
                        <a:rPr lang="en-US" baseline="0" dirty="0" smtClean="0"/>
                        <a:t> + EP50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 A30 EP10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TB9AES035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N20 A30 + EP16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EP</a:t>
                      </a:r>
                      <a:r>
                        <a:rPr lang="en-US" baseline="0" dirty="0" smtClean="0"/>
                        <a:t>50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 A6 EP5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TB9AES036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N20 A30  +EP16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EP</a:t>
                      </a:r>
                      <a:r>
                        <a:rPr lang="en-US" baseline="0" dirty="0" smtClean="0"/>
                        <a:t>50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N2 A6 EP5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LCLS-II 9 cell tests</a:t>
            </a:r>
            <a:endParaRPr lang="en-US" dirty="0"/>
          </a:p>
        </p:txBody>
      </p:sp>
      <p:pic>
        <p:nvPicPr>
          <p:cNvPr id="4" name="Content Placeholder 3" descr="9 cell compare as of april 6 2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576" y="796683"/>
            <a:ext cx="8997175" cy="4902115"/>
          </a:xfrm>
        </p:spPr>
      </p:pic>
      <p:sp>
        <p:nvSpPr>
          <p:cNvPr id="5" name="TextBox 4"/>
          <p:cNvSpPr txBox="1"/>
          <p:nvPr/>
        </p:nvSpPr>
        <p:spPr>
          <a:xfrm>
            <a:off x="0" y="5638800"/>
            <a:ext cx="8880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cavities when up in gradient by at least 5MV/m upon re-dope</a:t>
            </a:r>
          </a:p>
          <a:p>
            <a:r>
              <a:rPr lang="en-US" dirty="0" smtClean="0"/>
              <a:t>All baseline cavities were Q-slope limited 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NbTi</a:t>
            </a:r>
            <a:r>
              <a:rPr lang="en-US" dirty="0" smtClean="0"/>
              <a:t> flange 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ri\Documents\LCLS2\nitrogen treament\AES033\Nbti flange comp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" y="914400"/>
            <a:ext cx="7980363" cy="545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LCLS-II 9 cell final qualification FE-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4" name="Picture 3" descr="nbti all 6 cavities qo and quench w FE - joe.jpg"/>
          <p:cNvPicPr>
            <a:picLocks noChangeAspect="1"/>
          </p:cNvPicPr>
          <p:nvPr/>
        </p:nvPicPr>
        <p:blipFill>
          <a:blip r:embed="rId2" cstate="print"/>
          <a:srcRect r="22802" b="8779"/>
          <a:stretch>
            <a:fillRect/>
          </a:stretch>
        </p:blipFill>
        <p:spPr>
          <a:xfrm>
            <a:off x="0" y="908237"/>
            <a:ext cx="7239000" cy="4654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bad input cable Q0 not real</a:t>
            </a:r>
          </a:p>
          <a:p>
            <a:r>
              <a:rPr lang="en-US" sz="1600" dirty="0" smtClean="0"/>
              <a:t>** R&amp;D doping, expected lower Q0</a:t>
            </a:r>
          </a:p>
        </p:txBody>
      </p:sp>
      <p:sp>
        <p:nvSpPr>
          <p:cNvPr id="8" name="Rectangle 7"/>
          <p:cNvSpPr/>
          <p:nvPr/>
        </p:nvSpPr>
        <p:spPr>
          <a:xfrm>
            <a:off x="7239000" y="1219200"/>
            <a:ext cx="1905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rgbClr val="000000"/>
                </a:solidFill>
              </a:rPr>
              <a:t>4 cavities - no FE 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some needed </a:t>
            </a:r>
            <a:r>
              <a:rPr lang="en-US" sz="1600" dirty="0" err="1" smtClean="0">
                <a:solidFill>
                  <a:srgbClr val="000000"/>
                </a:solidFill>
              </a:rPr>
              <a:t>reHPR</a:t>
            </a:r>
            <a:r>
              <a:rPr lang="en-US" sz="1600" dirty="0" smtClean="0">
                <a:solidFill>
                  <a:srgbClr val="000000"/>
                </a:solidFill>
              </a:rPr>
              <a:t> to remove FE</a:t>
            </a:r>
          </a:p>
          <a:p>
            <a:pPr lvl="0"/>
            <a:endParaRPr lang="en-US" sz="1600" dirty="0" smtClean="0">
              <a:solidFill>
                <a:srgbClr val="000000"/>
              </a:solidFill>
            </a:endParaRPr>
          </a:p>
          <a:p>
            <a:pPr lvl="0"/>
            <a:r>
              <a:rPr lang="en-US" sz="1600" b="1" dirty="0" smtClean="0">
                <a:solidFill>
                  <a:srgbClr val="000000"/>
                </a:solidFill>
              </a:rPr>
              <a:t>2 cavities – W/ FE 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passed specification No </a:t>
            </a:r>
            <a:r>
              <a:rPr lang="en-US" sz="1600" dirty="0" err="1" smtClean="0">
                <a:solidFill>
                  <a:srgbClr val="000000"/>
                </a:solidFill>
              </a:rPr>
              <a:t>ReHPR</a:t>
            </a:r>
            <a:r>
              <a:rPr lang="en-US" sz="1600" dirty="0" smtClean="0">
                <a:solidFill>
                  <a:srgbClr val="000000"/>
                </a:solidFill>
              </a:rPr>
              <a:t> needed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/>
            <a:endParaRPr lang="en-US" sz="1600" dirty="0" smtClean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All cavity data corrected by 1.4nohms  if SS flanges were used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Passband</a:t>
            </a:r>
            <a:r>
              <a:rPr lang="en-US" dirty="0" smtClean="0"/>
              <a:t> analysis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6910" y="838200"/>
          <a:ext cx="9067090" cy="5334000"/>
        </p:xfrm>
        <a:graphic>
          <a:graphicData uri="http://schemas.openxmlformats.org/presentationml/2006/ole">
            <p:oleObj spid="_x0000_s2050" name="Worksheet" r:id="rId3" imgW="9925151" imgH="5838921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Doping round 2 - </a:t>
            </a:r>
            <a:r>
              <a:rPr lang="en-US" dirty="0" err="1" smtClean="0"/>
              <a:t>Passband</a:t>
            </a:r>
            <a:r>
              <a:rPr lang="en-US" dirty="0" smtClean="0"/>
              <a:t>  with </a:t>
            </a:r>
            <a:r>
              <a:rPr lang="en-US" dirty="0" err="1" smtClean="0"/>
              <a:t>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AES031 - </a:t>
            </a:r>
            <a:r>
              <a:rPr lang="en-US" dirty="0" smtClean="0"/>
              <a:t>quench in cell </a:t>
            </a:r>
            <a:r>
              <a:rPr lang="en-US" dirty="0" smtClean="0"/>
              <a:t>6, 7, 8</a:t>
            </a:r>
          </a:p>
          <a:p>
            <a:pPr lvl="0"/>
            <a:r>
              <a:rPr lang="en-US" dirty="0" smtClean="0"/>
              <a:t>AES032 – quench in cell 1, 5, 7, 8</a:t>
            </a:r>
          </a:p>
          <a:p>
            <a:pPr lvl="0"/>
            <a:r>
              <a:rPr lang="en-US" dirty="0" smtClean="0"/>
              <a:t>AES033 - NA</a:t>
            </a:r>
          </a:p>
          <a:p>
            <a:r>
              <a:rPr lang="en-US" dirty="0" smtClean="0"/>
              <a:t>AES034 – quench in cell 4, 1, 2, 3 </a:t>
            </a:r>
          </a:p>
          <a:p>
            <a:r>
              <a:rPr lang="en-US" dirty="0" smtClean="0"/>
              <a:t>AES035 - NA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AES036 – </a:t>
            </a:r>
            <a:r>
              <a:rPr lang="en-US" dirty="0" smtClean="0"/>
              <a:t>quench in cell </a:t>
            </a:r>
            <a:r>
              <a:rPr lang="en-US" dirty="0" smtClean="0">
                <a:solidFill>
                  <a:srgbClr val="000000"/>
                </a:solidFill>
              </a:rPr>
              <a:t>1,3, 9, 6,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51634</TotalTime>
  <Words>736</Words>
  <Application>Microsoft Office PowerPoint</Application>
  <PresentationFormat>On-screen Show (4:3)</PresentationFormat>
  <Paragraphs>139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3_JLab_PowerPoint1</vt:lpstr>
      <vt:lpstr>Microsoft Office Excel 2007 Workbook</vt:lpstr>
      <vt:lpstr>Slide 1</vt:lpstr>
      <vt:lpstr>Doping treatment: small variation from standard XFEL/ILC processing recipe</vt:lpstr>
      <vt:lpstr>Round 1 - 9 cell tests</vt:lpstr>
      <vt:lpstr>Reason for round 2</vt:lpstr>
      <vt:lpstr>All LCLS-II 9 cell tests</vt:lpstr>
      <vt:lpstr>NbTi flange corrections</vt:lpstr>
      <vt:lpstr>LCLS-II 9 cell final qualification FE- JLab</vt:lpstr>
      <vt:lpstr>Passband analysis</vt:lpstr>
      <vt:lpstr>Doping round 2 - Passband  with OST</vt:lpstr>
      <vt:lpstr>Slide 10</vt:lpstr>
      <vt:lpstr>Slide 11</vt:lpstr>
      <vt:lpstr>Conclusions</vt:lpstr>
      <vt:lpstr>backup</vt:lpstr>
      <vt:lpstr>TB9AES031</vt:lpstr>
      <vt:lpstr>Optical inspection TB9AES031 </vt:lpstr>
      <vt:lpstr>TB9AES033</vt:lpstr>
      <vt:lpstr>Optical inspection TB9AES033</vt:lpstr>
      <vt:lpstr>TB9AES035</vt:lpstr>
      <vt:lpstr>TB9AES035</vt:lpstr>
      <vt:lpstr>TB9AES034</vt:lpstr>
      <vt:lpstr>Optical inspection and T-map TB9AES034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leemann</dc:creator>
  <cp:lastModifiedBy>ari</cp:lastModifiedBy>
  <cp:revision>2957</cp:revision>
  <cp:lastPrinted>2012-03-03T14:25:00Z</cp:lastPrinted>
  <dcterms:created xsi:type="dcterms:W3CDTF">2005-02-22T12:55:31Z</dcterms:created>
  <dcterms:modified xsi:type="dcterms:W3CDTF">2015-04-23T17:29:58Z</dcterms:modified>
</cp:coreProperties>
</file>