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61" r:id="rId2"/>
    <p:sldId id="271" r:id="rId3"/>
    <p:sldId id="272" r:id="rId4"/>
    <p:sldId id="273" r:id="rId5"/>
    <p:sldId id="274" r:id="rId6"/>
    <p:sldId id="275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861"/>
    <p:restoredTop sz="94662"/>
  </p:normalViewPr>
  <p:slideViewPr>
    <p:cSldViewPr snapToGrid="0" snapToObjects="1">
      <p:cViewPr varScale="1">
        <p:scale>
          <a:sx n="109" d="100"/>
          <a:sy n="109" d="100"/>
        </p:scale>
        <p:origin x="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E372A-43A3-C24A-B766-88FF41F33A01}" type="datetimeFigureOut">
              <a:rPr lang="en-US" smtClean="0"/>
              <a:t>9/12/25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44019-6C72-7447-B8AD-4E2E112DF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78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DF014-1A5D-4979-82CE-87B5CA5438E7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990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E303-3436-CD49-8230-CB016E9E993A}" type="datetime1">
              <a:rPr lang="en-US" smtClean="0"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42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7EE42-1633-E44B-A136-E2F182421D1F}" type="datetime1">
              <a:rPr lang="en-US" smtClean="0"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257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5AB8-D13B-014F-A8CA-EC1A129B772A}" type="datetime1">
              <a:rPr lang="en-US" smtClean="0"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95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6E455-7C3E-C04D-BE93-2168A89DF024}" type="datetime1">
              <a:rPr lang="en-US" smtClean="0"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923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118C4-B9AD-0A44-9070-7EB1E0BFD359}" type="datetime1">
              <a:rPr lang="en-US" smtClean="0"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0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6BB6-CEC4-6742-A4B9-85B96F83DC39}" type="datetime1">
              <a:rPr lang="en-US" smtClean="0"/>
              <a:t>9/12/25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00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E9647-265A-2A49-A16A-0BD923ED92F2}" type="datetime1">
              <a:rPr lang="en-US" smtClean="0"/>
              <a:t>9/12/25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225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B4B23-E2FB-AD44-A9D2-A49B2D941E77}" type="datetime1">
              <a:rPr lang="en-US" smtClean="0"/>
              <a:t>9/12/25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8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F0C2-8E17-5E46-B094-D688D81721F4}" type="datetime1">
              <a:rPr lang="en-US" smtClean="0"/>
              <a:t>9/12/25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0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32CCC-AB5E-9548-967E-02EBEB72C598}" type="datetime1">
              <a:rPr lang="en-US" smtClean="0"/>
              <a:t>9/12/25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66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FF18A-E7E9-4F40-A8DC-072757EA787D}" type="datetime1">
              <a:rPr lang="en-US" smtClean="0"/>
              <a:t>9/12/25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59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B598F-E50B-C54F-B8D7-77A9CA55AB1C}" type="datetime1">
              <a:rPr lang="en-US" smtClean="0"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9ABFE-5451-314E-827B-D8E0AB5CD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6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>
            <a:extLst>
              <a:ext uri="{FF2B5EF4-FFF2-40B4-BE49-F238E27FC236}">
                <a16:creationId xmlns="" xmlns:a16="http://schemas.microsoft.com/office/drawing/2014/main" id="{8B253BB1-7191-4093-8CEB-AE614E639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805" y="335436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dirty="0" smtClean="0"/>
              <a:t>PRAD DAQ Status</a:t>
            </a:r>
            <a:endParaRPr lang="en-US" altLang="en-US" sz="3600" dirty="0">
              <a:solidFill>
                <a:srgbClr val="FF0000"/>
              </a:solidFill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="" xmlns:a16="http://schemas.microsoft.com/office/drawing/2014/main" id="{6E31B364-75D9-407A-800F-EF17C75EF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605" y="2009104"/>
            <a:ext cx="6400800" cy="1223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-233363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b="1">
                <a:solidFill>
                  <a:srgbClr val="333399"/>
                </a:solidFill>
                <a:latin typeface="+mn-lt"/>
                <a:ea typeface="ＭＳ Ｐゴシック" charset="0"/>
              </a:defRPr>
            </a:lvl2pPr>
            <a:lvl3pPr marL="8001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b="1">
                <a:solidFill>
                  <a:srgbClr val="008000"/>
                </a:solidFill>
                <a:latin typeface="+mn-lt"/>
                <a:ea typeface="ＭＳ Ｐゴシック" charset="0"/>
              </a:defRPr>
            </a:lvl3pPr>
            <a:lvl4pPr marL="11430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1">
                <a:solidFill>
                  <a:srgbClr val="CC0000"/>
                </a:solidFill>
                <a:latin typeface="+mn-lt"/>
                <a:ea typeface="ＭＳ Ｐゴシック" charset="0"/>
              </a:defRPr>
            </a:lvl4pPr>
            <a:lvl5pPr marL="1487488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b="1">
                <a:solidFill>
                  <a:schemeClr val="hlink"/>
                </a:solidFill>
                <a:latin typeface="+mn-lt"/>
                <a:ea typeface="ＭＳ Ｐゴシック" charset="0"/>
              </a:defRPr>
            </a:lvl5pPr>
            <a:lvl6pPr marL="1944688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>
                <a:solidFill>
                  <a:schemeClr val="hlink"/>
                </a:solidFill>
                <a:latin typeface="+mn-lt"/>
              </a:defRPr>
            </a:lvl6pPr>
            <a:lvl7pPr marL="2401888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>
                <a:solidFill>
                  <a:schemeClr val="hlink"/>
                </a:solidFill>
                <a:latin typeface="+mn-lt"/>
              </a:defRPr>
            </a:lvl7pPr>
            <a:lvl8pPr marL="2859088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>
                <a:solidFill>
                  <a:schemeClr val="hlink"/>
                </a:solidFill>
                <a:latin typeface="+mn-lt"/>
              </a:defRPr>
            </a:lvl8pPr>
            <a:lvl9pPr marL="3316288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b="1">
                <a:solidFill>
                  <a:schemeClr val="hlink"/>
                </a:solidFill>
                <a:latin typeface="+mn-lt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Sergey </a:t>
            </a:r>
            <a:r>
              <a:rPr lang="en-US" altLang="en-US" dirty="0" err="1" smtClean="0">
                <a:solidFill>
                  <a:srgbClr val="FF0000"/>
                </a:solidFill>
              </a:rPr>
              <a:t>Boyarinov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algn="ctr" eaLnBrk="1" hangingPunct="1">
              <a:lnSpc>
                <a:spcPct val="90000"/>
              </a:lnSpc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Sep 12, 2025</a:t>
            </a:r>
            <a:endParaRPr lang="en-US" alt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58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604"/>
            <a:ext cx="8229600" cy="51080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PRAD DAQ Diagram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678" y="785446"/>
            <a:ext cx="5772638" cy="58027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6382" y="2321169"/>
            <a:ext cx="788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HYCAL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6791" y="3692612"/>
            <a:ext cx="939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TAGGER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0440" y="4683157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91046" y="2321169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TRIGGER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40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4931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HYCAL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7 VXS crates (adchycal1,..,adchycal7) are operational, all boards installed except </a:t>
            </a:r>
            <a:r>
              <a:rPr lang="en-US" sz="2400" dirty="0" smtClean="0"/>
              <a:t>FAV3’s</a:t>
            </a:r>
            <a:endParaRPr lang="en-US" sz="2400" dirty="0" smtClean="0"/>
          </a:p>
          <a:p>
            <a:r>
              <a:rPr lang="en-US" sz="2400" dirty="0" smtClean="0">
                <a:solidFill>
                  <a:srgbClr val="FF0000"/>
                </a:solidFill>
              </a:rPr>
              <a:t>TO DO: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FAV3 final firmware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FAV3 boards installation in 7 VXS crates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FAV3 boards cabling to HYCAL (in according to trigger map)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29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4931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TAGGER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503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‘</a:t>
            </a:r>
            <a:r>
              <a:rPr lang="en-US" sz="2400" dirty="0" err="1" smtClean="0"/>
              <a:t>tage</a:t>
            </a:r>
            <a:r>
              <a:rPr lang="en-US" sz="2400" dirty="0" smtClean="0"/>
              <a:t>’ and ‘</a:t>
            </a:r>
            <a:r>
              <a:rPr lang="en-US" sz="2400" dirty="0" err="1" smtClean="0"/>
              <a:t>taggermac</a:t>
            </a:r>
            <a:r>
              <a:rPr lang="en-US" sz="2400" dirty="0" smtClean="0"/>
              <a:t>’ crates are operational, all boards </a:t>
            </a:r>
            <a:r>
              <a:rPr lang="en-US" sz="2400" dirty="0" smtClean="0"/>
              <a:t>installed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TO DO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Run single pair cable from ‘</a:t>
            </a:r>
            <a:r>
              <a:rPr lang="en-US" sz="2400" dirty="0" err="1" smtClean="0">
                <a:solidFill>
                  <a:srgbClr val="FF0000"/>
                </a:solidFill>
              </a:rPr>
              <a:t>tage</a:t>
            </a:r>
            <a:r>
              <a:rPr lang="en-US" sz="2400" dirty="0" smtClean="0">
                <a:solidFill>
                  <a:srgbClr val="FF0000"/>
                </a:solidFill>
              </a:rPr>
              <a:t>’ area to the main trigger system (adchycal1 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2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4931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GEM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50322"/>
          </a:xfrm>
        </p:spPr>
        <p:txBody>
          <a:bodyPr>
            <a:norm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 VXS crates (mvt1/2/3) available in the hall, they have CPUs, SDs and TIs, and can be used for GEM </a:t>
            </a:r>
            <a:r>
              <a:rPr lang="en-US" sz="2400" dirty="0" smtClean="0"/>
              <a:t>readout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TO DO: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Test everything in </a:t>
            </a:r>
            <a:r>
              <a:rPr lang="en-US" sz="2400" dirty="0" smtClean="0">
                <a:solidFill>
                  <a:srgbClr val="FF0000"/>
                </a:solidFill>
              </a:rPr>
              <a:t>EEL/125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Move all electronics to the hall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971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4931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TRIGGER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5032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TO DO: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Connect all trigger components (7 VTPs, </a:t>
            </a:r>
            <a:r>
              <a:rPr lang="en-US" sz="2400" dirty="0" smtClean="0">
                <a:solidFill>
                  <a:srgbClr val="FF0000"/>
                </a:solidFill>
              </a:rPr>
              <a:t>TAGE, TS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mr-IN" sz="2400" dirty="0" smtClean="0">
                <a:solidFill>
                  <a:srgbClr val="FF0000"/>
                </a:solidFill>
              </a:rPr>
              <a:t>…</a:t>
            </a:r>
            <a:r>
              <a:rPr lang="en-US" sz="2400" dirty="0" smtClean="0">
                <a:solidFill>
                  <a:srgbClr val="FF0000"/>
                </a:solidFill>
              </a:rPr>
              <a:t> - fibers, transceivers)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Install and test </a:t>
            </a:r>
            <a:r>
              <a:rPr lang="en-US" sz="2400" dirty="0">
                <a:solidFill>
                  <a:srgbClr val="FF0000"/>
                </a:solidFill>
              </a:rPr>
              <a:t>FAV3s and VTPs firmware/software in Hall B </a:t>
            </a:r>
            <a:r>
              <a:rPr lang="en-US" sz="2400" dirty="0" smtClean="0">
                <a:solidFill>
                  <a:srgbClr val="FF0000"/>
                </a:solidFill>
              </a:rPr>
              <a:t>environment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55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6654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Conclusion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0939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All available equipment is installed in the Hall B</a:t>
            </a:r>
          </a:p>
          <a:p>
            <a:r>
              <a:rPr lang="en-US" sz="2000" dirty="0" smtClean="0"/>
              <a:t>Major remaining projects: FAV3s installation and cabling, FAV3/VTP trigger firmware/software, GEM readout</a:t>
            </a:r>
          </a:p>
          <a:p>
            <a:r>
              <a:rPr lang="en-US" sz="2000" dirty="0" smtClean="0"/>
              <a:t>Remaining equipment/firmware/software will be promptly installed and </a:t>
            </a:r>
            <a:r>
              <a:rPr lang="en-US" sz="2000" dirty="0" smtClean="0"/>
              <a:t>commission</a:t>
            </a:r>
            <a:r>
              <a:rPr lang="en-US" sz="2000" dirty="0" smtClean="0"/>
              <a:t>ed </a:t>
            </a:r>
            <a:r>
              <a:rPr lang="en-US" sz="2000" dirty="0" smtClean="0"/>
              <a:t>as soon as available in both EEL/125 and Hall 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ABFE-5451-314E-827B-D8E0AB5CD5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6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63867</TotalTime>
  <Words>216</Words>
  <Application>Microsoft Macintosh PowerPoint</Application>
  <PresentationFormat>On-screen Show (4:3)</PresentationFormat>
  <Paragraphs>39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Mangal</vt:lpstr>
      <vt:lpstr>ＭＳ Ｐゴシック</vt:lpstr>
      <vt:lpstr>Office Theme</vt:lpstr>
      <vt:lpstr>PowerPoint Presentation</vt:lpstr>
      <vt:lpstr>PRAD DAQ Diagram</vt:lpstr>
      <vt:lpstr>HYCAL</vt:lpstr>
      <vt:lpstr>TAGGER</vt:lpstr>
      <vt:lpstr>GEM</vt:lpstr>
      <vt:lpstr>TRIGGER</vt:lpstr>
      <vt:lpstr>Conclusion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sergey</dc:creator>
  <cp:lastModifiedBy>Microsoft Office User</cp:lastModifiedBy>
  <cp:revision>583</cp:revision>
  <cp:lastPrinted>2025-09-12T14:02:00Z</cp:lastPrinted>
  <dcterms:created xsi:type="dcterms:W3CDTF">2020-02-03T03:57:53Z</dcterms:created>
  <dcterms:modified xsi:type="dcterms:W3CDTF">2025-09-12T14:02:03Z</dcterms:modified>
</cp:coreProperties>
</file>