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8" r:id="rId5"/>
    <p:sldId id="275" r:id="rId6"/>
    <p:sldId id="279" r:id="rId7"/>
    <p:sldId id="287" r:id="rId8"/>
    <p:sldId id="291" r:id="rId9"/>
    <p:sldId id="290" r:id="rId10"/>
    <p:sldId id="283" r:id="rId11"/>
    <p:sldId id="289" r:id="rId12"/>
    <p:sldId id="292" r:id="rId13"/>
    <p:sldId id="288" r:id="rId14"/>
    <p:sldId id="276" r:id="rId15"/>
    <p:sldId id="281" r:id="rId16"/>
    <p:sldId id="285" r:id="rId17"/>
    <p:sldId id="284" r:id="rId18"/>
    <p:sldId id="282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C9CE7-7F70-4FD7-A9E4-6E06A6817BD7}" v="9" dt="2025-09-10T14:20:26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20" d="100"/>
          <a:sy n="120" d="100"/>
        </p:scale>
        <p:origin x="2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5B033-E34E-45C2-B9A4-41FAD8ED6AC0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45F6-8A30-42CB-AC64-1340D4440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6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7963-3745-482E-8B0A-435E8767CFF6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09FD4-A40D-4155-8651-63210BCDC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4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9FD4-A40D-4155-8651-63210BCDC3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6508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3001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816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816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8635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2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" y="1117600"/>
            <a:ext cx="6515100" cy="70500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76863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4165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0414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096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2287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58787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813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1856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0898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 dirty="0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1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66800"/>
            <a:ext cx="5375704" cy="2895600"/>
          </a:xfrm>
        </p:spPr>
        <p:txBody>
          <a:bodyPr/>
          <a:lstStyle/>
          <a:p>
            <a:r>
              <a:rPr lang="en-US" dirty="0"/>
              <a:t>JLab Hall B </a:t>
            </a:r>
            <a:br>
              <a:rPr lang="en-US" dirty="0"/>
            </a:br>
            <a:r>
              <a:rPr lang="en-US" dirty="0"/>
              <a:t>PRad II and X17 Engineering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883" y="4495800"/>
            <a:ext cx="4770738" cy="1235676"/>
          </a:xfrm>
        </p:spPr>
        <p:txBody>
          <a:bodyPr/>
          <a:lstStyle/>
          <a:p>
            <a:r>
              <a:rPr lang="en-US" dirty="0"/>
              <a:t>Sep 2025</a:t>
            </a:r>
          </a:p>
          <a:p>
            <a:r>
              <a:rPr lang="en-US" dirty="0"/>
              <a:t>Bob Miller</a:t>
            </a:r>
          </a:p>
          <a:p>
            <a:r>
              <a:rPr lang="en-US" dirty="0"/>
              <a:t>Chris Guthrie</a:t>
            </a:r>
          </a:p>
        </p:txBody>
      </p:sp>
    </p:spTree>
    <p:extLst>
      <p:ext uri="{BB962C8B-B14F-4D97-AF65-F5344CB8AC3E}">
        <p14:creationId xmlns:p14="http://schemas.microsoft.com/office/powerpoint/2010/main" val="20756384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PRad II from Tagger Magnet to Hycal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1295400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Collimator 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28031" y="1292192"/>
            <a:ext cx="7018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Harp</a:t>
            </a:r>
          </a:p>
          <a:p>
            <a:r>
              <a:rPr lang="en-US" dirty="0"/>
              <a:t>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3569" y="1292192"/>
            <a:ext cx="9354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PRad Target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2633" y="1293466"/>
            <a:ext cx="11069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Vacuum Tanks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7535" y="1292192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GEM Detectors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54654" y="1295397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Hycal </a:t>
            </a:r>
          </a:p>
          <a:p>
            <a:r>
              <a:rPr lang="en-US" dirty="0"/>
              <a:t>  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74627" y="5715000"/>
            <a:ext cx="670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PRad II Target to Hycal Lead Tungstate Counters is 6.2 Meters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78603" y="1292192"/>
            <a:ext cx="12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Veto Scintillator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78970"/>
            <a:ext cx="8492854" cy="36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231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PRad II Veto Scintillator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598" y="1365706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scintillator paddles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Mounted to the downstream side of the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paddle can move in and out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Paddle thickness is 3 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271" y="4766962"/>
            <a:ext cx="74994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components arrive at JLab by October 10th</a:t>
            </a:r>
          </a:p>
          <a:p>
            <a:r>
              <a:rPr lang="en-US" dirty="0"/>
              <a:t>All components ready to install in the Hall by the end of October</a:t>
            </a:r>
          </a:p>
        </p:txBody>
      </p:sp>
      <p:pic>
        <p:nvPicPr>
          <p:cNvPr id="6" name="Picture 5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1060736A-41A2-A130-FA3E-8C45866E8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09" y="1459056"/>
            <a:ext cx="2663941" cy="2473084"/>
          </a:xfrm>
          <a:prstGeom prst="rect">
            <a:avLst/>
          </a:prstGeom>
        </p:spPr>
      </p:pic>
      <p:pic>
        <p:nvPicPr>
          <p:cNvPr id="8" name="Picture 7" descr="A picture containing floor&#10;&#10;AI-generated content may be incorrect.">
            <a:extLst>
              <a:ext uri="{FF2B5EF4-FFF2-40B4-BE49-F238E27FC236}">
                <a16:creationId xmlns:a16="http://schemas.microsoft.com/office/drawing/2014/main" id="{2096C8C6-7ED7-08D9-6C75-75D2A46D9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98" y="1459057"/>
            <a:ext cx="3008586" cy="24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64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GEM Detectors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17" y="1360565"/>
            <a:ext cx="3224001" cy="3269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363109"/>
            <a:ext cx="3429000" cy="3304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0643" y="5033226"/>
            <a:ext cx="749945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components arrive at JLab by the end of September.</a:t>
            </a:r>
          </a:p>
          <a:p>
            <a:r>
              <a:rPr lang="en-US" dirty="0"/>
              <a:t>GEM frames will be assembled and placed in the EEL building by October 15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0203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GEM Gas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734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GEM requires up to 500 sccm of 70/30 argon/CO2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Modify Hall B MVT gas system to supply argon/CO2 to GEMS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Supplies 70/30 argon/CO2, mixture can be adjusted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GEM pressure controlled by oil bubblers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Overpressure protection supplied by separate oil bubblers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N2 supply for flushing and conditioning the GEMS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271" y="5029081"/>
            <a:ext cx="749945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gas panel components are at </a:t>
            </a:r>
            <a:r>
              <a:rPr lang="en-US" dirty="0" err="1"/>
              <a:t>JLab</a:t>
            </a:r>
            <a:r>
              <a:rPr lang="en-US" dirty="0"/>
              <a:t> and will be assembled by the end of September.</a:t>
            </a:r>
          </a:p>
          <a:p>
            <a:r>
              <a:rPr lang="en-US" dirty="0"/>
              <a:t>All mixing system components will be installed by the end of October.  </a:t>
            </a:r>
          </a:p>
        </p:txBody>
      </p:sp>
    </p:spTree>
    <p:extLst>
      <p:ext uri="{BB962C8B-B14F-4D97-AF65-F5344CB8AC3E}">
        <p14:creationId xmlns:p14="http://schemas.microsoft.com/office/powerpoint/2010/main" val="14967200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Hycal Collimators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799" y="1523999"/>
            <a:ext cx="8494284" cy="1200330"/>
            <a:chOff x="2315075" y="1523999"/>
            <a:chExt cx="6295525" cy="1200330"/>
          </a:xfrm>
        </p:grpSpPr>
        <p:sp>
          <p:nvSpPr>
            <p:cNvPr id="11" name="TextBox 10"/>
            <p:cNvSpPr txBox="1"/>
            <p:nvPr/>
          </p:nvSpPr>
          <p:spPr>
            <a:xfrm>
              <a:off x="2315075" y="1524000"/>
              <a:ext cx="280445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PRad II Collimator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Covers 4 x 4 Crystals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60 mm Thick Tungsten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Used for PRad 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8851" y="1523999"/>
              <a:ext cx="3471749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X17 Collimator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Covers 6 x 6 Crystals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73 mm Thick Tungsten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09117" y="5552254"/>
            <a:ext cx="74994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components are at </a:t>
            </a:r>
            <a:r>
              <a:rPr lang="en-US" dirty="0" err="1"/>
              <a:t>JLab</a:t>
            </a:r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80B864B-F7CF-0631-49F1-BF39241C1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indoor, metalware, dirty&#10;&#10;AI-generated content may be incorrect.">
            <a:extLst>
              <a:ext uri="{FF2B5EF4-FFF2-40B4-BE49-F238E27FC236}">
                <a16:creationId xmlns:a16="http://schemas.microsoft.com/office/drawing/2014/main" id="{C6447CC6-5DF3-3904-7C03-8128407E1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6777" y="2050647"/>
            <a:ext cx="2914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05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473831" cy="423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Hycal to Beam Dump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1" y="1523999"/>
            <a:ext cx="8305799" cy="646332"/>
            <a:chOff x="1600201" y="1523999"/>
            <a:chExt cx="7010399" cy="646332"/>
          </a:xfrm>
        </p:grpSpPr>
        <p:sp>
          <p:nvSpPr>
            <p:cNvPr id="10" name="TextBox 9"/>
            <p:cNvSpPr txBox="1"/>
            <p:nvPr/>
          </p:nvSpPr>
          <p:spPr>
            <a:xfrm>
              <a:off x="1600201" y="1524000"/>
              <a:ext cx="6431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Hycal</a:t>
              </a:r>
            </a:p>
            <a:p>
              <a:r>
                <a:rPr lang="en-US" dirty="0"/>
                <a:t>         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5076" y="1524000"/>
              <a:ext cx="149492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Beam Tube inside Hycal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1718" y="1524000"/>
              <a:ext cx="16808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Beam Position Monitor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4318" y="1524000"/>
              <a:ext cx="93041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Harp</a:t>
              </a:r>
            </a:p>
            <a:p>
              <a:r>
                <a:rPr lang="en-US" dirty="0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9651" y="1523999"/>
              <a:ext cx="19709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Vacuum Tubes to Beam Dump   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BE7FE06-31FB-4E04-9980-C69CDC6AB8E8}"/>
              </a:ext>
            </a:extLst>
          </p:cNvPr>
          <p:cNvSpPr txBox="1"/>
          <p:nvPr/>
        </p:nvSpPr>
        <p:spPr>
          <a:xfrm>
            <a:off x="685801" y="5760915"/>
            <a:ext cx="74994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Beam line tubes and supports will be ready by the end of October</a:t>
            </a:r>
          </a:p>
        </p:txBody>
      </p:sp>
    </p:spTree>
    <p:extLst>
      <p:ext uri="{BB962C8B-B14F-4D97-AF65-F5344CB8AC3E}">
        <p14:creationId xmlns:p14="http://schemas.microsoft.com/office/powerpoint/2010/main" val="34647080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Design and Engineering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0" y="1524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Conceptual designs of all components are complete, except for X17 vacuum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drawings are complete and have purchase requests submitted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 all components to arrive by the end of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1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Outline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12142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PRad</a:t>
            </a:r>
            <a:r>
              <a:rPr lang="en-US" dirty="0"/>
              <a:t> II and X17 Upstream of the Tagger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X17 from Tagger Magnet to Hycal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Upstream Collimators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X17 Target Harp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X17 Vacuum Chamber Extensions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 Tank Stand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PRad</a:t>
            </a:r>
            <a:r>
              <a:rPr lang="en-US" dirty="0"/>
              <a:t> II and X17 Vacuum Tank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PRad</a:t>
            </a:r>
            <a:r>
              <a:rPr lang="en-US" dirty="0"/>
              <a:t> II from Tagger Magnet to Hycal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PRad II Veto 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GEM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GEM Gas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Hycal Collimators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Hycal to Beam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and Engineering Status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893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PRad II and X17 Upstream of the Tagger Magnet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987" y="1003536"/>
            <a:ext cx="3965613" cy="4180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101852"/>
            <a:ext cx="16941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Harp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1372368"/>
            <a:ext cx="1694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Radiator Foils  and Collimator Block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89622" y="1449374"/>
            <a:ext cx="14716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Halo</a:t>
            </a:r>
          </a:p>
          <a:p>
            <a:r>
              <a:rPr lang="en-US" dirty="0"/>
              <a:t>Counters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9051" y="2713614"/>
            <a:ext cx="1482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Valve and Gauges</a:t>
            </a:r>
          </a:p>
        </p:txBody>
      </p:sp>
      <p:cxnSp>
        <p:nvCxnSpPr>
          <p:cNvPr id="8" name="Straight Arrow Connector 7"/>
          <p:cNvCxnSpPr>
            <a:stCxn id="31" idx="3"/>
          </p:cNvCxnSpPr>
          <p:nvPr/>
        </p:nvCxnSpPr>
        <p:spPr bwMode="auto">
          <a:xfrm>
            <a:off x="1846600" y="1834033"/>
            <a:ext cx="1731475" cy="1292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1846599" y="3268105"/>
            <a:ext cx="1125201" cy="84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1"/>
          </p:cNvCxnSpPr>
          <p:nvPr/>
        </p:nvCxnSpPr>
        <p:spPr bwMode="auto">
          <a:xfrm flipH="1">
            <a:off x="4648200" y="1772540"/>
            <a:ext cx="2541422" cy="1573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1"/>
          </p:cNvCxnSpPr>
          <p:nvPr/>
        </p:nvCxnSpPr>
        <p:spPr bwMode="auto">
          <a:xfrm flipH="1">
            <a:off x="5410200" y="3036780"/>
            <a:ext cx="1768851" cy="112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2400" y="3956696"/>
            <a:ext cx="16941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Raster Magnets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67642" y="3865785"/>
            <a:ext cx="14936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Tagger Magnet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5322715"/>
            <a:ext cx="85088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components are due at </a:t>
            </a:r>
            <a:r>
              <a:rPr lang="en-US" dirty="0" err="1"/>
              <a:t>JLab</a:t>
            </a:r>
            <a:r>
              <a:rPr lang="en-US" dirty="0"/>
              <a:t> by October 10th</a:t>
            </a:r>
          </a:p>
          <a:p>
            <a:r>
              <a:rPr lang="en-US" dirty="0"/>
              <a:t>Installation scheduled for October</a:t>
            </a:r>
          </a:p>
        </p:txBody>
      </p:sp>
    </p:spTree>
    <p:extLst>
      <p:ext uri="{BB962C8B-B14F-4D97-AF65-F5344CB8AC3E}">
        <p14:creationId xmlns:p14="http://schemas.microsoft.com/office/powerpoint/2010/main" val="17163870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X17 from Tagger Magnet to Hycal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580007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19750" y="2878733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1222411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Collimator 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7537" y="1219200"/>
            <a:ext cx="9304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Target &amp; Harp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2156" y="1219201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Vacuum Tube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6606" y="1219201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Vacuum Tanks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5506" y="1219201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GEM Detectors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1222408"/>
            <a:ext cx="87285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Hycal </a:t>
            </a:r>
          </a:p>
          <a:p>
            <a:r>
              <a:rPr lang="en-US" dirty="0"/>
              <a:t>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2100" y="1221572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 Meter Window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2021142"/>
            <a:ext cx="621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X17 Target to Hycal Lead Tungstate Counters is 7.5 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22383"/>
            <a:ext cx="8492854" cy="38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34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Upstream Collimators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799" y="1523999"/>
            <a:ext cx="8494284" cy="646331"/>
            <a:chOff x="2315075" y="1523999"/>
            <a:chExt cx="6295525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315075" y="1524000"/>
              <a:ext cx="208765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 mm Thick Tungsten Collimator on Radiator Stick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2949" y="1523999"/>
              <a:ext cx="369765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Nickel Collimators in Collimator Box Downstream of the Tagger Magnet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53" y="2287927"/>
            <a:ext cx="3724223" cy="2793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37D84-7927-5572-ED5D-DC8ABDEDA5E4}"/>
              </a:ext>
            </a:extLst>
          </p:cNvPr>
          <p:cNvSpPr txBox="1"/>
          <p:nvPr/>
        </p:nvSpPr>
        <p:spPr>
          <a:xfrm>
            <a:off x="3792512" y="5367528"/>
            <a:ext cx="49890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Change Collimators in Collimator Box scheduled for September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A03FA-BA8D-2DDB-6060-6B575FC5E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426456"/>
            <a:ext cx="2816777" cy="35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9063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X17 Target Harp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799" y="1523999"/>
            <a:ext cx="8494284" cy="369332"/>
            <a:chOff x="2315075" y="1523999"/>
            <a:chExt cx="6295525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2315075" y="1524000"/>
              <a:ext cx="2260445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Actuator and Mount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2949" y="1523999"/>
              <a:ext cx="369765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Harp stick with 6 target foils and 2 Harp wires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168647"/>
            <a:ext cx="3049922" cy="3413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638800"/>
            <a:ext cx="85088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components at </a:t>
            </a:r>
            <a:r>
              <a:rPr lang="en-US" dirty="0" err="1"/>
              <a:t>JLab</a:t>
            </a:r>
            <a:r>
              <a:rPr lang="en-US" dirty="0"/>
              <a:t> except actuator – due October 10th</a:t>
            </a:r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82B69FF3-AC4F-E7A1-EA28-6387E74E2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65960"/>
            <a:ext cx="26950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96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X17 Vacuum Chamber Extensions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200" y="5632892"/>
            <a:ext cx="85088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Components required in June 2026</a:t>
            </a:r>
          </a:p>
          <a:p>
            <a:r>
              <a:rPr lang="en-US" dirty="0"/>
              <a:t>Final design and procurement in November 2025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198" y="1371600"/>
            <a:ext cx="85088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Vacuum chamber extensions used in place of PRad II target</a:t>
            </a:r>
          </a:p>
          <a:p>
            <a:r>
              <a:rPr lang="en-US" dirty="0"/>
              <a:t>Ports for turbo pump, gauging, and TFF target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6D645-A20F-1648-9B24-9125D0A0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181600" cy="34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48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Vacuum Tank Stand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7149" y="3276601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160" y="5186111"/>
            <a:ext cx="76952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vacuum tank stand is no longer with us and a new one must be fabricated.  </a:t>
            </a:r>
          </a:p>
          <a:p>
            <a:r>
              <a:rPr lang="en-US" dirty="0"/>
              <a:t>Working with the machine shop to get one made by the end of November.</a:t>
            </a:r>
          </a:p>
        </p:txBody>
      </p:sp>
      <p:pic>
        <p:nvPicPr>
          <p:cNvPr id="4" name="Picture 3" descr="A picture containing text, miller&#10;&#10;AI-generated content may be incorrect.">
            <a:extLst>
              <a:ext uri="{FF2B5EF4-FFF2-40B4-BE49-F238E27FC236}">
                <a16:creationId xmlns:a16="http://schemas.microsoft.com/office/drawing/2014/main" id="{015C5521-4CAC-9134-2FC6-A95FD909D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08" y="1424941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96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DCFB6-8004-2888-87CE-532D0FA51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1460-0234-D7A8-938E-EB975F5E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Prad II and X17 Vacuum Tank Windows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B5511-F82C-8434-E87B-0DAD7269EF6A}"/>
              </a:ext>
            </a:extLst>
          </p:cNvPr>
          <p:cNvSpPr txBox="1"/>
          <p:nvPr/>
        </p:nvSpPr>
        <p:spPr>
          <a:xfrm>
            <a:off x="3867149" y="3276601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36CD4-8E93-59C4-878D-31231611DF78}"/>
              </a:ext>
            </a:extLst>
          </p:cNvPr>
          <p:cNvSpPr txBox="1"/>
          <p:nvPr/>
        </p:nvSpPr>
        <p:spPr>
          <a:xfrm>
            <a:off x="839160" y="5186111"/>
            <a:ext cx="749945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components are at </a:t>
            </a:r>
            <a:r>
              <a:rPr lang="en-US" dirty="0" err="1"/>
              <a:t>Jlab</a:t>
            </a:r>
            <a:endParaRPr lang="en-US" dirty="0"/>
          </a:p>
          <a:p>
            <a:r>
              <a:rPr lang="en-US" dirty="0"/>
              <a:t>Windows have been formed, center holes will be machined by the end of September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F4F49-D3AD-3B47-EE24-DA089C79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38" y="1066800"/>
            <a:ext cx="4376923" cy="40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5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d41d39214145332e3e2aac9fdbd363b">
  <xsd:schema xmlns:xsd="http://www.w3.org/2001/XMLSchema" xmlns:xs="http://www.w3.org/2001/XMLSchema" xmlns:p="http://schemas.microsoft.com/office/2006/metadata/properties" xmlns:ns3="dcff909e-542d-4672-8557-4ef8d9009dce" xmlns:ns4="426b74de-0581-4e94-90c0-1abf6215444e" targetNamespace="http://schemas.microsoft.com/office/2006/metadata/properties" ma:root="true" ma:fieldsID="de9802d8e561be0ccdce2e2662990670" ns3:_="" ns4:_="">
    <xsd:import namespace="dcff909e-542d-4672-8557-4ef8d9009dce"/>
    <xsd:import namespace="426b74de-0581-4e94-90c0-1abf621544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510D4A-9E15-403D-A10F-C958FDF89B4E}">
  <ds:schemaRefs>
    <ds:schemaRef ds:uri="http://schemas.openxmlformats.org/package/2006/metadata/core-properties"/>
    <ds:schemaRef ds:uri="http://purl.org/dc/dcmitype/"/>
    <ds:schemaRef ds:uri="426b74de-0581-4e94-90c0-1abf6215444e"/>
    <ds:schemaRef ds:uri="dcff909e-542d-4672-8557-4ef8d9009dce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346427-DE49-48F5-9630-413DA1E90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87B4BF-1C46-4FBE-9CBC-BF57EE258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f909e-542d-4672-8557-4ef8d9009dce"/>
    <ds:schemaRef ds:uri="426b74de-0581-4e94-90c0-1abf621544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53394</TotalTime>
  <Words>617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Powerpoint Template Lehman Review June 07</vt:lpstr>
      <vt:lpstr>JLab Hall B  PRad II and X17 Engineering Status </vt:lpstr>
      <vt:lpstr>Outline</vt:lpstr>
      <vt:lpstr>PRad II and X17 Upstream of the Tagger Magnet</vt:lpstr>
      <vt:lpstr>X17 from Tagger Magnet to Hycal</vt:lpstr>
      <vt:lpstr>Upstream Collimators</vt:lpstr>
      <vt:lpstr>X17 Target Harp</vt:lpstr>
      <vt:lpstr>X17 Vacuum Chamber Extensions</vt:lpstr>
      <vt:lpstr>Vacuum Tank Stand</vt:lpstr>
      <vt:lpstr>Prad II and X17 Vacuum Tank Windows</vt:lpstr>
      <vt:lpstr>PRad II from Tagger Magnet to Hycal</vt:lpstr>
      <vt:lpstr>PRad II Veto Scintillator</vt:lpstr>
      <vt:lpstr>GEM Detectors</vt:lpstr>
      <vt:lpstr>GEM Gas System</vt:lpstr>
      <vt:lpstr>Hycal Collimators</vt:lpstr>
      <vt:lpstr>Hycal to Beam Dump</vt:lpstr>
      <vt:lpstr>Design and Engineering Status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Mounting to Torus</dc:title>
  <dc:creator>rmiller</dc:creator>
  <cp:lastModifiedBy>Bob Miller</cp:lastModifiedBy>
  <cp:revision>156</cp:revision>
  <dcterms:created xsi:type="dcterms:W3CDTF">2013-10-28T14:26:47Z</dcterms:created>
  <dcterms:modified xsi:type="dcterms:W3CDTF">2025-09-11T12:06:49Z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