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autoCompressPictures="0">
  <p:sldMasterIdLst>
    <p:sldMasterId id="2147483670" r:id="rId1"/>
  </p:sldMasterIdLst>
  <p:notesMasterIdLst>
    <p:notesMasterId r:id="rId7"/>
  </p:notesMasterIdLst>
  <p:sldIdLst>
    <p:sldId id="289" r:id="rId2"/>
    <p:sldId id="258" r:id="rId3"/>
    <p:sldId id="270" r:id="rId4"/>
    <p:sldId id="290" r:id="rId5"/>
    <p:sldId id="291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DD5DD"/>
    <a:srgbClr val="5C72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599" autoAdjust="0"/>
    <p:restoredTop sz="96405"/>
  </p:normalViewPr>
  <p:slideViewPr>
    <p:cSldViewPr snapToGrid="0">
      <p:cViewPr varScale="1">
        <p:scale>
          <a:sx n="128" d="100"/>
          <a:sy n="128" d="100"/>
        </p:scale>
        <p:origin x="73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97" d="100"/>
          <a:sy n="97" d="100"/>
        </p:scale>
        <p:origin x="3120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rial" panose="020B0604020202020204" pitchFamily="34" charset="0"/>
              </a:defRPr>
            </a:lvl1pPr>
          </a:lstStyle>
          <a:p>
            <a:fld id="{DDC30C42-F1EA-EA44-9613-5E7947EE8325}" type="datetimeFigureOut">
              <a:rPr lang="en-US" smtClean="0"/>
              <a:pPr/>
              <a:t>9/10/25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rial" panose="020B0604020202020204" pitchFamily="34" charset="0"/>
              </a:defRPr>
            </a:lvl1pPr>
          </a:lstStyle>
          <a:p>
            <a:fld id="{493BBF43-A868-D94C-A9CC-39C296714D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56744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16C7AA-86AD-BEB3-BF4C-54F9FAF3F5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6A6DA5A-5942-5391-17F4-CC5604FF4DF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4894558-4C39-B51D-662D-EBC000912F2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Tip: Keep titles under 60 characters for readability</a:t>
            </a:r>
          </a:p>
          <a:p>
            <a:r>
              <a:rPr lang="en-US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To change the photo: Right-click on photo and select change photo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F6D029-F3FF-09D9-212B-90FD668CEB0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3BBF43-A868-D94C-A9CC-39C296714D2B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18942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Use for: Introducing new topics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To change the photo: Right-click on photo and select change photo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3BBF43-A868-D94C-A9CC-39C296714D2B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68766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None/>
            </a:pPr>
            <a:r>
              <a:rPr lang="en-US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Guidelines: 6-8 bullets per slide; Use sentence fragments for bullets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To change the photo: Right-click on photo and select change photo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3BBF43-A868-D94C-A9CC-39C296714D2B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16366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5BF14DA4-6BD3-41D0-ED7B-F5CF63D8E02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387975" y="0"/>
            <a:ext cx="6804025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9795D8-36C7-9AC6-7BB0-2FA187F49B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1417" y="2125014"/>
            <a:ext cx="6297984" cy="919032"/>
          </a:xfrm>
        </p:spPr>
        <p:txBody>
          <a:bodyPr anchor="b">
            <a:noAutofit/>
          </a:bodyPr>
          <a:lstStyle>
            <a:lvl1pPr algn="l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A76DAF6-7FAD-3329-1F2F-26D428433E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1416" y="3047266"/>
            <a:ext cx="6559241" cy="529861"/>
          </a:xfrm>
        </p:spPr>
        <p:txBody>
          <a:bodyPr>
            <a:noAutofit/>
          </a:bodyPr>
          <a:lstStyle>
            <a:lvl1pPr marL="0" indent="0" algn="l">
              <a:buNone/>
              <a:defRPr sz="2800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25E06F63-AE6B-E540-C04D-8905B2EFD5B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96963" y="4244658"/>
            <a:ext cx="5999008" cy="529861"/>
          </a:xfrm>
        </p:spPr>
        <p:txBody>
          <a:bodyPr>
            <a:noAutofit/>
          </a:bodyPr>
          <a:lstStyle>
            <a:lvl1pPr marL="0" indent="0" algn="r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2BCBF152-3CD9-3B8D-5C6A-83D9FE6F56E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96963" y="4775200"/>
            <a:ext cx="5999162" cy="501650"/>
          </a:xfrm>
        </p:spPr>
        <p:txBody>
          <a:bodyPr>
            <a:noAutofit/>
          </a:bodyPr>
          <a:lstStyle>
            <a:lvl1pPr marL="0" indent="0" algn="r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94607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dy Slide - 1 Righ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7D567A-C123-96A9-1DD3-17C276C7D0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246796" y="665018"/>
            <a:ext cx="5945204" cy="448887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425B193-7653-FA58-7C69-56865C4DF7B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3982" y="80668"/>
            <a:ext cx="1355836" cy="423699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9A65267B-D68D-AD5F-98C2-6810944CC1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093" y="531951"/>
            <a:ext cx="5785319" cy="678664"/>
          </a:xfrm>
        </p:spPr>
        <p:txBody>
          <a:bodyPr anchor="b">
            <a:noAutofit/>
          </a:bodyPr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80D2211A-9B16-224E-FFC5-4225BAB41A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09093" y="1319201"/>
            <a:ext cx="5785319" cy="4891433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Footer Placeholder 5">
            <a:extLst>
              <a:ext uri="{FF2B5EF4-FFF2-40B4-BE49-F238E27FC236}">
                <a16:creationId xmlns:a16="http://schemas.microsoft.com/office/drawing/2014/main" id="{AA5FB620-142D-2BE0-8116-9FAAA7F693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30592"/>
            <a:ext cx="4114800" cy="365125"/>
          </a:xfrm>
          <a:prstGeom prst="rect">
            <a:avLst/>
          </a:prstGeom>
        </p:spPr>
        <p:txBody>
          <a:bodyPr anchor="ctr"/>
          <a:lstStyle>
            <a:lvl1pPr algn="ctr">
              <a:defRPr sz="100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8" name="Slide Number Placeholder 6">
            <a:extLst>
              <a:ext uri="{FF2B5EF4-FFF2-40B4-BE49-F238E27FC236}">
                <a16:creationId xmlns:a16="http://schemas.microsoft.com/office/drawing/2014/main" id="{85A35A3C-EFCE-E977-5D10-513BA05CD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4000" y="6330592"/>
            <a:ext cx="2743200" cy="365125"/>
          </a:xfrm>
          <a:prstGeom prst="rect">
            <a:avLst/>
          </a:prstGeom>
        </p:spPr>
        <p:txBody>
          <a:bodyPr anchor="ctr"/>
          <a:lstStyle>
            <a:lvl1pPr algn="r">
              <a:defRPr sz="1000">
                <a:latin typeface="Arial" panose="020B0604020202020204" pitchFamily="34" charset="0"/>
              </a:defRPr>
            </a:lvl1pPr>
          </a:lstStyle>
          <a:p>
            <a:fld id="{7D1BE87E-F0DE-A44C-894B-E142BEB21E4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Date Placeholder 4">
            <a:extLst>
              <a:ext uri="{FF2B5EF4-FFF2-40B4-BE49-F238E27FC236}">
                <a16:creationId xmlns:a16="http://schemas.microsoft.com/office/drawing/2014/main" id="{FD481F92-CD79-AD15-7CA5-87C78AC695B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1726" y="6330592"/>
            <a:ext cx="2743200" cy="365125"/>
          </a:xfrm>
          <a:prstGeom prst="rect">
            <a:avLst/>
          </a:prstGeom>
        </p:spPr>
        <p:txBody>
          <a:bodyPr anchor="ctr"/>
          <a:lstStyle>
            <a:lvl1pPr>
              <a:defRPr sz="1000">
                <a:latin typeface="Arial" panose="020B0604020202020204" pitchFamily="34" charset="0"/>
              </a:defRPr>
            </a:lvl1pPr>
          </a:lstStyle>
          <a:p>
            <a:fld id="{CAADF119-FBE4-4B30-887E-7063E5FE77D4}" type="datetime1">
              <a:rPr lang="en-US" smtClean="0"/>
              <a:t>9/10/25</a:t>
            </a:fld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DB17564-960C-4BE2-AE3B-9E042530BCE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3982" y="80668"/>
            <a:ext cx="1355836" cy="423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1387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dy Slide - No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C7FC8732-2197-B9C7-FC84-CA5395C6506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3982" y="80668"/>
            <a:ext cx="1355836" cy="423699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99465704-2370-60F7-6005-D0288DFD87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093" y="531951"/>
            <a:ext cx="11044707" cy="678664"/>
          </a:xfrm>
        </p:spPr>
        <p:txBody>
          <a:bodyPr anchor="b">
            <a:noAutofit/>
          </a:bodyPr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D0A29258-15C1-6FB2-52AC-108985A071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09094" y="1319201"/>
            <a:ext cx="5682288" cy="4891433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7E85E37D-8958-2DEE-18A0-03962A83466E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6110467" y="1322610"/>
            <a:ext cx="5682289" cy="4891433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Footer Placeholder 5">
            <a:extLst>
              <a:ext uri="{FF2B5EF4-FFF2-40B4-BE49-F238E27FC236}">
                <a16:creationId xmlns:a16="http://schemas.microsoft.com/office/drawing/2014/main" id="{6FBE509B-CE41-57EF-59C3-275E43C033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30592"/>
            <a:ext cx="4114800" cy="365125"/>
          </a:xfrm>
          <a:prstGeom prst="rect">
            <a:avLst/>
          </a:prstGeom>
        </p:spPr>
        <p:txBody>
          <a:bodyPr anchor="ctr"/>
          <a:lstStyle>
            <a:lvl1pPr algn="ctr">
              <a:defRPr sz="100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6">
            <a:extLst>
              <a:ext uri="{FF2B5EF4-FFF2-40B4-BE49-F238E27FC236}">
                <a16:creationId xmlns:a16="http://schemas.microsoft.com/office/drawing/2014/main" id="{944E86B8-08A1-6B0A-9E8F-1A2C02525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4000" y="6330592"/>
            <a:ext cx="2743200" cy="365125"/>
          </a:xfrm>
          <a:prstGeom prst="rect">
            <a:avLst/>
          </a:prstGeom>
        </p:spPr>
        <p:txBody>
          <a:bodyPr anchor="ctr"/>
          <a:lstStyle>
            <a:lvl1pPr algn="r">
              <a:defRPr sz="1000">
                <a:latin typeface="Arial" panose="020B0604020202020204" pitchFamily="34" charset="0"/>
              </a:defRPr>
            </a:lvl1pPr>
          </a:lstStyle>
          <a:p>
            <a:fld id="{7D1BE87E-F0DE-A44C-894B-E142BEB21E4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E111C8-7DEA-F7D8-15DA-EC66E6103A5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1726" y="6330592"/>
            <a:ext cx="2743200" cy="365125"/>
          </a:xfrm>
          <a:prstGeom prst="rect">
            <a:avLst/>
          </a:prstGeom>
        </p:spPr>
        <p:txBody>
          <a:bodyPr anchor="ctr"/>
          <a:lstStyle>
            <a:lvl1pPr>
              <a:defRPr sz="1000">
                <a:latin typeface="Arial" panose="020B0604020202020204" pitchFamily="34" charset="0"/>
              </a:defRPr>
            </a:lvl1pPr>
          </a:lstStyle>
          <a:p>
            <a:fld id="{8ABF4FA7-1E5E-4092-8A64-2F16A7152577}" type="datetime1">
              <a:rPr lang="en-US" smtClean="0"/>
              <a:t>9/10/25</a:t>
            </a:fld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D72F205-0884-4182-ADD8-D44EB482580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3982" y="80668"/>
            <a:ext cx="1355836" cy="423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4543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dy Slide - Slate Two Photos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17BE5B-D462-52DE-1421-03616B30B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093" y="531951"/>
            <a:ext cx="5785319" cy="678664"/>
          </a:xfrm>
        </p:spPr>
        <p:txBody>
          <a:bodyPr anchor="b">
            <a:no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7D567A-C123-96A9-1DD3-17C276C7D0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246796" y="549107"/>
            <a:ext cx="5945204" cy="276398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A92B06-2663-62EC-E8B1-7567E866D3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09093" y="1319201"/>
            <a:ext cx="5785319" cy="4891433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1" name="Picture 10" descr="Logo, company name&#10;&#10;Description automatically generated">
            <a:extLst>
              <a:ext uri="{FF2B5EF4-FFF2-40B4-BE49-F238E27FC236}">
                <a16:creationId xmlns:a16="http://schemas.microsoft.com/office/drawing/2014/main" id="{59AD2392-E6B3-D73D-424E-42A0157E1CA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9331" y="-12193"/>
            <a:ext cx="1474015" cy="574180"/>
          </a:xfrm>
          <a:prstGeom prst="rect">
            <a:avLst/>
          </a:prstGeom>
        </p:spPr>
      </p:pic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02C1D150-46A5-C3E3-0093-1693429B2A69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6246796" y="3446653"/>
            <a:ext cx="5945204" cy="276398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Footer Placeholder 5">
            <a:extLst>
              <a:ext uri="{FF2B5EF4-FFF2-40B4-BE49-F238E27FC236}">
                <a16:creationId xmlns:a16="http://schemas.microsoft.com/office/drawing/2014/main" id="{DF46FADE-5392-BCFC-BAD6-D700EFBD77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30592"/>
            <a:ext cx="4114800" cy="365125"/>
          </a:xfrm>
          <a:prstGeom prst="rect">
            <a:avLst/>
          </a:prstGeom>
        </p:spPr>
        <p:txBody>
          <a:bodyPr anchor="ctr"/>
          <a:lstStyle>
            <a:lvl1pPr algn="ctr">
              <a:defRPr sz="100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4B37EFF6-260E-A1F5-FF79-F0ABEF7A2E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4000" y="6330592"/>
            <a:ext cx="2743200" cy="365125"/>
          </a:xfrm>
          <a:prstGeom prst="rect">
            <a:avLst/>
          </a:prstGeom>
        </p:spPr>
        <p:txBody>
          <a:bodyPr anchor="ctr"/>
          <a:lstStyle>
            <a:lvl1pPr algn="r">
              <a:defRPr sz="100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fld id="{7D1BE87E-F0DE-A44C-894B-E142BEB21E4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71D8BB-52A9-22B5-DB17-DA5C2307245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1726" y="6330592"/>
            <a:ext cx="2743200" cy="365125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fld id="{84D608DB-8471-438C-96F2-BF69B78E0782}" type="datetime1">
              <a:rPr lang="en-US" smtClean="0"/>
              <a:t>9/10/25</a:t>
            </a:fld>
            <a:endParaRPr lang="en-US" dirty="0"/>
          </a:p>
        </p:txBody>
      </p:sp>
      <p:pic>
        <p:nvPicPr>
          <p:cNvPr id="13" name="Picture 12" descr="Logo, company name&#10;&#10;Description automatically generated">
            <a:extLst>
              <a:ext uri="{FF2B5EF4-FFF2-40B4-BE49-F238E27FC236}">
                <a16:creationId xmlns:a16="http://schemas.microsoft.com/office/drawing/2014/main" id="{D19EE4BA-CD94-40C8-BA88-88F35B10B1E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9331" y="-12193"/>
            <a:ext cx="1474015" cy="574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0324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dy Slide - Grey 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7D567A-C123-96A9-1DD3-17C276C7D0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246796" y="665018"/>
            <a:ext cx="5945204" cy="448887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A65267B-D68D-AD5F-98C2-6810944CC1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093" y="531951"/>
            <a:ext cx="5785319" cy="678664"/>
          </a:xfrm>
        </p:spPr>
        <p:txBody>
          <a:bodyPr anchor="b">
            <a:no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80D2211A-9B16-224E-FFC5-4225BAB41A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09093" y="1319201"/>
            <a:ext cx="5785319" cy="4891433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B903C67-DC6F-088A-9EA9-D734508F8DF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3982" y="80668"/>
            <a:ext cx="1355836" cy="423699"/>
          </a:xfrm>
          <a:prstGeom prst="rect">
            <a:avLst/>
          </a:prstGeom>
        </p:spPr>
      </p:pic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77E5CE1A-809C-DEBF-5077-24C3A3D42D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30592"/>
            <a:ext cx="4114800" cy="365125"/>
          </a:xfrm>
          <a:prstGeom prst="rect">
            <a:avLst/>
          </a:prstGeom>
        </p:spPr>
        <p:txBody>
          <a:bodyPr anchor="ctr"/>
          <a:lstStyle>
            <a:lvl1pPr algn="ctr">
              <a:defRPr sz="100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6A59512F-10DA-5515-E4C4-B98127B24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4000" y="6330592"/>
            <a:ext cx="2743200" cy="365125"/>
          </a:xfrm>
          <a:prstGeom prst="rect">
            <a:avLst/>
          </a:prstGeom>
        </p:spPr>
        <p:txBody>
          <a:bodyPr anchor="ctr"/>
          <a:lstStyle>
            <a:lvl1pPr algn="r">
              <a:defRPr sz="1000">
                <a:latin typeface="Arial" panose="020B0604020202020204" pitchFamily="34" charset="0"/>
              </a:defRPr>
            </a:lvl1pPr>
          </a:lstStyle>
          <a:p>
            <a:fld id="{7D1BE87E-F0DE-A44C-894B-E142BEB21E4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8FEC5F-8621-2ECE-218F-2628960DE6C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1726" y="6330592"/>
            <a:ext cx="2743200" cy="365125"/>
          </a:xfrm>
          <a:prstGeom prst="rect">
            <a:avLst/>
          </a:prstGeom>
        </p:spPr>
        <p:txBody>
          <a:bodyPr anchor="ctr"/>
          <a:lstStyle>
            <a:lvl1pPr>
              <a:defRPr sz="1000">
                <a:latin typeface="Arial" panose="020B0604020202020204" pitchFamily="34" charset="0"/>
              </a:defRPr>
            </a:lvl1pPr>
          </a:lstStyle>
          <a:p>
            <a:fld id="{A52F8196-A714-4021-8525-BBF3DB1CC2B9}" type="datetime1">
              <a:rPr lang="en-US" smtClean="0"/>
              <a:t>9/10/25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FCFCA19-01CD-4B66-B389-82A12968C55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3982" y="80668"/>
            <a:ext cx="1355836" cy="423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8606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estion Slid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7E41ED-F47F-85C7-0527-8C9FCCC7AD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0767" y="2759119"/>
            <a:ext cx="10053033" cy="880970"/>
          </a:xfrm>
        </p:spPr>
        <p:txBody>
          <a:bodyPr>
            <a:noAutofit/>
          </a:bodyPr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A830D66-7C16-31AC-766A-71753A6062A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77059" y="6170055"/>
            <a:ext cx="1728303" cy="495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3022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tro Slide">
    <p:bg>
      <p:bgPr>
        <a:blipFill dpi="0"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7E41ED-F47F-85C7-0527-8C9FCCC7AD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0766" y="1891183"/>
            <a:ext cx="10053033" cy="1325563"/>
          </a:xfr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7373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ansitions Slid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7E41ED-F47F-85C7-0527-8C9FCCC7AD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0766" y="1891183"/>
            <a:ext cx="10053033" cy="1325563"/>
          </a:xfr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36327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dy Slide - 2 Photos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17BE5B-D462-52DE-1421-03616B30B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093" y="531951"/>
            <a:ext cx="5785319" cy="678664"/>
          </a:xfrm>
        </p:spPr>
        <p:txBody>
          <a:bodyPr anchor="b">
            <a:noAutofit/>
          </a:bodyPr>
          <a:lstStyle>
            <a:lvl1pPr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7D567A-C123-96A9-1DD3-17C276C7D0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246796" y="549107"/>
            <a:ext cx="5945204" cy="2763982"/>
          </a:xfrm>
        </p:spPr>
        <p:txBody>
          <a:bodyPr>
            <a:no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A92B06-2663-62EC-E8B1-7567E866D3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09093" y="1319201"/>
            <a:ext cx="5785319" cy="4891433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F8DF632-CAE9-022C-6607-B217F56D5CC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3982" y="80668"/>
            <a:ext cx="1355836" cy="423699"/>
          </a:xfrm>
          <a:prstGeom prst="rect">
            <a:avLst/>
          </a:prstGeom>
        </p:spPr>
      </p:pic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02C1D150-46A5-C3E3-0093-1693429B2A69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6246796" y="3446653"/>
            <a:ext cx="5945204" cy="2763982"/>
          </a:xfrm>
        </p:spPr>
        <p:txBody>
          <a:bodyPr>
            <a:no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Date Placeholder 4">
            <a:extLst>
              <a:ext uri="{FF2B5EF4-FFF2-40B4-BE49-F238E27FC236}">
                <a16:creationId xmlns:a16="http://schemas.microsoft.com/office/drawing/2014/main" id="{A6C8BEAD-C13B-93F9-6676-CE56FFBEEBF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1726" y="6330592"/>
            <a:ext cx="2743200" cy="365125"/>
          </a:xfrm>
          <a:prstGeom prst="rect">
            <a:avLst/>
          </a:prstGeom>
        </p:spPr>
        <p:txBody>
          <a:bodyPr anchor="ctr"/>
          <a:lstStyle>
            <a:lvl1pPr>
              <a:defRPr sz="1000">
                <a:latin typeface="Arial" panose="020B0604020202020204" pitchFamily="34" charset="0"/>
              </a:defRPr>
            </a:lvl1pPr>
          </a:lstStyle>
          <a:p>
            <a:fld id="{EDB80F63-0339-4821-9425-EEBDE7EE0A50}" type="datetime1">
              <a:rPr lang="en-US" smtClean="0"/>
              <a:t>9/10/25</a:t>
            </a:fld>
            <a:endParaRPr lang="en-US" dirty="0"/>
          </a:p>
        </p:txBody>
      </p:sp>
      <p:sp>
        <p:nvSpPr>
          <p:cNvPr id="11" name="Footer Placeholder 5">
            <a:extLst>
              <a:ext uri="{FF2B5EF4-FFF2-40B4-BE49-F238E27FC236}">
                <a16:creationId xmlns:a16="http://schemas.microsoft.com/office/drawing/2014/main" id="{9B986840-5762-4DAF-7AD9-5F837D0622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30592"/>
            <a:ext cx="4114800" cy="365125"/>
          </a:xfrm>
          <a:prstGeom prst="rect">
            <a:avLst/>
          </a:prstGeom>
        </p:spPr>
        <p:txBody>
          <a:bodyPr anchor="ctr"/>
          <a:lstStyle>
            <a:lvl1pPr algn="ctr">
              <a:defRPr sz="100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id="{1E2F678D-103F-49D4-B531-CA075474F3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0371" y="6330592"/>
            <a:ext cx="2743200" cy="365125"/>
          </a:xfrm>
          <a:prstGeom prst="rect">
            <a:avLst/>
          </a:prstGeom>
        </p:spPr>
        <p:txBody>
          <a:bodyPr anchor="ctr"/>
          <a:lstStyle>
            <a:lvl1pPr algn="r">
              <a:defRPr sz="1000">
                <a:latin typeface="Arial" panose="020B0604020202020204" pitchFamily="34" charset="0"/>
              </a:defRPr>
            </a:lvl1pPr>
          </a:lstStyle>
          <a:p>
            <a:fld id="{7D1BE87E-F0DE-A44C-894B-E142BEB21E4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B721D4D-BA71-46BF-9E11-753BC33668E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3982" y="80668"/>
            <a:ext cx="1355836" cy="423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202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dy Slide - Top Photo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7D567A-C123-96A9-1DD3-17C276C7D0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8195"/>
            <a:ext cx="12192000" cy="342080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A92B06-2663-62EC-E8B1-7567E866D3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35924" y="3666870"/>
            <a:ext cx="5642016" cy="2414481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718A1B46-8C31-1942-9CDD-F244EA45E1A6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6103516" y="3666870"/>
            <a:ext cx="5642016" cy="2414481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E2D036AA-9340-745D-7ECF-2C66965EE75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" y="531951"/>
            <a:ext cx="6094412" cy="678664"/>
          </a:xfrm>
        </p:spPr>
        <p:txBody>
          <a:bodyPr anchor="b">
            <a:no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 Click to edit Master title style</a:t>
            </a:r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E2354D38-C6CF-E355-ADC2-9780C4F40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30592"/>
            <a:ext cx="4114800" cy="365125"/>
          </a:xfrm>
          <a:prstGeom prst="rect">
            <a:avLst/>
          </a:prstGeom>
        </p:spPr>
        <p:txBody>
          <a:bodyPr anchor="ctr"/>
          <a:lstStyle>
            <a:lvl1pPr algn="ctr">
              <a:defRPr sz="100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24DF5B5C-0FB6-281B-79D1-3AAEEBC738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4000" y="6330592"/>
            <a:ext cx="2743200" cy="365125"/>
          </a:xfrm>
          <a:prstGeom prst="rect">
            <a:avLst/>
          </a:prstGeom>
        </p:spPr>
        <p:txBody>
          <a:bodyPr anchor="ctr"/>
          <a:lstStyle>
            <a:lvl1pPr algn="r">
              <a:defRPr sz="1000">
                <a:latin typeface="Arial" panose="020B0604020202020204" pitchFamily="34" charset="0"/>
              </a:defRPr>
            </a:lvl1pPr>
          </a:lstStyle>
          <a:p>
            <a:fld id="{7D1BE87E-F0DE-A44C-894B-E142BEB21E4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CE744EEC-877B-6658-1AF3-402C4637D61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1726" y="6330592"/>
            <a:ext cx="2743200" cy="365125"/>
          </a:xfrm>
          <a:prstGeom prst="rect">
            <a:avLst/>
          </a:prstGeom>
        </p:spPr>
        <p:txBody>
          <a:bodyPr anchor="ctr"/>
          <a:lstStyle>
            <a:lvl1pPr>
              <a:defRPr sz="1000">
                <a:latin typeface="Arial" panose="020B0604020202020204" pitchFamily="34" charset="0"/>
              </a:defRPr>
            </a:lvl1pPr>
          </a:lstStyle>
          <a:p>
            <a:fld id="{9AD7FFB5-2B44-4A61-A840-20A8B411001D}" type="datetime1">
              <a:rPr lang="en-US" smtClean="0"/>
              <a:t>9/10/25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951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dy Slide - 1 Photo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7D567A-C123-96A9-1DD3-17C276C7D0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246796" y="665018"/>
            <a:ext cx="5945204" cy="448887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F8DF632-CAE9-022C-6607-B217F56D5CC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3982" y="80668"/>
            <a:ext cx="1355836" cy="423699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F69CE8BE-367E-106F-0A1A-D4403D3CF3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093" y="531951"/>
            <a:ext cx="5785319" cy="678664"/>
          </a:xfrm>
        </p:spPr>
        <p:txBody>
          <a:bodyPr anchor="b">
            <a:no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EA0AC1C4-21D9-DD3B-28D1-1E97E488E1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09093" y="1319201"/>
            <a:ext cx="5785319" cy="4891433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5">
            <a:extLst>
              <a:ext uri="{FF2B5EF4-FFF2-40B4-BE49-F238E27FC236}">
                <a16:creationId xmlns:a16="http://schemas.microsoft.com/office/drawing/2014/main" id="{A4AF7EA1-AC10-6B34-7D70-18A57ABFF3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30592"/>
            <a:ext cx="4114800" cy="365125"/>
          </a:xfrm>
          <a:prstGeom prst="rect">
            <a:avLst/>
          </a:prstGeom>
        </p:spPr>
        <p:txBody>
          <a:bodyPr anchor="ctr"/>
          <a:lstStyle>
            <a:lvl1pPr algn="ctr">
              <a:defRPr sz="100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0B83816E-8201-5044-F359-AFD3FCE21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4000" y="6330592"/>
            <a:ext cx="2743200" cy="365125"/>
          </a:xfrm>
          <a:prstGeom prst="rect">
            <a:avLst/>
          </a:prstGeom>
        </p:spPr>
        <p:txBody>
          <a:bodyPr anchor="ctr"/>
          <a:lstStyle>
            <a:lvl1pPr algn="r">
              <a:defRPr sz="1000">
                <a:latin typeface="Arial" panose="020B0604020202020204" pitchFamily="34" charset="0"/>
              </a:defRPr>
            </a:lvl1pPr>
          </a:lstStyle>
          <a:p>
            <a:fld id="{7D1BE87E-F0DE-A44C-894B-E142BEB21E4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8CE785-B03D-6A9D-B2E7-6E9D526B228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1726" y="6330592"/>
            <a:ext cx="2743200" cy="365125"/>
          </a:xfrm>
          <a:prstGeom prst="rect">
            <a:avLst/>
          </a:prstGeom>
        </p:spPr>
        <p:txBody>
          <a:bodyPr anchor="ctr"/>
          <a:lstStyle>
            <a:lvl1pPr>
              <a:defRPr sz="1000">
                <a:latin typeface="Arial" panose="020B0604020202020204" pitchFamily="34" charset="0"/>
              </a:defRPr>
            </a:lvl1pPr>
          </a:lstStyle>
          <a:p>
            <a:fld id="{41AFAF23-1F56-4840-A737-495C4921DE94}" type="datetime1">
              <a:rPr lang="en-US" smtClean="0"/>
              <a:t>9/10/25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6869AEF-C002-4444-8791-56AEEFBFD84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3982" y="80668"/>
            <a:ext cx="1355836" cy="423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4834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dy Slide - Circular Photo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7D567A-C123-96A9-1DD3-17C276C7D0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220496" y="531951"/>
            <a:ext cx="5971504" cy="567868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F8DF632-CAE9-022C-6607-B217F56D5CC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3982" y="80668"/>
            <a:ext cx="1355836" cy="423699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F69CE8BE-367E-106F-0A1A-D4403D3CF3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093" y="531951"/>
            <a:ext cx="5785319" cy="678664"/>
          </a:xfrm>
        </p:spPr>
        <p:txBody>
          <a:bodyPr anchor="b">
            <a:no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EA0AC1C4-21D9-DD3B-28D1-1E97E488E1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09093" y="1319201"/>
            <a:ext cx="5785319" cy="4891433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5">
            <a:extLst>
              <a:ext uri="{FF2B5EF4-FFF2-40B4-BE49-F238E27FC236}">
                <a16:creationId xmlns:a16="http://schemas.microsoft.com/office/drawing/2014/main" id="{EF6ADE35-BF0E-DF23-D913-1DAA8CCD67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30592"/>
            <a:ext cx="4114800" cy="365125"/>
          </a:xfrm>
          <a:prstGeom prst="rect">
            <a:avLst/>
          </a:prstGeom>
        </p:spPr>
        <p:txBody>
          <a:bodyPr anchor="ctr"/>
          <a:lstStyle>
            <a:lvl1pPr algn="ctr">
              <a:defRPr sz="100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BB898288-99FE-E6BE-FBE5-A3D4DE28F2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4000" y="6330592"/>
            <a:ext cx="2743200" cy="365125"/>
          </a:xfrm>
          <a:prstGeom prst="rect">
            <a:avLst/>
          </a:prstGeom>
        </p:spPr>
        <p:txBody>
          <a:bodyPr anchor="ctr"/>
          <a:lstStyle>
            <a:lvl1pPr algn="r">
              <a:defRPr sz="1000">
                <a:latin typeface="Arial" panose="020B0604020202020204" pitchFamily="34" charset="0"/>
              </a:defRPr>
            </a:lvl1pPr>
          </a:lstStyle>
          <a:p>
            <a:fld id="{7D1BE87E-F0DE-A44C-894B-E142BEB21E4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636C01-DAC5-C8E5-E590-A408A6BB45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1726" y="6330592"/>
            <a:ext cx="2743200" cy="365125"/>
          </a:xfrm>
          <a:prstGeom prst="rect">
            <a:avLst/>
          </a:prstGeom>
        </p:spPr>
        <p:txBody>
          <a:bodyPr anchor="ctr"/>
          <a:lstStyle>
            <a:lvl1pPr>
              <a:defRPr sz="1000">
                <a:latin typeface="Arial" panose="020B0604020202020204" pitchFamily="34" charset="0"/>
              </a:defRPr>
            </a:lvl1pPr>
          </a:lstStyle>
          <a:p>
            <a:fld id="{8063D29F-10D7-4725-BF37-BCBE1D282228}" type="datetime1">
              <a:rPr lang="en-US" smtClean="0"/>
              <a:t>9/10/25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6F161EE-76CC-45E3-AC2B-F55638E7178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3982" y="80668"/>
            <a:ext cx="1355836" cy="423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891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dy Slide - No Photos 2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25C33B-E0CB-3D46-9D0E-818453377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30592"/>
            <a:ext cx="4114800" cy="365125"/>
          </a:xfrm>
          <a:prstGeom prst="rect">
            <a:avLst/>
          </a:prstGeom>
        </p:spPr>
        <p:txBody>
          <a:bodyPr anchor="ctr" anchorCtr="0"/>
          <a:lstStyle>
            <a:lvl1pPr algn="ctr">
              <a:defRPr sz="100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4E25E4-5B52-F70B-5E1A-F65D7D4618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4000" y="6330592"/>
            <a:ext cx="2743200" cy="365125"/>
          </a:xfrm>
          <a:prstGeom prst="rect">
            <a:avLst/>
          </a:prstGeom>
        </p:spPr>
        <p:txBody>
          <a:bodyPr anchor="ctr"/>
          <a:lstStyle>
            <a:lvl1pPr algn="r">
              <a:defRPr sz="1000">
                <a:latin typeface="Arial" panose="020B0604020202020204" pitchFamily="34" charset="0"/>
              </a:defRPr>
            </a:lvl1pPr>
          </a:lstStyle>
          <a:p>
            <a:fld id="{7D1BE87E-F0DE-A44C-894B-E142BEB21E4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058F0D3-C01F-3256-0218-65AF71F7594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3982" y="80668"/>
            <a:ext cx="1355836" cy="423699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73F0606B-4EF8-C644-338C-2B63D06C1F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093" y="531951"/>
            <a:ext cx="11044707" cy="678664"/>
          </a:xfrm>
        </p:spPr>
        <p:txBody>
          <a:bodyPr anchor="b">
            <a:noAutofit/>
          </a:bodyPr>
          <a:lstStyle>
            <a:lvl1pPr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73B0BD89-A704-0E29-46BD-5C54BB3971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09094" y="1319201"/>
            <a:ext cx="11044706" cy="4891433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4">
            <a:extLst>
              <a:ext uri="{FF2B5EF4-FFF2-40B4-BE49-F238E27FC236}">
                <a16:creationId xmlns:a16="http://schemas.microsoft.com/office/drawing/2014/main" id="{C31EC031-12D9-ECFF-D858-559CF0816D2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1726" y="6330592"/>
            <a:ext cx="2743200" cy="365125"/>
          </a:xfrm>
          <a:prstGeom prst="rect">
            <a:avLst/>
          </a:prstGeom>
        </p:spPr>
        <p:txBody>
          <a:bodyPr anchor="ctr"/>
          <a:lstStyle>
            <a:lvl1pPr>
              <a:defRPr sz="1000">
                <a:latin typeface="Arial" panose="020B0604020202020204" pitchFamily="34" charset="0"/>
              </a:defRPr>
            </a:lvl1pPr>
          </a:lstStyle>
          <a:p>
            <a:fld id="{65A77A9B-52E9-4C6D-837D-58A3F8540DC7}" type="datetime1">
              <a:rPr lang="en-US" smtClean="0"/>
              <a:t>9/10/25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E176E9F-8359-4E77-8769-BF761EF6EDE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3982" y="80668"/>
            <a:ext cx="1355836" cy="423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4098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dy Slide - Char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1F1912-9CBC-18CD-A6E2-D8584EE6F3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74062" y="1424693"/>
            <a:ext cx="5798137" cy="3804129"/>
          </a:xfrm>
        </p:spPr>
        <p:txBody>
          <a:bodyPr anchor="t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278444A-CE1E-BF31-5D75-39569219C3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36406" y="1424694"/>
            <a:ext cx="5018982" cy="4422313"/>
          </a:xfrm>
        </p:spPr>
        <p:txBody>
          <a:bodyPr anchor="t">
            <a:noAutofit/>
          </a:bodyPr>
          <a:lstStyle>
            <a:lvl1pPr marL="0" indent="0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7FC8732-2197-B9C7-FC84-CA5395C6506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3982" y="80668"/>
            <a:ext cx="1355836" cy="423699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0D9F4886-7D05-5680-AF1E-08F9985969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093" y="531951"/>
            <a:ext cx="11044707" cy="678664"/>
          </a:xfrm>
        </p:spPr>
        <p:txBody>
          <a:bodyPr anchor="b">
            <a:noAutofit/>
          </a:bodyPr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5">
            <a:extLst>
              <a:ext uri="{FF2B5EF4-FFF2-40B4-BE49-F238E27FC236}">
                <a16:creationId xmlns:a16="http://schemas.microsoft.com/office/drawing/2014/main" id="{C475642F-9965-9846-0682-55C7C6944A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30592"/>
            <a:ext cx="4114800" cy="365125"/>
          </a:xfrm>
          <a:prstGeom prst="rect">
            <a:avLst/>
          </a:prstGeom>
        </p:spPr>
        <p:txBody>
          <a:bodyPr anchor="ctr"/>
          <a:lstStyle>
            <a:lvl1pPr algn="ctr">
              <a:defRPr sz="100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7914D833-6B3E-46B1-EDE5-A7FD64C91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4000" y="6330592"/>
            <a:ext cx="2743200" cy="365125"/>
          </a:xfrm>
          <a:prstGeom prst="rect">
            <a:avLst/>
          </a:prstGeom>
        </p:spPr>
        <p:txBody>
          <a:bodyPr anchor="ctr"/>
          <a:lstStyle>
            <a:lvl1pPr algn="r">
              <a:defRPr sz="1000">
                <a:latin typeface="Arial" panose="020B0604020202020204" pitchFamily="34" charset="0"/>
              </a:defRPr>
            </a:lvl1pPr>
          </a:lstStyle>
          <a:p>
            <a:fld id="{7D1BE87E-F0DE-A44C-894B-E142BEB21E4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0EA70E93-BE46-91B7-C94B-CF452506D78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1726" y="6330592"/>
            <a:ext cx="2743200" cy="365125"/>
          </a:xfrm>
          <a:prstGeom prst="rect">
            <a:avLst/>
          </a:prstGeom>
        </p:spPr>
        <p:txBody>
          <a:bodyPr anchor="ctr"/>
          <a:lstStyle>
            <a:lvl1pPr>
              <a:defRPr sz="1000">
                <a:latin typeface="Arial" panose="020B0604020202020204" pitchFamily="34" charset="0"/>
              </a:defRPr>
            </a:lvl1pPr>
          </a:lstStyle>
          <a:p>
            <a:fld id="{74AC1CC6-0B45-432C-B9F8-F3C20CF98313}" type="datetime1">
              <a:rPr lang="en-US" smtClean="0"/>
              <a:t>9/10/25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8C10AA7-5409-41F3-BC4E-22F426FB6B3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3982" y="80668"/>
            <a:ext cx="1355836" cy="423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8387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ody Slide - 1 Lef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17BE5B-D462-52DE-1421-03616B30B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79584" y="674221"/>
            <a:ext cx="6057364" cy="716698"/>
          </a:xfrm>
        </p:spPr>
        <p:txBody>
          <a:bodyPr anchor="t">
            <a:noAutofit/>
          </a:bodyPr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7D567A-C123-96A9-1DD3-17C276C7D0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-1" y="659082"/>
            <a:ext cx="5550795" cy="344927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A92B06-2663-62EC-E8B1-7567E866D3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679584" y="1560773"/>
            <a:ext cx="6057364" cy="4659093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425B193-7653-FA58-7C69-56865C4DF7B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3982" y="80668"/>
            <a:ext cx="1355836" cy="423699"/>
          </a:xfrm>
          <a:prstGeom prst="rect">
            <a:avLst/>
          </a:prstGeom>
        </p:spPr>
      </p:pic>
      <p:sp>
        <p:nvSpPr>
          <p:cNvPr id="11" name="Footer Placeholder 5">
            <a:extLst>
              <a:ext uri="{FF2B5EF4-FFF2-40B4-BE49-F238E27FC236}">
                <a16:creationId xmlns:a16="http://schemas.microsoft.com/office/drawing/2014/main" id="{B1BBB6AD-F5E7-2C7D-F208-959FE1C644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30592"/>
            <a:ext cx="4114800" cy="365125"/>
          </a:xfrm>
          <a:prstGeom prst="rect">
            <a:avLst/>
          </a:prstGeom>
        </p:spPr>
        <p:txBody>
          <a:bodyPr anchor="ctr"/>
          <a:lstStyle>
            <a:lvl1pPr algn="ctr">
              <a:defRPr sz="100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E6658A98-A780-C524-1137-D3BF53A55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4000" y="6330592"/>
            <a:ext cx="2743200" cy="365125"/>
          </a:xfrm>
          <a:prstGeom prst="rect">
            <a:avLst/>
          </a:prstGeom>
        </p:spPr>
        <p:txBody>
          <a:bodyPr anchor="ctr"/>
          <a:lstStyle>
            <a:lvl1pPr algn="r">
              <a:defRPr sz="1000">
                <a:latin typeface="Arial" panose="020B0604020202020204" pitchFamily="34" charset="0"/>
              </a:defRPr>
            </a:lvl1pPr>
          </a:lstStyle>
          <a:p>
            <a:fld id="{7D1BE87E-F0DE-A44C-894B-E142BEB21E4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91057C-FA10-F5DE-B4C8-C3931D750C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1726" y="6330592"/>
            <a:ext cx="2743200" cy="365125"/>
          </a:xfrm>
          <a:prstGeom prst="rect">
            <a:avLst/>
          </a:prstGeom>
        </p:spPr>
        <p:txBody>
          <a:bodyPr anchor="ctr"/>
          <a:lstStyle>
            <a:lvl1pPr>
              <a:defRPr sz="1000">
                <a:latin typeface="Arial" panose="020B0604020202020204" pitchFamily="34" charset="0"/>
              </a:defRPr>
            </a:lvl1pPr>
          </a:lstStyle>
          <a:p>
            <a:fld id="{480ED2E1-3D77-48DC-8AFF-0FC8EA98F3DB}" type="datetime1">
              <a:rPr lang="en-US" smtClean="0"/>
              <a:t>9/10/25</a:t>
            </a:fld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1C835BB-5A9A-4887-AD28-9C7DC0F815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3982" y="80668"/>
            <a:ext cx="1355836" cy="423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6471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0BD8159-AD9B-885B-18F2-9B7C42B96B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15885B-F131-1373-A6B2-E992A159BA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EC86D55-AA86-4418-BC5F-C51768C252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440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53F9866-9D6A-4E48-8AAE-F0F10B4380F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6144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4" r:id="rId14"/>
    <p:sldLayoutId id="2147483650" r:id="rId15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 baseline="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A18706-BE92-5674-8ED0-33DF2CC724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Placeholder 34" descr="A close-up of a machine&#10;&#10;Description automatically generated with low confidence">
            <a:extLst>
              <a:ext uri="{FF2B5EF4-FFF2-40B4-BE49-F238E27FC236}">
                <a16:creationId xmlns:a16="http://schemas.microsoft.com/office/drawing/2014/main" id="{F4A7F67A-F711-D40B-01C6-A6770706EF77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D2A7D87-594F-52B2-2EA3-D41B34B42A5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8663937" cy="686000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AAC87CA-8223-4766-DC0C-EF69FC2823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87" y="2865770"/>
            <a:ext cx="6756313" cy="919032"/>
          </a:xfrm>
        </p:spPr>
        <p:txBody>
          <a:bodyPr>
            <a:noAutofit/>
          </a:bodyPr>
          <a:lstStyle/>
          <a:p>
            <a:r>
              <a:rPr lang="en-US" sz="3600" dirty="0"/>
              <a:t>Update on the Experimental Schedule</a:t>
            </a:r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B1FD6E6E-8348-06B4-85C7-15104B0D78E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97117" y="4483063"/>
            <a:ext cx="5999008" cy="529861"/>
          </a:xfrm>
        </p:spPr>
        <p:txBody>
          <a:bodyPr/>
          <a:lstStyle/>
          <a:p>
            <a:r>
              <a:rPr lang="en-US" sz="2000" dirty="0"/>
              <a:t>12 September 2025</a:t>
            </a:r>
          </a:p>
          <a:p>
            <a:endParaRPr lang="en-US" dirty="0"/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3CEEBFA1-2D11-2C9E-5C4A-9C08BAE97DC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97117" y="4820755"/>
            <a:ext cx="5999162" cy="501650"/>
          </a:xfrm>
        </p:spPr>
        <p:txBody>
          <a:bodyPr/>
          <a:lstStyle/>
          <a:p>
            <a:r>
              <a:rPr lang="en-US" sz="2000" dirty="0"/>
              <a:t>Douglas Weadon Higinbotham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38482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59E050-064B-D9CF-793A-B6C0A9FAD8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1413663"/>
            <a:ext cx="11287474" cy="1299057"/>
          </a:xfrm>
        </p:spPr>
        <p:txBody>
          <a:bodyPr>
            <a:noAutofit/>
          </a:bodyPr>
          <a:lstStyle/>
          <a:p>
            <a:r>
              <a:rPr lang="en-US" dirty="0"/>
              <a:t>We just finished absolutely amazing FY25 CEBAF run!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9960530-7350-4474-C493-08CEDF80AF9B}"/>
              </a:ext>
            </a:extLst>
          </p:cNvPr>
          <p:cNvSpPr txBox="1"/>
          <p:nvPr/>
        </p:nvSpPr>
        <p:spPr>
          <a:xfrm>
            <a:off x="731520" y="2976880"/>
            <a:ext cx="99161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Energy of 1060 MeV/</a:t>
            </a:r>
            <a:r>
              <a:rPr lang="en-US" sz="2400" dirty="0" err="1"/>
              <a:t>linac</a:t>
            </a:r>
            <a:r>
              <a:rPr lang="en-US" sz="2400" dirty="0"/>
              <a:t> (up from 1047 MeV/</a:t>
            </a:r>
            <a:r>
              <a:rPr lang="en-US" sz="2400" dirty="0" err="1"/>
              <a:t>linac</a:t>
            </a:r>
            <a:r>
              <a:rPr lang="en-US" sz="2400" dirty="0"/>
              <a:t> in FY24 )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Beam Power &gt; 800 kW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Low Number Beam Trips ( &lt; 10 per hour 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3B27A9C-FFA8-E5CB-00A2-5B3459901650}"/>
              </a:ext>
            </a:extLst>
          </p:cNvPr>
          <p:cNvSpPr txBox="1"/>
          <p:nvPr/>
        </p:nvSpPr>
        <p:spPr>
          <a:xfrm>
            <a:off x="731520" y="4830128"/>
            <a:ext cx="109931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This meant we were able to deliver on the experimental program as well as do the beam studies we need for the future program.</a:t>
            </a:r>
          </a:p>
        </p:txBody>
      </p:sp>
    </p:spTree>
    <p:extLst>
      <p:ext uri="{BB962C8B-B14F-4D97-AF65-F5344CB8AC3E}">
        <p14:creationId xmlns:p14="http://schemas.microsoft.com/office/powerpoint/2010/main" val="2944766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Placeholder 11">
            <a:extLst>
              <a:ext uri="{FF2B5EF4-FFF2-40B4-BE49-F238E27FC236}">
                <a16:creationId xmlns:a16="http://schemas.microsoft.com/office/drawing/2014/main" id="{6DCA9DB0-447E-12F4-28C4-37EC5BB43205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55" name="Title 54">
            <a:extLst>
              <a:ext uri="{FF2B5EF4-FFF2-40B4-BE49-F238E27FC236}">
                <a16:creationId xmlns:a16="http://schemas.microsoft.com/office/drawing/2014/main" id="{47873B80-8525-A91D-A12B-18F03C5F2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FY26 CEBAF Run Plan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B886B71-0E6A-C3B0-BC1F-DDDF984D9112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Running Halls B, C and D</a:t>
            </a:r>
          </a:p>
          <a:p>
            <a:r>
              <a:rPr lang="en-US" dirty="0"/>
              <a:t>Part 1: Special 345 MeV/</a:t>
            </a:r>
            <a:r>
              <a:rPr lang="en-US" dirty="0" err="1"/>
              <a:t>linac</a:t>
            </a:r>
            <a:r>
              <a:rPr lang="en-US" dirty="0"/>
              <a:t> Run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Hall B </a:t>
            </a:r>
            <a:r>
              <a:rPr lang="en-US" sz="1600" dirty="0" err="1"/>
              <a:t>PRad</a:t>
            </a:r>
            <a:r>
              <a:rPr lang="en-US" sz="1600" dirty="0"/>
              <a:t>-II  ( large installation experiment 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Hall C Low energy Cryo-target experiments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Hall D special low energy </a:t>
            </a:r>
            <a:r>
              <a:rPr lang="en-US" sz="1600" dirty="0" err="1"/>
              <a:t>GlueX</a:t>
            </a:r>
            <a:r>
              <a:rPr lang="en-US" sz="1600" dirty="0"/>
              <a:t> experiment</a:t>
            </a:r>
          </a:p>
          <a:p>
            <a:pPr lvl="1"/>
            <a:endParaRPr lang="en-US" sz="1600" dirty="0"/>
          </a:p>
          <a:p>
            <a:r>
              <a:rPr lang="en-US" dirty="0"/>
              <a:t>Two Weeks To Re-scale the Machine</a:t>
            </a:r>
          </a:p>
          <a:p>
            <a:endParaRPr lang="en-US" dirty="0"/>
          </a:p>
          <a:p>
            <a:r>
              <a:rPr lang="en-US" dirty="0"/>
              <a:t>Part 2: Back to 1060MeV/</a:t>
            </a:r>
            <a:r>
              <a:rPr lang="en-US" dirty="0" err="1"/>
              <a:t>linac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Hall B High energy part of </a:t>
            </a:r>
            <a:r>
              <a:rPr lang="en-US" sz="1600" dirty="0" err="1"/>
              <a:t>PRad</a:t>
            </a:r>
            <a:r>
              <a:rPr lang="en-US" sz="1600" dirty="0"/>
              <a:t>-II then X17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Hall C High energy cryo-target experiments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Hall D Complete the </a:t>
            </a:r>
            <a:r>
              <a:rPr lang="en-US" sz="1600" dirty="0" err="1"/>
              <a:t>GlueX</a:t>
            </a:r>
            <a:r>
              <a:rPr lang="en-US" sz="1600" dirty="0"/>
              <a:t>-II / JEF experiment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DF78B6-E29E-3571-D039-FE0235227E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BE87E-F0DE-A44C-894B-E142BEB21E42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5789061-3E80-B9C6-110F-173C5B75C0D3}"/>
              </a:ext>
            </a:extLst>
          </p:cNvPr>
          <p:cNvSpPr/>
          <p:nvPr/>
        </p:nvSpPr>
        <p:spPr>
          <a:xfrm>
            <a:off x="6246796" y="5153892"/>
            <a:ext cx="5945204" cy="1045026"/>
          </a:xfrm>
          <a:prstGeom prst="rect">
            <a:avLst/>
          </a:prstGeom>
          <a:solidFill>
            <a:schemeClr val="bg2">
              <a:alpha val="51013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FC3A9E2-F275-6347-1BB2-3235E4ED67F2}"/>
              </a:ext>
            </a:extLst>
          </p:cNvPr>
          <p:cNvSpPr txBox="1"/>
          <p:nvPr/>
        </p:nvSpPr>
        <p:spPr>
          <a:xfrm>
            <a:off x="6273257" y="5208090"/>
            <a:ext cx="5945204" cy="91232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Caption Here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ECA895FD-6758-8A98-A151-2F97A37AFE76}"/>
              </a:ext>
            </a:extLst>
          </p:cNvPr>
          <p:cNvCxnSpPr>
            <a:cxnSpLocks/>
          </p:cNvCxnSpPr>
          <p:nvPr/>
        </p:nvCxnSpPr>
        <p:spPr>
          <a:xfrm>
            <a:off x="417514" y="1211517"/>
            <a:ext cx="5554078" cy="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37842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51E23B5-1545-2B83-076F-286775AEC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83F45E9-F173-B183-269A-F8E57015E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BE87E-F0DE-A44C-894B-E142BEB21E42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A064C8E-63F3-F344-D640-40F0431DB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Accelerator Schedule Overview of Key Dates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12BB5BB-67B1-43F1-8898-EC56BD3606DC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SAM started: 0700 3-September-2025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Personnel Safety System (PSS) lockouts/deactivation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Central Helium Liquefier (CHL) warmup to 4k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2L03 C75 Upgrade Completion: 17-November-2025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PSS: 17-November-2025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CHL 2k pump-down: 1-December-2025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System Readiness Hot Checkouts: 5-December-2025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1L26 C100-03R installation complete: 12-December-2025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Accelerator 24h Lockup: 5-January-2026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Cryo-module commissioning complete: 29-January-2026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RF recovery complete: 4-February-2026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CEBAF Beam Restoration Starts: 5-February-2026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020B375-C011-CA60-C491-94C8DCEE8A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77A9B-52E9-4C6D-837D-58A3F8540DC7}" type="datetime1">
              <a:rPr lang="en-US" smtClean="0"/>
              <a:t>9/11/25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34804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470B3CE-DD0C-2BC6-1885-A27BFE77FC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84C7A72-923D-CE64-5699-54186DB5A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BE87E-F0DE-A44C-894B-E142BEB21E42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A7535D8-E7FD-780D-548A-1ACD53B6F6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093" y="531951"/>
            <a:ext cx="11737133" cy="678664"/>
          </a:xfrm>
        </p:spPr>
        <p:txBody>
          <a:bodyPr/>
          <a:lstStyle/>
          <a:p>
            <a:r>
              <a:rPr lang="en-US" dirty="0"/>
              <a:t>Key Dates for </a:t>
            </a:r>
            <a:r>
              <a:rPr lang="en-US" dirty="0" err="1"/>
              <a:t>PRad</a:t>
            </a:r>
            <a:r>
              <a:rPr lang="en-US" dirty="0"/>
              <a:t>-II/X17 ( current 24 week run schedule )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FA768FB-ACDE-B2B9-9864-DF7B3BC84F00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NOTE:   2 weeks of CEBAF restoration and 22 weeks of physics time which may be increased but we need to wait for a budget, so for now, sticking with this somewhat pessimistic scenario.</a:t>
            </a:r>
          </a:p>
          <a:p>
            <a:endParaRPr lang="en-US" dirty="0"/>
          </a:p>
          <a:p>
            <a:r>
              <a:rPr lang="en-US" sz="2800" dirty="0"/>
              <a:t>PRAD-II @ 3.5 GeV on 20 February 2026</a:t>
            </a:r>
          </a:p>
          <a:p>
            <a:r>
              <a:rPr lang="en-US" sz="2800" dirty="0"/>
              <a:t>PRAD-II @ 0.7 GeV on 27 March 2026</a:t>
            </a:r>
          </a:p>
          <a:p>
            <a:r>
              <a:rPr lang="en-US" sz="2800" dirty="0"/>
              <a:t>Low energy CEBAF off at 7am on 20 April 2026</a:t>
            </a:r>
          </a:p>
          <a:p>
            <a:r>
              <a:rPr lang="en-US" sz="2800" dirty="0"/>
              <a:t>PRAD-II @ 2.2 GeV on 2 May 2026 up to 1 June 2026</a:t>
            </a:r>
          </a:p>
          <a:p>
            <a:r>
              <a:rPr lang="en-US" sz="2800" dirty="0"/>
              <a:t>Change-over on my schedule 1-5 June 2026</a:t>
            </a:r>
          </a:p>
          <a:p>
            <a:r>
              <a:rPr lang="en-US" sz="2800" dirty="0"/>
              <a:t>X17 @ 2.2 GeV on 6 June 2026 until 7am 27 July 2026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47ADF51A-F894-1FDC-A8A8-D1F4F46CC7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77A9B-52E9-4C6D-837D-58A3F8540DC7}" type="datetime1">
              <a:rPr lang="en-US" smtClean="0"/>
              <a:t>9/11/25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8414521"/>
      </p:ext>
    </p:extLst>
  </p:cSld>
  <p:clrMapOvr>
    <a:masterClrMapping/>
  </p:clrMapOvr>
</p:sld>
</file>

<file path=ppt/theme/theme1.xml><?xml version="1.0" encoding="utf-8"?>
<a:theme xmlns:a="http://schemas.openxmlformats.org/drawingml/2006/main" name="Jefferson Lab Theme 1">
  <a:themeElements>
    <a:clrScheme name="JLab Color Theme 1">
      <a:dk1>
        <a:srgbClr val="000000"/>
      </a:dk1>
      <a:lt1>
        <a:srgbClr val="FFFFFF"/>
      </a:lt1>
      <a:dk2>
        <a:srgbClr val="1C5068"/>
      </a:dk2>
      <a:lt2>
        <a:srgbClr val="8397A9"/>
      </a:lt2>
      <a:accent1>
        <a:srgbClr val="C31230"/>
      </a:accent1>
      <a:accent2>
        <a:srgbClr val="10A1AF"/>
      </a:accent2>
      <a:accent3>
        <a:srgbClr val="5E5E5E"/>
      </a:accent3>
      <a:accent4>
        <a:srgbClr val="821282"/>
      </a:accent4>
      <a:accent5>
        <a:srgbClr val="385723"/>
      </a:accent5>
      <a:accent6>
        <a:srgbClr val="BF9000"/>
      </a:accent6>
      <a:hlink>
        <a:srgbClr val="1C5068"/>
      </a:hlink>
      <a:folHlink>
        <a:srgbClr val="10A1A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JeffersonLabTemplate_JG_2503" id="{3B269B79-482B-CB48-8F1B-DE1E93D1D15C}" vid="{F7CB5D91-9C74-4C48-B8C9-8E1FE7F854B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Jefferson Lab Theme 1</Template>
  <TotalTime>1841</TotalTime>
  <Words>413</Words>
  <Application>Microsoft Macintosh PowerPoint</Application>
  <PresentationFormat>Widescreen</PresentationFormat>
  <Paragraphs>59</Paragraphs>
  <Slides>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7" baseType="lpstr">
      <vt:lpstr>Arial</vt:lpstr>
      <vt:lpstr>Jefferson Lab Theme 1</vt:lpstr>
      <vt:lpstr>Update on the Experimental Schedule</vt:lpstr>
      <vt:lpstr>We just finished absolutely amazing FY25 CEBAF run! </vt:lpstr>
      <vt:lpstr>FY26 CEBAF Run Plan</vt:lpstr>
      <vt:lpstr>Accelerator Schedule Overview of Key Dates</vt:lpstr>
      <vt:lpstr>Key Dates for PRad-II/X17 ( current 24 week run schedule 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Scheduled Accelerator Maintenance Kick-off Meeting</dc:title>
  <dc:creator>Douglas Higinbotham</dc:creator>
  <cp:lastModifiedBy>Douglas Higinbotham</cp:lastModifiedBy>
  <cp:revision>9</cp:revision>
  <cp:lastPrinted>2024-11-21T18:51:38Z</cp:lastPrinted>
  <dcterms:created xsi:type="dcterms:W3CDTF">2025-09-02T12:58:12Z</dcterms:created>
  <dcterms:modified xsi:type="dcterms:W3CDTF">2025-09-11T19:47:48Z</dcterms:modified>
</cp:coreProperties>
</file>