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62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D1EFF-86C5-814B-A77B-C2B458F288D0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8D3C3-49F0-CD4B-9F54-E8058DE07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03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8D3C3-49F0-CD4B-9F54-E8058DE073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83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159CB-422F-D42E-C609-3B52666DF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7BCDF0-5BD5-1631-A654-0D2F9F3DC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7EEAE-ADAC-03C7-3F96-ACC2FDAD2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1CAA-DDFC-3542-9DF6-AD88B730D33A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6E3A4-6396-54F9-18A6-11B962AC0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66E84-5792-1A4D-EAB0-ADA968CC5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303C-CC82-FB4C-B9C5-45BD389E0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8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ADFA-712C-5844-7EA7-93C6E12A9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8C11A1-43A0-1A6E-2C28-0501C8C9C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766B2-50C6-AF2C-D5C3-BEDC872D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1CAA-DDFC-3542-9DF6-AD88B730D33A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E8BA3-6CDB-7974-AD70-981DCEE0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2B869-15D6-5D9D-5C3D-5D547AD35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303C-CC82-FB4C-B9C5-45BD389E0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1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2BC2A8-C8C5-C8FD-A961-62689202DC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59435A-C838-F683-8131-72CAA199B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F447A-78E5-8968-F788-95643629A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1CAA-DDFC-3542-9DF6-AD88B730D33A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66586-FB94-FC7B-66E6-B731877E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55164-CAB6-F874-CD61-A21F48AC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303C-CC82-FB4C-B9C5-45BD389E0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72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11960-C2B4-DC2B-21E3-3BC85DF92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402D3-9DD9-1BCB-22C4-1BA1F7855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7BFED-4F20-9286-D0F5-07A884CC6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1CAA-DDFC-3542-9DF6-AD88B730D33A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6F384-177B-24E0-A386-F7A9B8E13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4C2AD-9069-3BA5-8179-1E5F2E70D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303C-CC82-FB4C-B9C5-45BD389E0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1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5B4DC-0F2A-D3AC-0243-2A6586085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332E1-B3F1-95F4-3444-DE61CB1E0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F9CC1-6B7D-0155-5D2A-022DE0B22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1CAA-DDFC-3542-9DF6-AD88B730D33A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BC844-1DA9-BFA1-2765-9150DA72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AC094-FB7C-9DC4-285F-541674B60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303C-CC82-FB4C-B9C5-45BD389E0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61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55566-3757-7025-5ABB-6A37D3BB9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61DEE-D09D-C434-88E0-F062CEB97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02550C-6D39-BF04-2B10-C5E4A0EE2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F6F15F-3382-006A-15C1-626304971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1CAA-DDFC-3542-9DF6-AD88B730D33A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F83E4-6A8A-AD37-CAE7-CD6C94E80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3CFD0-857E-FAD5-B53B-723F07B01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303C-CC82-FB4C-B9C5-45BD389E0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2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F24CA-6798-3BC1-5C7E-8490D28CC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94E99-0439-407A-48F9-3174F5D55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E73FC-C678-B026-47F0-20D79A25B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03B085-978C-0291-32FC-F50F7AD055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CDCC99-E637-4C2F-F2DF-AD9A48C9B9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51E80C-47F4-A50B-1CC3-F01D106C5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1CAA-DDFC-3542-9DF6-AD88B730D33A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587C29-7436-E9BE-7F04-8790ED07A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7B03B0-F1AB-51ED-8327-AEC2D402C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303C-CC82-FB4C-B9C5-45BD389E0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9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82068-8D11-DD6C-D54A-2B10CAC4D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7E6267-BBD2-3220-284D-E2643FC76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1CAA-DDFC-3542-9DF6-AD88B730D33A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5E02C2-207D-5A31-1BF6-737F450E8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6E15C-B8AC-CB1E-6B83-13FF20E0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303C-CC82-FB4C-B9C5-45BD389E0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0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5BB3ED-965D-7ACD-4755-E8146E35C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1CAA-DDFC-3542-9DF6-AD88B730D33A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BAF202-7EB9-7929-D92B-0F3D58BBE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22D04-3475-6EC6-0CB0-053B3ED2E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303C-CC82-FB4C-B9C5-45BD389E0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9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CBEEA-B7F3-F977-AEC1-7BF7A93B2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A6325-A3AF-CC43-ADD3-2E87C045C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5963BE-B715-04BE-3A8C-28D1D36DA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073F0B-9816-5FAF-FDCF-22C4ABF7E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1CAA-DDFC-3542-9DF6-AD88B730D33A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F8EB6-548D-2909-BC07-F8484FAE4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B7FC3-FB58-295E-D14D-29AE3ADDA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303C-CC82-FB4C-B9C5-45BD389E0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27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FDA85-7B64-EF8A-FA47-711FD470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7407E6-22B7-6349-6E16-42676D27F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A5D61-2CCF-999D-AC86-2562261FB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44C0B-EB22-C01D-9FBB-CD4E28BF8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1CAA-DDFC-3542-9DF6-AD88B730D33A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F776B0-33F5-9E30-8175-92B550CC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67190-9683-FF04-6789-D516BE58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303C-CC82-FB4C-B9C5-45BD389E0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6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709705-A6EB-34BF-BCFC-8F29C6CDC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C8D8C-92B2-7D8A-3F22-6470FC902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42F2B-0B51-BD26-9B88-08F79E75E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401CAA-DDFC-3542-9DF6-AD88B730D33A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BA90B-7127-9D8A-9C2E-352CCF223C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77E25-A216-951E-4CF7-015E738A4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A4303C-CC82-FB4C-B9C5-45BD389E0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7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B80145-01F0-C8AF-3F0B-8236EC283D60}"/>
              </a:ext>
            </a:extLst>
          </p:cNvPr>
          <p:cNvSpPr txBox="1"/>
          <p:nvPr/>
        </p:nvSpPr>
        <p:spPr>
          <a:xfrm>
            <a:off x="2862469" y="1262270"/>
            <a:ext cx="64670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Proxima Nova Rg" panose="02000506030000020004" pitchFamily="2" charset="0"/>
              </a:rPr>
              <a:t>Irradiating Ammonia at </a:t>
            </a:r>
            <a:r>
              <a:rPr lang="en-US" sz="3600" dirty="0" err="1">
                <a:solidFill>
                  <a:srgbClr val="C00000"/>
                </a:solidFill>
                <a:latin typeface="Proxima Nova Rg" panose="02000506030000020004" pitchFamily="2" charset="0"/>
              </a:rPr>
              <a:t>JLab</a:t>
            </a:r>
            <a:endParaRPr lang="en-US" sz="3600" dirty="0">
              <a:solidFill>
                <a:srgbClr val="C00000"/>
              </a:solidFill>
              <a:latin typeface="Proxima Nova Rg" panose="02000506030000020004" pitchFamily="2" charset="0"/>
            </a:endParaRPr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Proxima Nova Rg" panose="02000506030000020004" pitchFamily="2" charset="0"/>
              </a:rPr>
              <a:t>for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Proxima Nova Rg" panose="02000506030000020004" pitchFamily="2" charset="0"/>
              </a:rPr>
              <a:t>Polarized Solid Targets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9EAAC4-F103-6BDA-A387-9F55730149F1}"/>
              </a:ext>
            </a:extLst>
          </p:cNvPr>
          <p:cNvSpPr txBox="1"/>
          <p:nvPr/>
        </p:nvSpPr>
        <p:spPr>
          <a:xfrm>
            <a:off x="3001616" y="3148399"/>
            <a:ext cx="6467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anose="02000506030000020004" pitchFamily="2" charset="0"/>
              </a:rPr>
              <a:t>Chris Keith</a:t>
            </a:r>
          </a:p>
          <a:p>
            <a:pPr algn="ctr"/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anose="02000506030000020004" pitchFamily="2" charset="0"/>
              </a:rPr>
              <a:t>JLab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anose="02000506030000020004" pitchFamily="2" charset="0"/>
              </a:rPr>
              <a:t> Target Group</a:t>
            </a:r>
          </a:p>
        </p:txBody>
      </p:sp>
      <p:pic>
        <p:nvPicPr>
          <p:cNvPr id="6" name="Picture 5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47847E34-E77E-82E1-6620-77F5B6780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3" y="6212794"/>
            <a:ext cx="2723746" cy="457200"/>
          </a:xfrm>
          <a:prstGeom prst="rect">
            <a:avLst/>
          </a:prstGeom>
        </p:spPr>
      </p:pic>
      <p:pic>
        <p:nvPicPr>
          <p:cNvPr id="7" name="Picture 6" descr="A red line in a black background&#10;&#10;Description automatically generated">
            <a:extLst>
              <a:ext uri="{FF2B5EF4-FFF2-40B4-BE49-F238E27FC236}">
                <a16:creationId xmlns:a16="http://schemas.microsoft.com/office/drawing/2014/main" id="{0846239F-4B51-4285-601C-23A238E8E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130" y="6172886"/>
            <a:ext cx="1974998" cy="49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10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73D0D-7125-F91A-6244-E321535AD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62A933E5-500C-E80C-1F49-4D7FC6CAD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3" y="6212794"/>
            <a:ext cx="2723746" cy="457200"/>
          </a:xfrm>
          <a:prstGeom prst="rect">
            <a:avLst/>
          </a:prstGeom>
        </p:spPr>
      </p:pic>
      <p:pic>
        <p:nvPicPr>
          <p:cNvPr id="7" name="Picture 6" descr="A red line in a black background&#10;&#10;Description automatically generated">
            <a:extLst>
              <a:ext uri="{FF2B5EF4-FFF2-40B4-BE49-F238E27FC236}">
                <a16:creationId xmlns:a16="http://schemas.microsoft.com/office/drawing/2014/main" id="{749F368F-1EFB-1E04-0910-27701BE13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130" y="6172886"/>
            <a:ext cx="1974998" cy="4971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84ACCE-8EEC-BFCB-5B3B-07B0C9FA474B}"/>
              </a:ext>
            </a:extLst>
          </p:cNvPr>
          <p:cNvSpPr txBox="1"/>
          <p:nvPr/>
        </p:nvSpPr>
        <p:spPr>
          <a:xfrm>
            <a:off x="7877908" y="188007"/>
            <a:ext cx="374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Where to irradiate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56C173-D3A8-B5AC-CE5D-1E145112D78F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0" y="511173"/>
            <a:ext cx="7877908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6D187F2-E2F2-F6C9-750D-C5DAD2AA8168}"/>
              </a:ext>
            </a:extLst>
          </p:cNvPr>
          <p:cNvSpPr txBox="1"/>
          <p:nvPr/>
        </p:nvSpPr>
        <p:spPr>
          <a:xfrm>
            <a:off x="808395" y="959445"/>
            <a:ext cx="88807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roxima Nova Rg" panose="02000506030000020004" pitchFamily="2" charset="0"/>
              </a:rPr>
              <a:t>Three accelerator facilities are on site, and they have ALL been recommended to me!</a:t>
            </a:r>
          </a:p>
          <a:p>
            <a:endParaRPr lang="en-US" sz="2800" dirty="0">
              <a:latin typeface="Proxima Nova Rg" panose="02000506030000020004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Proxima Nova Rg" panose="02000506030000020004" pitchFamily="2" charset="0"/>
              </a:rPr>
              <a:t>UITF (Upgraded Injector Test Facility)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Proxima Nova Rg" panose="02000506030000020004" pitchFamily="2" charset="0"/>
              </a:rPr>
              <a:t>LERF (Low Energy </a:t>
            </a:r>
            <a:r>
              <a:rPr lang="en-US" sz="2800" dirty="0" err="1">
                <a:solidFill>
                  <a:schemeClr val="bg1">
                    <a:lumMod val="85000"/>
                  </a:schemeClr>
                </a:solidFill>
                <a:latin typeface="Proxima Nova Rg" panose="02000506030000020004" pitchFamily="2" charset="0"/>
              </a:rPr>
              <a:t>Recirculator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Proxima Nova Rg" panose="02000506030000020004" pitchFamily="2" charset="0"/>
              </a:rPr>
              <a:t> Facility)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Proxima Nova Rg" panose="02000506030000020004" pitchFamily="2" charset="0"/>
              </a:rPr>
              <a:t>CEBAF Injector</a:t>
            </a:r>
          </a:p>
        </p:txBody>
      </p:sp>
      <p:sp>
        <p:nvSpPr>
          <p:cNvPr id="3" name="Left Arrow 2">
            <a:extLst>
              <a:ext uri="{FF2B5EF4-FFF2-40B4-BE49-F238E27FC236}">
                <a16:creationId xmlns:a16="http://schemas.microsoft.com/office/drawing/2014/main" id="{E749E781-04C5-F98B-952A-8B4E3A771571}"/>
              </a:ext>
            </a:extLst>
          </p:cNvPr>
          <p:cNvSpPr/>
          <p:nvPr/>
        </p:nvSpPr>
        <p:spPr>
          <a:xfrm>
            <a:off x="7210968" y="2248830"/>
            <a:ext cx="1371600" cy="49768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434487-01C4-30F2-FD7C-7D098C4DC485}"/>
              </a:ext>
            </a:extLst>
          </p:cNvPr>
          <p:cNvSpPr txBox="1"/>
          <p:nvPr/>
        </p:nvSpPr>
        <p:spPr>
          <a:xfrm>
            <a:off x="8730298" y="2082171"/>
            <a:ext cx="2583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Dakota" pitchFamily="2" charset="0"/>
              </a:rPr>
              <a:t>The current    plan!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499886-E02F-37EE-9402-9728BAC6E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068" y="2830860"/>
            <a:ext cx="4687956" cy="351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50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73D0D-7125-F91A-6244-E321535AD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62A933E5-500C-E80C-1F49-4D7FC6CAD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3" y="6212794"/>
            <a:ext cx="2723746" cy="457200"/>
          </a:xfrm>
          <a:prstGeom prst="rect">
            <a:avLst/>
          </a:prstGeom>
        </p:spPr>
      </p:pic>
      <p:pic>
        <p:nvPicPr>
          <p:cNvPr id="7" name="Picture 6" descr="A red line in a black background&#10;&#10;Description automatically generated">
            <a:extLst>
              <a:ext uri="{FF2B5EF4-FFF2-40B4-BE49-F238E27FC236}">
                <a16:creationId xmlns:a16="http://schemas.microsoft.com/office/drawing/2014/main" id="{749F368F-1EFB-1E04-0910-27701BE13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130" y="6172886"/>
            <a:ext cx="1974998" cy="4971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84ACCE-8EEC-BFCB-5B3B-07B0C9FA474B}"/>
              </a:ext>
            </a:extLst>
          </p:cNvPr>
          <p:cNvSpPr txBox="1"/>
          <p:nvPr/>
        </p:nvSpPr>
        <p:spPr>
          <a:xfrm>
            <a:off x="9812215" y="188007"/>
            <a:ext cx="1809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Status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56C173-D3A8-B5AC-CE5D-1E145112D78F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0" y="511173"/>
            <a:ext cx="9812215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7C0DB47-7206-376A-0708-2682B074F7E9}"/>
              </a:ext>
            </a:extLst>
          </p:cNvPr>
          <p:cNvSpPr txBox="1"/>
          <p:nvPr/>
        </p:nvSpPr>
        <p:spPr>
          <a:xfrm>
            <a:off x="915202" y="1354016"/>
            <a:ext cx="981221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Cryostat design is 90% 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Fabrication is about 50% complete (spending paused since August)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Dedicated beam line for target irradiation is under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UITF functioning and stable at 8 MeV and 20 </a:t>
            </a:r>
            <a:r>
              <a:rPr lang="en-US" sz="2400" dirty="0">
                <a:latin typeface="Symbol" pitchFamily="2" charset="2"/>
              </a:rPr>
              <a:t>m</a:t>
            </a:r>
            <a:r>
              <a:rPr lang="en-US" sz="2400" dirty="0">
                <a:latin typeface="Proxima Nova Rg" panose="02000506030000020004" pitchFamily="2" charset="0"/>
              </a:rPr>
              <a:t>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 Rg" panose="02000506030000020004" pitchFamily="2" charset="0"/>
              </a:rPr>
              <a:t>Operational limit</a:t>
            </a:r>
            <a:r>
              <a:rPr lang="en-US" sz="2400" dirty="0">
                <a:latin typeface="Proxima Nova Rg" panose="02000506030000020004" pitchFamily="2" charset="0"/>
              </a:rPr>
              <a:t> is 100 </a:t>
            </a:r>
            <a:r>
              <a:rPr lang="en-US" sz="2400" dirty="0" err="1">
                <a:latin typeface="Proxima Nova Rg" panose="02000506030000020004" pitchFamily="2" charset="0"/>
              </a:rPr>
              <a:t>nA</a:t>
            </a:r>
            <a:r>
              <a:rPr lang="en-US" sz="2400" dirty="0">
                <a:latin typeface="Proxima Nova Rg" panose="02000506030000020004" pitchFamily="2" charset="0"/>
              </a:rPr>
              <a:t> (additional shielding is necessary for 10 </a:t>
            </a:r>
            <a:r>
              <a:rPr lang="en-US" sz="2400" dirty="0">
                <a:latin typeface="Symbol" pitchFamily="2" charset="2"/>
              </a:rPr>
              <a:t>m</a:t>
            </a:r>
            <a:r>
              <a:rPr lang="en-US" sz="2400" dirty="0">
                <a:latin typeface="Proxima Nova Rg" panose="02000506030000020004" pitchFamily="2" charset="0"/>
              </a:rPr>
              <a:t>A – waiting for quote)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Proxima Nova Rg" panose="0200050603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UITF in operation (</a:t>
            </a:r>
            <a:r>
              <a:rPr lang="en-US" sz="2400" dirty="0" err="1">
                <a:latin typeface="Proxima Nova Rg" panose="02000506030000020004" pitchFamily="2" charset="0"/>
              </a:rPr>
              <a:t>Brimrose</a:t>
            </a:r>
            <a:r>
              <a:rPr lang="en-US" sz="2400" dirty="0">
                <a:latin typeface="Proxima Nova Rg" panose="02000506030000020004" pitchFamily="2" charset="0"/>
              </a:rPr>
              <a:t> </a:t>
            </a:r>
            <a:r>
              <a:rPr lang="en-US" sz="2400" dirty="0" err="1">
                <a:latin typeface="Proxima Nova Rg" panose="02000506030000020004" pitchFamily="2" charset="0"/>
              </a:rPr>
              <a:t>Technolgy</a:t>
            </a:r>
            <a:r>
              <a:rPr lang="en-US" sz="2400" dirty="0">
                <a:latin typeface="Proxima Nova Rg" panose="02000506030000020004" pitchFamily="2" charset="0"/>
              </a:rPr>
              <a:t>) until March/April 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Proxima Nova Rg" panose="02000506030000020004" pitchFamily="2" charset="0"/>
              </a:rPr>
              <a:t>BeamNetUS</a:t>
            </a:r>
            <a:r>
              <a:rPr lang="en-US" sz="2400" dirty="0">
                <a:latin typeface="Proxima Nova Rg" panose="02000506030000020004" pitchFamily="2" charset="0"/>
              </a:rPr>
              <a:t> proposals now open</a:t>
            </a:r>
          </a:p>
          <a:p>
            <a:endParaRPr lang="en-US" sz="1000" dirty="0">
              <a:latin typeface="Proxima Nova Rg" panose="02000506030000020004" pitchFamily="2" charset="0"/>
            </a:endParaRPr>
          </a:p>
          <a:p>
            <a:r>
              <a:rPr lang="en-US" sz="2400" dirty="0">
                <a:latin typeface="Proxima Nova Rg" panose="02000506030000020004" pitchFamily="2" charset="0"/>
                <a:sym typeface="Wingdings" pitchFamily="2" charset="2"/>
              </a:rPr>
              <a:t> 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https://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www.beamnetus.org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94727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73D0D-7125-F91A-6244-E321535AD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62A933E5-500C-E80C-1F49-4D7FC6CAD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3" y="6212794"/>
            <a:ext cx="2723746" cy="457200"/>
          </a:xfrm>
          <a:prstGeom prst="rect">
            <a:avLst/>
          </a:prstGeom>
        </p:spPr>
      </p:pic>
      <p:pic>
        <p:nvPicPr>
          <p:cNvPr id="7" name="Picture 6" descr="A red line in a black background&#10;&#10;Description automatically generated">
            <a:extLst>
              <a:ext uri="{FF2B5EF4-FFF2-40B4-BE49-F238E27FC236}">
                <a16:creationId xmlns:a16="http://schemas.microsoft.com/office/drawing/2014/main" id="{749F368F-1EFB-1E04-0910-27701BE13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130" y="6172886"/>
            <a:ext cx="1974998" cy="4971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84ACCE-8EEC-BFCB-5B3B-07B0C9FA474B}"/>
              </a:ext>
            </a:extLst>
          </p:cNvPr>
          <p:cNvSpPr txBox="1"/>
          <p:nvPr/>
        </p:nvSpPr>
        <p:spPr>
          <a:xfrm>
            <a:off x="9812215" y="188007"/>
            <a:ext cx="1809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Status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56C173-D3A8-B5AC-CE5D-1E145112D78F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0" y="511173"/>
            <a:ext cx="9812215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7C0DB47-7206-376A-0708-2682B074F7E9}"/>
              </a:ext>
            </a:extLst>
          </p:cNvPr>
          <p:cNvSpPr txBox="1"/>
          <p:nvPr/>
        </p:nvSpPr>
        <p:spPr>
          <a:xfrm>
            <a:off x="915202" y="1354016"/>
            <a:ext cx="981221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Cryostat design is 90% 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Fabrication is about 50% complete (spending paused since August)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Dedicated beam line for target irradiation is under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UITF functioning and stable at 8 MeV and 20 </a:t>
            </a:r>
            <a:r>
              <a:rPr lang="en-US" sz="2400" dirty="0">
                <a:latin typeface="Symbol" pitchFamily="2" charset="2"/>
              </a:rPr>
              <a:t>m</a:t>
            </a:r>
            <a:r>
              <a:rPr lang="en-US" sz="2400" dirty="0">
                <a:latin typeface="Proxima Nova Rg" panose="02000506030000020004" pitchFamily="2" charset="0"/>
              </a:rPr>
              <a:t>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 Rg" panose="02000506030000020004" pitchFamily="2" charset="0"/>
              </a:rPr>
              <a:t>Operational limit</a:t>
            </a:r>
            <a:r>
              <a:rPr lang="en-US" sz="2400" dirty="0">
                <a:latin typeface="Proxima Nova Rg" panose="02000506030000020004" pitchFamily="2" charset="0"/>
              </a:rPr>
              <a:t> is 100 </a:t>
            </a:r>
            <a:r>
              <a:rPr lang="en-US" sz="2400" dirty="0" err="1">
                <a:latin typeface="Proxima Nova Rg" panose="02000506030000020004" pitchFamily="2" charset="0"/>
              </a:rPr>
              <a:t>nA</a:t>
            </a:r>
            <a:r>
              <a:rPr lang="en-US" sz="2400" dirty="0">
                <a:latin typeface="Proxima Nova Rg" panose="02000506030000020004" pitchFamily="2" charset="0"/>
              </a:rPr>
              <a:t> (additional shielding is necessary for 10 </a:t>
            </a:r>
            <a:r>
              <a:rPr lang="en-US" sz="2400" dirty="0">
                <a:latin typeface="Symbol" pitchFamily="2" charset="2"/>
              </a:rPr>
              <a:t>m</a:t>
            </a:r>
            <a:r>
              <a:rPr lang="en-US" sz="2400" dirty="0">
                <a:latin typeface="Proxima Nova Rg" panose="02000506030000020004" pitchFamily="2" charset="0"/>
              </a:rPr>
              <a:t>A – waiting for quote)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Proxima Nova Rg" panose="0200050603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UITF in operation (</a:t>
            </a:r>
            <a:r>
              <a:rPr lang="en-US" sz="2400" dirty="0" err="1">
                <a:latin typeface="Proxima Nova Rg" panose="02000506030000020004" pitchFamily="2" charset="0"/>
              </a:rPr>
              <a:t>Brimrose</a:t>
            </a:r>
            <a:r>
              <a:rPr lang="en-US" sz="2400" dirty="0">
                <a:latin typeface="Proxima Nova Rg" panose="02000506030000020004" pitchFamily="2" charset="0"/>
              </a:rPr>
              <a:t> Technology) until March/April 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Proxima Nova Rg" panose="02000506030000020004" pitchFamily="2" charset="0"/>
              </a:rPr>
              <a:t>BeamNetUS</a:t>
            </a:r>
            <a:r>
              <a:rPr lang="en-US" sz="2400" dirty="0">
                <a:latin typeface="Proxima Nova Rg" panose="02000506030000020004" pitchFamily="2" charset="0"/>
              </a:rPr>
              <a:t> proposals now open</a:t>
            </a:r>
          </a:p>
          <a:p>
            <a:endParaRPr lang="en-US" sz="1000" dirty="0">
              <a:latin typeface="Proxima Nova Rg" panose="02000506030000020004" pitchFamily="2" charset="0"/>
            </a:endParaRPr>
          </a:p>
          <a:p>
            <a:r>
              <a:rPr lang="en-US" sz="2400" dirty="0">
                <a:latin typeface="Proxima Nova Rg" panose="02000506030000020004" pitchFamily="2" charset="0"/>
                <a:sym typeface="Wingdings" pitchFamily="2" charset="2"/>
              </a:rPr>
              <a:t> 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https://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www.beamnetus.org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186162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73D0D-7125-F91A-6244-E321535AD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62A933E5-500C-E80C-1F49-4D7FC6CAD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3" y="6212794"/>
            <a:ext cx="2723746" cy="457200"/>
          </a:xfrm>
          <a:prstGeom prst="rect">
            <a:avLst/>
          </a:prstGeom>
        </p:spPr>
      </p:pic>
      <p:pic>
        <p:nvPicPr>
          <p:cNvPr id="7" name="Picture 6" descr="A red line in a black background&#10;&#10;Description automatically generated">
            <a:extLst>
              <a:ext uri="{FF2B5EF4-FFF2-40B4-BE49-F238E27FC236}">
                <a16:creationId xmlns:a16="http://schemas.microsoft.com/office/drawing/2014/main" id="{749F368F-1EFB-1E04-0910-27701BE13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130" y="6172886"/>
            <a:ext cx="1974998" cy="4971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84ACCE-8EEC-BFCB-5B3B-07B0C9FA474B}"/>
              </a:ext>
            </a:extLst>
          </p:cNvPr>
          <p:cNvSpPr txBox="1"/>
          <p:nvPr/>
        </p:nvSpPr>
        <p:spPr>
          <a:xfrm>
            <a:off x="8294914" y="188007"/>
            <a:ext cx="3327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The competition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56C173-D3A8-B5AC-CE5D-1E145112D78F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0" y="511173"/>
            <a:ext cx="8294914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7C0DB47-7206-376A-0708-2682B074F7E9}"/>
              </a:ext>
            </a:extLst>
          </p:cNvPr>
          <p:cNvSpPr txBox="1"/>
          <p:nvPr/>
        </p:nvSpPr>
        <p:spPr>
          <a:xfrm>
            <a:off x="1263543" y="1112688"/>
            <a:ext cx="2960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HALL</a:t>
            </a:r>
            <a:r>
              <a:rPr lang="en-US" sz="2400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 </a:t>
            </a:r>
            <a:r>
              <a:rPr lang="en-US" sz="2400" b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A</a:t>
            </a:r>
          </a:p>
          <a:p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M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OLLER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cryotarget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*</a:t>
            </a:r>
          </a:p>
          <a:p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S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o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LID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cryotarget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*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  <a:latin typeface="Proxima Nova Rg" panose="02000506030000020004" pitchFamily="2" charset="0"/>
            </a:endParaRPr>
          </a:p>
          <a:p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S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o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LID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 polarized target*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  <a:latin typeface="Proxima Nova Rg" panose="0200050603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72528D-DA69-2F2D-DDC5-21CA957EBEDE}"/>
              </a:ext>
            </a:extLst>
          </p:cNvPr>
          <p:cNvSpPr txBox="1"/>
          <p:nvPr/>
        </p:nvSpPr>
        <p:spPr>
          <a:xfrm>
            <a:off x="1263543" y="3225695"/>
            <a:ext cx="42772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HALL</a:t>
            </a:r>
            <a:r>
              <a:rPr lang="en-US" sz="2400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 </a:t>
            </a:r>
            <a:r>
              <a:rPr lang="en-US" sz="2400" b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B</a:t>
            </a:r>
          </a:p>
          <a:p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Cryotargets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  <a:latin typeface="Proxima Nova Rg" panose="02000506030000020004" pitchFamily="2" charset="0"/>
            </a:endParaRPr>
          </a:p>
          <a:p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Longitudinal polarized target*</a:t>
            </a:r>
          </a:p>
          <a:p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Transverse polarized target*</a:t>
            </a:r>
          </a:p>
          <a:p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Polarized </a:t>
            </a:r>
            <a:r>
              <a:rPr lang="en-US" sz="2400" baseline="30000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3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He target*</a:t>
            </a:r>
          </a:p>
          <a:p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Tritium target*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68763F-03B4-7E3A-0DB6-4284BEF8A7FC}"/>
              </a:ext>
            </a:extLst>
          </p:cNvPr>
          <p:cNvSpPr txBox="1"/>
          <p:nvPr/>
        </p:nvSpPr>
        <p:spPr>
          <a:xfrm>
            <a:off x="5723074" y="1007494"/>
            <a:ext cx="42990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HALL</a:t>
            </a:r>
            <a:r>
              <a:rPr lang="en-US" sz="2400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 </a:t>
            </a:r>
            <a:r>
              <a:rPr lang="en-US" sz="2400" b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C</a:t>
            </a:r>
          </a:p>
          <a:p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Cryotargets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  <a:latin typeface="Proxima Nova Rg" panose="02000506030000020004" pitchFamily="2" charset="0"/>
            </a:endParaRPr>
          </a:p>
          <a:p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Hypernuclear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 target*</a:t>
            </a:r>
          </a:p>
          <a:p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Tensor polarized target*</a:t>
            </a:r>
          </a:p>
          <a:p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Transverse polarized target*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F76797-62C7-31F1-CAAD-F308C0F1F39C}"/>
              </a:ext>
            </a:extLst>
          </p:cNvPr>
          <p:cNvSpPr txBox="1"/>
          <p:nvPr/>
        </p:nvSpPr>
        <p:spPr>
          <a:xfrm>
            <a:off x="5723075" y="3225695"/>
            <a:ext cx="3667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HALL</a:t>
            </a:r>
            <a:r>
              <a:rPr lang="en-US" sz="2400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 </a:t>
            </a:r>
            <a:r>
              <a:rPr lang="en-US" sz="2400" b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D</a:t>
            </a:r>
          </a:p>
          <a:p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Cryotargets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  <a:latin typeface="Proxima Nova Rg" panose="02000506030000020004" pitchFamily="2" charset="0"/>
            </a:endParaRPr>
          </a:p>
          <a:p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K-Long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cryotarget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*</a:t>
            </a:r>
          </a:p>
          <a:p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Frozen spin target*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C1A4BA-F77F-22D2-A549-AF8CEC0678A8}"/>
              </a:ext>
            </a:extLst>
          </p:cNvPr>
          <p:cNvSpPr txBox="1"/>
          <p:nvPr/>
        </p:nvSpPr>
        <p:spPr>
          <a:xfrm>
            <a:off x="1263543" y="5703937"/>
            <a:ext cx="3883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*Substantial construction and/or R&amp;D</a:t>
            </a:r>
          </a:p>
        </p:txBody>
      </p:sp>
    </p:spTree>
    <p:extLst>
      <p:ext uri="{BB962C8B-B14F-4D97-AF65-F5344CB8AC3E}">
        <p14:creationId xmlns:p14="http://schemas.microsoft.com/office/powerpoint/2010/main" val="440096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73D0D-7125-F91A-6244-E321535AD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35D469-7ACC-E436-1805-EB46B023A11D}"/>
              </a:ext>
            </a:extLst>
          </p:cNvPr>
          <p:cNvSpPr txBox="1"/>
          <p:nvPr/>
        </p:nvSpPr>
        <p:spPr>
          <a:xfrm>
            <a:off x="3161702" y="1963696"/>
            <a:ext cx="6467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anose="02000506030000020004" pitchFamily="2" charset="0"/>
              </a:rPr>
              <a:t>Irradiating ammonia &amp; the results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anose="02000506030000020004" pitchFamily="2" charset="0"/>
              </a:rPr>
              <a:t>Where to irradiate at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anose="02000506030000020004" pitchFamily="2" charset="0"/>
              </a:rPr>
              <a:t>JLab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Proxima Nova Rg" panose="02000506030000020004" pitchFamily="2" charset="0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anose="02000506030000020004" pitchFamily="2" charset="0"/>
              </a:rPr>
              <a:t>Our plans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anose="02000506030000020004" pitchFamily="2" charset="0"/>
              </a:rPr>
              <a:t>Current status</a:t>
            </a:r>
          </a:p>
        </p:txBody>
      </p:sp>
      <p:pic>
        <p:nvPicPr>
          <p:cNvPr id="6" name="Picture 5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62A933E5-500C-E80C-1F49-4D7FC6CAD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3" y="6212794"/>
            <a:ext cx="2723746" cy="457200"/>
          </a:xfrm>
          <a:prstGeom prst="rect">
            <a:avLst/>
          </a:prstGeom>
        </p:spPr>
      </p:pic>
      <p:pic>
        <p:nvPicPr>
          <p:cNvPr id="7" name="Picture 6" descr="A red line in a black background&#10;&#10;Description automatically generated">
            <a:extLst>
              <a:ext uri="{FF2B5EF4-FFF2-40B4-BE49-F238E27FC236}">
                <a16:creationId xmlns:a16="http://schemas.microsoft.com/office/drawing/2014/main" id="{749F368F-1EFB-1E04-0910-27701BE13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130" y="6172886"/>
            <a:ext cx="1974998" cy="4971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84ACCE-8EEC-BFCB-5B3B-07B0C9FA474B}"/>
              </a:ext>
            </a:extLst>
          </p:cNvPr>
          <p:cNvSpPr txBox="1"/>
          <p:nvPr/>
        </p:nvSpPr>
        <p:spPr>
          <a:xfrm>
            <a:off x="9912625" y="188007"/>
            <a:ext cx="1709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Outline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56C173-D3A8-B5AC-CE5D-1E145112D78F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0" y="511173"/>
            <a:ext cx="9912625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074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73D0D-7125-F91A-6244-E321535AD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62A933E5-500C-E80C-1F49-4D7FC6CAD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3" y="6212794"/>
            <a:ext cx="2723746" cy="457200"/>
          </a:xfrm>
          <a:prstGeom prst="rect">
            <a:avLst/>
          </a:prstGeom>
        </p:spPr>
      </p:pic>
      <p:pic>
        <p:nvPicPr>
          <p:cNvPr id="7" name="Picture 6" descr="A red line in a black background&#10;&#10;Description automatically generated">
            <a:extLst>
              <a:ext uri="{FF2B5EF4-FFF2-40B4-BE49-F238E27FC236}">
                <a16:creationId xmlns:a16="http://schemas.microsoft.com/office/drawing/2014/main" id="{749F368F-1EFB-1E04-0910-27701BE13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130" y="6172886"/>
            <a:ext cx="1974998" cy="4971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84ACCE-8EEC-BFCB-5B3B-07B0C9FA474B}"/>
              </a:ext>
            </a:extLst>
          </p:cNvPr>
          <p:cNvSpPr txBox="1"/>
          <p:nvPr/>
        </p:nvSpPr>
        <p:spPr>
          <a:xfrm>
            <a:off x="6470247" y="188007"/>
            <a:ext cx="5151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Irradiation and the results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56C173-D3A8-B5AC-CE5D-1E145112D78F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0" y="511173"/>
            <a:ext cx="6470247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EC33589-81AD-62F5-4029-ACF087B6343E}"/>
              </a:ext>
            </a:extLst>
          </p:cNvPr>
          <p:cNvSpPr txBox="1"/>
          <p:nvPr/>
        </p:nvSpPr>
        <p:spPr>
          <a:xfrm>
            <a:off x="1221129" y="1321529"/>
            <a:ext cx="443889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C00000"/>
                </a:solidFill>
                <a:latin typeface="Proxima Nova Rg" panose="02000506030000020004" pitchFamily="2" charset="0"/>
              </a:rPr>
              <a:t>Warm irradiation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Proxima Nova Rg" panose="02000506030000020004" pitchFamily="2" charset="0"/>
              </a:rPr>
              <a:t>Bonn/Bochum &amp; Virginia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Proxima Nova Rg" panose="02000506030000020004" pitchFamily="2" charset="0"/>
              </a:rPr>
              <a:t>Performed in liquid argon (87.3 K)</a:t>
            </a:r>
            <a:endParaRPr lang="en-US" baseline="30000" dirty="0">
              <a:solidFill>
                <a:srgbClr val="C00000"/>
              </a:solidFill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Proxima Nova Rg" panose="02000506030000020004" pitchFamily="2" charset="0"/>
              </a:rPr>
              <a:t>Electron energy 10 – 20 MeV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Proxima Nova Rg" panose="02000506030000020004" pitchFamily="2" charset="0"/>
              </a:rPr>
              <a:t>Nominal fluence is about 10</a:t>
            </a:r>
            <a:r>
              <a:rPr lang="en-US" baseline="30000" dirty="0">
                <a:solidFill>
                  <a:srgbClr val="C00000"/>
                </a:solidFill>
                <a:latin typeface="Proxima Nova Rg" panose="02000506030000020004" pitchFamily="2" charset="0"/>
              </a:rPr>
              <a:t>17</a:t>
            </a:r>
            <a:r>
              <a:rPr lang="en-US" dirty="0">
                <a:solidFill>
                  <a:srgbClr val="C00000"/>
                </a:solidFill>
                <a:latin typeface="Proxima Nova Rg" panose="02000506030000020004" pitchFamily="2" charset="0"/>
              </a:rPr>
              <a:t> e</a:t>
            </a:r>
            <a:r>
              <a:rPr lang="en-US" baseline="30000" dirty="0">
                <a:solidFill>
                  <a:srgbClr val="C00000"/>
                </a:solidFill>
                <a:latin typeface="Proxima Nova Rg" panose="02000506030000020004" pitchFamily="2" charset="0"/>
              </a:rPr>
              <a:t>-</a:t>
            </a:r>
            <a:r>
              <a:rPr lang="en-US" dirty="0">
                <a:solidFill>
                  <a:srgbClr val="C00000"/>
                </a:solidFill>
                <a:latin typeface="Proxima Nova Rg" panose="02000506030000020004" pitchFamily="2" charset="0"/>
              </a:rPr>
              <a:t> cm</a:t>
            </a:r>
            <a:r>
              <a:rPr lang="en-US" baseline="30000" dirty="0">
                <a:solidFill>
                  <a:srgbClr val="C00000"/>
                </a:solidFill>
                <a:latin typeface="Proxima Nova Rg" panose="02000506030000020004" pitchFamily="2" charset="0"/>
              </a:rPr>
              <a:t>-2</a:t>
            </a:r>
            <a:endParaRPr lang="en-US" dirty="0">
              <a:solidFill>
                <a:srgbClr val="C00000"/>
              </a:solidFill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Proxima Nova Rg" panose="02000506030000020004" pitchFamily="2" charset="0"/>
              </a:rPr>
              <a:t>Produces about 4 x 10</a:t>
            </a:r>
            <a:r>
              <a:rPr lang="en-US" baseline="30000" dirty="0">
                <a:solidFill>
                  <a:srgbClr val="C00000"/>
                </a:solidFill>
                <a:latin typeface="Proxima Nova Rg" panose="02000506030000020004" pitchFamily="2" charset="0"/>
              </a:rPr>
              <a:t>19</a:t>
            </a:r>
            <a:r>
              <a:rPr lang="en-US" dirty="0">
                <a:solidFill>
                  <a:srgbClr val="C00000"/>
                </a:solidFill>
                <a:latin typeface="Proxima Nova Rg" panose="02000506030000020004" pitchFamily="2" charset="0"/>
              </a:rPr>
              <a:t> spins/g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Proxima Nova Rg" panose="02000506030000020004" pitchFamily="2" charset="0"/>
              </a:rPr>
              <a:t>Store samples in LN2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Proxima Nova Rg" panose="02000506030000020004" pitchFamily="2" charset="0"/>
              </a:rPr>
              <a:t>Test DNP results days or weeks later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C00000"/>
              </a:solidFill>
              <a:latin typeface="Proxima Nova Rg" panose="02000506030000020004" pitchFamily="2" charset="0"/>
            </a:endParaRPr>
          </a:p>
          <a:p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11207B-764C-BD41-42FC-04C02AAC1527}"/>
              </a:ext>
            </a:extLst>
          </p:cNvPr>
          <p:cNvSpPr txBox="1"/>
          <p:nvPr/>
        </p:nvSpPr>
        <p:spPr>
          <a:xfrm>
            <a:off x="6570736" y="1321529"/>
            <a:ext cx="484190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Cold irradiation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Mike Seely (SLAC)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Performed in superfluid helium (1 K)</a:t>
            </a:r>
            <a:endParaRPr lang="en-US" baseline="30000" dirty="0">
              <a:solidFill>
                <a:schemeClr val="tx2">
                  <a:lumMod val="90000"/>
                  <a:lumOff val="10000"/>
                </a:schemeClr>
              </a:solidFill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Electron energy 20 GeV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Fluence up to few 10</a:t>
            </a:r>
            <a:r>
              <a:rPr lang="en-US" baseline="30000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15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 e</a:t>
            </a:r>
            <a:r>
              <a:rPr lang="en-US" baseline="30000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-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 cm</a:t>
            </a:r>
            <a:r>
              <a:rPr lang="en-US" baseline="30000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-2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 with anneals 10 – 40 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Radical concentration unknown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Test DNP during irradiation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A32A69-5020-B927-4F8D-188A6FE3AB09}"/>
              </a:ext>
            </a:extLst>
          </p:cNvPr>
          <p:cNvSpPr txBox="1"/>
          <p:nvPr/>
        </p:nvSpPr>
        <p:spPr>
          <a:xfrm>
            <a:off x="1221129" y="4006404"/>
            <a:ext cx="50467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C00000"/>
                </a:solidFill>
                <a:latin typeface="Proxima Nova Rg" panose="02000506030000020004" pitchFamily="2" charset="0"/>
              </a:rPr>
              <a:t>Results at 5 T &amp; 1 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Proxima Nova Rg" panose="02000506030000020004" pitchFamily="2" charset="0"/>
              </a:rPr>
              <a:t>NH3 reaches &gt; 90%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Proxima Nova Rg" panose="02000506030000020004" pitchFamily="2" charset="0"/>
              </a:rPr>
              <a:t>ND3 reaches about 25%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30A313-5A71-59F2-6B90-1B21DE026774}"/>
              </a:ext>
            </a:extLst>
          </p:cNvPr>
          <p:cNvSpPr txBox="1"/>
          <p:nvPr/>
        </p:nvSpPr>
        <p:spPr>
          <a:xfrm>
            <a:off x="6570736" y="4006404"/>
            <a:ext cx="443889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Results at 5 T &amp; 1 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NH3 reaches &gt; 75% (after anneal)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ND3 reaches about 25% (after anneal)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99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73D0D-7125-F91A-6244-E321535AD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62A933E5-500C-E80C-1F49-4D7FC6CAD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3" y="6212794"/>
            <a:ext cx="2723746" cy="457200"/>
          </a:xfrm>
          <a:prstGeom prst="rect">
            <a:avLst/>
          </a:prstGeom>
        </p:spPr>
      </p:pic>
      <p:pic>
        <p:nvPicPr>
          <p:cNvPr id="7" name="Picture 6" descr="A red line in a black background&#10;&#10;Description automatically generated">
            <a:extLst>
              <a:ext uri="{FF2B5EF4-FFF2-40B4-BE49-F238E27FC236}">
                <a16:creationId xmlns:a16="http://schemas.microsoft.com/office/drawing/2014/main" id="{749F368F-1EFB-1E04-0910-27701BE13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2130" y="6172886"/>
            <a:ext cx="1974998" cy="4971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84ACCE-8EEC-BFCB-5B3B-07B0C9FA474B}"/>
              </a:ext>
            </a:extLst>
          </p:cNvPr>
          <p:cNvSpPr txBox="1"/>
          <p:nvPr/>
        </p:nvSpPr>
        <p:spPr>
          <a:xfrm>
            <a:off x="7384648" y="188007"/>
            <a:ext cx="4237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Irradiation cryostats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56C173-D3A8-B5AC-CE5D-1E145112D78F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0" y="511173"/>
            <a:ext cx="7384648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EC33589-81AD-62F5-4029-ACF087B6343E}"/>
              </a:ext>
            </a:extLst>
          </p:cNvPr>
          <p:cNvSpPr txBox="1"/>
          <p:nvPr/>
        </p:nvSpPr>
        <p:spPr>
          <a:xfrm>
            <a:off x="755047" y="829203"/>
            <a:ext cx="1021775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roxima Nova Rg" panose="02000506030000020004" pitchFamily="2" charset="0"/>
              </a:rPr>
              <a:t>If the sample is submerged in liquid argon, the cryostat can be a simple </a:t>
            </a:r>
            <a:r>
              <a:rPr lang="en-US" sz="2000" dirty="0" err="1">
                <a:latin typeface="Proxima Nova Rg" panose="02000506030000020004" pitchFamily="2" charset="0"/>
              </a:rPr>
              <a:t>styrofoam</a:t>
            </a:r>
            <a:r>
              <a:rPr lang="en-US" sz="2000" dirty="0">
                <a:latin typeface="Proxima Nova Rg" panose="02000506030000020004" pitchFamily="2" charset="0"/>
              </a:rPr>
              <a:t> bucket or a more sophisticated metal </a:t>
            </a:r>
            <a:r>
              <a:rPr lang="en-US" sz="2000" dirty="0" err="1">
                <a:latin typeface="Proxima Nova Rg" panose="02000506030000020004" pitchFamily="2" charset="0"/>
              </a:rPr>
              <a:t>dewar</a:t>
            </a:r>
            <a:r>
              <a:rPr lang="en-US" sz="2000" dirty="0">
                <a:latin typeface="Proxima Nova Rg" panose="02000506030000020004" pitchFamily="2" charset="0"/>
              </a:rPr>
              <a:t>.</a:t>
            </a:r>
          </a:p>
          <a:p>
            <a:endParaRPr lang="en-US" sz="800" dirty="0">
              <a:latin typeface="Proxima Nova Rg" panose="02000506030000020004" pitchFamily="2" charset="0"/>
            </a:endParaRPr>
          </a:p>
          <a:p>
            <a:r>
              <a:rPr lang="en-US" sz="2000" dirty="0">
                <a:latin typeface="Proxima Nova Rg" panose="02000506030000020004" pitchFamily="2" charset="0"/>
              </a:rPr>
              <a:t>Periodically or continually rotate the sample for a more uniform dose.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BE0587-CD6B-C23F-F946-D7D60EB298D8}"/>
              </a:ext>
            </a:extLst>
          </p:cNvPr>
          <p:cNvSpPr txBox="1"/>
          <p:nvPr/>
        </p:nvSpPr>
        <p:spPr>
          <a:xfrm>
            <a:off x="8917698" y="3158761"/>
            <a:ext cx="36072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  <a:latin typeface="Proxima Nova Rg" panose="02000506030000020004" pitchFamily="2" charset="0"/>
              </a:rPr>
              <a:t>ADVANTAGES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roxima Nova Rg" panose="02000506030000020004" pitchFamily="2" charset="0"/>
              </a:rPr>
              <a:t>Cheap and simple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roxima Nova Rg" panose="02000506030000020004" pitchFamily="2" charset="0"/>
              </a:rPr>
              <a:t>Not much can go wrong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roxima Nova Rg" panose="02000506030000020004" pitchFamily="2" charset="0"/>
              </a:rPr>
              <a:t>Fixed temperature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A6E98D-EB54-99DB-D802-70763725408B}"/>
              </a:ext>
            </a:extLst>
          </p:cNvPr>
          <p:cNvSpPr txBox="1"/>
          <p:nvPr/>
        </p:nvSpPr>
        <p:spPr>
          <a:xfrm>
            <a:off x="8863109" y="4749703"/>
            <a:ext cx="30505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FF0000"/>
                </a:solidFill>
                <a:latin typeface="Proxima Nova Rg" panose="02000506030000020004" pitchFamily="2" charset="0"/>
              </a:rPr>
              <a:t>DISADVANTAGES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Proxima Nova Rg" panose="02000506030000020004" pitchFamily="2" charset="0"/>
              </a:rPr>
              <a:t>Fixed temperature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3B1E143-109C-5E31-87A4-29D59BCED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774" y="2861163"/>
            <a:ext cx="2557430" cy="282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7BC880-49C7-AA3D-11C3-0072A4CDA993}"/>
              </a:ext>
            </a:extLst>
          </p:cNvPr>
          <p:cNvSpPr txBox="1"/>
          <p:nvPr/>
        </p:nvSpPr>
        <p:spPr>
          <a:xfrm>
            <a:off x="5794475" y="5767455"/>
            <a:ext cx="3275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A. Conover et al, NIM, </a:t>
            </a: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aramond" panose="02020404030301010803" pitchFamily="18" charset="0"/>
              </a:rPr>
              <a:t>1068 (2024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)</a:t>
            </a: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aramond" panose="02020404030301010803" pitchFamily="18" charset="0"/>
              </a:rPr>
              <a:t> 169717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8BF458-EBA6-2E49-6CD9-58F00F9F8E5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9708"/>
          <a:stretch/>
        </p:blipFill>
        <p:spPr>
          <a:xfrm>
            <a:off x="755047" y="2041805"/>
            <a:ext cx="3746061" cy="38268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997BAB-B15D-7A38-5D81-E9EBAADA2D2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3595"/>
          <a:stretch/>
        </p:blipFill>
        <p:spPr>
          <a:xfrm>
            <a:off x="3710829" y="2774617"/>
            <a:ext cx="1580557" cy="14465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AA46816-0F0F-2646-4A76-F9D554C4E24D}"/>
              </a:ext>
            </a:extLst>
          </p:cNvPr>
          <p:cNvSpPr txBox="1"/>
          <p:nvPr/>
        </p:nvSpPr>
        <p:spPr>
          <a:xfrm>
            <a:off x="1210527" y="5751798"/>
            <a:ext cx="3275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A. Berlin, PhD thesis, Bochum (2015)</a:t>
            </a:r>
          </a:p>
        </p:txBody>
      </p:sp>
    </p:spTree>
    <p:extLst>
      <p:ext uri="{BB962C8B-B14F-4D97-AF65-F5344CB8AC3E}">
        <p14:creationId xmlns:p14="http://schemas.microsoft.com/office/powerpoint/2010/main" val="3374824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73D0D-7125-F91A-6244-E321535AD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62A933E5-500C-E80C-1F49-4D7FC6CAD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3" y="6212794"/>
            <a:ext cx="2723746" cy="457200"/>
          </a:xfrm>
          <a:prstGeom prst="rect">
            <a:avLst/>
          </a:prstGeom>
        </p:spPr>
      </p:pic>
      <p:pic>
        <p:nvPicPr>
          <p:cNvPr id="7" name="Picture 6" descr="A red line in a black background&#10;&#10;Description automatically generated">
            <a:extLst>
              <a:ext uri="{FF2B5EF4-FFF2-40B4-BE49-F238E27FC236}">
                <a16:creationId xmlns:a16="http://schemas.microsoft.com/office/drawing/2014/main" id="{749F368F-1EFB-1E04-0910-27701BE13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130" y="6172886"/>
            <a:ext cx="1974998" cy="4971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84ACCE-8EEC-BFCB-5B3B-07B0C9FA474B}"/>
              </a:ext>
            </a:extLst>
          </p:cNvPr>
          <p:cNvSpPr txBox="1"/>
          <p:nvPr/>
        </p:nvSpPr>
        <p:spPr>
          <a:xfrm>
            <a:off x="7384648" y="188007"/>
            <a:ext cx="4237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Irradiation cryostats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56C173-D3A8-B5AC-CE5D-1E145112D78F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0" y="511173"/>
            <a:ext cx="7384648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EC33589-81AD-62F5-4029-ACF087B6343E}"/>
              </a:ext>
            </a:extLst>
          </p:cNvPr>
          <p:cNvSpPr txBox="1"/>
          <p:nvPr/>
        </p:nvSpPr>
        <p:spPr>
          <a:xfrm>
            <a:off x="1011046" y="748230"/>
            <a:ext cx="10169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</a:rPr>
              <a:t>Variable temperature cryostats using forced convection of helium gas thru LN2 have been used in Germany and SLAC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3A48BC-1A40-53B6-29B6-3E5D65C2E2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96" b="13354"/>
          <a:stretch/>
        </p:blipFill>
        <p:spPr>
          <a:xfrm>
            <a:off x="439466" y="1559081"/>
            <a:ext cx="3938330" cy="40799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6D7B2C-A92F-A4BB-1749-B46A70BF16B8}"/>
              </a:ext>
            </a:extLst>
          </p:cNvPr>
          <p:cNvSpPr txBox="1"/>
          <p:nvPr/>
        </p:nvSpPr>
        <p:spPr>
          <a:xfrm>
            <a:off x="856527" y="5534216"/>
            <a:ext cx="3275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S. Bultmann et al, SLAC-PUB-97904 (1998)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799612-A71F-5014-80EE-8477015F89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0489" y="1710029"/>
            <a:ext cx="4958489" cy="39289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59E9333-B32B-2D1F-7E50-0DCCDB8BE6F1}"/>
              </a:ext>
            </a:extLst>
          </p:cNvPr>
          <p:cNvSpPr txBox="1"/>
          <p:nvPr/>
        </p:nvSpPr>
        <p:spPr>
          <a:xfrm>
            <a:off x="4527631" y="5500501"/>
            <a:ext cx="3275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St. Goertz, NIM A 356 (1995) 20.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16092F-7C4A-71B9-7338-58ED98FC05B0}"/>
              </a:ext>
            </a:extLst>
          </p:cNvPr>
          <p:cNvSpPr txBox="1"/>
          <p:nvPr/>
        </p:nvSpPr>
        <p:spPr>
          <a:xfrm>
            <a:off x="8852749" y="2338809"/>
            <a:ext cx="36072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  <a:latin typeface="Proxima Nova Rg" panose="02000506030000020004" pitchFamily="2" charset="0"/>
              </a:rPr>
              <a:t>ADVANTAGES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roxima Nova Rg" panose="02000506030000020004" pitchFamily="2" charset="0"/>
              </a:rPr>
              <a:t>Temperature &gt; 87 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C51A51-3A7B-2866-48BE-BBABCA009138}"/>
              </a:ext>
            </a:extLst>
          </p:cNvPr>
          <p:cNvSpPr txBox="1"/>
          <p:nvPr/>
        </p:nvSpPr>
        <p:spPr>
          <a:xfrm>
            <a:off x="8798160" y="3929751"/>
            <a:ext cx="3050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FF0000"/>
                </a:solidFill>
                <a:latin typeface="Proxima Nova Rg" panose="02000506030000020004" pitchFamily="2" charset="0"/>
              </a:rPr>
              <a:t>DISADVANTAGES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Proxima Nova Rg" panose="02000506030000020004" pitchFamily="2" charset="0"/>
              </a:rPr>
              <a:t>More complicate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Proxima Nova Rg" panose="02000506030000020004" pitchFamily="2" charset="0"/>
              </a:rPr>
              <a:t>Temperature &gt; 87 K</a:t>
            </a:r>
          </a:p>
        </p:txBody>
      </p:sp>
    </p:spTree>
    <p:extLst>
      <p:ext uri="{BB962C8B-B14F-4D97-AF65-F5344CB8AC3E}">
        <p14:creationId xmlns:p14="http://schemas.microsoft.com/office/powerpoint/2010/main" val="2287098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73D0D-7125-F91A-6244-E321535AD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62A933E5-500C-E80C-1F49-4D7FC6CAD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3" y="6212794"/>
            <a:ext cx="2723746" cy="457200"/>
          </a:xfrm>
          <a:prstGeom prst="rect">
            <a:avLst/>
          </a:prstGeom>
        </p:spPr>
      </p:pic>
      <p:pic>
        <p:nvPicPr>
          <p:cNvPr id="7" name="Picture 6" descr="A red line in a black background&#10;&#10;Description automatically generated">
            <a:extLst>
              <a:ext uri="{FF2B5EF4-FFF2-40B4-BE49-F238E27FC236}">
                <a16:creationId xmlns:a16="http://schemas.microsoft.com/office/drawing/2014/main" id="{749F368F-1EFB-1E04-0910-27701BE13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130" y="6172886"/>
            <a:ext cx="1974998" cy="4971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84ACCE-8EEC-BFCB-5B3B-07B0C9FA474B}"/>
              </a:ext>
            </a:extLst>
          </p:cNvPr>
          <p:cNvSpPr txBox="1"/>
          <p:nvPr/>
        </p:nvSpPr>
        <p:spPr>
          <a:xfrm>
            <a:off x="6562846" y="188007"/>
            <a:ext cx="5059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JLab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Irradiation cryostat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56C173-D3A8-B5AC-CE5D-1E145112D78F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0" y="511173"/>
            <a:ext cx="6562846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6D187F2-E2F2-F6C9-750D-C5DAD2AA8168}"/>
              </a:ext>
            </a:extLst>
          </p:cNvPr>
          <p:cNvSpPr txBox="1"/>
          <p:nvPr/>
        </p:nvSpPr>
        <p:spPr>
          <a:xfrm>
            <a:off x="808396" y="959445"/>
            <a:ext cx="9282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</a:rPr>
              <a:t>We’re building a variable temperature using helium from one of </a:t>
            </a:r>
            <a:r>
              <a:rPr lang="en-US" sz="2400" dirty="0" err="1">
                <a:latin typeface="Proxima Nova Rg" panose="02000506030000020004" pitchFamily="2" charset="0"/>
              </a:rPr>
              <a:t>JLab’s</a:t>
            </a:r>
            <a:r>
              <a:rPr lang="en-US" sz="2400" dirty="0">
                <a:latin typeface="Proxima Nova Rg" panose="02000506030000020004" pitchFamily="2" charset="0"/>
              </a:rPr>
              <a:t> cryogenic plants.</a:t>
            </a:r>
          </a:p>
        </p:txBody>
      </p:sp>
      <p:pic>
        <p:nvPicPr>
          <p:cNvPr id="14" name="Picture 13" descr="A diagram of a machine&#10;&#10;Description automatically generated">
            <a:extLst>
              <a:ext uri="{FF2B5EF4-FFF2-40B4-BE49-F238E27FC236}">
                <a16:creationId xmlns:a16="http://schemas.microsoft.com/office/drawing/2014/main" id="{31277AE9-9C76-9164-AF04-49A224AA3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123" y="2003808"/>
            <a:ext cx="4007420" cy="364120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133D2E1-BE33-2A02-112A-193FFE1BB411}"/>
              </a:ext>
            </a:extLst>
          </p:cNvPr>
          <p:cNvGrpSpPr/>
          <p:nvPr/>
        </p:nvGrpSpPr>
        <p:grpSpPr>
          <a:xfrm>
            <a:off x="5112611" y="2001104"/>
            <a:ext cx="3005300" cy="1819353"/>
            <a:chOff x="4752026" y="2140067"/>
            <a:chExt cx="3005300" cy="1819353"/>
          </a:xfrm>
        </p:grpSpPr>
        <p:pic>
          <p:nvPicPr>
            <p:cNvPr id="16" name="Picture 15" descr="A close-up of a mechanical device&#10;&#10;Description automatically generated">
              <a:extLst>
                <a:ext uri="{FF2B5EF4-FFF2-40B4-BE49-F238E27FC236}">
                  <a16:creationId xmlns:a16="http://schemas.microsoft.com/office/drawing/2014/main" id="{3B33A8A0-7809-3E76-38E6-6CB8ABECC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52026" y="2140067"/>
              <a:ext cx="2687947" cy="1812985"/>
            </a:xfrm>
            <a:prstGeom prst="rect">
              <a:avLst/>
            </a:prstGeom>
          </p:spPr>
        </p:pic>
        <p:sp>
          <p:nvSpPr>
            <p:cNvPr id="17" name="Left Arrow 16">
              <a:extLst>
                <a:ext uri="{FF2B5EF4-FFF2-40B4-BE49-F238E27FC236}">
                  <a16:creationId xmlns:a16="http://schemas.microsoft.com/office/drawing/2014/main" id="{EE248E4D-3E48-C20D-8728-51F4B8439B69}"/>
                </a:ext>
              </a:extLst>
            </p:cNvPr>
            <p:cNvSpPr/>
            <p:nvPr/>
          </p:nvSpPr>
          <p:spPr>
            <a:xfrm rot="1473074">
              <a:off x="6313458" y="3512734"/>
              <a:ext cx="1443868" cy="60450"/>
            </a:xfrm>
            <a:prstGeom prst="leftArrow">
              <a:avLst/>
            </a:prstGeom>
            <a:solidFill>
              <a:schemeClr val="bg1"/>
            </a:solidFill>
            <a:ln>
              <a:noFill/>
            </a:ln>
            <a:effectLst>
              <a:glow rad="136413">
                <a:srgbClr val="FF0000">
                  <a:alpha val="73254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C82BDAA-491C-CECB-6D9F-06718714D690}"/>
                </a:ext>
              </a:extLst>
            </p:cNvPr>
            <p:cNvCxnSpPr/>
            <p:nvPr/>
          </p:nvCxnSpPr>
          <p:spPr>
            <a:xfrm flipV="1">
              <a:off x="6739797" y="3175606"/>
              <a:ext cx="0" cy="22302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390F09E-D5A9-A48B-9098-FB85B53E5596}"/>
                </a:ext>
              </a:extLst>
            </p:cNvPr>
            <p:cNvCxnSpPr/>
            <p:nvPr/>
          </p:nvCxnSpPr>
          <p:spPr>
            <a:xfrm flipV="1">
              <a:off x="6927881" y="3268161"/>
              <a:ext cx="0" cy="22302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5B1F729-D3BD-2E59-9826-89157F863C7D}"/>
                </a:ext>
              </a:extLst>
            </p:cNvPr>
            <p:cNvCxnSpPr/>
            <p:nvPr/>
          </p:nvCxnSpPr>
          <p:spPr>
            <a:xfrm flipV="1">
              <a:off x="7093663" y="3348078"/>
              <a:ext cx="0" cy="22302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7E474E0-2B1D-239B-118F-5D9E315F6116}"/>
                </a:ext>
              </a:extLst>
            </p:cNvPr>
            <p:cNvCxnSpPr/>
            <p:nvPr/>
          </p:nvCxnSpPr>
          <p:spPr>
            <a:xfrm flipV="1">
              <a:off x="7259445" y="3420189"/>
              <a:ext cx="0" cy="22302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673084F-E1BA-182C-F945-336A2EF67A78}"/>
                </a:ext>
              </a:extLst>
            </p:cNvPr>
            <p:cNvCxnSpPr>
              <a:cxnSpLocks/>
            </p:cNvCxnSpPr>
            <p:nvPr/>
          </p:nvCxnSpPr>
          <p:spPr>
            <a:xfrm>
              <a:off x="6739797" y="3491812"/>
              <a:ext cx="0" cy="22302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7F16CE7-9A0B-F2C3-EA92-4390C0442DCE}"/>
                </a:ext>
              </a:extLst>
            </p:cNvPr>
            <p:cNvCxnSpPr>
              <a:cxnSpLocks/>
            </p:cNvCxnSpPr>
            <p:nvPr/>
          </p:nvCxnSpPr>
          <p:spPr>
            <a:xfrm>
              <a:off x="6927881" y="3584367"/>
              <a:ext cx="0" cy="22302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99248A8-64DC-132D-DB69-B981033800EB}"/>
                </a:ext>
              </a:extLst>
            </p:cNvPr>
            <p:cNvCxnSpPr>
              <a:cxnSpLocks/>
            </p:cNvCxnSpPr>
            <p:nvPr/>
          </p:nvCxnSpPr>
          <p:spPr>
            <a:xfrm>
              <a:off x="7093663" y="3664284"/>
              <a:ext cx="0" cy="22302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C8A3C63-6178-31E2-346E-71D7EDB3C126}"/>
                </a:ext>
              </a:extLst>
            </p:cNvPr>
            <p:cNvCxnSpPr>
              <a:cxnSpLocks/>
            </p:cNvCxnSpPr>
            <p:nvPr/>
          </p:nvCxnSpPr>
          <p:spPr>
            <a:xfrm>
              <a:off x="7259445" y="3736395"/>
              <a:ext cx="0" cy="22302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CCB30F25-D0BA-3367-B342-653F381271F2}"/>
                </a:ext>
              </a:extLst>
            </p:cNvPr>
            <p:cNvSpPr/>
            <p:nvPr/>
          </p:nvSpPr>
          <p:spPr>
            <a:xfrm>
              <a:off x="5631761" y="2922190"/>
              <a:ext cx="746125" cy="382460"/>
            </a:xfrm>
            <a:prstGeom prst="arc">
              <a:avLst>
                <a:gd name="adj1" fmla="val 19312672"/>
                <a:gd name="adj2" fmla="val 11927989"/>
              </a:avLst>
            </a:prstGeom>
            <a:ln w="25400"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26" descr="A round copper plate on a table&#10;&#10;Description automatically generated">
            <a:extLst>
              <a:ext uri="{FF2B5EF4-FFF2-40B4-BE49-F238E27FC236}">
                <a16:creationId xmlns:a16="http://schemas.microsoft.com/office/drawing/2014/main" id="{D18161FC-EAF1-3C5A-36E7-B17EC9B620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221" t="27279" r="18559" b="10488"/>
          <a:stretch/>
        </p:blipFill>
        <p:spPr>
          <a:xfrm>
            <a:off x="5112611" y="4179728"/>
            <a:ext cx="2900470" cy="1935080"/>
          </a:xfrm>
          <a:prstGeom prst="rect">
            <a:avLst/>
          </a:prstGeom>
        </p:spPr>
      </p:pic>
      <p:pic>
        <p:nvPicPr>
          <p:cNvPr id="28" name="Picture 27" descr="A close up of a metal object&#10;&#10;Description automatically generated with medium confidence">
            <a:extLst>
              <a:ext uri="{FF2B5EF4-FFF2-40B4-BE49-F238E27FC236}">
                <a16:creationId xmlns:a16="http://schemas.microsoft.com/office/drawing/2014/main" id="{5D88EAA6-F559-7FEE-A7CA-D69BEA9DD02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489" r="14300" b="13069"/>
          <a:stretch/>
        </p:blipFill>
        <p:spPr>
          <a:xfrm>
            <a:off x="8557553" y="2781921"/>
            <a:ext cx="2139341" cy="263499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6400E96-0B8D-811E-E595-93C3C7D7578B}"/>
              </a:ext>
            </a:extLst>
          </p:cNvPr>
          <p:cNvSpPr txBox="1"/>
          <p:nvPr/>
        </p:nvSpPr>
        <p:spPr>
          <a:xfrm>
            <a:off x="2806639" y="5655096"/>
            <a:ext cx="2199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Casey Flanagan, Daniel Akers</a:t>
            </a:r>
          </a:p>
        </p:txBody>
      </p:sp>
    </p:spTree>
    <p:extLst>
      <p:ext uri="{BB962C8B-B14F-4D97-AF65-F5344CB8AC3E}">
        <p14:creationId xmlns:p14="http://schemas.microsoft.com/office/powerpoint/2010/main" val="1474665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73D0D-7125-F91A-6244-E321535AD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62A933E5-500C-E80C-1F49-4D7FC6CAD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3" y="6212794"/>
            <a:ext cx="2723746" cy="457200"/>
          </a:xfrm>
          <a:prstGeom prst="rect">
            <a:avLst/>
          </a:prstGeom>
        </p:spPr>
      </p:pic>
      <p:pic>
        <p:nvPicPr>
          <p:cNvPr id="7" name="Picture 6" descr="A red line in a black background&#10;&#10;Description automatically generated">
            <a:extLst>
              <a:ext uri="{FF2B5EF4-FFF2-40B4-BE49-F238E27FC236}">
                <a16:creationId xmlns:a16="http://schemas.microsoft.com/office/drawing/2014/main" id="{749F368F-1EFB-1E04-0910-27701BE13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130" y="6172886"/>
            <a:ext cx="1974998" cy="4971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84ACCE-8EEC-BFCB-5B3B-07B0C9FA474B}"/>
              </a:ext>
            </a:extLst>
          </p:cNvPr>
          <p:cNvSpPr txBox="1"/>
          <p:nvPr/>
        </p:nvSpPr>
        <p:spPr>
          <a:xfrm>
            <a:off x="6562846" y="188007"/>
            <a:ext cx="5059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JLab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Irradiation cryostat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56C173-D3A8-B5AC-CE5D-1E145112D78F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0" y="511173"/>
            <a:ext cx="6562846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6D187F2-E2F2-F6C9-750D-C5DAD2AA8168}"/>
              </a:ext>
            </a:extLst>
          </p:cNvPr>
          <p:cNvSpPr txBox="1"/>
          <p:nvPr/>
        </p:nvSpPr>
        <p:spPr>
          <a:xfrm>
            <a:off x="808396" y="959445"/>
            <a:ext cx="9282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</a:rPr>
              <a:t>We’re building a variable temperature using helium from one of </a:t>
            </a:r>
            <a:r>
              <a:rPr lang="en-US" sz="2400" dirty="0" err="1">
                <a:latin typeface="Proxima Nova Rg" panose="02000506030000020004" pitchFamily="2" charset="0"/>
              </a:rPr>
              <a:t>JLab’s</a:t>
            </a:r>
            <a:r>
              <a:rPr lang="en-US" sz="2400" dirty="0">
                <a:latin typeface="Proxima Nova Rg" panose="02000506030000020004" pitchFamily="2" charset="0"/>
              </a:rPr>
              <a:t> cryogenic plants.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400E96-0B8D-811E-E595-93C3C7D7578B}"/>
              </a:ext>
            </a:extLst>
          </p:cNvPr>
          <p:cNvSpPr txBox="1"/>
          <p:nvPr/>
        </p:nvSpPr>
        <p:spPr>
          <a:xfrm>
            <a:off x="2806639" y="5655096"/>
            <a:ext cx="2199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Casey Flanagan, Daniel Akers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7B67DF-6326-9D21-0C5F-95310E547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45" y="1738816"/>
            <a:ext cx="8192021" cy="46080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E57455-834A-4DE0-32BB-752C3C30A124}"/>
              </a:ext>
            </a:extLst>
          </p:cNvPr>
          <p:cNvSpPr txBox="1"/>
          <p:nvPr/>
        </p:nvSpPr>
        <p:spPr>
          <a:xfrm>
            <a:off x="7600146" y="2460954"/>
            <a:ext cx="36072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  <a:latin typeface="Proxima Nova Rg" panose="02000506030000020004" pitchFamily="2" charset="0"/>
              </a:rPr>
              <a:t>ADVANTAGES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roxima Nova Rg" panose="02000506030000020004" pitchFamily="2" charset="0"/>
              </a:rPr>
              <a:t>Temperatures 2 – 300 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D05E77-FE72-48D8-A3ED-7CEE0CA60C2F}"/>
              </a:ext>
            </a:extLst>
          </p:cNvPr>
          <p:cNvSpPr txBox="1"/>
          <p:nvPr/>
        </p:nvSpPr>
        <p:spPr>
          <a:xfrm>
            <a:off x="7545557" y="4051896"/>
            <a:ext cx="30505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FF0000"/>
                </a:solidFill>
                <a:latin typeface="Proxima Nova Rg" panose="02000506030000020004" pitchFamily="2" charset="0"/>
              </a:rPr>
              <a:t>DISADVANTAGES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Proxima Nova Rg" panose="02000506030000020004" pitchFamily="2" charset="0"/>
              </a:rPr>
              <a:t>More complicated</a:t>
            </a:r>
          </a:p>
        </p:txBody>
      </p:sp>
    </p:spTree>
    <p:extLst>
      <p:ext uri="{BB962C8B-B14F-4D97-AF65-F5344CB8AC3E}">
        <p14:creationId xmlns:p14="http://schemas.microsoft.com/office/powerpoint/2010/main" val="2183640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73D0D-7125-F91A-6244-E321535AD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62A933E5-500C-E80C-1F49-4D7FC6CAD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3" y="6212794"/>
            <a:ext cx="2723746" cy="457200"/>
          </a:xfrm>
          <a:prstGeom prst="rect">
            <a:avLst/>
          </a:prstGeom>
        </p:spPr>
      </p:pic>
      <p:pic>
        <p:nvPicPr>
          <p:cNvPr id="7" name="Picture 6" descr="A red line in a black background&#10;&#10;Description automatically generated">
            <a:extLst>
              <a:ext uri="{FF2B5EF4-FFF2-40B4-BE49-F238E27FC236}">
                <a16:creationId xmlns:a16="http://schemas.microsoft.com/office/drawing/2014/main" id="{749F368F-1EFB-1E04-0910-27701BE13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130" y="6172886"/>
            <a:ext cx="1974998" cy="4971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84ACCE-8EEC-BFCB-5B3B-07B0C9FA474B}"/>
              </a:ext>
            </a:extLst>
          </p:cNvPr>
          <p:cNvSpPr txBox="1"/>
          <p:nvPr/>
        </p:nvSpPr>
        <p:spPr>
          <a:xfrm>
            <a:off x="6562846" y="188007"/>
            <a:ext cx="5059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JLab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Irradiation cryostat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56C173-D3A8-B5AC-CE5D-1E145112D78F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0" y="511173"/>
            <a:ext cx="6562846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6D187F2-E2F2-F6C9-750D-C5DAD2AA8168}"/>
              </a:ext>
            </a:extLst>
          </p:cNvPr>
          <p:cNvSpPr txBox="1"/>
          <p:nvPr/>
        </p:nvSpPr>
        <p:spPr>
          <a:xfrm>
            <a:off x="808396" y="959445"/>
            <a:ext cx="9282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</a:rPr>
              <a:t>We’re building a variable temperature using helium from one of </a:t>
            </a:r>
            <a:r>
              <a:rPr lang="en-US" sz="2400" dirty="0" err="1">
                <a:latin typeface="Proxima Nova Rg" panose="02000506030000020004" pitchFamily="2" charset="0"/>
              </a:rPr>
              <a:t>JLab’s</a:t>
            </a:r>
            <a:r>
              <a:rPr lang="en-US" sz="2400" dirty="0">
                <a:latin typeface="Proxima Nova Rg" panose="02000506030000020004" pitchFamily="2" charset="0"/>
              </a:rPr>
              <a:t> cryogenic plants.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3EADB1-0DA0-15C2-4A34-63AFDD9BDDF1}"/>
              </a:ext>
            </a:extLst>
          </p:cNvPr>
          <p:cNvSpPr txBox="1"/>
          <p:nvPr/>
        </p:nvSpPr>
        <p:spPr>
          <a:xfrm>
            <a:off x="808397" y="2048527"/>
            <a:ext cx="3183312" cy="16312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Proxima Nova Rg" panose="02000506030000020004" pitchFamily="2" charset="0"/>
              </a:rPr>
              <a:t>GOAL PARAMETERS</a:t>
            </a:r>
          </a:p>
          <a:p>
            <a:r>
              <a:rPr lang="en-US" sz="2000" dirty="0">
                <a:latin typeface="Proxima Nova Rg" panose="02000506030000020004" pitchFamily="2" charset="0"/>
              </a:rPr>
              <a:t>Temperature: ≥ 2K</a:t>
            </a:r>
          </a:p>
          <a:p>
            <a:r>
              <a:rPr lang="en-US" sz="2000" dirty="0">
                <a:latin typeface="Proxima Nova Rg" panose="02000506030000020004" pitchFamily="2" charset="0"/>
              </a:rPr>
              <a:t>Beam energy: up to 8 MeV</a:t>
            </a:r>
          </a:p>
          <a:p>
            <a:r>
              <a:rPr lang="en-US" sz="2000" dirty="0">
                <a:latin typeface="Proxima Nova Rg" panose="02000506030000020004" pitchFamily="2" charset="0"/>
              </a:rPr>
              <a:t>Beam current: up to 10 </a:t>
            </a:r>
            <a:r>
              <a:rPr lang="en-US" sz="2000" dirty="0">
                <a:latin typeface="Symbol" pitchFamily="2" charset="2"/>
              </a:rPr>
              <a:t>m</a:t>
            </a:r>
            <a:r>
              <a:rPr lang="en-US" sz="2000" dirty="0">
                <a:latin typeface="Proxima Nova Rg" panose="02000506030000020004" pitchFamily="2" charset="0"/>
              </a:rPr>
              <a:t>A</a:t>
            </a:r>
          </a:p>
          <a:p>
            <a:r>
              <a:rPr lang="en-US" sz="2000" dirty="0">
                <a:latin typeface="Proxima Nova Rg" panose="02000506030000020004" pitchFamily="2" charset="0"/>
              </a:rPr>
              <a:t>Sample size: up to 40 cm</a:t>
            </a:r>
            <a:r>
              <a:rPr lang="en-US" sz="2000" baseline="30000" dirty="0">
                <a:latin typeface="Proxima Nova Rg" panose="02000506030000020004" pitchFamily="2" charset="0"/>
              </a:rPr>
              <a:t>3</a:t>
            </a:r>
            <a:endParaRPr lang="en-US" sz="2400" baseline="30000" dirty="0">
              <a:latin typeface="Proxima Nova Rg" panose="0200050603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7ADE13-5CEE-DFBE-28C5-B1FB0D61A322}"/>
              </a:ext>
            </a:extLst>
          </p:cNvPr>
          <p:cNvSpPr txBox="1"/>
          <p:nvPr/>
        </p:nvSpPr>
        <p:spPr>
          <a:xfrm>
            <a:off x="4183584" y="2814443"/>
            <a:ext cx="3342631" cy="224676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rgbClr val="FF0000"/>
                </a:solidFill>
                <a:latin typeface="Proxima Nova Rg" panose="02000506030000020004" pitchFamily="2" charset="0"/>
              </a:rPr>
              <a:t>EXAMPLE: Warm Irradiation</a:t>
            </a:r>
          </a:p>
          <a:p>
            <a:r>
              <a:rPr lang="en-US" sz="2000" dirty="0">
                <a:solidFill>
                  <a:srgbClr val="FF0000"/>
                </a:solidFill>
                <a:latin typeface="Proxima Nova Rg" panose="02000506030000020004" pitchFamily="2" charset="0"/>
              </a:rPr>
              <a:t>Temperature: 85 ± 5 K</a:t>
            </a:r>
          </a:p>
          <a:p>
            <a:r>
              <a:rPr lang="en-US" sz="2000" dirty="0">
                <a:solidFill>
                  <a:srgbClr val="FF0000"/>
                </a:solidFill>
                <a:latin typeface="Proxima Nova Rg" panose="02000506030000020004" pitchFamily="2" charset="0"/>
              </a:rPr>
              <a:t>Fluence: 10</a:t>
            </a:r>
            <a:r>
              <a:rPr lang="en-US" sz="2000" baseline="30000" dirty="0">
                <a:solidFill>
                  <a:srgbClr val="FF0000"/>
                </a:solidFill>
                <a:latin typeface="Proxima Nova Rg" panose="02000506030000020004" pitchFamily="2" charset="0"/>
              </a:rPr>
              <a:t>17</a:t>
            </a:r>
            <a:r>
              <a:rPr lang="en-US" sz="2000" dirty="0">
                <a:solidFill>
                  <a:srgbClr val="FF0000"/>
                </a:solidFill>
                <a:latin typeface="Proxima Nova Rg" panose="02000506030000020004" pitchFamily="2" charset="0"/>
              </a:rPr>
              <a:t> e</a:t>
            </a:r>
            <a:r>
              <a:rPr lang="en-US" sz="2000" baseline="30000" dirty="0">
                <a:solidFill>
                  <a:srgbClr val="FF0000"/>
                </a:solidFill>
                <a:latin typeface="Proxima Nova Rg" panose="02000506030000020004" pitchFamily="2" charset="0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Proxima Nova Rg" panose="02000506030000020004" pitchFamily="2" charset="0"/>
              </a:rPr>
              <a:t> cm</a:t>
            </a:r>
            <a:r>
              <a:rPr lang="en-US" sz="2000" baseline="30000" dirty="0">
                <a:solidFill>
                  <a:srgbClr val="FF0000"/>
                </a:solidFill>
                <a:latin typeface="Proxima Nova Rg" panose="02000506030000020004" pitchFamily="2" charset="0"/>
              </a:rPr>
              <a:t>-2</a:t>
            </a:r>
          </a:p>
          <a:p>
            <a:r>
              <a:rPr lang="en-US" sz="2000" dirty="0">
                <a:solidFill>
                  <a:srgbClr val="FF0000"/>
                </a:solidFill>
                <a:latin typeface="Proxima Nova Rg" panose="02000506030000020004" pitchFamily="2" charset="0"/>
              </a:rPr>
              <a:t>Beam current: 10 </a:t>
            </a:r>
            <a:r>
              <a:rPr lang="en-US" sz="2000" dirty="0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sz="2000" dirty="0">
                <a:solidFill>
                  <a:srgbClr val="FF0000"/>
                </a:solidFill>
                <a:latin typeface="Proxima Nova Rg" panose="02000506030000020004" pitchFamily="2" charset="0"/>
              </a:rPr>
              <a:t>A</a:t>
            </a:r>
          </a:p>
          <a:p>
            <a:r>
              <a:rPr lang="en-US" sz="2000" dirty="0">
                <a:solidFill>
                  <a:srgbClr val="FF0000"/>
                </a:solidFill>
                <a:latin typeface="Proxima Nova Rg" panose="02000506030000020004" pitchFamily="2" charset="0"/>
              </a:rPr>
              <a:t>Irradiation time: 3-6 h</a:t>
            </a:r>
          </a:p>
          <a:p>
            <a:r>
              <a:rPr lang="en-US" sz="2000" dirty="0">
                <a:solidFill>
                  <a:srgbClr val="FF0000"/>
                </a:solidFill>
                <a:latin typeface="Proxima Nova Rg" panose="02000506030000020004" pitchFamily="2" charset="0"/>
              </a:rPr>
              <a:t>Heat load: 44 W</a:t>
            </a:r>
          </a:p>
          <a:p>
            <a:r>
              <a:rPr lang="en-US" sz="2000" dirty="0">
                <a:solidFill>
                  <a:srgbClr val="FF0000"/>
                </a:solidFill>
                <a:latin typeface="Proxima Nova Rg" panose="02000506030000020004" pitchFamily="2" charset="0"/>
              </a:rPr>
              <a:t>Helium flow: 0.85 g/s</a:t>
            </a:r>
            <a:endParaRPr lang="en-US" sz="2400" dirty="0">
              <a:solidFill>
                <a:srgbClr val="FF0000"/>
              </a:solidFill>
              <a:latin typeface="Proxima Nova Rg" panose="0200050603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542FAC-6132-8D4F-CDD2-D7883E5EA5F6}"/>
              </a:ext>
            </a:extLst>
          </p:cNvPr>
          <p:cNvSpPr txBox="1"/>
          <p:nvPr/>
        </p:nvSpPr>
        <p:spPr>
          <a:xfrm>
            <a:off x="7691891" y="3632456"/>
            <a:ext cx="3508307" cy="2246769"/>
          </a:xfrm>
          <a:prstGeom prst="rect">
            <a:avLst/>
          </a:prstGeom>
          <a:noFill/>
          <a:ln w="28575"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EXAMPLE: Cold Irradiation</a:t>
            </a:r>
          </a:p>
          <a:p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Temperature: 2 K</a:t>
            </a:r>
          </a:p>
          <a:p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Fluence: 5 X 10</a:t>
            </a:r>
            <a:r>
              <a:rPr lang="en-US" sz="2000" baseline="30000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15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 e</a:t>
            </a:r>
            <a:r>
              <a:rPr lang="en-US" sz="2000" baseline="30000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-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 cm</a:t>
            </a:r>
            <a:r>
              <a:rPr lang="en-US" sz="2000" baseline="30000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-2</a:t>
            </a:r>
          </a:p>
          <a:p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Beam current: 1 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Symbol" pitchFamily="2" charset="2"/>
              </a:rPr>
              <a:t>m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A</a:t>
            </a:r>
          </a:p>
          <a:p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Irradiation time: 1-2 h</a:t>
            </a:r>
          </a:p>
          <a:p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Heat load: 4.4 W</a:t>
            </a:r>
          </a:p>
          <a:p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Proxima Nova Rg" panose="02000506030000020004" pitchFamily="2" charset="0"/>
              </a:rPr>
              <a:t>Helium flow: 0.2 g/s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928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73D0D-7125-F91A-6244-E321535AD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62A933E5-500C-E80C-1F49-4D7FC6CAD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3" y="6212794"/>
            <a:ext cx="2723746" cy="457200"/>
          </a:xfrm>
          <a:prstGeom prst="rect">
            <a:avLst/>
          </a:prstGeom>
        </p:spPr>
      </p:pic>
      <p:pic>
        <p:nvPicPr>
          <p:cNvPr id="7" name="Picture 6" descr="A red line in a black background&#10;&#10;Description automatically generated">
            <a:extLst>
              <a:ext uri="{FF2B5EF4-FFF2-40B4-BE49-F238E27FC236}">
                <a16:creationId xmlns:a16="http://schemas.microsoft.com/office/drawing/2014/main" id="{749F368F-1EFB-1E04-0910-27701BE13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130" y="6172886"/>
            <a:ext cx="1974998" cy="4971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84ACCE-8EEC-BFCB-5B3B-07B0C9FA474B}"/>
              </a:ext>
            </a:extLst>
          </p:cNvPr>
          <p:cNvSpPr txBox="1"/>
          <p:nvPr/>
        </p:nvSpPr>
        <p:spPr>
          <a:xfrm>
            <a:off x="7877908" y="188007"/>
            <a:ext cx="374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Where to irradiate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56C173-D3A8-B5AC-CE5D-1E145112D78F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0" y="511173"/>
            <a:ext cx="7877908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6D187F2-E2F2-F6C9-750D-C5DAD2AA8168}"/>
              </a:ext>
            </a:extLst>
          </p:cNvPr>
          <p:cNvSpPr txBox="1"/>
          <p:nvPr/>
        </p:nvSpPr>
        <p:spPr>
          <a:xfrm>
            <a:off x="808395" y="959445"/>
            <a:ext cx="88807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roxima Nova Rg" panose="02000506030000020004" pitchFamily="2" charset="0"/>
              </a:rPr>
              <a:t>Three accelerator facilities are on site, and they have ALL been recommended to me!</a:t>
            </a:r>
          </a:p>
          <a:p>
            <a:endParaRPr lang="en-US" sz="2800" dirty="0">
              <a:latin typeface="Proxima Nova Rg" panose="02000506030000020004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Proxima Nova Rg" panose="02000506030000020004" pitchFamily="2" charset="0"/>
              </a:rPr>
              <a:t>UITF (Upgraded Injector Test Facility)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Proxima Nova Rg" panose="02000506030000020004" pitchFamily="2" charset="0"/>
              </a:rPr>
              <a:t>LERF (Low Energy </a:t>
            </a:r>
            <a:r>
              <a:rPr lang="en-US" sz="2800" dirty="0" err="1">
                <a:latin typeface="Proxima Nova Rg" panose="02000506030000020004" pitchFamily="2" charset="0"/>
              </a:rPr>
              <a:t>Recirculator</a:t>
            </a:r>
            <a:r>
              <a:rPr lang="en-US" sz="2800" dirty="0">
                <a:latin typeface="Proxima Nova Rg" panose="02000506030000020004" pitchFamily="2" charset="0"/>
              </a:rPr>
              <a:t> Facility)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Proxima Nova Rg" panose="02000506030000020004" pitchFamily="2" charset="0"/>
              </a:rPr>
              <a:t>CEBAF Injector</a:t>
            </a:r>
          </a:p>
        </p:txBody>
      </p:sp>
    </p:spTree>
    <p:extLst>
      <p:ext uri="{BB962C8B-B14F-4D97-AF65-F5344CB8AC3E}">
        <p14:creationId xmlns:p14="http://schemas.microsoft.com/office/powerpoint/2010/main" val="3797101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</TotalTime>
  <Words>763</Words>
  <Application>Microsoft Macintosh PowerPoint</Application>
  <PresentationFormat>Widescreen</PresentationFormat>
  <Paragraphs>141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Aptos Display</vt:lpstr>
      <vt:lpstr>Arial</vt:lpstr>
      <vt:lpstr>Dakota</vt:lpstr>
      <vt:lpstr>Garamond</vt:lpstr>
      <vt:lpstr>Proxima Nova Rg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Keith</dc:creator>
  <cp:lastModifiedBy>Christopher Keith</cp:lastModifiedBy>
  <cp:revision>10</cp:revision>
  <dcterms:created xsi:type="dcterms:W3CDTF">2025-10-11T19:47:33Z</dcterms:created>
  <dcterms:modified xsi:type="dcterms:W3CDTF">2025-10-13T15:59:03Z</dcterms:modified>
</cp:coreProperties>
</file>