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Merriweather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03FAB20-E6FF-4D3B-9F10-4D4910A97F6B}">
  <a:tblStyle styleId="{003FAB20-E6FF-4D3B-9F10-4D4910A97F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erriweather-regular.fntdata"/><Relationship Id="rId25" Type="http://schemas.openxmlformats.org/officeDocument/2006/relationships/slide" Target="slides/slide19.xml"/><Relationship Id="rId28" Type="http://schemas.openxmlformats.org/officeDocument/2006/relationships/font" Target="fonts/Merriweather-italic.fntdata"/><Relationship Id="rId27" Type="http://schemas.openxmlformats.org/officeDocument/2006/relationships/font" Target="fonts/Merriweather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erriweather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85e9e918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85e9e918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5ffdeb82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85ffdeb82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8c49d548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8c49d548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44f70de88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44f70de88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896ea3436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896ea3436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6907a2064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6907a2064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71e1b42aa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71e1b42aa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895013d38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895013d38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895013d38b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895013d38b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71f3107c63_1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71f3107c63_1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85b738b9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85b738b9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85ba452d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85ba452d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713f659bb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713f659bb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713f659bb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713f659bb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85d8c30b8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85d8c30b8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896ea3436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896ea3436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1e1b42a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71e1b42a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85bdcb3a5d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85bdcb3a5d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38.png"/><Relationship Id="rId9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43.png"/><Relationship Id="rId7" Type="http://schemas.openxmlformats.org/officeDocument/2006/relationships/image" Target="../media/image42.png"/><Relationship Id="rId8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51.png"/><Relationship Id="rId5" Type="http://schemas.openxmlformats.org/officeDocument/2006/relationships/image" Target="../media/image41.png"/><Relationship Id="rId6" Type="http://schemas.openxmlformats.org/officeDocument/2006/relationships/image" Target="../media/image45.png"/><Relationship Id="rId7" Type="http://schemas.openxmlformats.org/officeDocument/2006/relationships/image" Target="../media/image50.png"/><Relationship Id="rId8" Type="http://schemas.openxmlformats.org/officeDocument/2006/relationships/image" Target="../media/image4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9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8.png"/><Relationship Id="rId4" Type="http://schemas.openxmlformats.org/officeDocument/2006/relationships/image" Target="../media/image37.png"/><Relationship Id="rId5" Type="http://schemas.openxmlformats.org/officeDocument/2006/relationships/image" Target="../media/image4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hyperlink" Target="https://www.researchgate.net/figure/The-crystal-structure-of-ammonia-at-171-K_fig11_30072616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hyperlink" Target="https://www.researchgate.net/figure/Relaxation-rates-T1-recovery-is-the-longitudinal-relaxation-and-T2-decay-is-the_fig6_340225510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0" Type="http://schemas.openxmlformats.org/officeDocument/2006/relationships/image" Target="../media/image20.png"/><Relationship Id="rId9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0" Type="http://schemas.openxmlformats.org/officeDocument/2006/relationships/image" Target="../media/image22.png"/><Relationship Id="rId9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Relationship Id="rId7" Type="http://schemas.openxmlformats.org/officeDocument/2006/relationships/image" Target="../media/image44.png"/><Relationship Id="rId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245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843800" y="652725"/>
            <a:ext cx="40143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 model for T</a:t>
            </a:r>
            <a:r>
              <a:rPr b="1" lang="en" sz="1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r>
              <a:rPr b="1" lang="en" sz="47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Extraction</a:t>
            </a:r>
            <a:endParaRPr b="1" sz="47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5" name="Google Shape;55;p13" title="cover.png"/>
          <p:cNvPicPr preferRelativeResize="0"/>
          <p:nvPr/>
        </p:nvPicPr>
        <p:blipFill rotWithShape="1">
          <a:blip r:embed="rId3">
            <a:alphaModFix/>
          </a:blip>
          <a:srcRect b="0" l="0" r="0" t="1826"/>
          <a:stretch/>
        </p:blipFill>
        <p:spPr>
          <a:xfrm>
            <a:off x="243900" y="652725"/>
            <a:ext cx="4160825" cy="383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3"/>
          <p:cNvCxnSpPr/>
          <p:nvPr/>
        </p:nvCxnSpPr>
        <p:spPr>
          <a:xfrm flipH="1" rot="10800000">
            <a:off x="4857750" y="2348575"/>
            <a:ext cx="3986400" cy="14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" name="Google Shape;57;p13"/>
          <p:cNvSpPr txBox="1"/>
          <p:nvPr/>
        </p:nvSpPr>
        <p:spPr>
          <a:xfrm>
            <a:off x="4843800" y="2571750"/>
            <a:ext cx="3805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Shane Clements, Dustin Keller</a:t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UVA Polarized Target Group</a:t>
            </a:r>
            <a:endParaRPr sz="16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14.10.2025</a:t>
            </a: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2456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98725" y="91150"/>
            <a:ext cx="5377200" cy="2400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00" y="419613"/>
            <a:ext cx="527685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/>
          <p:nvPr/>
        </p:nvSpPr>
        <p:spPr>
          <a:xfrm>
            <a:off x="98725" y="2612588"/>
            <a:ext cx="2726400" cy="1123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Loop over and add all elements of aQ and H to form the unit cell with 4 NH</a:t>
            </a:r>
            <a:r>
              <a:rPr lang="en" sz="800"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98725" y="3842800"/>
            <a:ext cx="2043000" cy="117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Loop over  dx, dy, dz shifts times a, then loop over the unit cell protons to add the shifts to each.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4013850" y="3334050"/>
            <a:ext cx="1116300" cy="896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Forms the supercell.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6" name="Google Shape;166;p22"/>
          <p:cNvSpPr/>
          <p:nvPr/>
        </p:nvSpPr>
        <p:spPr>
          <a:xfrm rot="-844233">
            <a:off x="3017346" y="4047813"/>
            <a:ext cx="729281" cy="36467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2"/>
          <p:cNvSpPr/>
          <p:nvPr/>
        </p:nvSpPr>
        <p:spPr>
          <a:xfrm rot="1032717">
            <a:off x="3054934" y="3235818"/>
            <a:ext cx="728945" cy="36466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6295325" y="1219100"/>
            <a:ext cx="1767600" cy="1393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Loop to sum all transition rates between unit cell hydrogens and supercell hydrogens.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9" name="Google Shape;169;p22"/>
          <p:cNvSpPr/>
          <p:nvPr/>
        </p:nvSpPr>
        <p:spPr>
          <a:xfrm rot="-2341240">
            <a:off x="5509355" y="2859105"/>
            <a:ext cx="729034" cy="36451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6172175" y="3869500"/>
            <a:ext cx="2013900" cy="1123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Diagonalize relaxation matrix and use transition rate sum to get numerical T</a:t>
            </a: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1" name="Google Shape;171;p22"/>
          <p:cNvSpPr/>
          <p:nvPr/>
        </p:nvSpPr>
        <p:spPr>
          <a:xfrm rot="5398585">
            <a:off x="6814613" y="3058651"/>
            <a:ext cx="729000" cy="36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2456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/>
          <p:nvPr/>
        </p:nvSpPr>
        <p:spPr>
          <a:xfrm>
            <a:off x="7524475" y="702700"/>
            <a:ext cx="1231500" cy="811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5% relative error.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77" name="Google Shape;177;p23" title="T1_fi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7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2456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4" title="Screenshot from 2025-10-13 17-43-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50" y="903164"/>
            <a:ext cx="4383025" cy="33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 title="Screenshot from 2025-10-13 17-43-3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6525" y="903175"/>
            <a:ext cx="4383025" cy="3337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2456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/>
          <p:nvPr/>
        </p:nvSpPr>
        <p:spPr>
          <a:xfrm>
            <a:off x="425300" y="1059375"/>
            <a:ext cx="4014300" cy="2039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5"/>
          <p:cNvSpPr/>
          <p:nvPr/>
        </p:nvSpPr>
        <p:spPr>
          <a:xfrm>
            <a:off x="5572088" y="1059375"/>
            <a:ext cx="3284100" cy="1081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5"/>
          <p:cNvSpPr txBox="1"/>
          <p:nvPr/>
        </p:nvSpPr>
        <p:spPr>
          <a:xfrm>
            <a:off x="152375" y="180725"/>
            <a:ext cx="4014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The Decay Curve</a:t>
            </a:r>
            <a:endParaRPr sz="25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91" name="Google Shape;191;p25"/>
          <p:cNvCxnSpPr/>
          <p:nvPr/>
        </p:nvCxnSpPr>
        <p:spPr>
          <a:xfrm>
            <a:off x="284800" y="744425"/>
            <a:ext cx="2823600" cy="5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2" name="Google Shape;192;p25"/>
          <p:cNvSpPr/>
          <p:nvPr/>
        </p:nvSpPr>
        <p:spPr>
          <a:xfrm>
            <a:off x="5572088" y="2527350"/>
            <a:ext cx="3284100" cy="1081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5"/>
          <p:cNvSpPr/>
          <p:nvPr/>
        </p:nvSpPr>
        <p:spPr>
          <a:xfrm>
            <a:off x="5572088" y="3830800"/>
            <a:ext cx="3284100" cy="1081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4678" y="1315425"/>
            <a:ext cx="2698956" cy="5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6638" y="2679487"/>
            <a:ext cx="1755025" cy="7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5213" y="4061794"/>
            <a:ext cx="2117875" cy="6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3625" y="1315425"/>
            <a:ext cx="247650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625" y="2195050"/>
            <a:ext cx="26003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3625" y="2583000"/>
            <a:ext cx="27717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3625" y="1778525"/>
            <a:ext cx="3543300" cy="3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2456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6" title="T1_fi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050" y="152400"/>
            <a:ext cx="279403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6" title="T1_fit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5125" y="158938"/>
            <a:ext cx="2776550" cy="208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 title="T1_fit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050" y="2651700"/>
            <a:ext cx="2794026" cy="2095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 title="T1_fit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3725" y="158950"/>
            <a:ext cx="2776550" cy="2082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 title="T1_fit6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53825" y="2622025"/>
            <a:ext cx="2776550" cy="208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 title="T1_fit7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55125" y="2615500"/>
            <a:ext cx="27940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 txBox="1"/>
          <p:nvPr/>
        </p:nvSpPr>
        <p:spPr>
          <a:xfrm>
            <a:off x="1343663" y="2280450"/>
            <a:ext cx="37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0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4353688" y="2262338"/>
            <a:ext cx="37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7354988" y="2259075"/>
            <a:ext cx="37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1343663" y="4779775"/>
            <a:ext cx="37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4383588" y="4725450"/>
            <a:ext cx="37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4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7363713" y="4728725"/>
            <a:ext cx="37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5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2456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7" title="Screenshot from 2025-10-14 09-20-1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11375"/>
            <a:ext cx="8839200" cy="1246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2456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/>
          <p:nvPr/>
        </p:nvSpPr>
        <p:spPr>
          <a:xfrm>
            <a:off x="725550" y="1404400"/>
            <a:ext cx="7692900" cy="2776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4200000" dist="952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8"/>
          <p:cNvSpPr txBox="1"/>
          <p:nvPr>
            <p:ph type="title"/>
          </p:nvPr>
        </p:nvSpPr>
        <p:spPr>
          <a:xfrm>
            <a:off x="311700" y="415425"/>
            <a:ext cx="149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Results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28" name="Google Shape;228;p28"/>
          <p:cNvCxnSpPr/>
          <p:nvPr/>
        </p:nvCxnSpPr>
        <p:spPr>
          <a:xfrm flipH="1" rot="10800000">
            <a:off x="414600" y="932825"/>
            <a:ext cx="1251300" cy="7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29" name="Google Shape;229;p28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{003FAB20-E6FF-4D3B-9F10-4D4910A97F6B}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Event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</a:t>
                      </a:r>
                      <a:r>
                        <a:rPr lang="en" sz="10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 </a:t>
                      </a: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(m)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35.07∓0.0995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0.4878513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-78.545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2.64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30.06∓0.1374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0.6123087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-126.577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2.60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1578.10∓4.582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1.386726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-28.849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1.46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4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956.38∓2.060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0.5684835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-96.542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1.46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30" name="Google Shape;2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050" y="1880225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8875" y="1880225"/>
            <a:ext cx="24765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9150" y="1856413"/>
            <a:ext cx="771525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/>
          <p:nvPr/>
        </p:nvSpPr>
        <p:spPr>
          <a:xfrm>
            <a:off x="5918875" y="650213"/>
            <a:ext cx="2290800" cy="57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2456"/>
                </a:solidFill>
                <a:latin typeface="Merriweather"/>
                <a:ea typeface="Merriweather"/>
                <a:cs typeface="Merriweather"/>
                <a:sym typeface="Merriweather"/>
              </a:rPr>
              <a:t>Systematic error.</a:t>
            </a:r>
            <a:endParaRPr>
              <a:solidFill>
                <a:srgbClr val="01245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2456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/>
          <p:nvPr>
            <p:ph type="title"/>
          </p:nvPr>
        </p:nvSpPr>
        <p:spPr>
          <a:xfrm>
            <a:off x="311700" y="445025"/>
            <a:ext cx="460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The Calibration Constant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9" name="Google Shape;23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6" y="1333050"/>
            <a:ext cx="4603454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/>
          <p:nvPr/>
        </p:nvSpPr>
        <p:spPr>
          <a:xfrm>
            <a:off x="5612450" y="445025"/>
            <a:ext cx="2475900" cy="1469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A map between the area under the signal and the polarization.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2" name="Google Shape;242;p29"/>
          <p:cNvSpPr/>
          <p:nvPr/>
        </p:nvSpPr>
        <p:spPr>
          <a:xfrm>
            <a:off x="5612463" y="2208975"/>
            <a:ext cx="2475900" cy="1215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We would rather not have to stop the experiment to calculate this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43" name="Google Shape;243;p29"/>
          <p:cNvCxnSpPr/>
          <p:nvPr/>
        </p:nvCxnSpPr>
        <p:spPr>
          <a:xfrm flipH="1" rot="10800000">
            <a:off x="427400" y="949100"/>
            <a:ext cx="3499200" cy="14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4" name="Google Shape;24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5888" y="1427588"/>
            <a:ext cx="1009025" cy="33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9"/>
          <p:cNvSpPr/>
          <p:nvPr/>
        </p:nvSpPr>
        <p:spPr>
          <a:xfrm>
            <a:off x="5208363" y="3667938"/>
            <a:ext cx="3284100" cy="1081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7913" y="3860513"/>
            <a:ext cx="2284975" cy="6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2456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Future Plans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2" name="Google Shape;25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   from ex</a:t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0"/>
          <p:cNvSpPr/>
          <p:nvPr/>
        </p:nvSpPr>
        <p:spPr>
          <a:xfrm>
            <a:off x="554425" y="1152475"/>
            <a:ext cx="2020200" cy="126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    from experimental data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54" name="Google Shape;2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225" y="1539100"/>
            <a:ext cx="251216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0"/>
          <p:cNvSpPr/>
          <p:nvPr/>
        </p:nvSpPr>
        <p:spPr>
          <a:xfrm>
            <a:off x="554413" y="2825725"/>
            <a:ext cx="2020200" cy="126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Theoretical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6" name="Google Shape;256;p30"/>
          <p:cNvSpPr/>
          <p:nvPr/>
        </p:nvSpPr>
        <p:spPr>
          <a:xfrm>
            <a:off x="3561888" y="1937550"/>
            <a:ext cx="2020200" cy="126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 Neural Network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7" name="Google Shape;257;p30"/>
          <p:cNvSpPr/>
          <p:nvPr/>
        </p:nvSpPr>
        <p:spPr>
          <a:xfrm>
            <a:off x="6569363" y="1039800"/>
            <a:ext cx="2020200" cy="126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         prediction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8" name="Google Shape;258;p30"/>
          <p:cNvSpPr/>
          <p:nvPr/>
        </p:nvSpPr>
        <p:spPr>
          <a:xfrm>
            <a:off x="6569363" y="2825725"/>
            <a:ext cx="2020200" cy="126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Calibration constant prediction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59" name="Google Shape;2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450" y="3325013"/>
            <a:ext cx="251216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0025" y="1577075"/>
            <a:ext cx="251216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0"/>
          <p:cNvSpPr/>
          <p:nvPr/>
        </p:nvSpPr>
        <p:spPr>
          <a:xfrm rot="2086097">
            <a:off x="2701832" y="1902807"/>
            <a:ext cx="862240" cy="26963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0"/>
          <p:cNvSpPr/>
          <p:nvPr/>
        </p:nvSpPr>
        <p:spPr>
          <a:xfrm rot="-2082429">
            <a:off x="2725365" y="3097226"/>
            <a:ext cx="815621" cy="26954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0"/>
          <p:cNvSpPr/>
          <p:nvPr/>
        </p:nvSpPr>
        <p:spPr>
          <a:xfrm rot="-2096249">
            <a:off x="5563801" y="1955641"/>
            <a:ext cx="1058702" cy="26956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0"/>
          <p:cNvSpPr/>
          <p:nvPr/>
        </p:nvSpPr>
        <p:spPr>
          <a:xfrm rot="2086392">
            <a:off x="5521965" y="2793807"/>
            <a:ext cx="1100417" cy="26963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5" name="Google Shape;265;p30"/>
          <p:cNvCxnSpPr/>
          <p:nvPr/>
        </p:nvCxnSpPr>
        <p:spPr>
          <a:xfrm>
            <a:off x="427425" y="949025"/>
            <a:ext cx="2006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2456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 txBox="1"/>
          <p:nvPr>
            <p:ph idx="1" type="body"/>
          </p:nvPr>
        </p:nvSpPr>
        <p:spPr>
          <a:xfrm>
            <a:off x="2383600" y="1550850"/>
            <a:ext cx="3658200" cy="10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" sz="5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Thank you.</a:t>
            </a:r>
            <a:endParaRPr b="1" i="1" sz="5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2456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399300" y="391200"/>
            <a:ext cx="4172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Outline</a:t>
            </a:r>
            <a:endParaRPr sz="25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63" name="Google Shape;63;p14"/>
          <p:cNvCxnSpPr/>
          <p:nvPr/>
        </p:nvCxnSpPr>
        <p:spPr>
          <a:xfrm flipH="1" rot="10800000">
            <a:off x="485375" y="840375"/>
            <a:ext cx="1296900" cy="7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14"/>
          <p:cNvSpPr txBox="1"/>
          <p:nvPr/>
        </p:nvSpPr>
        <p:spPr>
          <a:xfrm>
            <a:off x="485375" y="1427125"/>
            <a:ext cx="4172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Char char="●"/>
            </a:pP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Our goals.</a:t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Char char="●"/>
            </a:pP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 spin-lattice relaxation?</a:t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Char char="●"/>
            </a:pP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First principles derivation.</a:t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Char char="●"/>
            </a:pP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</a:t>
            </a:r>
            <a:r>
              <a:rPr lang="en" sz="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1 </a:t>
            </a: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from experimental data.</a:t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Char char="●"/>
            </a:pP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The calibration constant.</a:t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Char char="●"/>
            </a:pP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Future plans.</a:t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2456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304250" y="318925"/>
            <a:ext cx="4172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Goals</a:t>
            </a:r>
            <a:endParaRPr sz="25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70" name="Google Shape;70;p15"/>
          <p:cNvCxnSpPr/>
          <p:nvPr/>
        </p:nvCxnSpPr>
        <p:spPr>
          <a:xfrm>
            <a:off x="376725" y="802225"/>
            <a:ext cx="970800" cy="9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5"/>
          <p:cNvSpPr/>
          <p:nvPr/>
        </p:nvSpPr>
        <p:spPr>
          <a:xfrm>
            <a:off x="304250" y="1151825"/>
            <a:ext cx="2434200" cy="1349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Make predictions about the calibration constant from limited depolarization curve. 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3307313" y="1151825"/>
            <a:ext cx="2434200" cy="1349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Minimize pause time taking data during the experiment.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6310375" y="1151825"/>
            <a:ext cx="2434200" cy="1349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More efficient experiment.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2756825" y="1695200"/>
            <a:ext cx="550500" cy="34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5759875" y="1695200"/>
            <a:ext cx="550500" cy="34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1640100" y="3461425"/>
            <a:ext cx="5863800" cy="125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By using lots of experimental data at various temps, target life cycles, and radiation damage to build simulations and produce training data to construct a model to accurately 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determine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 a mapping between polarization and area under the signal curve prior to full relaxation.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245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392200" y="1235650"/>
            <a:ext cx="4251300" cy="864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>
              <a:srgbClr val="000000">
                <a:alpha val="58999"/>
              </a:srgbClr>
            </a:outerShdw>
          </a:effectLst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75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It is the energy diffusion from excited spins across the lattice, returning the spins to thermal equilibrium.</a:t>
            </a:r>
            <a:endParaRPr sz="100"/>
          </a:p>
        </p:txBody>
      </p:sp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 Spin-Lattice Relaxation?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3" name="Google Shape;83;p16" title="The-crystal-structure-of-ammonia-at-171-K-21047080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7267" y="1017725"/>
            <a:ext cx="3505033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5327275" y="4434125"/>
            <a:ext cx="29541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Unit Cell of NH₃ at 171 K. 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500" u="sng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https://www.researchgate.net/figure/The-crystal-structure-of-ammonia-at-171-K_fig11_30072616</a:t>
            </a:r>
            <a:endParaRPr i="1" sz="5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85" name="Google Shape;85;p16"/>
          <p:cNvCxnSpPr/>
          <p:nvPr/>
        </p:nvCxnSpPr>
        <p:spPr>
          <a:xfrm flipH="1" rot="10800000">
            <a:off x="438900" y="1023975"/>
            <a:ext cx="3965400" cy="7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2124425"/>
            <a:ext cx="585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Why Do We Care?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87" name="Google Shape;87;p16"/>
          <p:cNvCxnSpPr/>
          <p:nvPr/>
        </p:nvCxnSpPr>
        <p:spPr>
          <a:xfrm flipH="1" rot="10800000">
            <a:off x="392200" y="2722025"/>
            <a:ext cx="3965400" cy="7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" name="Google Shape;88;p16"/>
          <p:cNvSpPr/>
          <p:nvPr/>
        </p:nvSpPr>
        <p:spPr>
          <a:xfrm>
            <a:off x="392200" y="2936275"/>
            <a:ext cx="4251300" cy="1081500"/>
          </a:xfrm>
          <a:prstGeom prst="roundRect">
            <a:avLst>
              <a:gd fmla="val 20558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>
              <a:srgbClr val="000000">
                <a:alpha val="58999"/>
              </a:srgbClr>
            </a:outerShdw>
          </a:effectLst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75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We need to extract the Spin-Lattice Relaxation time which characterizes the time interval of the relaxation process</a:t>
            </a:r>
            <a:r>
              <a:rPr lang="en" sz="1475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endParaRPr sz="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2456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 title="Untitled drawing.jpg"/>
          <p:cNvPicPr preferRelativeResize="0"/>
          <p:nvPr/>
        </p:nvPicPr>
        <p:blipFill rotWithShape="1">
          <a:blip r:embed="rId3">
            <a:alphaModFix/>
          </a:blip>
          <a:srcRect b="17546" l="4325" r="3847" t="0"/>
          <a:stretch/>
        </p:blipFill>
        <p:spPr>
          <a:xfrm>
            <a:off x="205050" y="207050"/>
            <a:ext cx="3318850" cy="223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 title="Untitled drawing(2).jpg"/>
          <p:cNvPicPr preferRelativeResize="0"/>
          <p:nvPr/>
        </p:nvPicPr>
        <p:blipFill rotWithShape="1">
          <a:blip r:embed="rId4">
            <a:alphaModFix/>
          </a:blip>
          <a:srcRect b="1858" l="0" r="0" t="1858"/>
          <a:stretch/>
        </p:blipFill>
        <p:spPr>
          <a:xfrm>
            <a:off x="205050" y="2571750"/>
            <a:ext cx="3318850" cy="239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 title="Untitled drawing(3).jpg"/>
          <p:cNvPicPr preferRelativeResize="0"/>
          <p:nvPr/>
        </p:nvPicPr>
        <p:blipFill rotWithShape="1">
          <a:blip r:embed="rId5">
            <a:alphaModFix/>
          </a:blip>
          <a:srcRect b="9903" l="0" r="40968" t="5665"/>
          <a:stretch/>
        </p:blipFill>
        <p:spPr>
          <a:xfrm>
            <a:off x="4534401" y="649488"/>
            <a:ext cx="3584174" cy="38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2456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 title="T2vs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0603" y="1458525"/>
            <a:ext cx="4376948" cy="256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 title="Untitled drawing(4).jpg"/>
          <p:cNvPicPr preferRelativeResize="0"/>
          <p:nvPr/>
        </p:nvPicPr>
        <p:blipFill rotWithShape="1">
          <a:blip r:embed="rId4">
            <a:alphaModFix/>
          </a:blip>
          <a:srcRect b="13564" l="11314" r="14197" t="14207"/>
          <a:stretch/>
        </p:blipFill>
        <p:spPr>
          <a:xfrm>
            <a:off x="215750" y="1458525"/>
            <a:ext cx="3533076" cy="25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4530600" y="4064100"/>
            <a:ext cx="4107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500" u="sng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https://www.researchgate.net/figure/Relaxation-rates-T1-recovery-is-the-longitudinal-relaxation-and-T2-decay-is-the_fig6_340225510</a:t>
            </a:r>
            <a:endParaRPr sz="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2456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</a:t>
            </a:r>
            <a:r>
              <a:rPr lang="en" sz="1355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1 </a:t>
            </a:r>
            <a:r>
              <a:rPr lang="en" sz="2244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from First Principles</a:t>
            </a:r>
            <a:endParaRPr sz="2244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1673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/>
          <p:nvPr/>
        </p:nvSpPr>
        <p:spPr>
          <a:xfrm>
            <a:off x="3576424" y="1212988"/>
            <a:ext cx="2905200" cy="898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Loops over all NN pairs to compute transition rates.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3576424" y="3487375"/>
            <a:ext cx="3042900" cy="898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Diagonalize array of transition rate sums, and the inverse of the smallest nonzero diagonal element is       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311699" y="3487375"/>
            <a:ext cx="3081600" cy="898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Forms array based off 	geometry (fractional positions to Cartesian).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331924" y="1211775"/>
            <a:ext cx="2943900" cy="898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Computes constants for a combined prefactor.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675" y="3610150"/>
            <a:ext cx="493128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/>
          <p:nvPr/>
        </p:nvSpPr>
        <p:spPr>
          <a:xfrm>
            <a:off x="1686000" y="2533325"/>
            <a:ext cx="410100" cy="714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/>
          <p:nvPr/>
        </p:nvSpPr>
        <p:spPr>
          <a:xfrm rot="-3571378">
            <a:off x="2902195" y="2566793"/>
            <a:ext cx="1138620" cy="38742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4846900" y="2518550"/>
            <a:ext cx="410100" cy="714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6300" y="4116050"/>
            <a:ext cx="251216" cy="269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9"/>
          <p:cNvCxnSpPr/>
          <p:nvPr/>
        </p:nvCxnSpPr>
        <p:spPr>
          <a:xfrm>
            <a:off x="434675" y="971725"/>
            <a:ext cx="273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" name="Google Shape;119;p19"/>
          <p:cNvSpPr/>
          <p:nvPr/>
        </p:nvSpPr>
        <p:spPr>
          <a:xfrm>
            <a:off x="6411350" y="2065850"/>
            <a:ext cx="2595000" cy="1389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Idealized model: did not consider doping and paramagnetic centers, impurities, radiation damage, time since annealing.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2456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/>
          <p:nvPr/>
        </p:nvSpPr>
        <p:spPr>
          <a:xfrm>
            <a:off x="216050" y="2243125"/>
            <a:ext cx="3756600" cy="1059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216050" y="216075"/>
            <a:ext cx="86769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The Computation							     Single Spin</a:t>
            </a:r>
            <a:endParaRPr sz="25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26" name="Google Shape;126;p20"/>
          <p:cNvCxnSpPr/>
          <p:nvPr/>
        </p:nvCxnSpPr>
        <p:spPr>
          <a:xfrm flipH="1" rot="10800000">
            <a:off x="306650" y="753300"/>
            <a:ext cx="3076500" cy="27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20"/>
          <p:cNvSpPr/>
          <p:nvPr/>
        </p:nvSpPr>
        <p:spPr>
          <a:xfrm>
            <a:off x="216050" y="906075"/>
            <a:ext cx="3756600" cy="1059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750" y="1149975"/>
            <a:ext cx="27432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0513" y="2448925"/>
            <a:ext cx="2428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/>
          <p:nvPr/>
        </p:nvSpPr>
        <p:spPr>
          <a:xfrm>
            <a:off x="216050" y="3580175"/>
            <a:ext cx="3756600" cy="1059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738" y="3872288"/>
            <a:ext cx="1057275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20"/>
          <p:cNvCxnSpPr/>
          <p:nvPr/>
        </p:nvCxnSpPr>
        <p:spPr>
          <a:xfrm flipH="1" rot="10800000">
            <a:off x="6202875" y="738850"/>
            <a:ext cx="2014200" cy="6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" name="Google Shape;133;p20"/>
          <p:cNvSpPr/>
          <p:nvPr/>
        </p:nvSpPr>
        <p:spPr>
          <a:xfrm>
            <a:off x="5444975" y="893424"/>
            <a:ext cx="3191700" cy="2409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0852" y="1050063"/>
            <a:ext cx="2519943" cy="10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93062" y="2184463"/>
            <a:ext cx="1295523" cy="34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97687" y="2571750"/>
            <a:ext cx="1286277" cy="63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21088" y="3862763"/>
            <a:ext cx="116205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 title="Screenshot from 2025-10-11 18-56-32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84688" y="3536025"/>
            <a:ext cx="1512300" cy="123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2456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/>
          <p:nvPr/>
        </p:nvSpPr>
        <p:spPr>
          <a:xfrm>
            <a:off x="311700" y="3275950"/>
            <a:ext cx="4491600" cy="1447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/>
          <p:nvPr/>
        </p:nvSpPr>
        <p:spPr>
          <a:xfrm>
            <a:off x="311700" y="1390925"/>
            <a:ext cx="2368800" cy="174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More Computation</a:t>
            </a:r>
            <a:endParaRPr sz="2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46" name="Google Shape;146;p21"/>
          <p:cNvCxnSpPr/>
          <p:nvPr/>
        </p:nvCxnSpPr>
        <p:spPr>
          <a:xfrm>
            <a:off x="398450" y="934525"/>
            <a:ext cx="2368800" cy="7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013" y="2655275"/>
            <a:ext cx="1316187" cy="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050" y="3425125"/>
            <a:ext cx="32194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050" y="3710875"/>
            <a:ext cx="22764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050" y="4015075"/>
            <a:ext cx="19431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3050" y="4290700"/>
            <a:ext cx="396240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3926" y="1613675"/>
            <a:ext cx="2084350" cy="8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/>
          <p:nvPr/>
        </p:nvSpPr>
        <p:spPr>
          <a:xfrm>
            <a:off x="2984000" y="474450"/>
            <a:ext cx="6041400" cy="1993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93350" y="845064"/>
            <a:ext cx="5822701" cy="125255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3093350" y="1696650"/>
            <a:ext cx="1253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(relative to N)</a:t>
            </a:r>
            <a:endParaRPr sz="11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56" name="Google Shape;156;p21" title="Screenshot from 2025-10-11 18-56-52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28025" y="2571750"/>
            <a:ext cx="2337063" cy="23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