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Play"/>
      <p:regular r:id="rId20"/>
      <p:bold r:id="rId21"/>
    </p:embeddedFont>
    <p:embeddedFont>
      <p:font typeface="Noto Sans"/>
      <p:regular r:id="rId22"/>
      <p:bold r:id="rId23"/>
      <p:italic r:id="rId24"/>
      <p:boldItalic r:id="rId25"/>
    </p:embeddedFont>
    <p:embeddedFont>
      <p:font typeface="Cambria Math"/>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lay-regular.fntdata"/><Relationship Id="rId22" Type="http://schemas.openxmlformats.org/officeDocument/2006/relationships/font" Target="fonts/NotoSans-regular.fntdata"/><Relationship Id="rId21" Type="http://schemas.openxmlformats.org/officeDocument/2006/relationships/font" Target="fonts/Play-bold.fntdata"/><Relationship Id="rId24" Type="http://schemas.openxmlformats.org/officeDocument/2006/relationships/font" Target="fonts/NotoSans-italic.fntdata"/><Relationship Id="rId23" Type="http://schemas.openxmlformats.org/officeDocument/2006/relationships/font" Target="fonts/Noto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ambriaMath-regular.fntdata"/><Relationship Id="rId25" Type="http://schemas.openxmlformats.org/officeDocument/2006/relationships/font" Target="fonts/Noto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8a073a690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8a073a690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38a073a690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85d9190df2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85d9190df2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385d9190df2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85ea147341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85ea147341_1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g385ea147341_1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2"/>
          <p:cNvSpPr txBox="1"/>
          <p:nvPr>
            <p:ph idx="10" type="dt"/>
          </p:nvPr>
        </p:nvSpPr>
        <p:spPr>
          <a:xfrm>
            <a:off x="1659694" y="6307440"/>
            <a:ext cx="2335102" cy="41403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1" type="ftr"/>
          </p:nvPr>
        </p:nvSpPr>
        <p:spPr>
          <a:xfrm>
            <a:off x="4340854" y="6307440"/>
            <a:ext cx="3502654" cy="41403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2" type="sldNum"/>
          </p:nvPr>
        </p:nvSpPr>
        <p:spPr>
          <a:xfrm>
            <a:off x="8197206" y="6295835"/>
            <a:ext cx="2335102" cy="41403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0" name="Google Shape;4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
          <p:cNvSpPr/>
          <p:nvPr>
            <p:ph idx="2" type="pic"/>
          </p:nvPr>
        </p:nvSpPr>
        <p:spPr>
          <a:xfrm>
            <a:off x="5183188" y="987425"/>
            <a:ext cx="6172200" cy="4873625"/>
          </a:xfrm>
          <a:prstGeom prst="rect">
            <a:avLst/>
          </a:prstGeom>
          <a:noFill/>
          <a:ln>
            <a:noFill/>
          </a:ln>
        </p:spPr>
      </p:sp>
      <p:sp>
        <p:nvSpPr>
          <p:cNvPr id="73" name="Google Shape;73;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152400" y="6224681"/>
            <a:ext cx="12553950" cy="669038"/>
          </a:xfrm>
          <a:prstGeom prst="rect">
            <a:avLst/>
          </a:prstGeom>
          <a:solidFill>
            <a:srgbClr val="CE3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 name="Google Shape;11;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chemeClr val="lt1"/>
                </a:solidFill>
                <a:latin typeface="Arial"/>
                <a:ea typeface="Arial"/>
                <a:cs typeface="Arial"/>
                <a:sym typeface="Arial"/>
              </a:defRPr>
            </a:lvl1pPr>
            <a:lvl2pPr indent="0" lvl="1" marL="0" marR="0" rtl="0" algn="r">
              <a:spcBef>
                <a:spcPts val="0"/>
              </a:spcBef>
              <a:buNone/>
              <a:defRPr b="1" i="0" sz="1200" u="none" cap="none" strike="noStrike">
                <a:solidFill>
                  <a:schemeClr val="lt1"/>
                </a:solidFill>
                <a:latin typeface="Arial"/>
                <a:ea typeface="Arial"/>
                <a:cs typeface="Arial"/>
                <a:sym typeface="Arial"/>
              </a:defRPr>
            </a:lvl2pPr>
            <a:lvl3pPr indent="0" lvl="2" marL="0" marR="0" rtl="0" algn="r">
              <a:spcBef>
                <a:spcPts val="0"/>
              </a:spcBef>
              <a:buNone/>
              <a:defRPr b="1" i="0" sz="1200" u="none" cap="none" strike="noStrike">
                <a:solidFill>
                  <a:schemeClr val="lt1"/>
                </a:solidFill>
                <a:latin typeface="Arial"/>
                <a:ea typeface="Arial"/>
                <a:cs typeface="Arial"/>
                <a:sym typeface="Arial"/>
              </a:defRPr>
            </a:lvl3pPr>
            <a:lvl4pPr indent="0" lvl="3" marL="0" marR="0" rtl="0" algn="r">
              <a:spcBef>
                <a:spcPts val="0"/>
              </a:spcBef>
              <a:buNone/>
              <a:defRPr b="1" i="0" sz="1200" u="none" cap="none" strike="noStrike">
                <a:solidFill>
                  <a:schemeClr val="lt1"/>
                </a:solidFill>
                <a:latin typeface="Arial"/>
                <a:ea typeface="Arial"/>
                <a:cs typeface="Arial"/>
                <a:sym typeface="Arial"/>
              </a:defRPr>
            </a:lvl4pPr>
            <a:lvl5pPr indent="0" lvl="4" marL="0" marR="0" rtl="0" algn="r">
              <a:spcBef>
                <a:spcPts val="0"/>
              </a:spcBef>
              <a:buNone/>
              <a:defRPr b="1" i="0" sz="1200" u="none" cap="none" strike="noStrike">
                <a:solidFill>
                  <a:schemeClr val="lt1"/>
                </a:solidFill>
                <a:latin typeface="Arial"/>
                <a:ea typeface="Arial"/>
                <a:cs typeface="Arial"/>
                <a:sym typeface="Arial"/>
              </a:defRPr>
            </a:lvl5pPr>
            <a:lvl6pPr indent="0" lvl="5" marL="0" marR="0" rtl="0" algn="r">
              <a:spcBef>
                <a:spcPts val="0"/>
              </a:spcBef>
              <a:buNone/>
              <a:defRPr b="1" i="0" sz="1200" u="none" cap="none" strike="noStrike">
                <a:solidFill>
                  <a:schemeClr val="lt1"/>
                </a:solidFill>
                <a:latin typeface="Arial"/>
                <a:ea typeface="Arial"/>
                <a:cs typeface="Arial"/>
                <a:sym typeface="Arial"/>
              </a:defRPr>
            </a:lvl6pPr>
            <a:lvl7pPr indent="0" lvl="6" marL="0" marR="0" rtl="0" algn="r">
              <a:spcBef>
                <a:spcPts val="0"/>
              </a:spcBef>
              <a:buNone/>
              <a:defRPr b="1" i="0" sz="1200" u="none" cap="none" strike="noStrike">
                <a:solidFill>
                  <a:schemeClr val="lt1"/>
                </a:solidFill>
                <a:latin typeface="Arial"/>
                <a:ea typeface="Arial"/>
                <a:cs typeface="Arial"/>
                <a:sym typeface="Arial"/>
              </a:defRPr>
            </a:lvl7pPr>
            <a:lvl8pPr indent="0" lvl="7" marL="0" marR="0" rtl="0" algn="r">
              <a:spcBef>
                <a:spcPts val="0"/>
              </a:spcBef>
              <a:buNone/>
              <a:defRPr b="1" i="0" sz="1200" u="none" cap="none" strike="noStrike">
                <a:solidFill>
                  <a:schemeClr val="lt1"/>
                </a:solidFill>
                <a:latin typeface="Arial"/>
                <a:ea typeface="Arial"/>
                <a:cs typeface="Arial"/>
                <a:sym typeface="Arial"/>
              </a:defRPr>
            </a:lvl8pPr>
            <a:lvl9pPr indent="0" lvl="8" marL="0" marR="0" rtl="0" algn="r">
              <a:spcBef>
                <a:spcPts val="0"/>
              </a:spcBef>
              <a:buNone/>
              <a:defRPr b="1"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A logo of a game" id="16" name="Google Shape;16;p1"/>
          <p:cNvPicPr preferRelativeResize="0"/>
          <p:nvPr/>
        </p:nvPicPr>
        <p:blipFill rotWithShape="1">
          <a:blip r:embed="rId1">
            <a:alphaModFix/>
          </a:blip>
          <a:srcRect b="0" l="0" r="0" t="0"/>
          <a:stretch/>
        </p:blipFill>
        <p:spPr>
          <a:xfrm>
            <a:off x="126618" y="5513099"/>
            <a:ext cx="1423164" cy="1423164"/>
          </a:xfrm>
          <a:prstGeom prst="rect">
            <a:avLst/>
          </a:prstGeom>
          <a:noFill/>
          <a:ln>
            <a:noFill/>
          </a:ln>
        </p:spPr>
      </p:pic>
      <p:sp>
        <p:nvSpPr>
          <p:cNvPr id="17" name="Google Shape;17;p1"/>
          <p:cNvSpPr/>
          <p:nvPr/>
        </p:nvSpPr>
        <p:spPr>
          <a:xfrm>
            <a:off x="-180975" y="-38228"/>
            <a:ext cx="12553950" cy="737872"/>
          </a:xfrm>
          <a:prstGeom prst="rect">
            <a:avLst/>
          </a:prstGeom>
          <a:solidFill>
            <a:srgbClr val="0103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Department of Energy Logo and symbol, meaning, history, PNG ..." id="18" name="Google Shape;18;p1"/>
          <p:cNvPicPr preferRelativeResize="0"/>
          <p:nvPr/>
        </p:nvPicPr>
        <p:blipFill rotWithShape="1">
          <a:blip r:embed="rId2">
            <a:alphaModFix/>
          </a:blip>
          <a:srcRect b="0" l="0" r="0" t="0"/>
          <a:stretch/>
        </p:blipFill>
        <p:spPr>
          <a:xfrm>
            <a:off x="-180975" y="1651"/>
            <a:ext cx="1278694" cy="719265"/>
          </a:xfrm>
          <a:prstGeom prst="rect">
            <a:avLst/>
          </a:prstGeom>
          <a:noFill/>
          <a:ln>
            <a:noFill/>
          </a:ln>
        </p:spPr>
      </p:pic>
      <p:pic>
        <p:nvPicPr>
          <p:cNvPr descr="JLab and Partnership Logos | Jefferson Lab" id="19" name="Google Shape;19;p1"/>
          <p:cNvPicPr preferRelativeResize="0"/>
          <p:nvPr/>
        </p:nvPicPr>
        <p:blipFill rotWithShape="1">
          <a:blip r:embed="rId3">
            <a:alphaModFix/>
          </a:blip>
          <a:srcRect b="0" l="0" r="0" t="0"/>
          <a:stretch/>
        </p:blipFill>
        <p:spPr>
          <a:xfrm>
            <a:off x="10791824" y="58283"/>
            <a:ext cx="1123951" cy="61368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9.png"/><Relationship Id="rId7"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4.png"/><Relationship Id="rId5"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gif"/><Relationship Id="rId4"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6.gif"/><Relationship Id="rId5"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b="1" lang="en-US"/>
              <a:t>DNP Solid Effect: rate equation for spin 1 </a:t>
            </a:r>
            <a:endParaRPr/>
          </a:p>
        </p:txBody>
      </p:sp>
      <p:sp>
        <p:nvSpPr>
          <p:cNvPr id="95" name="Google Shape;95;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Ian Rangel and Dustin Keller</a:t>
            </a:r>
            <a:endParaRPr/>
          </a:p>
        </p:txBody>
      </p:sp>
      <p:sp>
        <p:nvSpPr>
          <p:cNvPr id="96" name="Google Shape;9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10/13/25 - 10/14/25</a:t>
            </a:r>
            <a:endParaRPr/>
          </a:p>
        </p:txBody>
      </p:sp>
      <p:sp>
        <p:nvSpPr>
          <p:cNvPr id="97" name="Google Shape;9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JLab Tensor Collaboration Meeting 2025</a:t>
            </a:r>
            <a:endParaRPr/>
          </a:p>
        </p:txBody>
      </p:sp>
      <p:sp>
        <p:nvSpPr>
          <p:cNvPr id="98" name="Google Shape;9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2nd order perturbation Theory</a:t>
            </a:r>
            <a:endParaRPr/>
          </a:p>
        </p:txBody>
      </p:sp>
      <p:sp>
        <p:nvSpPr>
          <p:cNvPr id="279" name="Google Shape;279;p2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80" name="Google Shape;280;p22"/>
          <p:cNvSpPr txBox="1"/>
          <p:nvPr/>
        </p:nvSpPr>
        <p:spPr>
          <a:xfrm>
            <a:off x="991375" y="1662025"/>
            <a:ext cx="9680400" cy="38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chemeClr val="dk1"/>
                </a:solidFill>
              </a:rPr>
              <a:t>First order perturbation theory only allows </a:t>
            </a:r>
            <a:r>
              <a:rPr lang="en-US" sz="2500">
                <a:solidFill>
                  <a:schemeClr val="dk1"/>
                </a:solidFill>
              </a:rPr>
              <a:t>transition</a:t>
            </a:r>
            <a:r>
              <a:rPr lang="en-US" sz="2500">
                <a:solidFill>
                  <a:schemeClr val="dk1"/>
                </a:solidFill>
              </a:rPr>
              <a:t> for a spin    nucleon since they have a single transition, from a + to a - state. </a:t>
            </a:r>
            <a:endParaRPr sz="2500">
              <a:solidFill>
                <a:schemeClr val="dk1"/>
              </a:solidFill>
            </a:endParaRPr>
          </a:p>
          <a:p>
            <a:pPr indent="0" lvl="0" marL="0" rtl="0" algn="l">
              <a:spcBef>
                <a:spcPts val="0"/>
              </a:spcBef>
              <a:spcAft>
                <a:spcPts val="0"/>
              </a:spcAft>
              <a:buNone/>
            </a:pPr>
            <a:r>
              <a:t/>
            </a:r>
            <a:endParaRPr sz="2500">
              <a:solidFill>
                <a:schemeClr val="dk1"/>
              </a:solidFill>
            </a:endParaRPr>
          </a:p>
          <a:p>
            <a:pPr indent="0" lvl="0" marL="0" rtl="0" algn="l">
              <a:spcBef>
                <a:spcPts val="0"/>
              </a:spcBef>
              <a:spcAft>
                <a:spcPts val="0"/>
              </a:spcAft>
              <a:buNone/>
            </a:pPr>
            <a:r>
              <a:rPr lang="en-US" sz="2500">
                <a:solidFill>
                  <a:schemeClr val="dk1"/>
                </a:solidFill>
              </a:rPr>
              <a:t>Need 2nd order perturbation for spin 1 to allow transitions from - to 0 and from 0 to + spin states</a:t>
            </a:r>
            <a:endParaRPr sz="2500">
              <a:solidFill>
                <a:schemeClr val="dk1"/>
              </a:solidFill>
            </a:endParaRPr>
          </a:p>
          <a:p>
            <a:pPr indent="0" lvl="0" marL="0" rtl="0" algn="l">
              <a:spcBef>
                <a:spcPts val="0"/>
              </a:spcBef>
              <a:spcAft>
                <a:spcPts val="0"/>
              </a:spcAft>
              <a:buNone/>
            </a:pPr>
            <a:r>
              <a:t/>
            </a:r>
            <a:endParaRPr sz="2500">
              <a:solidFill>
                <a:schemeClr val="dk1"/>
              </a:solidFill>
            </a:endParaRPr>
          </a:p>
          <a:p>
            <a:pPr indent="0" lvl="0" marL="0" rtl="0" algn="l">
              <a:spcBef>
                <a:spcPts val="0"/>
              </a:spcBef>
              <a:spcAft>
                <a:spcPts val="0"/>
              </a:spcAft>
              <a:buNone/>
            </a:pPr>
            <a:r>
              <a:t/>
            </a:r>
            <a:endParaRPr sz="2500">
              <a:solidFill>
                <a:schemeClr val="dk1"/>
              </a:solidFill>
            </a:endParaRPr>
          </a:p>
        </p:txBody>
      </p:sp>
      <p:pic>
        <p:nvPicPr>
          <p:cNvPr id="281" name="Google Shape;281;p22" title="{&quot;red&quot;:0,&quot;green&quot;:0,&quot;blue&quot;:0,&quot;origURL&quot;:&quot;https://www.codecogs.com/eqnedit.php?latex=%5Cfrac%7B1%7D%7B2%7D#0&quot;,&quot;size&quot;:28,&quot;width&quot;:762.2362204724409,&quot;height&quot;:306.8976377952756}"/>
          <p:cNvPicPr preferRelativeResize="0"/>
          <p:nvPr/>
        </p:nvPicPr>
        <p:blipFill>
          <a:blip r:embed="rId3">
            <a:alphaModFix/>
          </a:blip>
          <a:stretch>
            <a:fillRect/>
          </a:stretch>
        </p:blipFill>
        <p:spPr>
          <a:xfrm>
            <a:off x="9865175" y="1690825"/>
            <a:ext cx="116300" cy="476250"/>
          </a:xfrm>
          <a:prstGeom prst="rect">
            <a:avLst/>
          </a:prstGeom>
          <a:noFill/>
          <a:ln>
            <a:noFill/>
          </a:ln>
        </p:spPr>
      </p:pic>
      <p:sp>
        <p:nvSpPr>
          <p:cNvPr id="282" name="Google Shape;282;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JLab Tensor Collaboration Meeting 2025</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3"/>
          <p:cNvSpPr/>
          <p:nvPr/>
        </p:nvSpPr>
        <p:spPr>
          <a:xfrm>
            <a:off x="5586275" y="4164225"/>
            <a:ext cx="5742300" cy="821700"/>
          </a:xfrm>
          <a:prstGeom prst="roundRect">
            <a:avLst>
              <a:gd fmla="val 16667"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 name="Google Shape;288;p23"/>
          <p:cNvSpPr/>
          <p:nvPr/>
        </p:nvSpPr>
        <p:spPr>
          <a:xfrm>
            <a:off x="5586275" y="2782700"/>
            <a:ext cx="5742300" cy="821700"/>
          </a:xfrm>
          <a:prstGeom prst="roundRect">
            <a:avLst>
              <a:gd fmla="val 16667"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 name="Google Shape;289;p23"/>
          <p:cNvSpPr/>
          <p:nvPr/>
        </p:nvSpPr>
        <p:spPr>
          <a:xfrm>
            <a:off x="5586275" y="1539600"/>
            <a:ext cx="5742300" cy="821700"/>
          </a:xfrm>
          <a:prstGeom prst="roundRect">
            <a:avLst>
              <a:gd fmla="val 16667"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0" name="Google Shape;29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Transition Rates</a:t>
            </a:r>
            <a:endParaRPr/>
          </a:p>
        </p:txBody>
      </p:sp>
      <p:sp>
        <p:nvSpPr>
          <p:cNvPr id="291" name="Google Shape;29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10/13/25 - 10/14/25</a:t>
            </a:r>
            <a:endParaRPr/>
          </a:p>
        </p:txBody>
      </p:sp>
      <p:sp>
        <p:nvSpPr>
          <p:cNvPr id="292" name="Google Shape;29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JLab Tensor Collaboration Meeting 2025</a:t>
            </a:r>
            <a:endParaRPr/>
          </a:p>
        </p:txBody>
      </p:sp>
      <p:sp>
        <p:nvSpPr>
          <p:cNvPr id="293" name="Google Shape;29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math problem with numbers and symbols&#10;&#10;AI-generated content may be incorrect." id="294" name="Google Shape;294;p23"/>
          <p:cNvPicPr preferRelativeResize="0"/>
          <p:nvPr/>
        </p:nvPicPr>
        <p:blipFill rotWithShape="1">
          <a:blip r:embed="rId3">
            <a:alphaModFix/>
          </a:blip>
          <a:srcRect b="0" l="0" r="0" t="0"/>
          <a:stretch/>
        </p:blipFill>
        <p:spPr>
          <a:xfrm>
            <a:off x="688424" y="1474431"/>
            <a:ext cx="4159315" cy="697853"/>
          </a:xfrm>
          <a:prstGeom prst="rect">
            <a:avLst/>
          </a:prstGeom>
          <a:noFill/>
          <a:ln>
            <a:noFill/>
          </a:ln>
        </p:spPr>
      </p:pic>
      <p:sp>
        <p:nvSpPr>
          <p:cNvPr id="295" name="Google Shape;295;p23"/>
          <p:cNvSpPr txBox="1"/>
          <p:nvPr/>
        </p:nvSpPr>
        <p:spPr>
          <a:xfrm>
            <a:off x="5633125" y="1533552"/>
            <a:ext cx="5807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Transition rate</a:t>
            </a:r>
            <a:r>
              <a:rPr lang="en-US" sz="1800">
                <a:solidFill>
                  <a:schemeClr val="dk1"/>
                </a:solidFill>
              </a:rPr>
              <a:t> constant for polarization in the positive direction, going to I=+1</a:t>
            </a:r>
            <a:endParaRPr/>
          </a:p>
        </p:txBody>
      </p:sp>
      <p:sp>
        <p:nvSpPr>
          <p:cNvPr id="296" name="Google Shape;296;p23"/>
          <p:cNvSpPr txBox="1"/>
          <p:nvPr/>
        </p:nvSpPr>
        <p:spPr>
          <a:xfrm>
            <a:off x="5559375" y="2870288"/>
            <a:ext cx="5680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Transition rate</a:t>
            </a:r>
            <a:r>
              <a:rPr lang="en-US" sz="1800">
                <a:solidFill>
                  <a:schemeClr val="dk1"/>
                </a:solidFill>
              </a:rPr>
              <a:t> constant for polarization in the negative direction, going to I=-1</a:t>
            </a:r>
            <a:endParaRPr sz="1800">
              <a:solidFill>
                <a:schemeClr val="dk1"/>
              </a:solidFill>
              <a:latin typeface="Arial"/>
              <a:ea typeface="Arial"/>
              <a:cs typeface="Arial"/>
              <a:sym typeface="Arial"/>
            </a:endParaRPr>
          </a:p>
        </p:txBody>
      </p:sp>
      <p:sp>
        <p:nvSpPr>
          <p:cNvPr id="297" name="Google Shape;297;p23"/>
          <p:cNvSpPr txBox="1"/>
          <p:nvPr/>
        </p:nvSpPr>
        <p:spPr>
          <a:xfrm>
            <a:off x="5633125" y="4207038"/>
            <a:ext cx="5206500" cy="11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dk1"/>
                </a:solidFill>
              </a:rPr>
              <a:t>Quantifies how strongly the electron spin flips </a:t>
            </a:r>
            <a:r>
              <a:rPr lang="en-US" sz="1700">
                <a:solidFill>
                  <a:schemeClr val="dk1"/>
                </a:solidFill>
              </a:rPr>
              <a:t>interacts</a:t>
            </a:r>
            <a:r>
              <a:rPr lang="en-US" sz="1700">
                <a:solidFill>
                  <a:schemeClr val="dk1"/>
                </a:solidFill>
              </a:rPr>
              <a:t> with the nuclear spin changes</a:t>
            </a:r>
            <a:endParaRPr sz="1700">
              <a:solidFill>
                <a:schemeClr val="dk1"/>
              </a:solidFill>
            </a:endParaRPr>
          </a:p>
        </p:txBody>
      </p:sp>
      <p:pic>
        <p:nvPicPr>
          <p:cNvPr id="298" name="Google Shape;298;p23" title="{&quot;red&quot;:0,&quot;green&quot;:0,&quot;blue&quot;:0,&quot;origURL&quot;:&quot;https://www.codecogs.com/eqnedit.php?latex=A_%7Bz%5Cpm%7D%3DA_%7Bzx%7D%20%5Cpm%20iA_%7Bzy%7D#0&quot;,&quot;size&quot;:18,&quot;width&quot;:870.8267716535433,&quot;height&quot;:197.0551181102362}"/>
          <p:cNvPicPr preferRelativeResize="0"/>
          <p:nvPr/>
        </p:nvPicPr>
        <p:blipFill>
          <a:blip r:embed="rId4">
            <a:alphaModFix/>
          </a:blip>
          <a:stretch>
            <a:fillRect/>
          </a:stretch>
        </p:blipFill>
        <p:spPr>
          <a:xfrm>
            <a:off x="838200" y="4497135"/>
            <a:ext cx="1920240" cy="257175"/>
          </a:xfrm>
          <a:prstGeom prst="rect">
            <a:avLst/>
          </a:prstGeom>
          <a:noFill/>
          <a:ln>
            <a:noFill/>
          </a:ln>
        </p:spPr>
      </p:pic>
      <p:pic>
        <p:nvPicPr>
          <p:cNvPr id="299" name="Google Shape;299;p23" title="{&quot;red&quot;:0,&quot;green&quot;:0,&quot;blue&quot;:0,&quot;origURL&quot;:&quot;https://www.codecogs.com/eqnedit.php?latex=W%5E%7B-%7D%3D2%5Cpi(%5Cfrac%7B%5Comega_%7B1S%7D%7D%7B%5Comega_%7B0I%7D%7D)%5E%7B2%7D%5Clvert%5Cfrac%7B%5Csqrt%7B2%7D%7D%7B4%7DA_%7BZ-%7D%5Crvert%5E%7B2%7D%5Cdelta(%5Comega_%7B0S%7D-%5Comega_%7B0I%7D-%5Comega)#0&quot;,&quot;size&quot;:17,&quot;width&quot;:405.3070866141732,&quot;height&quot;:61.488188976377955}"/>
          <p:cNvPicPr preferRelativeResize="0"/>
          <p:nvPr/>
        </p:nvPicPr>
        <p:blipFill>
          <a:blip r:embed="rId5">
            <a:alphaModFix/>
          </a:blip>
          <a:stretch>
            <a:fillRect/>
          </a:stretch>
        </p:blipFill>
        <p:spPr>
          <a:xfrm>
            <a:off x="838200" y="2870300"/>
            <a:ext cx="4009551" cy="5269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Rate equations</a:t>
            </a:r>
            <a:endParaRPr/>
          </a:p>
        </p:txBody>
      </p:sp>
      <p:sp>
        <p:nvSpPr>
          <p:cNvPr id="305" name="Google Shape;30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10/13/25 - 10/14/25</a:t>
            </a:r>
            <a:endParaRPr/>
          </a:p>
        </p:txBody>
      </p:sp>
      <p:sp>
        <p:nvSpPr>
          <p:cNvPr id="306" name="Google Shape;30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JLab Tensor Collaboration Meeting 2025</a:t>
            </a:r>
            <a:endParaRPr/>
          </a:p>
        </p:txBody>
      </p:sp>
      <p:sp>
        <p:nvSpPr>
          <p:cNvPr id="307" name="Google Shape;30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8" name="Google Shape;308;p24"/>
          <p:cNvSpPr txBox="1"/>
          <p:nvPr/>
        </p:nvSpPr>
        <p:spPr>
          <a:xfrm>
            <a:off x="5067300" y="1704975"/>
            <a:ext cx="5410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Rate equations for the probability    </a:t>
            </a:r>
            <a:endParaRPr baseline="30000" sz="1800">
              <a:solidFill>
                <a:schemeClr val="dk1"/>
              </a:solidFill>
              <a:latin typeface="Arial"/>
              <a:ea typeface="Arial"/>
              <a:cs typeface="Arial"/>
              <a:sym typeface="Arial"/>
            </a:endParaRPr>
          </a:p>
        </p:txBody>
      </p:sp>
      <p:sp>
        <p:nvSpPr>
          <p:cNvPr id="309" name="Google Shape;309;p24"/>
          <p:cNvSpPr txBox="1"/>
          <p:nvPr/>
        </p:nvSpPr>
        <p:spPr>
          <a:xfrm>
            <a:off x="5067300" y="2247000"/>
            <a:ext cx="5410200" cy="26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rPr>
              <a:t>No change in the </a:t>
            </a:r>
            <a:r>
              <a:rPr lang="en-US" sz="1600">
                <a:solidFill>
                  <a:schemeClr val="dk1"/>
                </a:solidFill>
              </a:rPr>
              <a:t>populations</a:t>
            </a:r>
            <a:r>
              <a:rPr lang="en-US" sz="1600">
                <a:solidFill>
                  <a:schemeClr val="dk1"/>
                </a:solidFill>
              </a:rPr>
              <a:t> of the </a:t>
            </a:r>
            <a:r>
              <a:rPr lang="en-US" sz="1600">
                <a:solidFill>
                  <a:schemeClr val="dk1"/>
                </a:solidFill>
              </a:rPr>
              <a:t>electron and nucleons in the ± spin states due to the forbidden interactions of electrons and nucleons transitions in the same direction</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US" sz="1600">
                <a:solidFill>
                  <a:schemeClr val="dk1"/>
                </a:solidFill>
              </a:rPr>
              <a:t>These are the rates only for the solid effect, other effects will have a different transition equations</a:t>
            </a:r>
            <a:endParaRPr sz="16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lang="en-US" sz="1500">
                <a:solidFill>
                  <a:schemeClr val="dk1"/>
                </a:solidFill>
              </a:rPr>
              <a: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pic>
        <p:nvPicPr>
          <p:cNvPr id="310" name="Google Shape;310;p24" title="{&quot;red&quot;:0,&quot;green&quot;:0,&quot;blue&quot;:0,&quot;origURL&quot;:&quot;https://www.codecogs.com/eqnedit.php?latex=%5Cfrac%7Bd%7D%7Bdt%7D(%5Crho%5E%7BS%7D_%7B%2B%7D%5Crho%5E%7BI%7D_%7B%2B%7D)%3D%5Cfrac%7Bd%7D%7Bdt%7D(%5Crho%5E%7BS%7D_%7B-%7D%5Crho%5E%7BI%7D_%7B-%7D)%3D0#0&quot;,&quot;size&quot;:10,&quot;width&quot;:426,&quot;height&quot;:208.13385826771653}"/>
          <p:cNvPicPr preferRelativeResize="0"/>
          <p:nvPr/>
        </p:nvPicPr>
        <p:blipFill>
          <a:blip r:embed="rId3">
            <a:alphaModFix/>
          </a:blip>
          <a:stretch>
            <a:fillRect/>
          </a:stretch>
        </p:blipFill>
        <p:spPr>
          <a:xfrm>
            <a:off x="838200" y="1566980"/>
            <a:ext cx="3636374" cy="680020"/>
          </a:xfrm>
          <a:prstGeom prst="rect">
            <a:avLst/>
          </a:prstGeom>
          <a:noFill/>
          <a:ln>
            <a:noFill/>
          </a:ln>
        </p:spPr>
      </p:pic>
      <p:pic>
        <p:nvPicPr>
          <p:cNvPr id="311" name="Google Shape;311;p24" title="{&quot;red&quot;:0,&quot;green&quot;:0,&quot;blue&quot;:0,&quot;origURL&quot;:&quot;https://www.codecogs.com/eqnedit.php?latex=%5Cfrac%7Bd%7D%7Bdt%7D(%5Crho%5E%7BS%7D_%7B-%7D%5Crho%5E%7BI%7D_%7B%2B%7D)%3DW%5E%7B%2B%7D(%5Crho%5E%7BS%7D_%7B%2B%7D%5Crho%5E%7BI%7D_%7B0%7D-%5Crho%5E%7BS%7D_%7B-%7D%5Crho%5E%7BI%7D_%7B%2B%7D)#0&quot;,&quot;size&quot;:10,&quot;width&quot;:426,&quot;height&quot;:208.13385826771653}"/>
          <p:cNvPicPr preferRelativeResize="0"/>
          <p:nvPr/>
        </p:nvPicPr>
        <p:blipFill>
          <a:blip r:embed="rId4">
            <a:alphaModFix/>
          </a:blip>
          <a:stretch>
            <a:fillRect/>
          </a:stretch>
        </p:blipFill>
        <p:spPr>
          <a:xfrm>
            <a:off x="838211" y="2383229"/>
            <a:ext cx="3591198" cy="570475"/>
          </a:xfrm>
          <a:prstGeom prst="rect">
            <a:avLst/>
          </a:prstGeom>
          <a:noFill/>
          <a:ln>
            <a:noFill/>
          </a:ln>
        </p:spPr>
      </p:pic>
      <p:pic>
        <p:nvPicPr>
          <p:cNvPr id="312" name="Google Shape;312;p24" title="{&quot;red&quot;:0,&quot;green&quot;:0,&quot;blue&quot;:0,&quot;origURL&quot;:&quot;https://www.codecogs.com/eqnedit.php?latex=%5Cfrac%7Bd%7D%7Bdt%7D(%5Crho%5E%7BS%7D_%7B-%7D%5Crho%5E%7BI%7D_%7B0%7D)%3DW%5E%7B-%7D(%5Crho%5E%7BS%7D_%7B%2B%7D%5Crho%5E%7BI%7D_%7B-%7D-%5Crho%5E%7BS%7D_%7B-%7D%5Crho%5E%7BI%7D_%7B0%7D)#0&quot;,&quot;size&quot;:10,&quot;width&quot;:426,&quot;height&quot;:208.13385826771653}"/>
          <p:cNvPicPr preferRelativeResize="0"/>
          <p:nvPr/>
        </p:nvPicPr>
        <p:blipFill>
          <a:blip r:embed="rId5">
            <a:alphaModFix/>
          </a:blip>
          <a:stretch>
            <a:fillRect/>
          </a:stretch>
        </p:blipFill>
        <p:spPr>
          <a:xfrm>
            <a:off x="838200" y="3772100"/>
            <a:ext cx="3591201" cy="579095"/>
          </a:xfrm>
          <a:prstGeom prst="rect">
            <a:avLst/>
          </a:prstGeom>
          <a:noFill/>
          <a:ln>
            <a:noFill/>
          </a:ln>
        </p:spPr>
      </p:pic>
      <p:pic>
        <p:nvPicPr>
          <p:cNvPr id="313" name="Google Shape;313;p24" title="{&quot;red&quot;:0,&quot;green&quot;:0,&quot;blue&quot;:0,&quot;origURL&quot;:&quot;https://www.codecogs.com/eqnedit.php?latex=%5Cfrac%7Bd%7D%7Bdt%7D(-%5Crho%5E%7BS%7D_%7B%2B%7D%5Crho%5E%7BI%7D_%7B0%7D)%3DW%5E%7B%2B%7D(%5Crho%5E%7BS%7D_%7B%2B%7D%5Crho%5E%7BI%7D_%7B0%7D-%5Crho%5E%7BS%7D_%7B-%7D%5Crho%5E%7BI%7D_%7B%2B%7D)#0&quot;,&quot;size&quot;:10,&quot;width&quot;:426,&quot;height&quot;:208.13385826771653}"/>
          <p:cNvPicPr preferRelativeResize="0"/>
          <p:nvPr/>
        </p:nvPicPr>
        <p:blipFill>
          <a:blip r:embed="rId6">
            <a:alphaModFix/>
          </a:blip>
          <a:stretch>
            <a:fillRect/>
          </a:stretch>
        </p:blipFill>
        <p:spPr>
          <a:xfrm>
            <a:off x="838200" y="3089925"/>
            <a:ext cx="3584749" cy="544975"/>
          </a:xfrm>
          <a:prstGeom prst="rect">
            <a:avLst/>
          </a:prstGeom>
          <a:noFill/>
          <a:ln>
            <a:noFill/>
          </a:ln>
        </p:spPr>
      </p:pic>
      <p:pic>
        <p:nvPicPr>
          <p:cNvPr id="314" name="Google Shape;314;p24" title="{&quot;red&quot;:0,&quot;green&quot;:0,&quot;blue&quot;:0,&quot;origURL&quot;:&quot;https://www.codecogs.com/eqnedit.php?latex=%5Cfrac%7Bd%7D%7Bdt%7D(-%5Crho%5E%7BS%7D_%7B%2B%7D%5Crho%5E%7BI%7D_%7B-%7D)%3DW%5E%7B-%7D(%5Crho%5E%7BS%7D_%7B%2B%7D%5Crho%5E%7BI%7D_%7B-%7D-%5Crho%5E%7BS%7D_%7B-%7D%5Crho%5E%7BI%7D_%7B0%7D)#0&quot;,&quot;size&quot;:10,&quot;width&quot;:426,&quot;height&quot;:208.13385826771653}"/>
          <p:cNvPicPr preferRelativeResize="0"/>
          <p:nvPr/>
        </p:nvPicPr>
        <p:blipFill>
          <a:blip r:embed="rId7">
            <a:alphaModFix/>
          </a:blip>
          <a:stretch>
            <a:fillRect/>
          </a:stretch>
        </p:blipFill>
        <p:spPr>
          <a:xfrm>
            <a:off x="838200" y="4502870"/>
            <a:ext cx="3636251" cy="544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5"/>
          <p:cNvSpPr txBox="1"/>
          <p:nvPr>
            <p:ph type="title"/>
          </p:nvPr>
        </p:nvSpPr>
        <p:spPr>
          <a:xfrm>
            <a:off x="838200" y="68103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mbria Math"/>
              <a:buNone/>
            </a:pPr>
            <a:r>
              <a:rPr lang="en-US">
                <a:latin typeface="Cambria Math"/>
                <a:ea typeface="Cambria Math"/>
                <a:cs typeface="Cambria Math"/>
                <a:sym typeface="Cambria Math"/>
              </a:rPr>
              <a:t>Polarization form</a:t>
            </a:r>
            <a:endParaRPr/>
          </a:p>
        </p:txBody>
      </p:sp>
      <p:sp>
        <p:nvSpPr>
          <p:cNvPr id="320" name="Google Shape;320;p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10/13/25 - 10/14/25</a:t>
            </a:r>
            <a:endParaRPr/>
          </a:p>
        </p:txBody>
      </p:sp>
      <p:sp>
        <p:nvSpPr>
          <p:cNvPr id="321" name="Google Shape;321;p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JLab Tensor Collaboration Meeting 2025</a:t>
            </a:r>
            <a:endParaRPr/>
          </a:p>
        </p:txBody>
      </p:sp>
      <p:sp>
        <p:nvSpPr>
          <p:cNvPr id="322" name="Google Shape;32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3" name="Google Shape;323;p25"/>
          <p:cNvSpPr txBox="1"/>
          <p:nvPr/>
        </p:nvSpPr>
        <p:spPr>
          <a:xfrm>
            <a:off x="613750" y="3426513"/>
            <a:ext cx="10881300" cy="20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00">
                <a:solidFill>
                  <a:schemeClr val="dk1"/>
                </a:solidFill>
              </a:rPr>
              <a:t>The polarization direction is dependent on the microwave frequency. </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rPr lang="en-US" sz="2100">
                <a:solidFill>
                  <a:schemeClr val="dk1"/>
                </a:solidFill>
              </a:rPr>
              <a:t>In this case, as you polarize in the spin + direction, you have your microwave </a:t>
            </a:r>
            <a:r>
              <a:rPr lang="en-US" sz="2100">
                <a:solidFill>
                  <a:schemeClr val="dk1"/>
                </a:solidFill>
              </a:rPr>
              <a:t>frequency</a:t>
            </a:r>
            <a:r>
              <a:rPr lang="en-US" sz="2100">
                <a:solidFill>
                  <a:schemeClr val="dk1"/>
                </a:solidFill>
              </a:rPr>
              <a:t> set to 					</a:t>
            </a:r>
            <a:endParaRPr sz="2100">
              <a:solidFill>
                <a:schemeClr val="dk1"/>
              </a:solidFill>
            </a:endParaRPr>
          </a:p>
          <a:p>
            <a:pPr indent="0" lvl="0" marL="0" rtl="0" algn="l">
              <a:spcBef>
                <a:spcPts val="0"/>
              </a:spcBef>
              <a:spcAft>
                <a:spcPts val="0"/>
              </a:spcAft>
              <a:buNone/>
            </a:pPr>
            <a:r>
              <a:t/>
            </a:r>
            <a:endParaRPr sz="2800">
              <a:solidFill>
                <a:schemeClr val="dk1"/>
              </a:solidFill>
            </a:endParaRPr>
          </a:p>
          <a:p>
            <a:pPr indent="0" lvl="0" marL="0" rtl="0" algn="l">
              <a:spcBef>
                <a:spcPts val="0"/>
              </a:spcBef>
              <a:spcAft>
                <a:spcPts val="0"/>
              </a:spcAft>
              <a:buNone/>
            </a:pPr>
            <a:r>
              <a:t/>
            </a:r>
            <a:endParaRPr sz="2800">
              <a:solidFill>
                <a:schemeClr val="dk1"/>
              </a:solidFill>
            </a:endParaRPr>
          </a:p>
        </p:txBody>
      </p:sp>
      <p:pic>
        <p:nvPicPr>
          <p:cNvPr id="324" name="Google Shape;324;p25" title="{&quot;red&quot;:0,&quot;green&quot;:0,&quot;blue&quot;:0,&quot;origURL&quot;:&quot;https://www.codecogs.com/eqnedit.php?latex=%5Comega%3D%5Comega_%7B0S%7D-%5Comega_%7B0I%7D#0&quot;,&quot;size&quot;:11,&quot;width&quot;:856.7952755905512,&quot;height&quot;:162.9448818897638}"/>
          <p:cNvPicPr preferRelativeResize="0"/>
          <p:nvPr/>
        </p:nvPicPr>
        <p:blipFill>
          <a:blip r:embed="rId3">
            <a:alphaModFix/>
          </a:blip>
          <a:stretch>
            <a:fillRect/>
          </a:stretch>
        </p:blipFill>
        <p:spPr>
          <a:xfrm>
            <a:off x="1488500" y="4558400"/>
            <a:ext cx="2156274" cy="222900"/>
          </a:xfrm>
          <a:prstGeom prst="rect">
            <a:avLst/>
          </a:prstGeom>
          <a:noFill/>
          <a:ln>
            <a:noFill/>
          </a:ln>
        </p:spPr>
      </p:pic>
      <p:pic>
        <p:nvPicPr>
          <p:cNvPr id="325" name="Google Shape;325;p25" title="{&quot;red&quot;:0,&quot;green&quot;:0,&quot;blue&quot;:0,&quot;origURL&quot;:&quot;https://www.codecogs.com/eqnedit.php?latex=%20%7B%5Cfrac%7Bd%7D%7Bdt%7D(P_1)%3D(%7B1-P_S%7D)(W%5E%2B(%5Crho%5EI_0%2B%5Crho%5EI_%2B)%2BW%5E-(%5Crho%5EI_-%2B%5Crho%5EI_0))%7D#0&quot;,&quot;size&quot;:28,&quot;width&quot;:856.7952755905512,&quot;height&quot;:267.0236220472441}"/>
          <p:cNvPicPr preferRelativeResize="0"/>
          <p:nvPr/>
        </p:nvPicPr>
        <p:blipFill>
          <a:blip r:embed="rId4">
            <a:alphaModFix/>
          </a:blip>
          <a:stretch>
            <a:fillRect/>
          </a:stretch>
        </p:blipFill>
        <p:spPr>
          <a:xfrm>
            <a:off x="595325" y="2500050"/>
            <a:ext cx="5936474" cy="588300"/>
          </a:xfrm>
          <a:prstGeom prst="rect">
            <a:avLst/>
          </a:prstGeom>
          <a:noFill/>
          <a:ln>
            <a:noFill/>
          </a:ln>
        </p:spPr>
      </p:pic>
      <p:pic>
        <p:nvPicPr>
          <p:cNvPr id="326" name="Google Shape;326;p25" title="{&quot;red&quot;:0,&quot;green&quot;:0,&quot;blue&quot;:0,&quot;origURL&quot;:&quot;https://www.codecogs.com/eqnedit.php?latex=%7B%5Cfrac%7Bd%7D%7Bdt%7D(P_1)%3D2W%5E-(%5Crho%5ES_%2B%5Crho%5EI_--%5Crho%5ES_-%5Crho%5EI_0)%2B2W%5E%2B(%5Crho%5ES_%2B%5Crho%5EI_0-%5Crho%5ES_-%5Crho%5EI_%2B)%7D#0&quot;,&quot;size&quot;:28,&quot;width&quot;:856.7952755905512,&quot;height&quot;:267.0236220472441}"/>
          <p:cNvPicPr preferRelativeResize="0"/>
          <p:nvPr/>
        </p:nvPicPr>
        <p:blipFill>
          <a:blip r:embed="rId5">
            <a:alphaModFix/>
          </a:blip>
          <a:stretch>
            <a:fillRect/>
          </a:stretch>
        </p:blipFill>
        <p:spPr>
          <a:xfrm>
            <a:off x="613750" y="1827250"/>
            <a:ext cx="5936473" cy="5605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6"/>
          <p:cNvSpPr txBox="1"/>
          <p:nvPr>
            <p:ph type="title"/>
          </p:nvPr>
        </p:nvSpPr>
        <p:spPr>
          <a:xfrm>
            <a:off x="838200" y="677700"/>
            <a:ext cx="10515600" cy="1013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en-US"/>
              <a:t>ND3 </a:t>
            </a:r>
            <a:r>
              <a:rPr lang="en-US"/>
              <a:t>Planned</a:t>
            </a:r>
            <a:r>
              <a:rPr lang="en-US"/>
              <a:t> </a:t>
            </a:r>
            <a:r>
              <a:rPr lang="en-US"/>
              <a:t>Investigation of the</a:t>
            </a:r>
            <a:r>
              <a:rPr lang="en-US"/>
              <a:t> rate equations</a:t>
            </a:r>
            <a:endParaRPr/>
          </a:p>
        </p:txBody>
      </p:sp>
      <p:sp>
        <p:nvSpPr>
          <p:cNvPr id="332" name="Google Shape;332;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147955" lvl="0" marL="228600" rtl="0" algn="l">
              <a:lnSpc>
                <a:spcPct val="90000"/>
              </a:lnSpc>
              <a:spcBef>
                <a:spcPts val="0"/>
              </a:spcBef>
              <a:spcAft>
                <a:spcPts val="0"/>
              </a:spcAft>
              <a:buSzPct val="64285"/>
              <a:buChar char="•"/>
            </a:pPr>
            <a:r>
              <a:rPr lang="en-US"/>
              <a:t>Compute rate equations for different types of SE.</a:t>
            </a:r>
            <a:endParaRPr/>
          </a:p>
          <a:p>
            <a:pPr indent="-147955" lvl="0" marL="228600" rtl="0" algn="l">
              <a:lnSpc>
                <a:spcPct val="90000"/>
              </a:lnSpc>
              <a:spcBef>
                <a:spcPts val="0"/>
              </a:spcBef>
              <a:spcAft>
                <a:spcPts val="0"/>
              </a:spcAft>
              <a:buSzPct val="64285"/>
              <a:buChar char="•"/>
            </a:pPr>
            <a:r>
              <a:rPr lang="en-US"/>
              <a:t>Compute </a:t>
            </a:r>
            <a:r>
              <a:rPr lang="en-US"/>
              <a:t>rate equations for Thermal mixing.</a:t>
            </a:r>
            <a:endParaRPr/>
          </a:p>
          <a:p>
            <a:pPr indent="-147955" lvl="0" marL="228600" rtl="0" algn="l">
              <a:lnSpc>
                <a:spcPct val="90000"/>
              </a:lnSpc>
              <a:spcBef>
                <a:spcPts val="0"/>
              </a:spcBef>
              <a:spcAft>
                <a:spcPts val="0"/>
              </a:spcAft>
              <a:buSzPct val="64285"/>
              <a:buChar char="•"/>
            </a:pPr>
            <a:r>
              <a:rPr lang="en-US"/>
              <a:t>Compute rate equations for cross effect.</a:t>
            </a:r>
            <a:endParaRPr/>
          </a:p>
          <a:p>
            <a:pPr indent="-147955" lvl="0" marL="228600" rtl="0" algn="l">
              <a:lnSpc>
                <a:spcPct val="90000"/>
              </a:lnSpc>
              <a:spcBef>
                <a:spcPts val="0"/>
              </a:spcBef>
              <a:spcAft>
                <a:spcPts val="0"/>
              </a:spcAft>
              <a:buSzPct val="64285"/>
              <a:buChar char="•"/>
            </a:pPr>
            <a:r>
              <a:rPr lang="en-US"/>
              <a:t>Explore different source and sink parameterizations.</a:t>
            </a:r>
            <a:endParaRPr/>
          </a:p>
          <a:p>
            <a:pPr indent="0" lvl="0" marL="228600" rtl="0" algn="l">
              <a:lnSpc>
                <a:spcPct val="90000"/>
              </a:lnSpc>
              <a:spcBef>
                <a:spcPts val="0"/>
              </a:spcBef>
              <a:spcAft>
                <a:spcPts val="0"/>
              </a:spcAft>
              <a:buNone/>
            </a:pPr>
            <a:r>
              <a:t/>
            </a:r>
            <a:endParaRPr/>
          </a:p>
          <a:p>
            <a:pPr indent="-147955" lvl="0" marL="228600" rtl="0" algn="l">
              <a:lnSpc>
                <a:spcPct val="90000"/>
              </a:lnSpc>
              <a:spcBef>
                <a:spcPts val="0"/>
              </a:spcBef>
              <a:spcAft>
                <a:spcPts val="0"/>
              </a:spcAft>
              <a:buSzPct val="64285"/>
              <a:buChar char="•"/>
            </a:pPr>
            <a:r>
              <a:rPr lang="en-US"/>
              <a:t>Investigate which effects contribute significantly to ND3 polarization e.g. ISE, DSE, cross effect, TE,...</a:t>
            </a:r>
            <a:endParaRPr/>
          </a:p>
          <a:p>
            <a:pPr indent="0" lvl="0" marL="228600" rtl="0" algn="l">
              <a:lnSpc>
                <a:spcPct val="90000"/>
              </a:lnSpc>
              <a:spcBef>
                <a:spcPts val="0"/>
              </a:spcBef>
              <a:spcAft>
                <a:spcPts val="0"/>
              </a:spcAft>
              <a:buNone/>
            </a:pPr>
            <a:r>
              <a:t/>
            </a:r>
            <a:endParaRPr/>
          </a:p>
          <a:p>
            <a:pPr indent="-211455" lvl="0" marL="228600" rtl="0" algn="l">
              <a:spcBef>
                <a:spcPts val="0"/>
              </a:spcBef>
              <a:spcAft>
                <a:spcPts val="0"/>
              </a:spcAft>
              <a:buSzPct val="64285"/>
              <a:buChar char="•"/>
            </a:pPr>
            <a:r>
              <a:rPr lang="en-US"/>
              <a:t>Verifying validity of equation by coding the equations introducing comparing to data</a:t>
            </a:r>
            <a:endParaRPr/>
          </a:p>
          <a:p>
            <a:pPr indent="0" lvl="0" marL="228600" rtl="0" algn="l">
              <a:spcBef>
                <a:spcPts val="0"/>
              </a:spcBef>
              <a:spcAft>
                <a:spcPts val="0"/>
              </a:spcAft>
              <a:buNone/>
            </a:pPr>
            <a:r>
              <a:t/>
            </a:r>
            <a:endParaRPr/>
          </a:p>
          <a:p>
            <a:pPr indent="-211455" lvl="0" marL="228600" rtl="0" algn="l">
              <a:spcBef>
                <a:spcPts val="0"/>
              </a:spcBef>
              <a:spcAft>
                <a:spcPts val="0"/>
              </a:spcAft>
              <a:buSzPct val="64285"/>
              <a:buChar char="•"/>
            </a:pPr>
            <a:r>
              <a:rPr lang="en-US"/>
              <a:t>S-curve can help be used to disentangle the mechanisms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Putting Note together to share with details and comparisons to historic calculations.</a:t>
            </a:r>
            <a:endParaRPr/>
          </a:p>
          <a:p>
            <a:pPr indent="-50800" lvl="0" marL="228600" rtl="0" algn="l">
              <a:lnSpc>
                <a:spcPct val="90000"/>
              </a:lnSpc>
              <a:spcBef>
                <a:spcPts val="1000"/>
              </a:spcBef>
              <a:spcAft>
                <a:spcPts val="0"/>
              </a:spcAft>
              <a:buClr>
                <a:schemeClr val="dk1"/>
              </a:buClr>
              <a:buSzPct val="100000"/>
              <a:buNone/>
            </a:pPr>
            <a:r>
              <a:t/>
            </a:r>
            <a:endParaRPr/>
          </a:p>
        </p:txBody>
      </p:sp>
      <p:sp>
        <p:nvSpPr>
          <p:cNvPr id="333" name="Google Shape;333;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10/13/25 - 10/14/25</a:t>
            </a:r>
            <a:endParaRPr/>
          </a:p>
        </p:txBody>
      </p:sp>
      <p:sp>
        <p:nvSpPr>
          <p:cNvPr id="334" name="Google Shape;334;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JLab Tensor Collaboration Meeting 2025</a:t>
            </a:r>
            <a:endParaRPr/>
          </a:p>
        </p:txBody>
      </p:sp>
      <p:sp>
        <p:nvSpPr>
          <p:cNvPr id="335" name="Google Shape;33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7"/>
          <p:cNvSpPr txBox="1"/>
          <p:nvPr>
            <p:ph type="title"/>
          </p:nvPr>
        </p:nvSpPr>
        <p:spPr>
          <a:xfrm>
            <a:off x="838200" y="1894728"/>
            <a:ext cx="10515600" cy="12045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lang="en-US"/>
              <a:t>Thank you for your time!</a:t>
            </a:r>
            <a:endParaRPr/>
          </a:p>
        </p:txBody>
      </p:sp>
      <p:sp>
        <p:nvSpPr>
          <p:cNvPr id="341" name="Google Shape;34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10/13/25 - 10/14/25</a:t>
            </a:r>
            <a:endParaRPr/>
          </a:p>
        </p:txBody>
      </p:sp>
      <p:sp>
        <p:nvSpPr>
          <p:cNvPr id="342" name="Google Shape;34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JLab Tensor Collaboration Meeting 2025</a:t>
            </a:r>
            <a:endParaRPr/>
          </a:p>
        </p:txBody>
      </p:sp>
      <p:sp>
        <p:nvSpPr>
          <p:cNvPr id="343" name="Google Shape;34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10/13/25 - 10/14/25</a:t>
            </a:r>
            <a:endParaRPr/>
          </a:p>
        </p:txBody>
      </p:sp>
      <p:sp>
        <p:nvSpPr>
          <p:cNvPr id="104" name="Google Shape;10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JLab Tensor Collaboration Meeting 2025</a:t>
            </a:r>
            <a:endParaRPr/>
          </a:p>
        </p:txBody>
      </p:sp>
      <p:sp>
        <p:nvSpPr>
          <p:cNvPr id="105" name="Google Shape;10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6" name="Google Shape;106;p14"/>
          <p:cNvSpPr txBox="1"/>
          <p:nvPr>
            <p:ph type="title"/>
          </p:nvPr>
        </p:nvSpPr>
        <p:spPr>
          <a:xfrm>
            <a:off x="1136397" y="502021"/>
            <a:ext cx="9688296" cy="164296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Play"/>
              <a:buNone/>
            </a:pPr>
            <a:r>
              <a:rPr b="1" lang="en-US" sz="4000"/>
              <a:t>Outline</a:t>
            </a:r>
            <a:endParaRPr/>
          </a:p>
        </p:txBody>
      </p:sp>
      <p:sp>
        <p:nvSpPr>
          <p:cNvPr id="107" name="Google Shape;107;p14"/>
          <p:cNvSpPr txBox="1"/>
          <p:nvPr>
            <p:ph idx="1" type="body"/>
          </p:nvPr>
        </p:nvSpPr>
        <p:spPr>
          <a:xfrm>
            <a:off x="1136397" y="2418409"/>
            <a:ext cx="9688296" cy="345435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DNP</a:t>
            </a:r>
            <a:endParaRPr/>
          </a:p>
          <a:p>
            <a:pPr indent="-228600" lvl="0" marL="228600" rtl="0" algn="l">
              <a:lnSpc>
                <a:spcPct val="90000"/>
              </a:lnSpc>
              <a:spcBef>
                <a:spcPts val="1000"/>
              </a:spcBef>
              <a:spcAft>
                <a:spcPts val="0"/>
              </a:spcAft>
              <a:buClr>
                <a:schemeClr val="dk1"/>
              </a:buClr>
              <a:buSzPts val="2000"/>
              <a:buChar char="•"/>
            </a:pPr>
            <a:r>
              <a:rPr lang="en-US" sz="2000"/>
              <a:t>Solid Effect</a:t>
            </a:r>
            <a:endParaRPr/>
          </a:p>
          <a:p>
            <a:pPr indent="-228600" lvl="0" marL="228600" rtl="0" algn="l">
              <a:lnSpc>
                <a:spcPct val="90000"/>
              </a:lnSpc>
              <a:spcBef>
                <a:spcPts val="1000"/>
              </a:spcBef>
              <a:spcAft>
                <a:spcPts val="0"/>
              </a:spcAft>
              <a:buClr>
                <a:schemeClr val="dk1"/>
              </a:buClr>
              <a:buSzPts val="2000"/>
              <a:buChar char="•"/>
            </a:pPr>
            <a:r>
              <a:rPr lang="en-US" sz="2000"/>
              <a:t>Polarization for spin I=1: P</a:t>
            </a:r>
            <a:r>
              <a:rPr baseline="-25000" lang="en-US" sz="2000"/>
              <a:t>I</a:t>
            </a:r>
            <a:r>
              <a:rPr lang="en-US" sz="2000"/>
              <a:t> and spin S=½ :P</a:t>
            </a:r>
            <a:r>
              <a:rPr baseline="-25000" lang="en-US" sz="2000"/>
              <a:t>s </a:t>
            </a:r>
            <a:endParaRPr sz="2000"/>
          </a:p>
          <a:p>
            <a:pPr indent="-228600" lvl="0" marL="228600" rtl="0" algn="l">
              <a:lnSpc>
                <a:spcPct val="90000"/>
              </a:lnSpc>
              <a:spcBef>
                <a:spcPts val="1000"/>
              </a:spcBef>
              <a:spcAft>
                <a:spcPts val="0"/>
              </a:spcAft>
              <a:buClr>
                <a:schemeClr val="dk1"/>
              </a:buClr>
              <a:buSzPts val="2000"/>
              <a:buChar char="•"/>
            </a:pPr>
            <a:r>
              <a:rPr lang="en-US" sz="2000"/>
              <a:t>Direction Transitions</a:t>
            </a:r>
            <a:endParaRPr/>
          </a:p>
          <a:p>
            <a:pPr indent="-228600" lvl="0" marL="228600" rtl="0" algn="l">
              <a:lnSpc>
                <a:spcPct val="90000"/>
              </a:lnSpc>
              <a:spcBef>
                <a:spcPts val="1000"/>
              </a:spcBef>
              <a:spcAft>
                <a:spcPts val="0"/>
              </a:spcAft>
              <a:buClr>
                <a:schemeClr val="dk1"/>
              </a:buClr>
              <a:buSzPts val="2000"/>
              <a:buChar char="•"/>
            </a:pPr>
            <a:r>
              <a:rPr lang="en-US" sz="2000"/>
              <a:t>Rate equations</a:t>
            </a:r>
            <a:endParaRPr/>
          </a:p>
          <a:p>
            <a:pPr indent="-228600" lvl="0" marL="228600" rtl="0" algn="l">
              <a:lnSpc>
                <a:spcPct val="90000"/>
              </a:lnSpc>
              <a:spcBef>
                <a:spcPts val="1000"/>
              </a:spcBef>
              <a:spcAft>
                <a:spcPts val="0"/>
              </a:spcAft>
              <a:buClr>
                <a:schemeClr val="dk1"/>
              </a:buClr>
              <a:buSzPts val="2000"/>
              <a:buChar char="•"/>
            </a:pPr>
            <a:r>
              <a:rPr lang="en-US" sz="2000"/>
              <a:t>Polarization form</a:t>
            </a:r>
            <a:endParaRPr/>
          </a:p>
          <a:p>
            <a:pPr indent="-228600" lvl="0" marL="228600" rtl="0" algn="l">
              <a:lnSpc>
                <a:spcPct val="90000"/>
              </a:lnSpc>
              <a:spcBef>
                <a:spcPts val="1000"/>
              </a:spcBef>
              <a:spcAft>
                <a:spcPts val="0"/>
              </a:spcAft>
              <a:buClr>
                <a:schemeClr val="dk1"/>
              </a:buClr>
              <a:buSzPts val="2000"/>
              <a:buChar char="•"/>
            </a:pPr>
            <a:r>
              <a:rPr lang="en-US" sz="2000"/>
              <a:t>Key Points</a:t>
            </a:r>
            <a:endParaRPr sz="2000"/>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5"/>
          <p:cNvSpPr txBox="1"/>
          <p:nvPr>
            <p:ph type="title"/>
          </p:nvPr>
        </p:nvSpPr>
        <p:spPr>
          <a:xfrm>
            <a:off x="838200" y="692874"/>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mbria Math"/>
              <a:buNone/>
            </a:pPr>
            <a:r>
              <a:rPr lang="en-US">
                <a:latin typeface="Cambria Math"/>
                <a:ea typeface="Cambria Math"/>
                <a:cs typeface="Cambria Math"/>
                <a:sym typeface="Cambria Math"/>
              </a:rPr>
              <a:t>Dynamic Nuclear Polarization </a:t>
            </a:r>
            <a:r>
              <a:rPr lang="en-US"/>
              <a:t>(DNP)</a:t>
            </a:r>
            <a:endParaRPr>
              <a:latin typeface="Cambria Math"/>
              <a:ea typeface="Cambria Math"/>
              <a:cs typeface="Cambria Math"/>
              <a:sym typeface="Cambria Math"/>
            </a:endParaRPr>
          </a:p>
        </p:txBody>
      </p:sp>
      <p:sp>
        <p:nvSpPr>
          <p:cNvPr id="113" name="Google Shape;11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10/13/25 - 10/14/25</a:t>
            </a:r>
            <a:endParaRPr/>
          </a:p>
        </p:txBody>
      </p:sp>
      <p:sp>
        <p:nvSpPr>
          <p:cNvPr id="114" name="Google Shape;11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JLab Tensor Collaboration Meeting 2025</a:t>
            </a:r>
            <a:endParaRPr/>
          </a:p>
        </p:txBody>
      </p:sp>
      <p:sp>
        <p:nvSpPr>
          <p:cNvPr id="115" name="Google Shape;11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16" name="Google Shape;116;p15"/>
          <p:cNvGrpSpPr/>
          <p:nvPr/>
        </p:nvGrpSpPr>
        <p:grpSpPr>
          <a:xfrm rot="-5400000">
            <a:off x="4331824" y="2463528"/>
            <a:ext cx="3652202" cy="2355524"/>
            <a:chOff x="4179299" y="2311134"/>
            <a:chExt cx="3652202" cy="2355524"/>
          </a:xfrm>
        </p:grpSpPr>
        <p:sp>
          <p:nvSpPr>
            <p:cNvPr id="117" name="Google Shape;117;p15"/>
            <p:cNvSpPr/>
            <p:nvPr/>
          </p:nvSpPr>
          <p:spPr>
            <a:xfrm>
              <a:off x="4179301" y="2311134"/>
              <a:ext cx="3652200" cy="181200"/>
            </a:xfrm>
            <a:prstGeom prst="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8" name="Google Shape;118;p15"/>
            <p:cNvSpPr/>
            <p:nvPr/>
          </p:nvSpPr>
          <p:spPr>
            <a:xfrm>
              <a:off x="4179300" y="2614567"/>
              <a:ext cx="3652200" cy="181200"/>
            </a:xfrm>
            <a:prstGeom prst="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9" name="Google Shape;119;p15"/>
            <p:cNvSpPr/>
            <p:nvPr/>
          </p:nvSpPr>
          <p:spPr>
            <a:xfrm>
              <a:off x="4179301" y="2932522"/>
              <a:ext cx="3652200" cy="181200"/>
            </a:xfrm>
            <a:prstGeom prst="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0" name="Google Shape;120;p15"/>
            <p:cNvSpPr/>
            <p:nvPr/>
          </p:nvSpPr>
          <p:spPr>
            <a:xfrm>
              <a:off x="4179300" y="3235955"/>
              <a:ext cx="3652200" cy="181200"/>
            </a:xfrm>
            <a:prstGeom prst="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1" name="Google Shape;121;p15"/>
            <p:cNvSpPr/>
            <p:nvPr/>
          </p:nvSpPr>
          <p:spPr>
            <a:xfrm>
              <a:off x="4179300" y="3560637"/>
              <a:ext cx="3652200" cy="181200"/>
            </a:xfrm>
            <a:prstGeom prst="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2" name="Google Shape;122;p15"/>
            <p:cNvSpPr/>
            <p:nvPr/>
          </p:nvSpPr>
          <p:spPr>
            <a:xfrm>
              <a:off x="4179299" y="3864070"/>
              <a:ext cx="3652200" cy="181200"/>
            </a:xfrm>
            <a:prstGeom prst="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3" name="Google Shape;123;p15"/>
            <p:cNvSpPr/>
            <p:nvPr/>
          </p:nvSpPr>
          <p:spPr>
            <a:xfrm>
              <a:off x="4179300" y="4182025"/>
              <a:ext cx="3652200" cy="181200"/>
            </a:xfrm>
            <a:prstGeom prst="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4" name="Google Shape;124;p15"/>
            <p:cNvSpPr/>
            <p:nvPr/>
          </p:nvSpPr>
          <p:spPr>
            <a:xfrm>
              <a:off x="4179299" y="4485458"/>
              <a:ext cx="3652200" cy="181200"/>
            </a:xfrm>
            <a:prstGeom prst="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125" name="Google Shape;125;p15"/>
          <p:cNvGrpSpPr/>
          <p:nvPr/>
        </p:nvGrpSpPr>
        <p:grpSpPr>
          <a:xfrm>
            <a:off x="5020721" y="2366983"/>
            <a:ext cx="2315398" cy="2428385"/>
            <a:chOff x="4938301" y="2411180"/>
            <a:chExt cx="2315398" cy="2428385"/>
          </a:xfrm>
        </p:grpSpPr>
        <p:pic>
          <p:nvPicPr>
            <p:cNvPr descr="Sphere | Beyond Universe Wiki | Fandom" id="126" name="Google Shape;126;p15"/>
            <p:cNvPicPr preferRelativeResize="0"/>
            <p:nvPr/>
          </p:nvPicPr>
          <p:blipFill rotWithShape="1">
            <a:blip r:embed="rId3">
              <a:alphaModFix/>
            </a:blip>
            <a:srcRect b="0" l="0" r="0" t="0"/>
            <a:stretch/>
          </p:blipFill>
          <p:spPr>
            <a:xfrm>
              <a:off x="4938301" y="2411180"/>
              <a:ext cx="2315398" cy="2428385"/>
            </a:xfrm>
            <a:prstGeom prst="rect">
              <a:avLst/>
            </a:prstGeom>
            <a:noFill/>
            <a:ln>
              <a:noFill/>
            </a:ln>
          </p:spPr>
        </p:pic>
        <p:sp>
          <p:nvSpPr>
            <p:cNvPr id="127" name="Google Shape;127;p15"/>
            <p:cNvSpPr txBox="1"/>
            <p:nvPr/>
          </p:nvSpPr>
          <p:spPr>
            <a:xfrm>
              <a:off x="5387976" y="3036136"/>
              <a:ext cx="12945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AMMONIA</a:t>
              </a:r>
              <a:endParaRPr b="0" i="0" sz="1800" u="none" cap="none" strike="noStrike">
                <a:solidFill>
                  <a:schemeClr val="dk1"/>
                </a:solidFill>
                <a:latin typeface="Arial"/>
                <a:ea typeface="Arial"/>
                <a:cs typeface="Arial"/>
                <a:sym typeface="Arial"/>
              </a:endParaRPr>
            </a:p>
          </p:txBody>
        </p:sp>
        <p:sp>
          <p:nvSpPr>
            <p:cNvPr id="128" name="Google Shape;128;p15"/>
            <p:cNvSpPr txBox="1"/>
            <p:nvPr/>
          </p:nvSpPr>
          <p:spPr>
            <a:xfrm>
              <a:off x="5184616" y="3497631"/>
              <a:ext cx="1641600" cy="738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u="none" cap="none" strike="noStrike">
                  <a:solidFill>
                    <a:schemeClr val="dk1"/>
                  </a:solidFill>
                  <a:latin typeface="Arial"/>
                  <a:ea typeface="Arial"/>
                  <a:cs typeface="Arial"/>
                  <a:sym typeface="Arial"/>
                </a:rPr>
                <a:t>(NOT TO SCALE)</a:t>
              </a:r>
              <a:endParaRPr/>
            </a:p>
            <a:p>
              <a:pPr indent="0" lvl="0" marL="0" marR="0" rtl="0" algn="ctr">
                <a:spcBef>
                  <a:spcPts val="0"/>
                </a:spcBef>
                <a:spcAft>
                  <a:spcPts val="0"/>
                </a:spcAft>
                <a:buNone/>
              </a:pPr>
              <a:r>
                <a:rPr b="1" i="1" lang="en-US" sz="1200" u="none" cap="none" strike="noStrike">
                  <a:solidFill>
                    <a:schemeClr val="dk1"/>
                  </a:solidFill>
                  <a:latin typeface="Arial"/>
                  <a:ea typeface="Arial"/>
                  <a:cs typeface="Arial"/>
                  <a:sym typeface="Arial"/>
                </a:rPr>
                <a:t>I=1</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29" name="Google Shape;129;p15"/>
          <p:cNvSpPr txBox="1"/>
          <p:nvPr/>
        </p:nvSpPr>
        <p:spPr>
          <a:xfrm>
            <a:off x="3067591" y="1998272"/>
            <a:ext cx="1205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Cambria Math"/>
                <a:ea typeface="Cambria Math"/>
                <a:cs typeface="Cambria Math"/>
                <a:sym typeface="Cambria Math"/>
              </a:rPr>
              <a:t>B(0)</a:t>
            </a:r>
            <a:endParaRPr/>
          </a:p>
        </p:txBody>
      </p:sp>
      <p:sp>
        <p:nvSpPr>
          <p:cNvPr id="130" name="Google Shape;130;p15"/>
          <p:cNvSpPr txBox="1"/>
          <p:nvPr/>
        </p:nvSpPr>
        <p:spPr>
          <a:xfrm>
            <a:off x="8092317" y="3740962"/>
            <a:ext cx="2743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Cambria Math"/>
                <a:ea typeface="Cambria Math"/>
                <a:cs typeface="Cambria Math"/>
                <a:sym typeface="Cambria Math"/>
              </a:rPr>
              <a:t>B(1)</a:t>
            </a:r>
            <a:endParaRPr sz="1800">
              <a:solidFill>
                <a:schemeClr val="dk1"/>
              </a:solidFill>
              <a:latin typeface="Arial"/>
              <a:ea typeface="Arial"/>
              <a:cs typeface="Arial"/>
              <a:sym typeface="Arial"/>
            </a:endParaRPr>
          </a:p>
        </p:txBody>
      </p:sp>
      <p:sp>
        <p:nvSpPr>
          <p:cNvPr id="131" name="Google Shape;131;p15"/>
          <p:cNvSpPr/>
          <p:nvPr/>
        </p:nvSpPr>
        <p:spPr>
          <a:xfrm>
            <a:off x="7167018" y="3331580"/>
            <a:ext cx="552900" cy="499200"/>
          </a:xfrm>
          <a:prstGeom prst="ellipse">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Arial"/>
                <a:ea typeface="Arial"/>
                <a:cs typeface="Arial"/>
                <a:sym typeface="Arial"/>
              </a:rPr>
              <a:t>E</a:t>
            </a:r>
            <a:endParaRPr/>
          </a:p>
          <a:p>
            <a:pPr indent="0" lvl="0" marL="0" marR="0" rtl="0" algn="ctr">
              <a:spcBef>
                <a:spcPts val="0"/>
              </a:spcBef>
              <a:spcAft>
                <a:spcPts val="0"/>
              </a:spcAft>
              <a:buNone/>
            </a:pPr>
            <a:r>
              <a:rPr lang="en-US" sz="1000">
                <a:solidFill>
                  <a:schemeClr val="lt1"/>
                </a:solidFill>
                <a:latin typeface="Arial"/>
                <a:ea typeface="Arial"/>
                <a:cs typeface="Arial"/>
                <a:sym typeface="Arial"/>
              </a:rPr>
              <a:t>S=1/2</a:t>
            </a:r>
            <a:endParaRPr/>
          </a:p>
        </p:txBody>
      </p:sp>
      <p:sp>
        <p:nvSpPr>
          <p:cNvPr id="132" name="Google Shape;132;p15"/>
          <p:cNvSpPr/>
          <p:nvPr/>
        </p:nvSpPr>
        <p:spPr>
          <a:xfrm>
            <a:off x="7874300" y="3296800"/>
            <a:ext cx="2652300" cy="272700"/>
          </a:xfrm>
          <a:prstGeom prst="leftArrow">
            <a:avLst>
              <a:gd fmla="val 50000" name="adj1"/>
              <a:gd fmla="val 50000" name="adj2"/>
            </a:avLst>
          </a:prstGeom>
          <a:solidFill>
            <a:srgbClr val="ED7D3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 name="Google Shape;133;p15"/>
          <p:cNvSpPr/>
          <p:nvPr/>
        </p:nvSpPr>
        <p:spPr>
          <a:xfrm>
            <a:off x="6924100" y="3433833"/>
            <a:ext cx="214825" cy="162475"/>
          </a:xfrm>
          <a:custGeom>
            <a:rect b="b" l="l" r="r" t="t"/>
            <a:pathLst>
              <a:path extrusionOk="0" h="6499" w="8593">
                <a:moveTo>
                  <a:pt x="8593" y="4765"/>
                </a:moveTo>
                <a:cubicBezTo>
                  <a:pt x="8428" y="3994"/>
                  <a:pt x="8153" y="-137"/>
                  <a:pt x="7602" y="138"/>
                </a:cubicBezTo>
                <a:cubicBezTo>
                  <a:pt x="7051" y="413"/>
                  <a:pt x="5949" y="6087"/>
                  <a:pt x="5288" y="6417"/>
                </a:cubicBezTo>
                <a:cubicBezTo>
                  <a:pt x="4627" y="6748"/>
                  <a:pt x="4352" y="2231"/>
                  <a:pt x="3636" y="2121"/>
                </a:cubicBezTo>
                <a:cubicBezTo>
                  <a:pt x="2920" y="2011"/>
                  <a:pt x="1598" y="5756"/>
                  <a:pt x="992" y="5756"/>
                </a:cubicBezTo>
                <a:cubicBezTo>
                  <a:pt x="386" y="5756"/>
                  <a:pt x="165" y="2727"/>
                  <a:pt x="0" y="2121"/>
                </a:cubicBezTo>
              </a:path>
            </a:pathLst>
          </a:custGeom>
          <a:noFill/>
          <a:ln cap="flat" cmpd="sng" w="9525">
            <a:solidFill>
              <a:schemeClr val="dk2"/>
            </a:solidFill>
            <a:prstDash val="solid"/>
            <a:round/>
            <a:headEnd len="med" w="med" type="none"/>
            <a:tailEnd len="med" w="med" type="none"/>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6"/>
          <p:cNvSpPr/>
          <p:nvPr/>
        </p:nvSpPr>
        <p:spPr>
          <a:xfrm>
            <a:off x="878050" y="3761725"/>
            <a:ext cx="4991100" cy="1783800"/>
          </a:xfrm>
          <a:prstGeom prst="roundRect">
            <a:avLst>
              <a:gd fmla="val 16667"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 name="Google Shape;140;p16"/>
          <p:cNvSpPr/>
          <p:nvPr/>
        </p:nvSpPr>
        <p:spPr>
          <a:xfrm>
            <a:off x="896525" y="1626700"/>
            <a:ext cx="4991100" cy="1857900"/>
          </a:xfrm>
          <a:prstGeom prst="roundRect">
            <a:avLst>
              <a:gd fmla="val 16667"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 name="Google Shape;141;p1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Spin Diffusion</a:t>
            </a:r>
            <a:endParaRPr/>
          </a:p>
        </p:txBody>
      </p:sp>
      <p:sp>
        <p:nvSpPr>
          <p:cNvPr id="142" name="Google Shape;142;p1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43" name="Google Shape;143;p16"/>
          <p:cNvSpPr txBox="1"/>
          <p:nvPr/>
        </p:nvSpPr>
        <p:spPr>
          <a:xfrm>
            <a:off x="878050" y="1552775"/>
            <a:ext cx="5259300" cy="42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rPr>
              <a:t>Process in which the polarization in the nuclear population spreads from the local cite of the radical</a:t>
            </a:r>
            <a:endParaRPr sz="2800">
              <a:solidFill>
                <a:schemeClr val="dk1"/>
              </a:solidFill>
            </a:endParaRPr>
          </a:p>
          <a:p>
            <a:pPr indent="0" lvl="0" marL="0" rtl="0" algn="l">
              <a:spcBef>
                <a:spcPts val="0"/>
              </a:spcBef>
              <a:spcAft>
                <a:spcPts val="0"/>
              </a:spcAft>
              <a:buNone/>
            </a:pPr>
            <a:r>
              <a:t/>
            </a:r>
            <a:endParaRPr sz="2800">
              <a:solidFill>
                <a:schemeClr val="dk1"/>
              </a:solidFill>
            </a:endParaRPr>
          </a:p>
          <a:p>
            <a:pPr indent="0" lvl="0" marL="0" rtl="0" algn="l">
              <a:spcBef>
                <a:spcPts val="0"/>
              </a:spcBef>
              <a:spcAft>
                <a:spcPts val="0"/>
              </a:spcAft>
              <a:buNone/>
            </a:pPr>
            <a:r>
              <a:rPr lang="en-US" sz="2800">
                <a:solidFill>
                  <a:schemeClr val="dk1"/>
                </a:solidFill>
              </a:rPr>
              <a:t>In the solid effect, the polarization transfer from the electron to the nucleus arises via the hyperfine interaction</a:t>
            </a:r>
            <a:endParaRPr sz="2800">
              <a:solidFill>
                <a:schemeClr val="dk1"/>
              </a:solidFill>
            </a:endParaRPr>
          </a:p>
        </p:txBody>
      </p:sp>
      <p:cxnSp>
        <p:nvCxnSpPr>
          <p:cNvPr id="144" name="Google Shape;144;p16"/>
          <p:cNvCxnSpPr/>
          <p:nvPr/>
        </p:nvCxnSpPr>
        <p:spPr>
          <a:xfrm flipH="1" rot="10800000">
            <a:off x="7574325" y="2743800"/>
            <a:ext cx="8400" cy="983400"/>
          </a:xfrm>
          <a:prstGeom prst="straightConnector1">
            <a:avLst/>
          </a:prstGeom>
          <a:noFill/>
          <a:ln cap="flat" cmpd="sng" w="9525">
            <a:solidFill>
              <a:schemeClr val="dk2"/>
            </a:solidFill>
            <a:prstDash val="solid"/>
            <a:round/>
            <a:headEnd len="med" w="med" type="none"/>
            <a:tailEnd len="med" w="med" type="triangle"/>
          </a:ln>
        </p:spPr>
      </p:cxnSp>
      <p:cxnSp>
        <p:nvCxnSpPr>
          <p:cNvPr id="145" name="Google Shape;145;p16"/>
          <p:cNvCxnSpPr/>
          <p:nvPr/>
        </p:nvCxnSpPr>
        <p:spPr>
          <a:xfrm flipH="1">
            <a:off x="7515825" y="3576225"/>
            <a:ext cx="408600" cy="326700"/>
          </a:xfrm>
          <a:prstGeom prst="straightConnector1">
            <a:avLst/>
          </a:prstGeom>
          <a:noFill/>
          <a:ln cap="flat" cmpd="sng" w="9525">
            <a:solidFill>
              <a:schemeClr val="dk2"/>
            </a:solidFill>
            <a:prstDash val="solid"/>
            <a:round/>
            <a:headEnd len="med" w="med" type="none"/>
            <a:tailEnd len="med" w="med" type="triangle"/>
          </a:ln>
        </p:spPr>
      </p:cxnSp>
      <p:cxnSp>
        <p:nvCxnSpPr>
          <p:cNvPr id="146" name="Google Shape;146;p16"/>
          <p:cNvCxnSpPr/>
          <p:nvPr/>
        </p:nvCxnSpPr>
        <p:spPr>
          <a:xfrm rot="10800000">
            <a:off x="7425525" y="3429825"/>
            <a:ext cx="589200" cy="473100"/>
          </a:xfrm>
          <a:prstGeom prst="straightConnector1">
            <a:avLst/>
          </a:prstGeom>
          <a:noFill/>
          <a:ln cap="flat" cmpd="sng" w="9525">
            <a:solidFill>
              <a:schemeClr val="dk2"/>
            </a:solidFill>
            <a:prstDash val="solid"/>
            <a:round/>
            <a:headEnd len="med" w="med" type="none"/>
            <a:tailEnd len="med" w="med" type="triangle"/>
          </a:ln>
        </p:spPr>
      </p:cxnSp>
      <p:cxnSp>
        <p:nvCxnSpPr>
          <p:cNvPr id="147" name="Google Shape;147;p16"/>
          <p:cNvCxnSpPr/>
          <p:nvPr/>
        </p:nvCxnSpPr>
        <p:spPr>
          <a:xfrm flipH="1" rot="10800000">
            <a:off x="7633688" y="2844450"/>
            <a:ext cx="8400" cy="983400"/>
          </a:xfrm>
          <a:prstGeom prst="straightConnector1">
            <a:avLst/>
          </a:prstGeom>
          <a:noFill/>
          <a:ln cap="flat" cmpd="sng" w="9525">
            <a:solidFill>
              <a:schemeClr val="dk2"/>
            </a:solidFill>
            <a:prstDash val="solid"/>
            <a:round/>
            <a:headEnd len="med" w="med" type="none"/>
            <a:tailEnd len="med" w="med" type="triangle"/>
          </a:ln>
        </p:spPr>
      </p:cxnSp>
      <p:cxnSp>
        <p:nvCxnSpPr>
          <p:cNvPr id="148" name="Google Shape;148;p16"/>
          <p:cNvCxnSpPr/>
          <p:nvPr/>
        </p:nvCxnSpPr>
        <p:spPr>
          <a:xfrm rot="10800000">
            <a:off x="7330050" y="2813800"/>
            <a:ext cx="589200" cy="473100"/>
          </a:xfrm>
          <a:prstGeom prst="straightConnector1">
            <a:avLst/>
          </a:prstGeom>
          <a:noFill/>
          <a:ln cap="flat" cmpd="sng" w="9525">
            <a:solidFill>
              <a:schemeClr val="dk2"/>
            </a:solidFill>
            <a:prstDash val="solid"/>
            <a:round/>
            <a:headEnd len="med" w="med" type="none"/>
            <a:tailEnd len="med" w="med" type="triangle"/>
          </a:ln>
        </p:spPr>
      </p:cxnSp>
      <p:cxnSp>
        <p:nvCxnSpPr>
          <p:cNvPr id="149" name="Google Shape;149;p16"/>
          <p:cNvCxnSpPr/>
          <p:nvPr/>
        </p:nvCxnSpPr>
        <p:spPr>
          <a:xfrm flipH="1" rot="10800000">
            <a:off x="7667925" y="3180600"/>
            <a:ext cx="414000" cy="445200"/>
          </a:xfrm>
          <a:prstGeom prst="straightConnector1">
            <a:avLst/>
          </a:prstGeom>
          <a:noFill/>
          <a:ln cap="flat" cmpd="sng" w="9525">
            <a:solidFill>
              <a:schemeClr val="dk2"/>
            </a:solidFill>
            <a:prstDash val="solid"/>
            <a:round/>
            <a:headEnd len="med" w="med" type="none"/>
            <a:tailEnd len="med" w="med" type="triangle"/>
          </a:ln>
        </p:spPr>
      </p:cxnSp>
      <p:cxnSp>
        <p:nvCxnSpPr>
          <p:cNvPr id="150" name="Google Shape;150;p16"/>
          <p:cNvCxnSpPr/>
          <p:nvPr/>
        </p:nvCxnSpPr>
        <p:spPr>
          <a:xfrm flipH="1" rot="10800000">
            <a:off x="7460475" y="2858850"/>
            <a:ext cx="236100" cy="937200"/>
          </a:xfrm>
          <a:prstGeom prst="straightConnector1">
            <a:avLst/>
          </a:prstGeom>
          <a:noFill/>
          <a:ln cap="flat" cmpd="sng" w="9525">
            <a:solidFill>
              <a:schemeClr val="dk2"/>
            </a:solidFill>
            <a:prstDash val="solid"/>
            <a:round/>
            <a:headEnd len="med" w="med" type="none"/>
            <a:tailEnd len="med" w="med" type="triangle"/>
          </a:ln>
        </p:spPr>
      </p:cxnSp>
      <p:cxnSp>
        <p:nvCxnSpPr>
          <p:cNvPr id="151" name="Google Shape;151;p16"/>
          <p:cNvCxnSpPr/>
          <p:nvPr/>
        </p:nvCxnSpPr>
        <p:spPr>
          <a:xfrm flipH="1" rot="-4912194">
            <a:off x="7768287" y="2505434"/>
            <a:ext cx="8485" cy="983362"/>
          </a:xfrm>
          <a:prstGeom prst="straightConnector1">
            <a:avLst/>
          </a:prstGeom>
          <a:noFill/>
          <a:ln cap="flat" cmpd="sng" w="9525">
            <a:solidFill>
              <a:schemeClr val="dk2"/>
            </a:solidFill>
            <a:prstDash val="solid"/>
            <a:round/>
            <a:headEnd len="med" w="med" type="none"/>
            <a:tailEnd len="med" w="med" type="triangle"/>
          </a:ln>
        </p:spPr>
      </p:cxnSp>
      <p:cxnSp>
        <p:nvCxnSpPr>
          <p:cNvPr id="152" name="Google Shape;152;p16"/>
          <p:cNvCxnSpPr/>
          <p:nvPr/>
        </p:nvCxnSpPr>
        <p:spPr>
          <a:xfrm flipH="1" rot="5878527">
            <a:off x="7049390" y="2903926"/>
            <a:ext cx="408653" cy="326557"/>
          </a:xfrm>
          <a:prstGeom prst="straightConnector1">
            <a:avLst/>
          </a:prstGeom>
          <a:noFill/>
          <a:ln cap="flat" cmpd="sng" w="9525">
            <a:solidFill>
              <a:schemeClr val="dk2"/>
            </a:solidFill>
            <a:prstDash val="solid"/>
            <a:round/>
            <a:headEnd len="med" w="med" type="none"/>
            <a:tailEnd len="med" w="med" type="triangle"/>
          </a:ln>
        </p:spPr>
      </p:cxnSp>
      <p:cxnSp>
        <p:nvCxnSpPr>
          <p:cNvPr id="153" name="Google Shape;153;p16"/>
          <p:cNvCxnSpPr/>
          <p:nvPr/>
        </p:nvCxnSpPr>
        <p:spPr>
          <a:xfrm rot="-4920610">
            <a:off x="7031625" y="2840717"/>
            <a:ext cx="589220" cy="473183"/>
          </a:xfrm>
          <a:prstGeom prst="straightConnector1">
            <a:avLst/>
          </a:prstGeom>
          <a:noFill/>
          <a:ln cap="flat" cmpd="sng" w="9525">
            <a:solidFill>
              <a:schemeClr val="dk2"/>
            </a:solidFill>
            <a:prstDash val="solid"/>
            <a:round/>
            <a:headEnd len="med" w="med" type="none"/>
            <a:tailEnd len="med" w="med" type="triangle"/>
          </a:ln>
        </p:spPr>
      </p:cxnSp>
      <p:cxnSp>
        <p:nvCxnSpPr>
          <p:cNvPr id="154" name="Google Shape;154;p16"/>
          <p:cNvCxnSpPr/>
          <p:nvPr/>
        </p:nvCxnSpPr>
        <p:spPr>
          <a:xfrm flipH="1" rot="-4912194">
            <a:off x="7620398" y="2844460"/>
            <a:ext cx="8485" cy="983362"/>
          </a:xfrm>
          <a:prstGeom prst="straightConnector1">
            <a:avLst/>
          </a:prstGeom>
          <a:noFill/>
          <a:ln cap="flat" cmpd="sng" w="9525">
            <a:solidFill>
              <a:schemeClr val="dk2"/>
            </a:solidFill>
            <a:prstDash val="solid"/>
            <a:round/>
            <a:headEnd len="med" w="med" type="none"/>
            <a:tailEnd len="med" w="med" type="triangle"/>
          </a:ln>
        </p:spPr>
      </p:cxnSp>
      <p:cxnSp>
        <p:nvCxnSpPr>
          <p:cNvPr id="155" name="Google Shape;155;p16"/>
          <p:cNvCxnSpPr/>
          <p:nvPr/>
        </p:nvCxnSpPr>
        <p:spPr>
          <a:xfrm rot="-4920610">
            <a:off x="7654941" y="2831811"/>
            <a:ext cx="589220" cy="473183"/>
          </a:xfrm>
          <a:prstGeom prst="straightConnector1">
            <a:avLst/>
          </a:prstGeom>
          <a:noFill/>
          <a:ln cap="flat" cmpd="sng" w="9525">
            <a:solidFill>
              <a:schemeClr val="dk2"/>
            </a:solidFill>
            <a:prstDash val="solid"/>
            <a:round/>
            <a:headEnd len="med" w="med" type="none"/>
            <a:tailEnd len="med" w="med" type="triangle"/>
          </a:ln>
        </p:spPr>
      </p:cxnSp>
      <p:cxnSp>
        <p:nvCxnSpPr>
          <p:cNvPr id="156" name="Google Shape;156;p16"/>
          <p:cNvCxnSpPr/>
          <p:nvPr/>
        </p:nvCxnSpPr>
        <p:spPr>
          <a:xfrm flipH="1" rot="-4920294">
            <a:off x="7358269" y="3044599"/>
            <a:ext cx="414125" cy="445309"/>
          </a:xfrm>
          <a:prstGeom prst="straightConnector1">
            <a:avLst/>
          </a:prstGeom>
          <a:noFill/>
          <a:ln cap="flat" cmpd="sng" w="9525">
            <a:solidFill>
              <a:schemeClr val="dk2"/>
            </a:solidFill>
            <a:prstDash val="solid"/>
            <a:round/>
            <a:headEnd len="med" w="med" type="none"/>
            <a:tailEnd len="med" w="med" type="triangle"/>
          </a:ln>
        </p:spPr>
      </p:cxnSp>
      <p:cxnSp>
        <p:nvCxnSpPr>
          <p:cNvPr id="157" name="Google Shape;157;p16"/>
          <p:cNvCxnSpPr/>
          <p:nvPr/>
        </p:nvCxnSpPr>
        <p:spPr>
          <a:xfrm flipH="1" rot="-4922083">
            <a:off x="7563637" y="2515505"/>
            <a:ext cx="235977" cy="937287"/>
          </a:xfrm>
          <a:prstGeom prst="straightConnector1">
            <a:avLst/>
          </a:prstGeom>
          <a:noFill/>
          <a:ln cap="flat" cmpd="sng" w="9525">
            <a:solidFill>
              <a:schemeClr val="dk2"/>
            </a:solidFill>
            <a:prstDash val="solid"/>
            <a:round/>
            <a:headEnd len="med" w="med" type="none"/>
            <a:tailEnd len="med" w="med" type="triangle"/>
          </a:ln>
        </p:spPr>
      </p:cxnSp>
      <p:cxnSp>
        <p:nvCxnSpPr>
          <p:cNvPr id="158" name="Google Shape;158;p16"/>
          <p:cNvCxnSpPr/>
          <p:nvPr/>
        </p:nvCxnSpPr>
        <p:spPr>
          <a:xfrm flipH="1" rot="10800000">
            <a:off x="7027188" y="3542075"/>
            <a:ext cx="769800" cy="145500"/>
          </a:xfrm>
          <a:prstGeom prst="straightConnector1">
            <a:avLst/>
          </a:prstGeom>
          <a:noFill/>
          <a:ln cap="flat" cmpd="sng" w="9525">
            <a:solidFill>
              <a:schemeClr val="dk2"/>
            </a:solidFill>
            <a:prstDash val="solid"/>
            <a:round/>
            <a:headEnd len="med" w="med" type="none"/>
            <a:tailEnd len="med" w="med" type="triangle"/>
          </a:ln>
        </p:spPr>
      </p:cxnSp>
      <p:cxnSp>
        <p:nvCxnSpPr>
          <p:cNvPr id="159" name="Google Shape;159;p16"/>
          <p:cNvCxnSpPr/>
          <p:nvPr/>
        </p:nvCxnSpPr>
        <p:spPr>
          <a:xfrm>
            <a:off x="7391263" y="3396300"/>
            <a:ext cx="645000" cy="717900"/>
          </a:xfrm>
          <a:prstGeom prst="straightConnector1">
            <a:avLst/>
          </a:prstGeom>
          <a:noFill/>
          <a:ln cap="flat" cmpd="sng" w="9525">
            <a:solidFill>
              <a:schemeClr val="dk2"/>
            </a:solidFill>
            <a:prstDash val="solid"/>
            <a:round/>
            <a:headEnd len="med" w="med" type="none"/>
            <a:tailEnd len="med" w="med" type="triangle"/>
          </a:ln>
        </p:spPr>
      </p:cxnSp>
      <p:cxnSp>
        <p:nvCxnSpPr>
          <p:cNvPr id="160" name="Google Shape;160;p16"/>
          <p:cNvCxnSpPr/>
          <p:nvPr/>
        </p:nvCxnSpPr>
        <p:spPr>
          <a:xfrm flipH="1" rot="10800000">
            <a:off x="7099988" y="3427450"/>
            <a:ext cx="51900" cy="520200"/>
          </a:xfrm>
          <a:prstGeom prst="straightConnector1">
            <a:avLst/>
          </a:prstGeom>
          <a:noFill/>
          <a:ln cap="flat" cmpd="sng" w="9525">
            <a:solidFill>
              <a:schemeClr val="dk2"/>
            </a:solidFill>
            <a:prstDash val="solid"/>
            <a:round/>
            <a:headEnd len="med" w="med" type="none"/>
            <a:tailEnd len="med" w="med" type="triangle"/>
          </a:ln>
        </p:spPr>
      </p:cxnSp>
      <p:cxnSp>
        <p:nvCxnSpPr>
          <p:cNvPr id="161" name="Google Shape;161;p16"/>
          <p:cNvCxnSpPr/>
          <p:nvPr/>
        </p:nvCxnSpPr>
        <p:spPr>
          <a:xfrm flipH="1">
            <a:off x="7505763" y="3781200"/>
            <a:ext cx="634500" cy="62400"/>
          </a:xfrm>
          <a:prstGeom prst="straightConnector1">
            <a:avLst/>
          </a:prstGeom>
          <a:noFill/>
          <a:ln cap="flat" cmpd="sng" w="9525">
            <a:solidFill>
              <a:schemeClr val="dk2"/>
            </a:solidFill>
            <a:prstDash val="solid"/>
            <a:round/>
            <a:headEnd len="med" w="med" type="none"/>
            <a:tailEnd len="med" w="med" type="triangle"/>
          </a:ln>
        </p:spPr>
      </p:cxnSp>
      <p:cxnSp>
        <p:nvCxnSpPr>
          <p:cNvPr id="162" name="Google Shape;162;p16"/>
          <p:cNvCxnSpPr/>
          <p:nvPr/>
        </p:nvCxnSpPr>
        <p:spPr>
          <a:xfrm>
            <a:off x="7328863" y="3479525"/>
            <a:ext cx="291300" cy="593100"/>
          </a:xfrm>
          <a:prstGeom prst="straightConnector1">
            <a:avLst/>
          </a:prstGeom>
          <a:noFill/>
          <a:ln cap="flat" cmpd="sng" w="9525">
            <a:solidFill>
              <a:schemeClr val="dk2"/>
            </a:solidFill>
            <a:prstDash val="solid"/>
            <a:round/>
            <a:headEnd len="med" w="med" type="none"/>
            <a:tailEnd len="med" w="med" type="triangle"/>
          </a:ln>
        </p:spPr>
      </p:cxnSp>
      <p:cxnSp>
        <p:nvCxnSpPr>
          <p:cNvPr id="163" name="Google Shape;163;p16"/>
          <p:cNvCxnSpPr/>
          <p:nvPr/>
        </p:nvCxnSpPr>
        <p:spPr>
          <a:xfrm>
            <a:off x="7016788" y="3510725"/>
            <a:ext cx="239400" cy="260100"/>
          </a:xfrm>
          <a:prstGeom prst="straightConnector1">
            <a:avLst/>
          </a:prstGeom>
          <a:noFill/>
          <a:ln cap="flat" cmpd="sng" w="9525">
            <a:solidFill>
              <a:schemeClr val="dk2"/>
            </a:solidFill>
            <a:prstDash val="solid"/>
            <a:round/>
            <a:headEnd len="med" w="med" type="none"/>
            <a:tailEnd len="med" w="med" type="triangle"/>
          </a:ln>
        </p:spPr>
      </p:cxnSp>
      <p:cxnSp>
        <p:nvCxnSpPr>
          <p:cNvPr id="164" name="Google Shape;164;p16"/>
          <p:cNvCxnSpPr/>
          <p:nvPr/>
        </p:nvCxnSpPr>
        <p:spPr>
          <a:xfrm flipH="1" rot="10800000">
            <a:off x="7276838" y="3364950"/>
            <a:ext cx="93600" cy="593100"/>
          </a:xfrm>
          <a:prstGeom prst="straightConnector1">
            <a:avLst/>
          </a:prstGeom>
          <a:noFill/>
          <a:ln cap="flat" cmpd="sng" w="9525">
            <a:solidFill>
              <a:schemeClr val="dk2"/>
            </a:solidFill>
            <a:prstDash val="solid"/>
            <a:round/>
            <a:headEnd len="med" w="med" type="none"/>
            <a:tailEnd len="med" w="med" type="triangle"/>
          </a:ln>
        </p:spPr>
      </p:cxnSp>
      <p:cxnSp>
        <p:nvCxnSpPr>
          <p:cNvPr id="165" name="Google Shape;165;p16"/>
          <p:cNvCxnSpPr/>
          <p:nvPr/>
        </p:nvCxnSpPr>
        <p:spPr>
          <a:xfrm flipH="1" rot="-5920390">
            <a:off x="6794064" y="3156693"/>
            <a:ext cx="769904" cy="145359"/>
          </a:xfrm>
          <a:prstGeom prst="straightConnector1">
            <a:avLst/>
          </a:prstGeom>
          <a:noFill/>
          <a:ln cap="flat" cmpd="sng" w="9525">
            <a:solidFill>
              <a:schemeClr val="dk2"/>
            </a:solidFill>
            <a:prstDash val="solid"/>
            <a:round/>
            <a:headEnd len="med" w="med" type="none"/>
            <a:tailEnd len="med" w="med" type="triangle"/>
          </a:ln>
        </p:spPr>
      </p:cxnSp>
      <p:cxnSp>
        <p:nvCxnSpPr>
          <p:cNvPr id="166" name="Google Shape;166;p16"/>
          <p:cNvCxnSpPr/>
          <p:nvPr/>
        </p:nvCxnSpPr>
        <p:spPr>
          <a:xfrm rot="4879851">
            <a:off x="6763192" y="3189692"/>
            <a:ext cx="644867" cy="718015"/>
          </a:xfrm>
          <a:prstGeom prst="straightConnector1">
            <a:avLst/>
          </a:prstGeom>
          <a:noFill/>
          <a:ln cap="flat" cmpd="sng" w="9525">
            <a:solidFill>
              <a:schemeClr val="dk2"/>
            </a:solidFill>
            <a:prstDash val="solid"/>
            <a:round/>
            <a:headEnd len="med" w="med" type="none"/>
            <a:tailEnd len="med" w="med" type="triangle"/>
          </a:ln>
        </p:spPr>
      </p:cxnSp>
      <p:cxnSp>
        <p:nvCxnSpPr>
          <p:cNvPr id="167" name="Google Shape;167;p16"/>
          <p:cNvCxnSpPr/>
          <p:nvPr/>
        </p:nvCxnSpPr>
        <p:spPr>
          <a:xfrm flipH="1" rot="-5918725">
            <a:off x="7038036" y="2697366"/>
            <a:ext cx="51890" cy="520127"/>
          </a:xfrm>
          <a:prstGeom prst="straightConnector1">
            <a:avLst/>
          </a:prstGeom>
          <a:noFill/>
          <a:ln cap="flat" cmpd="sng" w="9525">
            <a:solidFill>
              <a:schemeClr val="dk2"/>
            </a:solidFill>
            <a:prstDash val="solid"/>
            <a:round/>
            <a:headEnd len="med" w="med" type="none"/>
            <a:tailEnd len="med" w="med" type="triangle"/>
          </a:ln>
        </p:spPr>
      </p:cxnSp>
      <p:cxnSp>
        <p:nvCxnSpPr>
          <p:cNvPr id="168" name="Google Shape;168;p16"/>
          <p:cNvCxnSpPr/>
          <p:nvPr/>
        </p:nvCxnSpPr>
        <p:spPr>
          <a:xfrm flipH="1" rot="4879555">
            <a:off x="6728254" y="3633998"/>
            <a:ext cx="634558" cy="62496"/>
          </a:xfrm>
          <a:prstGeom prst="straightConnector1">
            <a:avLst/>
          </a:prstGeom>
          <a:noFill/>
          <a:ln cap="flat" cmpd="sng" w="9525">
            <a:solidFill>
              <a:schemeClr val="dk2"/>
            </a:solidFill>
            <a:prstDash val="solid"/>
            <a:round/>
            <a:headEnd len="med" w="med" type="none"/>
            <a:tailEnd len="med" w="med" type="triangle"/>
          </a:ln>
        </p:spPr>
      </p:cxnSp>
      <p:cxnSp>
        <p:nvCxnSpPr>
          <p:cNvPr id="169" name="Google Shape;169;p16"/>
          <p:cNvCxnSpPr/>
          <p:nvPr/>
        </p:nvCxnSpPr>
        <p:spPr>
          <a:xfrm rot="4881152">
            <a:off x="6883392" y="3018864"/>
            <a:ext cx="291312" cy="592978"/>
          </a:xfrm>
          <a:prstGeom prst="straightConnector1">
            <a:avLst/>
          </a:prstGeom>
          <a:noFill/>
          <a:ln cap="flat" cmpd="sng" w="9525">
            <a:solidFill>
              <a:schemeClr val="dk2"/>
            </a:solidFill>
            <a:prstDash val="solid"/>
            <a:round/>
            <a:headEnd len="med" w="med" type="none"/>
            <a:tailEnd len="med" w="med" type="triangle"/>
          </a:ln>
        </p:spPr>
      </p:cxnSp>
      <p:cxnSp>
        <p:nvCxnSpPr>
          <p:cNvPr id="170" name="Google Shape;170;p16"/>
          <p:cNvCxnSpPr/>
          <p:nvPr/>
        </p:nvCxnSpPr>
        <p:spPr>
          <a:xfrm rot="4881125">
            <a:off x="6992119" y="2830799"/>
            <a:ext cx="239422" cy="260086"/>
          </a:xfrm>
          <a:prstGeom prst="straightConnector1">
            <a:avLst/>
          </a:prstGeom>
          <a:noFill/>
          <a:ln cap="flat" cmpd="sng" w="9525">
            <a:solidFill>
              <a:schemeClr val="dk2"/>
            </a:solidFill>
            <a:prstDash val="solid"/>
            <a:round/>
            <a:headEnd len="med" w="med" type="none"/>
            <a:tailEnd len="med" w="med" type="triangle"/>
          </a:ln>
        </p:spPr>
      </p:cxnSp>
      <p:cxnSp>
        <p:nvCxnSpPr>
          <p:cNvPr id="171" name="Google Shape;171;p16"/>
          <p:cNvCxnSpPr/>
          <p:nvPr/>
        </p:nvCxnSpPr>
        <p:spPr>
          <a:xfrm flipH="1" rot="-5920575">
            <a:off x="7072763" y="2852339"/>
            <a:ext cx="93470" cy="592978"/>
          </a:xfrm>
          <a:prstGeom prst="straightConnector1">
            <a:avLst/>
          </a:prstGeom>
          <a:noFill/>
          <a:ln cap="flat" cmpd="sng" w="9525">
            <a:solidFill>
              <a:schemeClr val="dk2"/>
            </a:solidFill>
            <a:prstDash val="solid"/>
            <a:round/>
            <a:headEnd len="med" w="med" type="none"/>
            <a:tailEnd len="med" w="med" type="triangle"/>
          </a:ln>
        </p:spPr>
      </p:cxnSp>
      <p:sp>
        <p:nvSpPr>
          <p:cNvPr id="172" name="Google Shape;172;p16"/>
          <p:cNvSpPr/>
          <p:nvPr/>
        </p:nvSpPr>
        <p:spPr>
          <a:xfrm>
            <a:off x="8906200" y="3198150"/>
            <a:ext cx="873900" cy="276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73" name="Google Shape;173;p16"/>
          <p:cNvCxnSpPr/>
          <p:nvPr/>
        </p:nvCxnSpPr>
        <p:spPr>
          <a:xfrm>
            <a:off x="10798050" y="3022225"/>
            <a:ext cx="0" cy="967500"/>
          </a:xfrm>
          <a:prstGeom prst="straightConnector1">
            <a:avLst/>
          </a:prstGeom>
          <a:noFill/>
          <a:ln cap="flat" cmpd="sng" w="9525">
            <a:solidFill>
              <a:schemeClr val="dk2"/>
            </a:solidFill>
            <a:prstDash val="solid"/>
            <a:round/>
            <a:headEnd len="med" w="med" type="none"/>
            <a:tailEnd len="med" w="med" type="triangle"/>
          </a:ln>
        </p:spPr>
      </p:cxnSp>
      <p:cxnSp>
        <p:nvCxnSpPr>
          <p:cNvPr id="174" name="Google Shape;174;p16"/>
          <p:cNvCxnSpPr/>
          <p:nvPr/>
        </p:nvCxnSpPr>
        <p:spPr>
          <a:xfrm>
            <a:off x="11262550" y="3255825"/>
            <a:ext cx="0" cy="967500"/>
          </a:xfrm>
          <a:prstGeom prst="straightConnector1">
            <a:avLst/>
          </a:prstGeom>
          <a:noFill/>
          <a:ln cap="flat" cmpd="sng" w="9525">
            <a:solidFill>
              <a:schemeClr val="dk2"/>
            </a:solidFill>
            <a:prstDash val="solid"/>
            <a:round/>
            <a:headEnd len="med" w="med" type="none"/>
            <a:tailEnd len="med" w="med" type="triangle"/>
          </a:ln>
        </p:spPr>
      </p:cxnSp>
      <p:cxnSp>
        <p:nvCxnSpPr>
          <p:cNvPr id="175" name="Google Shape;175;p16"/>
          <p:cNvCxnSpPr/>
          <p:nvPr/>
        </p:nvCxnSpPr>
        <p:spPr>
          <a:xfrm>
            <a:off x="10896400" y="3770825"/>
            <a:ext cx="0" cy="967500"/>
          </a:xfrm>
          <a:prstGeom prst="straightConnector1">
            <a:avLst/>
          </a:prstGeom>
          <a:noFill/>
          <a:ln cap="flat" cmpd="sng" w="9525">
            <a:solidFill>
              <a:schemeClr val="dk2"/>
            </a:solidFill>
            <a:prstDash val="solid"/>
            <a:round/>
            <a:headEnd len="med" w="med" type="none"/>
            <a:tailEnd len="med" w="med" type="triangle"/>
          </a:ln>
        </p:spPr>
      </p:cxnSp>
      <p:cxnSp>
        <p:nvCxnSpPr>
          <p:cNvPr id="176" name="Google Shape;176;p16"/>
          <p:cNvCxnSpPr/>
          <p:nvPr/>
        </p:nvCxnSpPr>
        <p:spPr>
          <a:xfrm flipH="1" rot="10800000">
            <a:off x="10461500" y="3250775"/>
            <a:ext cx="10500" cy="1050600"/>
          </a:xfrm>
          <a:prstGeom prst="straightConnector1">
            <a:avLst/>
          </a:prstGeom>
          <a:noFill/>
          <a:ln cap="flat" cmpd="sng" w="9525">
            <a:solidFill>
              <a:schemeClr val="dk2"/>
            </a:solidFill>
            <a:prstDash val="solid"/>
            <a:round/>
            <a:headEnd len="med" w="med" type="none"/>
            <a:tailEnd len="med" w="med" type="triangle"/>
          </a:ln>
        </p:spPr>
      </p:cxnSp>
      <p:cxnSp>
        <p:nvCxnSpPr>
          <p:cNvPr id="177" name="Google Shape;177;p16"/>
          <p:cNvCxnSpPr/>
          <p:nvPr/>
        </p:nvCxnSpPr>
        <p:spPr>
          <a:xfrm flipH="1" rot="10800000">
            <a:off x="10998563" y="3136200"/>
            <a:ext cx="10500" cy="1050600"/>
          </a:xfrm>
          <a:prstGeom prst="straightConnector1">
            <a:avLst/>
          </a:prstGeom>
          <a:noFill/>
          <a:ln cap="flat" cmpd="sng" w="9525">
            <a:solidFill>
              <a:schemeClr val="dk2"/>
            </a:solidFill>
            <a:prstDash val="solid"/>
            <a:round/>
            <a:headEnd len="med" w="med" type="none"/>
            <a:tailEnd len="med" w="med" type="triangle"/>
          </a:ln>
        </p:spPr>
      </p:cxnSp>
      <p:cxnSp>
        <p:nvCxnSpPr>
          <p:cNvPr id="178" name="Google Shape;178;p16"/>
          <p:cNvCxnSpPr/>
          <p:nvPr/>
        </p:nvCxnSpPr>
        <p:spPr>
          <a:xfrm flipH="1" rot="10800000">
            <a:off x="10676325" y="2623525"/>
            <a:ext cx="10500" cy="1050600"/>
          </a:xfrm>
          <a:prstGeom prst="straightConnector1">
            <a:avLst/>
          </a:prstGeom>
          <a:noFill/>
          <a:ln cap="flat" cmpd="sng" w="9525">
            <a:solidFill>
              <a:schemeClr val="dk2"/>
            </a:solidFill>
            <a:prstDash val="solid"/>
            <a:round/>
            <a:headEnd len="med" w="med" type="none"/>
            <a:tailEnd len="med" w="med" type="triangle"/>
          </a:ln>
        </p:spPr>
      </p:cxnSp>
      <p:cxnSp>
        <p:nvCxnSpPr>
          <p:cNvPr id="179" name="Google Shape;179;p16"/>
          <p:cNvCxnSpPr/>
          <p:nvPr/>
        </p:nvCxnSpPr>
        <p:spPr>
          <a:xfrm flipH="1" rot="10800000">
            <a:off x="10891150" y="2296350"/>
            <a:ext cx="10500" cy="1050600"/>
          </a:xfrm>
          <a:prstGeom prst="straightConnector1">
            <a:avLst/>
          </a:prstGeom>
          <a:noFill/>
          <a:ln cap="flat" cmpd="sng" w="9525">
            <a:solidFill>
              <a:schemeClr val="dk2"/>
            </a:solidFill>
            <a:prstDash val="solid"/>
            <a:round/>
            <a:headEnd len="med" w="med" type="none"/>
            <a:tailEnd len="med" w="med" type="triangle"/>
          </a:ln>
        </p:spPr>
      </p:cxnSp>
      <p:cxnSp>
        <p:nvCxnSpPr>
          <p:cNvPr id="180" name="Google Shape;180;p16"/>
          <p:cNvCxnSpPr/>
          <p:nvPr/>
        </p:nvCxnSpPr>
        <p:spPr>
          <a:xfrm flipH="1" rot="10800000">
            <a:off x="11105975" y="2525050"/>
            <a:ext cx="10500" cy="1050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7"/>
          <p:cNvSpPr/>
          <p:nvPr/>
        </p:nvSpPr>
        <p:spPr>
          <a:xfrm>
            <a:off x="1111500" y="1814875"/>
            <a:ext cx="4862400" cy="2393100"/>
          </a:xfrm>
          <a:prstGeom prst="roundRect">
            <a:avLst>
              <a:gd fmla="val 16667"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 name="Google Shape;187;p1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        dependence</a:t>
            </a:r>
            <a:endParaRPr/>
          </a:p>
        </p:txBody>
      </p:sp>
      <p:sp>
        <p:nvSpPr>
          <p:cNvPr id="188" name="Google Shape;188;p1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89" name="Google Shape;189;p17" title="{&quot;red&quot;:0,&quot;green&quot;:0,&quot;blue&quot;:0,&quot;origURL&quot;:&quot;https://www.codecogs.com/eqnedit.php?latex=%5Ctheta#0&quot;,&quot;size&quot;:44,&quot;width&quot;:128.71653543307087,&quot;height&quot;:127.93700787401575}"/>
          <p:cNvPicPr preferRelativeResize="0"/>
          <p:nvPr/>
        </p:nvPicPr>
        <p:blipFill>
          <a:blip r:embed="rId3">
            <a:alphaModFix/>
          </a:blip>
          <a:stretch>
            <a:fillRect/>
          </a:stretch>
        </p:blipFill>
        <p:spPr>
          <a:xfrm>
            <a:off x="1398450" y="805850"/>
            <a:ext cx="259842" cy="444246"/>
          </a:xfrm>
          <a:prstGeom prst="rect">
            <a:avLst/>
          </a:prstGeom>
          <a:noFill/>
          <a:ln>
            <a:noFill/>
          </a:ln>
        </p:spPr>
      </p:pic>
      <p:sp>
        <p:nvSpPr>
          <p:cNvPr id="190" name="Google Shape;190;p17"/>
          <p:cNvSpPr txBox="1"/>
          <p:nvPr/>
        </p:nvSpPr>
        <p:spPr>
          <a:xfrm>
            <a:off x="1170600" y="1765625"/>
            <a:ext cx="4862400" cy="229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rPr>
              <a:t>The angle dependence </a:t>
            </a:r>
            <a:r>
              <a:rPr lang="en-US" sz="2800">
                <a:solidFill>
                  <a:schemeClr val="dk1"/>
                </a:solidFill>
              </a:rPr>
              <a:t>arises from the misalignment of the magnetic field and the principal axis the EFG due to the quadrupolar interaction</a:t>
            </a:r>
            <a:endParaRPr sz="2800">
              <a:solidFill>
                <a:schemeClr val="dk1"/>
              </a:solidFill>
            </a:endParaRPr>
          </a:p>
        </p:txBody>
      </p:sp>
      <p:grpSp>
        <p:nvGrpSpPr>
          <p:cNvPr id="191" name="Google Shape;191;p17"/>
          <p:cNvGrpSpPr/>
          <p:nvPr/>
        </p:nvGrpSpPr>
        <p:grpSpPr>
          <a:xfrm rot="-5400000">
            <a:off x="7881350" y="2800011"/>
            <a:ext cx="3652200" cy="1583408"/>
            <a:chOff x="4179300" y="2614567"/>
            <a:chExt cx="3652200" cy="1583408"/>
          </a:xfrm>
        </p:grpSpPr>
        <p:sp>
          <p:nvSpPr>
            <p:cNvPr id="192" name="Google Shape;192;p17"/>
            <p:cNvSpPr/>
            <p:nvPr/>
          </p:nvSpPr>
          <p:spPr>
            <a:xfrm>
              <a:off x="4179300" y="2614567"/>
              <a:ext cx="3652200" cy="181200"/>
            </a:xfrm>
            <a:prstGeom prst="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3" name="Google Shape;193;p17"/>
            <p:cNvSpPr/>
            <p:nvPr/>
          </p:nvSpPr>
          <p:spPr>
            <a:xfrm>
              <a:off x="4179300" y="3315680"/>
              <a:ext cx="3652200" cy="181200"/>
            </a:xfrm>
            <a:prstGeom prst="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4" name="Google Shape;194;p17"/>
            <p:cNvSpPr/>
            <p:nvPr/>
          </p:nvSpPr>
          <p:spPr>
            <a:xfrm>
              <a:off x="4179300" y="4016775"/>
              <a:ext cx="3652200" cy="181200"/>
            </a:xfrm>
            <a:prstGeom prst="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cxnSp>
        <p:nvCxnSpPr>
          <p:cNvPr id="195" name="Google Shape;195;p17"/>
          <p:cNvCxnSpPr>
            <a:endCxn id="194" idx="0"/>
          </p:cNvCxnSpPr>
          <p:nvPr/>
        </p:nvCxnSpPr>
        <p:spPr>
          <a:xfrm flipH="1" rot="10800000">
            <a:off x="8989854" y="1856215"/>
            <a:ext cx="1328100" cy="3060000"/>
          </a:xfrm>
          <a:prstGeom prst="straightConnector1">
            <a:avLst/>
          </a:prstGeom>
          <a:noFill/>
          <a:ln cap="flat" cmpd="sng" w="9525">
            <a:solidFill>
              <a:schemeClr val="dk2"/>
            </a:solidFill>
            <a:prstDash val="solid"/>
            <a:round/>
            <a:headEnd len="med" w="med" type="none"/>
            <a:tailEnd len="med" w="med" type="triangle"/>
          </a:ln>
        </p:spPr>
      </p:cxnSp>
      <p:grpSp>
        <p:nvGrpSpPr>
          <p:cNvPr id="196" name="Google Shape;196;p17"/>
          <p:cNvGrpSpPr/>
          <p:nvPr/>
        </p:nvGrpSpPr>
        <p:grpSpPr>
          <a:xfrm>
            <a:off x="8652871" y="2317408"/>
            <a:ext cx="2315398" cy="2428385"/>
            <a:chOff x="4938301" y="2411180"/>
            <a:chExt cx="2315398" cy="2428385"/>
          </a:xfrm>
        </p:grpSpPr>
        <p:pic>
          <p:nvPicPr>
            <p:cNvPr descr="Sphere | Beyond Universe Wiki | Fandom" id="197" name="Google Shape;197;p17"/>
            <p:cNvPicPr preferRelativeResize="0"/>
            <p:nvPr/>
          </p:nvPicPr>
          <p:blipFill rotWithShape="1">
            <a:blip r:embed="rId4">
              <a:alphaModFix/>
            </a:blip>
            <a:srcRect b="0" l="0" r="0" t="0"/>
            <a:stretch/>
          </p:blipFill>
          <p:spPr>
            <a:xfrm>
              <a:off x="4938301" y="2411180"/>
              <a:ext cx="2315398" cy="2428385"/>
            </a:xfrm>
            <a:prstGeom prst="rect">
              <a:avLst/>
            </a:prstGeom>
            <a:noFill/>
            <a:ln>
              <a:noFill/>
            </a:ln>
          </p:spPr>
        </p:pic>
        <p:sp>
          <p:nvSpPr>
            <p:cNvPr id="198" name="Google Shape;198;p17"/>
            <p:cNvSpPr txBox="1"/>
            <p:nvPr/>
          </p:nvSpPr>
          <p:spPr>
            <a:xfrm>
              <a:off x="5387976" y="3036136"/>
              <a:ext cx="12945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AMMONIA</a:t>
              </a:r>
              <a:endParaRPr b="0" i="0" sz="1800" u="none" cap="none" strike="noStrike">
                <a:solidFill>
                  <a:schemeClr val="dk1"/>
                </a:solidFill>
                <a:latin typeface="Arial"/>
                <a:ea typeface="Arial"/>
                <a:cs typeface="Arial"/>
                <a:sym typeface="Arial"/>
              </a:endParaRPr>
            </a:p>
          </p:txBody>
        </p:sp>
        <p:sp>
          <p:nvSpPr>
            <p:cNvPr id="199" name="Google Shape;199;p17"/>
            <p:cNvSpPr txBox="1"/>
            <p:nvPr/>
          </p:nvSpPr>
          <p:spPr>
            <a:xfrm>
              <a:off x="5184616" y="3497631"/>
              <a:ext cx="1641600" cy="738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u="none" cap="none" strike="noStrike">
                  <a:solidFill>
                    <a:schemeClr val="dk1"/>
                  </a:solidFill>
                  <a:latin typeface="Arial"/>
                  <a:ea typeface="Arial"/>
                  <a:cs typeface="Arial"/>
                  <a:sym typeface="Arial"/>
                </a:rPr>
                <a:t>(NOT TO SCALE)</a:t>
              </a:r>
              <a:endParaRPr/>
            </a:p>
            <a:p>
              <a:pPr indent="0" lvl="0" marL="0" marR="0" rtl="0" algn="ctr">
                <a:spcBef>
                  <a:spcPts val="0"/>
                </a:spcBef>
                <a:spcAft>
                  <a:spcPts val="0"/>
                </a:spcAft>
                <a:buNone/>
              </a:pPr>
              <a:r>
                <a:rPr b="1" i="1" lang="en-US" sz="1200" u="none" cap="none" strike="noStrike">
                  <a:solidFill>
                    <a:schemeClr val="dk1"/>
                  </a:solidFill>
                  <a:latin typeface="Arial"/>
                  <a:ea typeface="Arial"/>
                  <a:cs typeface="Arial"/>
                  <a:sym typeface="Arial"/>
                </a:rPr>
                <a:t>I=1</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00" name="Google Shape;200;p17"/>
          <p:cNvSpPr/>
          <p:nvPr/>
        </p:nvSpPr>
        <p:spPr>
          <a:xfrm>
            <a:off x="9372675" y="2123500"/>
            <a:ext cx="793200" cy="793200"/>
          </a:xfrm>
          <a:prstGeom prst="arc">
            <a:avLst>
              <a:gd fmla="val 16200000" name="adj1"/>
              <a:gd fmla="val 19856861"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 name="Google Shape;201;p17"/>
          <p:cNvSpPr txBox="1"/>
          <p:nvPr/>
        </p:nvSpPr>
        <p:spPr>
          <a:xfrm>
            <a:off x="6957150" y="718850"/>
            <a:ext cx="925500" cy="63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endParaRPr>
          </a:p>
        </p:txBody>
      </p:sp>
      <p:pic>
        <p:nvPicPr>
          <p:cNvPr id="202" name="Google Shape;202;p17" title="{&quot;red&quot;:0,&quot;green&quot;:0,&quot;blue&quot;:0,&quot;origURL&quot;:&quot;https://www.codecogs.com/eqnedit.php?latex=%5Ctheta#0&quot;,&quot;size&quot;:44,&quot;width&quot;:128.71653543307087,&quot;height&quot;:127.93700787401575}"/>
          <p:cNvPicPr preferRelativeResize="0"/>
          <p:nvPr/>
        </p:nvPicPr>
        <p:blipFill>
          <a:blip r:embed="rId3">
            <a:alphaModFix/>
          </a:blip>
          <a:stretch>
            <a:fillRect/>
          </a:stretch>
        </p:blipFill>
        <p:spPr>
          <a:xfrm>
            <a:off x="9813500" y="1635775"/>
            <a:ext cx="259842" cy="4442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cxnSp>
        <p:nvCxnSpPr>
          <p:cNvPr id="207" name="Google Shape;207;p18"/>
          <p:cNvCxnSpPr/>
          <p:nvPr/>
        </p:nvCxnSpPr>
        <p:spPr>
          <a:xfrm flipH="1" rot="10800000">
            <a:off x="7543374" y="2469049"/>
            <a:ext cx="21285" cy="2409454"/>
          </a:xfrm>
          <a:prstGeom prst="straightConnector1">
            <a:avLst/>
          </a:prstGeom>
          <a:noFill/>
          <a:ln cap="flat" cmpd="sng" w="19050">
            <a:solidFill>
              <a:schemeClr val="accent1"/>
            </a:solidFill>
            <a:prstDash val="solid"/>
            <a:miter lim="800000"/>
            <a:headEnd len="sm" w="sm" type="none"/>
            <a:tailEnd len="med" w="med" type="triangle"/>
          </a:ln>
        </p:spPr>
      </p:cxnSp>
      <p:cxnSp>
        <p:nvCxnSpPr>
          <p:cNvPr id="208" name="Google Shape;208;p18"/>
          <p:cNvCxnSpPr/>
          <p:nvPr/>
        </p:nvCxnSpPr>
        <p:spPr>
          <a:xfrm flipH="1" rot="10800000">
            <a:off x="3614056" y="3605351"/>
            <a:ext cx="47897" cy="1310636"/>
          </a:xfrm>
          <a:prstGeom prst="straightConnector1">
            <a:avLst/>
          </a:prstGeom>
          <a:noFill/>
          <a:ln cap="flat" cmpd="sng" w="19050">
            <a:solidFill>
              <a:schemeClr val="accent1"/>
            </a:solidFill>
            <a:prstDash val="solid"/>
            <a:miter lim="800000"/>
            <a:headEnd len="sm" w="sm" type="none"/>
            <a:tailEnd len="med" w="med" type="triangle"/>
          </a:ln>
        </p:spPr>
      </p:cxnSp>
      <p:cxnSp>
        <p:nvCxnSpPr>
          <p:cNvPr id="209" name="Google Shape;209;p18"/>
          <p:cNvCxnSpPr/>
          <p:nvPr/>
        </p:nvCxnSpPr>
        <p:spPr>
          <a:xfrm>
            <a:off x="2046514" y="2682240"/>
            <a:ext cx="43542" cy="2203268"/>
          </a:xfrm>
          <a:prstGeom prst="straightConnector1">
            <a:avLst/>
          </a:prstGeom>
          <a:noFill/>
          <a:ln cap="flat" cmpd="sng" w="19050">
            <a:solidFill>
              <a:schemeClr val="accent1"/>
            </a:solidFill>
            <a:prstDash val="solid"/>
            <a:miter lim="800000"/>
            <a:headEnd len="sm" w="sm" type="none"/>
            <a:tailEnd len="med" w="med" type="triangle"/>
          </a:ln>
        </p:spPr>
      </p:cxnSp>
      <p:sp>
        <p:nvSpPr>
          <p:cNvPr id="210" name="Google Shape;2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Solid Effect in DNP</a:t>
            </a:r>
            <a:endParaRPr/>
          </a:p>
        </p:txBody>
      </p:sp>
      <p:sp>
        <p:nvSpPr>
          <p:cNvPr id="211" name="Google Shape;21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10/13/25 - 10/14/25</a:t>
            </a:r>
            <a:endParaRPr/>
          </a:p>
        </p:txBody>
      </p:sp>
      <p:sp>
        <p:nvSpPr>
          <p:cNvPr id="212" name="Google Shape;21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JLab Tensor Collaboration Meeting 2025</a:t>
            </a:r>
            <a:endParaRPr/>
          </a:p>
        </p:txBody>
      </p:sp>
      <p:sp>
        <p:nvSpPr>
          <p:cNvPr id="213" name="Google Shape;21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4" name="Google Shape;214;p18"/>
          <p:cNvSpPr txBox="1"/>
          <p:nvPr/>
        </p:nvSpPr>
        <p:spPr>
          <a:xfrm>
            <a:off x="1140871" y="1506972"/>
            <a:ext cx="1014013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Arial"/>
                <a:ea typeface="Arial"/>
                <a:cs typeface="Arial"/>
                <a:sym typeface="Arial"/>
              </a:rPr>
              <a:t>Hyperfine coupling mediates the interaction between the electron and nucleus</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Arial"/>
                <a:ea typeface="Arial"/>
                <a:cs typeface="Arial"/>
                <a:sym typeface="Arial"/>
              </a:rPr>
              <a:t>Microwave field B1 drives electron transitions</a:t>
            </a:r>
            <a:endParaRPr/>
          </a:p>
        </p:txBody>
      </p:sp>
      <p:pic>
        <p:nvPicPr>
          <p:cNvPr descr="Sphere | Beyond Universe Wiki | Fandom" id="215" name="Google Shape;215;p18"/>
          <p:cNvPicPr preferRelativeResize="0"/>
          <p:nvPr/>
        </p:nvPicPr>
        <p:blipFill rotWithShape="1">
          <a:blip r:embed="rId3">
            <a:alphaModFix/>
          </a:blip>
          <a:srcRect b="0" l="0" r="0" t="0"/>
          <a:stretch/>
        </p:blipFill>
        <p:spPr>
          <a:xfrm>
            <a:off x="984298" y="2676137"/>
            <a:ext cx="2315397" cy="2428384"/>
          </a:xfrm>
          <a:prstGeom prst="rect">
            <a:avLst/>
          </a:prstGeom>
          <a:noFill/>
          <a:ln>
            <a:noFill/>
          </a:ln>
        </p:spPr>
      </p:pic>
      <p:sp>
        <p:nvSpPr>
          <p:cNvPr id="216" name="Google Shape;216;p18"/>
          <p:cNvSpPr/>
          <p:nvPr/>
        </p:nvSpPr>
        <p:spPr>
          <a:xfrm>
            <a:off x="3301412" y="3950690"/>
            <a:ext cx="666032" cy="699427"/>
          </a:xfrm>
          <a:prstGeom prst="ellipse">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217" name="Google Shape;217;p18"/>
          <p:cNvSpPr/>
          <p:nvPr/>
        </p:nvSpPr>
        <p:spPr>
          <a:xfrm rot="1620000">
            <a:off x="2878182" y="3962399"/>
            <a:ext cx="383177" cy="269965"/>
          </a:xfrm>
          <a:prstGeom prst="leftRightArrow">
            <a:avLst>
              <a:gd fmla="val 50000" name="adj1"/>
              <a:gd fmla="val 50000" name="adj2"/>
            </a:avLst>
          </a:prstGeom>
          <a:solidFill>
            <a:srgbClr val="7030A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8" name="Google Shape;218;p18"/>
          <p:cNvSpPr/>
          <p:nvPr/>
        </p:nvSpPr>
        <p:spPr>
          <a:xfrm flipH="1">
            <a:off x="4271996" y="4349921"/>
            <a:ext cx="957651" cy="65831"/>
          </a:xfrm>
          <a:prstGeom prst="rightArrow">
            <a:avLst>
              <a:gd fmla="val 50000" name="adj1"/>
              <a:gd fmla="val 50000" name="adj2"/>
            </a:avLst>
          </a:prstGeom>
          <a:solidFill>
            <a:srgbClr val="ED7D3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9" name="Google Shape;219;p18"/>
          <p:cNvSpPr txBox="1"/>
          <p:nvPr/>
        </p:nvSpPr>
        <p:spPr>
          <a:xfrm>
            <a:off x="4554972" y="3950480"/>
            <a:ext cx="6726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B</a:t>
            </a:r>
            <a:r>
              <a:rPr baseline="-25000" lang="en-US" sz="1800">
                <a:solidFill>
                  <a:schemeClr val="dk1"/>
                </a:solidFill>
                <a:latin typeface="Arial"/>
                <a:ea typeface="Arial"/>
                <a:cs typeface="Arial"/>
                <a:sym typeface="Arial"/>
              </a:rPr>
              <a:t>1</a:t>
            </a:r>
            <a:endParaRPr/>
          </a:p>
        </p:txBody>
      </p:sp>
      <p:pic>
        <p:nvPicPr>
          <p:cNvPr descr="Sphere | Beyond Universe Wiki | Fandom" id="220" name="Google Shape;220;p18"/>
          <p:cNvPicPr preferRelativeResize="0"/>
          <p:nvPr/>
        </p:nvPicPr>
        <p:blipFill rotWithShape="1">
          <a:blip r:embed="rId3">
            <a:alphaModFix/>
          </a:blip>
          <a:srcRect b="0" l="0" r="0" t="0"/>
          <a:stretch/>
        </p:blipFill>
        <p:spPr>
          <a:xfrm>
            <a:off x="6467292" y="2757019"/>
            <a:ext cx="2315397" cy="2428384"/>
          </a:xfrm>
          <a:prstGeom prst="rect">
            <a:avLst/>
          </a:prstGeom>
          <a:noFill/>
          <a:ln>
            <a:noFill/>
          </a:ln>
        </p:spPr>
      </p:pic>
      <p:cxnSp>
        <p:nvCxnSpPr>
          <p:cNvPr id="221" name="Google Shape;221;p18"/>
          <p:cNvCxnSpPr/>
          <p:nvPr/>
        </p:nvCxnSpPr>
        <p:spPr>
          <a:xfrm flipH="1">
            <a:off x="9464222" y="3328133"/>
            <a:ext cx="24470" cy="1337207"/>
          </a:xfrm>
          <a:prstGeom prst="straightConnector1">
            <a:avLst/>
          </a:prstGeom>
          <a:noFill/>
          <a:ln cap="flat" cmpd="sng" w="19050">
            <a:solidFill>
              <a:schemeClr val="accent1"/>
            </a:solidFill>
            <a:prstDash val="solid"/>
            <a:miter lim="800000"/>
            <a:headEnd len="sm" w="sm" type="none"/>
            <a:tailEnd len="med" w="med" type="triangle"/>
          </a:ln>
        </p:spPr>
      </p:cxnSp>
      <p:sp>
        <p:nvSpPr>
          <p:cNvPr id="222" name="Google Shape;222;p18"/>
          <p:cNvSpPr/>
          <p:nvPr/>
        </p:nvSpPr>
        <p:spPr>
          <a:xfrm>
            <a:off x="9116450" y="3661215"/>
            <a:ext cx="666032" cy="699427"/>
          </a:xfrm>
          <a:prstGeom prst="ellipse">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223" name="Google Shape;223;p18"/>
          <p:cNvSpPr/>
          <p:nvPr/>
        </p:nvSpPr>
        <p:spPr>
          <a:xfrm rot="180000">
            <a:off x="8514703" y="3832690"/>
            <a:ext cx="459802" cy="261452"/>
          </a:xfrm>
          <a:prstGeom prst="leftRightArrow">
            <a:avLst>
              <a:gd fmla="val 50000" name="adj1"/>
              <a:gd fmla="val 50000" name="adj2"/>
            </a:avLst>
          </a:prstGeom>
          <a:solidFill>
            <a:srgbClr val="7030A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4" name="Google Shape;224;p18"/>
          <p:cNvSpPr txBox="1"/>
          <p:nvPr/>
        </p:nvSpPr>
        <p:spPr>
          <a:xfrm>
            <a:off x="2979888" y="3695062"/>
            <a:ext cx="47252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HP</a:t>
            </a:r>
            <a:endParaRPr/>
          </a:p>
        </p:txBody>
      </p:sp>
      <p:sp>
        <p:nvSpPr>
          <p:cNvPr id="225" name="Google Shape;225;p18"/>
          <p:cNvSpPr txBox="1"/>
          <p:nvPr/>
        </p:nvSpPr>
        <p:spPr>
          <a:xfrm>
            <a:off x="8611876" y="3567352"/>
            <a:ext cx="47252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HP</a:t>
            </a:r>
            <a:endParaRPr/>
          </a:p>
        </p:txBody>
      </p:sp>
      <p:sp>
        <p:nvSpPr>
          <p:cNvPr id="226" name="Google Shape;226;p18"/>
          <p:cNvSpPr/>
          <p:nvPr/>
        </p:nvSpPr>
        <p:spPr>
          <a:xfrm>
            <a:off x="5576648" y="3682291"/>
            <a:ext cx="604492" cy="217106"/>
          </a:xfrm>
          <a:prstGeom prst="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Polarization equations for I=1 and S=½</a:t>
            </a:r>
            <a:endParaRPr/>
          </a:p>
        </p:txBody>
      </p:sp>
      <p:sp>
        <p:nvSpPr>
          <p:cNvPr id="232" name="Google Shape;23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10/13/25 - 10/14/25</a:t>
            </a:r>
            <a:endParaRPr/>
          </a:p>
        </p:txBody>
      </p:sp>
      <p:sp>
        <p:nvSpPr>
          <p:cNvPr id="233" name="Google Shape;23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JLab Tensor Collaboration Meeting 2025</a:t>
            </a:r>
            <a:endParaRPr/>
          </a:p>
        </p:txBody>
      </p:sp>
      <p:sp>
        <p:nvSpPr>
          <p:cNvPr id="234" name="Google Shape;23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5" name="Google Shape;235;p19"/>
          <p:cNvSpPr txBox="1"/>
          <p:nvPr/>
        </p:nvSpPr>
        <p:spPr>
          <a:xfrm>
            <a:off x="715173" y="1455888"/>
            <a:ext cx="10446600" cy="314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Standard equation for polarization of nucleus</a:t>
            </a:r>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Where the ρ is the density matrix of the nucleus, N</a:t>
            </a:r>
            <a:r>
              <a:rPr baseline="-25000" lang="en-US" sz="1800">
                <a:solidFill>
                  <a:schemeClr val="dk1"/>
                </a:solidFill>
                <a:latin typeface="Arial"/>
                <a:ea typeface="Arial"/>
                <a:cs typeface="Arial"/>
                <a:sym typeface="Arial"/>
              </a:rPr>
              <a:t>I</a:t>
            </a:r>
            <a:r>
              <a:rPr lang="en-US" sz="1800">
                <a:solidFill>
                  <a:schemeClr val="dk1"/>
                </a:solidFill>
                <a:latin typeface="Arial"/>
                <a:ea typeface="Arial"/>
                <a:cs typeface="Arial"/>
                <a:sym typeface="Arial"/>
              </a:rPr>
              <a:t>:the number of Nucleons of spin I, I=1 and and I</a:t>
            </a:r>
            <a:r>
              <a:rPr baseline="30000" lang="en-US" sz="1800">
                <a:solidFill>
                  <a:schemeClr val="dk1"/>
                </a:solidFill>
                <a:latin typeface="Arial"/>
                <a:ea typeface="Arial"/>
                <a:cs typeface="Arial"/>
                <a:sym typeface="Arial"/>
              </a:rPr>
              <a:t>i</a:t>
            </a:r>
            <a:r>
              <a:rPr baseline="-25000" lang="en-US" sz="1800">
                <a:solidFill>
                  <a:schemeClr val="dk1"/>
                </a:solidFill>
                <a:latin typeface="Arial"/>
                <a:ea typeface="Arial"/>
                <a:cs typeface="Arial"/>
                <a:sym typeface="Arial"/>
              </a:rPr>
              <a:t>z</a:t>
            </a:r>
            <a:r>
              <a:rPr lang="en-US" sz="1800">
                <a:solidFill>
                  <a:schemeClr val="dk1"/>
                </a:solidFill>
                <a:latin typeface="Arial"/>
                <a:ea typeface="Arial"/>
                <a:cs typeface="Arial"/>
                <a:sym typeface="Arial"/>
              </a:rPr>
              <a:t> is the spin along the z axis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For ND3 the density matrix ρ is given by </a:t>
            </a:r>
            <a:r>
              <a:rPr baseline="-25000" lang="en-US" sz="1800">
                <a:solidFill>
                  <a:schemeClr val="dk1"/>
                </a:solidFill>
                <a:latin typeface="Arial"/>
                <a:ea typeface="Arial"/>
                <a:cs typeface="Arial"/>
                <a:sym typeface="Arial"/>
              </a:rPr>
              <a:t> </a:t>
            </a:r>
            <a:r>
              <a:rPr lang="en-US" sz="1800">
                <a:solidFill>
                  <a:schemeClr val="dk1"/>
                </a:solidFill>
                <a:latin typeface="Arial"/>
                <a:ea typeface="Arial"/>
                <a:cs typeface="Arial"/>
                <a:sym typeface="Arial"/>
              </a:rPr>
              <a:t>       in the basis of the spinor S</a:t>
            </a:r>
            <a:r>
              <a:rPr baseline="-25000" lang="en-US" sz="1800">
                <a:solidFill>
                  <a:schemeClr val="dk1"/>
                </a:solidFill>
                <a:latin typeface="Arial"/>
                <a:ea typeface="Arial"/>
                <a:cs typeface="Arial"/>
                <a:sym typeface="Arial"/>
              </a:rPr>
              <a:t>z</a:t>
            </a:r>
            <a:r>
              <a:rPr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endParaRPr>
          </a:p>
        </p:txBody>
      </p:sp>
      <p:pic>
        <p:nvPicPr>
          <p:cNvPr id="236" name="Google Shape;236;p19" title="{&quot;red&quot;:0,&quot;green&quot;:0,&quot;blue&quot;:0,&quot;origURL&quot;:&quot;http://www.texrendr.com/?eqn=%5Cbegin%7Bbmatrix%7D%0A%5Crho_%7B%2B%7D%20%26%200%20%26%200%20%5C%5C%0A%20%20%20%200%20%26%20%5Crho_%7B0%7D%20%26%200%20%5C%5C%0A%20%20%20%200%20%26%200%20%26%20%5Crho_%7B-%7D%20%5C%5C%0A%5Cend%7Bbmatrix%7D#0&quot;,&quot;size&quot;:18,&quot;width&quot;:822.5669291338581,&quot;height&quot;:247.25196850393706}"/>
          <p:cNvPicPr preferRelativeResize="0"/>
          <p:nvPr/>
        </p:nvPicPr>
        <p:blipFill>
          <a:blip r:embed="rId3">
            <a:alphaModFix/>
          </a:blip>
          <a:stretch>
            <a:fillRect/>
          </a:stretch>
        </p:blipFill>
        <p:spPr>
          <a:xfrm>
            <a:off x="5105148" y="2922813"/>
            <a:ext cx="1143000" cy="1012371"/>
          </a:xfrm>
          <a:prstGeom prst="rect">
            <a:avLst/>
          </a:prstGeom>
          <a:noFill/>
          <a:ln>
            <a:noFill/>
          </a:ln>
        </p:spPr>
      </p:pic>
      <p:pic>
        <p:nvPicPr>
          <p:cNvPr id="237" name="Google Shape;237;p19" title="{&quot;red&quot;:0,&quot;green&quot;:0,&quot;blue&quot;:0,&quot;origURL&quot;:&quot;https://www.codecogs.com/eqnedit.php?latex=P_%7Bz%7D%3D%5Cfrac%7B1%7D%7BTr%5C%7B%5Crho%5C%7D%7DTr%5C%7B%5Cfrac%7B%5Crho%7D%7BN_%7BI%7DI%7D%5Csum_%7BI%3D1%7D%5E%7BN_%7BI%7D%7D%20I%5E%7Bi%7D_%7Bz%7D%5C%7D#0&quot;,&quot;size&quot;:11,&quot;width&quot;:822.5669291338583,&quot;height&quot;:247.25196850393706}"/>
          <p:cNvPicPr preferRelativeResize="0"/>
          <p:nvPr/>
        </p:nvPicPr>
        <p:blipFill>
          <a:blip r:embed="rId4">
            <a:alphaModFix/>
          </a:blip>
          <a:stretch>
            <a:fillRect/>
          </a:stretch>
        </p:blipFill>
        <p:spPr>
          <a:xfrm>
            <a:off x="824171" y="1836883"/>
            <a:ext cx="2616328" cy="642950"/>
          </a:xfrm>
          <a:prstGeom prst="rect">
            <a:avLst/>
          </a:prstGeom>
          <a:noFill/>
          <a:ln>
            <a:noFill/>
          </a:ln>
        </p:spPr>
      </p:pic>
      <p:pic>
        <p:nvPicPr>
          <p:cNvPr id="238" name="Google Shape;238;p19" title="{&quot;red&quot;:0,&quot;green&quot;:0,&quot;blue&quot;:0,&quot;origURL&quot;:&quot;https://www.codecogs.com/eqnedit.php?latex=P%5EI_1%3D%5Cfrac%7B%5Crho%5EI_%2B-%5Crho%5EI_-%7D%7B%5Crho%5EI_%2B%2B%5Crho%5EI_-%2B%5Crho%5EI_0%7D#0&quot;,&quot;size&quot;:18,&quot;width&quot;:870.8267716535433,&quot;height&quot;:72.70866141732283}"/>
          <p:cNvPicPr preferRelativeResize="0"/>
          <p:nvPr/>
        </p:nvPicPr>
        <p:blipFill>
          <a:blip r:embed="rId5">
            <a:alphaModFix/>
          </a:blip>
          <a:stretch>
            <a:fillRect/>
          </a:stretch>
        </p:blipFill>
        <p:spPr>
          <a:xfrm>
            <a:off x="824175" y="3586175"/>
            <a:ext cx="2062543" cy="642938"/>
          </a:xfrm>
          <a:prstGeom prst="rect">
            <a:avLst/>
          </a:prstGeom>
          <a:noFill/>
          <a:ln>
            <a:noFill/>
          </a:ln>
        </p:spPr>
      </p:pic>
      <p:pic>
        <p:nvPicPr>
          <p:cNvPr id="239" name="Google Shape;239;p19" title="{&quot;red&quot;:0,&quot;green&quot;:0,&quot;blue&quot;:0,&quot;origURL&quot;:&quot;https://www.codecogs.com/eqnedit.php?latex=%7BP%5ES_%5Cfrac%7B1%7D%7B2%7D%3D%5Cfrac%7B%5Crho%5ES_%2B-%5Crho%5ES_-%7D%7B%5Crho%5ES_%2B%2B%5Crho%5ES_-%7D%7D#0&quot;,&quot;size&quot;:28,&quot;width&quot;:429.21259842519686,&quot;height&quot;:43.62992125984252}"/>
          <p:cNvPicPr preferRelativeResize="0"/>
          <p:nvPr/>
        </p:nvPicPr>
        <p:blipFill>
          <a:blip r:embed="rId6">
            <a:alphaModFix/>
          </a:blip>
          <a:stretch>
            <a:fillRect/>
          </a:stretch>
        </p:blipFill>
        <p:spPr>
          <a:xfrm>
            <a:off x="824175" y="4596000"/>
            <a:ext cx="2062550" cy="8573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0"/>
          <p:cNvSpPr/>
          <p:nvPr/>
        </p:nvSpPr>
        <p:spPr>
          <a:xfrm>
            <a:off x="7763775" y="1358650"/>
            <a:ext cx="3696900" cy="1731900"/>
          </a:xfrm>
          <a:prstGeom prst="roundRect">
            <a:avLst>
              <a:gd fmla="val 16667"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3"/>
              </a:solidFill>
            </a:endParaRPr>
          </a:p>
        </p:txBody>
      </p:sp>
      <p:sp>
        <p:nvSpPr>
          <p:cNvPr id="245" name="Google Shape;24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Hamiltonian for Solid Effect</a:t>
            </a:r>
            <a:endParaRPr/>
          </a:p>
        </p:txBody>
      </p:sp>
      <p:sp>
        <p:nvSpPr>
          <p:cNvPr id="246" name="Google Shape;24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10/13/25 - 10/14/25</a:t>
            </a:r>
            <a:endParaRPr/>
          </a:p>
        </p:txBody>
      </p:sp>
      <p:sp>
        <p:nvSpPr>
          <p:cNvPr id="247" name="Google Shape;24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JLab Tensor Collaboration Meeting 2025</a:t>
            </a:r>
            <a:endParaRPr/>
          </a:p>
        </p:txBody>
      </p:sp>
      <p:sp>
        <p:nvSpPr>
          <p:cNvPr id="248" name="Google Shape;24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cxnSp>
        <p:nvCxnSpPr>
          <p:cNvPr id="249" name="Google Shape;249;p20"/>
          <p:cNvCxnSpPr/>
          <p:nvPr/>
        </p:nvCxnSpPr>
        <p:spPr>
          <a:xfrm flipH="1">
            <a:off x="1182355" y="2033166"/>
            <a:ext cx="824292" cy="394052"/>
          </a:xfrm>
          <a:prstGeom prst="straightConnector1">
            <a:avLst/>
          </a:prstGeom>
          <a:noFill/>
          <a:ln cap="flat" cmpd="sng" w="19050">
            <a:solidFill>
              <a:schemeClr val="accent1"/>
            </a:solidFill>
            <a:prstDash val="solid"/>
            <a:miter lim="800000"/>
            <a:headEnd len="sm" w="sm" type="none"/>
            <a:tailEnd len="sm" w="sm" type="none"/>
          </a:ln>
        </p:spPr>
      </p:cxnSp>
      <p:sp>
        <p:nvSpPr>
          <p:cNvPr id="250" name="Google Shape;250;p20"/>
          <p:cNvSpPr txBox="1"/>
          <p:nvPr/>
        </p:nvSpPr>
        <p:spPr>
          <a:xfrm>
            <a:off x="605143" y="2459602"/>
            <a:ext cx="148143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Nuclear Zeeman</a:t>
            </a:r>
            <a:endParaRPr/>
          </a:p>
        </p:txBody>
      </p:sp>
      <p:cxnSp>
        <p:nvCxnSpPr>
          <p:cNvPr id="251" name="Google Shape;251;p20"/>
          <p:cNvCxnSpPr/>
          <p:nvPr/>
        </p:nvCxnSpPr>
        <p:spPr>
          <a:xfrm flipH="1">
            <a:off x="2562507" y="1998175"/>
            <a:ext cx="824292" cy="394052"/>
          </a:xfrm>
          <a:prstGeom prst="straightConnector1">
            <a:avLst/>
          </a:prstGeom>
          <a:noFill/>
          <a:ln cap="flat" cmpd="sng" w="19050">
            <a:solidFill>
              <a:schemeClr val="accent1"/>
            </a:solidFill>
            <a:prstDash val="solid"/>
            <a:miter lim="800000"/>
            <a:headEnd len="sm" w="sm" type="none"/>
            <a:tailEnd len="sm" w="sm" type="none"/>
          </a:ln>
        </p:spPr>
      </p:cxnSp>
      <p:cxnSp>
        <p:nvCxnSpPr>
          <p:cNvPr id="252" name="Google Shape;252;p20"/>
          <p:cNvCxnSpPr/>
          <p:nvPr/>
        </p:nvCxnSpPr>
        <p:spPr>
          <a:xfrm flipH="1">
            <a:off x="3981537" y="2002064"/>
            <a:ext cx="532711" cy="382388"/>
          </a:xfrm>
          <a:prstGeom prst="straightConnector1">
            <a:avLst/>
          </a:prstGeom>
          <a:noFill/>
          <a:ln cap="flat" cmpd="sng" w="19050">
            <a:solidFill>
              <a:schemeClr val="accent1"/>
            </a:solidFill>
            <a:prstDash val="solid"/>
            <a:miter lim="800000"/>
            <a:headEnd len="sm" w="sm" type="none"/>
            <a:tailEnd len="sm" w="sm" type="none"/>
          </a:ln>
        </p:spPr>
      </p:cxnSp>
      <p:cxnSp>
        <p:nvCxnSpPr>
          <p:cNvPr id="253" name="Google Shape;253;p20"/>
          <p:cNvCxnSpPr/>
          <p:nvPr/>
        </p:nvCxnSpPr>
        <p:spPr>
          <a:xfrm flipH="1">
            <a:off x="6329742" y="2037054"/>
            <a:ext cx="210026" cy="362950"/>
          </a:xfrm>
          <a:prstGeom prst="straightConnector1">
            <a:avLst/>
          </a:prstGeom>
          <a:noFill/>
          <a:ln cap="flat" cmpd="sng" w="19050">
            <a:solidFill>
              <a:schemeClr val="accent1"/>
            </a:solidFill>
            <a:prstDash val="solid"/>
            <a:miter lim="800000"/>
            <a:headEnd len="sm" w="sm" type="none"/>
            <a:tailEnd len="sm" w="sm" type="none"/>
          </a:ln>
        </p:spPr>
      </p:cxnSp>
      <p:sp>
        <p:nvSpPr>
          <p:cNvPr id="254" name="Google Shape;254;p20"/>
          <p:cNvSpPr txBox="1"/>
          <p:nvPr/>
        </p:nvSpPr>
        <p:spPr>
          <a:xfrm>
            <a:off x="1877807" y="2454434"/>
            <a:ext cx="133623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Electron Zeeman</a:t>
            </a:r>
            <a:endParaRPr/>
          </a:p>
        </p:txBody>
      </p:sp>
      <p:sp>
        <p:nvSpPr>
          <p:cNvPr id="255" name="Google Shape;255;p20"/>
          <p:cNvSpPr txBox="1"/>
          <p:nvPr/>
        </p:nvSpPr>
        <p:spPr>
          <a:xfrm>
            <a:off x="3558838" y="2460535"/>
            <a:ext cx="13792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Microwave Driving field</a:t>
            </a:r>
            <a:endParaRPr/>
          </a:p>
        </p:txBody>
      </p:sp>
      <p:sp>
        <p:nvSpPr>
          <p:cNvPr id="256" name="Google Shape;256;p20"/>
          <p:cNvSpPr txBox="1"/>
          <p:nvPr/>
        </p:nvSpPr>
        <p:spPr>
          <a:xfrm>
            <a:off x="5687329" y="2503106"/>
            <a:ext cx="245202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Hyperfine interaction</a:t>
            </a:r>
            <a:endParaRPr/>
          </a:p>
        </p:txBody>
      </p:sp>
      <p:sp>
        <p:nvSpPr>
          <p:cNvPr id="257" name="Google Shape;257;p20"/>
          <p:cNvSpPr txBox="1"/>
          <p:nvPr/>
        </p:nvSpPr>
        <p:spPr>
          <a:xfrm>
            <a:off x="442725" y="3090585"/>
            <a:ext cx="11059500" cy="250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We will treat this Hamiltonian using perturbation theory where we interpret the first two terms, the electron and nuclear Zeeman, as the unperturbed part of the Hamiltonian and the Microwave and Hyperfine as a perturbation.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endParaRPr>
          </a:p>
          <a:p>
            <a:pPr indent="0" lvl="0" marL="0" marR="0" rtl="0" algn="l">
              <a:spcBef>
                <a:spcPts val="0"/>
              </a:spcBef>
              <a:spcAft>
                <a:spcPts val="0"/>
              </a:spcAft>
              <a:buNone/>
            </a:pPr>
            <a:r>
              <a:rPr lang="en-US" sz="1800">
                <a:solidFill>
                  <a:schemeClr val="dk1"/>
                </a:solidFill>
              </a:rPr>
              <a:t>The only terms that contribute to the solid effect, for the hyperfine tensor are:             and </a:t>
            </a:r>
            <a:endParaRPr sz="1800">
              <a:solidFill>
                <a:schemeClr val="dk1"/>
              </a:solidFill>
            </a:endParaRPr>
          </a:p>
          <a:p>
            <a:pPr indent="0" lvl="0" marL="0" marR="0" rtl="0" algn="l">
              <a:spcBef>
                <a:spcPts val="0"/>
              </a:spcBef>
              <a:spcAft>
                <a:spcPts val="0"/>
              </a:spcAft>
              <a:buNone/>
            </a:pPr>
            <a:r>
              <a:t/>
            </a:r>
            <a:endParaRPr sz="1800">
              <a:solidFill>
                <a:schemeClr val="dk1"/>
              </a:solidFill>
            </a:endParaRPr>
          </a:p>
          <a:p>
            <a:pPr indent="0" lvl="0" marL="0" marR="0" rtl="0" algn="l">
              <a:spcBef>
                <a:spcPts val="0"/>
              </a:spcBef>
              <a:spcAft>
                <a:spcPts val="0"/>
              </a:spcAft>
              <a:buNone/>
            </a:pPr>
            <a:r>
              <a:rPr lang="en-US" sz="1800">
                <a:solidFill>
                  <a:schemeClr val="dk1"/>
                </a:solidFill>
              </a:rPr>
              <a:t>In ND3 we know that there is much more going on than the SE, but this is a good starting point.</a:t>
            </a:r>
            <a:endParaRPr sz="1800">
              <a:solidFill>
                <a:schemeClr val="dk1"/>
              </a:solidFill>
            </a:endParaRPr>
          </a:p>
        </p:txBody>
      </p:sp>
      <p:sp>
        <p:nvSpPr>
          <p:cNvPr id="258" name="Google Shape;258;p20"/>
          <p:cNvSpPr txBox="1"/>
          <p:nvPr/>
        </p:nvSpPr>
        <p:spPr>
          <a:xfrm>
            <a:off x="7822650" y="1310421"/>
            <a:ext cx="3814200" cy="181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S: total spin operator</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A: hyperfine tensor</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I: nuclear spin operator</a:t>
            </a:r>
            <a:endParaRPr/>
          </a:p>
          <a:p>
            <a:pPr indent="0" lvl="0" marL="0" rtl="0" algn="l">
              <a:spcBef>
                <a:spcPts val="0"/>
              </a:spcBef>
              <a:spcAft>
                <a:spcPts val="0"/>
              </a:spcAft>
              <a:buClr>
                <a:schemeClr val="dk1"/>
              </a:buClr>
              <a:buFont typeface="Arial"/>
              <a:buNone/>
            </a:pPr>
            <a:r>
              <a:rPr lang="en-US">
                <a:solidFill>
                  <a:schemeClr val="dk1"/>
                </a:solidFill>
              </a:rPr>
              <a:t>ω: microwave frequency</a:t>
            </a:r>
            <a:endParaRPr>
              <a:solidFill>
                <a:schemeClr val="dk1"/>
              </a:solidFill>
            </a:endParaRPr>
          </a:p>
          <a:p>
            <a:pPr indent="0" lvl="0" marL="0" marR="0" rtl="0" algn="l">
              <a:spcBef>
                <a:spcPts val="0"/>
              </a:spcBef>
              <a:spcAft>
                <a:spcPts val="0"/>
              </a:spcAft>
              <a:buNone/>
            </a:pPr>
            <a:r>
              <a:rPr lang="en-US" sz="1400">
                <a:solidFill>
                  <a:schemeClr val="dk1"/>
                </a:solidFill>
                <a:latin typeface="Arial"/>
                <a:ea typeface="Arial"/>
                <a:cs typeface="Arial"/>
                <a:sym typeface="Arial"/>
              </a:rPr>
              <a:t>ω</a:t>
            </a:r>
            <a:r>
              <a:rPr baseline="-25000" lang="en-US" sz="1400">
                <a:solidFill>
                  <a:schemeClr val="dk1"/>
                </a:solidFill>
                <a:latin typeface="Arial"/>
                <a:ea typeface="Arial"/>
                <a:cs typeface="Arial"/>
                <a:sym typeface="Arial"/>
              </a:rPr>
              <a:t>0I</a:t>
            </a:r>
            <a:r>
              <a:rPr lang="en-US" sz="1400">
                <a:solidFill>
                  <a:schemeClr val="dk1"/>
                </a:solidFill>
                <a:latin typeface="Arial"/>
                <a:ea typeface="Arial"/>
                <a:cs typeface="Arial"/>
                <a:sym typeface="Arial"/>
              </a:rPr>
              <a:t> = γ</a:t>
            </a:r>
            <a:r>
              <a:rPr baseline="-25000" lang="en-US" sz="1400">
                <a:solidFill>
                  <a:schemeClr val="dk1"/>
                </a:solidFill>
                <a:latin typeface="Arial"/>
                <a:ea typeface="Arial"/>
                <a:cs typeface="Arial"/>
                <a:sym typeface="Arial"/>
              </a:rPr>
              <a:t>I</a:t>
            </a:r>
            <a:r>
              <a:rPr lang="en-US" sz="1400">
                <a:solidFill>
                  <a:schemeClr val="dk1"/>
                </a:solidFill>
                <a:latin typeface="Arial"/>
                <a:ea typeface="Arial"/>
                <a:cs typeface="Arial"/>
                <a:sym typeface="Arial"/>
              </a:rPr>
              <a:t>|B</a:t>
            </a:r>
            <a:r>
              <a:rPr baseline="-25000" lang="en-US" sz="1400">
                <a:solidFill>
                  <a:schemeClr val="dk1"/>
                </a:solidFill>
                <a:latin typeface="Arial"/>
                <a:ea typeface="Arial"/>
                <a:cs typeface="Arial"/>
                <a:sym typeface="Arial"/>
              </a:rPr>
              <a:t>0</a:t>
            </a:r>
            <a:r>
              <a:rPr lang="en-US" sz="1400">
                <a:solidFill>
                  <a:schemeClr val="dk1"/>
                </a:solidFill>
                <a:latin typeface="Arial"/>
                <a:ea typeface="Arial"/>
                <a:cs typeface="Arial"/>
                <a:sym typeface="Arial"/>
              </a:rPr>
              <a:t>| is the resonance frequency</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ω</a:t>
            </a:r>
            <a:r>
              <a:rPr baseline="-25000" lang="en-US" sz="900">
                <a:solidFill>
                  <a:schemeClr val="dk1"/>
                </a:solidFill>
                <a:latin typeface="Arial"/>
                <a:ea typeface="Arial"/>
                <a:cs typeface="Arial"/>
                <a:sym typeface="Arial"/>
              </a:rPr>
              <a:t>0S</a:t>
            </a:r>
            <a:r>
              <a:rPr lang="en-US" sz="1400">
                <a:solidFill>
                  <a:schemeClr val="dk1"/>
                </a:solidFill>
                <a:latin typeface="Arial"/>
                <a:ea typeface="Arial"/>
                <a:cs typeface="Arial"/>
                <a:sym typeface="Arial"/>
              </a:rPr>
              <a:t> = -γ</a:t>
            </a:r>
            <a:r>
              <a:rPr baseline="-25000" lang="en-US" sz="1400">
                <a:solidFill>
                  <a:schemeClr val="dk1"/>
                </a:solidFill>
                <a:latin typeface="Arial"/>
                <a:ea typeface="Arial"/>
                <a:cs typeface="Arial"/>
                <a:sym typeface="Arial"/>
              </a:rPr>
              <a:t>S</a:t>
            </a:r>
            <a:r>
              <a:rPr lang="en-US" sz="1400">
                <a:solidFill>
                  <a:schemeClr val="dk1"/>
                </a:solidFill>
                <a:latin typeface="Arial"/>
                <a:ea typeface="Arial"/>
                <a:cs typeface="Arial"/>
                <a:sym typeface="Arial"/>
              </a:rPr>
              <a:t>|B</a:t>
            </a:r>
            <a:r>
              <a:rPr baseline="-25000" lang="en-US" sz="900">
                <a:solidFill>
                  <a:schemeClr val="dk1"/>
                </a:solidFill>
                <a:latin typeface="Arial"/>
                <a:ea typeface="Arial"/>
                <a:cs typeface="Arial"/>
                <a:sym typeface="Arial"/>
              </a:rPr>
              <a:t>0</a:t>
            </a:r>
            <a:r>
              <a:rPr lang="en-US" sz="1400">
                <a:solidFill>
                  <a:schemeClr val="dk1"/>
                </a:solidFill>
                <a:latin typeface="Arial"/>
                <a:ea typeface="Arial"/>
                <a:cs typeface="Arial"/>
                <a:sym typeface="Arial"/>
              </a:rPr>
              <a:t>|</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ω</a:t>
            </a:r>
            <a:r>
              <a:rPr baseline="-25000" lang="en-US" sz="900">
                <a:solidFill>
                  <a:schemeClr val="dk1"/>
                </a:solidFill>
                <a:latin typeface="Arial"/>
                <a:ea typeface="Arial"/>
                <a:cs typeface="Arial"/>
                <a:sym typeface="Arial"/>
              </a:rPr>
              <a:t>0S</a:t>
            </a:r>
            <a:r>
              <a:rPr lang="en-US" sz="1400">
                <a:solidFill>
                  <a:schemeClr val="dk1"/>
                </a:solidFill>
                <a:latin typeface="Arial"/>
                <a:ea typeface="Arial"/>
                <a:cs typeface="Arial"/>
                <a:sym typeface="Arial"/>
              </a:rPr>
              <a:t> = -γ</a:t>
            </a:r>
            <a:r>
              <a:rPr baseline="-25000" lang="en-US" sz="1400">
                <a:solidFill>
                  <a:schemeClr val="dk1"/>
                </a:solidFill>
                <a:latin typeface="Arial"/>
                <a:ea typeface="Arial"/>
                <a:cs typeface="Arial"/>
                <a:sym typeface="Arial"/>
              </a:rPr>
              <a:t>S</a:t>
            </a:r>
            <a:r>
              <a:rPr lang="en-US" sz="1400">
                <a:solidFill>
                  <a:schemeClr val="dk1"/>
                </a:solidFill>
                <a:latin typeface="Arial"/>
                <a:ea typeface="Arial"/>
                <a:cs typeface="Arial"/>
                <a:sym typeface="Arial"/>
              </a:rPr>
              <a:t>|B1| </a:t>
            </a:r>
            <a:endParaRPr sz="1400">
              <a:solidFill>
                <a:schemeClr val="dk1"/>
              </a:solidFill>
              <a:latin typeface="Arial"/>
              <a:ea typeface="Arial"/>
              <a:cs typeface="Arial"/>
              <a:sym typeface="Arial"/>
            </a:endParaRPr>
          </a:p>
          <a:p>
            <a:pPr indent="0" lvl="0" marL="0" rtl="0" algn="l">
              <a:spcBef>
                <a:spcPts val="0"/>
              </a:spcBef>
              <a:spcAft>
                <a:spcPts val="0"/>
              </a:spcAft>
              <a:buClr>
                <a:schemeClr val="dk1"/>
              </a:buClr>
              <a:buFont typeface="Arial"/>
              <a:buNone/>
            </a:pPr>
            <a:r>
              <a:t/>
            </a:r>
            <a:endParaRPr>
              <a:solidFill>
                <a:schemeClr val="dk1"/>
              </a:solidFill>
            </a:endParaRPr>
          </a:p>
        </p:txBody>
      </p:sp>
      <p:pic>
        <p:nvPicPr>
          <p:cNvPr id="259" name="Google Shape;259;p20" title="{&quot;red&quot;:0,&quot;green&quot;:0,&quot;blue&quot;:0,&quot;origURL&quot;:&quot;https://www.codecogs.com/eqnedit.php?latex=A_%7Bzx%7D#0&quot;,&quot;size&quot;:18,&quot;width&quot;:870.8267716535433,&quot;height&quot;:197.0551181102362}"/>
          <p:cNvPicPr preferRelativeResize="0"/>
          <p:nvPr/>
        </p:nvPicPr>
        <p:blipFill>
          <a:blip r:embed="rId3">
            <a:alphaModFix/>
          </a:blip>
          <a:stretch>
            <a:fillRect/>
          </a:stretch>
        </p:blipFill>
        <p:spPr>
          <a:xfrm>
            <a:off x="8610600" y="4273635"/>
            <a:ext cx="365188" cy="224600"/>
          </a:xfrm>
          <a:prstGeom prst="rect">
            <a:avLst/>
          </a:prstGeom>
          <a:noFill/>
          <a:ln>
            <a:noFill/>
          </a:ln>
        </p:spPr>
      </p:pic>
      <p:pic>
        <p:nvPicPr>
          <p:cNvPr id="260" name="Google Shape;260;p20" title="{&quot;red&quot;:0,&quot;green&quot;:0,&quot;blue&quot;:0,&quot;origURL&quot;:&quot;http://www.texrendr.com/?eqn=A_%7Bzy%7D%0A#0&quot;,&quot;size&quot;:18,&quot;width&quot;:870.8267716535433,&quot;height&quot;:197.0551181102362}"/>
          <p:cNvPicPr preferRelativeResize="0"/>
          <p:nvPr/>
        </p:nvPicPr>
        <p:blipFill>
          <a:blip r:embed="rId4">
            <a:alphaModFix/>
          </a:blip>
          <a:stretch>
            <a:fillRect/>
          </a:stretch>
        </p:blipFill>
        <p:spPr>
          <a:xfrm>
            <a:off x="9665850" y="4273660"/>
            <a:ext cx="424543" cy="224518"/>
          </a:xfrm>
          <a:prstGeom prst="rect">
            <a:avLst/>
          </a:prstGeom>
          <a:noFill/>
          <a:ln>
            <a:noFill/>
          </a:ln>
        </p:spPr>
      </p:pic>
      <p:pic>
        <p:nvPicPr>
          <p:cNvPr id="261" name="Google Shape;261;p20" title="{&quot;red&quot;:0,&quot;green&quot;:0,&quot;blue&quot;:0,&quot;origURL&quot;:&quot;https://www.codecogs.com/eqnedit.php?latex=%7B%5Chat%7B%5Cmathcal%7BH%7D%7D%3D-%5Comega_%7B0I%7DI_z%2B%5Comega_%7B0S%7DS_z%2B2%5Comega_%7B1I%7Dcos(%5Comega%20t)S_x%2BS%20%5Ccdot%20A%20%5Ccdot%20I%7D#0&quot;,&quot;size&quot;:18,&quot;width&quot;:870.8267716535433,&quot;height&quot;:72.70866141732283}"/>
          <p:cNvPicPr preferRelativeResize="0"/>
          <p:nvPr/>
        </p:nvPicPr>
        <p:blipFill>
          <a:blip r:embed="rId5">
            <a:alphaModFix/>
          </a:blip>
          <a:stretch>
            <a:fillRect/>
          </a:stretch>
        </p:blipFill>
        <p:spPr>
          <a:xfrm>
            <a:off x="1066225" y="1515175"/>
            <a:ext cx="6192510" cy="362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1"/>
          <p:cNvSpPr/>
          <p:nvPr/>
        </p:nvSpPr>
        <p:spPr>
          <a:xfrm>
            <a:off x="8395638" y="5613156"/>
            <a:ext cx="3581400" cy="371597"/>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lt1"/>
                </a:solidFill>
                <a:latin typeface="Noto Sans"/>
                <a:ea typeface="Noto Sans"/>
                <a:cs typeface="Noto Sans"/>
                <a:sym typeface="Noto Sans"/>
              </a:rPr>
              <a:t> https://doi.org/10.1103/PhysRevB.35.3088</a:t>
            </a:r>
            <a:endParaRPr sz="1800">
              <a:solidFill>
                <a:schemeClr val="lt1"/>
              </a:solidFill>
              <a:latin typeface="Arial"/>
              <a:ea typeface="Arial"/>
              <a:cs typeface="Arial"/>
              <a:sym typeface="Arial"/>
            </a:endParaRPr>
          </a:p>
        </p:txBody>
      </p:sp>
      <p:sp>
        <p:nvSpPr>
          <p:cNvPr id="267" name="Google Shape;267;p21"/>
          <p:cNvSpPr txBox="1"/>
          <p:nvPr>
            <p:ph type="title"/>
          </p:nvPr>
        </p:nvSpPr>
        <p:spPr>
          <a:xfrm>
            <a:off x="838200" y="692874"/>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mbria Math"/>
              <a:buNone/>
            </a:pPr>
            <a:r>
              <a:rPr lang="en-US">
                <a:latin typeface="Cambria Math"/>
                <a:ea typeface="Cambria Math"/>
                <a:cs typeface="Cambria Math"/>
                <a:sym typeface="Cambria Math"/>
              </a:rPr>
              <a:t>E</a:t>
            </a:r>
            <a:r>
              <a:rPr lang="en-US">
                <a:latin typeface="Cambria Math"/>
                <a:ea typeface="Cambria Math"/>
                <a:cs typeface="Cambria Math"/>
                <a:sym typeface="Cambria Math"/>
              </a:rPr>
              <a:t>nergy transitions</a:t>
            </a:r>
            <a:endParaRPr/>
          </a:p>
        </p:txBody>
      </p:sp>
      <p:sp>
        <p:nvSpPr>
          <p:cNvPr id="268" name="Google Shape;26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10/13/25 - 10/14/25</a:t>
            </a:r>
            <a:endParaRPr/>
          </a:p>
        </p:txBody>
      </p:sp>
      <p:sp>
        <p:nvSpPr>
          <p:cNvPr id="269" name="Google Shape;26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JLab Tensor Collaboration Meeting 2025</a:t>
            </a:r>
            <a:endParaRPr/>
          </a:p>
        </p:txBody>
      </p:sp>
      <p:sp>
        <p:nvSpPr>
          <p:cNvPr id="270" name="Google Shape;27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diagram of mathematical equations&#10;&#10;AI-generated content may be incorrect." id="271" name="Google Shape;271;p21"/>
          <p:cNvPicPr preferRelativeResize="0"/>
          <p:nvPr/>
        </p:nvPicPr>
        <p:blipFill rotWithShape="1">
          <a:blip r:embed="rId3">
            <a:alphaModFix/>
          </a:blip>
          <a:srcRect b="0" l="0" r="0" t="0"/>
          <a:stretch/>
        </p:blipFill>
        <p:spPr>
          <a:xfrm>
            <a:off x="3589564" y="1715958"/>
            <a:ext cx="4662974" cy="2932340"/>
          </a:xfrm>
          <a:prstGeom prst="rect">
            <a:avLst/>
          </a:prstGeom>
          <a:noFill/>
          <a:ln>
            <a:noFill/>
          </a:ln>
        </p:spPr>
      </p:pic>
      <p:sp>
        <p:nvSpPr>
          <p:cNvPr id="272" name="Google Shape;272;p21"/>
          <p:cNvSpPr txBox="1"/>
          <p:nvPr/>
        </p:nvSpPr>
        <p:spPr>
          <a:xfrm>
            <a:off x="3669519" y="4682682"/>
            <a:ext cx="45890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Energy level diagram for  ND3, I=1 and S=½, in a magnetic field </a:t>
            </a:r>
            <a:r>
              <a:rPr lang="en-US" sz="1800">
                <a:solidFill>
                  <a:schemeClr val="dk1"/>
                </a:solidFill>
                <a:latin typeface="Arial"/>
                <a:ea typeface="Arial"/>
                <a:cs typeface="Arial"/>
                <a:sym typeface="Arial"/>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