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1304" r:id="rId3"/>
    <p:sldId id="1312" r:id="rId4"/>
    <p:sldId id="1421" r:id="rId5"/>
    <p:sldId id="1394" r:id="rId6"/>
    <p:sldId id="1416" r:id="rId7"/>
    <p:sldId id="1405" r:id="rId8"/>
    <p:sldId id="1415" r:id="rId9"/>
    <p:sldId id="1413" r:id="rId10"/>
    <p:sldId id="1373" r:id="rId11"/>
    <p:sldId id="1419" r:id="rId12"/>
    <p:sldId id="1410" r:id="rId13"/>
    <p:sldId id="1408" r:id="rId14"/>
    <p:sldId id="1417" r:id="rId15"/>
    <p:sldId id="1400" r:id="rId16"/>
    <p:sldId id="1423" r:id="rId17"/>
    <p:sldId id="1412" r:id="rId18"/>
    <p:sldId id="1403" r:id="rId19"/>
    <p:sldId id="1407" r:id="rId20"/>
    <p:sldId id="1345" r:id="rId21"/>
    <p:sldId id="139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204C"/>
    <a:srgbClr val="0000FF"/>
    <a:srgbClr val="7FBF7F"/>
    <a:srgbClr val="7F7FFF"/>
    <a:srgbClr val="090AFF"/>
    <a:srgbClr val="017900"/>
    <a:srgbClr val="000000"/>
    <a:srgbClr val="008001"/>
    <a:srgbClr val="058205"/>
    <a:srgbClr val="010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1572"/>
  </p:normalViewPr>
  <p:slideViewPr>
    <p:cSldViewPr snapToGrid="0">
      <p:cViewPr varScale="1">
        <p:scale>
          <a:sx n="100" d="100"/>
          <a:sy n="100" d="100"/>
        </p:scale>
        <p:origin x="18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422FA-CE68-3749-93B3-037B985F5DF3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8D8E8-D78F-A140-A1B4-D943E9A0B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67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F25D94CF-149D-8643-A574-D07EA8C7D6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55863" y="609600"/>
            <a:ext cx="5146675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Text Box 3">
            <a:extLst>
              <a:ext uri="{FF2B5EF4-FFF2-40B4-BE49-F238E27FC236}">
                <a16:creationId xmlns:a16="http://schemas.microsoft.com/office/drawing/2014/main" id="{BF2CB2F9-E098-6F49-83E7-86559C0C974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06A1C-CF9E-57EC-484F-8530B6695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EFC1EB-87EC-67BE-6F41-01B977608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464B1-F0AF-304A-14AF-5B84D41E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D7DB2-21D4-3F49-907F-40D2F9CBE66B}" type="datetime1">
              <a:rPr lang="en-US" smtClean="0"/>
              <a:t>10/12/25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8B224-2FB7-FC19-9C75-B7D7042C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57C20-2093-39C8-AFF1-6CE783CF7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4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7C5C6-570F-B849-5C66-3C5961B78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AF56-0956-9D22-E6EF-657B1DDE6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2EEDF-04FE-3869-A101-4465A0B9A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BF769-7AF9-BE4A-85CB-3FAFE3C3D7EC}" type="datetime1">
              <a:rPr lang="en-US" smtClean="0"/>
              <a:t>10/12/25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69C6E-701C-0B15-CB62-119DFBFA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13017-5D65-9312-86F5-9133C9A6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3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46BDC7-1E7F-915A-4BEF-F32BE0232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1E98B3-35E7-5A14-6CF2-0AAA0C657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2DA0-34BC-8FE7-B41C-6898C886C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1498E-AA55-754F-B706-BBC304792A59}" type="datetime1">
              <a:rPr lang="en-US" smtClean="0"/>
              <a:t>10/12/25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77453-7DA5-4550-8B46-6C704D90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2C63C-EAFD-7881-AA94-D093B6702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0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1673-EBF8-B775-BEB7-6F2D5723A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BDC54-68A7-02DC-6B06-0C546C515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EDD6-2835-C1B7-FAE2-C623DA27F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0E5F-B598-1A4C-AFFA-C20D605876D0}" type="datetime1">
              <a:rPr lang="en-US" smtClean="0"/>
              <a:t>10/12/25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88B4A-EF93-6188-B0C3-DAC618EC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DB675-2CD9-B8C3-83D4-0EED02B1C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9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D01D1-5BBD-8430-8781-87B41329D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BCB9A-5D8F-5D6C-1AEE-B2A03C93F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F8242-72B8-F87C-8FC6-C748719C9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E750-B8CE-044C-BDBB-EF7034D67722}" type="datetime1">
              <a:rPr lang="en-US" smtClean="0"/>
              <a:t>10/12/25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A0FD4-9D1C-C53B-2281-8AB681BA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F9C2A-0EE6-40C5-8352-70089E199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00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4A345-C297-F0DF-1A95-8C870DCA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8320E-D1CE-28DC-84F3-8308847F9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19C26-F907-7E95-66B0-D04ADCF8F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9DB55-C127-68CD-955E-A8109F65F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A855-912A-F74F-A777-D046F9C2997C}" type="datetime1">
              <a:rPr lang="en-US" smtClean="0"/>
              <a:t>10/12/25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76BE9-CC81-3A58-6543-BC4C98D8A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A5B71-C41A-087C-A351-5B5E9C9B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0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222F0-6132-A3CF-EE72-690AF225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408DE-FD91-C641-95FD-C96844B45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648A02-166A-1443-BBEE-CD82E14A1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C05405-25AB-A839-1D6A-2F2418E821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2E552F-BDC7-2569-1F4C-EDAE5B33E2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68A794-5DD7-D751-EE22-7A0F1A949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E3D84-A370-5542-8AED-DF8189C5BC80}" type="datetime1">
              <a:rPr lang="en-US" smtClean="0"/>
              <a:t>10/12/25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EE8AE8-52FB-8615-4C97-7E922FF01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3ED0A3-C23A-440D-3B43-50C9FC3CF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27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9E2ED-1ACF-E076-AC8B-E30CAF08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989D09-2C3E-C339-3E66-1344F1964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6BF28-0B16-6F4F-9A4B-9CA437AA8B29}" type="datetime1">
              <a:rPr lang="en-US" smtClean="0"/>
              <a:t>10/12/25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A50082-1513-808F-AEED-979FBE05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21CF7-844D-9AFE-E53E-1F347CEC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27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F6CA2E-99E9-7A6B-C6DF-87EEF2B7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9C193-187E-8041-850C-464BAE980E3D}" type="datetime1">
              <a:rPr lang="en-US" smtClean="0"/>
              <a:t>10/12/25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A51CC4-99FF-84C3-6607-47A2A23D4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1CB71-142D-6C99-58DA-C1A3D45C1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07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6F156-D3D8-CEA4-8C3C-23FFCC7E9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D65FA-34F2-956E-8F1C-FFCDE9686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2C756B-701A-30B6-52C9-2C3FD98A5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AD704-FAA9-B574-1326-CE760A471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2A24-5A02-F64A-8DA1-B9145AC5D713}" type="datetime1">
              <a:rPr lang="en-US" smtClean="0"/>
              <a:t>10/12/25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290C8-0751-AA7D-8E9D-DDAA490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E5284-1C21-320A-61B7-E447D1EA6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90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F427C-2C3C-5423-FBBB-F1BFBB18C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AA8BC4-CF2F-07A7-3F37-8925BAC76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60A06-463B-4698-8C47-CABB20473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7F90C-5FBB-AAD2-8CA6-3E12EE9D3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59710-7E85-244E-B52A-0DF6347CCE7C}" type="datetime1">
              <a:rPr lang="en-US" smtClean="0"/>
              <a:t>10/12/25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3DCE7-CEAF-950C-14AD-E6B91005E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1A97E-CF9A-E5BA-30BE-99EB8552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96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DCF12B-1087-93F3-94AA-7A60D2115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9E449-6911-8D55-8237-740F7C095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A9C20-91C6-1CF3-BDF8-4531FD6D5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230F1B-87F4-A441-863F-E08383908CDD}" type="datetime1">
              <a:rPr lang="en-US" smtClean="0"/>
              <a:t>10/12/25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AC33F-228D-194E-AD20-31F86016DB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92161-0BBD-5EF4-09F6-B97CD46D9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B971EF-09E3-5D4B-9102-546AA339C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3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png"/><Relationship Id="rId4" Type="http://schemas.openxmlformats.org/officeDocument/2006/relationships/image" Target="../media/image40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3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1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48.png"/><Relationship Id="rId4" Type="http://schemas.openxmlformats.org/officeDocument/2006/relationships/image" Target="../media/image3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18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0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529927-CA10-3949-A89E-C98D9352D8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38100" y="0"/>
            <a:ext cx="12230100" cy="6880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DA0134-252B-9132-C88E-5F7789344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Measurement of ss-RF Decay Rate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B6542-EDC7-6500-DD61-247FCD7B6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672" y="3200400"/>
            <a:ext cx="9144000" cy="1655762"/>
          </a:xfrm>
        </p:spPr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Chhetra Lama </a:t>
            </a:r>
          </a:p>
          <a:p>
            <a:r>
              <a:rPr lang="en-US" dirty="0"/>
              <a:t>Date 10/13/2025</a:t>
            </a: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8CBF1E09-43C1-ED69-3A89-1EBDCC288BA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417" y="5457604"/>
            <a:ext cx="3579003" cy="1216467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DA6F72-A699-A1EA-C123-8240FF02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2ECF6E-F947-1526-88CC-384C2C41E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986" y="5534395"/>
            <a:ext cx="3710428" cy="10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86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10996-A995-1432-B9B2-D7A949156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4EA83F-78CB-AC52-5A4A-DF88C32E1322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9E7FE-863A-9B04-51DC-20463829557C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25FB3-316C-FE7A-B9B4-075C4175B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33DFC-239B-428E-8388-F666A8E39A74}"/>
                  </a:ext>
                </a:extLst>
              </p:cNvPr>
              <p:cNvSpPr txBox="1"/>
              <p:nvPr/>
            </p:nvSpPr>
            <p:spPr>
              <a:xfrm>
                <a:off x="654414" y="3983353"/>
                <a:ext cx="3595984" cy="1100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𝑏𝑎𝑐𝑘𝑔𝑟𝑜𝑢𝑛𝑑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33DFC-239B-428E-8388-F666A8E39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14" y="3983353"/>
                <a:ext cx="3595984" cy="1100558"/>
              </a:xfrm>
              <a:prstGeom prst="rect">
                <a:avLst/>
              </a:prstGeom>
              <a:blipFill>
                <a:blip r:embed="rId3"/>
                <a:stretch>
                  <a:fillRect t="-106818" r="-3169" b="-16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D88217-CC9A-C0BE-A0F6-24829436E3E7}"/>
                  </a:ext>
                </a:extLst>
              </p:cNvPr>
              <p:cNvSpPr txBox="1"/>
              <p:nvPr/>
            </p:nvSpPr>
            <p:spPr>
              <a:xfrm>
                <a:off x="-82193" y="1231964"/>
                <a:ext cx="5069197" cy="2568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u="sng" dirty="0" smtClean="0"/>
                        <m:t>𝝉</m:t>
                      </m:r>
                      <m:r>
                        <m:rPr>
                          <m:nor/>
                        </m:rPr>
                        <a:rPr lang="en-US" sz="3600" b="1" i="0" u="sng" dirty="0" smtClean="0"/>
                        <m:t> </m:t>
                      </m:r>
                      <m:r>
                        <m:rPr>
                          <m:nor/>
                        </m:rPr>
                        <a:rPr lang="en-US" sz="3600" b="1" i="0" u="sng" dirty="0" smtClean="0"/>
                        <m:t>Extraction</m:t>
                      </m:r>
                    </m:oMath>
                  </m:oMathPara>
                </a14:m>
                <a:endParaRPr lang="en-US" sz="3600" b="1" i="0" u="sng" dirty="0">
                  <a:latin typeface="Cambria Math" panose="02040503050406030204" pitchFamily="18" charset="0"/>
                </a:endParaRPr>
              </a:p>
              <a:p>
                <a:endParaRPr lang="en-US" sz="3200" b="0" i="0" u="sng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rgbClr val="0080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00800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008001"/>
                              </a:solidFill>
                              <a:latin typeface="Cambria Math" panose="02040503050406030204" pitchFamily="18" charset="0"/>
                            </a:rPr>
                            <m:t>𝑏𝑢𝑚𝑝</m:t>
                          </m:r>
                        </m:sup>
                      </m:sSup>
                      <m:r>
                        <a:rPr lang="en-US" sz="2400" b="0" i="0" smtClean="0">
                          <a:solidFill>
                            <a:srgbClr val="00800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800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400" b="0" i="0" smtClean="0">
                          <a:solidFill>
                            <a:srgbClr val="00800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solidFill>
                            <a:srgbClr val="00800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80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00800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800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8001"/>
                                  </a:solidFill>
                                  <a:latin typeface="Cambria Math" panose="02040503050406030204" pitchFamily="18" charset="0"/>
                                </a:rPr>
                                <m:t>𝑏𝑢𝑚𝑝</m:t>
                              </m:r>
                            </m:sup>
                          </m:sSup>
                        </m:e>
                        <m:sub>
                          <m:r>
                            <a:rPr lang="en-US" sz="2400" i="1">
                              <a:solidFill>
                                <a:srgbClr val="00800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80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800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800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00800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00800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00800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00800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800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800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00800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00800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2400" b="0" i="1" smtClean="0">
                                  <a:solidFill>
                                    <a:srgbClr val="00800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en-US" sz="2400" b="0" i="1" smtClean="0">
                                  <a:solidFill>
                                    <a:srgbClr val="00800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𝑏𝑢𝑚𝑝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00800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𝑑𝑖𝑝</m:t>
                          </m:r>
                        </m:sup>
                      </m:sSup>
                      <m:r>
                        <a:rPr lang="en-US" sz="24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4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𝑑𝑖𝑝</m:t>
                              </m:r>
                            </m:sup>
                          </m:sSup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𝑑𝑖𝑝</m:t>
                              </m:r>
                            </m:den>
                          </m:f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D88217-CC9A-C0BE-A0F6-24829436E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2193" y="1231964"/>
                <a:ext cx="5069197" cy="2568011"/>
              </a:xfrm>
              <a:prstGeom prst="rect">
                <a:avLst/>
              </a:prstGeom>
              <a:blipFill>
                <a:blip r:embed="rId4"/>
                <a:stretch>
                  <a:fillRect t="-2451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A8AC73DE-D48A-EF3D-A6DD-85499019FC21}"/>
              </a:ext>
            </a:extLst>
          </p:cNvPr>
          <p:cNvSpPr txBox="1">
            <a:spLocks/>
          </p:cNvSpPr>
          <p:nvPr/>
        </p:nvSpPr>
        <p:spPr>
          <a:xfrm>
            <a:off x="94811" y="-37911"/>
            <a:ext cx="11875673" cy="777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Relaxation Extraction Technique Continued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427EE7E-7FC8-B655-24E7-93CFA4005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E7F09-E841-002E-B492-890414EB7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458" y="1623127"/>
            <a:ext cx="6421128" cy="42967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7A9209-402C-36D6-9318-5620175D29C4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119795-D04F-D4DC-902B-BDC23DF6021D}"/>
              </a:ext>
            </a:extLst>
          </p:cNvPr>
          <p:cNvSpPr txBox="1"/>
          <p:nvPr/>
        </p:nvSpPr>
        <p:spPr>
          <a:xfrm>
            <a:off x="1889028" y="6358850"/>
            <a:ext cx="703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10/13/2025                                        b1/Azz Tensor Collaboration            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9CB342-A063-772A-2059-75B1576F84C1}"/>
              </a:ext>
            </a:extLst>
          </p:cNvPr>
          <p:cNvSpPr txBox="1"/>
          <p:nvPr/>
        </p:nvSpPr>
        <p:spPr>
          <a:xfrm>
            <a:off x="425798" y="5235536"/>
            <a:ext cx="5069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DNP Microwave </a:t>
            </a:r>
            <a:r>
              <a:rPr lang="en-US" sz="2400" b="1" u="sng" dirty="0">
                <a:solidFill>
                  <a:srgbClr val="0000FF"/>
                </a:solidFill>
              </a:rPr>
              <a:t>was on </a:t>
            </a:r>
            <a:r>
              <a:rPr lang="en-US" sz="2400" dirty="0">
                <a:solidFill>
                  <a:srgbClr val="0000FF"/>
                </a:solidFill>
              </a:rPr>
              <a:t>all the time</a:t>
            </a:r>
          </a:p>
        </p:txBody>
      </p:sp>
    </p:spTree>
    <p:extLst>
      <p:ext uri="{BB962C8B-B14F-4D97-AF65-F5344CB8AC3E}">
        <p14:creationId xmlns:p14="http://schemas.microsoft.com/office/powerpoint/2010/main" val="2000586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012F6-55A1-9A93-EB95-AE4D78AD4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877E87-548A-03E9-BBA7-254D49250FD5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48CF2-A81C-AC31-E300-66ACFE4C9C68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A8A4A-18AE-08F4-E6D7-FFD3CEEE1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14CE28D-F4F3-0C52-446D-B797D85C7C48}"/>
              </a:ext>
            </a:extLst>
          </p:cNvPr>
          <p:cNvSpPr txBox="1">
            <a:spLocks/>
          </p:cNvSpPr>
          <p:nvPr/>
        </p:nvSpPr>
        <p:spPr>
          <a:xfrm>
            <a:off x="94811" y="-37911"/>
            <a:ext cx="11875673" cy="777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Preliminary Results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B056AC-7F1B-E964-021B-5E0C458DC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EEBB14-B993-C822-E594-3032683F9FD1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71E12D-47FD-EC5D-3CB7-FCE67D070D46}"/>
              </a:ext>
            </a:extLst>
          </p:cNvPr>
          <p:cNvSpPr txBox="1"/>
          <p:nvPr/>
        </p:nvSpPr>
        <p:spPr>
          <a:xfrm>
            <a:off x="1889028" y="6358850"/>
            <a:ext cx="703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10/13/2025                                        b1/Azz Tensor Collaboration  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0A733532-60CB-2342-DDD2-F110C691C2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7644030"/>
                  </p:ext>
                </p:extLst>
              </p:nvPr>
            </p:nvGraphicFramePr>
            <p:xfrm>
              <a:off x="1307909" y="818588"/>
              <a:ext cx="9576182" cy="537364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11555">
                      <a:extLst>
                        <a:ext uri="{9D8B030D-6E8A-4147-A177-3AD203B41FA5}">
                          <a16:colId xmlns:a16="http://schemas.microsoft.com/office/drawing/2014/main" val="2995282095"/>
                        </a:ext>
                      </a:extLst>
                    </a:gridCol>
                    <a:gridCol w="1924497">
                      <a:extLst>
                        <a:ext uri="{9D8B030D-6E8A-4147-A177-3AD203B41FA5}">
                          <a16:colId xmlns:a16="http://schemas.microsoft.com/office/drawing/2014/main" val="491548083"/>
                        </a:ext>
                      </a:extLst>
                    </a:gridCol>
                    <a:gridCol w="1368026">
                      <a:extLst>
                        <a:ext uri="{9D8B030D-6E8A-4147-A177-3AD203B41FA5}">
                          <a16:colId xmlns:a16="http://schemas.microsoft.com/office/drawing/2014/main" val="3705760586"/>
                        </a:ext>
                      </a:extLst>
                    </a:gridCol>
                    <a:gridCol w="1368026">
                      <a:extLst>
                        <a:ext uri="{9D8B030D-6E8A-4147-A177-3AD203B41FA5}">
                          <a16:colId xmlns:a16="http://schemas.microsoft.com/office/drawing/2014/main" val="1013700372"/>
                        </a:ext>
                      </a:extLst>
                    </a:gridCol>
                    <a:gridCol w="1368026">
                      <a:extLst>
                        <a:ext uri="{9D8B030D-6E8A-4147-A177-3AD203B41FA5}">
                          <a16:colId xmlns:a16="http://schemas.microsoft.com/office/drawing/2014/main" val="4162470109"/>
                        </a:ext>
                      </a:extLst>
                    </a:gridCol>
                    <a:gridCol w="1573477">
                      <a:extLst>
                        <a:ext uri="{9D8B030D-6E8A-4147-A177-3AD203B41FA5}">
                          <a16:colId xmlns:a16="http://schemas.microsoft.com/office/drawing/2014/main" val="295247040"/>
                        </a:ext>
                      </a:extLst>
                    </a:gridCol>
                    <a:gridCol w="1162575">
                      <a:extLst>
                        <a:ext uri="{9D8B030D-6E8A-4147-A177-3AD203B41FA5}">
                          <a16:colId xmlns:a16="http://schemas.microsoft.com/office/drawing/2014/main" val="2615508541"/>
                        </a:ext>
                      </a:extLst>
                    </a:gridCol>
                  </a:tblGrid>
                  <a:tr h="607747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S.N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location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Power on Target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Pulse duration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Tau Bump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Tau Dip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Sample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9770392"/>
                      </a:ext>
                    </a:extLst>
                  </a:tr>
                  <a:tr h="723748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Left peak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2mW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273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38.2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702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124.5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ND3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7816470"/>
                      </a:ext>
                    </a:extLst>
                  </a:tr>
                  <a:tr h="65814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Left peak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2mW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11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187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40.6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520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99.8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ND3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3251904"/>
                      </a:ext>
                    </a:extLst>
                  </a:tr>
                  <a:tr h="65814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Left peak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7mW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12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359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44.3s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470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59.8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ND3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2634776"/>
                      </a:ext>
                    </a:extLst>
                  </a:tr>
                  <a:tr h="65814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Left peak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22mW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409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49.7s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381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79.6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ND3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0768404"/>
                      </a:ext>
                    </a:extLst>
                  </a:tr>
                  <a:tr h="65814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Left peak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223mW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549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117.9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335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49.8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ND3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039746"/>
                      </a:ext>
                    </a:extLst>
                  </a:tr>
                  <a:tr h="65814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Left Peak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223mW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15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78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5.05s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62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7.27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Butanol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0742812"/>
                      </a:ext>
                    </a:extLst>
                  </a:tr>
                  <a:tr h="65814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Left peak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223mW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35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48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6.29s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67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7.33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Butanol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8407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0A733532-60CB-2342-DDD2-F110C691C2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7644030"/>
                  </p:ext>
                </p:extLst>
              </p:nvPr>
            </p:nvGraphicFramePr>
            <p:xfrm>
              <a:off x="1307909" y="818588"/>
              <a:ext cx="9576182" cy="537364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11555">
                      <a:extLst>
                        <a:ext uri="{9D8B030D-6E8A-4147-A177-3AD203B41FA5}">
                          <a16:colId xmlns:a16="http://schemas.microsoft.com/office/drawing/2014/main" val="2995282095"/>
                        </a:ext>
                      </a:extLst>
                    </a:gridCol>
                    <a:gridCol w="1924497">
                      <a:extLst>
                        <a:ext uri="{9D8B030D-6E8A-4147-A177-3AD203B41FA5}">
                          <a16:colId xmlns:a16="http://schemas.microsoft.com/office/drawing/2014/main" val="491548083"/>
                        </a:ext>
                      </a:extLst>
                    </a:gridCol>
                    <a:gridCol w="1368026">
                      <a:extLst>
                        <a:ext uri="{9D8B030D-6E8A-4147-A177-3AD203B41FA5}">
                          <a16:colId xmlns:a16="http://schemas.microsoft.com/office/drawing/2014/main" val="3705760586"/>
                        </a:ext>
                      </a:extLst>
                    </a:gridCol>
                    <a:gridCol w="1368026">
                      <a:extLst>
                        <a:ext uri="{9D8B030D-6E8A-4147-A177-3AD203B41FA5}">
                          <a16:colId xmlns:a16="http://schemas.microsoft.com/office/drawing/2014/main" val="1013700372"/>
                        </a:ext>
                      </a:extLst>
                    </a:gridCol>
                    <a:gridCol w="1368026">
                      <a:extLst>
                        <a:ext uri="{9D8B030D-6E8A-4147-A177-3AD203B41FA5}">
                          <a16:colId xmlns:a16="http://schemas.microsoft.com/office/drawing/2014/main" val="4162470109"/>
                        </a:ext>
                      </a:extLst>
                    </a:gridCol>
                    <a:gridCol w="1573477">
                      <a:extLst>
                        <a:ext uri="{9D8B030D-6E8A-4147-A177-3AD203B41FA5}">
                          <a16:colId xmlns:a16="http://schemas.microsoft.com/office/drawing/2014/main" val="295247040"/>
                        </a:ext>
                      </a:extLst>
                    </a:gridCol>
                    <a:gridCol w="1162575">
                      <a:extLst>
                        <a:ext uri="{9D8B030D-6E8A-4147-A177-3AD203B41FA5}">
                          <a16:colId xmlns:a16="http://schemas.microsoft.com/office/drawing/2014/main" val="2615508541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S.N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location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Power on Target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Pulse duration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Tau Bump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Tau Dip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Sample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9770392"/>
                      </a:ext>
                    </a:extLst>
                  </a:tr>
                  <a:tr h="723748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Left peak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2mW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000" t="-101754" r="-201852" b="-5491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484" t="-101754" r="-75806" b="-5491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ND3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7816470"/>
                      </a:ext>
                    </a:extLst>
                  </a:tr>
                  <a:tr h="65814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Left peak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2mW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11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000" t="-221154" r="-201852" b="-50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484" t="-221154" r="-75806" b="-50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ND3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3251904"/>
                      </a:ext>
                    </a:extLst>
                  </a:tr>
                  <a:tr h="65814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Left peak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7mW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12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000" t="-321154" r="-201852" b="-40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484" t="-321154" r="-75806" b="-40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ND3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2634776"/>
                      </a:ext>
                    </a:extLst>
                  </a:tr>
                  <a:tr h="65814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Left peak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22mW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000" t="-421154" r="-201852" b="-30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484" t="-421154" r="-75806" b="-30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ND3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0768404"/>
                      </a:ext>
                    </a:extLst>
                  </a:tr>
                  <a:tr h="65814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Left peak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223mW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000" t="-521154" r="-201852" b="-20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484" t="-521154" r="-75806" b="-20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ND3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039746"/>
                      </a:ext>
                    </a:extLst>
                  </a:tr>
                  <a:tr h="65814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Left Peak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223mW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15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000" t="-621154" r="-201852" b="-10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484" t="-621154" r="-75806" b="-10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Butanol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0742812"/>
                      </a:ext>
                    </a:extLst>
                  </a:tr>
                  <a:tr h="65814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Left peak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223mW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35 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000" t="-721154" r="-201852" b="-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484" t="-721154" r="-75806" b="-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Butanol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84073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2633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52182-AF51-2EA5-BA91-35DA1B624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308F81-B389-8998-9D0A-715212A2BADD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ABA29-E93D-123D-71C1-A3E847D32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A1F30A4-AD7A-ADE7-6C2D-9CE9F8C9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37911"/>
            <a:ext cx="9497762" cy="77748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Goodness of Pulse 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49769B-AC48-8F80-16C5-B60B002469D0}"/>
              </a:ext>
            </a:extLst>
          </p:cNvPr>
          <p:cNvSpPr/>
          <p:nvPr/>
        </p:nvSpPr>
        <p:spPr>
          <a:xfrm>
            <a:off x="843577" y="933839"/>
            <a:ext cx="2832449" cy="117265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Power on target (mw)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564CA4-A28E-5E0B-957D-2B14E3BB7552}"/>
              </a:ext>
            </a:extLst>
          </p:cNvPr>
          <p:cNvSpPr/>
          <p:nvPr/>
        </p:nvSpPr>
        <p:spPr>
          <a:xfrm>
            <a:off x="890747" y="2995366"/>
            <a:ext cx="2832450" cy="102008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Duration of Pulse(s)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CC38F7-917D-60B2-8536-467BF9B69B62}"/>
              </a:ext>
            </a:extLst>
          </p:cNvPr>
          <p:cNvSpPr/>
          <p:nvPr/>
        </p:nvSpPr>
        <p:spPr>
          <a:xfrm>
            <a:off x="7482130" y="1156063"/>
            <a:ext cx="3663693" cy="252130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Goodness of Pulse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C2B440-8DEC-F58A-9700-B498E652FE3F}"/>
              </a:ext>
            </a:extLst>
          </p:cNvPr>
          <p:cNvSpPr txBox="1"/>
          <p:nvPr/>
        </p:nvSpPr>
        <p:spPr>
          <a:xfrm>
            <a:off x="437641" y="4549532"/>
            <a:ext cx="11696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It is basically the ratio of the power applied on target from the signal generator to manipulate the spins population to its duration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FEE8D40-2EC5-793D-A4EA-9CB08EE1544F}"/>
                  </a:ext>
                </a:extLst>
              </p:cNvPr>
              <p:cNvSpPr txBox="1"/>
              <p:nvPr/>
            </p:nvSpPr>
            <p:spPr>
              <a:xfrm>
                <a:off x="425134" y="5563204"/>
                <a:ext cx="48098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It is measured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𝑚𝑊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𝑆𝑒𝑐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0C6166-3678-3ACE-F7F5-A2BB9793F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34" y="5563204"/>
                <a:ext cx="4809806" cy="461665"/>
              </a:xfrm>
              <a:prstGeom prst="rect">
                <a:avLst/>
              </a:prstGeom>
              <a:blipFill>
                <a:blip r:embed="rId4"/>
                <a:stretch>
                  <a:fillRect l="-2105" t="-13514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CBA298F-44DF-1F3A-59FF-812D338B7FB2}"/>
                  </a:ext>
                </a:extLst>
              </p:cNvPr>
              <p:cNvSpPr txBox="1"/>
              <p:nvPr/>
            </p:nvSpPr>
            <p:spPr>
              <a:xfrm>
                <a:off x="3959318" y="1611728"/>
                <a:ext cx="3192348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CBA298F-44DF-1F3A-59FF-812D338B7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9318" y="1611728"/>
                <a:ext cx="3192348" cy="18620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0E278B1E-945C-C0E8-15DE-979B1A1400C8}"/>
              </a:ext>
            </a:extLst>
          </p:cNvPr>
          <p:cNvSpPr/>
          <p:nvPr/>
        </p:nvSpPr>
        <p:spPr>
          <a:xfrm>
            <a:off x="843577" y="2476313"/>
            <a:ext cx="2832449" cy="807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E000387-993D-69FF-07F3-8DF667F24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692CE4-F0F1-EE8A-29DE-A993AB7004FA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B75BE-39F9-9D78-8F3B-D9311E3C3C3B}"/>
              </a:ext>
            </a:extLst>
          </p:cNvPr>
          <p:cNvSpPr txBox="1"/>
          <p:nvPr/>
        </p:nvSpPr>
        <p:spPr>
          <a:xfrm>
            <a:off x="1889028" y="6358850"/>
            <a:ext cx="703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10/13/2025                                        b1/Azz Tensor Collaboration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35249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125A2-3B6A-D4D4-C57B-3429D5F63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234E52-BD76-F9AC-B3F6-F3839A7D4352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9151B8-CF06-45C0-BE11-6F7F1C7D36A8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BFFD91-EDB3-8531-FE50-D20488212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ACA3B51-683A-D99F-8633-355F5AB5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37911"/>
            <a:ext cx="9497762" cy="77748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𝝉 vs Goodness of the Pulse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BD0835-AF86-6665-A24F-0172BFAE9034}"/>
                  </a:ext>
                </a:extLst>
              </p:cNvPr>
              <p:cNvSpPr txBox="1"/>
              <p:nvPr/>
            </p:nvSpPr>
            <p:spPr>
              <a:xfrm>
                <a:off x="1211686" y="717003"/>
                <a:ext cx="782009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𝑚𝑊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BD0835-AF86-6665-A24F-0172BFAE9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686" y="717003"/>
                <a:ext cx="782009" cy="612796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9D1DC07-6571-D575-EA90-CB424EF58334}"/>
                  </a:ext>
                </a:extLst>
              </p:cNvPr>
              <p:cNvSpPr txBox="1"/>
              <p:nvPr/>
            </p:nvSpPr>
            <p:spPr>
              <a:xfrm>
                <a:off x="1889028" y="710296"/>
                <a:ext cx="782009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𝑚𝑊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9D1DC07-6571-D575-EA90-CB424EF58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028" y="710296"/>
                <a:ext cx="782009" cy="612796"/>
              </a:xfrm>
              <a:prstGeom prst="rect">
                <a:avLst/>
              </a:prstGeom>
              <a:blipFill>
                <a:blip r:embed="rId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3F40AC-5B97-BF7F-9D21-1262B17E18BF}"/>
                  </a:ext>
                </a:extLst>
              </p:cNvPr>
              <p:cNvSpPr txBox="1"/>
              <p:nvPr/>
            </p:nvSpPr>
            <p:spPr>
              <a:xfrm>
                <a:off x="3005902" y="772906"/>
                <a:ext cx="782009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𝑚𝑊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3F40AC-5B97-BF7F-9D21-1262B17E1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902" y="772906"/>
                <a:ext cx="782009" cy="610936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E19FBA-314B-5F66-A2B1-0E931F149345}"/>
                  </a:ext>
                </a:extLst>
              </p:cNvPr>
              <p:cNvSpPr txBox="1"/>
              <p:nvPr/>
            </p:nvSpPr>
            <p:spPr>
              <a:xfrm>
                <a:off x="4793619" y="733564"/>
                <a:ext cx="910249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𝑚𝑊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E19FBA-314B-5F66-A2B1-0E931F149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619" y="733564"/>
                <a:ext cx="910249" cy="612796"/>
              </a:xfrm>
              <a:prstGeom prst="rect">
                <a:avLst/>
              </a:prstGeom>
              <a:blipFill>
                <a:blip r:embed="rId6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4CE3584-106E-89B9-590B-0E0ABCDFE998}"/>
                  </a:ext>
                </a:extLst>
              </p:cNvPr>
              <p:cNvSpPr txBox="1"/>
              <p:nvPr/>
            </p:nvSpPr>
            <p:spPr>
              <a:xfrm>
                <a:off x="6016300" y="742068"/>
                <a:ext cx="1097545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223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𝑑𝐵𝑚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35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4CE3584-106E-89B9-590B-0E0ABCDFE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300" y="742068"/>
                <a:ext cx="1097545" cy="618311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EAFE36-9FC1-910F-8EED-C315D471607A}"/>
                  </a:ext>
                </a:extLst>
              </p:cNvPr>
              <p:cNvSpPr txBox="1"/>
              <p:nvPr/>
            </p:nvSpPr>
            <p:spPr>
              <a:xfrm>
                <a:off x="7513055" y="781315"/>
                <a:ext cx="1097545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223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𝑑𝐵𝑚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EAFE36-9FC1-910F-8EED-C315D4716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055" y="781315"/>
                <a:ext cx="1097545" cy="618311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A818D3-1607-B7E0-DB6B-217600112FC1}"/>
                  </a:ext>
                </a:extLst>
              </p:cNvPr>
              <p:cNvSpPr txBox="1"/>
              <p:nvPr/>
            </p:nvSpPr>
            <p:spPr>
              <a:xfrm>
                <a:off x="9400267" y="759931"/>
                <a:ext cx="1038489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223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𝑚𝑊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A818D3-1607-B7E0-DB6B-217600112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267" y="759931"/>
                <a:ext cx="1038489" cy="612796"/>
              </a:xfrm>
              <a:prstGeom prst="rect">
                <a:avLst/>
              </a:prstGeom>
              <a:blipFill>
                <a:blip r:embed="rId9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F898741-51C6-B2DD-2726-AA86370E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13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1C974D-833A-52D6-5547-709934994ADF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CDBEF4-0FAD-2CDD-E25D-EB0073A17D78}"/>
              </a:ext>
            </a:extLst>
          </p:cNvPr>
          <p:cNvSpPr txBox="1"/>
          <p:nvPr/>
        </p:nvSpPr>
        <p:spPr>
          <a:xfrm>
            <a:off x="1889028" y="6358850"/>
            <a:ext cx="703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10/13/2025                                        b1/Azz Tensor Collaboration                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6B098D0-C43A-2336-BC3E-CCA6D8A610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960" y="1550241"/>
            <a:ext cx="9757954" cy="462850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BC9C91A-4E8B-D859-B9A9-4F05DDD32223}"/>
              </a:ext>
            </a:extLst>
          </p:cNvPr>
          <p:cNvSpPr/>
          <p:nvPr/>
        </p:nvSpPr>
        <p:spPr>
          <a:xfrm rot="17425043">
            <a:off x="5407735" y="2869222"/>
            <a:ext cx="3811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Preliminary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1A2F0C-84FD-3C92-C1AD-F95651836A19}"/>
              </a:ext>
            </a:extLst>
          </p:cNvPr>
          <p:cNvSpPr txBox="1"/>
          <p:nvPr/>
        </p:nvSpPr>
        <p:spPr>
          <a:xfrm>
            <a:off x="4288979" y="2278593"/>
            <a:ext cx="2673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17900"/>
                </a:solidFill>
              </a:rPr>
              <a:t>𝝉_ND3 </a:t>
            </a:r>
            <a:r>
              <a:rPr lang="en-US" dirty="0">
                <a:solidFill>
                  <a:srgbClr val="0000FF"/>
                </a:solidFill>
              </a:rPr>
              <a:t>~ (6-10) 𝝉_butanol</a:t>
            </a:r>
          </a:p>
        </p:txBody>
      </p:sp>
    </p:spTree>
    <p:extLst>
      <p:ext uri="{BB962C8B-B14F-4D97-AF65-F5344CB8AC3E}">
        <p14:creationId xmlns:p14="http://schemas.microsoft.com/office/powerpoint/2010/main" val="3466669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E0066-3735-8941-1181-F37E2AC46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1ADEAC-D836-E192-143E-D7A466DFDF5C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8AF6C-43A9-2F0B-123B-A9B6FAD59E1D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42BD1D-8126-334C-35FE-EDF8571C0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9F635F2-5F1C-4216-012F-1B0C9BEDE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37911"/>
            <a:ext cx="9497762" cy="77748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𝝉 vs Goodness of the Pulse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57F401-1721-1320-C192-3A936EEA78A3}"/>
                  </a:ext>
                </a:extLst>
              </p:cNvPr>
              <p:cNvSpPr txBox="1"/>
              <p:nvPr/>
            </p:nvSpPr>
            <p:spPr>
              <a:xfrm>
                <a:off x="1211686" y="717003"/>
                <a:ext cx="782009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𝑚𝑊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57F401-1721-1320-C192-3A936EEA7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686" y="717003"/>
                <a:ext cx="782009" cy="612796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672148B-B0EF-AF85-772E-6E7B39236F6B}"/>
                  </a:ext>
                </a:extLst>
              </p:cNvPr>
              <p:cNvSpPr txBox="1"/>
              <p:nvPr/>
            </p:nvSpPr>
            <p:spPr>
              <a:xfrm>
                <a:off x="1889028" y="710296"/>
                <a:ext cx="782009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𝑚𝑊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672148B-B0EF-AF85-772E-6E7B39236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028" y="710296"/>
                <a:ext cx="782009" cy="612796"/>
              </a:xfrm>
              <a:prstGeom prst="rect">
                <a:avLst/>
              </a:prstGeom>
              <a:blipFill>
                <a:blip r:embed="rId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2ED4C6-1903-E6DB-E708-F5455D5F4E4B}"/>
                  </a:ext>
                </a:extLst>
              </p:cNvPr>
              <p:cNvSpPr txBox="1"/>
              <p:nvPr/>
            </p:nvSpPr>
            <p:spPr>
              <a:xfrm>
                <a:off x="3005902" y="772906"/>
                <a:ext cx="782009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𝑚𝑊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2ED4C6-1903-E6DB-E708-F5455D5F4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902" y="772906"/>
                <a:ext cx="782009" cy="610936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6C5EE9-C3CB-9672-CD4B-CE40CD7E0698}"/>
                  </a:ext>
                </a:extLst>
              </p:cNvPr>
              <p:cNvSpPr txBox="1"/>
              <p:nvPr/>
            </p:nvSpPr>
            <p:spPr>
              <a:xfrm>
                <a:off x="4793619" y="733564"/>
                <a:ext cx="910249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𝑚𝑊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6C5EE9-C3CB-9672-CD4B-CE40CD7E0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619" y="733564"/>
                <a:ext cx="910249" cy="612796"/>
              </a:xfrm>
              <a:prstGeom prst="rect">
                <a:avLst/>
              </a:prstGeom>
              <a:blipFill>
                <a:blip r:embed="rId6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D832938-2A9D-0700-5C2F-73133BA83EF2}"/>
                  </a:ext>
                </a:extLst>
              </p:cNvPr>
              <p:cNvSpPr txBox="1"/>
              <p:nvPr/>
            </p:nvSpPr>
            <p:spPr>
              <a:xfrm>
                <a:off x="6016300" y="742068"/>
                <a:ext cx="1038489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223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𝑚𝑊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35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D832938-2A9D-0700-5C2F-73133BA83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300" y="742068"/>
                <a:ext cx="1038489" cy="612796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1A44631-2738-C97A-F49F-F1122E20E1A2}"/>
                  </a:ext>
                </a:extLst>
              </p:cNvPr>
              <p:cNvSpPr txBox="1"/>
              <p:nvPr/>
            </p:nvSpPr>
            <p:spPr>
              <a:xfrm>
                <a:off x="7513055" y="781315"/>
                <a:ext cx="1038489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223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𝑚𝑊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1A44631-2738-C97A-F49F-F1122E20E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055" y="781315"/>
                <a:ext cx="1038489" cy="612796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29EC3E-B7D9-CC5A-5AD5-7DD81EE493F8}"/>
                  </a:ext>
                </a:extLst>
              </p:cNvPr>
              <p:cNvSpPr txBox="1"/>
              <p:nvPr/>
            </p:nvSpPr>
            <p:spPr>
              <a:xfrm>
                <a:off x="9400267" y="759931"/>
                <a:ext cx="1038489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223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𝑚𝑊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solidFill>
                                <a:srgbClr val="0179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29EC3E-B7D9-CC5A-5AD5-7DD81EE49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267" y="759931"/>
                <a:ext cx="1038489" cy="612796"/>
              </a:xfrm>
              <a:prstGeom prst="rect">
                <a:avLst/>
              </a:prstGeom>
              <a:blipFill>
                <a:blip r:embed="rId9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417F2FC-E606-7EF0-247F-AEC18785C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14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8C9AF0-F28D-517C-6404-5B1C35E9394A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9EF7E-4FC7-437D-2F01-21B3001EF847}"/>
              </a:ext>
            </a:extLst>
          </p:cNvPr>
          <p:cNvSpPr txBox="1"/>
          <p:nvPr/>
        </p:nvSpPr>
        <p:spPr>
          <a:xfrm>
            <a:off x="1889028" y="6358850"/>
            <a:ext cx="703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10/13/2025                                        b1/Azz Tensor Collaboration               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D518B7-0E21-41B4-738F-2EAFC19F0B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684" y="1636544"/>
            <a:ext cx="10539663" cy="462850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F503DD6-060C-1D83-92A6-031C3AB5896F}"/>
              </a:ext>
            </a:extLst>
          </p:cNvPr>
          <p:cNvSpPr/>
          <p:nvPr/>
        </p:nvSpPr>
        <p:spPr>
          <a:xfrm rot="17425043">
            <a:off x="5407735" y="2869222"/>
            <a:ext cx="3811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Preliminary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320E35-2157-F9CB-74B6-4C202AB3960A}"/>
              </a:ext>
            </a:extLst>
          </p:cNvPr>
          <p:cNvSpPr txBox="1"/>
          <p:nvPr/>
        </p:nvSpPr>
        <p:spPr>
          <a:xfrm>
            <a:off x="4288979" y="2278593"/>
            <a:ext cx="2673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17900"/>
                </a:solidFill>
              </a:rPr>
              <a:t>𝝉_ND3 </a:t>
            </a:r>
            <a:r>
              <a:rPr lang="en-US" dirty="0">
                <a:solidFill>
                  <a:srgbClr val="0000FF"/>
                </a:solidFill>
              </a:rPr>
              <a:t>~ (6-10) 𝝉_butanol</a:t>
            </a:r>
          </a:p>
        </p:txBody>
      </p:sp>
    </p:spTree>
    <p:extLst>
      <p:ext uri="{BB962C8B-B14F-4D97-AF65-F5344CB8AC3E}">
        <p14:creationId xmlns:p14="http://schemas.microsoft.com/office/powerpoint/2010/main" val="307630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B0AD1-4685-4356-8190-03D04FAEC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223001-D337-091F-2264-9BD6BF913699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E28836-6706-7F9A-6730-43E2574ECA99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927CC5-CE9D-8F5F-9823-5F061A792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7BD99C2-2D82-63CE-5A51-363EAE673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37911"/>
            <a:ext cx="9497762" cy="77748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Main Takeaways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44A7E0-95E7-FB2E-2CE5-CAD6AE1FC37A}"/>
              </a:ext>
            </a:extLst>
          </p:cNvPr>
          <p:cNvSpPr txBox="1"/>
          <p:nvPr/>
        </p:nvSpPr>
        <p:spPr>
          <a:xfrm>
            <a:off x="663826" y="3028357"/>
            <a:ext cx="11143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2800" dirty="0"/>
              <a:t>The Preliminary result shows ss-RF effect on ND3 </a:t>
            </a:r>
            <a:r>
              <a:rPr lang="en-US" sz="2800"/>
              <a:t>is sharper </a:t>
            </a:r>
            <a:r>
              <a:rPr lang="en-US" sz="2800" dirty="0"/>
              <a:t>than Butanol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8AE9A2-8F15-AB5C-D3EB-CFD2C27A987A}"/>
              </a:ext>
            </a:extLst>
          </p:cNvPr>
          <p:cNvSpPr txBox="1"/>
          <p:nvPr/>
        </p:nvSpPr>
        <p:spPr>
          <a:xfrm>
            <a:off x="656722" y="1156668"/>
            <a:ext cx="113137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2800" dirty="0"/>
              <a:t>First step of the analysis is completed. Since data is noisy. We are planning to retake the data and come with the better and final version of the ss-RF tau for both the ND3 and butanol by the end of 2025.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772CE2-845F-1CAB-8E8B-0A97F523BA53}"/>
              </a:ext>
            </a:extLst>
          </p:cNvPr>
          <p:cNvSpPr txBox="1"/>
          <p:nvPr/>
        </p:nvSpPr>
        <p:spPr>
          <a:xfrm>
            <a:off x="656722" y="4241259"/>
            <a:ext cx="108643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dirty="0"/>
              <a:t> </a:t>
            </a:r>
            <a:r>
              <a:rPr lang="en-US" sz="2800" dirty="0"/>
              <a:t>The Tau for ND3 is much longer than that for the Butanol.</a:t>
            </a:r>
          </a:p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0973C5-A418-D88A-421B-1009DCE95ECE}"/>
              </a:ext>
            </a:extLst>
          </p:cNvPr>
          <p:cNvSpPr txBox="1"/>
          <p:nvPr/>
        </p:nvSpPr>
        <p:spPr>
          <a:xfrm>
            <a:off x="670966" y="5053627"/>
            <a:ext cx="113005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dirty="0"/>
              <a:t> </a:t>
            </a:r>
            <a:r>
              <a:rPr lang="en-US" sz="2800" dirty="0"/>
              <a:t>We are ready to repeat with the cold </a:t>
            </a:r>
            <a:r>
              <a:rPr lang="en-US" sz="2800" dirty="0" err="1"/>
              <a:t>irrad</a:t>
            </a:r>
            <a:r>
              <a:rPr lang="en-US" sz="2800" dirty="0"/>
              <a:t>. ND3 (we need some please).</a:t>
            </a:r>
          </a:p>
          <a:p>
            <a:endParaRPr lang="en-US" sz="24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4EEE7F3-A3A6-01AE-E08C-F07DB009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15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B15022-C5CD-2C2F-3943-11CCB1A62A9A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EDF160-7B61-0C64-7E3C-74AE59EFC8E1}"/>
              </a:ext>
            </a:extLst>
          </p:cNvPr>
          <p:cNvSpPr txBox="1"/>
          <p:nvPr/>
        </p:nvSpPr>
        <p:spPr>
          <a:xfrm>
            <a:off x="1889028" y="6358850"/>
            <a:ext cx="703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10/13/2025                                        b1/Azz Tensor Collaboration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640456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305A863-BD78-98D0-3914-2895505D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A47978-3CE7-86EB-D97B-2CC5973956EB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F3E77F-AC34-7FB6-DAE4-B613E9042BC1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2A156-EF18-999D-7BC3-68FBB69B1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66AD435-3D70-EEBA-382A-9911941A9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37911"/>
            <a:ext cx="12086516" cy="7774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ss-RF visual comparison between Butanol and ND3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33490F-452C-9174-0349-140AA1183C11}"/>
              </a:ext>
            </a:extLst>
          </p:cNvPr>
          <p:cNvSpPr txBox="1"/>
          <p:nvPr/>
        </p:nvSpPr>
        <p:spPr>
          <a:xfrm>
            <a:off x="4038523" y="5640664"/>
            <a:ext cx="537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Microwave was on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EFE830F-EE39-8B19-1188-329F4B677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16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C76BD-B09C-359F-415C-6D5B866680D6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BB44D2-11A4-4389-2FC7-E1079BBDAE41}"/>
              </a:ext>
            </a:extLst>
          </p:cNvPr>
          <p:cNvSpPr txBox="1"/>
          <p:nvPr/>
        </p:nvSpPr>
        <p:spPr>
          <a:xfrm>
            <a:off x="1889028" y="6358850"/>
            <a:ext cx="703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10/13/2025                                        b1/Azz Tensor Collaboration                 </a:t>
            </a:r>
          </a:p>
        </p:txBody>
      </p:sp>
      <p:pic>
        <p:nvPicPr>
          <p:cNvPr id="3" name="side_by_side">
            <a:hlinkClick r:id="" action="ppaction://media"/>
            <a:extLst>
              <a:ext uri="{FF2B5EF4-FFF2-40B4-BE49-F238E27FC236}">
                <a16:creationId xmlns:a16="http://schemas.microsoft.com/office/drawing/2014/main" id="{714538A4-27D1-A849-A592-A5E252943A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887" y="1626931"/>
            <a:ext cx="11232225" cy="33879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395C39-372A-A8C8-BCC7-5B4293260504}"/>
              </a:ext>
            </a:extLst>
          </p:cNvPr>
          <p:cNvSpPr txBox="1"/>
          <p:nvPr/>
        </p:nvSpPr>
        <p:spPr>
          <a:xfrm>
            <a:off x="1203157" y="1035864"/>
            <a:ext cx="1690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Irrad</a:t>
            </a:r>
            <a:r>
              <a:rPr lang="en-US" sz="2000" dirty="0"/>
              <a:t>. Butanol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F2BEE3-6AAE-94D2-59BA-8C26D8789F36}"/>
              </a:ext>
            </a:extLst>
          </p:cNvPr>
          <p:cNvSpPr txBox="1"/>
          <p:nvPr/>
        </p:nvSpPr>
        <p:spPr>
          <a:xfrm>
            <a:off x="7032473" y="983195"/>
            <a:ext cx="2136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Warm </a:t>
            </a:r>
            <a:r>
              <a:rPr lang="en-US" sz="2000" dirty="0" err="1"/>
              <a:t>Irrad</a:t>
            </a:r>
            <a:r>
              <a:rPr lang="en-US" sz="2000" dirty="0"/>
              <a:t>.  ND3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305EAC-2510-442A-66F7-9A8760E263CF}"/>
              </a:ext>
            </a:extLst>
          </p:cNvPr>
          <p:cNvSpPr txBox="1"/>
          <p:nvPr/>
        </p:nvSpPr>
        <p:spPr>
          <a:xfrm>
            <a:off x="3093638" y="9979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4780D4-A482-4130-2A6A-562BD3499C45}"/>
              </a:ext>
            </a:extLst>
          </p:cNvPr>
          <p:cNvSpPr txBox="1"/>
          <p:nvPr/>
        </p:nvSpPr>
        <p:spPr>
          <a:xfrm>
            <a:off x="1521784" y="5258538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 ~ 40%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B44B63-3388-45C1-1FA9-8825A7F471CF}"/>
              </a:ext>
            </a:extLst>
          </p:cNvPr>
          <p:cNvSpPr txBox="1"/>
          <p:nvPr/>
        </p:nvSpPr>
        <p:spPr>
          <a:xfrm>
            <a:off x="7771664" y="5164255"/>
            <a:ext cx="114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 ~ 9 %</a:t>
            </a:r>
          </a:p>
        </p:txBody>
      </p:sp>
    </p:spTree>
    <p:extLst>
      <p:ext uri="{BB962C8B-B14F-4D97-AF65-F5344CB8AC3E}">
        <p14:creationId xmlns:p14="http://schemas.microsoft.com/office/powerpoint/2010/main" val="220198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5682538-1869-DBAB-0180-54A9DC552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D8741E-5C0F-BA46-F688-18E9939B6C17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6FCB1-5916-011E-15D0-F985DA1C8704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EF27D-5F56-8834-DE97-E04F81492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76BFBFE-7B4B-A2AA-A45E-908FDA459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37911"/>
            <a:ext cx="12086516" cy="7774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ss-RF visual comparison between Butanol and ND3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6D8E0-A09D-21EA-D8CF-5DE402BA8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9345" y="817349"/>
            <a:ext cx="7979210" cy="55480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9174D6-43A3-BB2B-D564-ED59EE26B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758" y="1102277"/>
            <a:ext cx="6370020" cy="49383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5FB518-7791-F367-72B0-BDEADAEC3440}"/>
              </a:ext>
            </a:extLst>
          </p:cNvPr>
          <p:cNvSpPr txBox="1"/>
          <p:nvPr/>
        </p:nvSpPr>
        <p:spPr>
          <a:xfrm>
            <a:off x="1237905" y="1806598"/>
            <a:ext cx="350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Black= no ss-RF line</a:t>
            </a:r>
          </a:p>
          <a:p>
            <a:r>
              <a:rPr lang="en-US" dirty="0">
                <a:solidFill>
                  <a:srgbClr val="3A9B3A"/>
                </a:solidFill>
              </a:rPr>
              <a:t>Green= During the Pulse</a:t>
            </a:r>
          </a:p>
          <a:p>
            <a:r>
              <a:rPr lang="en-US" dirty="0">
                <a:solidFill>
                  <a:srgbClr val="090AFF"/>
                </a:solidFill>
              </a:rPr>
              <a:t>Blue= Difference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A62DB4-464D-D3C5-C501-87A62A94511B}"/>
              </a:ext>
            </a:extLst>
          </p:cNvPr>
          <p:cNvSpPr txBox="1"/>
          <p:nvPr/>
        </p:nvSpPr>
        <p:spPr>
          <a:xfrm>
            <a:off x="6979865" y="1806598"/>
            <a:ext cx="350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Black= no ss-RF line</a:t>
            </a:r>
          </a:p>
          <a:p>
            <a:r>
              <a:rPr lang="en-US" dirty="0">
                <a:solidFill>
                  <a:srgbClr val="55AA55"/>
                </a:solidFill>
              </a:rPr>
              <a:t>Green= During the Pulse</a:t>
            </a:r>
          </a:p>
          <a:p>
            <a:r>
              <a:rPr lang="en-US" dirty="0">
                <a:solidFill>
                  <a:srgbClr val="090AFF"/>
                </a:solidFill>
              </a:rPr>
              <a:t>Blue= Difference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57535A-1F09-F693-0ADC-F46887A1DA37}"/>
              </a:ext>
            </a:extLst>
          </p:cNvPr>
          <p:cNvSpPr txBox="1"/>
          <p:nvPr/>
        </p:nvSpPr>
        <p:spPr>
          <a:xfrm>
            <a:off x="4343644" y="5696141"/>
            <a:ext cx="3832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Note: Super Noisy data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B1224D8-CDEE-F45E-9DCF-59BC557B2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17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F0C6AC-36BC-EA60-3A59-554B2BE972CE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E21438-F87C-0D28-8148-D17DE01C165B}"/>
              </a:ext>
            </a:extLst>
          </p:cNvPr>
          <p:cNvSpPr txBox="1"/>
          <p:nvPr/>
        </p:nvSpPr>
        <p:spPr>
          <a:xfrm>
            <a:off x="1889028" y="6358850"/>
            <a:ext cx="703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10/13/2025                                        b1/Azz Tensor Collaboration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53043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E6ABEC9-49B4-22E1-DAB6-3F9DDA043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E4011E-8B62-694B-21B7-75687E25FD58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2453B8-D173-BBD6-AE14-DCD4CFA05E7B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657E3B-7115-D0B9-D80F-9B5DD1014F6E}"/>
              </a:ext>
            </a:extLst>
          </p:cNvPr>
          <p:cNvSpPr/>
          <p:nvPr/>
        </p:nvSpPr>
        <p:spPr>
          <a:xfrm>
            <a:off x="1523999" y="6358850"/>
            <a:ext cx="8744430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CD4239-62A4-30EA-508B-BCC4032C2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115C00-785C-6A9E-00F2-8237C3731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816" y="6135092"/>
            <a:ext cx="2109669" cy="6507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19D8565-3CDB-0841-28C4-03ABD5F1A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37911"/>
            <a:ext cx="12086516" cy="7774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Area lost vs Area Gain visualization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1136DB-0F95-6F12-6D9C-2784600960E6}"/>
              </a:ext>
            </a:extLst>
          </p:cNvPr>
          <p:cNvSpPr txBox="1"/>
          <p:nvPr/>
        </p:nvSpPr>
        <p:spPr>
          <a:xfrm>
            <a:off x="1889028" y="6358850"/>
            <a:ext cx="809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10/13/2025                                   b1/Azz Tensor Collaboration                 Chhetra Lama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C7BE04-AD1F-3A2F-5276-EB303BF7685A}"/>
              </a:ext>
            </a:extLst>
          </p:cNvPr>
          <p:cNvSpPr txBox="1"/>
          <p:nvPr/>
        </p:nvSpPr>
        <p:spPr>
          <a:xfrm>
            <a:off x="5094650" y="4886452"/>
            <a:ext cx="201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Note: super noisy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79419B-CE43-4EB9-AB88-72657B91D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9" y="1414738"/>
            <a:ext cx="8612733" cy="4434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211136-9EE1-2BE1-401A-0F9AEE012DCB}"/>
                  </a:ext>
                </a:extLst>
              </p:cNvPr>
              <p:cNvSpPr txBox="1"/>
              <p:nvPr/>
            </p:nvSpPr>
            <p:spPr>
              <a:xfrm>
                <a:off x="4111601" y="5789231"/>
                <a:ext cx="30169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𝑅𝑎𝑡𝑖𝑜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=1.8±0.44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211136-9EE1-2BE1-401A-0F9AEE012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601" y="5789231"/>
                <a:ext cx="3016916" cy="461665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FB8406-D877-3CF9-8835-ECD14299A417}"/>
              </a:ext>
            </a:extLst>
          </p:cNvPr>
          <p:cNvCxnSpPr>
            <a:cxnSpLocks/>
          </p:cNvCxnSpPr>
          <p:nvPr/>
        </p:nvCxnSpPr>
        <p:spPr>
          <a:xfrm>
            <a:off x="3191370" y="1961075"/>
            <a:ext cx="8450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90C1AF8-4133-9172-3F58-A8C96E8D8056}"/>
              </a:ext>
            </a:extLst>
          </p:cNvPr>
          <p:cNvSpPr txBox="1"/>
          <p:nvPr/>
        </p:nvSpPr>
        <p:spPr>
          <a:xfrm>
            <a:off x="3191370" y="1724297"/>
            <a:ext cx="3501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</a:t>
            </a:r>
            <a:r>
              <a:rPr lang="en-US" sz="2400" dirty="0"/>
              <a:t>ratio of two lines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</a:t>
            </a:r>
            <a:r>
              <a:rPr lang="en-US" sz="2400" dirty="0"/>
              <a:t>Area ratio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C758B1-3599-36DE-CED7-F7899F318A06}"/>
              </a:ext>
            </a:extLst>
          </p:cNvPr>
          <p:cNvSpPr/>
          <p:nvPr/>
        </p:nvSpPr>
        <p:spPr>
          <a:xfrm>
            <a:off x="3381829" y="2279771"/>
            <a:ext cx="232068" cy="215583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6D99EF-AC89-7042-2285-BD98E13AFE8A}"/>
              </a:ext>
            </a:extLst>
          </p:cNvPr>
          <p:cNvSpPr txBox="1"/>
          <p:nvPr/>
        </p:nvSpPr>
        <p:spPr>
          <a:xfrm>
            <a:off x="2906360" y="933839"/>
            <a:ext cx="6192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Actual Power on the Target  =33.48dBm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3FE369D-5AA8-549B-2655-A6C93DDC0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01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6672A29-DB8C-18EA-9FDA-BF7DEF6AD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F914E8-6FC1-D736-5BCC-7677F1EF3789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5A068-4F15-0D2D-2A2A-483A029AED9B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1F92D-40B3-DEE2-2F55-25582F0D3D61}"/>
              </a:ext>
            </a:extLst>
          </p:cNvPr>
          <p:cNvSpPr/>
          <p:nvPr/>
        </p:nvSpPr>
        <p:spPr>
          <a:xfrm>
            <a:off x="1523999" y="6358850"/>
            <a:ext cx="8744430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D59682-99EF-3E2B-AEEC-57BD9508D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F6D315-794B-17C5-667A-3309950C6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816" y="6135092"/>
            <a:ext cx="2109669" cy="6507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54EA52F-F902-D732-B442-C2681EEF8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37911"/>
            <a:ext cx="9497762" cy="77748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Power on a Target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108B77-7221-F1D2-0F07-E74F65154680}"/>
              </a:ext>
            </a:extLst>
          </p:cNvPr>
          <p:cNvSpPr txBox="1"/>
          <p:nvPr/>
        </p:nvSpPr>
        <p:spPr>
          <a:xfrm>
            <a:off x="1889028" y="6358850"/>
            <a:ext cx="809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10/13/2025                                   b1/Azz Tensor Collaboration                 Chhetra Lama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E72F0B-1F43-63EA-9957-98E8AC226508}"/>
              </a:ext>
            </a:extLst>
          </p:cNvPr>
          <p:cNvSpPr/>
          <p:nvPr/>
        </p:nvSpPr>
        <p:spPr>
          <a:xfrm>
            <a:off x="494423" y="1135078"/>
            <a:ext cx="1499232" cy="117851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RF generator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6A6B93-45F3-775E-294B-8DD8CFDBFD8D}"/>
              </a:ext>
            </a:extLst>
          </p:cNvPr>
          <p:cNvSpPr/>
          <p:nvPr/>
        </p:nvSpPr>
        <p:spPr>
          <a:xfrm>
            <a:off x="2908054" y="1114901"/>
            <a:ext cx="1694943" cy="1198689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Switch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C3FA38-B752-82D0-08A5-D67EB873CDC3}"/>
              </a:ext>
            </a:extLst>
          </p:cNvPr>
          <p:cNvSpPr/>
          <p:nvPr/>
        </p:nvSpPr>
        <p:spPr>
          <a:xfrm>
            <a:off x="5446698" y="1114901"/>
            <a:ext cx="1527539" cy="1156068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LZY-22 + Amp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04409B-F63B-0A7F-9BB2-5F0DF0CB1C3A}"/>
              </a:ext>
            </a:extLst>
          </p:cNvPr>
          <p:cNvSpPr/>
          <p:nvPr/>
        </p:nvSpPr>
        <p:spPr>
          <a:xfrm>
            <a:off x="9988489" y="1114901"/>
            <a:ext cx="1433762" cy="1113448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Coil to target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034AAD6E-B7F9-773B-76CC-659E0F12D4B4}"/>
              </a:ext>
            </a:extLst>
          </p:cNvPr>
          <p:cNvSpPr/>
          <p:nvPr/>
        </p:nvSpPr>
        <p:spPr>
          <a:xfrm>
            <a:off x="2123532" y="1653935"/>
            <a:ext cx="725342" cy="3275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A4CB2148-CD81-F620-6F91-752F32B2138E}"/>
              </a:ext>
            </a:extLst>
          </p:cNvPr>
          <p:cNvSpPr/>
          <p:nvPr/>
        </p:nvSpPr>
        <p:spPr>
          <a:xfrm>
            <a:off x="4631179" y="1589651"/>
            <a:ext cx="725342" cy="3275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3DE2749-289F-B9B3-4BA3-052145F402CD}"/>
              </a:ext>
            </a:extLst>
          </p:cNvPr>
          <p:cNvSpPr/>
          <p:nvPr/>
        </p:nvSpPr>
        <p:spPr>
          <a:xfrm>
            <a:off x="6974237" y="1220319"/>
            <a:ext cx="3014252" cy="369332"/>
          </a:xfrm>
          <a:custGeom>
            <a:avLst/>
            <a:gdLst>
              <a:gd name="connsiteX0" fmla="*/ 0 w 2774196"/>
              <a:gd name="connsiteY0" fmla="*/ 294468 h 387458"/>
              <a:gd name="connsiteX1" fmla="*/ 108488 w 2774196"/>
              <a:gd name="connsiteY1" fmla="*/ 216976 h 387458"/>
              <a:gd name="connsiteX2" fmla="*/ 340963 w 2774196"/>
              <a:gd name="connsiteY2" fmla="*/ 216976 h 387458"/>
              <a:gd name="connsiteX3" fmla="*/ 433952 w 2774196"/>
              <a:gd name="connsiteY3" fmla="*/ 263471 h 387458"/>
              <a:gd name="connsiteX4" fmla="*/ 542440 w 2774196"/>
              <a:gd name="connsiteY4" fmla="*/ 387458 h 387458"/>
              <a:gd name="connsiteX5" fmla="*/ 650929 w 2774196"/>
              <a:gd name="connsiteY5" fmla="*/ 325464 h 387458"/>
              <a:gd name="connsiteX6" fmla="*/ 681925 w 2774196"/>
              <a:gd name="connsiteY6" fmla="*/ 278970 h 387458"/>
              <a:gd name="connsiteX7" fmla="*/ 759417 w 2774196"/>
              <a:gd name="connsiteY7" fmla="*/ 185980 h 387458"/>
              <a:gd name="connsiteX8" fmla="*/ 836908 w 2774196"/>
              <a:gd name="connsiteY8" fmla="*/ 46495 h 387458"/>
              <a:gd name="connsiteX9" fmla="*/ 883403 w 2774196"/>
              <a:gd name="connsiteY9" fmla="*/ 30997 h 387458"/>
              <a:gd name="connsiteX10" fmla="*/ 945396 w 2774196"/>
              <a:gd name="connsiteY10" fmla="*/ 46495 h 387458"/>
              <a:gd name="connsiteX11" fmla="*/ 1100379 w 2774196"/>
              <a:gd name="connsiteY11" fmla="*/ 185980 h 387458"/>
              <a:gd name="connsiteX12" fmla="*/ 1131376 w 2774196"/>
              <a:gd name="connsiteY12" fmla="*/ 232475 h 387458"/>
              <a:gd name="connsiteX13" fmla="*/ 1177871 w 2774196"/>
              <a:gd name="connsiteY13" fmla="*/ 278970 h 387458"/>
              <a:gd name="connsiteX14" fmla="*/ 1270861 w 2774196"/>
              <a:gd name="connsiteY14" fmla="*/ 309966 h 387458"/>
              <a:gd name="connsiteX15" fmla="*/ 1332854 w 2774196"/>
              <a:gd name="connsiteY15" fmla="*/ 294468 h 387458"/>
              <a:gd name="connsiteX16" fmla="*/ 1410346 w 2774196"/>
              <a:gd name="connsiteY16" fmla="*/ 201478 h 387458"/>
              <a:gd name="connsiteX17" fmla="*/ 1425844 w 2774196"/>
              <a:gd name="connsiteY17" fmla="*/ 154983 h 387458"/>
              <a:gd name="connsiteX18" fmla="*/ 1456840 w 2774196"/>
              <a:gd name="connsiteY18" fmla="*/ 108488 h 387458"/>
              <a:gd name="connsiteX19" fmla="*/ 1534332 w 2774196"/>
              <a:gd name="connsiteY19" fmla="*/ 0 h 387458"/>
              <a:gd name="connsiteX20" fmla="*/ 1627322 w 2774196"/>
              <a:gd name="connsiteY20" fmla="*/ 30997 h 387458"/>
              <a:gd name="connsiteX21" fmla="*/ 1658318 w 2774196"/>
              <a:gd name="connsiteY21" fmla="*/ 77492 h 387458"/>
              <a:gd name="connsiteX22" fmla="*/ 1751308 w 2774196"/>
              <a:gd name="connsiteY22" fmla="*/ 201478 h 387458"/>
              <a:gd name="connsiteX23" fmla="*/ 1813302 w 2774196"/>
              <a:gd name="connsiteY23" fmla="*/ 294468 h 387458"/>
              <a:gd name="connsiteX24" fmla="*/ 1844298 w 2774196"/>
              <a:gd name="connsiteY24" fmla="*/ 340963 h 387458"/>
              <a:gd name="connsiteX25" fmla="*/ 1952786 w 2774196"/>
              <a:gd name="connsiteY25" fmla="*/ 185980 h 387458"/>
              <a:gd name="connsiteX26" fmla="*/ 1999281 w 2774196"/>
              <a:gd name="connsiteY26" fmla="*/ 92990 h 387458"/>
              <a:gd name="connsiteX27" fmla="*/ 2014779 w 2774196"/>
              <a:gd name="connsiteY27" fmla="*/ 46495 h 387458"/>
              <a:gd name="connsiteX28" fmla="*/ 2061274 w 2774196"/>
              <a:gd name="connsiteY28" fmla="*/ 30997 h 387458"/>
              <a:gd name="connsiteX29" fmla="*/ 2107769 w 2774196"/>
              <a:gd name="connsiteY29" fmla="*/ 77492 h 387458"/>
              <a:gd name="connsiteX30" fmla="*/ 2169763 w 2774196"/>
              <a:gd name="connsiteY30" fmla="*/ 185980 h 387458"/>
              <a:gd name="connsiteX31" fmla="*/ 2231756 w 2774196"/>
              <a:gd name="connsiteY31" fmla="*/ 278970 h 387458"/>
              <a:gd name="connsiteX32" fmla="*/ 2262752 w 2774196"/>
              <a:gd name="connsiteY32" fmla="*/ 325464 h 387458"/>
              <a:gd name="connsiteX33" fmla="*/ 2324746 w 2774196"/>
              <a:gd name="connsiteY33" fmla="*/ 309966 h 387458"/>
              <a:gd name="connsiteX34" fmla="*/ 2386739 w 2774196"/>
              <a:gd name="connsiteY34" fmla="*/ 216976 h 387458"/>
              <a:gd name="connsiteX35" fmla="*/ 2417735 w 2774196"/>
              <a:gd name="connsiteY35" fmla="*/ 170481 h 387458"/>
              <a:gd name="connsiteX36" fmla="*/ 2464230 w 2774196"/>
              <a:gd name="connsiteY36" fmla="*/ 154983 h 387458"/>
              <a:gd name="connsiteX37" fmla="*/ 2588217 w 2774196"/>
              <a:gd name="connsiteY37" fmla="*/ 185980 h 387458"/>
              <a:gd name="connsiteX38" fmla="*/ 2634712 w 2774196"/>
              <a:gd name="connsiteY38" fmla="*/ 216976 h 387458"/>
              <a:gd name="connsiteX39" fmla="*/ 2681207 w 2774196"/>
              <a:gd name="connsiteY39" fmla="*/ 263471 h 387458"/>
              <a:gd name="connsiteX40" fmla="*/ 2774196 w 2774196"/>
              <a:gd name="connsiteY40" fmla="*/ 232475 h 387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774196" h="387458">
                <a:moveTo>
                  <a:pt x="0" y="294468"/>
                </a:moveTo>
                <a:cubicBezTo>
                  <a:pt x="36163" y="268637"/>
                  <a:pt x="67226" y="233481"/>
                  <a:pt x="108488" y="216976"/>
                </a:cubicBezTo>
                <a:cubicBezTo>
                  <a:pt x="187549" y="185351"/>
                  <a:pt x="262436" y="205758"/>
                  <a:pt x="340963" y="216976"/>
                </a:cubicBezTo>
                <a:cubicBezTo>
                  <a:pt x="374126" y="228031"/>
                  <a:pt x="409212" y="235197"/>
                  <a:pt x="433952" y="263471"/>
                </a:cubicBezTo>
                <a:cubicBezTo>
                  <a:pt x="560526" y="408126"/>
                  <a:pt x="437826" y="317713"/>
                  <a:pt x="542440" y="387458"/>
                </a:cubicBezTo>
                <a:cubicBezTo>
                  <a:pt x="595637" y="369725"/>
                  <a:pt x="604015" y="372377"/>
                  <a:pt x="650929" y="325464"/>
                </a:cubicBezTo>
                <a:cubicBezTo>
                  <a:pt x="664100" y="312293"/>
                  <a:pt x="670001" y="293279"/>
                  <a:pt x="681925" y="278970"/>
                </a:cubicBezTo>
                <a:cubicBezTo>
                  <a:pt x="781370" y="159637"/>
                  <a:pt x="682457" y="301419"/>
                  <a:pt x="759417" y="185980"/>
                </a:cubicBezTo>
                <a:cubicBezTo>
                  <a:pt x="773063" y="145041"/>
                  <a:pt x="796939" y="59818"/>
                  <a:pt x="836908" y="46495"/>
                </a:cubicBezTo>
                <a:lnTo>
                  <a:pt x="883403" y="30997"/>
                </a:lnTo>
                <a:cubicBezTo>
                  <a:pt x="904067" y="36163"/>
                  <a:pt x="926344" y="36969"/>
                  <a:pt x="945396" y="46495"/>
                </a:cubicBezTo>
                <a:cubicBezTo>
                  <a:pt x="985416" y="66505"/>
                  <a:pt x="1085929" y="164306"/>
                  <a:pt x="1100379" y="185980"/>
                </a:cubicBezTo>
                <a:cubicBezTo>
                  <a:pt x="1110711" y="201478"/>
                  <a:pt x="1119451" y="218166"/>
                  <a:pt x="1131376" y="232475"/>
                </a:cubicBezTo>
                <a:cubicBezTo>
                  <a:pt x="1145408" y="249313"/>
                  <a:pt x="1158711" y="268326"/>
                  <a:pt x="1177871" y="278970"/>
                </a:cubicBezTo>
                <a:cubicBezTo>
                  <a:pt x="1206433" y="294837"/>
                  <a:pt x="1270861" y="309966"/>
                  <a:pt x="1270861" y="309966"/>
                </a:cubicBezTo>
                <a:cubicBezTo>
                  <a:pt x="1291525" y="304800"/>
                  <a:pt x="1314360" y="305036"/>
                  <a:pt x="1332854" y="294468"/>
                </a:cubicBezTo>
                <a:cubicBezTo>
                  <a:pt x="1364981" y="276110"/>
                  <a:pt x="1390595" y="231105"/>
                  <a:pt x="1410346" y="201478"/>
                </a:cubicBezTo>
                <a:cubicBezTo>
                  <a:pt x="1415512" y="185980"/>
                  <a:pt x="1418538" y="169595"/>
                  <a:pt x="1425844" y="154983"/>
                </a:cubicBezTo>
                <a:cubicBezTo>
                  <a:pt x="1434174" y="138323"/>
                  <a:pt x="1449275" y="125509"/>
                  <a:pt x="1456840" y="108488"/>
                </a:cubicBezTo>
                <a:cubicBezTo>
                  <a:pt x="1507153" y="-4717"/>
                  <a:pt x="1449765" y="28188"/>
                  <a:pt x="1534332" y="0"/>
                </a:cubicBezTo>
                <a:cubicBezTo>
                  <a:pt x="1565329" y="10332"/>
                  <a:pt x="1599615" y="13680"/>
                  <a:pt x="1627322" y="30997"/>
                </a:cubicBezTo>
                <a:cubicBezTo>
                  <a:pt x="1643117" y="40869"/>
                  <a:pt x="1647362" y="62428"/>
                  <a:pt x="1658318" y="77492"/>
                </a:cubicBezTo>
                <a:cubicBezTo>
                  <a:pt x="1688703" y="119272"/>
                  <a:pt x="1722651" y="158494"/>
                  <a:pt x="1751308" y="201478"/>
                </a:cubicBezTo>
                <a:lnTo>
                  <a:pt x="1813302" y="294468"/>
                </a:lnTo>
                <a:lnTo>
                  <a:pt x="1844298" y="340963"/>
                </a:lnTo>
                <a:cubicBezTo>
                  <a:pt x="1865519" y="312669"/>
                  <a:pt x="1945153" y="208879"/>
                  <a:pt x="1952786" y="185980"/>
                </a:cubicBezTo>
                <a:cubicBezTo>
                  <a:pt x="1991746" y="69106"/>
                  <a:pt x="1939190" y="213174"/>
                  <a:pt x="1999281" y="92990"/>
                </a:cubicBezTo>
                <a:cubicBezTo>
                  <a:pt x="2006587" y="78378"/>
                  <a:pt x="2003227" y="58047"/>
                  <a:pt x="2014779" y="46495"/>
                </a:cubicBezTo>
                <a:cubicBezTo>
                  <a:pt x="2026331" y="34943"/>
                  <a:pt x="2045776" y="36163"/>
                  <a:pt x="2061274" y="30997"/>
                </a:cubicBezTo>
                <a:cubicBezTo>
                  <a:pt x="2076772" y="46495"/>
                  <a:pt x="2093737" y="60654"/>
                  <a:pt x="2107769" y="77492"/>
                </a:cubicBezTo>
                <a:cubicBezTo>
                  <a:pt x="2146063" y="123445"/>
                  <a:pt x="2137280" y="131843"/>
                  <a:pt x="2169763" y="185980"/>
                </a:cubicBezTo>
                <a:cubicBezTo>
                  <a:pt x="2188930" y="217924"/>
                  <a:pt x="2211092" y="247973"/>
                  <a:pt x="2231756" y="278970"/>
                </a:cubicBezTo>
                <a:lnTo>
                  <a:pt x="2262752" y="325464"/>
                </a:lnTo>
                <a:cubicBezTo>
                  <a:pt x="2283417" y="320298"/>
                  <a:pt x="2308716" y="323993"/>
                  <a:pt x="2324746" y="309966"/>
                </a:cubicBezTo>
                <a:cubicBezTo>
                  <a:pt x="2352782" y="285435"/>
                  <a:pt x="2366075" y="247973"/>
                  <a:pt x="2386739" y="216976"/>
                </a:cubicBezTo>
                <a:cubicBezTo>
                  <a:pt x="2397071" y="201478"/>
                  <a:pt x="2400064" y="176371"/>
                  <a:pt x="2417735" y="170481"/>
                </a:cubicBezTo>
                <a:lnTo>
                  <a:pt x="2464230" y="154983"/>
                </a:lnTo>
                <a:cubicBezTo>
                  <a:pt x="2493711" y="160879"/>
                  <a:pt x="2556442" y="170092"/>
                  <a:pt x="2588217" y="185980"/>
                </a:cubicBezTo>
                <a:cubicBezTo>
                  <a:pt x="2604877" y="194310"/>
                  <a:pt x="2620403" y="205052"/>
                  <a:pt x="2634712" y="216976"/>
                </a:cubicBezTo>
                <a:cubicBezTo>
                  <a:pt x="2651550" y="231007"/>
                  <a:pt x="2665709" y="247973"/>
                  <a:pt x="2681207" y="263471"/>
                </a:cubicBezTo>
                <a:cubicBezTo>
                  <a:pt x="2754407" y="245171"/>
                  <a:pt x="2724148" y="257499"/>
                  <a:pt x="2774196" y="232475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CF3375D9-73A6-1A92-2666-78EC72135783}"/>
              </a:ext>
            </a:extLst>
          </p:cNvPr>
          <p:cNvSpPr/>
          <p:nvPr/>
        </p:nvSpPr>
        <p:spPr>
          <a:xfrm>
            <a:off x="6994650" y="1653935"/>
            <a:ext cx="3014252" cy="369332"/>
          </a:xfrm>
          <a:custGeom>
            <a:avLst/>
            <a:gdLst>
              <a:gd name="connsiteX0" fmla="*/ 0 w 2774196"/>
              <a:gd name="connsiteY0" fmla="*/ 294468 h 387458"/>
              <a:gd name="connsiteX1" fmla="*/ 108488 w 2774196"/>
              <a:gd name="connsiteY1" fmla="*/ 216976 h 387458"/>
              <a:gd name="connsiteX2" fmla="*/ 340963 w 2774196"/>
              <a:gd name="connsiteY2" fmla="*/ 216976 h 387458"/>
              <a:gd name="connsiteX3" fmla="*/ 433952 w 2774196"/>
              <a:gd name="connsiteY3" fmla="*/ 263471 h 387458"/>
              <a:gd name="connsiteX4" fmla="*/ 542440 w 2774196"/>
              <a:gd name="connsiteY4" fmla="*/ 387458 h 387458"/>
              <a:gd name="connsiteX5" fmla="*/ 650929 w 2774196"/>
              <a:gd name="connsiteY5" fmla="*/ 325464 h 387458"/>
              <a:gd name="connsiteX6" fmla="*/ 681925 w 2774196"/>
              <a:gd name="connsiteY6" fmla="*/ 278970 h 387458"/>
              <a:gd name="connsiteX7" fmla="*/ 759417 w 2774196"/>
              <a:gd name="connsiteY7" fmla="*/ 185980 h 387458"/>
              <a:gd name="connsiteX8" fmla="*/ 836908 w 2774196"/>
              <a:gd name="connsiteY8" fmla="*/ 46495 h 387458"/>
              <a:gd name="connsiteX9" fmla="*/ 883403 w 2774196"/>
              <a:gd name="connsiteY9" fmla="*/ 30997 h 387458"/>
              <a:gd name="connsiteX10" fmla="*/ 945396 w 2774196"/>
              <a:gd name="connsiteY10" fmla="*/ 46495 h 387458"/>
              <a:gd name="connsiteX11" fmla="*/ 1100379 w 2774196"/>
              <a:gd name="connsiteY11" fmla="*/ 185980 h 387458"/>
              <a:gd name="connsiteX12" fmla="*/ 1131376 w 2774196"/>
              <a:gd name="connsiteY12" fmla="*/ 232475 h 387458"/>
              <a:gd name="connsiteX13" fmla="*/ 1177871 w 2774196"/>
              <a:gd name="connsiteY13" fmla="*/ 278970 h 387458"/>
              <a:gd name="connsiteX14" fmla="*/ 1270861 w 2774196"/>
              <a:gd name="connsiteY14" fmla="*/ 309966 h 387458"/>
              <a:gd name="connsiteX15" fmla="*/ 1332854 w 2774196"/>
              <a:gd name="connsiteY15" fmla="*/ 294468 h 387458"/>
              <a:gd name="connsiteX16" fmla="*/ 1410346 w 2774196"/>
              <a:gd name="connsiteY16" fmla="*/ 201478 h 387458"/>
              <a:gd name="connsiteX17" fmla="*/ 1425844 w 2774196"/>
              <a:gd name="connsiteY17" fmla="*/ 154983 h 387458"/>
              <a:gd name="connsiteX18" fmla="*/ 1456840 w 2774196"/>
              <a:gd name="connsiteY18" fmla="*/ 108488 h 387458"/>
              <a:gd name="connsiteX19" fmla="*/ 1534332 w 2774196"/>
              <a:gd name="connsiteY19" fmla="*/ 0 h 387458"/>
              <a:gd name="connsiteX20" fmla="*/ 1627322 w 2774196"/>
              <a:gd name="connsiteY20" fmla="*/ 30997 h 387458"/>
              <a:gd name="connsiteX21" fmla="*/ 1658318 w 2774196"/>
              <a:gd name="connsiteY21" fmla="*/ 77492 h 387458"/>
              <a:gd name="connsiteX22" fmla="*/ 1751308 w 2774196"/>
              <a:gd name="connsiteY22" fmla="*/ 201478 h 387458"/>
              <a:gd name="connsiteX23" fmla="*/ 1813302 w 2774196"/>
              <a:gd name="connsiteY23" fmla="*/ 294468 h 387458"/>
              <a:gd name="connsiteX24" fmla="*/ 1844298 w 2774196"/>
              <a:gd name="connsiteY24" fmla="*/ 340963 h 387458"/>
              <a:gd name="connsiteX25" fmla="*/ 1952786 w 2774196"/>
              <a:gd name="connsiteY25" fmla="*/ 185980 h 387458"/>
              <a:gd name="connsiteX26" fmla="*/ 1999281 w 2774196"/>
              <a:gd name="connsiteY26" fmla="*/ 92990 h 387458"/>
              <a:gd name="connsiteX27" fmla="*/ 2014779 w 2774196"/>
              <a:gd name="connsiteY27" fmla="*/ 46495 h 387458"/>
              <a:gd name="connsiteX28" fmla="*/ 2061274 w 2774196"/>
              <a:gd name="connsiteY28" fmla="*/ 30997 h 387458"/>
              <a:gd name="connsiteX29" fmla="*/ 2107769 w 2774196"/>
              <a:gd name="connsiteY29" fmla="*/ 77492 h 387458"/>
              <a:gd name="connsiteX30" fmla="*/ 2169763 w 2774196"/>
              <a:gd name="connsiteY30" fmla="*/ 185980 h 387458"/>
              <a:gd name="connsiteX31" fmla="*/ 2231756 w 2774196"/>
              <a:gd name="connsiteY31" fmla="*/ 278970 h 387458"/>
              <a:gd name="connsiteX32" fmla="*/ 2262752 w 2774196"/>
              <a:gd name="connsiteY32" fmla="*/ 325464 h 387458"/>
              <a:gd name="connsiteX33" fmla="*/ 2324746 w 2774196"/>
              <a:gd name="connsiteY33" fmla="*/ 309966 h 387458"/>
              <a:gd name="connsiteX34" fmla="*/ 2386739 w 2774196"/>
              <a:gd name="connsiteY34" fmla="*/ 216976 h 387458"/>
              <a:gd name="connsiteX35" fmla="*/ 2417735 w 2774196"/>
              <a:gd name="connsiteY35" fmla="*/ 170481 h 387458"/>
              <a:gd name="connsiteX36" fmla="*/ 2464230 w 2774196"/>
              <a:gd name="connsiteY36" fmla="*/ 154983 h 387458"/>
              <a:gd name="connsiteX37" fmla="*/ 2588217 w 2774196"/>
              <a:gd name="connsiteY37" fmla="*/ 185980 h 387458"/>
              <a:gd name="connsiteX38" fmla="*/ 2634712 w 2774196"/>
              <a:gd name="connsiteY38" fmla="*/ 216976 h 387458"/>
              <a:gd name="connsiteX39" fmla="*/ 2681207 w 2774196"/>
              <a:gd name="connsiteY39" fmla="*/ 263471 h 387458"/>
              <a:gd name="connsiteX40" fmla="*/ 2774196 w 2774196"/>
              <a:gd name="connsiteY40" fmla="*/ 232475 h 387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774196" h="387458">
                <a:moveTo>
                  <a:pt x="0" y="294468"/>
                </a:moveTo>
                <a:cubicBezTo>
                  <a:pt x="36163" y="268637"/>
                  <a:pt x="67226" y="233481"/>
                  <a:pt x="108488" y="216976"/>
                </a:cubicBezTo>
                <a:cubicBezTo>
                  <a:pt x="187549" y="185351"/>
                  <a:pt x="262436" y="205758"/>
                  <a:pt x="340963" y="216976"/>
                </a:cubicBezTo>
                <a:cubicBezTo>
                  <a:pt x="374126" y="228031"/>
                  <a:pt x="409212" y="235197"/>
                  <a:pt x="433952" y="263471"/>
                </a:cubicBezTo>
                <a:cubicBezTo>
                  <a:pt x="560526" y="408126"/>
                  <a:pt x="437826" y="317713"/>
                  <a:pt x="542440" y="387458"/>
                </a:cubicBezTo>
                <a:cubicBezTo>
                  <a:pt x="595637" y="369725"/>
                  <a:pt x="604015" y="372377"/>
                  <a:pt x="650929" y="325464"/>
                </a:cubicBezTo>
                <a:cubicBezTo>
                  <a:pt x="664100" y="312293"/>
                  <a:pt x="670001" y="293279"/>
                  <a:pt x="681925" y="278970"/>
                </a:cubicBezTo>
                <a:cubicBezTo>
                  <a:pt x="781370" y="159637"/>
                  <a:pt x="682457" y="301419"/>
                  <a:pt x="759417" y="185980"/>
                </a:cubicBezTo>
                <a:cubicBezTo>
                  <a:pt x="773063" y="145041"/>
                  <a:pt x="796939" y="59818"/>
                  <a:pt x="836908" y="46495"/>
                </a:cubicBezTo>
                <a:lnTo>
                  <a:pt x="883403" y="30997"/>
                </a:lnTo>
                <a:cubicBezTo>
                  <a:pt x="904067" y="36163"/>
                  <a:pt x="926344" y="36969"/>
                  <a:pt x="945396" y="46495"/>
                </a:cubicBezTo>
                <a:cubicBezTo>
                  <a:pt x="985416" y="66505"/>
                  <a:pt x="1085929" y="164306"/>
                  <a:pt x="1100379" y="185980"/>
                </a:cubicBezTo>
                <a:cubicBezTo>
                  <a:pt x="1110711" y="201478"/>
                  <a:pt x="1119451" y="218166"/>
                  <a:pt x="1131376" y="232475"/>
                </a:cubicBezTo>
                <a:cubicBezTo>
                  <a:pt x="1145408" y="249313"/>
                  <a:pt x="1158711" y="268326"/>
                  <a:pt x="1177871" y="278970"/>
                </a:cubicBezTo>
                <a:cubicBezTo>
                  <a:pt x="1206433" y="294837"/>
                  <a:pt x="1270861" y="309966"/>
                  <a:pt x="1270861" y="309966"/>
                </a:cubicBezTo>
                <a:cubicBezTo>
                  <a:pt x="1291525" y="304800"/>
                  <a:pt x="1314360" y="305036"/>
                  <a:pt x="1332854" y="294468"/>
                </a:cubicBezTo>
                <a:cubicBezTo>
                  <a:pt x="1364981" y="276110"/>
                  <a:pt x="1390595" y="231105"/>
                  <a:pt x="1410346" y="201478"/>
                </a:cubicBezTo>
                <a:cubicBezTo>
                  <a:pt x="1415512" y="185980"/>
                  <a:pt x="1418538" y="169595"/>
                  <a:pt x="1425844" y="154983"/>
                </a:cubicBezTo>
                <a:cubicBezTo>
                  <a:pt x="1434174" y="138323"/>
                  <a:pt x="1449275" y="125509"/>
                  <a:pt x="1456840" y="108488"/>
                </a:cubicBezTo>
                <a:cubicBezTo>
                  <a:pt x="1507153" y="-4717"/>
                  <a:pt x="1449765" y="28188"/>
                  <a:pt x="1534332" y="0"/>
                </a:cubicBezTo>
                <a:cubicBezTo>
                  <a:pt x="1565329" y="10332"/>
                  <a:pt x="1599615" y="13680"/>
                  <a:pt x="1627322" y="30997"/>
                </a:cubicBezTo>
                <a:cubicBezTo>
                  <a:pt x="1643117" y="40869"/>
                  <a:pt x="1647362" y="62428"/>
                  <a:pt x="1658318" y="77492"/>
                </a:cubicBezTo>
                <a:cubicBezTo>
                  <a:pt x="1688703" y="119272"/>
                  <a:pt x="1722651" y="158494"/>
                  <a:pt x="1751308" y="201478"/>
                </a:cubicBezTo>
                <a:lnTo>
                  <a:pt x="1813302" y="294468"/>
                </a:lnTo>
                <a:lnTo>
                  <a:pt x="1844298" y="340963"/>
                </a:lnTo>
                <a:cubicBezTo>
                  <a:pt x="1865519" y="312669"/>
                  <a:pt x="1945153" y="208879"/>
                  <a:pt x="1952786" y="185980"/>
                </a:cubicBezTo>
                <a:cubicBezTo>
                  <a:pt x="1991746" y="69106"/>
                  <a:pt x="1939190" y="213174"/>
                  <a:pt x="1999281" y="92990"/>
                </a:cubicBezTo>
                <a:cubicBezTo>
                  <a:pt x="2006587" y="78378"/>
                  <a:pt x="2003227" y="58047"/>
                  <a:pt x="2014779" y="46495"/>
                </a:cubicBezTo>
                <a:cubicBezTo>
                  <a:pt x="2026331" y="34943"/>
                  <a:pt x="2045776" y="36163"/>
                  <a:pt x="2061274" y="30997"/>
                </a:cubicBezTo>
                <a:cubicBezTo>
                  <a:pt x="2076772" y="46495"/>
                  <a:pt x="2093737" y="60654"/>
                  <a:pt x="2107769" y="77492"/>
                </a:cubicBezTo>
                <a:cubicBezTo>
                  <a:pt x="2146063" y="123445"/>
                  <a:pt x="2137280" y="131843"/>
                  <a:pt x="2169763" y="185980"/>
                </a:cubicBezTo>
                <a:cubicBezTo>
                  <a:pt x="2188930" y="217924"/>
                  <a:pt x="2211092" y="247973"/>
                  <a:pt x="2231756" y="278970"/>
                </a:cubicBezTo>
                <a:lnTo>
                  <a:pt x="2262752" y="325464"/>
                </a:lnTo>
                <a:cubicBezTo>
                  <a:pt x="2283417" y="320298"/>
                  <a:pt x="2308716" y="323993"/>
                  <a:pt x="2324746" y="309966"/>
                </a:cubicBezTo>
                <a:cubicBezTo>
                  <a:pt x="2352782" y="285435"/>
                  <a:pt x="2366075" y="247973"/>
                  <a:pt x="2386739" y="216976"/>
                </a:cubicBezTo>
                <a:cubicBezTo>
                  <a:pt x="2397071" y="201478"/>
                  <a:pt x="2400064" y="176371"/>
                  <a:pt x="2417735" y="170481"/>
                </a:cubicBezTo>
                <a:lnTo>
                  <a:pt x="2464230" y="154983"/>
                </a:lnTo>
                <a:cubicBezTo>
                  <a:pt x="2493711" y="160879"/>
                  <a:pt x="2556442" y="170092"/>
                  <a:pt x="2588217" y="185980"/>
                </a:cubicBezTo>
                <a:cubicBezTo>
                  <a:pt x="2604877" y="194310"/>
                  <a:pt x="2620403" y="205052"/>
                  <a:pt x="2634712" y="216976"/>
                </a:cubicBezTo>
                <a:cubicBezTo>
                  <a:pt x="2651550" y="231007"/>
                  <a:pt x="2665709" y="247973"/>
                  <a:pt x="2681207" y="263471"/>
                </a:cubicBezTo>
                <a:cubicBezTo>
                  <a:pt x="2754407" y="245171"/>
                  <a:pt x="2724148" y="257499"/>
                  <a:pt x="2774196" y="232475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D552F3-01DA-FEEF-3EDF-052A7B068B7F}"/>
              </a:ext>
            </a:extLst>
          </p:cNvPr>
          <p:cNvSpPr txBox="1"/>
          <p:nvPr/>
        </p:nvSpPr>
        <p:spPr>
          <a:xfrm>
            <a:off x="7888636" y="1404985"/>
            <a:ext cx="1395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Long Cables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43A729-6F31-5F52-AA1A-A09B48396AD3}"/>
              </a:ext>
            </a:extLst>
          </p:cNvPr>
          <p:cNvSpPr txBox="1"/>
          <p:nvPr/>
        </p:nvSpPr>
        <p:spPr>
          <a:xfrm>
            <a:off x="726910" y="2523771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# dBm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F38062-5CF0-284B-3E8A-5A02AFBFF07E}"/>
              </a:ext>
            </a:extLst>
          </p:cNvPr>
          <p:cNvSpPr txBox="1"/>
          <p:nvPr/>
        </p:nvSpPr>
        <p:spPr>
          <a:xfrm>
            <a:off x="3223647" y="2538989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en-US" sz="2400" dirty="0"/>
              <a:t>1dBm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42FD47-0752-EC24-A993-4740FF68AE78}"/>
              </a:ext>
            </a:extLst>
          </p:cNvPr>
          <p:cNvSpPr txBox="1"/>
          <p:nvPr/>
        </p:nvSpPr>
        <p:spPr>
          <a:xfrm>
            <a:off x="5594888" y="2523771"/>
            <a:ext cx="130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+43dBm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192559-9BA8-5895-3AB5-F715D50B978F}"/>
              </a:ext>
            </a:extLst>
          </p:cNvPr>
          <p:cNvSpPr txBox="1"/>
          <p:nvPr/>
        </p:nvSpPr>
        <p:spPr>
          <a:xfrm>
            <a:off x="8151820" y="2523771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-3dBm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1142D4-05F1-DFB2-BD95-2B08B660BF8A}"/>
              </a:ext>
            </a:extLst>
          </p:cNvPr>
          <p:cNvSpPr txBox="1"/>
          <p:nvPr/>
        </p:nvSpPr>
        <p:spPr>
          <a:xfrm>
            <a:off x="9860816" y="2523771"/>
            <a:ext cx="1667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 total sum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959A5A6-6834-E90A-1FAA-FD2778168991}"/>
                  </a:ext>
                </a:extLst>
              </p:cNvPr>
              <p:cNvSpPr txBox="1"/>
              <p:nvPr/>
            </p:nvSpPr>
            <p:spPr>
              <a:xfrm>
                <a:off x="605171" y="3327797"/>
                <a:ext cx="9979434" cy="867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𝑡𝑎𝑟𝑔𝑒𝑡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𝑔𝑒𝑛𝑒𝑟𝑎𝑡𝑜𝑟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+39 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𝑑𝐵𝑚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+10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(1 −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𝑉𝑆𝑊𝑅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num>
                                    <m:den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𝑉𝑆𝑊𝑅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959A5A6-6834-E90A-1FAA-FD2778168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71" y="3327797"/>
                <a:ext cx="9979434" cy="867032"/>
              </a:xfrm>
              <a:prstGeom prst="rect">
                <a:avLst/>
              </a:prstGeom>
              <a:blipFill>
                <a:blip r:embed="rId4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88C897D-A76C-AC1E-3162-0A9B219E1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022486"/>
              </p:ext>
            </p:extLst>
          </p:nvPr>
        </p:nvGraphicFramePr>
        <p:xfrm>
          <a:off x="1725243" y="4279143"/>
          <a:ext cx="853561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328">
                  <a:extLst>
                    <a:ext uri="{9D8B030D-6E8A-4147-A177-3AD203B41FA5}">
                      <a16:colId xmlns:a16="http://schemas.microsoft.com/office/drawing/2014/main" val="133330323"/>
                    </a:ext>
                  </a:extLst>
                </a:gridCol>
                <a:gridCol w="4613080">
                  <a:extLst>
                    <a:ext uri="{9D8B030D-6E8A-4147-A177-3AD203B41FA5}">
                      <a16:colId xmlns:a16="http://schemas.microsoft.com/office/drawing/2014/main" val="3124291528"/>
                    </a:ext>
                  </a:extLst>
                </a:gridCol>
                <a:gridCol w="2845204">
                  <a:extLst>
                    <a:ext uri="{9D8B030D-6E8A-4147-A177-3AD203B41FA5}">
                      <a16:colId xmlns:a16="http://schemas.microsoft.com/office/drawing/2014/main" val="23669704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S.N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 on RF generator (in dBm)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 on the Target(dBm)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241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16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91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785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8419303"/>
                  </a:ext>
                </a:extLst>
              </a:tr>
            </a:tbl>
          </a:graphicData>
        </a:graphic>
      </p:graphicFrame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6A8A93B-2815-869B-C5CD-9DB24FB98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16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CC2F30B9-18CE-FA43-9465-90BD68FFD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1085" y="3636026"/>
            <a:ext cx="3507957" cy="13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82" dirty="0"/>
              <a:t>C12-15-005:   </a:t>
            </a:r>
            <a:r>
              <a:rPr lang="en-US" altLang="ja-JP" sz="1982" i="1" dirty="0"/>
              <a:t>A</a:t>
            </a:r>
            <a:r>
              <a:rPr lang="en-US" altLang="ja-JP" sz="1982" i="1" baseline="-25000" dirty="0"/>
              <a:t>zz</a:t>
            </a:r>
            <a:r>
              <a:rPr lang="en-US" altLang="ja-JP" sz="1982" i="1" dirty="0"/>
              <a:t> for x&gt;1</a:t>
            </a:r>
            <a:endParaRPr lang="en-US" altLang="ja-JP" sz="1982" dirty="0"/>
          </a:p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1585" b="1" dirty="0"/>
          </a:p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579" dirty="0"/>
          </a:p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579" dirty="0"/>
          </a:p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579" dirty="0"/>
          </a:p>
        </p:txBody>
      </p:sp>
      <p:sp>
        <p:nvSpPr>
          <p:cNvPr id="41986" name="Rectangle 1">
            <a:extLst>
              <a:ext uri="{FF2B5EF4-FFF2-40B4-BE49-F238E27FC236}">
                <a16:creationId xmlns:a16="http://schemas.microsoft.com/office/drawing/2014/main" id="{CB74AD2E-A244-3649-AC0B-3CE2979DE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866" y="3636026"/>
            <a:ext cx="4241132" cy="8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82" dirty="0"/>
              <a:t>C12-13-011:  The </a:t>
            </a:r>
            <a:r>
              <a:rPr lang="en-US" altLang="en-US" sz="1982" i="1" dirty="0"/>
              <a:t>b</a:t>
            </a:r>
            <a:r>
              <a:rPr lang="en-US" altLang="en-US" sz="1982" i="1" baseline="-25000" dirty="0"/>
              <a:t>1</a:t>
            </a:r>
            <a:r>
              <a:rPr lang="en-US" altLang="en-US" sz="1982" i="1" dirty="0"/>
              <a:t> experiment</a:t>
            </a:r>
            <a:endParaRPr lang="en-US" altLang="en-US" sz="1585" dirty="0"/>
          </a:p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579" dirty="0"/>
          </a:p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579" dirty="0"/>
          </a:p>
        </p:txBody>
      </p:sp>
      <p:sp>
        <p:nvSpPr>
          <p:cNvPr id="41987" name="TextBox 1">
            <a:extLst>
              <a:ext uri="{FF2B5EF4-FFF2-40B4-BE49-F238E27FC236}">
                <a16:creationId xmlns:a16="http://schemas.microsoft.com/office/drawing/2014/main" id="{6EF30A3D-D93F-7847-9216-B2DAD8A9A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959" y="4130229"/>
            <a:ext cx="2511457" cy="64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84" dirty="0"/>
              <a:t>30 Days in </a:t>
            </a:r>
            <a:r>
              <a:rPr lang="en-US" altLang="en-US" sz="1784" dirty="0" err="1"/>
              <a:t>Jlab</a:t>
            </a:r>
            <a:r>
              <a:rPr lang="en-US" altLang="en-US" sz="1784" dirty="0"/>
              <a:t> Hall C</a:t>
            </a:r>
          </a:p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84" dirty="0"/>
              <a:t>A</a:t>
            </a:r>
            <a:r>
              <a:rPr lang="en-US" altLang="en-US" sz="1784" baseline="30000" dirty="0"/>
              <a:t>-</a:t>
            </a:r>
            <a:r>
              <a:rPr lang="en-US" altLang="en-US" sz="1784" dirty="0"/>
              <a:t> Physics Rating</a:t>
            </a:r>
          </a:p>
        </p:txBody>
      </p:sp>
      <p:pic>
        <p:nvPicPr>
          <p:cNvPr id="41988" name="Picture 4" descr="JLab_logo_white1.jpg">
            <a:extLst>
              <a:ext uri="{FF2B5EF4-FFF2-40B4-BE49-F238E27FC236}">
                <a16:creationId xmlns:a16="http://schemas.microsoft.com/office/drawing/2014/main" id="{6F4625C8-8DF7-D947-B8D7-63D2B389C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047" y="717553"/>
            <a:ext cx="2417588" cy="75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UVA_logo.gif~c200.gif">
            <a:extLst>
              <a:ext uri="{FF2B5EF4-FFF2-40B4-BE49-F238E27FC236}">
                <a16:creationId xmlns:a16="http://schemas.microsoft.com/office/drawing/2014/main" id="{418755FE-2B63-8140-8F4E-7634BB6AC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936" y="739568"/>
            <a:ext cx="2489377" cy="248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Unh_logo-2.jpg">
            <a:extLst>
              <a:ext uri="{FF2B5EF4-FFF2-40B4-BE49-F238E27FC236}">
                <a16:creationId xmlns:a16="http://schemas.microsoft.com/office/drawing/2014/main" id="{7D3A897C-39D7-9C41-A2DE-701C4DA63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00" y="936671"/>
            <a:ext cx="3084521" cy="241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1">
            <a:extLst>
              <a:ext uri="{FF2B5EF4-FFF2-40B4-BE49-F238E27FC236}">
                <a16:creationId xmlns:a16="http://schemas.microsoft.com/office/drawing/2014/main" id="{522C2A1A-8386-CB44-8923-B66065CFA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1739" y="4130229"/>
            <a:ext cx="2511457" cy="64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84" dirty="0"/>
              <a:t>44 Days in </a:t>
            </a:r>
            <a:r>
              <a:rPr lang="en-US" altLang="en-US" sz="1784" dirty="0" err="1"/>
              <a:t>Jlab</a:t>
            </a:r>
            <a:r>
              <a:rPr lang="en-US" altLang="en-US" sz="1784" dirty="0"/>
              <a:t> Hall C</a:t>
            </a:r>
          </a:p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84" dirty="0"/>
              <a:t>A</a:t>
            </a:r>
            <a:r>
              <a:rPr lang="en-US" altLang="en-US" sz="1784" baseline="30000" dirty="0"/>
              <a:t>-</a:t>
            </a:r>
            <a:r>
              <a:rPr lang="en-US" altLang="en-US" sz="1784" dirty="0"/>
              <a:t> Physics Rating</a:t>
            </a:r>
          </a:p>
        </p:txBody>
      </p:sp>
      <p:sp>
        <p:nvSpPr>
          <p:cNvPr id="41992" name="TextBox 12">
            <a:extLst>
              <a:ext uri="{FF2B5EF4-FFF2-40B4-BE49-F238E27FC236}">
                <a16:creationId xmlns:a16="http://schemas.microsoft.com/office/drawing/2014/main" id="{4025B577-6A4B-6244-BD4C-A1AEFE94B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318" y="4860075"/>
            <a:ext cx="7282114" cy="118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algn="ctr"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82" b="1" u="sng" dirty="0" err="1"/>
              <a:t>RunGroup</a:t>
            </a:r>
            <a:r>
              <a:rPr lang="en-US" altLang="en-US" sz="1982" b="1" u="sng" dirty="0"/>
              <a:t> Spokespersons </a:t>
            </a:r>
          </a:p>
          <a:p>
            <a:pPr algn="ctr"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579" b="1" u="sng" dirty="0"/>
          </a:p>
          <a:p>
            <a:pPr algn="ctr"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84" b="1" dirty="0"/>
              <a:t>Chen, Day, Higinbotham, </a:t>
            </a:r>
            <a:r>
              <a:rPr lang="en-US" altLang="en-US" sz="1784" b="1" dirty="0" err="1"/>
              <a:t>Kalantarians</a:t>
            </a:r>
            <a:r>
              <a:rPr lang="en-US" altLang="en-US" sz="1784" b="1" dirty="0"/>
              <a:t>, Keller </a:t>
            </a:r>
          </a:p>
          <a:p>
            <a:pPr algn="ctr"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84" b="1" dirty="0"/>
              <a:t>Long, Rondon, Slifer, </a:t>
            </a:r>
            <a:r>
              <a:rPr lang="en-US" altLang="en-US" sz="1784" b="1" dirty="0" err="1"/>
              <a:t>Solvignon</a:t>
            </a:r>
            <a:r>
              <a:rPr lang="en-US" altLang="en-US" sz="1784" b="1" dirty="0"/>
              <a:t> </a:t>
            </a:r>
          </a:p>
        </p:txBody>
      </p:sp>
      <p:pic>
        <p:nvPicPr>
          <p:cNvPr id="41993" name="Picture 2">
            <a:extLst>
              <a:ext uri="{FF2B5EF4-FFF2-40B4-BE49-F238E27FC236}">
                <a16:creationId xmlns:a16="http://schemas.microsoft.com/office/drawing/2014/main" id="{4AE47801-4E79-4F41-9DB1-0735FA4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71" y="1311826"/>
            <a:ext cx="1399251" cy="139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4" name="Group 7">
            <a:extLst>
              <a:ext uri="{FF2B5EF4-FFF2-40B4-BE49-F238E27FC236}">
                <a16:creationId xmlns:a16="http://schemas.microsoft.com/office/drawing/2014/main" id="{A326EA04-7149-E04D-AB57-218A0FF57193}"/>
              </a:ext>
            </a:extLst>
          </p:cNvPr>
          <p:cNvGrpSpPr>
            <a:grpSpLocks/>
          </p:cNvGrpSpPr>
          <p:nvPr/>
        </p:nvGrpSpPr>
        <p:grpSpPr bwMode="auto">
          <a:xfrm>
            <a:off x="7081085" y="4038785"/>
            <a:ext cx="3179595" cy="20052"/>
            <a:chOff x="6037734" y="4782065"/>
            <a:chExt cx="4027506" cy="2642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5C81BFD-F337-C649-BD0D-FE107383A75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37734" y="4782065"/>
              <a:ext cx="4021156" cy="0"/>
            </a:xfrm>
            <a:prstGeom prst="line">
              <a:avLst/>
            </a:prstGeom>
            <a:noFill/>
            <a:ln w="9525" cap="flat" cmpd="sng" algn="ctr">
              <a:solidFill>
                <a:schemeClr val="accent5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25786FD-3C9C-3F47-AA22-50B75D8047D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44084" y="4808488"/>
              <a:ext cx="4021156" cy="0"/>
            </a:xfrm>
            <a:prstGeom prst="line">
              <a:avLst/>
            </a:prstGeom>
            <a:noFill/>
            <a:ln w="9525" cap="flat" cmpd="sng" algn="ctr">
              <a:solidFill>
                <a:schemeClr val="accent5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1995" name="Group 6">
            <a:extLst>
              <a:ext uri="{FF2B5EF4-FFF2-40B4-BE49-F238E27FC236}">
                <a16:creationId xmlns:a16="http://schemas.microsoft.com/office/drawing/2014/main" id="{74F6E23B-92AB-B34D-BB84-A7F3285EE730}"/>
              </a:ext>
            </a:extLst>
          </p:cNvPr>
          <p:cNvGrpSpPr>
            <a:grpSpLocks/>
          </p:cNvGrpSpPr>
          <p:nvPr/>
        </p:nvGrpSpPr>
        <p:grpSpPr bwMode="auto">
          <a:xfrm>
            <a:off x="2116959" y="4004745"/>
            <a:ext cx="3525504" cy="22559"/>
            <a:chOff x="342327" y="4782065"/>
            <a:chExt cx="4466211" cy="2883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2C7681C-5C49-C949-BC40-31BF552C7E26}"/>
                </a:ext>
              </a:extLst>
            </p:cNvPr>
            <p:cNvCxnSpPr/>
            <p:nvPr/>
          </p:nvCxnSpPr>
          <p:spPr bwMode="auto">
            <a:xfrm>
              <a:off x="342327" y="4782065"/>
              <a:ext cx="4466211" cy="0"/>
            </a:xfrm>
            <a:prstGeom prst="line">
              <a:avLst/>
            </a:prstGeom>
            <a:noFill/>
            <a:ln w="9525" cap="flat" cmpd="sng" algn="ctr">
              <a:solidFill>
                <a:schemeClr val="accent5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1E585A-C0E1-F848-BDCE-CA7468BB9D8A}"/>
                </a:ext>
              </a:extLst>
            </p:cNvPr>
            <p:cNvCxnSpPr/>
            <p:nvPr/>
          </p:nvCxnSpPr>
          <p:spPr bwMode="auto">
            <a:xfrm>
              <a:off x="342327" y="4810895"/>
              <a:ext cx="4466211" cy="0"/>
            </a:xfrm>
            <a:prstGeom prst="line">
              <a:avLst/>
            </a:prstGeom>
            <a:noFill/>
            <a:ln w="9525" cap="flat" cmpd="sng" algn="ctr">
              <a:solidFill>
                <a:schemeClr val="accent5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8AE675E-E32E-AF24-B4DF-57081578B2AD}"/>
              </a:ext>
            </a:extLst>
          </p:cNvPr>
          <p:cNvSpPr txBox="1"/>
          <p:nvPr/>
        </p:nvSpPr>
        <p:spPr>
          <a:xfrm>
            <a:off x="2645790" y="162757"/>
            <a:ext cx="184731" cy="641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567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EAADAC-6926-3989-ECFC-2A0230AF2A31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59344-E723-D84E-94DB-E73183A8C922}"/>
              </a:ext>
            </a:extLst>
          </p:cNvPr>
          <p:cNvSpPr txBox="1"/>
          <p:nvPr/>
        </p:nvSpPr>
        <p:spPr>
          <a:xfrm>
            <a:off x="187988" y="94873"/>
            <a:ext cx="5203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Montserrat" pitchFamily="2" charset="77"/>
              </a:rPr>
              <a:t>Acknowledgement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3CCF32-5FC1-F18C-C3FC-5ADE5CB9E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EF0B1D6-49FF-34CD-FB3D-45B8856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3057"/>
            <a:ext cx="2743200" cy="365125"/>
          </a:xfrm>
        </p:spPr>
        <p:txBody>
          <a:bodyPr/>
          <a:lstStyle/>
          <a:p>
            <a:fld id="{5DB971EF-09E3-5D4B-9102-546AA339CBF5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0DEDE5-8428-BEFE-8BDE-86490ADAA6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049" y="2690936"/>
            <a:ext cx="2438400" cy="698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5C1533-9E4B-8439-6313-C9FE48E00D97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22B071-4469-7D85-0141-8003B4B752C9}"/>
              </a:ext>
            </a:extLst>
          </p:cNvPr>
          <p:cNvSpPr txBox="1"/>
          <p:nvPr/>
        </p:nvSpPr>
        <p:spPr>
          <a:xfrm>
            <a:off x="1889028" y="6358850"/>
            <a:ext cx="703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10/13/2025                                        b1/Azz Tensor Collaboration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5FDEA7-2C0D-F0F8-108E-898A8216239F}"/>
              </a:ext>
            </a:extLst>
          </p:cNvPr>
          <p:cNvSpPr txBox="1"/>
          <p:nvPr/>
        </p:nvSpPr>
        <p:spPr>
          <a:xfrm>
            <a:off x="5032049" y="3333539"/>
            <a:ext cx="6104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9204C"/>
                </a:solidFill>
                <a:effectLst/>
                <a:latin typeface="Slack-Lato"/>
              </a:rPr>
              <a:t>DOE Award DE-FG02-88ER40410</a:t>
            </a:r>
            <a:endParaRPr lang="en-US" dirty="0">
              <a:solidFill>
                <a:srgbClr val="19204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5428E17-D8A0-AE3F-44CD-7D80EBE76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051E85-33C7-E6C9-3444-DBE93C34148A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353F96-75F7-387E-D88E-6E36E66E7CE0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1F5476-BE61-CD31-B1A3-2E9F4D51A4BF}"/>
              </a:ext>
            </a:extLst>
          </p:cNvPr>
          <p:cNvSpPr/>
          <p:nvPr/>
        </p:nvSpPr>
        <p:spPr>
          <a:xfrm>
            <a:off x="1523999" y="6358850"/>
            <a:ext cx="8744430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BC4C46-2DFF-79A0-F4CF-F0490DE6A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264C72-0CAD-C386-4F3E-277EA721CC6F}"/>
              </a:ext>
            </a:extLst>
          </p:cNvPr>
          <p:cNvSpPr txBox="1"/>
          <p:nvPr/>
        </p:nvSpPr>
        <p:spPr>
          <a:xfrm>
            <a:off x="2218752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F1030C-EDBB-0D78-F8C0-B9937814A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816" y="6135092"/>
            <a:ext cx="2109669" cy="6507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E3358E-1B95-39BC-429E-9AE2715E73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7304" y="1073328"/>
                <a:ext cx="4888318" cy="4413606"/>
              </a:xfrm>
            </p:spPr>
            <p:txBody>
              <a:bodyPr>
                <a:normAutofit fontScale="77500" lnSpcReduction="20000"/>
              </a:bodyPr>
              <a:lstStyle/>
              <a:p>
                <a:pPr lvl="1">
                  <a:buFont typeface="Wingdings" pitchFamily="2" charset="2"/>
                  <a:buChar char="v"/>
                </a:pPr>
                <a:r>
                  <a:rPr lang="en-US" dirty="0"/>
                  <a:t>Technique Generated by D. Keller &amp; UVA Polarized Target Lab</a:t>
                </a:r>
                <a:r>
                  <a:rPr lang="en-US" baseline="30000" dirty="0"/>
                  <a:t>[1,2]</a:t>
                </a:r>
              </a:p>
              <a:p>
                <a:pPr lvl="1">
                  <a:buFont typeface="Wingdings" pitchFamily="2" charset="2"/>
                  <a:buChar char="v"/>
                </a:pPr>
                <a:r>
                  <a:rPr lang="en-US" dirty="0"/>
                  <a:t>Additional RF coils to manipulate the spin  within NMR frequencies to 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 while having a minimal or enlargement factor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endParaRPr lang="en-US" b="0" dirty="0">
                  <a:solidFill>
                    <a:srgbClr val="00B050"/>
                  </a:solidFill>
                </a:endParaRPr>
              </a:p>
              <a:p>
                <a:pPr lvl="1">
                  <a:buFont typeface="Wingdings" pitchFamily="2" charset="2"/>
                  <a:buChar char="v"/>
                </a:pPr>
                <a:r>
                  <a:rPr lang="en-US" dirty="0"/>
                  <a:t>Area lost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gives ½ area gained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b="0" dirty="0">
                  <a:solidFill>
                    <a:srgbClr val="00B050"/>
                  </a:solidFill>
                </a:endParaRPr>
              </a:p>
              <a:p>
                <a:pPr lvl="1">
                  <a:buFont typeface="Wingdings" pitchFamily="2" charset="2"/>
                  <a:buChar char="v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measured by line shape method from </a:t>
                </a:r>
                <a:r>
                  <a:rPr lang="en-US" dirty="0" err="1"/>
                  <a:t>Abragam</a:t>
                </a:r>
                <a:r>
                  <a:rPr lang="en-US" dirty="0"/>
                  <a:t> was used that allows for manipulated spin states with different polarizations at different frequencies (and thus different values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) </a:t>
                </a:r>
                <a:r>
                  <a:rPr lang="en-US" baseline="30000" dirty="0"/>
                  <a:t>[2,3]</a:t>
                </a:r>
                <a:endParaRPr lang="en-US" dirty="0"/>
              </a:p>
              <a:p>
                <a:pPr lvl="1">
                  <a:buFont typeface="Wingdings" pitchFamily="2" charset="2"/>
                  <a:buChar char="v"/>
                </a:pPr>
                <a:r>
                  <a:rPr lang="en-US" dirty="0"/>
                  <a:t>UVA achieved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=28.8%</m:t>
                    </m:r>
                  </m:oMath>
                </a14:m>
                <a:r>
                  <a:rPr lang="en-US" dirty="0"/>
                  <a:t> using ss-RF</a:t>
                </a:r>
                <a:r>
                  <a:rPr lang="en-US" baseline="30000" dirty="0"/>
                  <a:t>[1]</a:t>
                </a:r>
                <a:r>
                  <a:rPr lang="en-US" dirty="0"/>
                  <a:t> on peak and shoulder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endParaRPr lang="en-US" dirty="0"/>
              </a:p>
              <a:p>
                <a:pPr lvl="1">
                  <a:buFont typeface="Wingdings" pitchFamily="2" charset="2"/>
                  <a:buChar char="v"/>
                </a:pPr>
                <a:r>
                  <a:rPr lang="en-US" dirty="0"/>
                  <a:t>UVA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measurement agrees with independent UNH extraction within experimental uncertainty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E3358E-1B95-39BC-429E-9AE2715E73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7304" y="1073328"/>
                <a:ext cx="4888318" cy="4413606"/>
              </a:xfrm>
              <a:blipFill>
                <a:blip r:embed="rId4"/>
                <a:stretch>
                  <a:fillRect t="-2292" r="-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61979ECA-1A8C-B86D-CBCF-6BF7A81FF060}"/>
              </a:ext>
            </a:extLst>
          </p:cNvPr>
          <p:cNvGrpSpPr/>
          <p:nvPr/>
        </p:nvGrpSpPr>
        <p:grpSpPr>
          <a:xfrm>
            <a:off x="4955789" y="862397"/>
            <a:ext cx="6505987" cy="4359095"/>
            <a:chOff x="5730667" y="1771487"/>
            <a:chExt cx="6304029" cy="44136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41591E2-183A-5C88-B933-74694FC3B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0667" y="1771487"/>
              <a:ext cx="6304029" cy="44136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0CB00F1-00FF-8CF0-1455-CC3A64860A82}"/>
                    </a:ext>
                  </a:extLst>
                </p:cNvPr>
                <p:cNvSpPr txBox="1"/>
                <p:nvPr/>
              </p:nvSpPr>
              <p:spPr>
                <a:xfrm>
                  <a:off x="6833053" y="2453755"/>
                  <a:ext cx="2496389" cy="3169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1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=28.8%</m:t>
                        </m:r>
                        <m:r>
                          <a:rPr lang="en-US" sz="1400" dirty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±5.7% </m:t>
                        </m:r>
                        <m:sSup>
                          <m:sSupPr>
                            <m:ctrlPr>
                              <a:rPr lang="en-US" sz="1400" i="1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rel</m:t>
                            </m:r>
                            <m: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1400" i="1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[1]</m:t>
                            </m:r>
                          </m:sup>
                        </m:sSup>
                      </m:oMath>
                    </m:oMathPara>
                  </a14:m>
                  <a:endParaRPr lang="en-US" sz="14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0CB00F1-00FF-8CF0-1455-CC3A64860A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3053" y="2453755"/>
                  <a:ext cx="2496389" cy="316946"/>
                </a:xfrm>
                <a:prstGeom prst="rect">
                  <a:avLst/>
                </a:prstGeom>
                <a:blipFill>
                  <a:blip r:embed="rId6"/>
                  <a:stretch>
                    <a:fillRect b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Arrow: Down 40">
              <a:extLst>
                <a:ext uri="{FF2B5EF4-FFF2-40B4-BE49-F238E27FC236}">
                  <a16:creationId xmlns:a16="http://schemas.microsoft.com/office/drawing/2014/main" id="{A7E029F7-D123-B4CD-64DB-990EEEBB0556}"/>
                </a:ext>
              </a:extLst>
            </p:cNvPr>
            <p:cNvSpPr/>
            <p:nvPr/>
          </p:nvSpPr>
          <p:spPr>
            <a:xfrm>
              <a:off x="8621617" y="3978290"/>
              <a:ext cx="200412" cy="359969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Down 41">
              <a:extLst>
                <a:ext uri="{FF2B5EF4-FFF2-40B4-BE49-F238E27FC236}">
                  <a16:creationId xmlns:a16="http://schemas.microsoft.com/office/drawing/2014/main" id="{190B5159-4318-639E-3E92-A9FE14343E58}"/>
                </a:ext>
              </a:extLst>
            </p:cNvPr>
            <p:cNvSpPr/>
            <p:nvPr/>
          </p:nvSpPr>
          <p:spPr>
            <a:xfrm>
              <a:off x="9682637" y="4927322"/>
              <a:ext cx="435642" cy="359969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2F90F6A-9A45-7FF3-CC23-ACF62FE0BE81}"/>
              </a:ext>
            </a:extLst>
          </p:cNvPr>
          <p:cNvSpPr txBox="1"/>
          <p:nvPr/>
        </p:nvSpPr>
        <p:spPr>
          <a:xfrm>
            <a:off x="6264386" y="5164606"/>
            <a:ext cx="4711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[1] </a:t>
            </a:r>
            <a:r>
              <a:rPr lang="en-US" sz="1600" dirty="0"/>
              <a:t>D. Keller, et al., NIM A </a:t>
            </a:r>
            <a:r>
              <a:rPr lang="en-US" sz="1600" b="1" dirty="0"/>
              <a:t>981</a:t>
            </a:r>
            <a:r>
              <a:rPr lang="en-US" sz="1600" dirty="0"/>
              <a:t>, 164504 (2020)</a:t>
            </a:r>
          </a:p>
          <a:p>
            <a:r>
              <a:rPr lang="en-US" sz="1600" baseline="30000" dirty="0"/>
              <a:t>[2] </a:t>
            </a:r>
            <a:r>
              <a:rPr lang="en-US" sz="1600" dirty="0"/>
              <a:t>D. Keller, Eur. Phys. J. A </a:t>
            </a:r>
            <a:r>
              <a:rPr lang="en-US" sz="1600" b="1" dirty="0"/>
              <a:t>53</a:t>
            </a:r>
            <a:r>
              <a:rPr lang="en-US" sz="1600" dirty="0"/>
              <a:t>, 155 (2017)</a:t>
            </a:r>
          </a:p>
          <a:p>
            <a:r>
              <a:rPr lang="en-US" sz="1600" baseline="30000" dirty="0"/>
              <a:t>[3] </a:t>
            </a:r>
            <a:r>
              <a:rPr lang="en-US" sz="1600" dirty="0"/>
              <a:t>A. </a:t>
            </a:r>
            <a:r>
              <a:rPr lang="en-US" sz="1600" dirty="0" err="1"/>
              <a:t>Abragam</a:t>
            </a:r>
            <a:r>
              <a:rPr lang="en-US" sz="1600" dirty="0"/>
              <a:t>, Principles of Nuclear Magnetism (1961)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7550B0-C4D6-A2CE-DB2B-85AD802BE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5075" y="1132685"/>
            <a:ext cx="2018512" cy="218122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BCF0438-BD86-1621-2CC7-46C193BDA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37911"/>
            <a:ext cx="9497762" cy="77748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Experimental Setup for ss-RF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80D300C-CB59-64CA-66AE-7BCEFB83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6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EF66591-E891-EEA7-8D12-C7A0C2E49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4B8CF7-7D1C-F967-88C0-28A8A482809F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A6306-81AD-E097-BD2A-C64434F2A549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9BFC3F-F894-3B93-0FFC-C3B613610003}"/>
              </a:ext>
            </a:extLst>
          </p:cNvPr>
          <p:cNvSpPr/>
          <p:nvPr/>
        </p:nvSpPr>
        <p:spPr>
          <a:xfrm>
            <a:off x="1523999" y="6358850"/>
            <a:ext cx="8744430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7BDE22-5A25-B49D-7375-5B60C511D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2416EB-3FE7-FA34-8DDE-E7A994424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816" y="6135092"/>
            <a:ext cx="2109669" cy="6507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5E1222-52BC-D8D8-0347-1D9320C4A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37911"/>
            <a:ext cx="9497762" cy="77748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ss-RF/Hole burning Relaxation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E78FB7-32D3-3924-7BF1-B3F851D4C183}"/>
              </a:ext>
            </a:extLst>
          </p:cNvPr>
          <p:cNvSpPr txBox="1"/>
          <p:nvPr/>
        </p:nvSpPr>
        <p:spPr>
          <a:xfrm>
            <a:off x="1889028" y="6358850"/>
            <a:ext cx="809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10/13/2025                                   b1/Azz Tensor Collaboration                 Chhetra Lama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4DE2BF-F7F6-EE98-71A9-96DFF6564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451" y="957652"/>
            <a:ext cx="8384186" cy="4890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946C18-686E-ABB2-BAC9-7C5C980A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5729" y="1560514"/>
            <a:ext cx="6579840" cy="39479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8DFFC1-9CD2-4128-692A-A64FE2F247F3}"/>
              </a:ext>
            </a:extLst>
          </p:cNvPr>
          <p:cNvSpPr txBox="1"/>
          <p:nvPr/>
        </p:nvSpPr>
        <p:spPr>
          <a:xfrm>
            <a:off x="1055860" y="2019206"/>
            <a:ext cx="350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Black= no ss-RF line</a:t>
            </a:r>
          </a:p>
          <a:p>
            <a:r>
              <a:rPr lang="en-US" dirty="0">
                <a:solidFill>
                  <a:srgbClr val="FF0000"/>
                </a:solidFill>
              </a:rPr>
              <a:t>Green= During the Pulse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Blue= Difference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90D857-BD67-1C59-BB02-CF312C2BF068}"/>
              </a:ext>
            </a:extLst>
          </p:cNvPr>
          <p:cNvSpPr txBox="1"/>
          <p:nvPr/>
        </p:nvSpPr>
        <p:spPr>
          <a:xfrm>
            <a:off x="7261019" y="2181930"/>
            <a:ext cx="350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Black= no ss-RF line</a:t>
            </a:r>
          </a:p>
          <a:p>
            <a:r>
              <a:rPr lang="en-US" dirty="0">
                <a:solidFill>
                  <a:srgbClr val="FF0000"/>
                </a:solidFill>
              </a:rPr>
              <a:t>Green= During the Pulse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Blue= Difference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6CD77B2-47B8-78EF-81CB-7E4069F34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32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9F3CC-F884-3090-E107-FD59A405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975E2-5794-978C-D851-A43CF3110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14" y="1253331"/>
            <a:ext cx="10515600" cy="435133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4800" dirty="0"/>
              <a:t>Motivation for ss-RF Decay Rate</a:t>
            </a:r>
          </a:p>
          <a:p>
            <a:pPr>
              <a:buFont typeface="Wingdings" pitchFamily="2" charset="2"/>
              <a:buChar char="Ø"/>
            </a:pPr>
            <a:r>
              <a:rPr lang="en-US" sz="4800" dirty="0"/>
              <a:t>Theoretical Background</a:t>
            </a:r>
          </a:p>
          <a:p>
            <a:pPr>
              <a:buFont typeface="Wingdings" pitchFamily="2" charset="2"/>
              <a:buChar char="Ø"/>
            </a:pPr>
            <a:r>
              <a:rPr lang="en-US" sz="4800" dirty="0"/>
              <a:t>Experimental Method </a:t>
            </a:r>
          </a:p>
          <a:p>
            <a:pPr>
              <a:buFont typeface="Wingdings" pitchFamily="2" charset="2"/>
              <a:buChar char="Ø"/>
            </a:pPr>
            <a:r>
              <a:rPr lang="en-US" sz="4800" dirty="0"/>
              <a:t> UNH Preliminary Result</a:t>
            </a:r>
          </a:p>
          <a:p>
            <a:pPr>
              <a:buFont typeface="Wingdings" pitchFamily="2" charset="2"/>
              <a:buChar char="Ø"/>
            </a:pPr>
            <a:r>
              <a:rPr lang="en-US" sz="4800" dirty="0"/>
              <a:t>Conclusion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80CFAD-3148-D286-0B66-FE228DFC7AB6}"/>
              </a:ext>
            </a:extLst>
          </p:cNvPr>
          <p:cNvSpPr/>
          <p:nvPr/>
        </p:nvSpPr>
        <p:spPr>
          <a:xfrm>
            <a:off x="10672" y="60325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EAC7A3-6B0C-1A31-21BF-A6E9BC207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821EBD-8651-D013-E1F3-890336B5238B}"/>
              </a:ext>
            </a:extLst>
          </p:cNvPr>
          <p:cNvSpPr txBox="1"/>
          <p:nvPr/>
        </p:nvSpPr>
        <p:spPr>
          <a:xfrm>
            <a:off x="1889028" y="63588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27E87-928B-037C-4568-B4137FF26235}"/>
              </a:ext>
            </a:extLst>
          </p:cNvPr>
          <p:cNvSpPr txBox="1"/>
          <p:nvPr/>
        </p:nvSpPr>
        <p:spPr>
          <a:xfrm>
            <a:off x="2041428" y="65112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008FB8-B3F1-83BE-6F0D-CA72240A79A5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DF7F8-8EA9-4475-8A63-340D52E1C771}"/>
              </a:ext>
            </a:extLst>
          </p:cNvPr>
          <p:cNvSpPr txBox="1"/>
          <p:nvPr/>
        </p:nvSpPr>
        <p:spPr>
          <a:xfrm>
            <a:off x="94812" y="43470"/>
            <a:ext cx="24673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Montserrat" pitchFamily="2" charset="77"/>
              </a:rPr>
              <a:t>Outlook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C2197-DA1F-873A-491C-D3AD1AA3A76C}"/>
              </a:ext>
            </a:extLst>
          </p:cNvPr>
          <p:cNvSpPr txBox="1"/>
          <p:nvPr/>
        </p:nvSpPr>
        <p:spPr>
          <a:xfrm>
            <a:off x="1889028" y="6358850"/>
            <a:ext cx="703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10/13/2025                                        b1/Azz Tensor Collaboration               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EBF05D0-43A5-1395-0E13-62C2C69BD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887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C59CD-2A8F-18B7-2036-FCB9E6808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636EF-C2C5-D5EE-4D3A-43A7BE828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216" y="3763464"/>
            <a:ext cx="10106390" cy="27201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sz="3200" dirty="0"/>
              <a:t>Current status:</a:t>
            </a:r>
          </a:p>
          <a:p>
            <a:pPr lvl="1">
              <a:buFont typeface="Wingdings" pitchFamily="2" charset="2"/>
              <a:buChar char="ü"/>
            </a:pPr>
            <a:r>
              <a:rPr lang="en-US" sz="2800" dirty="0"/>
              <a:t>ss-RF &amp; NMR cannot happen simultaneously</a:t>
            </a:r>
          </a:p>
          <a:p>
            <a:pPr lvl="1">
              <a:buFont typeface="Wingdings" pitchFamily="2" charset="2"/>
              <a:buChar char="ü"/>
            </a:pPr>
            <a:r>
              <a:rPr lang="en-US" sz="2800" dirty="0"/>
              <a:t>Working towards optimizing measurement timing between ss-RF applications</a:t>
            </a:r>
          </a:p>
          <a:p>
            <a:pPr marL="457200" lvl="1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4B723B-CB61-F856-AC21-6619C7A64C35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21E58D-D05C-E803-0748-047A69520542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B5FEFC-B309-4BEF-A372-5BD49649F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578FE3E-637C-ED09-766D-403FC863F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206517"/>
            <a:ext cx="10515600" cy="108211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Motivation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504752B-7744-8BE4-4CBE-94FD7F65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4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04FEF8-FDF5-1AE7-394F-2BF9777E747E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5A7C5B-F606-EBA6-09FC-5283F4FB9527}"/>
              </a:ext>
            </a:extLst>
          </p:cNvPr>
          <p:cNvSpPr txBox="1"/>
          <p:nvPr/>
        </p:nvSpPr>
        <p:spPr>
          <a:xfrm>
            <a:off x="1889028" y="6358850"/>
            <a:ext cx="703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10/13/2025                                        b1/Azz Tensor Collaboration                 </a:t>
            </a:r>
          </a:p>
        </p:txBody>
      </p:sp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7672CFD6-31B0-16B6-4CE9-DF89B93E4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282" y="1790684"/>
            <a:ext cx="8592659" cy="2325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6E1159-7D44-2720-DF46-422604F0EB2F}"/>
              </a:ext>
            </a:extLst>
          </p:cNvPr>
          <p:cNvSpPr txBox="1"/>
          <p:nvPr/>
        </p:nvSpPr>
        <p:spPr>
          <a:xfrm>
            <a:off x="787355" y="902585"/>
            <a:ext cx="112455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/>
              <a:t>Goal: Demonstrate full target polarization cycle for beam operations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251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30555-DEEF-871A-4814-AA8C884DA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5D9819-45EC-F8B7-B02E-8E9F2A354F36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5C8D57-EF36-A4D6-B604-E50CEE529059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CCDC1E-C8F5-BFD3-60DC-BF7312E9F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EA8AACA-AD36-F677-EE44-2474676B1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37911"/>
            <a:ext cx="9497762" cy="77748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Experimental Setup for ss-RF at UNH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04EDDD-AA98-8671-17F2-AE3537266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466" y="909701"/>
            <a:ext cx="1977470" cy="48263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49F80A-2D7C-6927-1FA2-07C94DAA7039}"/>
              </a:ext>
            </a:extLst>
          </p:cNvPr>
          <p:cNvSpPr txBox="1"/>
          <p:nvPr/>
        </p:nvSpPr>
        <p:spPr>
          <a:xfrm>
            <a:off x="4092072" y="4297667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NMR coil\</a:t>
            </a: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A33A5FC1-B41A-8A3F-DABB-608F1BC482B5}"/>
              </a:ext>
            </a:extLst>
          </p:cNvPr>
          <p:cNvSpPr/>
          <p:nvPr/>
        </p:nvSpPr>
        <p:spPr>
          <a:xfrm rot="1478067">
            <a:off x="8061632" y="2812024"/>
            <a:ext cx="2442345" cy="14488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A32EB4-CAC2-A366-290B-8AAAC96E8AC6}"/>
              </a:ext>
            </a:extLst>
          </p:cNvPr>
          <p:cNvSpPr txBox="1"/>
          <p:nvPr/>
        </p:nvSpPr>
        <p:spPr>
          <a:xfrm>
            <a:off x="5973460" y="4564817"/>
            <a:ext cx="1380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ss-RF </a:t>
            </a:r>
          </a:p>
          <a:p>
            <a:r>
              <a:rPr lang="en-US" sz="2400" dirty="0"/>
              <a:t>coil</a:t>
            </a:r>
            <a:endParaRPr lang="en-US" dirty="0"/>
          </a:p>
        </p:txBody>
      </p:sp>
      <p:sp>
        <p:nvSpPr>
          <p:cNvPr id="23" name="Left Arrow 22">
            <a:extLst>
              <a:ext uri="{FF2B5EF4-FFF2-40B4-BE49-F238E27FC236}">
                <a16:creationId xmlns:a16="http://schemas.microsoft.com/office/drawing/2014/main" id="{7AFF3E54-A2C9-640E-EA43-FF7D6C9BB190}"/>
              </a:ext>
            </a:extLst>
          </p:cNvPr>
          <p:cNvSpPr/>
          <p:nvPr/>
        </p:nvSpPr>
        <p:spPr>
          <a:xfrm rot="694139" flipV="1">
            <a:off x="4461194" y="2909664"/>
            <a:ext cx="1484929" cy="5248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68C692-7B9C-3E31-F0F3-E548E8BD1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88" y="1142052"/>
            <a:ext cx="3315249" cy="44022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98C374-E0BE-56F9-76DC-5132F023E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894" y="2747483"/>
            <a:ext cx="4090080" cy="2834923"/>
          </a:xfrm>
          <a:prstGeom prst="rect">
            <a:avLst/>
          </a:prstGeom>
        </p:spPr>
      </p:pic>
      <p:sp>
        <p:nvSpPr>
          <p:cNvPr id="36" name="Right Arrow 35">
            <a:extLst>
              <a:ext uri="{FF2B5EF4-FFF2-40B4-BE49-F238E27FC236}">
                <a16:creationId xmlns:a16="http://schemas.microsoft.com/office/drawing/2014/main" id="{3269426B-62CF-D75F-E9F2-B98BBBD8D7B2}"/>
              </a:ext>
            </a:extLst>
          </p:cNvPr>
          <p:cNvSpPr/>
          <p:nvPr/>
        </p:nvSpPr>
        <p:spPr>
          <a:xfrm rot="20044480">
            <a:off x="2330359" y="1694717"/>
            <a:ext cx="2305601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B7F7B4C3-139D-A3B6-B272-1730DF7BD74A}"/>
              </a:ext>
            </a:extLst>
          </p:cNvPr>
          <p:cNvSpPr/>
          <p:nvPr/>
        </p:nvSpPr>
        <p:spPr>
          <a:xfrm rot="19785955">
            <a:off x="1435084" y="2935570"/>
            <a:ext cx="3908856" cy="1070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47342BEA-D7CA-DF92-D424-CAA21E27141C}"/>
              </a:ext>
            </a:extLst>
          </p:cNvPr>
          <p:cNvSpPr/>
          <p:nvPr/>
        </p:nvSpPr>
        <p:spPr>
          <a:xfrm>
            <a:off x="6441273" y="2364403"/>
            <a:ext cx="246735" cy="133216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6225032-5411-F8B7-B56B-D5F5D72FEE06}"/>
              </a:ext>
            </a:extLst>
          </p:cNvPr>
          <p:cNvSpPr/>
          <p:nvPr/>
        </p:nvSpPr>
        <p:spPr>
          <a:xfrm>
            <a:off x="4517819" y="822933"/>
            <a:ext cx="1948450" cy="65339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NMR Coil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F66692D-89B7-7114-F71C-E2E68E9C32F1}"/>
              </a:ext>
            </a:extLst>
          </p:cNvPr>
          <p:cNvSpPr/>
          <p:nvPr/>
        </p:nvSpPr>
        <p:spPr>
          <a:xfrm>
            <a:off x="5139383" y="1667609"/>
            <a:ext cx="3189484" cy="65339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ss-RF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1778631-BE3B-8FAC-D4FF-28649C9D2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E2ABFD-7310-A1A2-FA00-5DF663BE3747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11FFC9-28BA-16E3-4110-12D3AE28F39F}"/>
              </a:ext>
            </a:extLst>
          </p:cNvPr>
          <p:cNvSpPr txBox="1"/>
          <p:nvPr/>
        </p:nvSpPr>
        <p:spPr>
          <a:xfrm>
            <a:off x="1889028" y="6358850"/>
            <a:ext cx="703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10/13/2025                                        b1/Azz Tensor Collaboration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79299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968F3-416E-3EF4-A2D9-DBDC68F26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606482-3B35-2E38-28F3-7BE625CC5066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B8FC8E-2415-81CE-8704-5E0F27DC46ED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35D9BD-379C-9792-72CF-3774A1D50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586B3D1-A979-66AF-FC7F-679B529CA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37911"/>
            <a:ext cx="9497762" cy="77748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ss-RF/ Hole burning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2E9291-E85C-E02C-22F2-9EEEBED856B2}"/>
              </a:ext>
            </a:extLst>
          </p:cNvPr>
          <p:cNvSpPr txBox="1"/>
          <p:nvPr/>
        </p:nvSpPr>
        <p:spPr>
          <a:xfrm>
            <a:off x="2764816" y="1008942"/>
            <a:ext cx="3544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Black= no ss-RF line</a:t>
            </a:r>
          </a:p>
          <a:p>
            <a:r>
              <a:rPr lang="en-US" sz="2400" dirty="0">
                <a:solidFill>
                  <a:srgbClr val="1E631E"/>
                </a:solidFill>
              </a:rPr>
              <a:t>Green= During the Pulse</a:t>
            </a:r>
          </a:p>
          <a:p>
            <a:r>
              <a:rPr lang="en-US" sz="2400" dirty="0">
                <a:solidFill>
                  <a:srgbClr val="0070C0"/>
                </a:solidFill>
              </a:rPr>
              <a:t>Blue= Difference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D650EE7-A98C-BBC1-2D1B-AF3D664A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EE1555-242A-E2FF-C074-1A57E9CBEEBB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482E07-D4DD-1CAE-DDF2-744B2229BF10}"/>
              </a:ext>
            </a:extLst>
          </p:cNvPr>
          <p:cNvSpPr txBox="1"/>
          <p:nvPr/>
        </p:nvSpPr>
        <p:spPr>
          <a:xfrm>
            <a:off x="1889028" y="6358850"/>
            <a:ext cx="703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10/13/2025                                        b1/Azz Tensor Collaboration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9B479-123C-61F2-A4B3-8F0F1C46B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025" y="841465"/>
            <a:ext cx="9485949" cy="5512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B5112F-6BD3-BBC5-611F-D563B69D1D74}"/>
              </a:ext>
            </a:extLst>
          </p:cNvPr>
          <p:cNvSpPr txBox="1"/>
          <p:nvPr/>
        </p:nvSpPr>
        <p:spPr>
          <a:xfrm>
            <a:off x="3165411" y="1023685"/>
            <a:ext cx="3544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Black= no ss-RF line</a:t>
            </a:r>
          </a:p>
          <a:p>
            <a:r>
              <a:rPr lang="en-US" sz="2400" dirty="0">
                <a:solidFill>
                  <a:srgbClr val="1E631E"/>
                </a:solidFill>
              </a:rPr>
              <a:t>Green= During the Pulse</a:t>
            </a:r>
          </a:p>
          <a:p>
            <a:r>
              <a:rPr lang="en-US" sz="2400" dirty="0">
                <a:solidFill>
                  <a:srgbClr val="090AFF"/>
                </a:solidFill>
              </a:rPr>
              <a:t>Blue= Difference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D16529-3409-FBA3-CC5C-4341804B1C7E}"/>
              </a:ext>
            </a:extLst>
          </p:cNvPr>
          <p:cNvSpPr txBox="1"/>
          <p:nvPr/>
        </p:nvSpPr>
        <p:spPr>
          <a:xfrm>
            <a:off x="3165411" y="2209271"/>
            <a:ext cx="2337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P~ 9% on warm </a:t>
            </a:r>
            <a:r>
              <a:rPr lang="en-US" sz="2400" dirty="0" err="1"/>
              <a:t>irrad</a:t>
            </a:r>
            <a:r>
              <a:rPr lang="en-US" sz="2400" dirty="0"/>
              <a:t>. ND3</a:t>
            </a:r>
          </a:p>
        </p:txBody>
      </p:sp>
    </p:spTree>
    <p:extLst>
      <p:ext uri="{BB962C8B-B14F-4D97-AF65-F5344CB8AC3E}">
        <p14:creationId xmlns:p14="http://schemas.microsoft.com/office/powerpoint/2010/main" val="3889141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BD64F-B114-6C57-86B3-BF5C43F79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21463F-A5B8-6FA5-1CE0-6155A2936A4C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0C5E4-1AB1-5547-2AF9-D678BAE80C65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62C121-0011-D1B8-C5A5-50B67601C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F7764BE-1F8E-DBB8-27DF-40DDA490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37911"/>
            <a:ext cx="9497762" cy="77748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ss-RF/Hole burning Effect Continued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56F5DB-303A-8F0C-7401-F2A49512D0AB}"/>
              </a:ext>
            </a:extLst>
          </p:cNvPr>
          <p:cNvSpPr txBox="1"/>
          <p:nvPr/>
        </p:nvSpPr>
        <p:spPr>
          <a:xfrm>
            <a:off x="1889028" y="6358850"/>
            <a:ext cx="809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10/13/2025                                   b1/Azz Tensor Collaboration                 Chhetra Lama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614F1BB-3DCB-C26E-003C-D7754EE19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7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501572-40B4-9767-BCDC-085C9723E8AD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4E98A3-4DA6-1CBE-7202-4BAB694299A2}"/>
              </a:ext>
            </a:extLst>
          </p:cNvPr>
          <p:cNvSpPr txBox="1"/>
          <p:nvPr/>
        </p:nvSpPr>
        <p:spPr>
          <a:xfrm>
            <a:off x="1889028" y="6358850"/>
            <a:ext cx="703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10/13/2025                                        b1/Azz Tensor Collaboration              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0ED42F-2B26-24B3-1D45-CE19D83B8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738" y="932756"/>
            <a:ext cx="12052991" cy="5304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2F3D26-8B6A-E637-692B-A5A994F29E43}"/>
              </a:ext>
            </a:extLst>
          </p:cNvPr>
          <p:cNvSpPr txBox="1"/>
          <p:nvPr/>
        </p:nvSpPr>
        <p:spPr>
          <a:xfrm>
            <a:off x="2865569" y="1889958"/>
            <a:ext cx="3544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Black= no ss-RF line</a:t>
            </a:r>
          </a:p>
          <a:p>
            <a:r>
              <a:rPr lang="en-US" sz="2400" dirty="0">
                <a:solidFill>
                  <a:srgbClr val="1E631E"/>
                </a:solidFill>
              </a:rPr>
              <a:t>Green= During the Pulse</a:t>
            </a:r>
          </a:p>
          <a:p>
            <a:r>
              <a:rPr lang="en-US" sz="2400" dirty="0">
                <a:solidFill>
                  <a:srgbClr val="090AFF"/>
                </a:solidFill>
              </a:rPr>
              <a:t>Blue= Difference</a:t>
            </a:r>
          </a:p>
          <a:p>
            <a:r>
              <a:rPr lang="en-US" sz="2400" dirty="0">
                <a:solidFill>
                  <a:srgbClr val="090AFF"/>
                </a:solidFill>
              </a:rPr>
              <a:t>P = 27%</a:t>
            </a:r>
          </a:p>
          <a:p>
            <a:endParaRPr lang="en-US" sz="2400" dirty="0">
              <a:solidFill>
                <a:srgbClr val="090AFF"/>
              </a:solidFill>
            </a:endParaRPr>
          </a:p>
          <a:p>
            <a:endParaRPr lang="en-US" sz="2400" dirty="0">
              <a:solidFill>
                <a:srgbClr val="090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02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45A2A-EE40-AC72-0872-9406D5D98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BF7B79-2355-29C3-1075-1FF4DE7274E2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A2E0E-A857-7D3B-C095-8ED289FB834D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5CE75D-368C-4AB7-778F-1B31B5353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E5F78A2-68E1-1B93-AD2D-B857CD16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37911"/>
            <a:ext cx="9497762" cy="77748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ss-RF Relaxation Extraction Technique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6789A1-19E7-7079-0699-978FE7358A6E}"/>
              </a:ext>
            </a:extLst>
          </p:cNvPr>
          <p:cNvSpPr txBox="1"/>
          <p:nvPr/>
        </p:nvSpPr>
        <p:spPr>
          <a:xfrm>
            <a:off x="447914" y="889943"/>
            <a:ext cx="3649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Total Power on Target = 223 </a:t>
            </a:r>
            <a:r>
              <a:rPr lang="en-US" sz="2000" u="sng" dirty="0" err="1"/>
              <a:t>mW</a:t>
            </a:r>
            <a:endParaRPr lang="en-US" sz="2000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D9020E-8DAF-51C5-FEB3-64C7B7E29712}"/>
              </a:ext>
            </a:extLst>
          </p:cNvPr>
          <p:cNvSpPr txBox="1"/>
          <p:nvPr/>
        </p:nvSpPr>
        <p:spPr>
          <a:xfrm>
            <a:off x="8090296" y="926520"/>
            <a:ext cx="2072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Duration =10 Sec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59886D-2EC7-58FA-E461-63854C8E57A6}"/>
                  </a:ext>
                </a:extLst>
              </p:cNvPr>
              <p:cNvSpPr txBox="1"/>
              <p:nvPr/>
            </p:nvSpPr>
            <p:spPr>
              <a:xfrm>
                <a:off x="1143335" y="5564225"/>
                <a:ext cx="4311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>
                    <a:solidFill>
                      <a:srgbClr val="000000"/>
                    </a:solidFill>
                  </a:rPr>
                  <a:t>Just a difference between </a:t>
                </a:r>
                <a14:m>
                  <m:oMath xmlns:m="http://schemas.openxmlformats.org/officeDocument/2006/math">
                    <m:r>
                      <a:rPr lang="en-US" b="0" i="1" u="sng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𝑠𝑠𝑅𝐹</m:t>
                    </m:r>
                    <m:r>
                      <a:rPr lang="en-US" b="0" i="1" u="sng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u="sng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𝑛𝑜𝑠𝑠𝑅𝐹</m:t>
                    </m:r>
                  </m:oMath>
                </a14:m>
                <a:endParaRPr lang="en-US" u="sng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59886D-2EC7-58FA-E461-63854C8E5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335" y="5564225"/>
                <a:ext cx="4311180" cy="369332"/>
              </a:xfrm>
              <a:prstGeom prst="rect">
                <a:avLst/>
              </a:prstGeom>
              <a:blipFill>
                <a:blip r:embed="rId3"/>
                <a:stretch>
                  <a:fillRect l="-147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154AFE7-C6E4-E5F2-CC8E-0E7D99507537}"/>
              </a:ext>
            </a:extLst>
          </p:cNvPr>
          <p:cNvSpPr txBox="1"/>
          <p:nvPr/>
        </p:nvSpPr>
        <p:spPr>
          <a:xfrm>
            <a:off x="6402519" y="5534881"/>
            <a:ext cx="544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102FF"/>
                </a:solidFill>
              </a:rPr>
              <a:t>With the subtraction of fourth order polynomial fitting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49F74C-6081-3BFE-1454-3B338E08A2FA}"/>
              </a:ext>
            </a:extLst>
          </p:cNvPr>
          <p:cNvSpPr txBox="1"/>
          <p:nvPr/>
        </p:nvSpPr>
        <p:spPr>
          <a:xfrm>
            <a:off x="1889028" y="6358850"/>
            <a:ext cx="809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10/13/2025                                   b1/Azz Tensor Collaboration                 Chhetra Lama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306643B-F353-AF6A-0B45-90D9A477B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8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9B0760-FE2D-93C2-6CD2-DBD05959FDC1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C76490-5831-E94C-290B-1AEFAABBD0A9}"/>
              </a:ext>
            </a:extLst>
          </p:cNvPr>
          <p:cNvSpPr txBox="1"/>
          <p:nvPr/>
        </p:nvSpPr>
        <p:spPr>
          <a:xfrm>
            <a:off x="1889028" y="6358850"/>
            <a:ext cx="703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10/13/2025                                        b1/Azz Tensor Collaboration                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67CF56-79D1-3615-9A44-76CC20989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58" y="1545447"/>
            <a:ext cx="5600700" cy="39497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8EE443B-1FD4-D0D8-4E4C-F3F804635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758" y="1540374"/>
            <a:ext cx="5600700" cy="39878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944D958-1FEF-22AB-E0DE-81A602888695}"/>
              </a:ext>
            </a:extLst>
          </p:cNvPr>
          <p:cNvSpPr txBox="1"/>
          <p:nvPr/>
        </p:nvSpPr>
        <p:spPr>
          <a:xfrm>
            <a:off x="4399644" y="4028611"/>
            <a:ext cx="385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 line – </a:t>
            </a:r>
            <a:r>
              <a:rPr lang="en-US" dirty="0">
                <a:solidFill>
                  <a:srgbClr val="058205"/>
                </a:solidFill>
              </a:rPr>
              <a:t>Green line</a:t>
            </a:r>
            <a:r>
              <a:rPr lang="en-US" dirty="0">
                <a:solidFill>
                  <a:srgbClr val="FF0000"/>
                </a:solidFill>
              </a:rPr>
              <a:t>.                     </a:t>
            </a:r>
            <a:r>
              <a:rPr lang="en-US" dirty="0">
                <a:solidFill>
                  <a:srgbClr val="0102FF"/>
                </a:solidFill>
              </a:rPr>
              <a:t>Blue 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E7931C6C-2672-7CC4-8ABC-537309FB6853}"/>
              </a:ext>
            </a:extLst>
          </p:cNvPr>
          <p:cNvSpPr/>
          <p:nvPr/>
        </p:nvSpPr>
        <p:spPr>
          <a:xfrm>
            <a:off x="6784981" y="4162045"/>
            <a:ext cx="692891" cy="1200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58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0A255-990E-BAEA-6A40-C3D640B20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7B93F3-8D53-30F6-9D54-249C6DB9FF09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C64500-094B-9CAF-9CD5-9B74D84BF9C8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C481E2-A140-3BA9-CE2D-E101E14B0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D0008EA-3DE1-14D0-282F-00573543A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1" y="-37911"/>
            <a:ext cx="11875673" cy="7774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Relaxation Extraction Technique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9D1B1C-8CCF-4DEB-7F20-660C4115129D}"/>
                  </a:ext>
                </a:extLst>
              </p:cNvPr>
              <p:cNvSpPr txBox="1"/>
              <p:nvPr/>
            </p:nvSpPr>
            <p:spPr>
              <a:xfrm>
                <a:off x="6330554" y="4395846"/>
                <a:ext cx="3074544" cy="83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𝐴𝑟𝑒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𝑏𝑢𝑚𝑝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E1C0F5-E088-1A97-99A3-0133AB556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554" y="4395846"/>
                <a:ext cx="3074544" cy="839269"/>
              </a:xfrm>
              <a:prstGeom prst="rect">
                <a:avLst/>
              </a:prstGeom>
              <a:blipFill>
                <a:blip r:embed="rId6"/>
                <a:stretch>
                  <a:fillRect t="-125373" b="-173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D91F788-A931-D096-F61B-5ACD4CA512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5711" y="781315"/>
            <a:ext cx="10369685" cy="5409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F9B386-47A8-4A26-D8C2-16890659F903}"/>
                  </a:ext>
                </a:extLst>
              </p:cNvPr>
              <p:cNvSpPr txBox="1"/>
              <p:nvPr/>
            </p:nvSpPr>
            <p:spPr>
              <a:xfrm>
                <a:off x="2633728" y="1649381"/>
                <a:ext cx="38708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𝐷𝑖𝑓𝑓𝑒𝑟𝑒𝑛𝑐𝑒</m:t>
                      </m:r>
                      <m:r>
                        <a:rPr lang="en-US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𝑠𝑠𝑅𝐹</m:t>
                      </m:r>
                      <m:r>
                        <a:rPr lang="en-US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𝑛𝑜𝑠𝑠𝑅𝐹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F7FFF"/>
                          </a:solidFill>
                          <a:latin typeface="Cambria Math" panose="02040503050406030204" pitchFamily="18" charset="0"/>
                        </a:rPr>
                        <m:t>𝐷𝑖𝑝</m:t>
                      </m:r>
                      <m:r>
                        <a:rPr lang="en-US" b="0" i="1" smtClean="0">
                          <a:solidFill>
                            <a:srgbClr val="7F7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F7FFF"/>
                          </a:solidFill>
                          <a:latin typeface="Cambria Math" panose="02040503050406030204" pitchFamily="18" charset="0"/>
                        </a:rPr>
                        <m:t>𝐴𝑟𝑒𝑎</m:t>
                      </m:r>
                      <m:r>
                        <a:rPr lang="en-US" b="0" i="1" smtClean="0">
                          <a:solidFill>
                            <a:srgbClr val="7F7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F7FFF"/>
                          </a:solidFill>
                          <a:latin typeface="Cambria Math" panose="02040503050406030204" pitchFamily="18" charset="0"/>
                        </a:rPr>
                        <m:t>𝐿𝑜𝑠𝑡</m:t>
                      </m:r>
                      <m:r>
                        <a:rPr lang="en-US" b="0" i="1" smtClean="0">
                          <a:solidFill>
                            <a:srgbClr val="7F7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F7FFF"/>
                          </a:solidFill>
                          <a:latin typeface="Cambria Math" panose="02040503050406030204" pitchFamily="18" charset="0"/>
                        </a:rPr>
                        <m:t>𝐴𝑟𝑒𝑎</m:t>
                      </m:r>
                      <m:r>
                        <a:rPr lang="en-US" b="0" i="1" smtClean="0">
                          <a:solidFill>
                            <a:srgbClr val="7F7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rgbClr val="7F7F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FBF7F"/>
                          </a:solidFill>
                          <a:latin typeface="Cambria Math" panose="02040503050406030204" pitchFamily="18" charset="0"/>
                        </a:rPr>
                        <m:t>𝐵𝑢𝑚𝑝</m:t>
                      </m:r>
                      <m:r>
                        <a:rPr lang="en-US" b="0" i="1" smtClean="0">
                          <a:solidFill>
                            <a:srgbClr val="7FBF7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FBF7F"/>
                          </a:solidFill>
                          <a:latin typeface="Cambria Math" panose="02040503050406030204" pitchFamily="18" charset="0"/>
                        </a:rPr>
                        <m:t>𝐴𝑟𝑒𝑎</m:t>
                      </m:r>
                      <m:r>
                        <a:rPr lang="en-US" b="0" i="1" smtClean="0">
                          <a:solidFill>
                            <a:srgbClr val="7FBF7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FBF7F"/>
                          </a:solidFill>
                          <a:latin typeface="Cambria Math" panose="02040503050406030204" pitchFamily="18" charset="0"/>
                        </a:rPr>
                        <m:t>𝐺𝑎𝑖𝑛𝑒𝑑</m:t>
                      </m:r>
                      <m:r>
                        <a:rPr lang="en-US" b="0" i="1" smtClean="0">
                          <a:solidFill>
                            <a:srgbClr val="7FBF7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FBF7F"/>
                          </a:solidFill>
                          <a:latin typeface="Cambria Math" panose="02040503050406030204" pitchFamily="18" charset="0"/>
                        </a:rPr>
                        <m:t>𝐴𝑟𝑒𝑎</m:t>
                      </m:r>
                      <m:r>
                        <a:rPr lang="en-US" b="0" i="1" smtClean="0">
                          <a:solidFill>
                            <a:srgbClr val="7FBF7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rgbClr val="7FBF7F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F9B386-47A8-4A26-D8C2-16890659F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728" y="1649381"/>
                <a:ext cx="3870833" cy="923330"/>
              </a:xfrm>
              <a:prstGeom prst="rect">
                <a:avLst/>
              </a:prstGeom>
              <a:blipFill>
                <a:blip r:embed="rId8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92F8320-4BD6-8FB6-380F-A7640B091281}"/>
                  </a:ext>
                </a:extLst>
              </p:cNvPr>
              <p:cNvSpPr txBox="1"/>
              <p:nvPr/>
            </p:nvSpPr>
            <p:spPr>
              <a:xfrm>
                <a:off x="2190972" y="4395845"/>
                <a:ext cx="3074544" cy="83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F7FFF"/>
                          </a:solidFill>
                          <a:latin typeface="Cambria Math" panose="02040503050406030204" pitchFamily="18" charset="0"/>
                        </a:rPr>
                        <m:t>𝐴𝑟𝑒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F7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7F7F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F7FFF"/>
                              </a:solidFill>
                              <a:latin typeface="Cambria Math" panose="02040503050406030204" pitchFamily="18" charset="0"/>
                            </a:rPr>
                            <m:t>𝑑𝑖𝑝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7F7FFF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rgbClr val="7F7F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rgbClr val="7F7F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7F7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7F7FFF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7F7F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7F7FFF"/>
                              </a:solidFill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7F7FFF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b="0" i="0" smtClean="0">
                              <a:solidFill>
                                <a:srgbClr val="7F7F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7F7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7F7F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7F7F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92F8320-4BD6-8FB6-380F-A7640B091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972" y="4395845"/>
                <a:ext cx="3074544" cy="839269"/>
              </a:xfrm>
              <a:prstGeom prst="rect">
                <a:avLst/>
              </a:prstGeom>
              <a:blipFill>
                <a:blip r:embed="rId9"/>
                <a:stretch>
                  <a:fillRect t="-125373" b="-173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3C781F-701E-0514-92D2-66902013DF13}"/>
                  </a:ext>
                </a:extLst>
              </p:cNvPr>
              <p:cNvSpPr txBox="1"/>
              <p:nvPr/>
            </p:nvSpPr>
            <p:spPr>
              <a:xfrm>
                <a:off x="6504561" y="4395845"/>
                <a:ext cx="3074544" cy="83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FBF7F"/>
                          </a:solidFill>
                          <a:latin typeface="Cambria Math" panose="02040503050406030204" pitchFamily="18" charset="0"/>
                        </a:rPr>
                        <m:t>𝐴𝑟𝑒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FBF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7FBF7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FBF7F"/>
                              </a:solidFill>
                              <a:latin typeface="Cambria Math" panose="02040503050406030204" pitchFamily="18" charset="0"/>
                            </a:rPr>
                            <m:t>𝑏𝑢𝑚𝑝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7FBF7F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rgbClr val="7FBF7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rgbClr val="7FBF7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7FBF7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7FBF7F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7FBF7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7FBF7F"/>
                              </a:solidFill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7FBF7F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b="0" i="0" smtClean="0">
                              <a:solidFill>
                                <a:srgbClr val="7FBF7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7FBF7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7FBF7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7FBF7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3C781F-701E-0514-92D2-66902013D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561" y="4395845"/>
                <a:ext cx="3074544" cy="839269"/>
              </a:xfrm>
              <a:prstGeom prst="rect">
                <a:avLst/>
              </a:prstGeom>
              <a:blipFill>
                <a:blip r:embed="rId10"/>
                <a:stretch>
                  <a:fillRect t="-125373" b="-173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7CE77DA-C8BD-0E55-C917-D2DE3D4EC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9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26DCF7-2888-EDBE-B174-D106599428B9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60E6AC-B308-E72C-FF1D-6DD0062358D3}"/>
              </a:ext>
            </a:extLst>
          </p:cNvPr>
          <p:cNvSpPr txBox="1"/>
          <p:nvPr/>
        </p:nvSpPr>
        <p:spPr>
          <a:xfrm>
            <a:off x="1889028" y="6358850"/>
            <a:ext cx="703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10/13/2025                                        b1/Azz Tensor Collaboration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570728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8196</TotalTime>
  <Words>1254</Words>
  <Application>Microsoft Macintosh PowerPoint</Application>
  <PresentationFormat>Widescreen</PresentationFormat>
  <Paragraphs>310</Paragraphs>
  <Slides>21</Slides>
  <Notes>1</Notes>
  <HiddenSlides>6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Aptos</vt:lpstr>
      <vt:lpstr>Aptos Display</vt:lpstr>
      <vt:lpstr>Arial</vt:lpstr>
      <vt:lpstr>Cambria Math</vt:lpstr>
      <vt:lpstr>Montserrat</vt:lpstr>
      <vt:lpstr>Slack-Lato</vt:lpstr>
      <vt:lpstr>Times New Roman</vt:lpstr>
      <vt:lpstr>Wingdings</vt:lpstr>
      <vt:lpstr>Office Theme</vt:lpstr>
      <vt:lpstr>Measurement of ss-RF Decay Rate</vt:lpstr>
      <vt:lpstr>PowerPoint Presentation</vt:lpstr>
      <vt:lpstr> </vt:lpstr>
      <vt:lpstr>Motivation</vt:lpstr>
      <vt:lpstr>Experimental Setup for ss-RF at UNH</vt:lpstr>
      <vt:lpstr>ss-RF/ Hole burning Effect</vt:lpstr>
      <vt:lpstr>ss-RF/Hole burning Effect Continued</vt:lpstr>
      <vt:lpstr>ss-RF Relaxation Extraction Technique</vt:lpstr>
      <vt:lpstr>Relaxation Extraction Technique Continued</vt:lpstr>
      <vt:lpstr>PowerPoint Presentation</vt:lpstr>
      <vt:lpstr>PowerPoint Presentation</vt:lpstr>
      <vt:lpstr>What is Goodness of Pulse ?</vt:lpstr>
      <vt:lpstr> 𝝉 vs Goodness of the Pulse</vt:lpstr>
      <vt:lpstr> 𝝉 vs Goodness of the Pulse</vt:lpstr>
      <vt:lpstr>Main Takeaways</vt:lpstr>
      <vt:lpstr>ss-RF visual comparison between Butanol and ND3</vt:lpstr>
      <vt:lpstr>ss-RF visual comparison between Butanol and ND3</vt:lpstr>
      <vt:lpstr>Area lost vs Area Gain visualization</vt:lpstr>
      <vt:lpstr> Power on a Target</vt:lpstr>
      <vt:lpstr>Experimental Setup for ss-RF</vt:lpstr>
      <vt:lpstr>ss-RF/Hole burning Relaxation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Chhetra Lama</dc:creator>
  <cp:lastModifiedBy>Chhetra Lama</cp:lastModifiedBy>
  <cp:revision>347</cp:revision>
  <dcterms:created xsi:type="dcterms:W3CDTF">2025-08-03T01:54:29Z</dcterms:created>
  <dcterms:modified xsi:type="dcterms:W3CDTF">2025-10-13T02:40:01Z</dcterms:modified>
</cp:coreProperties>
</file>