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png" ContentType="image/png"/>
  <Override PartName="/ppt/media/image9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gif" ContentType="image/gif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0080625" cy="567055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B4695E0B-F839-4649-ACCC-B17D0B071039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8.gif"/><Relationship Id="rId2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529560" y="4114800"/>
            <a:ext cx="9071640" cy="141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2600" spc="-1" strike="noStrike">
                <a:latin typeface="Arial"/>
              </a:rPr>
              <a:t>Michael McClellan</a:t>
            </a:r>
            <a:endParaRPr b="0" lang="en-US" sz="2600" spc="-1" strike="noStrike">
              <a:latin typeface="Arial"/>
            </a:endParaRPr>
          </a:p>
          <a:p>
            <a:pPr algn="ctr"/>
            <a:r>
              <a:rPr b="0" lang="en-US" sz="2600" spc="-1" strike="noStrike">
                <a:latin typeface="Arial"/>
              </a:rPr>
              <a:t>October 13-14 2025</a:t>
            </a:r>
            <a:endParaRPr b="0" lang="en-US" sz="2600" spc="-1" strike="noStrike">
              <a:latin typeface="Arial"/>
            </a:endParaRPr>
          </a:p>
          <a:p>
            <a:pPr algn="ctr"/>
            <a:r>
              <a:rPr b="0" lang="en-US" sz="2600" spc="-1" strike="noStrike">
                <a:latin typeface="Arial"/>
              </a:rPr>
              <a:t>Tensor Collaboration Meeting</a:t>
            </a:r>
            <a:endParaRPr b="0" lang="en-US" sz="2600" spc="-1" strike="noStrike">
              <a:latin typeface="Arial"/>
            </a:endParaRPr>
          </a:p>
        </p:txBody>
      </p:sp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229680" y="2971800"/>
            <a:ext cx="2284920" cy="2470680"/>
          </a:xfrm>
          <a:prstGeom prst="rect">
            <a:avLst/>
          </a:prstGeom>
          <a:ln>
            <a:noFill/>
          </a:ln>
        </p:spPr>
      </p:pic>
      <p:pic>
        <p:nvPicPr>
          <p:cNvPr id="43" name="" descr=""/>
          <p:cNvPicPr/>
          <p:nvPr/>
        </p:nvPicPr>
        <p:blipFill>
          <a:blip r:embed="rId2"/>
          <a:stretch/>
        </p:blipFill>
        <p:spPr>
          <a:xfrm>
            <a:off x="7453440" y="2919600"/>
            <a:ext cx="2376360" cy="2566800"/>
          </a:xfrm>
          <a:prstGeom prst="rect">
            <a:avLst/>
          </a:prstGeom>
          <a:ln>
            <a:noFill/>
          </a:ln>
        </p:spPr>
      </p:pic>
      <p:sp>
        <p:nvSpPr>
          <p:cNvPr id="44" name="TextShape 2"/>
          <p:cNvSpPr txBox="1"/>
          <p:nvPr/>
        </p:nvSpPr>
        <p:spPr>
          <a:xfrm>
            <a:off x="504000" y="74160"/>
            <a:ext cx="9071640" cy="1250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Fitting Complex Equilibrium </a:t>
            </a:r>
            <a:br/>
            <a:r>
              <a:rPr b="0" lang="en-US" sz="4400" spc="-1" strike="noStrike">
                <a:latin typeface="Arial"/>
              </a:rPr>
              <a:t>and Hole-Burnt Signals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45" name="" descr=""/>
          <p:cNvPicPr/>
          <p:nvPr/>
        </p:nvPicPr>
        <p:blipFill>
          <a:blip r:embed="rId3"/>
          <a:stretch/>
        </p:blipFill>
        <p:spPr>
          <a:xfrm>
            <a:off x="2986560" y="1371600"/>
            <a:ext cx="3871440" cy="2822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504000" y="0"/>
            <a:ext cx="9071640" cy="94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Fully Complex Fit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0" name="TextShape 2"/>
          <p:cNvSpPr txBox="1"/>
          <p:nvPr/>
        </p:nvSpPr>
        <p:spPr>
          <a:xfrm>
            <a:off x="6858000" y="2286000"/>
            <a:ext cx="2971800" cy="320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M. McClellan and E. Long. Complex deuteron NMR signals. EPJ-A, 61:176, 2025.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sp>
        <p:nvSpPr>
          <p:cNvPr id="71" name="TextShape 3"/>
          <p:cNvSpPr txBox="1"/>
          <p:nvPr/>
        </p:nvSpPr>
        <p:spPr>
          <a:xfrm>
            <a:off x="1371600" y="914400"/>
            <a:ext cx="5257800" cy="4441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Dispersive function: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Phi-averaged identically.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Phase angle combines dispersive and absorptive: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latin typeface="Arial"/>
              </a:rPr>
              <a:t>Compare to false asymmetry: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228600" y="1460520"/>
            <a:ext cx="6062040" cy="596880"/>
          </a:xfrm>
          <a:prstGeom prst="rect">
            <a:avLst/>
          </a:prstGeom>
          <a:ln>
            <a:noFill/>
          </a:ln>
        </p:spPr>
      </p:pic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2305080" y="2953080"/>
            <a:ext cx="2495520" cy="47592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2514600" y="3886200"/>
            <a:ext cx="2285640" cy="561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Hole-Burnt Signals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6" name="TextShape 2"/>
          <p:cNvSpPr txBox="1"/>
          <p:nvPr/>
        </p:nvSpPr>
        <p:spPr>
          <a:xfrm>
            <a:off x="46800" y="1098000"/>
            <a:ext cx="4753800" cy="4159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8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Performing ssRF on an equilibrium signal adds perturbations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Part of the signal is depolarized, and polarization is increased elsewhere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Used to increase tensor polarization (Q)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4837680" y="1172520"/>
            <a:ext cx="5242320" cy="393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How Analyze Hole-Burning?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275400" y="1371600"/>
            <a:ext cx="9554400" cy="3886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Area method from TE is fine for P, but whole point is to increase Q, which requires understanding of component spin-flip curves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Adding Lorentzian/Gaussian/Voigt to Dulya equation adds extra complexity to fit, exacerbated by possibility of multiple holes/bumps!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Can we fit a hole-burnt signal without adding new parameters?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Spin-Temperature Consistency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1" name="TextShape 2"/>
          <p:cNvSpPr txBox="1"/>
          <p:nvPr/>
        </p:nvSpPr>
        <p:spPr>
          <a:xfrm>
            <a:off x="228600" y="1098000"/>
            <a:ext cx="4525200" cy="4159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9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Material in Boltzmann equilibrium has a spin temperature, T</a:t>
            </a:r>
            <a:r>
              <a:rPr b="0" lang="en-US" sz="3200" spc="-1" strike="noStrike" baseline="-14000000">
                <a:latin typeface="Arial"/>
              </a:rPr>
              <a:t>S</a:t>
            </a:r>
            <a:r>
              <a:rPr b="0" lang="en-US" sz="3200" spc="-1" strike="noStrike">
                <a:latin typeface="Arial"/>
              </a:rPr>
              <a:t> 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Microsoft YaHei"/>
              </a:rPr>
              <a:t>For TE signal, </a:t>
            </a:r>
            <a:r>
              <a:rPr b="0" lang="en-US" sz="3200" spc="-1" strike="noStrike">
                <a:latin typeface="Arial"/>
              </a:rPr>
              <a:t>T</a:t>
            </a:r>
            <a:r>
              <a:rPr b="0" lang="en-US" sz="3200" spc="-1" strike="noStrike" baseline="-14000000">
                <a:latin typeface="Arial"/>
              </a:rPr>
              <a:t>S</a:t>
            </a:r>
            <a:r>
              <a:rPr b="0" lang="en-US" sz="3200" spc="-1" strike="noStrike">
                <a:latin typeface="Arial"/>
              </a:rPr>
              <a:t> = 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Microsoft YaHei"/>
              </a:rPr>
              <a:t>For DNP enhanced signal, </a:t>
            </a:r>
            <a:r>
              <a:rPr b="0" lang="en-US" sz="3200" spc="-1" strike="noStrike">
                <a:latin typeface="Arial"/>
              </a:rPr>
              <a:t>T</a:t>
            </a:r>
            <a:r>
              <a:rPr b="0" lang="en-US" sz="3200" spc="-1" strike="noStrike" baseline="-14000000">
                <a:latin typeface="Arial"/>
              </a:rPr>
              <a:t>S</a:t>
            </a:r>
            <a:r>
              <a:rPr b="0" lang="en-US" sz="3200" spc="-1" strike="noStrike">
                <a:latin typeface="Arial"/>
              </a:rPr>
              <a:t> is the T the material would be at if it were a TE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4799520" y="2057400"/>
            <a:ext cx="5258880" cy="2218320"/>
          </a:xfrm>
          <a:prstGeom prst="rect">
            <a:avLst/>
          </a:prstGeom>
          <a:ln>
            <a:noFill/>
          </a:ln>
        </p:spPr>
      </p:pic>
      <p:sp>
        <p:nvSpPr>
          <p:cNvPr id="83" name="TextShape 3"/>
          <p:cNvSpPr txBox="1"/>
          <p:nvPr/>
        </p:nvSpPr>
        <p:spPr>
          <a:xfrm>
            <a:off x="5257800" y="943200"/>
            <a:ext cx="4572000" cy="685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300" spc="-1" strike="noStrike">
                <a:latin typeface="Arial"/>
              </a:rPr>
              <a:t>J. Clement and D. Keller. Manipulation of spin-1 solid-state targets. Nuclear Instruments &amp; Methods In Physics Research - Section A, 1050, 2023.</a:t>
            </a:r>
            <a:endParaRPr b="0" lang="en-US" sz="1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STC Hole-Burning?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228600" y="1326600"/>
            <a:ext cx="9601200" cy="4159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Microsoft YaHei"/>
              </a:rPr>
              <a:t>When ssRF depolarizes at a specific frequency (burns a hole), the deuterons at that frequency should all have the same T</a:t>
            </a:r>
            <a:r>
              <a:rPr b="0" lang="en-US" sz="3200" spc="-1" strike="noStrike" baseline="-14000000">
                <a:latin typeface="Arial"/>
                <a:ea typeface="Microsoft YaHei"/>
              </a:rPr>
              <a:t>S</a:t>
            </a:r>
            <a:r>
              <a:rPr b="0" lang="en-US" sz="3200" spc="-1" strike="noStrike">
                <a:latin typeface="Arial"/>
                <a:ea typeface="Microsoft YaHei"/>
              </a:rPr>
              <a:t>, even if it’s not the same </a:t>
            </a:r>
            <a:r>
              <a:rPr b="0" lang="en-US" sz="3200" spc="-1" strike="noStrike">
                <a:latin typeface="Arial"/>
              </a:rPr>
              <a:t>T</a:t>
            </a:r>
            <a:r>
              <a:rPr b="0" lang="en-US" sz="3200" spc="-1" strike="noStrike" baseline="-14000000">
                <a:latin typeface="Arial"/>
              </a:rPr>
              <a:t>S</a:t>
            </a:r>
            <a:r>
              <a:rPr b="0" lang="en-US" sz="3200" spc="-1" strike="noStrike">
                <a:latin typeface="Arial"/>
              </a:rPr>
              <a:t> as the rest of the sample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Microsoft YaHei"/>
              </a:rPr>
              <a:t>This creates a range of </a:t>
            </a:r>
            <a:r>
              <a:rPr b="0" lang="en-US" sz="3200" spc="-1" strike="noStrike">
                <a:latin typeface="Arial"/>
              </a:rPr>
              <a:t>T</a:t>
            </a:r>
            <a:r>
              <a:rPr b="0" lang="en-US" sz="3200" spc="-1" strike="noStrike" baseline="-14000000">
                <a:latin typeface="Arial"/>
              </a:rPr>
              <a:t>S</a:t>
            </a:r>
            <a:r>
              <a:rPr b="0" lang="en-US" sz="3200" spc="-1" strike="noStrike">
                <a:latin typeface="Arial"/>
              </a:rPr>
              <a:t> across the hole-burn NMR signal, which in turn means a range of signal asymmetry, r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STC Hole-Burning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46800" y="1326600"/>
            <a:ext cx="4296600" cy="4159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Bin by bin, we can fit each individual data point to find the r of an equilibrium signal that passes through that point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4766760" y="1143000"/>
            <a:ext cx="5291640" cy="3886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2225160" y="963000"/>
            <a:ext cx="5547240" cy="4160520"/>
          </a:xfrm>
          <a:prstGeom prst="rect">
            <a:avLst/>
          </a:prstGeom>
          <a:ln>
            <a:noFill/>
          </a:ln>
        </p:spPr>
      </p:pic>
      <p:sp>
        <p:nvSpPr>
          <p:cNvPr id="90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STC Hole-Burning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504000" y="196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STC Hole-Burning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92" name="" descr=""/>
          <p:cNvPicPr/>
          <p:nvPr/>
        </p:nvPicPr>
        <p:blipFill>
          <a:blip r:embed="rId1"/>
          <a:stretch/>
        </p:blipFill>
        <p:spPr>
          <a:xfrm>
            <a:off x="2514600" y="1037160"/>
            <a:ext cx="5029200" cy="3935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Bumps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4" name="TextShape 2"/>
          <p:cNvSpPr txBox="1"/>
          <p:nvPr/>
        </p:nvSpPr>
        <p:spPr>
          <a:xfrm>
            <a:off x="504000" y="1326600"/>
            <a:ext cx="9071640" cy="3702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An issue – while the depolarization of the hole follows STC, the gained polarization of the bump does not – it’s adding on top of an equilibrium polarization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We have to somehow model the STC loss of polarization of the hole being added at the frequency of the bump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Bumps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6" name="TextShape 2"/>
          <p:cNvSpPr txBox="1"/>
          <p:nvPr/>
        </p:nvSpPr>
        <p:spPr>
          <a:xfrm>
            <a:off x="228600" y="1127520"/>
            <a:ext cx="3886200" cy="3931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1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Since the bump should be proportional to polarization lost from an equilibrium signal, let’s first model an equilibrium signal sitting on top of the spin-flip curve receiving the bump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This is a projected, mirrored version of the other spin-flip curve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4114800" y="1127520"/>
            <a:ext cx="2809440" cy="205740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2"/>
          <a:stretch/>
        </p:blipFill>
        <p:spPr>
          <a:xfrm>
            <a:off x="6998400" y="1127880"/>
            <a:ext cx="2831400" cy="2057040"/>
          </a:xfrm>
          <a:prstGeom prst="rect">
            <a:avLst/>
          </a:prstGeom>
          <a:ln>
            <a:noFill/>
          </a:ln>
        </p:spPr>
      </p:pic>
      <p:pic>
        <p:nvPicPr>
          <p:cNvPr id="99" name="" descr=""/>
          <p:cNvPicPr/>
          <p:nvPr/>
        </p:nvPicPr>
        <p:blipFill>
          <a:blip r:embed="rId3"/>
          <a:stretch/>
        </p:blipFill>
        <p:spPr>
          <a:xfrm>
            <a:off x="4114800" y="3200400"/>
            <a:ext cx="2882880" cy="1897920"/>
          </a:xfrm>
          <a:prstGeom prst="rect">
            <a:avLst/>
          </a:prstGeom>
          <a:ln>
            <a:noFill/>
          </a:ln>
        </p:spPr>
      </p:pic>
      <p:pic>
        <p:nvPicPr>
          <p:cNvPr id="100" name="" descr=""/>
          <p:cNvPicPr/>
          <p:nvPr/>
        </p:nvPicPr>
        <p:blipFill>
          <a:blip r:embed="rId4"/>
          <a:stretch/>
        </p:blipFill>
        <p:spPr>
          <a:xfrm>
            <a:off x="6997680" y="3200400"/>
            <a:ext cx="2832480" cy="1863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Equilibrium Signals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47" name="TextShape 2"/>
          <p:cNvSpPr txBox="1"/>
          <p:nvPr/>
        </p:nvSpPr>
        <p:spPr>
          <a:xfrm>
            <a:off x="46800" y="1172520"/>
            <a:ext cx="4753800" cy="4130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7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Deuteron NMR signals in Boltzmann equilibrium are well understood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Area method – compare to a TE signal (or “super TE”)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“</a:t>
            </a:r>
            <a:r>
              <a:rPr b="0" lang="en-US" sz="3200" spc="-1" strike="noStrike">
                <a:latin typeface="Arial"/>
              </a:rPr>
              <a:t>Ratio” method – compare peaks, or more thoroughly curve fit using the Dulya equation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48" name="" descr=""/>
          <p:cNvPicPr/>
          <p:nvPr/>
        </p:nvPicPr>
        <p:blipFill>
          <a:blip r:embed="rId1"/>
          <a:stretch/>
        </p:blipFill>
        <p:spPr>
          <a:xfrm>
            <a:off x="4816440" y="1097640"/>
            <a:ext cx="5241960" cy="393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Bumps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2" name="TextShape 2"/>
          <p:cNvSpPr txBox="1"/>
          <p:nvPr/>
        </p:nvSpPr>
        <p:spPr>
          <a:xfrm>
            <a:off x="228600" y="1143000"/>
            <a:ext cx="3200400" cy="3886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34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We then model a second projected, mirrored spin-flip curve that has had a hole-burnt into it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By subtracting the hole-burnt PM signal from the equilibrium PM signal, we are left with a bump, derived in a STC manner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03" name="" descr=""/>
          <p:cNvPicPr/>
          <p:nvPr/>
        </p:nvPicPr>
        <p:blipFill>
          <a:blip r:embed="rId1"/>
          <a:stretch/>
        </p:blipFill>
        <p:spPr>
          <a:xfrm>
            <a:off x="3375720" y="1084680"/>
            <a:ext cx="3482280" cy="2572920"/>
          </a:xfrm>
          <a:prstGeom prst="rect">
            <a:avLst/>
          </a:prstGeom>
          <a:ln>
            <a:noFill/>
          </a:ln>
        </p:spPr>
      </p:pic>
      <p:pic>
        <p:nvPicPr>
          <p:cNvPr id="104" name="" descr=""/>
          <p:cNvPicPr/>
          <p:nvPr/>
        </p:nvPicPr>
        <p:blipFill>
          <a:blip r:embed="rId2"/>
          <a:stretch/>
        </p:blipFill>
        <p:spPr>
          <a:xfrm>
            <a:off x="6794640" y="2401560"/>
            <a:ext cx="3285360" cy="2399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The Math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228600" y="1828800"/>
            <a:ext cx="9275760" cy="2743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504000" y="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Result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08" name="TextShape 2"/>
          <p:cNvSpPr txBox="1"/>
          <p:nvPr/>
        </p:nvSpPr>
        <p:spPr>
          <a:xfrm>
            <a:off x="228600" y="946440"/>
            <a:ext cx="3886200" cy="4082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86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This produces the component spin-flip curves of the hole-burnt signal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Then use area method to get P and Q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Analysis of simulated signal 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4114800" y="804240"/>
            <a:ext cx="5553360" cy="4067280"/>
          </a:xfrm>
          <a:prstGeom prst="rect">
            <a:avLst/>
          </a:prstGeom>
          <a:ln>
            <a:noFill/>
          </a:ln>
        </p:spPr>
      </p:pic>
      <p:sp>
        <p:nvSpPr>
          <p:cNvPr id="110" name="TextShape 3"/>
          <p:cNvSpPr txBox="1"/>
          <p:nvPr/>
        </p:nvSpPr>
        <p:spPr>
          <a:xfrm>
            <a:off x="8001000" y="228600"/>
            <a:ext cx="1828800" cy="1143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Sim P = 12.44%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Fit P = 12.79%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extShape 1"/>
          <p:cNvSpPr txBox="1"/>
          <p:nvPr/>
        </p:nvSpPr>
        <p:spPr>
          <a:xfrm>
            <a:off x="504000" y="-22860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Data Results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171360" y="3886200"/>
            <a:ext cx="4629240" cy="1701720"/>
          </a:xfrm>
          <a:prstGeom prst="rect">
            <a:avLst/>
          </a:prstGeom>
          <a:ln>
            <a:noFill/>
          </a:ln>
        </p:spPr>
      </p:pic>
      <p:pic>
        <p:nvPicPr>
          <p:cNvPr id="113" name="" descr=""/>
          <p:cNvPicPr/>
          <p:nvPr/>
        </p:nvPicPr>
        <p:blipFill>
          <a:blip r:embed="rId2"/>
          <a:stretch/>
        </p:blipFill>
        <p:spPr>
          <a:xfrm>
            <a:off x="169200" y="476280"/>
            <a:ext cx="4631400" cy="3409920"/>
          </a:xfrm>
          <a:prstGeom prst="rect">
            <a:avLst/>
          </a:prstGeom>
          <a:ln>
            <a:noFill/>
          </a:ln>
        </p:spPr>
      </p:pic>
      <p:pic>
        <p:nvPicPr>
          <p:cNvPr id="114" name="" descr=""/>
          <p:cNvPicPr/>
          <p:nvPr/>
        </p:nvPicPr>
        <p:blipFill>
          <a:blip r:embed="rId3"/>
          <a:stretch/>
        </p:blipFill>
        <p:spPr>
          <a:xfrm>
            <a:off x="4779000" y="4000320"/>
            <a:ext cx="5050800" cy="1669680"/>
          </a:xfrm>
          <a:prstGeom prst="rect">
            <a:avLst/>
          </a:prstGeom>
          <a:ln>
            <a:noFill/>
          </a:ln>
        </p:spPr>
      </p:pic>
      <p:pic>
        <p:nvPicPr>
          <p:cNvPr id="115" name="" descr=""/>
          <p:cNvPicPr/>
          <p:nvPr/>
        </p:nvPicPr>
        <p:blipFill>
          <a:blip r:embed="rId4"/>
          <a:stretch/>
        </p:blipFill>
        <p:spPr>
          <a:xfrm>
            <a:off x="5029200" y="457200"/>
            <a:ext cx="4715280" cy="3438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Final Notes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7" name="TextShape 2"/>
          <p:cNvSpPr txBox="1"/>
          <p:nvPr/>
        </p:nvSpPr>
        <p:spPr>
          <a:xfrm>
            <a:off x="504000" y="1098000"/>
            <a:ext cx="9071640" cy="4159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Requires an equilibrium signal to get parameters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Requires a “first pass” to see where bumps are – anywhere r</a:t>
            </a:r>
            <a:r>
              <a:rPr b="0" lang="en-US" sz="3200" spc="-1" strike="noStrike" baseline="-14000000">
                <a:latin typeface="Arial"/>
              </a:rPr>
              <a:t>STC</a:t>
            </a:r>
            <a:r>
              <a:rPr b="0" lang="en-US" sz="3200" spc="-1" strike="noStrike">
                <a:latin typeface="Arial"/>
              </a:rPr>
              <a:t> &gt; r</a:t>
            </a:r>
            <a:r>
              <a:rPr b="0" lang="en-US" sz="3200" spc="-1" strike="noStrike" baseline="-14000000">
                <a:latin typeface="Arial"/>
              </a:rPr>
              <a:t>eq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Area method only works in fully real or fully imaginary signals – if using my explicitly complex version of Dulya, take only real/imag and scale it</a:t>
            </a:r>
            <a:endParaRPr b="0" lang="en-U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Acknowledgements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9" name="TextShape 2"/>
          <p:cNvSpPr txBox="1"/>
          <p:nvPr/>
        </p:nvSpPr>
        <p:spPr>
          <a:xfrm>
            <a:off x="504000" y="1172520"/>
            <a:ext cx="9071640" cy="385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6000"/>
          </a:bodyPr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UNH DNP PIs: 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Elena Long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Nathaly Santiesteban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Karl Slifer</a:t>
            </a:r>
            <a:endParaRPr b="0" lang="en-US" sz="14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UNH DNP collaborators: 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Anchit Arora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Hector Chinchay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Muhammad Farooq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Chhetra Lama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Olaiya Olokunboyo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Eli Phippard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Sam Takwirira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Jan Vanek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Aden Whitney</a:t>
            </a:r>
            <a:endParaRPr b="0" lang="en-US" sz="1400" spc="-1" strike="noStrike">
              <a:latin typeface="Arial"/>
            </a:endParaRPr>
          </a:p>
          <a:p>
            <a:pPr lvl="1" marL="864000" indent="-3232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Zoe Wolters</a:t>
            </a:r>
            <a:endParaRPr b="0" lang="en-US" sz="1400" spc="-1" strike="noStrike">
              <a:latin typeface="Arial"/>
            </a:endParaRPr>
          </a:p>
          <a:p>
            <a:pPr marL="432000" indent="-3232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latin typeface="Cambria"/>
                <a:ea typeface="DejaVu Sans"/>
              </a:rPr>
              <a:t>This work is supported by the Dept. of Energy Grant DE-FG02-88ER40410.</a:t>
            </a:r>
            <a:endParaRPr b="0" lang="en-US" sz="1400" spc="-1" strike="noStrike">
              <a:latin typeface="Arial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4800600" y="1143000"/>
            <a:ext cx="4568400" cy="3426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NMR Signals are Complex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275400" y="1326600"/>
            <a:ext cx="4525200" cy="3931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Q-meter signals often aren’t exactly tuned to real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How do you get P and Q from out-of-tune signal?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latin typeface="Arial"/>
            </a:endParaRPr>
          </a:p>
        </p:txBody>
      </p:sp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4800600" y="1371600"/>
            <a:ext cx="5059440" cy="3657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False Asymmetry?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504000" y="1326600"/>
            <a:ext cx="4296600" cy="3931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55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Dulya suggests adding “false asymmetry” parameter, </a:t>
            </a:r>
            <a:r>
              <a:rPr b="0" lang="en-US" sz="3200" spc="-1" strike="noStrike">
                <a:latin typeface="Arial"/>
                <a:ea typeface="Arial"/>
              </a:rPr>
              <a:t>ξ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Arial"/>
              </a:rPr>
              <a:t>However, this only works for slightly out-of-tune signals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  <a:ea typeface="Arial"/>
              </a:rPr>
              <a:t>Better to add phase angle parameter, combining absorptive and dispersive functions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4971960" y="1371600"/>
            <a:ext cx="4857840" cy="3581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" descr=""/>
          <p:cNvPicPr/>
          <p:nvPr/>
        </p:nvPicPr>
        <p:blipFill>
          <a:blip r:embed="rId1"/>
          <a:stretch/>
        </p:blipFill>
        <p:spPr>
          <a:xfrm>
            <a:off x="1143000" y="685800"/>
            <a:ext cx="5851800" cy="4388760"/>
          </a:xfrm>
          <a:prstGeom prst="rect">
            <a:avLst/>
          </a:prstGeom>
          <a:ln>
            <a:noFill/>
          </a:ln>
        </p:spPr>
      </p:pic>
      <p:sp>
        <p:nvSpPr>
          <p:cNvPr id="56" name="TextShape 1"/>
          <p:cNvSpPr txBox="1"/>
          <p:nvPr/>
        </p:nvSpPr>
        <p:spPr>
          <a:xfrm>
            <a:off x="529560" y="196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False Asymmetry?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7" name="TextShape 2"/>
          <p:cNvSpPr txBox="1"/>
          <p:nvPr/>
        </p:nvSpPr>
        <p:spPr>
          <a:xfrm>
            <a:off x="6629400" y="1371600"/>
            <a:ext cx="2971800" cy="320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Phase angle: -25.79</a:t>
            </a:r>
            <a:r>
              <a:rPr b="0" lang="en-US" sz="1800" spc="-1" strike="noStrike">
                <a:latin typeface="Arial"/>
                <a:ea typeface="Arial"/>
              </a:rPr>
              <a:t>°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Naive P: 17.36%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Phase P: 19.61%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False P: 12.59%</a:t>
            </a: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" descr=""/>
          <p:cNvPicPr/>
          <p:nvPr/>
        </p:nvPicPr>
        <p:blipFill>
          <a:blip r:embed="rId1"/>
          <a:stretch/>
        </p:blipFill>
        <p:spPr>
          <a:xfrm>
            <a:off x="914400" y="685800"/>
            <a:ext cx="5851800" cy="4388760"/>
          </a:xfrm>
          <a:prstGeom prst="rect">
            <a:avLst/>
          </a:prstGeom>
          <a:ln>
            <a:noFill/>
          </a:ln>
        </p:spPr>
      </p:pic>
      <p:sp>
        <p:nvSpPr>
          <p:cNvPr id="59" name="TextShape 1"/>
          <p:cNvSpPr txBox="1"/>
          <p:nvPr/>
        </p:nvSpPr>
        <p:spPr>
          <a:xfrm>
            <a:off x="529560" y="196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False Asymmetry?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0" name="TextShape 2"/>
          <p:cNvSpPr txBox="1"/>
          <p:nvPr/>
        </p:nvSpPr>
        <p:spPr>
          <a:xfrm>
            <a:off x="6629760" y="1371600"/>
            <a:ext cx="2971800" cy="320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  <a:ea typeface="Microsoft YaHei"/>
              </a:rPr>
              <a:t>Phase angle: </a:t>
            </a:r>
            <a:r>
              <a:rPr b="0" lang="en-US" sz="1800" spc="-1" strike="noStrike">
                <a:latin typeface="Arial"/>
              </a:rPr>
              <a:t>-42.05</a:t>
            </a:r>
            <a:r>
              <a:rPr b="0" lang="en-US" sz="1800" spc="-1" strike="noStrike">
                <a:latin typeface="Arial"/>
                <a:ea typeface="Arial"/>
              </a:rPr>
              <a:t>°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  <a:ea typeface="Microsoft YaHei"/>
              </a:rPr>
              <a:t>Naive P: </a:t>
            </a:r>
            <a:r>
              <a:rPr b="0" lang="en-US" sz="1800" spc="-1" strike="noStrike">
                <a:latin typeface="Arial"/>
              </a:rPr>
              <a:t>14.31%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  <a:ea typeface="Microsoft YaHei"/>
              </a:rPr>
              <a:t>Phase P: </a:t>
            </a:r>
            <a:r>
              <a:rPr b="0" lang="en-US" sz="1800" spc="-1" strike="noStrike">
                <a:latin typeface="Arial"/>
              </a:rPr>
              <a:t>19.97%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  <a:ea typeface="Microsoft YaHei"/>
              </a:rPr>
              <a:t>False P: </a:t>
            </a:r>
            <a:r>
              <a:rPr b="0" lang="en-US" sz="1800" spc="-1" strike="noStrike">
                <a:latin typeface="Arial"/>
              </a:rPr>
              <a:t>6.85%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504000" y="19656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False Asymmetry?</a:t>
            </a:r>
            <a:endParaRPr b="0" lang="en-US" sz="4400" spc="-1" strike="noStrike">
              <a:latin typeface="Arial"/>
            </a:endParaRPr>
          </a:p>
        </p:txBody>
      </p:sp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2262600" y="1037520"/>
            <a:ext cx="5524560" cy="4086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Shape 1"/>
          <p:cNvSpPr txBox="1"/>
          <p:nvPr/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Fully Complex Fit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4" name="TextShape 2"/>
          <p:cNvSpPr txBox="1"/>
          <p:nvPr/>
        </p:nvSpPr>
        <p:spPr>
          <a:xfrm>
            <a:off x="142560" y="1326600"/>
            <a:ext cx="4572000" cy="3931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Using phase angle allows you to fit signals of any tune, including fully imaginary</a:t>
            </a:r>
            <a:endParaRPr b="0" lang="en-US" sz="3200" spc="-1" strike="noStrike"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Does still require Boltzmann equilibrium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65" name="" descr=""/>
          <p:cNvPicPr/>
          <p:nvPr/>
        </p:nvPicPr>
        <p:blipFill>
          <a:blip r:embed="rId1"/>
          <a:stretch/>
        </p:blipFill>
        <p:spPr>
          <a:xfrm>
            <a:off x="4714560" y="1326600"/>
            <a:ext cx="5115240" cy="3552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685800" y="685800"/>
            <a:ext cx="8458200" cy="4448160"/>
          </a:xfrm>
          <a:prstGeom prst="rect">
            <a:avLst/>
          </a:prstGeom>
          <a:ln>
            <a:noFill/>
          </a:ln>
        </p:spPr>
      </p:pic>
      <p:sp>
        <p:nvSpPr>
          <p:cNvPr id="67" name="TextShape 1"/>
          <p:cNvSpPr txBox="1"/>
          <p:nvPr/>
        </p:nvSpPr>
        <p:spPr>
          <a:xfrm>
            <a:off x="504000" y="0"/>
            <a:ext cx="9071640" cy="94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Real Fit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68" name="TextShape 2"/>
          <p:cNvSpPr txBox="1"/>
          <p:nvPr/>
        </p:nvSpPr>
        <p:spPr>
          <a:xfrm>
            <a:off x="7108200" y="2286000"/>
            <a:ext cx="2971800" cy="320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1800" spc="-1" strike="noStrike">
                <a:latin typeface="Arial"/>
              </a:rPr>
              <a:t>C. Dulya et al. A line-shape analysis for spin-l nmr signals. Nuclear Instruments &amp;</a:t>
            </a:r>
            <a:endParaRPr b="0" lang="en-US" sz="1800" spc="-1" strike="noStrike">
              <a:latin typeface="Arial"/>
            </a:endParaRPr>
          </a:p>
          <a:p>
            <a:r>
              <a:rPr b="0" lang="en-US" sz="1800" spc="-1" strike="noStrike">
                <a:latin typeface="Arial"/>
              </a:rPr>
              <a:t>Methods In Physics Research - Section A, 398:109–125, 1997.</a:t>
            </a:r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  <a:p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8170</TotalTime>
  <Application>LibreOffice/6.3.4.2$Windows_X86_64 LibreOffice_project/60da17e045e08f1793c57c00ba83cdfce946d0aa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2025-09-19T11:31:45Z</dcterms:created>
  <dc:creator/>
  <dc:description/>
  <dc:language>en-US</dc:language>
  <cp:lastModifiedBy/>
  <dcterms:modified xsi:type="dcterms:W3CDTF">2025-10-08T21:20:36Z</dcterms:modified>
  <cp:revision>17</cp:revision>
  <dc:subject/>
  <dc:title/>
</cp:coreProperties>
</file>