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9_61CB525C.xml" ContentType="application/vnd.ms-powerpoint.comments+xml"/>
  <Override PartName="/ppt/comments/modernComment_113_BD1B73B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78" r:id="rId7"/>
    <p:sldId id="277" r:id="rId8"/>
    <p:sldId id="281" r:id="rId9"/>
    <p:sldId id="264" r:id="rId10"/>
    <p:sldId id="265" r:id="rId11"/>
    <p:sldId id="266" r:id="rId12"/>
    <p:sldId id="290" r:id="rId13"/>
    <p:sldId id="276" r:id="rId14"/>
    <p:sldId id="289" r:id="rId15"/>
    <p:sldId id="268" r:id="rId16"/>
    <p:sldId id="269" r:id="rId17"/>
    <p:sldId id="293" r:id="rId18"/>
    <p:sldId id="280" r:id="rId19"/>
    <p:sldId id="294" r:id="rId20"/>
    <p:sldId id="270" r:id="rId21"/>
    <p:sldId id="275" r:id="rId22"/>
    <p:sldId id="291" r:id="rId23"/>
    <p:sldId id="287" r:id="rId24"/>
    <p:sldId id="285" r:id="rId25"/>
    <p:sldId id="286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A47A99-7BFD-69D1-F68B-7437B0E32C2E}" name="Keller, D (dmk9m)" initials="KD" userId="S::dmk9m@virginia.edu::9a0b9627-4539-41fd-9292-39c18ec22d85" providerId="AD"/>
  <p188:author id="{3E9B91C6-07BC-43D2-CDD8-0AA0BBB1D605}" name="Seay, Devin Allen (das5pzq)" initials="SDA(" userId="S::das5pzq@virginia.edu::3cf91918-f4e9-42bc-9e2d-b49b191b4a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326"/>
    <a:srgbClr val="CE3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106D7-C9DE-3A4C-9AC8-668AECE44210}" v="3" dt="2025-10-13T18:03:30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85"/>
    <p:restoredTop sz="94660"/>
  </p:normalViewPr>
  <p:slideViewPr>
    <p:cSldViewPr snapToGrid="0">
      <p:cViewPr varScale="1">
        <p:scale>
          <a:sx n="153" d="100"/>
          <a:sy n="153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y, Devin Allen (das5pzq)" userId="3cf91918-f4e9-42bc-9e2d-b49b191b4a44" providerId="ADAL" clId="{4442607A-696C-56A2-AB2C-4ED091317C6A}"/>
    <pc:docChg chg="undo custSel delSld modSld">
      <pc:chgData name="Seay, Devin Allen (das5pzq)" userId="3cf91918-f4e9-42bc-9e2d-b49b191b4a44" providerId="ADAL" clId="{4442607A-696C-56A2-AB2C-4ED091317C6A}" dt="2025-10-13T18:03:41.204" v="28" actId="1076"/>
      <pc:docMkLst>
        <pc:docMk/>
      </pc:docMkLst>
      <pc:sldChg chg="del">
        <pc:chgData name="Seay, Devin Allen (das5pzq)" userId="3cf91918-f4e9-42bc-9e2d-b49b191b4a44" providerId="ADAL" clId="{4442607A-696C-56A2-AB2C-4ED091317C6A}" dt="2025-10-13T17:58:19.567" v="0" actId="2696"/>
        <pc:sldMkLst>
          <pc:docMk/>
          <pc:sldMk cId="1784681335" sldId="258"/>
        </pc:sldMkLst>
      </pc:sldChg>
      <pc:sldChg chg="del">
        <pc:chgData name="Seay, Devin Allen (das5pzq)" userId="3cf91918-f4e9-42bc-9e2d-b49b191b4a44" providerId="ADAL" clId="{4442607A-696C-56A2-AB2C-4ED091317C6A}" dt="2025-10-13T17:58:20.412" v="2" actId="2696"/>
        <pc:sldMkLst>
          <pc:docMk/>
          <pc:sldMk cId="3223301492" sldId="259"/>
        </pc:sldMkLst>
      </pc:sldChg>
      <pc:sldChg chg="del">
        <pc:chgData name="Seay, Devin Allen (das5pzq)" userId="3cf91918-f4e9-42bc-9e2d-b49b191b4a44" providerId="ADAL" clId="{4442607A-696C-56A2-AB2C-4ED091317C6A}" dt="2025-10-13T17:58:20.767" v="3" actId="2696"/>
        <pc:sldMkLst>
          <pc:docMk/>
          <pc:sldMk cId="3533548245" sldId="260"/>
        </pc:sldMkLst>
      </pc:sldChg>
      <pc:sldChg chg="del">
        <pc:chgData name="Seay, Devin Allen (das5pzq)" userId="3cf91918-f4e9-42bc-9e2d-b49b191b4a44" providerId="ADAL" clId="{4442607A-696C-56A2-AB2C-4ED091317C6A}" dt="2025-10-13T17:58:21.112" v="4" actId="2696"/>
        <pc:sldMkLst>
          <pc:docMk/>
          <pc:sldMk cId="776623292" sldId="261"/>
        </pc:sldMkLst>
      </pc:sldChg>
      <pc:sldChg chg="del">
        <pc:chgData name="Seay, Devin Allen (das5pzq)" userId="3cf91918-f4e9-42bc-9e2d-b49b191b4a44" providerId="ADAL" clId="{4442607A-696C-56A2-AB2C-4ED091317C6A}" dt="2025-10-13T17:58:21.548" v="5" actId="2696"/>
        <pc:sldMkLst>
          <pc:docMk/>
          <pc:sldMk cId="73449322" sldId="262"/>
        </pc:sldMkLst>
      </pc:sldChg>
      <pc:sldChg chg="del">
        <pc:chgData name="Seay, Devin Allen (das5pzq)" userId="3cf91918-f4e9-42bc-9e2d-b49b191b4a44" providerId="ADAL" clId="{4442607A-696C-56A2-AB2C-4ED091317C6A}" dt="2025-10-13T17:58:27.691" v="7" actId="2696"/>
        <pc:sldMkLst>
          <pc:docMk/>
          <pc:sldMk cId="918469719" sldId="271"/>
        </pc:sldMkLst>
      </pc:sldChg>
      <pc:sldChg chg="del">
        <pc:chgData name="Seay, Devin Allen (das5pzq)" userId="3cf91918-f4e9-42bc-9e2d-b49b191b4a44" providerId="ADAL" clId="{4442607A-696C-56A2-AB2C-4ED091317C6A}" dt="2025-10-13T17:58:28.064" v="8" actId="2696"/>
        <pc:sldMkLst>
          <pc:docMk/>
          <pc:sldMk cId="1996730057" sldId="272"/>
        </pc:sldMkLst>
      </pc:sldChg>
      <pc:sldChg chg="del">
        <pc:chgData name="Seay, Devin Allen (das5pzq)" userId="3cf91918-f4e9-42bc-9e2d-b49b191b4a44" providerId="ADAL" clId="{4442607A-696C-56A2-AB2C-4ED091317C6A}" dt="2025-10-13T17:58:22.132" v="6" actId="2696"/>
        <pc:sldMkLst>
          <pc:docMk/>
          <pc:sldMk cId="3546726969" sldId="273"/>
        </pc:sldMkLst>
      </pc:sldChg>
      <pc:sldChg chg="del">
        <pc:chgData name="Seay, Devin Allen (das5pzq)" userId="3cf91918-f4e9-42bc-9e2d-b49b191b4a44" providerId="ADAL" clId="{4442607A-696C-56A2-AB2C-4ED091317C6A}" dt="2025-10-13T17:58:20.049" v="1" actId="2696"/>
        <pc:sldMkLst>
          <pc:docMk/>
          <pc:sldMk cId="1310610913" sldId="279"/>
        </pc:sldMkLst>
      </pc:sldChg>
      <pc:sldChg chg="addSp delSp modSp mod">
        <pc:chgData name="Seay, Devin Allen (das5pzq)" userId="3cf91918-f4e9-42bc-9e2d-b49b191b4a44" providerId="ADAL" clId="{4442607A-696C-56A2-AB2C-4ED091317C6A}" dt="2025-10-13T18:02:13.600" v="15" actId="1076"/>
        <pc:sldMkLst>
          <pc:docMk/>
          <pc:sldMk cId="2484813085" sldId="293"/>
        </pc:sldMkLst>
        <pc:picChg chg="del">
          <ac:chgData name="Seay, Devin Allen (das5pzq)" userId="3cf91918-f4e9-42bc-9e2d-b49b191b4a44" providerId="ADAL" clId="{4442607A-696C-56A2-AB2C-4ED091317C6A}" dt="2025-10-13T18:01:59.245" v="9" actId="478"/>
          <ac:picMkLst>
            <pc:docMk/>
            <pc:sldMk cId="2484813085" sldId="293"/>
            <ac:picMk id="13" creationId="{66CCAE86-6244-153B-F432-B4336F14A1F3}"/>
          </ac:picMkLst>
        </pc:picChg>
        <pc:picChg chg="add mod">
          <ac:chgData name="Seay, Devin Allen (das5pzq)" userId="3cf91918-f4e9-42bc-9e2d-b49b191b4a44" providerId="ADAL" clId="{4442607A-696C-56A2-AB2C-4ED091317C6A}" dt="2025-10-13T18:02:13.600" v="15" actId="1076"/>
          <ac:picMkLst>
            <pc:docMk/>
            <pc:sldMk cId="2484813085" sldId="293"/>
            <ac:picMk id="17" creationId="{73B4952A-879D-E5CD-0DB3-F12D9EFEBEB6}"/>
          </ac:picMkLst>
        </pc:picChg>
      </pc:sldChg>
      <pc:sldChg chg="addSp delSp modSp mod">
        <pc:chgData name="Seay, Devin Allen (das5pzq)" userId="3cf91918-f4e9-42bc-9e2d-b49b191b4a44" providerId="ADAL" clId="{4442607A-696C-56A2-AB2C-4ED091317C6A}" dt="2025-10-13T18:03:41.204" v="28" actId="1076"/>
        <pc:sldMkLst>
          <pc:docMk/>
          <pc:sldMk cId="1562641159" sldId="294"/>
        </pc:sldMkLst>
        <pc:spChg chg="add del">
          <ac:chgData name="Seay, Devin Allen (das5pzq)" userId="3cf91918-f4e9-42bc-9e2d-b49b191b4a44" providerId="ADAL" clId="{4442607A-696C-56A2-AB2C-4ED091317C6A}" dt="2025-10-13T18:03:22.697" v="22" actId="22"/>
          <ac:spMkLst>
            <pc:docMk/>
            <pc:sldMk cId="1562641159" sldId="294"/>
            <ac:spMk id="15" creationId="{F35E1B6C-A589-B04C-21B5-D5E2AE1A3778}"/>
          </ac:spMkLst>
        </pc:spChg>
        <pc:picChg chg="del">
          <ac:chgData name="Seay, Devin Allen (das5pzq)" userId="3cf91918-f4e9-42bc-9e2d-b49b191b4a44" providerId="ADAL" clId="{4442607A-696C-56A2-AB2C-4ED091317C6A}" dt="2025-10-13T18:02:18.465" v="16" actId="478"/>
          <ac:picMkLst>
            <pc:docMk/>
            <pc:sldMk cId="1562641159" sldId="294"/>
            <ac:picMk id="11" creationId="{3249D68B-B243-1F19-E241-148FB900EE4A}"/>
          </ac:picMkLst>
        </pc:picChg>
        <pc:picChg chg="add del mod">
          <ac:chgData name="Seay, Devin Allen (das5pzq)" userId="3cf91918-f4e9-42bc-9e2d-b49b191b4a44" providerId="ADAL" clId="{4442607A-696C-56A2-AB2C-4ED091317C6A}" dt="2025-10-13T18:03:34.834" v="27" actId="478"/>
          <ac:picMkLst>
            <pc:docMk/>
            <pc:sldMk cId="1562641159" sldId="294"/>
            <ac:picMk id="13" creationId="{622C7268-860E-CAC7-63CF-3F7FAF4A85C2}"/>
          </ac:picMkLst>
        </pc:picChg>
        <pc:picChg chg="add mod">
          <ac:chgData name="Seay, Devin Allen (das5pzq)" userId="3cf91918-f4e9-42bc-9e2d-b49b191b4a44" providerId="ADAL" clId="{4442607A-696C-56A2-AB2C-4ED091317C6A}" dt="2025-10-13T18:03:41.204" v="28" actId="1076"/>
          <ac:picMkLst>
            <pc:docMk/>
            <pc:sldMk cId="1562641159" sldId="294"/>
            <ac:picMk id="17" creationId="{75429FA0-1D3D-86B7-649F-236F7378130F}"/>
          </ac:picMkLst>
        </pc:picChg>
      </pc:sldChg>
    </pc:docChg>
  </pc:docChgLst>
</pc:chgInfo>
</file>

<file path=ppt/comments/modernComment_109_61CB52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272BD5-1163-4E8B-BEAD-721F19DD1211}" authorId="{45A47A99-7BFD-69D1-F68B-7437B0E32C2E}" status="resolved" created="2025-10-07T17:42:51.341" complete="100000">
    <pc:sldMkLst xmlns:pc="http://schemas.microsoft.com/office/powerpoint/2013/main/command">
      <pc:docMk/>
      <pc:sldMk cId="1640714844" sldId="265"/>
    </pc:sldMkLst>
    <p188:txBody>
      <a:bodyPr/>
      <a:lstStyle/>
      <a:p>
        <a:r>
          <a:rPr lang="en-US"/>
          <a:t>This adds nothing to the talk, unless its a real example of a working architecture used with NMR data.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10-07T18:09:04.588" authorId="{3E9B91C6-07BC-43D2-CDD8-0AA0BBB1D605}"/>
          </p223:rxn>
        </p223:reactions>
      </p:ext>
    </p188:extLst>
  </p188:cm>
</p188:cmLst>
</file>

<file path=ppt/comments/modernComment_113_BD1B73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B977CE-A4A4-4799-A7F6-53823B275E77}" authorId="{45A47A99-7BFD-69D1-F68B-7437B0E32C2E}" status="resolved" created="2025-10-07T17:48:37.637" complete="100000">
    <pc:sldMkLst xmlns:pc="http://schemas.microsoft.com/office/powerpoint/2013/main/command">
      <pc:docMk/>
      <pc:sldMk cId="3172692925" sldId="275"/>
    </pc:sldMkLst>
    <p188:txBody>
      <a:bodyPr/>
      <a:lstStyle/>
      <a:p>
        <a:r>
          <a:rPr lang="en-US"/>
          <a:t>this should be the starting point of the tensor part.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FFBC0-86BE-4EAA-95EC-1C2FE8D8592A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5309B-FD46-401C-B11A-6D08CD5CC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5309B-FD46-401C-B11A-6D08CD5CCD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2300-2896-A14F-9534-7D9C113D7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28B65-A74B-FB1C-DF16-ABEC987B0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D8134-3253-CD25-B824-E1B8CD78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9694" y="6307440"/>
            <a:ext cx="2335102" cy="414035"/>
          </a:xfrm>
        </p:spPr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A84BC-6AAB-0632-2902-2D019BBA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0854" y="6307440"/>
            <a:ext cx="3502654" cy="414035"/>
          </a:xfrm>
        </p:spPr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4E18-B2D9-A0FA-3816-5AC638ED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7206" y="6295835"/>
            <a:ext cx="2335102" cy="414035"/>
          </a:xfrm>
        </p:spPr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D3D3-5A6F-C298-0326-86B2BD57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10D11-E44A-F8E9-1B78-D3D05CA86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2186-0D0F-A260-B565-4EDE3FD6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E7F8-4718-C599-19EB-7D8A9469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CB3A-BEB1-EA24-F42B-033A502B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1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F09B3-C210-2AA2-F764-E966E4BDC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0661D-5F0A-B06A-A3D5-641E417C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B84EE-5521-3115-11E6-A9D47692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547D2-96C4-CD79-7889-08DBF4CE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A6CB2-A1C3-4593-2C1E-8D1E5A7A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8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F788-EAAE-03AB-D3EC-30A92F3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CD07E-F499-65EF-D3DD-EE53F62D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A9D5A-96DE-1056-90CC-CA142756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2B699-BA87-40BF-CB92-117ABBFD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F2A3-8867-8815-1879-425EB431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6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BC8F-5EDE-E267-F0BE-E2A687E4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83455-7493-C487-628A-BB222115A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19A84-FE21-8A75-601E-C61F0354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8F26-DE1E-A964-7DF1-B7CA87835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D7F4F-D540-5B93-3545-CD468FD9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96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54F9-69D4-C10B-81A2-BECDF2A9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01461-867C-31B7-FA3A-36AA913A4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85163-8361-958E-E79D-BE73588D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951BF-17C6-3FBB-B382-E7C7155C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22E87-F80C-7BDE-0D03-25A1D04B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883C0-198C-E333-63EA-02084183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4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8C38-B1C8-82AD-C43F-28BF159F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D54B7-0B60-17AB-3C5D-A24E261E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5CA41-05C4-4F2F-506E-5058F7C0A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FAA6E-45AA-9BA7-1EF9-325081D7A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E17DF-3928-A9C9-F701-205DADAF7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C9186-0C77-7EA8-1AA1-5F477745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AF808-1382-730D-1417-684D464F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7EC44-1E2C-CF29-B0D8-ACBC57FA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1D91-73A0-36E9-4480-5D885FEE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4C7EC-237F-F53C-EB66-E44BBDD5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15754-0834-8E90-173B-606C5333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92E51-F662-1642-1E8C-8EBE8C9E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2B920-5D8D-4D02-A7AF-2C5A30C2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FD4CC-DF30-8D0B-58AA-CC157329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9D52F-0617-C1B4-1035-E6394628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5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9C406-E78D-C27B-6C56-3996B1BC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65836-102E-D2B4-4177-C20DF65A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A67FF-722D-E337-4D43-4A7529D79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68910-C84B-9540-1F66-AF04AC65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443B6-F200-7DD5-0CD5-BDE79FBF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E65AC-9CC4-9046-2BBC-6499B363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9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1DA9-91BD-36F7-0368-8C930C27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63152-A5B6-CB66-C85C-6D91121F5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2A783-74C0-57D6-7C7B-D986E9AA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224ED-22B5-4A48-3025-6DA6833C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0AD97-B026-9C03-4540-36AA7C23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DB386-2DC9-526E-6F1A-031F9353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3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22B74A-163B-E099-4F34-FD8A9ED14A88}"/>
              </a:ext>
            </a:extLst>
          </p:cNvPr>
          <p:cNvSpPr/>
          <p:nvPr userDrawn="1"/>
        </p:nvSpPr>
        <p:spPr>
          <a:xfrm>
            <a:off x="-152400" y="6224681"/>
            <a:ext cx="12553950" cy="669038"/>
          </a:xfrm>
          <a:prstGeom prst="rect">
            <a:avLst/>
          </a:prstGeom>
          <a:solidFill>
            <a:srgbClr val="CE3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644E8-C727-5CA5-81ED-71205E24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D1F03-0EF8-8E2D-304C-E4CB50C7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4BB-C8FB-9F62-BCB3-1317D3810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35A5A-74D1-074B-6D9D-5216B17D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B8131-6906-390A-3BE4-5EF464EDD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B1F7A5C6-73B1-497B-926E-C190EB1907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logo of a game">
            <a:extLst>
              <a:ext uri="{FF2B5EF4-FFF2-40B4-BE49-F238E27FC236}">
                <a16:creationId xmlns:a16="http://schemas.microsoft.com/office/drawing/2014/main" id="{359D3AE8-D499-B0AE-7591-8AB1B11E46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8" y="5513099"/>
            <a:ext cx="1423164" cy="14231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82C33C-A7EA-A106-5405-818842BB45C3}"/>
              </a:ext>
            </a:extLst>
          </p:cNvPr>
          <p:cNvSpPr/>
          <p:nvPr userDrawn="1"/>
        </p:nvSpPr>
        <p:spPr>
          <a:xfrm>
            <a:off x="-110837" y="-54410"/>
            <a:ext cx="12413673" cy="721881"/>
          </a:xfrm>
          <a:prstGeom prst="rect">
            <a:avLst/>
          </a:prstGeom>
          <a:solidFill>
            <a:srgbClr val="010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JLab and Partnership Logos | Jefferson Lab">
            <a:extLst>
              <a:ext uri="{FF2B5EF4-FFF2-40B4-BE49-F238E27FC236}">
                <a16:creationId xmlns:a16="http://schemas.microsoft.com/office/drawing/2014/main" id="{8B6D6C05-F767-A49F-CF45-79D1316DDE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376" y="80527"/>
            <a:ext cx="1123951" cy="6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partment of Energy Electrical Safety">
            <a:extLst>
              <a:ext uri="{FF2B5EF4-FFF2-40B4-BE49-F238E27FC236}">
                <a16:creationId xmlns:a16="http://schemas.microsoft.com/office/drawing/2014/main" id="{B18D1357-CA5B-2750-200A-512FBF091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9" y="56832"/>
            <a:ext cx="2419004" cy="6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Logos | BrandDot | University of Virginia">
            <a:extLst>
              <a:ext uri="{FF2B5EF4-FFF2-40B4-BE49-F238E27FC236}">
                <a16:creationId xmlns:a16="http://schemas.microsoft.com/office/drawing/2014/main" id="{19BE2DD0-DF6D-9A5D-6D6D-29D3E351B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10115"/>
            <a:ext cx="462280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6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113_BD1B73BD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9_61CB525C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45B6-03C4-671E-597C-EA0D02D16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  <a:t>AI NMR Extraction for </a:t>
            </a:r>
            <a:b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  <a:t>Spin-1 Signals</a:t>
            </a:r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1E67E-35B1-DFAC-43C5-96C710D8E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Devin Seay, Dustin Keller, Ishara Fernando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E44E228-2F2E-D89B-C0A2-47F0C777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BE20E80-42BF-E0B7-1658-2009C03A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D490CB-CED6-B5F7-2D88-568E601B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1F7A5C6-73B1-497B-926E-C190EB190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4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BD5E-F10A-2FF1-A160-22804E3B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Why Neural Networks?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C8FDE-1456-8EA4-5B31-F5632846B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806"/>
            <a:ext cx="10515600" cy="3920861"/>
          </a:xfrm>
        </p:spPr>
        <p:txBody>
          <a:bodyPr>
            <a:normAutofit/>
          </a:bodyPr>
          <a:lstStyle/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Most Flexible ML approach to regression problems (UAT)</a:t>
            </a:r>
          </a:p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Very fast inference is possible (~</a:t>
            </a:r>
            <a:r>
              <a:rPr lang="en-US" sz="260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 scale updates with standard GPU)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200">
                <a:latin typeface="Cambria Math" panose="02040503050406030204" pitchFamily="18" charset="0"/>
                <a:ea typeface="Cambria Math" panose="02040503050406030204" pitchFamily="18" charset="0"/>
              </a:rPr>
              <a:t>More accurate real-time polarization monitoring</a:t>
            </a:r>
          </a:p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Can do more with multidimensional information</a:t>
            </a:r>
          </a:p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Common libraries help to leverage basic hardware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85EB0-7079-E5C9-0957-17604D14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2A3DE-D207-5F74-4CDE-36EF35CF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22971-DD63-076B-1414-61813284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338D7-2DB5-5FC5-5FB7-E86FDDA3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C96B-6DC4-833E-D41C-529C5187A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Data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8A8A7C-679E-D743-9A02-113CDC2F01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05806"/>
                <a:ext cx="10515600" cy="392086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Generated 1M data points varying over polarization and noise level (0% - 10% relative error per bin)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𝑆𝑁𝑅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𝐿𝑖𝑛𝑒𝑠h𝑎𝑝𝑒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𝑁𝑜𝑖𝑠𝑒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Deuteron </a:t>
                </a:r>
                <a:r>
                  <a:rPr lang="en-US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lineshape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generated by analytical function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Baseline simulated from Q-Meter circuitry parameters </a:t>
                </a:r>
              </a:p>
              <a:p>
                <a:pPr lvl="1"/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Voltage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𝑆𝑡𝑟𝑎𝑦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Stray capacitance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Capacitance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Current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Phase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Filling Factor (of coil)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Cable length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Data generated under various conditions of parameters to generalize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8A8A7C-679E-D743-9A02-113CDC2F01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05806"/>
                <a:ext cx="10515600" cy="3920861"/>
              </a:xfrm>
              <a:blipFill>
                <a:blip r:embed="rId3"/>
                <a:stretch>
                  <a:fillRect l="-522" t="-3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B6140-2F43-31FB-6FD0-40187D0B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062E0-CCB8-97CA-6E65-A2573F2F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17E93-5A35-4A7F-C684-D49D6D2D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graph showing a number of numbers and a line&#10;&#10;AI-generated content may be incorrect.">
            <a:extLst>
              <a:ext uri="{FF2B5EF4-FFF2-40B4-BE49-F238E27FC236}">
                <a16:creationId xmlns:a16="http://schemas.microsoft.com/office/drawing/2014/main" id="{6EC22FB8-FFC7-869B-111B-E6698ACBB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697" y="2435072"/>
            <a:ext cx="2018807" cy="1387930"/>
          </a:xfrm>
          <a:prstGeom prst="rect">
            <a:avLst/>
          </a:prstGeom>
        </p:spPr>
      </p:pic>
      <p:pic>
        <p:nvPicPr>
          <p:cNvPr id="12" name="Picture 11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48641B66-F1F7-FE00-B758-CD66E16D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697" y="4252685"/>
            <a:ext cx="2018806" cy="13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4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CC2B-73BB-B64D-F0AD-D2433302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Preliminary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9DF13-56E2-E2C1-350E-1AD816AC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017D8-41BC-A587-D946-87774C7ED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C9F93-7F46-ADDC-03CD-DD61845C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73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C7E64-E8F3-807A-41A1-05481184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49F6F-A71B-EA83-19B0-45DBE402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F670E-A1D4-B8B8-E92E-558EA2CC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 descr="A graph with green line and blue line&#10;&#10;AI-generated content may be incorrect.">
            <a:extLst>
              <a:ext uri="{FF2B5EF4-FFF2-40B4-BE49-F238E27FC236}">
                <a16:creationId xmlns:a16="http://schemas.microsoft.com/office/drawing/2014/main" id="{8012D428-26EE-8AB1-4C2C-E2FE3F1B0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61" y="1934841"/>
            <a:ext cx="4114800" cy="2828925"/>
          </a:xfrm>
          <a:prstGeom prst="rect">
            <a:avLst/>
          </a:prstGeom>
        </p:spPr>
      </p:pic>
      <p:pic>
        <p:nvPicPr>
          <p:cNvPr id="12" name="Picture 11" descr="A graph with a line graph&#10;&#10;AI-generated content may be incorrect.">
            <a:extLst>
              <a:ext uri="{FF2B5EF4-FFF2-40B4-BE49-F238E27FC236}">
                <a16:creationId xmlns:a16="http://schemas.microsoft.com/office/drawing/2014/main" id="{952DCC7B-1E7A-3458-65F6-327828716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34841"/>
            <a:ext cx="4114799" cy="28289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2706A3-4BBD-9BA2-AA75-E74480D2D3A4}"/>
              </a:ext>
            </a:extLst>
          </p:cNvPr>
          <p:cNvSpPr txBox="1">
            <a:spLocks/>
          </p:cNvSpPr>
          <p:nvPr/>
        </p:nvSpPr>
        <p:spPr>
          <a:xfrm>
            <a:off x="838200" y="9137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Cambria Math" panose="02040503050406030204" pitchFamily="18" charset="0"/>
                <a:ea typeface="Cambria Math" panose="02040503050406030204" pitchFamily="18" charset="0"/>
              </a:rPr>
              <a:t>Results for P = 2% - 60%</a:t>
            </a:r>
          </a:p>
          <a:p>
            <a:pPr algn="ctr"/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Relative Error ~ 0 – 10% per bin</a:t>
            </a:r>
          </a:p>
          <a:p>
            <a:pPr algn="ctr"/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SNR ~ 1-2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857717-9511-F0C3-3F03-661207402829}"/>
              </a:ext>
            </a:extLst>
          </p:cNvPr>
          <p:cNvSpPr txBox="1"/>
          <p:nvPr/>
        </p:nvSpPr>
        <p:spPr>
          <a:xfrm>
            <a:off x="4641490" y="4880308"/>
            <a:ext cx="31935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Median RPE: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0.34%</a:t>
            </a:r>
            <a:endParaRPr lang="en-US" sz="280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Mean RPE: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0.54%</a:t>
            </a:r>
          </a:p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STD: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0.57%</a:t>
            </a:r>
          </a:p>
        </p:txBody>
      </p:sp>
      <p:pic>
        <p:nvPicPr>
          <p:cNvPr id="6" name="Picture 5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CE834737-6073-1236-AE70-AB71B8FFC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0" y="2016079"/>
            <a:ext cx="3878471" cy="26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9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FCBA5-58DB-66AB-6AC1-3103C8F70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9D8B-4E7A-88D5-57A1-06D58E0E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56DCD-1590-F700-02B3-D661B7B0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40767-0B2B-F8F4-7D84-4BC966D6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609192B7-691F-4E08-C7F8-3B9EB5511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38" y="872510"/>
            <a:ext cx="6119981" cy="2423205"/>
          </a:xfrm>
          <a:prstGeom prst="rect">
            <a:avLst/>
          </a:prstGeom>
        </p:spPr>
      </p:pic>
      <p:pic>
        <p:nvPicPr>
          <p:cNvPr id="17" name="Picture 16" descr="A graph of a graph&#10;&#10;AI-generated content may be incorrect.">
            <a:extLst>
              <a:ext uri="{FF2B5EF4-FFF2-40B4-BE49-F238E27FC236}">
                <a16:creationId xmlns:a16="http://schemas.microsoft.com/office/drawing/2014/main" id="{73B4952A-879D-E5CD-0DB3-F12D9EFEB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34" y="3562284"/>
            <a:ext cx="6119985" cy="24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F2F6B-6960-01C0-CF6A-CC37A9873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B3AB7-CB18-165A-C6C0-AAB2069A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AF468-4F4D-2CF5-628B-35EF0B77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4982E-159C-0DAE-212A-4D9C517C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15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9FF4A5-6B4F-AFC4-439C-F5F1456967AA}"/>
              </a:ext>
            </a:extLst>
          </p:cNvPr>
          <p:cNvSpPr txBox="1">
            <a:spLocks/>
          </p:cNvSpPr>
          <p:nvPr/>
        </p:nvSpPr>
        <p:spPr>
          <a:xfrm>
            <a:off x="838200" y="9137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Cambria Math" panose="02040503050406030204" pitchFamily="18" charset="0"/>
                <a:ea typeface="Cambria Math" panose="02040503050406030204" pitchFamily="18" charset="0"/>
              </a:rPr>
              <a:t>Results for P = 0.04% - 2%</a:t>
            </a:r>
          </a:p>
          <a:p>
            <a:pPr algn="ctr"/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Relative Error ~ 0 – 1% per bin</a:t>
            </a:r>
          </a:p>
          <a:p>
            <a:pPr algn="ctr"/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SNR ~ 1-2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C8FDC-727F-A38F-B359-F301A662AE24}"/>
              </a:ext>
            </a:extLst>
          </p:cNvPr>
          <p:cNvSpPr txBox="1"/>
          <p:nvPr/>
        </p:nvSpPr>
        <p:spPr>
          <a:xfrm>
            <a:off x="4739526" y="4799036"/>
            <a:ext cx="30011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Median RPE: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2.9%</a:t>
            </a:r>
            <a:endParaRPr lang="en-US" sz="280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Mean RPE: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5.13%</a:t>
            </a:r>
          </a:p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STD: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5.32%</a:t>
            </a:r>
          </a:p>
        </p:txBody>
      </p:sp>
      <p:pic>
        <p:nvPicPr>
          <p:cNvPr id="18" name="Picture 17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8EED35F3-56E5-D05E-285C-BDEDB000F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6" y="2052685"/>
            <a:ext cx="3994692" cy="2746351"/>
          </a:xfrm>
          <a:prstGeom prst="rect">
            <a:avLst/>
          </a:prstGeom>
        </p:spPr>
      </p:pic>
      <p:pic>
        <p:nvPicPr>
          <p:cNvPr id="6" name="Picture 5" descr="A graph with green line and blue line&#10;&#10;AI-generated content may be incorrect.">
            <a:extLst>
              <a:ext uri="{FF2B5EF4-FFF2-40B4-BE49-F238E27FC236}">
                <a16:creationId xmlns:a16="http://schemas.microsoft.com/office/drawing/2014/main" id="{476A0F9D-C240-6A39-2145-C0F366701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4" y="2052685"/>
            <a:ext cx="3994692" cy="2746351"/>
          </a:xfrm>
          <a:prstGeom prst="rect">
            <a:avLst/>
          </a:prstGeom>
        </p:spPr>
      </p:pic>
      <p:pic>
        <p:nvPicPr>
          <p:cNvPr id="8" name="Picture 7" descr="A graph showing a line graph&#10;&#10;AI-generated content may be incorrect.">
            <a:extLst>
              <a:ext uri="{FF2B5EF4-FFF2-40B4-BE49-F238E27FC236}">
                <a16:creationId xmlns:a16="http://schemas.microsoft.com/office/drawing/2014/main" id="{884FBB3A-C0D8-8DB7-C140-B6B9358A1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24" y="2052685"/>
            <a:ext cx="3994692" cy="2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51F5-C747-DE4D-492F-D00CCE65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280BA-6814-06FA-B86A-233DE359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66AC-D515-B431-E998-18A03A11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240EC-628E-2C84-ABB1-25A38C0C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16</a:t>
            </a:fld>
            <a:endParaRPr lang="en-US"/>
          </a:p>
        </p:txBody>
      </p:sp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75429FA0-1D3D-86B7-649F-236F73781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90260"/>
            <a:ext cx="7772400" cy="30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1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3D85-7B96-BB9B-0B3C-9648A702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Tensor Polarization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CEB1A-0E29-9A72-9E33-636925BB1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7F698-AE11-371A-0004-E5706165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2A7DC-3358-71D3-053B-2426A22E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4DE46-FADF-B685-63DA-BFFBD440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74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BBFD9-2EF0-EF78-4A87-E9A6E628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075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Semi-Saturated Radiofrequency (ss-RF)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E519C-D90F-6EE5-C0B8-F0D687CA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AE520-D993-423A-1529-FDC96ACB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25B20-AA47-6AB8-9B55-7C20C6AE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graph of a graph with arrows pointing to different colors&#10;&#10;AI-generated content may be incorrect.">
            <a:extLst>
              <a:ext uri="{FF2B5EF4-FFF2-40B4-BE49-F238E27FC236}">
                <a16:creationId xmlns:a16="http://schemas.microsoft.com/office/drawing/2014/main" id="{5C6F0B63-F29C-AA94-BB07-23DFC7A37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1" y="2395878"/>
            <a:ext cx="2926577" cy="2666319"/>
          </a:xfrm>
          <a:prstGeom prst="rect">
            <a:avLst/>
          </a:prstGeom>
        </p:spPr>
      </p:pic>
      <p:pic>
        <p:nvPicPr>
          <p:cNvPr id="9" name="Picture 8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2668C685-35EA-1048-0EEB-6EC663743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23" y="2077600"/>
            <a:ext cx="2932842" cy="3884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1C0A81-57D3-7D23-5D7C-362D82D3A040}"/>
              </a:ext>
            </a:extLst>
          </p:cNvPr>
          <p:cNvSpPr txBox="1"/>
          <p:nvPr/>
        </p:nvSpPr>
        <p:spPr>
          <a:xfrm>
            <a:off x="8343767" y="1708268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Relaxation Pathways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506470E-8F0D-0296-7A1C-1E7E6DD2C9D4}"/>
              </a:ext>
            </a:extLst>
          </p:cNvPr>
          <p:cNvSpPr/>
          <p:nvPr/>
        </p:nvSpPr>
        <p:spPr>
          <a:xfrm>
            <a:off x="7833575" y="5751295"/>
            <a:ext cx="3581400" cy="3715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bg1"/>
                </a:solidFill>
              </a:rPr>
              <a:t>https://</a:t>
            </a:r>
            <a:r>
              <a:rPr lang="en-US" err="1">
                <a:solidFill>
                  <a:schemeClr val="bg1"/>
                </a:solidFill>
              </a:rPr>
              <a:t>arxiv.org</a:t>
            </a:r>
            <a:r>
              <a:rPr lang="en-US">
                <a:solidFill>
                  <a:schemeClr val="bg1"/>
                </a:solidFill>
              </a:rPr>
              <a:t>/abs/1707.07065</a:t>
            </a:r>
          </a:p>
        </p:txBody>
      </p:sp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E152B884-C14B-AF07-BC80-B544B8390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24" y="2403278"/>
            <a:ext cx="3584863" cy="26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29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E28B-4C9B-C80A-42B5-F42764C1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165"/>
            <a:ext cx="10515600" cy="1325563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Principles of ss-RF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549E5-1773-9CC6-A7CB-9CA79578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8928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Spin-Temperature Consistency</a:t>
            </a:r>
          </a:p>
          <a:p>
            <a:pPr lvl="1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Hole burning locally erases non-equilibrium state biases by restoring partial equilibrium</a:t>
            </a:r>
          </a:p>
          <a:p>
            <a:pPr lvl="1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Burning acts as </a:t>
            </a:r>
            <a:r>
              <a:rPr lang="en-US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mirror image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of DNP, driving spin transition in </a:t>
            </a:r>
            <a:r>
              <a:rPr lang="en-US" sz="1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opposite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direction</a:t>
            </a:r>
          </a:p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Differential Binning</a:t>
            </a:r>
          </a:p>
          <a:p>
            <a:pPr lvl="1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Partitioning signal into frequency beams and manipulating/measuring each subset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Rates Response</a:t>
            </a:r>
          </a:p>
          <a:p>
            <a:pPr lvl="1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Peak achieved from hole burning is ½ area of burned area (in high RF power limit)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9CBF-ABF5-2293-8504-10AFBCC7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064C2-44BE-7F88-0C4E-611E1393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47A63-DCF5-16F9-FE4B-FA77E997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332D5935-BA6F-2FA5-EA53-7AA7C3EA9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11" y="1325564"/>
            <a:ext cx="2968889" cy="1979260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38C918F1-38CB-4489-3945-4A1D1967C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62" y="3607688"/>
            <a:ext cx="3051186" cy="22690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7901A5-F660-7E46-169E-53CF1E675C47}"/>
                  </a:ext>
                </a:extLst>
              </p:cNvPr>
              <p:cNvSpPr txBox="1"/>
              <p:nvPr/>
            </p:nvSpPr>
            <p:spPr>
              <a:xfrm>
                <a:off x="5702531" y="1191171"/>
                <a:ext cx="1992084" cy="678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7901A5-F660-7E46-169E-53CF1E675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531" y="1191171"/>
                <a:ext cx="1992084" cy="6789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BAF162-80F2-B49F-085C-080200C561D3}"/>
                  </a:ext>
                </a:extLst>
              </p:cNvPr>
              <p:cNvSpPr txBox="1"/>
              <p:nvPr/>
            </p:nvSpPr>
            <p:spPr>
              <a:xfrm>
                <a:off x="5702531" y="1870075"/>
                <a:ext cx="2228110" cy="694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BAF162-80F2-B49F-085C-080200C56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531" y="1870075"/>
                <a:ext cx="2228110" cy="694164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90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7A169-76FE-A7D5-3356-3201073A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DA23-D581-26D3-3A6D-8737D97F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F1CCB-9A2F-C28B-F271-D206CE51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85358D-70B8-B39A-9AA0-0659E17D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AE0B537-133A-CDE5-EEFE-5D89B6E4C1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6397" y="2418409"/>
                <a:ext cx="9688296" cy="3454358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Polarization Extraction Methods (for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sz="2000" b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/>
                  </a:rPr>
                  <a:t>)</a:t>
                </a:r>
              </a:p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Neural Networks </a:t>
                </a:r>
              </a:p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Preliminary results (for vector polarization)</a:t>
                </a:r>
              </a:p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/>
                  </a:rPr>
                  <a:t>Tensor Polarization</a:t>
                </a:r>
              </a:p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Observations &amp; Outlook </a:t>
                </a:r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  <a:cs typeface="Calibri"/>
                </a:endParaRPr>
              </a:p>
              <a:p>
                <a:pPr marL="0" indent="0">
                  <a:buNone/>
                </a:pPr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  <a:cs typeface="Adobe Thai" panose="02040503050201020203" pitchFamily="18" charset="-34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AE0B537-133A-CDE5-EEFE-5D89B6E4C1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6397" y="2418409"/>
                <a:ext cx="9688296" cy="3454358"/>
              </a:xfrm>
              <a:blipFill>
                <a:blip r:embed="rId2"/>
                <a:stretch>
                  <a:fillRect l="-524" t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652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889D44BE-3C7F-3ABB-B937-092187514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78" y="1256923"/>
            <a:ext cx="3114179" cy="25577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DB1C8E-5E82-2CED-3389-53B00C41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617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Burning Simulation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A4712-2706-A159-65C0-DF24FF31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BBAE6-EA6A-494D-2BFC-F45B91CF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13F6E-2274-635B-8A50-503FC87C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1F7A5C6-73B1-497B-926E-C190EB19079D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A9A2C-C314-9515-63F7-5F7E2743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96" y="1630362"/>
            <a:ext cx="6011408" cy="3144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68B4F4-77CD-25EE-45DE-C9126A9B2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68" y="4117469"/>
            <a:ext cx="4191000" cy="657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950BAD-8547-FC9A-BF7A-37C8A44B5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337" y="5015326"/>
            <a:ext cx="4200525" cy="67627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6C9E9D9-9921-7610-137B-6529909598D3}"/>
              </a:ext>
            </a:extLst>
          </p:cNvPr>
          <p:cNvSpPr/>
          <p:nvPr/>
        </p:nvSpPr>
        <p:spPr>
          <a:xfrm>
            <a:off x="10213734" y="1799005"/>
            <a:ext cx="1531521" cy="3631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  <a:p>
            <a:pPr algn="ctr">
              <a:lnSpc>
                <a:spcPct val="150000"/>
              </a:lnSpc>
            </a:pPr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</a:rPr>
              <a:t>Applied Burn</a:t>
            </a:r>
          </a:p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12CC75-4EFA-B6AF-159E-43715C475787}"/>
              </a:ext>
            </a:extLst>
          </p:cNvPr>
          <p:cNvCxnSpPr>
            <a:cxnSpLocks/>
          </p:cNvCxnSpPr>
          <p:nvPr/>
        </p:nvCxnSpPr>
        <p:spPr>
          <a:xfrm flipH="1">
            <a:off x="9861586" y="2289025"/>
            <a:ext cx="704297" cy="327426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8BDC1DD-C524-52F4-57E5-46273B985EE6}"/>
              </a:ext>
            </a:extLst>
          </p:cNvPr>
          <p:cNvSpPr/>
          <p:nvPr/>
        </p:nvSpPr>
        <p:spPr>
          <a:xfrm>
            <a:off x="9680516" y="2473279"/>
            <a:ext cx="181070" cy="11828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5F2CA2-0162-1841-8F4A-DA2EA15F1753}"/>
              </a:ext>
            </a:extLst>
          </p:cNvPr>
          <p:cNvSpPr/>
          <p:nvPr/>
        </p:nvSpPr>
        <p:spPr>
          <a:xfrm>
            <a:off x="9169003" y="2479528"/>
            <a:ext cx="255654" cy="1170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8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0498-932C-6FD5-1444-AFFF634B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Future Machine Learning Endeavors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A43578-61BE-4758-980A-1296A4CAD5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20529" y="1743877"/>
                <a:ext cx="5750942" cy="4044012"/>
              </a:xfrm>
            </p:spPr>
            <p:txBody>
              <a:bodyPr/>
              <a:lstStyle/>
              <a:p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1D Case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(bin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zz</m:t>
                        </m:r>
                      </m:sub>
                    </m:sSub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domain only) to extract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zz</m:t>
                        </m:r>
                      </m:sub>
                    </m:sSub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invariantly 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RF manipulation</a:t>
                </a:r>
              </a:p>
              <a:p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2D Case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Calculate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zz</m:t>
                        </m:r>
                      </m:sub>
                    </m:sSub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1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Train model with smaller, synchronized, phase-shifted </a:t>
                </a:r>
                <a:r>
                  <a:rPr lang="en-US" err="1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tiemsteps</a:t>
                </a:r>
                <a:endParaRPr lang="en-US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b="1" i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More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b="1" i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information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to train on!</a:t>
                </a:r>
                <a:endParaRPr lang="en-US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/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A43578-61BE-4758-980A-1296A4CAD5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0529" y="1743877"/>
                <a:ext cx="5750942" cy="4044012"/>
              </a:xfrm>
              <a:blipFill>
                <a:blip r:embed="rId3"/>
                <a:stretch>
                  <a:fillRect l="-1907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5CFA-0E44-FF31-45CB-D2610CE5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B72C-84EC-F844-3E09-FDB65CDC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42EDC-B877-2B6F-629E-E14C6C31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A diagram of a signal&#10;&#10;AI-generated content may be incorrect.">
            <a:extLst>
              <a:ext uri="{FF2B5EF4-FFF2-40B4-BE49-F238E27FC236}">
                <a16:creationId xmlns:a16="http://schemas.microsoft.com/office/drawing/2014/main" id="{365B3EAA-BB1D-7DD4-0D6D-82192FBA7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57" y="1541752"/>
            <a:ext cx="2843543" cy="1759815"/>
          </a:xfrm>
          <a:prstGeom prst="rect">
            <a:avLst/>
          </a:prstGeom>
        </p:spPr>
      </p:pic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1CD17BDA-8A9D-9BD0-CED2-CB7405624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86" y="3553813"/>
            <a:ext cx="3316314" cy="2623150"/>
          </a:xfrm>
          <a:prstGeom prst="rect">
            <a:avLst/>
          </a:prstGeom>
        </p:spPr>
      </p:pic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4E735A87-2E99-FF8D-E96E-0A89F01E4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" y="1770679"/>
            <a:ext cx="2315428" cy="19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75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C488-6C0E-97A6-E507-E55EB562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Thank you!</a:t>
            </a:r>
            <a:br>
              <a:rPr lang="en-US"/>
            </a:b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24686-1435-F73C-48C5-3F58DE6E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13492-91B8-11E2-D601-6EEE29B6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E464C-7967-B575-2C74-6542A88D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63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97640-F799-E566-7768-83DADD53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Leftovers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03FEA-2B6F-7412-D768-29D95F39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23019-6A9E-AA43-E851-21C7003E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3FCD1-0138-7817-F1B7-FDFEE080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2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44D8EB-303B-11AB-F715-17956059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348FC-8E8C-A698-2217-184D2AB5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6C10C-5574-7460-A916-354EB6DF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5CA69003-FFFF-5833-7950-E61356F80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80" y="1859356"/>
            <a:ext cx="9049040" cy="31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95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73C6-8037-B3F7-4441-DB9EFC39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B3791-8936-E902-C5E6-A7A68379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C786A-6CB3-0279-7F85-7C9260AF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A graph of a graph showing a waveform&#10;&#10;AI-generated content may be incorrect.">
            <a:extLst>
              <a:ext uri="{FF2B5EF4-FFF2-40B4-BE49-F238E27FC236}">
                <a16:creationId xmlns:a16="http://schemas.microsoft.com/office/drawing/2014/main" id="{3D9A3231-0B3B-55CF-7FBE-57C4C043F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5600"/>
            <a:ext cx="4114800" cy="3466800"/>
          </a:xfrm>
          <a:prstGeom prst="rect">
            <a:avLst/>
          </a:prstGeom>
        </p:spPr>
      </p:pic>
      <p:pic>
        <p:nvPicPr>
          <p:cNvPr id="10" name="Picture 9" descr="A graph of a signal&#10;&#10;AI-generated content may be incorrect.">
            <a:extLst>
              <a:ext uri="{FF2B5EF4-FFF2-40B4-BE49-F238E27FC236}">
                <a16:creationId xmlns:a16="http://schemas.microsoft.com/office/drawing/2014/main" id="{DB3379AD-B7B5-DA02-ED1D-8E7DF6E0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1695600"/>
            <a:ext cx="4114801" cy="34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0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C75FE-5E1C-37BC-507B-AABA4A2E2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1B784-E63B-71E9-307A-89CD9B2B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047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Extracting Deuteron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F67F4F-DBB9-A848-2EDF-F540FDD246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48839"/>
                <a:ext cx="10515600" cy="4028123"/>
              </a:xfrm>
            </p:spPr>
            <p:txBody>
              <a:bodyPr>
                <a:normAutofit/>
              </a:bodyPr>
              <a:lstStyle/>
              <a:p>
                <a:r>
                  <a:rPr lang="en-US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Can fit a signal by average the dependance on the azimuthal angle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e>
                            </m:rad>
                          </m:den>
                        </m:f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e>
                            </m:rad>
                          </m:den>
                        </m:f>
                      </m:e>
                    </m:nary>
                  </m:oMath>
                </a14:m>
                <a:r>
                  <a:rPr lang="en-US" sz="2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=64, 0&lt;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Polarization Approximated as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den>
                    </m:f>
                  </m:oMath>
                </a14:m>
                <a:endParaRPr lang="en-US" sz="2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F67F4F-DBB9-A848-2EDF-F540FDD246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48839"/>
                <a:ext cx="10515600" cy="4028123"/>
              </a:xfrm>
              <a:blipFill>
                <a:blip r:embed="rId2"/>
                <a:stretch>
                  <a:fillRect l="-812" t="-1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1DEC9-C126-DDBB-7303-9B8B581C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17B5-0E6D-8E88-933E-E03EC8A6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A80BC-AC6C-4B42-399D-1A472CD4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8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F7C7-F2B1-498C-D91E-C3538D7B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395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Extracting Deuteron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975EE8-2DF3-D1BE-7246-9FCE59395E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21957"/>
                <a:ext cx="10515600" cy="4055005"/>
              </a:xfrm>
            </p:spPr>
            <p:txBody>
              <a:bodyPr/>
              <a:lstStyle/>
              <a:p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Thermal Equilibrium (TE)</a:t>
                </a: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When lattice (L-Helium) and the target material are at the same temperature, we have Boltzmann equilibrium 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𝑇𝐸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tanh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⁡(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ℏ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𝑘𝑇</m:t>
                        </m:r>
                      </m:den>
                    </m:f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Assuming </a:t>
                </a: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linearity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of Q-Meter system, relationship between </a:t>
                </a: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area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polarization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linear, i.e.,: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∫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𝑇𝐸</m:t>
                        </m:r>
                      </m:sub>
                    </m:sSub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a calibration constant</a:t>
                </a:r>
              </a:p>
              <a:p>
                <a:pPr lvl="2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NMR Signal: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the </a:t>
                </a: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absorption function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the </a:t>
                </a: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magnetic susceptibility </a:t>
                </a:r>
              </a:p>
              <a:p>
                <a:pPr lvl="2"/>
                <a:endParaRPr lang="en-US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975EE8-2DF3-D1BE-7246-9FCE59395E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21957"/>
                <a:ext cx="10515600" cy="4055005"/>
              </a:xfrm>
              <a:blipFill>
                <a:blip r:embed="rId2"/>
                <a:stretch>
                  <a:fillRect l="-1043" t="-2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B4236-39C9-19BC-E99B-73622ECB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B7BA7-5759-F7E0-8D04-349320D2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C18B3-1920-D46B-EDBF-07B805E1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9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E379A-BB9F-8303-A40D-FF69F7352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9A0F-8665-67E0-FDC4-018E69CF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395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Extracting Deuteron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33B2-3AE6-E385-0B47-CEEB27873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957"/>
            <a:ext cx="10515600" cy="40550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TE method comes with considerable error (~4% relative error but sometimes as much as </a:t>
            </a:r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7%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for standard spin-1 fitting)</a:t>
            </a:r>
          </a:p>
          <a:p>
            <a:pPr lvl="1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Error propagated from change in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area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of TE signal and fitted signal.</a:t>
            </a:r>
          </a:p>
          <a:p>
            <a:pPr lvl="1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TE state takes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very </a:t>
            </a:r>
            <a:r>
              <a:rPr lang="en-US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long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to reach (can take several hours,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ND3).</a:t>
            </a:r>
          </a:p>
          <a:p>
            <a:pPr lvl="1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Dulya type fitting is prone to systematic errors and susceptible to signal-to-noise.</a:t>
            </a:r>
          </a:p>
          <a:p>
            <a:pPr lvl="1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Dulya type fitting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not possible for RF manipulated signal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1"/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EC33-DC2D-F16D-FB19-982CF546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81C29-274D-39CC-ABBE-A144145CB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D27E7-689B-948B-9594-91DDDA35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3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2E35-A166-009E-8654-CFD44A25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Q-Meter Limitations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23C79C-3FEC-5FCF-3F44-F00DC5C652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78298"/>
                <a:ext cx="10515600" cy="3253369"/>
              </a:xfrm>
            </p:spPr>
            <p:txBody>
              <a:bodyPr/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Sources of error: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m:rPr>
                            <m:nor/>
                          </m:rPr>
                          <a:rPr lang="el-GR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cable length (Tuning errors)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Calibration Constant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Changes in </a:t>
                </a:r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RF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environment</a:t>
                </a:r>
              </a:p>
              <a:p>
                <a:pPr lvl="1"/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Temperature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Change</a:t>
                </a:r>
              </a:p>
              <a:p>
                <a:pPr lvl="1"/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Statistical errors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dependent on DAQ</a:t>
                </a:r>
              </a:p>
              <a:p>
                <a:pPr marL="457200" lvl="1" indent="0"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23C79C-3FEC-5FCF-3F44-F00DC5C652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78298"/>
                <a:ext cx="10515600" cy="3253369"/>
              </a:xfrm>
              <a:blipFill>
                <a:blip r:embed="rId2"/>
                <a:stretch>
                  <a:fillRect l="-1086" t="-10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EBF37-928E-F8BF-1470-29AE7636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39A34-0288-DDD8-28BF-2CF9CD6B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8F33E-2DA7-D80B-E7CC-26CBF86F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363F-451E-2F65-32D2-F7621277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8661"/>
            <a:ext cx="10515600" cy="1040677"/>
          </a:xfrm>
        </p:spPr>
        <p:txBody>
          <a:bodyPr/>
          <a:lstStyle/>
          <a:p>
            <a:pPr algn="ctr"/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Artificial 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C8753-4A7B-BE2C-4180-F4C73EE7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C23B8-9388-3C03-B8EA-5E7957BF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CAB1F-B53D-D6BE-878C-B27EBE41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48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CDF8F-A515-A3A4-75C2-93D6B2B90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C9ADA-7A18-6E25-B2E1-6ECDDE30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2D6BD-CF74-C208-8A0A-62134EAE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466C68-6D0D-FDB7-6357-83E6A2C21327}"/>
                  </a:ext>
                </a:extLst>
              </p:cNvPr>
              <p:cNvSpPr txBox="1"/>
              <p:nvPr/>
            </p:nvSpPr>
            <p:spPr>
              <a:xfrm>
                <a:off x="6229350" y="1400175"/>
                <a:ext cx="4819650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𝑿𝒘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466C68-6D0D-FDB7-6357-83E6A2C2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1400175"/>
                <a:ext cx="4819650" cy="392993"/>
              </a:xfrm>
              <a:prstGeom prst="rect">
                <a:avLst/>
              </a:prstGeom>
              <a:blipFill>
                <a:blip r:embed="rId3"/>
                <a:stretch>
                  <a:fillRect t="-3125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DDDBB7-CF9B-1BE8-757A-989C007E2E2F}"/>
                  </a:ext>
                </a:extLst>
              </p:cNvPr>
              <p:cNvSpPr txBox="1"/>
              <p:nvPr/>
            </p:nvSpPr>
            <p:spPr>
              <a:xfrm>
                <a:off x="6229350" y="1945568"/>
                <a:ext cx="4819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Loss 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 (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., 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MSE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MAE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DDDBB7-CF9B-1BE8-757A-989C007E2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1945568"/>
                <a:ext cx="4819650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94602B-A2B6-06E9-503E-AB4B6A28D57B}"/>
                  </a:ext>
                </a:extLst>
              </p:cNvPr>
              <p:cNvSpPr txBox="1"/>
              <p:nvPr/>
            </p:nvSpPr>
            <p:spPr>
              <a:xfrm>
                <a:off x="6229350" y="2586855"/>
                <a:ext cx="4819650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Minimize: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argmin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1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1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94602B-A2B6-06E9-503E-AB4B6A28D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2586855"/>
                <a:ext cx="4819650" cy="404983"/>
              </a:xfrm>
              <a:prstGeom prst="rect">
                <a:avLst/>
              </a:prstGeom>
              <a:blipFill>
                <a:blip r:embed="rId5"/>
                <a:stretch>
                  <a:fillRect t="-746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587654-BD73-6AE6-5F92-D9A95BB27447}"/>
                  </a:ext>
                </a:extLst>
              </p:cNvPr>
              <p:cNvSpPr txBox="1"/>
              <p:nvPr/>
            </p:nvSpPr>
            <p:spPr>
              <a:xfrm>
                <a:off x="6200775" y="3232503"/>
                <a:ext cx="4819650" cy="1710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←</m:t>
                      </m:r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η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←</m:t>
                      </m:r>
                      <m:r>
                        <m:rPr>
                          <m:sty m:val="p"/>
                        </m:rPr>
                        <a:rPr lang="en-US" b="1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η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587654-BD73-6AE6-5F92-D9A95BB27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75" y="3232503"/>
                <a:ext cx="4819650" cy="17108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4CABF8F-5AD3-B7A2-7C40-10F15E09A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96" y="1097604"/>
            <a:ext cx="2743200" cy="2286000"/>
          </a:xfrm>
          <a:prstGeom prst="rect">
            <a:avLst/>
          </a:prstGeom>
        </p:spPr>
      </p:pic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BA97DFE3-A1DB-731F-25A7-68355873ED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" y="3572257"/>
            <a:ext cx="4480560" cy="19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2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55BE8-5F2F-DBE5-F26A-5000CCFC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766CB-3FF0-1007-65AD-326B8CA0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E716E-53CA-AD71-F02E-864B361DB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806"/>
            <a:ext cx="10515600" cy="3920861"/>
          </a:xfrm>
        </p:spPr>
        <p:txBody>
          <a:bodyPr>
            <a:normAutofit/>
          </a:bodyPr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(Reduce fit errors) </a:t>
            </a:r>
            <a: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  <a:t>increase accuracy and precision</a:t>
            </a:r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 (for spin ½ and 1)</a:t>
            </a:r>
          </a:p>
          <a:p>
            <a: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  <a:t>Achieve reliable results </a:t>
            </a:r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even with large range of noise and shifts</a:t>
            </a:r>
          </a:p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Develop flexible software that improves reliability even when </a:t>
            </a:r>
            <a: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  <a:t>working Q-meter outside its design specifications</a:t>
            </a:r>
          </a:p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Enable </a:t>
            </a:r>
            <a:r>
              <a:rPr lang="en-US" b="1" i="1">
                <a:latin typeface="Cambria Math" panose="02040503050406030204" pitchFamily="18" charset="0"/>
                <a:ea typeface="Cambria Math" panose="02040503050406030204" pitchFamily="18" charset="0"/>
              </a:rPr>
              <a:t>real-time</a:t>
            </a:r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 polarization readings</a:t>
            </a:r>
          </a:p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Apply to </a:t>
            </a:r>
            <a:r>
              <a:rPr lang="en-US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ss-RF</a:t>
            </a:r>
            <a:r>
              <a:rPr lang="en-US" b="1">
                <a:latin typeface="Cambria Math" panose="02040503050406030204" pitchFamily="18" charset="0"/>
                <a:ea typeface="Cambria Math" panose="02040503050406030204" pitchFamily="18" charset="0"/>
              </a:rPr>
              <a:t>/AFP type manipulations</a:t>
            </a:r>
          </a:p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828AF-F690-971B-8C9D-D157BF93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10/13/25 - 10/14/25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9F41-23EA-D1B5-1863-55A7F599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JLab Tensor Collaboration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D1CA0-77C5-70AF-911A-12ED8E22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A5C6-73B1-497B-926E-C190EB1907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4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87A4E3E785F428DE61E48526A4C99" ma:contentTypeVersion="18" ma:contentTypeDescription="Create a new document." ma:contentTypeScope="" ma:versionID="fca50000c8b6c44f1cb2a3aea07ec92b">
  <xsd:schema xmlns:xsd="http://www.w3.org/2001/XMLSchema" xmlns:xs="http://www.w3.org/2001/XMLSchema" xmlns:p="http://schemas.microsoft.com/office/2006/metadata/properties" xmlns:ns3="3b2b1284-cfd8-4ba9-be13-1ff5d6ff92d9" xmlns:ns4="c03390fa-3943-4b28-a578-95ffc412cf43" targetNamespace="http://schemas.microsoft.com/office/2006/metadata/properties" ma:root="true" ma:fieldsID="c6a32a68a3b7f559bf3360b196f14649" ns3:_="" ns4:_="">
    <xsd:import namespace="3b2b1284-cfd8-4ba9-be13-1ff5d6ff92d9"/>
    <xsd:import namespace="c03390fa-3943-4b28-a578-95ffc412cf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4:MigrationSourceID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b1284-cfd8-4ba9-be13-1ff5d6ff9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390fa-3943-4b28-a578-95ffc412c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MigrationSourceID" ma:index="24" nillable="true" ma:displayName="MigrationSourceID" ma:internalName="MigrationSourceID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2b1284-cfd8-4ba9-be13-1ff5d6ff92d9" xsi:nil="true"/>
  </documentManagement>
</p:properties>
</file>

<file path=customXml/itemProps1.xml><?xml version="1.0" encoding="utf-8"?>
<ds:datastoreItem xmlns:ds="http://schemas.openxmlformats.org/officeDocument/2006/customXml" ds:itemID="{C011F3F1-4B32-4D14-81D3-328F46E0635D}">
  <ds:schemaRefs>
    <ds:schemaRef ds:uri="3b2b1284-cfd8-4ba9-be13-1ff5d6ff92d9"/>
    <ds:schemaRef ds:uri="c03390fa-3943-4b28-a578-95ffc412cf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6FDCF5A-A87D-4F4C-8380-A0EF7FC658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062A8C-C749-4750-93F9-02AA396574C7}">
  <ds:schemaRefs>
    <ds:schemaRef ds:uri="http://schemas.openxmlformats.org/package/2006/metadata/core-properties"/>
    <ds:schemaRef ds:uri="c03390fa-3943-4b28-a578-95ffc412cf43"/>
    <ds:schemaRef ds:uri="http://purl.org/dc/dcmitype/"/>
    <ds:schemaRef ds:uri="http://purl.org/dc/elements/1.1/"/>
    <ds:schemaRef ds:uri="http://purl.org/dc/terms/"/>
    <ds:schemaRef ds:uri="3b2b1284-cfd8-4ba9-be13-1ff5d6ff92d9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976</Words>
  <Application>Microsoft Macintosh PowerPoint</Application>
  <PresentationFormat>Widescreen</PresentationFormat>
  <Paragraphs>180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Cambria Math</vt:lpstr>
      <vt:lpstr>Wingdings</vt:lpstr>
      <vt:lpstr>Office Theme</vt:lpstr>
      <vt:lpstr>AI NMR Extraction for  Spin-1 Signals</vt:lpstr>
      <vt:lpstr>Outline</vt:lpstr>
      <vt:lpstr>Extracting Deuteron Polarization</vt:lpstr>
      <vt:lpstr>Extracting Deuteron Polarization</vt:lpstr>
      <vt:lpstr>Extracting Deuteron Polarization</vt:lpstr>
      <vt:lpstr>Q-Meter Limitations</vt:lpstr>
      <vt:lpstr>Artificial Neural Networks</vt:lpstr>
      <vt:lpstr>PowerPoint Presentation</vt:lpstr>
      <vt:lpstr>Goals</vt:lpstr>
      <vt:lpstr>Why Neural Networks?</vt:lpstr>
      <vt:lpstr>Data Generation</vt:lpstr>
      <vt:lpstr>Preliminary Results</vt:lpstr>
      <vt:lpstr>PowerPoint Presentation</vt:lpstr>
      <vt:lpstr>PowerPoint Presentation</vt:lpstr>
      <vt:lpstr>PowerPoint Presentation</vt:lpstr>
      <vt:lpstr>PowerPoint Presentation</vt:lpstr>
      <vt:lpstr>Tensor Polarization</vt:lpstr>
      <vt:lpstr>Semi-Saturated Radiofrequency (ss-RF)</vt:lpstr>
      <vt:lpstr>Principles of ss-RF</vt:lpstr>
      <vt:lpstr>Burning Simulation</vt:lpstr>
      <vt:lpstr>Future Machine Learning Endeavors </vt:lpstr>
      <vt:lpstr>Thank you! </vt:lpstr>
      <vt:lpstr>Leftovers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Seay, Devin Allen (das5pzq)</dc:creator>
  <cp:lastModifiedBy>Seay, Devin Allen (das5pzq)</cp:lastModifiedBy>
  <cp:revision>2</cp:revision>
  <dcterms:created xsi:type="dcterms:W3CDTF">2025-10-03T20:07:49Z</dcterms:created>
  <dcterms:modified xsi:type="dcterms:W3CDTF">2025-10-13T18:03:43Z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0x0101001F987A4E3E785F428DE61E48526A4C99</vt:lpwstr>
  </property>
</Properties>
</file>