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ee8ad3990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8ee8ad3990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881c0eccdc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881c0eccd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952f38652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8952f38652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952f38652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8952f38652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bfddf26d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bfddf26d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99e789bf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99e789bf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89f429d63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89f429d63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bb579fc9a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bb579fc9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bb579fc9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8bb579fc9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9f429d638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89f429d638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9f429d63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89f429d63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ae8f4627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ae8f4627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hyperlink" Target="https://twist.phys.virginia.edu/work/DrellYan2017/DrellYan2016.pdf" TargetMode="External"/><Relationship Id="rId5" Type="http://schemas.openxmlformats.org/officeDocument/2006/relationships/image" Target="../media/image14.png"/><Relationship Id="rId6" Type="http://schemas.openxmlformats.org/officeDocument/2006/relationships/hyperlink" Target="https://www.sciencedirect.com/science/article/abs/pii/0168900294014566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78800"/>
            <a:ext cx="8520600" cy="95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(AFP, ssRF)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611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Forhad Hossain and Dustin Keller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18"/>
              <a:t>University of Virginia</a:t>
            </a:r>
            <a:endParaRPr sz="261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18"/>
              <a:t>October 13, 2025</a:t>
            </a:r>
            <a:endParaRPr sz="2618"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46808" t="0"/>
          <a:stretch/>
        </p:blipFill>
        <p:spPr>
          <a:xfrm>
            <a:off x="1431496" y="3249475"/>
            <a:ext cx="4140026" cy="18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080" y="3611147"/>
            <a:ext cx="1582475" cy="11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2953875" y="2533525"/>
            <a:ext cx="36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b1/Azz Tensor Collaboration Meeting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167450" y="14512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ss-RF (Selective Semi-Saturating RF)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092775" y="1262775"/>
            <a:ext cx="6001800" cy="25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Locally drives transitions at specific NMR frequencies to reshape or enhance vector/tensor polarization.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 ss-RF acts selectively on local bins in frequency domain, allowing non-uniform spin-temperature manipulation.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When ss-RF is applied at a frequency region R, it depletes the signal intensity there while simultaneously increasing the intensity at the opposite region −R at half the rate.</a:t>
            </a:r>
            <a:endParaRPr sz="1700"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50" y="1142600"/>
            <a:ext cx="2954524" cy="287058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2"/>
          <p:cNvSpPr txBox="1"/>
          <p:nvPr/>
        </p:nvSpPr>
        <p:spPr>
          <a:xfrm>
            <a:off x="334375" y="4081375"/>
            <a:ext cx="227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Ref: NIM A 1050 (2023) 168177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167450" y="194150"/>
            <a:ext cx="88698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RF modulations on NH3 Baseline: Setup</a:t>
            </a:r>
            <a:endParaRPr/>
          </a:p>
        </p:txBody>
      </p:sp>
      <p:grpSp>
        <p:nvGrpSpPr>
          <p:cNvPr id="152" name="Google Shape;152;p23"/>
          <p:cNvGrpSpPr/>
          <p:nvPr/>
        </p:nvGrpSpPr>
        <p:grpSpPr>
          <a:xfrm>
            <a:off x="1186650" y="942350"/>
            <a:ext cx="6991350" cy="1629400"/>
            <a:chOff x="527000" y="1361225"/>
            <a:chExt cx="6991350" cy="1629400"/>
          </a:xfrm>
        </p:grpSpPr>
        <p:sp>
          <p:nvSpPr>
            <p:cNvPr id="153" name="Google Shape;153;p23"/>
            <p:cNvSpPr/>
            <p:nvPr/>
          </p:nvSpPr>
          <p:spPr>
            <a:xfrm>
              <a:off x="5270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Computer  </a:t>
              </a: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33594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Signal Generator</a:t>
              </a: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19432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NI Analog Board</a:t>
              </a: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4800450" y="23888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Pick-up (NMR) coil</a:t>
              </a: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480045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ZM-2 ATU Tuner</a:t>
              </a: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6223125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AFP/ssRF coil</a:t>
              </a: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6268550" y="23888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NMR System</a:t>
              </a:r>
              <a:endParaRPr/>
            </a:p>
          </p:txBody>
        </p:sp>
      </p:grp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0" y="1789700"/>
            <a:ext cx="3984550" cy="2935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3"/>
          <p:cNvCxnSpPr>
            <a:stCxn id="153" idx="3"/>
            <a:endCxn id="155" idx="1"/>
          </p:cNvCxnSpPr>
          <p:nvPr/>
        </p:nvCxnSpPr>
        <p:spPr>
          <a:xfrm>
            <a:off x="2436450" y="1243250"/>
            <a:ext cx="16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3"/>
          <p:cNvCxnSpPr>
            <a:stCxn id="155" idx="3"/>
            <a:endCxn id="154" idx="1"/>
          </p:cNvCxnSpPr>
          <p:nvPr/>
        </p:nvCxnSpPr>
        <p:spPr>
          <a:xfrm>
            <a:off x="3852650" y="1243250"/>
            <a:ext cx="16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3"/>
          <p:cNvCxnSpPr>
            <a:stCxn id="154" idx="3"/>
            <a:endCxn id="157" idx="1"/>
          </p:cNvCxnSpPr>
          <p:nvPr/>
        </p:nvCxnSpPr>
        <p:spPr>
          <a:xfrm>
            <a:off x="5268850" y="1243250"/>
            <a:ext cx="19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3"/>
          <p:cNvCxnSpPr>
            <a:stCxn id="157" idx="3"/>
            <a:endCxn id="158" idx="1"/>
          </p:cNvCxnSpPr>
          <p:nvPr/>
        </p:nvCxnSpPr>
        <p:spPr>
          <a:xfrm>
            <a:off x="6709900" y="1243250"/>
            <a:ext cx="17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3"/>
          <p:cNvCxnSpPr>
            <a:stCxn id="156" idx="3"/>
            <a:endCxn id="159" idx="1"/>
          </p:cNvCxnSpPr>
          <p:nvPr/>
        </p:nvCxnSpPr>
        <p:spPr>
          <a:xfrm>
            <a:off x="6709900" y="2270850"/>
            <a:ext cx="21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4064900" y="3431400"/>
            <a:ext cx="493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The max update rate of NI PCIe-6321 is 900k samples/s.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</a:pPr>
            <a:r>
              <a:rPr b="1" lang="en" sz="1100">
                <a:solidFill>
                  <a:schemeClr val="accent1"/>
                </a:solidFill>
              </a:rPr>
              <a:t>It is fast enough for AFP.</a:t>
            </a:r>
            <a:endParaRPr b="1" sz="1100">
              <a:solidFill>
                <a:schemeClr val="accen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The min dwell time of Agilent N5181A is 1 ms.  It is not fast enough for AFP.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2248175" y="3828600"/>
            <a:ext cx="874200" cy="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900FF"/>
                </a:solidFill>
              </a:rPr>
              <a:t>AFP Loop</a:t>
            </a:r>
            <a:endParaRPr b="1" sz="11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167450" y="194150"/>
            <a:ext cx="88698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 RF modulations on NH3 Baseline: </a:t>
            </a:r>
            <a:r>
              <a:rPr lang="en"/>
              <a:t> 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174" name="Google Shape;174;p24"/>
          <p:cNvGrpSpPr/>
          <p:nvPr/>
        </p:nvGrpSpPr>
        <p:grpSpPr>
          <a:xfrm>
            <a:off x="1186650" y="942350"/>
            <a:ext cx="6991350" cy="1629400"/>
            <a:chOff x="527000" y="1361225"/>
            <a:chExt cx="6991350" cy="1629400"/>
          </a:xfrm>
        </p:grpSpPr>
        <p:sp>
          <p:nvSpPr>
            <p:cNvPr id="175" name="Google Shape;175;p24"/>
            <p:cNvSpPr/>
            <p:nvPr/>
          </p:nvSpPr>
          <p:spPr>
            <a:xfrm>
              <a:off x="5270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Computer  </a:t>
              </a: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33594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Signal Generator</a:t>
              </a: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194320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NI Analog Board</a:t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4800450" y="23888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Pick-up (NMR) coil</a:t>
              </a: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800450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ZM-2 ATU Tuner</a:t>
              </a: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6223125" y="13612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AFP/ssRF coil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6268550" y="2388825"/>
              <a:ext cx="1249800" cy="60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NMR System</a:t>
              </a:r>
              <a:endParaRPr/>
            </a:p>
          </p:txBody>
        </p:sp>
      </p:grp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0" y="1789700"/>
            <a:ext cx="3984550" cy="2935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24"/>
          <p:cNvCxnSpPr>
            <a:stCxn id="175" idx="3"/>
            <a:endCxn id="177" idx="1"/>
          </p:cNvCxnSpPr>
          <p:nvPr/>
        </p:nvCxnSpPr>
        <p:spPr>
          <a:xfrm>
            <a:off x="2436450" y="1243250"/>
            <a:ext cx="16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24"/>
          <p:cNvCxnSpPr>
            <a:stCxn id="177" idx="3"/>
            <a:endCxn id="176" idx="1"/>
          </p:cNvCxnSpPr>
          <p:nvPr/>
        </p:nvCxnSpPr>
        <p:spPr>
          <a:xfrm>
            <a:off x="3852650" y="1243250"/>
            <a:ext cx="16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4"/>
          <p:cNvCxnSpPr>
            <a:stCxn id="176" idx="3"/>
            <a:endCxn id="179" idx="1"/>
          </p:cNvCxnSpPr>
          <p:nvPr/>
        </p:nvCxnSpPr>
        <p:spPr>
          <a:xfrm>
            <a:off x="5268850" y="1243250"/>
            <a:ext cx="19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24"/>
          <p:cNvCxnSpPr>
            <a:stCxn id="179" idx="3"/>
            <a:endCxn id="180" idx="1"/>
          </p:cNvCxnSpPr>
          <p:nvPr/>
        </p:nvCxnSpPr>
        <p:spPr>
          <a:xfrm>
            <a:off x="6709900" y="1243250"/>
            <a:ext cx="17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4"/>
          <p:cNvCxnSpPr>
            <a:stCxn id="178" idx="3"/>
            <a:endCxn id="181" idx="1"/>
          </p:cNvCxnSpPr>
          <p:nvPr/>
        </p:nvCxnSpPr>
        <p:spPr>
          <a:xfrm>
            <a:off x="6709900" y="2270850"/>
            <a:ext cx="21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175" y="2823725"/>
            <a:ext cx="2966200" cy="16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5145750" y="45649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</a:t>
            </a:r>
            <a:r>
              <a:rPr lang="en" sz="1200">
                <a:solidFill>
                  <a:schemeClr val="dk1"/>
                </a:solidFill>
              </a:rPr>
              <a:t>With mod frequency 400 kHz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96" name="Google Shape;196;p25"/>
          <p:cNvSpPr txBox="1"/>
          <p:nvPr>
            <p:ph idx="1" type="body"/>
          </p:nvPr>
        </p:nvSpPr>
        <p:spPr>
          <a:xfrm>
            <a:off x="287125" y="1162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The AFP method can be highly efficient, especially for achieving spin reversal. At UVA, this technique has been successfully applied to NH3, ND3, and deuterated butanol (D), with high efficiency.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The ss-RF technique is a powerful complementary method and can be used to enhance tensor polarization.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We are analyzing the AFP data taken from 2015.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Hardware and Software Progress: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Developing the LabView software for </a:t>
            </a:r>
            <a:r>
              <a:rPr lang="en">
                <a:solidFill>
                  <a:schemeClr val="dk1"/>
                </a:solidFill>
              </a:rPr>
              <a:t>RF Control Coil.</a:t>
            </a:r>
            <a:endParaRPr sz="16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Optimizing AFP parameter</a:t>
            </a:r>
            <a:r>
              <a:rPr lang="en" sz="1500">
                <a:solidFill>
                  <a:schemeClr val="dk1"/>
                </a:solidFill>
              </a:rPr>
              <a:t>s.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Integrating the new AFP cup into the target system.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Planning to test AFP with NH3/ND3 this winter.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97" name="Google Shape;1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282050"/>
            <a:ext cx="8319000" cy="15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Spin 1</a:t>
            </a:r>
            <a:r>
              <a:rPr lang="en"/>
              <a:t> system (deuteron)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Vector and Tensor Polarizations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AFP and ssRF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Hardware Status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Summary</a:t>
            </a:r>
            <a:endParaRPr/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102200" y="15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Spin-1 System (deuteron)</a:t>
            </a:r>
            <a:endParaRPr sz="2320"/>
          </a:p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325" y="2330325"/>
            <a:ext cx="3289227" cy="244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075" y="19800"/>
            <a:ext cx="3896412" cy="20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5214299" y="1908925"/>
            <a:ext cx="39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energy level diagram (not to scale) for deuterons</a:t>
            </a:r>
            <a:endParaRPr sz="110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550" y="1549225"/>
            <a:ext cx="4032930" cy="10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375325" y="4709675"/>
            <a:ext cx="31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Ref:  https://arxiv.org/abs/1707.07065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66025" y="2300400"/>
            <a:ext cx="203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700" y="2528675"/>
            <a:ext cx="4641152" cy="20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394475" y="869775"/>
            <a:ext cx="324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Energy level of a deuteron in a magnetic field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58175" y="14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Vector and Tensor Polarizations</a:t>
            </a:r>
            <a:endParaRPr/>
          </a:p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0" y="1050200"/>
            <a:ext cx="5553874" cy="28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45850" y="4815623"/>
            <a:ext cx="366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Ref: NIM A 398 109-125 (1997)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500" y="71475"/>
            <a:ext cx="3450338" cy="256553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446250" y="2669329"/>
            <a:ext cx="3534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950" lIns="102950" spcFirstLastPara="1" rIns="102950" wrap="square" tIns="1029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6">
                <a:solidFill>
                  <a:schemeClr val="dk2"/>
                </a:solidFill>
              </a:rPr>
              <a:t>Ref:  https://arxiv.org/abs/1707.07065</a:t>
            </a:r>
            <a:endParaRPr sz="1576">
              <a:solidFill>
                <a:schemeClr val="dk2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7714350" y="1030975"/>
            <a:ext cx="130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P= 42.3%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Pzz = 13.1%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2000" y="3333175"/>
            <a:ext cx="3017200" cy="18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515" y="0"/>
            <a:ext cx="88149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5125" y="2608025"/>
            <a:ext cx="4006675" cy="24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AFP</a:t>
            </a:r>
            <a:endParaRPr/>
          </a:p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75" y="1017725"/>
            <a:ext cx="6559725" cy="39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5272025" y="4663225"/>
            <a:ext cx="310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 ND3 AFP data from UVA (2015)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00" y="981500"/>
            <a:ext cx="6682650" cy="40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AFP</a:t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5283375" y="4758675"/>
            <a:ext cx="310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 ND3 AFP data from UVA (2015)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311700" y="1164125"/>
            <a:ext cx="3668700" cy="15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•AFP was performed on different target materials.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•Spin-flip efficiencies for different materials are shown below (δp = pol. ratio before and after spin-flip)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6" name="Google Shape;11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9"/>
          <p:cNvSpPr txBox="1"/>
          <p:nvPr>
            <p:ph type="title"/>
          </p:nvPr>
        </p:nvSpPr>
        <p:spPr>
          <a:xfrm>
            <a:off x="186850" y="148949"/>
            <a:ext cx="55056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AFP efficiency</a:t>
            </a:r>
            <a:endParaRPr sz="2520"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0" t="35550"/>
          <a:stretch/>
        </p:blipFill>
        <p:spPr>
          <a:xfrm>
            <a:off x="533950" y="3103799"/>
            <a:ext cx="2849175" cy="11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637800" y="4180150"/>
            <a:ext cx="2685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Slide is taken</a:t>
            </a:r>
            <a:r>
              <a:rPr lang="en" sz="1100">
                <a:solidFill>
                  <a:schemeClr val="dk2"/>
                </a:solidFill>
              </a:rPr>
              <a:t> from D. Keller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Ref: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https://twist.phys.virginia.edu/work/DrellYan2017/DrellYan2016.pdf</a:t>
            </a:r>
            <a:r>
              <a:rPr lang="en" sz="1100">
                <a:solidFill>
                  <a:schemeClr val="dk2"/>
                </a:solidFill>
              </a:rPr>
              <a:t> 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300" y="1221700"/>
            <a:ext cx="4130351" cy="28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6198275" y="4223550"/>
            <a:ext cx="208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Ref: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NIM A 356 (1995) 108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186850" y="473500"/>
            <a:ext cx="4063500" cy="6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20"/>
              <a:t>AFP (Adiabatic Fast Passage)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119925" y="1481550"/>
            <a:ext cx="39615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At thermal equilibrium, the vector and tensor polarizations of the deuteron signal are measured before performing the AFP process.</a:t>
            </a:r>
            <a:endParaRPr sz="1500"/>
          </a:p>
          <a:p>
            <a:pPr indent="-323850" lvl="0" marL="457200" marR="3810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The calibration constant obtained from this initial state is then used to determine the vector and tensor polarizations during AFP operation.</a:t>
            </a:r>
            <a:endParaRPr sz="1500"/>
          </a:p>
          <a:p>
            <a:pPr indent="-323850" lvl="0" marL="457200" marR="3810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Fit function Dulya like (Dulya et al., NIM A 398, 109 (1997)), using area rather than height (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Eur. Phys. J. A (2017) 53: 155</a:t>
            </a:r>
            <a:r>
              <a:rPr lang="en" sz="1500"/>
              <a:t>).</a:t>
            </a:r>
            <a:endParaRPr sz="1500"/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0" title="afp_initi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250" y="450379"/>
            <a:ext cx="4802227" cy="382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11700" y="1157000"/>
            <a:ext cx="3725400" cy="3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After sweep over a full line</a:t>
            </a:r>
            <a:r>
              <a:rPr lang="en" sz="1600"/>
              <a:t>, we calculate the </a:t>
            </a:r>
            <a:r>
              <a:rPr lang="en" sz="1600"/>
              <a:t>vector and tensor polarizations, where we already know the calibration constant from the initial signal.</a:t>
            </a:r>
            <a:endParaRPr sz="1600"/>
          </a:p>
          <a:p>
            <a:pPr indent="-330200" lvl="0" marL="457200" marR="3810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The central region appears rounded rather than sharp, as predicted by the line-shape theory, because during AFP operation an additional ss-RF effect occurs, burns some area down—particularly in the center. </a:t>
            </a:r>
            <a:endParaRPr sz="1600"/>
          </a:p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1" title="afp_combin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800" y="612600"/>
            <a:ext cx="4971699" cy="3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>
            <p:ph type="title"/>
          </p:nvPr>
        </p:nvSpPr>
        <p:spPr>
          <a:xfrm>
            <a:off x="186850" y="473500"/>
            <a:ext cx="4063500" cy="6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AFP (Adiabatic Fast Passage)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