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4" r:id="rId4"/>
    <p:sldId id="271" r:id="rId5"/>
    <p:sldId id="285" r:id="rId6"/>
    <p:sldId id="272" r:id="rId7"/>
    <p:sldId id="284" r:id="rId8"/>
    <p:sldId id="277" r:id="rId9"/>
    <p:sldId id="281" r:id="rId10"/>
    <p:sldId id="262" r:id="rId11"/>
    <p:sldId id="263" r:id="rId12"/>
    <p:sldId id="269" r:id="rId13"/>
    <p:sldId id="273" r:id="rId14"/>
    <p:sldId id="276" r:id="rId15"/>
    <p:sldId id="287" r:id="rId16"/>
    <p:sldId id="275" r:id="rId17"/>
    <p:sldId id="279" r:id="rId18"/>
    <p:sldId id="274" r:id="rId19"/>
    <p:sldId id="282" r:id="rId20"/>
    <p:sldId id="283" r:id="rId21"/>
    <p:sldId id="270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5EBE"/>
    <a:srgbClr val="FFCC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1"/>
    <p:restoredTop sz="93878"/>
  </p:normalViewPr>
  <p:slideViewPr>
    <p:cSldViewPr snapToGrid="0">
      <p:cViewPr>
        <p:scale>
          <a:sx n="93" d="100"/>
          <a:sy n="93" d="100"/>
        </p:scale>
        <p:origin x="664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12F86-8854-4F4C-9564-68BD3B5C4C79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B56ED-0835-5B45-A10E-143E7A479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56ED-0835-5B45-A10E-143E7A479C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41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56ED-0835-5B45-A10E-143E7A479C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11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56ED-0835-5B45-A10E-143E7A479C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50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6FDBD-C46E-DDE6-4242-194B8F7A1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B3AEE1-A130-F357-6FDE-C8FBD571D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81FEFD-1632-D63B-4D9A-7B7CB8359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1ED59-9368-DD54-02EA-998EA4727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56ED-0835-5B45-A10E-143E7A479C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63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6FDBD-C46E-DDE6-4242-194B8F7A1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B3AEE1-A130-F357-6FDE-C8FBD571D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81FEFD-1632-D63B-4D9A-7B7CB8359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1ED59-9368-DD54-02EA-998EA4727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56ED-0835-5B45-A10E-143E7A479C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33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56ED-0835-5B45-A10E-143E7A479C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55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56ED-0835-5B45-A10E-143E7A479C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89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56ED-0835-5B45-A10E-143E7A479C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13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56ED-0835-5B45-A10E-143E7A479C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1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9E257-FD69-C38A-C27C-6B21ACD95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9FB52-2F75-7DB8-1A60-00D2F3535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AB9DE-26BC-B1CD-FAA8-650C62DC8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58196-AAAE-A944-8B1A-A70E7E1CEAC7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3D4C4-1642-7ACE-9BD9-41F809DF4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5B5B1-385D-77F4-6672-113561380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4BD3-6C98-EE46-B7D8-E0CFD3470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89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92513-F8E1-ABC2-A56A-4672FFCBA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14B1F-0D38-A0BA-EBAA-0E9F506B9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D7096-3CA6-0560-0F3F-EE74B922D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27210-F496-0F44-A5DE-9FEB97929E91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5636-FA3C-24FB-34B2-060F01F3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93715-92D5-5DC9-ECAF-C2467FCC7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4BD3-6C98-EE46-B7D8-E0CFD3470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93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A6E8C3-6A34-2A02-7820-EC576C321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A592F-7586-38F5-4B0D-B14BD8310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A2F21-83DF-568A-B0C2-3DC6D3F06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0509-D736-5F4A-BA76-747C3B242A59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7E22D-F4DD-AF3B-7391-F001B7256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6A5B5-AB49-6ED1-930D-38BC6C894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4BD3-6C98-EE46-B7D8-E0CFD3470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7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0402-FD83-1A94-9212-BB50A3DC3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20685-A1E7-6CCF-2EF6-650AB1B57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26EF3-BE1F-4D34-3634-56CAEBF16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1AF25-0FC1-EE40-9EFD-4F64829FCE7A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CBEA6-4E51-9381-F7D6-99DB5CCB6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797B4-00CE-1F04-AC62-D80B086FD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4BD3-6C98-EE46-B7D8-E0CFD3470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63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0E0A2-7DAF-2EA9-DFAC-92401D17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6DEB5-7635-4902-5E9B-7EF08B900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D05AD-E6CA-60A2-DE14-B49C102FA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3026-4C51-A94D-9255-1A22A2C439AC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DD95D-F74E-4DF6-F281-B0429A5B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77C28-F5A7-A8E3-EDCD-17BF321C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4BD3-6C98-EE46-B7D8-E0CFD3470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1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08A5-42BE-CF38-2215-3F60EFA3D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D6318-10E9-F62B-91ED-CCAE5F3599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6E4E8-DDA2-A349-CE85-695B33511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0A49E-EC79-ECE1-BE0E-C4B46D6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F92F2-BD77-8342-9D21-314B894018B2}" type="datetime1">
              <a:rPr lang="en-US" smtClean="0"/>
              <a:t>10/13/25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DA7AB-24EE-5331-D634-791F347B6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3FF935-A2F9-550F-572D-B97EBB2F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4BD3-6C98-EE46-B7D8-E0CFD3470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92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3614C-3527-103F-1CA4-B2B17F465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151AC-D360-403F-FF28-A4B8AC73D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3FF83-CBA0-0578-294A-21E9358AC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C068FE-B665-5CA3-633D-BF3F3B6C2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8DF277-97D5-E5AF-6635-D3C31A9E2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CF83D-7735-CEB1-A859-A988EAA49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CC5CD-F83A-F346-BE28-13DF2A5386CE}" type="datetime1">
              <a:rPr lang="en-US" smtClean="0"/>
              <a:t>10/13/25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7B8199-83E6-C9C0-2463-7C2B5FF2C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4144A5-1323-E991-1058-2F0CFBEC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4BD3-6C98-EE46-B7D8-E0CFD3470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5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F877A-4E74-83A8-E74D-98658D447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5829CA-7C52-1D71-8B27-DD3F8009C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83FE-EF90-8E46-8779-1187D975E007}" type="datetime1">
              <a:rPr lang="en-US" smtClean="0"/>
              <a:t>10/13/25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4032F-BA5D-DE3B-BA44-C620C4AC6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D18A0D-5464-7F5A-86C0-B31DC945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4BD3-6C98-EE46-B7D8-E0CFD3470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45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91A2FF-0C79-D659-04BC-321501DDC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761D-43D9-EF4D-9232-333ED781E29C}" type="datetime1">
              <a:rPr lang="en-US" smtClean="0"/>
              <a:t>10/13/25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41DB4-78FC-E5EE-AAF4-4AD548417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05BBC-72A1-78A8-3878-3EE4029D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4BD3-6C98-EE46-B7D8-E0CFD3470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95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5D0AF-E1D0-B85E-633E-703081976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5FDF2-735E-3E2B-5134-9B026299E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E6745-B88E-1198-52B3-68DDB7A31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DEA8E-24EE-70A0-74F4-965893C55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C89EB-EB9D-7F44-B147-A0A232D66E92}" type="datetime1">
              <a:rPr lang="en-US" smtClean="0"/>
              <a:t>10/13/25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8D6CF-EF93-5293-9F39-222AD177B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FEBF7-03E0-6FC5-97D9-B38F934CB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4BD3-6C98-EE46-B7D8-E0CFD3470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04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3A38E-0D58-0AF3-E9A8-EF94457BA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9007A4-AEA1-E445-F029-DA21AE087F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0CF20-AF15-5BE5-BFE0-9654C3064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AF229-3E32-74A4-50E2-34358C8A7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FB787-641E-344E-A601-A1A553AE78DE}" type="datetime1">
              <a:rPr lang="en-US" smtClean="0"/>
              <a:t>10/13/25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3D28-1940-ACC6-27CE-6FDDEA35F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718B4-F840-B1AE-F482-17DC22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4BD3-6C98-EE46-B7D8-E0CFD3470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3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ECC558-C06C-CB5E-D0D6-8A6228AE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D9B23-316D-93A8-105B-DF0543ADA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8FF26-15F7-DF8F-6E1C-CBF589BAF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40DA75-B17C-DD4F-B93C-35CA22D48BAB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81DB0-0800-FAD3-F9BE-FF5B15F60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Tensor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021BF-A450-B4E8-D8F2-DCFA32352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874BD3-6C98-EE46-B7D8-E0CFD3470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0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0.pn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png"/><Relationship Id="rId5" Type="http://schemas.openxmlformats.org/officeDocument/2006/relationships/image" Target="../media/image47.e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8.emf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emf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1.png"/><Relationship Id="rId3" Type="http://schemas.openxmlformats.org/officeDocument/2006/relationships/hyperlink" Target="https://www.google.com/search?sca_esv=952d9a3ded5a8be7&amp;q=dimethyl+sulfoxide&amp;sa=X&amp;ved=2ahUKEwjQg5GBqqGQAxWQIjQIHcFOEhwQxccNegQIKBAB&amp;mstk=AUtExfClAwm9nbH7_u9-m82r6IW5uZXjC9hkiC1lC7VGvi9NxtX-XlRk4EraFHk08dUHZ7PF36G4i8Sm3swWsEpYpD7WgTLK7UpzQpA4sUYuPTZp9AIdyP-LaB7cftrJf_8xU0vZourMLkB7W5gcRcgDqo4Qt0eTX8yqTPyZVI4NZ7sIIqw&amp;csui=3" TargetMode="External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image" Target="../media/image22.emf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B80145-01F0-C8AF-3F0B-8236EC283D60}"/>
              </a:ext>
            </a:extLst>
          </p:cNvPr>
          <p:cNvSpPr txBox="1"/>
          <p:nvPr/>
        </p:nvSpPr>
        <p:spPr>
          <a:xfrm>
            <a:off x="2862469" y="1948070"/>
            <a:ext cx="6467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Proxima Nova Rg" panose="02000506030000020004" pitchFamily="2" charset="0"/>
              </a:rPr>
              <a:t>Irradiated Ammonia for Polarized Solid Targets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EAAC4-F103-6BDA-A387-9F55730149F1}"/>
              </a:ext>
            </a:extLst>
          </p:cNvPr>
          <p:cNvSpPr txBox="1"/>
          <p:nvPr/>
        </p:nvSpPr>
        <p:spPr>
          <a:xfrm>
            <a:off x="3001616" y="3148399"/>
            <a:ext cx="6467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Chris Keith</a:t>
            </a:r>
          </a:p>
          <a:p>
            <a:pPr algn="ctr"/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JLab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Target Group</a:t>
            </a:r>
          </a:p>
        </p:txBody>
      </p:sp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47847E34-E77E-82E1-6620-77F5B6780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0846239F-4B51-4285-601C-23A238E8E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10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8946C-1E7F-142D-5025-1F5B8F43D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>
            <a:extLst>
              <a:ext uri="{FF2B5EF4-FFF2-40B4-BE49-F238E27FC236}">
                <a16:creationId xmlns:a16="http://schemas.microsoft.com/office/drawing/2014/main" id="{094F383A-21F2-34C4-BB32-4609DF3D6CE1}"/>
              </a:ext>
            </a:extLst>
          </p:cNvPr>
          <p:cNvSpPr/>
          <p:nvPr/>
        </p:nvSpPr>
        <p:spPr>
          <a:xfrm>
            <a:off x="6725887" y="3279038"/>
            <a:ext cx="914400" cy="914400"/>
          </a:xfrm>
          <a:prstGeom prst="ellipse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52159AFA-DD09-9B17-FCB2-11310E9C7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4081B1-1432-7B3D-3B1B-8FF92A194CD5}"/>
              </a:ext>
            </a:extLst>
          </p:cNvPr>
          <p:cNvSpPr txBox="1"/>
          <p:nvPr/>
        </p:nvSpPr>
        <p:spPr>
          <a:xfrm>
            <a:off x="6936826" y="188007"/>
            <a:ext cx="4685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The ammonia molecule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69FF73-1C6F-B5F9-C1D6-B113063537B1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0" y="511173"/>
            <a:ext cx="6936826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E0D887B3-9011-D11F-5E5B-97C7A9650F69}"/>
              </a:ext>
            </a:extLst>
          </p:cNvPr>
          <p:cNvSpPr/>
          <p:nvPr/>
        </p:nvSpPr>
        <p:spPr>
          <a:xfrm>
            <a:off x="10018921" y="3858095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133350" h="1270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5E7959D-698A-1C52-1EC5-1E1834733EFD}"/>
              </a:ext>
            </a:extLst>
          </p:cNvPr>
          <p:cNvSpPr/>
          <p:nvPr/>
        </p:nvSpPr>
        <p:spPr>
          <a:xfrm>
            <a:off x="9695729" y="3534560"/>
            <a:ext cx="914400" cy="914400"/>
          </a:xfrm>
          <a:prstGeom prst="ellipse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E1E9D003-C1B9-15F6-F64F-12333A087336}"/>
              </a:ext>
            </a:extLst>
          </p:cNvPr>
          <p:cNvSpPr/>
          <p:nvPr/>
        </p:nvSpPr>
        <p:spPr>
          <a:xfrm rot="4304885">
            <a:off x="7867738" y="2837330"/>
            <a:ext cx="317694" cy="1139286"/>
          </a:xfrm>
          <a:custGeom>
            <a:avLst/>
            <a:gdLst>
              <a:gd name="connsiteX0" fmla="*/ 256746 w 606884"/>
              <a:gd name="connsiteY0" fmla="*/ 123 h 1156004"/>
              <a:gd name="connsiteX1" fmla="*/ 12047 w 606884"/>
              <a:gd name="connsiteY1" fmla="*/ 605430 h 1156004"/>
              <a:gd name="connsiteX2" fmla="*/ 76441 w 606884"/>
              <a:gd name="connsiteY2" fmla="*/ 1030433 h 1156004"/>
              <a:gd name="connsiteX3" fmla="*/ 411292 w 606884"/>
              <a:gd name="connsiteY3" fmla="*/ 1133464 h 1156004"/>
              <a:gd name="connsiteX4" fmla="*/ 604475 w 606884"/>
              <a:gd name="connsiteY4" fmla="*/ 656946 h 1156004"/>
              <a:gd name="connsiteX5" fmla="*/ 256746 w 606884"/>
              <a:gd name="connsiteY5" fmla="*/ 123 h 1156004"/>
              <a:gd name="connsiteX0" fmla="*/ 256746 w 595199"/>
              <a:gd name="connsiteY0" fmla="*/ 17 h 1155898"/>
              <a:gd name="connsiteX1" fmla="*/ 12047 w 595199"/>
              <a:gd name="connsiteY1" fmla="*/ 605324 h 1155898"/>
              <a:gd name="connsiteX2" fmla="*/ 76441 w 595199"/>
              <a:gd name="connsiteY2" fmla="*/ 1030327 h 1155898"/>
              <a:gd name="connsiteX3" fmla="*/ 411292 w 595199"/>
              <a:gd name="connsiteY3" fmla="*/ 1133358 h 1155898"/>
              <a:gd name="connsiteX4" fmla="*/ 592576 w 595199"/>
              <a:gd name="connsiteY4" fmla="*/ 623947 h 1155898"/>
              <a:gd name="connsiteX5" fmla="*/ 256746 w 595199"/>
              <a:gd name="connsiteY5" fmla="*/ 17 h 1155898"/>
              <a:gd name="connsiteX0" fmla="*/ 254064 w 592515"/>
              <a:gd name="connsiteY0" fmla="*/ 17 h 1165956"/>
              <a:gd name="connsiteX1" fmla="*/ 9365 w 592515"/>
              <a:gd name="connsiteY1" fmla="*/ 605324 h 1165956"/>
              <a:gd name="connsiteX2" fmla="*/ 85656 w 592515"/>
              <a:gd name="connsiteY2" fmla="*/ 1076376 h 1165956"/>
              <a:gd name="connsiteX3" fmla="*/ 408610 w 592515"/>
              <a:gd name="connsiteY3" fmla="*/ 1133358 h 1165956"/>
              <a:gd name="connsiteX4" fmla="*/ 589894 w 592515"/>
              <a:gd name="connsiteY4" fmla="*/ 623947 h 1165956"/>
              <a:gd name="connsiteX5" fmla="*/ 254064 w 592515"/>
              <a:gd name="connsiteY5" fmla="*/ 17 h 1165956"/>
              <a:gd name="connsiteX0" fmla="*/ 255375 w 600757"/>
              <a:gd name="connsiteY0" fmla="*/ 17 h 1147437"/>
              <a:gd name="connsiteX1" fmla="*/ 10676 w 600757"/>
              <a:gd name="connsiteY1" fmla="*/ 605324 h 1147437"/>
              <a:gd name="connsiteX2" fmla="*/ 86967 w 600757"/>
              <a:gd name="connsiteY2" fmla="*/ 1076376 h 1147437"/>
              <a:gd name="connsiteX3" fmla="*/ 469409 w 600757"/>
              <a:gd name="connsiteY3" fmla="*/ 1107044 h 1147437"/>
              <a:gd name="connsiteX4" fmla="*/ 591205 w 600757"/>
              <a:gd name="connsiteY4" fmla="*/ 623947 h 1147437"/>
              <a:gd name="connsiteX5" fmla="*/ 255375 w 600757"/>
              <a:gd name="connsiteY5" fmla="*/ 17 h 1147437"/>
              <a:gd name="connsiteX0" fmla="*/ 255375 w 559952"/>
              <a:gd name="connsiteY0" fmla="*/ 30 h 1147450"/>
              <a:gd name="connsiteX1" fmla="*/ 10676 w 559952"/>
              <a:gd name="connsiteY1" fmla="*/ 605337 h 1147450"/>
              <a:gd name="connsiteX2" fmla="*/ 86967 w 559952"/>
              <a:gd name="connsiteY2" fmla="*/ 1076389 h 1147450"/>
              <a:gd name="connsiteX3" fmla="*/ 469409 w 559952"/>
              <a:gd name="connsiteY3" fmla="*/ 1107057 h 1147450"/>
              <a:gd name="connsiteX4" fmla="*/ 543615 w 559952"/>
              <a:gd name="connsiteY4" fmla="*/ 630538 h 1147450"/>
              <a:gd name="connsiteX5" fmla="*/ 255375 w 559952"/>
              <a:gd name="connsiteY5" fmla="*/ 30 h 1147450"/>
              <a:gd name="connsiteX0" fmla="*/ 255375 w 559952"/>
              <a:gd name="connsiteY0" fmla="*/ 130 h 1147550"/>
              <a:gd name="connsiteX1" fmla="*/ 10676 w 559952"/>
              <a:gd name="connsiteY1" fmla="*/ 605437 h 1147550"/>
              <a:gd name="connsiteX2" fmla="*/ 86967 w 559952"/>
              <a:gd name="connsiteY2" fmla="*/ 1076489 h 1147550"/>
              <a:gd name="connsiteX3" fmla="*/ 469409 w 559952"/>
              <a:gd name="connsiteY3" fmla="*/ 1107157 h 1147550"/>
              <a:gd name="connsiteX4" fmla="*/ 543615 w 559952"/>
              <a:gd name="connsiteY4" fmla="*/ 630638 h 1147550"/>
              <a:gd name="connsiteX5" fmla="*/ 255375 w 559952"/>
              <a:gd name="connsiteY5" fmla="*/ 130 h 1147550"/>
              <a:gd name="connsiteX0" fmla="*/ 256290 w 574574"/>
              <a:gd name="connsiteY0" fmla="*/ 130 h 1139286"/>
              <a:gd name="connsiteX1" fmla="*/ 11591 w 574574"/>
              <a:gd name="connsiteY1" fmla="*/ 605437 h 1139286"/>
              <a:gd name="connsiteX2" fmla="*/ 87882 w 574574"/>
              <a:gd name="connsiteY2" fmla="*/ 1076489 h 1139286"/>
              <a:gd name="connsiteX3" fmla="*/ 506016 w 574574"/>
              <a:gd name="connsiteY3" fmla="*/ 1094000 h 1139286"/>
              <a:gd name="connsiteX4" fmla="*/ 544530 w 574574"/>
              <a:gd name="connsiteY4" fmla="*/ 630638 h 1139286"/>
              <a:gd name="connsiteX5" fmla="*/ 256290 w 574574"/>
              <a:gd name="connsiteY5" fmla="*/ 130 h 113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4574" h="1139286">
                <a:moveTo>
                  <a:pt x="256290" y="130"/>
                </a:moveTo>
                <a:cubicBezTo>
                  <a:pt x="167467" y="9087"/>
                  <a:pt x="39659" y="426044"/>
                  <a:pt x="11591" y="605437"/>
                </a:cubicBezTo>
                <a:cubicBezTo>
                  <a:pt x="-16477" y="784830"/>
                  <a:pt x="5478" y="995062"/>
                  <a:pt x="87882" y="1076489"/>
                </a:cubicBezTo>
                <a:cubicBezTo>
                  <a:pt x="170286" y="1157916"/>
                  <a:pt x="418010" y="1156248"/>
                  <a:pt x="506016" y="1094000"/>
                </a:cubicBezTo>
                <a:cubicBezTo>
                  <a:pt x="594022" y="1031752"/>
                  <a:pt x="586151" y="812950"/>
                  <a:pt x="544530" y="630638"/>
                </a:cubicBezTo>
                <a:cubicBezTo>
                  <a:pt x="502909" y="448326"/>
                  <a:pt x="345113" y="-8827"/>
                  <a:pt x="256290" y="130"/>
                </a:cubicBezTo>
                <a:close/>
              </a:path>
            </a:pathLst>
          </a:custGeom>
          <a:gradFill flip="none" rotWithShape="1">
            <a:gsLst>
              <a:gs pos="1000">
                <a:schemeClr val="tx2">
                  <a:lumMod val="25000"/>
                  <a:lumOff val="75000"/>
                </a:schemeClr>
              </a:gs>
              <a:gs pos="82000">
                <a:schemeClr val="tx2">
                  <a:lumMod val="25000"/>
                  <a:lumOff val="75000"/>
                </a:schemeClr>
              </a:gs>
              <a:gs pos="48000">
                <a:schemeClr val="tx2">
                  <a:lumMod val="10000"/>
                  <a:lumOff val="9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  <a:sp3d>
            <a:bevelT w="44450" h="63500"/>
            <a:bevelB w="508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7EA35FF-3D83-6AC5-FCA6-6CC517E7193C}"/>
              </a:ext>
            </a:extLst>
          </p:cNvPr>
          <p:cNvSpPr/>
          <p:nvPr/>
        </p:nvSpPr>
        <p:spPr>
          <a:xfrm rot="18104031">
            <a:off x="9262388" y="2942958"/>
            <a:ext cx="317694" cy="1139286"/>
          </a:xfrm>
          <a:custGeom>
            <a:avLst/>
            <a:gdLst>
              <a:gd name="connsiteX0" fmla="*/ 256746 w 606884"/>
              <a:gd name="connsiteY0" fmla="*/ 123 h 1156004"/>
              <a:gd name="connsiteX1" fmla="*/ 12047 w 606884"/>
              <a:gd name="connsiteY1" fmla="*/ 605430 h 1156004"/>
              <a:gd name="connsiteX2" fmla="*/ 76441 w 606884"/>
              <a:gd name="connsiteY2" fmla="*/ 1030433 h 1156004"/>
              <a:gd name="connsiteX3" fmla="*/ 411292 w 606884"/>
              <a:gd name="connsiteY3" fmla="*/ 1133464 h 1156004"/>
              <a:gd name="connsiteX4" fmla="*/ 604475 w 606884"/>
              <a:gd name="connsiteY4" fmla="*/ 656946 h 1156004"/>
              <a:gd name="connsiteX5" fmla="*/ 256746 w 606884"/>
              <a:gd name="connsiteY5" fmla="*/ 123 h 1156004"/>
              <a:gd name="connsiteX0" fmla="*/ 256746 w 595199"/>
              <a:gd name="connsiteY0" fmla="*/ 17 h 1155898"/>
              <a:gd name="connsiteX1" fmla="*/ 12047 w 595199"/>
              <a:gd name="connsiteY1" fmla="*/ 605324 h 1155898"/>
              <a:gd name="connsiteX2" fmla="*/ 76441 w 595199"/>
              <a:gd name="connsiteY2" fmla="*/ 1030327 h 1155898"/>
              <a:gd name="connsiteX3" fmla="*/ 411292 w 595199"/>
              <a:gd name="connsiteY3" fmla="*/ 1133358 h 1155898"/>
              <a:gd name="connsiteX4" fmla="*/ 592576 w 595199"/>
              <a:gd name="connsiteY4" fmla="*/ 623947 h 1155898"/>
              <a:gd name="connsiteX5" fmla="*/ 256746 w 595199"/>
              <a:gd name="connsiteY5" fmla="*/ 17 h 1155898"/>
              <a:gd name="connsiteX0" fmla="*/ 254064 w 592515"/>
              <a:gd name="connsiteY0" fmla="*/ 17 h 1165956"/>
              <a:gd name="connsiteX1" fmla="*/ 9365 w 592515"/>
              <a:gd name="connsiteY1" fmla="*/ 605324 h 1165956"/>
              <a:gd name="connsiteX2" fmla="*/ 85656 w 592515"/>
              <a:gd name="connsiteY2" fmla="*/ 1076376 h 1165956"/>
              <a:gd name="connsiteX3" fmla="*/ 408610 w 592515"/>
              <a:gd name="connsiteY3" fmla="*/ 1133358 h 1165956"/>
              <a:gd name="connsiteX4" fmla="*/ 589894 w 592515"/>
              <a:gd name="connsiteY4" fmla="*/ 623947 h 1165956"/>
              <a:gd name="connsiteX5" fmla="*/ 254064 w 592515"/>
              <a:gd name="connsiteY5" fmla="*/ 17 h 1165956"/>
              <a:gd name="connsiteX0" fmla="*/ 255375 w 600757"/>
              <a:gd name="connsiteY0" fmla="*/ 17 h 1147437"/>
              <a:gd name="connsiteX1" fmla="*/ 10676 w 600757"/>
              <a:gd name="connsiteY1" fmla="*/ 605324 h 1147437"/>
              <a:gd name="connsiteX2" fmla="*/ 86967 w 600757"/>
              <a:gd name="connsiteY2" fmla="*/ 1076376 h 1147437"/>
              <a:gd name="connsiteX3" fmla="*/ 469409 w 600757"/>
              <a:gd name="connsiteY3" fmla="*/ 1107044 h 1147437"/>
              <a:gd name="connsiteX4" fmla="*/ 591205 w 600757"/>
              <a:gd name="connsiteY4" fmla="*/ 623947 h 1147437"/>
              <a:gd name="connsiteX5" fmla="*/ 255375 w 600757"/>
              <a:gd name="connsiteY5" fmla="*/ 17 h 1147437"/>
              <a:gd name="connsiteX0" fmla="*/ 255375 w 559952"/>
              <a:gd name="connsiteY0" fmla="*/ 30 h 1147450"/>
              <a:gd name="connsiteX1" fmla="*/ 10676 w 559952"/>
              <a:gd name="connsiteY1" fmla="*/ 605337 h 1147450"/>
              <a:gd name="connsiteX2" fmla="*/ 86967 w 559952"/>
              <a:gd name="connsiteY2" fmla="*/ 1076389 h 1147450"/>
              <a:gd name="connsiteX3" fmla="*/ 469409 w 559952"/>
              <a:gd name="connsiteY3" fmla="*/ 1107057 h 1147450"/>
              <a:gd name="connsiteX4" fmla="*/ 543615 w 559952"/>
              <a:gd name="connsiteY4" fmla="*/ 630538 h 1147450"/>
              <a:gd name="connsiteX5" fmla="*/ 255375 w 559952"/>
              <a:gd name="connsiteY5" fmla="*/ 30 h 1147450"/>
              <a:gd name="connsiteX0" fmla="*/ 255375 w 559952"/>
              <a:gd name="connsiteY0" fmla="*/ 130 h 1147550"/>
              <a:gd name="connsiteX1" fmla="*/ 10676 w 559952"/>
              <a:gd name="connsiteY1" fmla="*/ 605437 h 1147550"/>
              <a:gd name="connsiteX2" fmla="*/ 86967 w 559952"/>
              <a:gd name="connsiteY2" fmla="*/ 1076489 h 1147550"/>
              <a:gd name="connsiteX3" fmla="*/ 469409 w 559952"/>
              <a:gd name="connsiteY3" fmla="*/ 1107157 h 1147550"/>
              <a:gd name="connsiteX4" fmla="*/ 543615 w 559952"/>
              <a:gd name="connsiteY4" fmla="*/ 630638 h 1147550"/>
              <a:gd name="connsiteX5" fmla="*/ 255375 w 559952"/>
              <a:gd name="connsiteY5" fmla="*/ 130 h 1147550"/>
              <a:gd name="connsiteX0" fmla="*/ 256290 w 574574"/>
              <a:gd name="connsiteY0" fmla="*/ 130 h 1139286"/>
              <a:gd name="connsiteX1" fmla="*/ 11591 w 574574"/>
              <a:gd name="connsiteY1" fmla="*/ 605437 h 1139286"/>
              <a:gd name="connsiteX2" fmla="*/ 87882 w 574574"/>
              <a:gd name="connsiteY2" fmla="*/ 1076489 h 1139286"/>
              <a:gd name="connsiteX3" fmla="*/ 506016 w 574574"/>
              <a:gd name="connsiteY3" fmla="*/ 1094000 h 1139286"/>
              <a:gd name="connsiteX4" fmla="*/ 544530 w 574574"/>
              <a:gd name="connsiteY4" fmla="*/ 630638 h 1139286"/>
              <a:gd name="connsiteX5" fmla="*/ 256290 w 574574"/>
              <a:gd name="connsiteY5" fmla="*/ 130 h 113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4574" h="1139286">
                <a:moveTo>
                  <a:pt x="256290" y="130"/>
                </a:moveTo>
                <a:cubicBezTo>
                  <a:pt x="167467" y="9087"/>
                  <a:pt x="39659" y="426044"/>
                  <a:pt x="11591" y="605437"/>
                </a:cubicBezTo>
                <a:cubicBezTo>
                  <a:pt x="-16477" y="784830"/>
                  <a:pt x="5478" y="995062"/>
                  <a:pt x="87882" y="1076489"/>
                </a:cubicBezTo>
                <a:cubicBezTo>
                  <a:pt x="170286" y="1157916"/>
                  <a:pt x="418010" y="1156248"/>
                  <a:pt x="506016" y="1094000"/>
                </a:cubicBezTo>
                <a:cubicBezTo>
                  <a:pt x="594022" y="1031752"/>
                  <a:pt x="586151" y="812950"/>
                  <a:pt x="544530" y="630638"/>
                </a:cubicBezTo>
                <a:cubicBezTo>
                  <a:pt x="502909" y="448326"/>
                  <a:pt x="345113" y="-8827"/>
                  <a:pt x="256290" y="130"/>
                </a:cubicBezTo>
                <a:close/>
              </a:path>
            </a:pathLst>
          </a:custGeom>
          <a:gradFill flip="none" rotWithShape="1">
            <a:gsLst>
              <a:gs pos="1000">
                <a:schemeClr val="tx2">
                  <a:lumMod val="25000"/>
                  <a:lumOff val="75000"/>
                </a:schemeClr>
              </a:gs>
              <a:gs pos="82000">
                <a:schemeClr val="tx2">
                  <a:lumMod val="25000"/>
                  <a:lumOff val="75000"/>
                </a:schemeClr>
              </a:gs>
              <a:gs pos="48000">
                <a:schemeClr val="tx2">
                  <a:lumMod val="10000"/>
                  <a:lumOff val="9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4445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0F8A65D-8108-6F1C-DFD3-7C243FEAE0AD}"/>
              </a:ext>
            </a:extLst>
          </p:cNvPr>
          <p:cNvSpPr/>
          <p:nvPr/>
        </p:nvSpPr>
        <p:spPr>
          <a:xfrm>
            <a:off x="7414684" y="3350841"/>
            <a:ext cx="164592" cy="164592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6B715CA-8244-A42B-DF52-2DA116660DB7}"/>
              </a:ext>
            </a:extLst>
          </p:cNvPr>
          <p:cNvSpPr/>
          <p:nvPr/>
        </p:nvSpPr>
        <p:spPr>
          <a:xfrm>
            <a:off x="7533029" y="3597460"/>
            <a:ext cx="164592" cy="16459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3B7ABC1-4EDC-38DB-C579-979C17EBC776}"/>
              </a:ext>
            </a:extLst>
          </p:cNvPr>
          <p:cNvSpPr/>
          <p:nvPr/>
        </p:nvSpPr>
        <p:spPr>
          <a:xfrm>
            <a:off x="9644297" y="3780537"/>
            <a:ext cx="164592" cy="164592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9A96D85-2C7A-E522-51A6-FEF4DBCF947C}"/>
              </a:ext>
            </a:extLst>
          </p:cNvPr>
          <p:cNvSpPr/>
          <p:nvPr/>
        </p:nvSpPr>
        <p:spPr>
          <a:xfrm>
            <a:off x="9820702" y="3533668"/>
            <a:ext cx="164592" cy="16459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1F1E2C-E982-E1FF-1F3F-2E03964EE034}"/>
              </a:ext>
            </a:extLst>
          </p:cNvPr>
          <p:cNvGrpSpPr/>
          <p:nvPr/>
        </p:nvGrpSpPr>
        <p:grpSpPr>
          <a:xfrm>
            <a:off x="8448541" y="2910324"/>
            <a:ext cx="528034" cy="518676"/>
            <a:chOff x="8448541" y="2910324"/>
            <a:chExt cx="528034" cy="518676"/>
          </a:xfrm>
          <a:scene3d>
            <a:camera prst="orthographicFront"/>
            <a:lightRig rig="flood" dir="t">
              <a:rot lat="0" lon="0" rev="600000"/>
            </a:lightRig>
          </a:scene3d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C01CB03-CC12-C612-0E95-449F6A439FF6}"/>
                </a:ext>
              </a:extLst>
            </p:cNvPr>
            <p:cNvSpPr/>
            <p:nvPr/>
          </p:nvSpPr>
          <p:spPr>
            <a:xfrm>
              <a:off x="8448541" y="2910324"/>
              <a:ext cx="528034" cy="51867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sp3d prstMaterial="softEdge">
              <a:bevelT w="222250" h="2222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082437-339F-B172-BC66-A826B4F6A58D}"/>
                </a:ext>
              </a:extLst>
            </p:cNvPr>
            <p:cNvSpPr txBox="1"/>
            <p:nvPr/>
          </p:nvSpPr>
          <p:spPr>
            <a:xfrm>
              <a:off x="8461420" y="2984996"/>
              <a:ext cx="502276" cy="369332"/>
            </a:xfrm>
            <a:prstGeom prst="rect">
              <a:avLst/>
            </a:prstGeom>
            <a:noFill/>
            <a:sp3d prstMaterial="softEdge">
              <a:bevelT w="222250" h="22225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7710571B-08C8-DAF4-44F1-73328F5A5827}"/>
              </a:ext>
            </a:extLst>
          </p:cNvPr>
          <p:cNvSpPr/>
          <p:nvPr/>
        </p:nvSpPr>
        <p:spPr>
          <a:xfrm rot="1247282">
            <a:off x="8405999" y="3187068"/>
            <a:ext cx="317694" cy="1139286"/>
          </a:xfrm>
          <a:custGeom>
            <a:avLst/>
            <a:gdLst>
              <a:gd name="connsiteX0" fmla="*/ 256746 w 606884"/>
              <a:gd name="connsiteY0" fmla="*/ 123 h 1156004"/>
              <a:gd name="connsiteX1" fmla="*/ 12047 w 606884"/>
              <a:gd name="connsiteY1" fmla="*/ 605430 h 1156004"/>
              <a:gd name="connsiteX2" fmla="*/ 76441 w 606884"/>
              <a:gd name="connsiteY2" fmla="*/ 1030433 h 1156004"/>
              <a:gd name="connsiteX3" fmla="*/ 411292 w 606884"/>
              <a:gd name="connsiteY3" fmla="*/ 1133464 h 1156004"/>
              <a:gd name="connsiteX4" fmla="*/ 604475 w 606884"/>
              <a:gd name="connsiteY4" fmla="*/ 656946 h 1156004"/>
              <a:gd name="connsiteX5" fmla="*/ 256746 w 606884"/>
              <a:gd name="connsiteY5" fmla="*/ 123 h 1156004"/>
              <a:gd name="connsiteX0" fmla="*/ 256746 w 595199"/>
              <a:gd name="connsiteY0" fmla="*/ 17 h 1155898"/>
              <a:gd name="connsiteX1" fmla="*/ 12047 w 595199"/>
              <a:gd name="connsiteY1" fmla="*/ 605324 h 1155898"/>
              <a:gd name="connsiteX2" fmla="*/ 76441 w 595199"/>
              <a:gd name="connsiteY2" fmla="*/ 1030327 h 1155898"/>
              <a:gd name="connsiteX3" fmla="*/ 411292 w 595199"/>
              <a:gd name="connsiteY3" fmla="*/ 1133358 h 1155898"/>
              <a:gd name="connsiteX4" fmla="*/ 592576 w 595199"/>
              <a:gd name="connsiteY4" fmla="*/ 623947 h 1155898"/>
              <a:gd name="connsiteX5" fmla="*/ 256746 w 595199"/>
              <a:gd name="connsiteY5" fmla="*/ 17 h 1155898"/>
              <a:gd name="connsiteX0" fmla="*/ 254064 w 592515"/>
              <a:gd name="connsiteY0" fmla="*/ 17 h 1165956"/>
              <a:gd name="connsiteX1" fmla="*/ 9365 w 592515"/>
              <a:gd name="connsiteY1" fmla="*/ 605324 h 1165956"/>
              <a:gd name="connsiteX2" fmla="*/ 85656 w 592515"/>
              <a:gd name="connsiteY2" fmla="*/ 1076376 h 1165956"/>
              <a:gd name="connsiteX3" fmla="*/ 408610 w 592515"/>
              <a:gd name="connsiteY3" fmla="*/ 1133358 h 1165956"/>
              <a:gd name="connsiteX4" fmla="*/ 589894 w 592515"/>
              <a:gd name="connsiteY4" fmla="*/ 623947 h 1165956"/>
              <a:gd name="connsiteX5" fmla="*/ 254064 w 592515"/>
              <a:gd name="connsiteY5" fmla="*/ 17 h 1165956"/>
              <a:gd name="connsiteX0" fmla="*/ 255375 w 600757"/>
              <a:gd name="connsiteY0" fmla="*/ 17 h 1147437"/>
              <a:gd name="connsiteX1" fmla="*/ 10676 w 600757"/>
              <a:gd name="connsiteY1" fmla="*/ 605324 h 1147437"/>
              <a:gd name="connsiteX2" fmla="*/ 86967 w 600757"/>
              <a:gd name="connsiteY2" fmla="*/ 1076376 h 1147437"/>
              <a:gd name="connsiteX3" fmla="*/ 469409 w 600757"/>
              <a:gd name="connsiteY3" fmla="*/ 1107044 h 1147437"/>
              <a:gd name="connsiteX4" fmla="*/ 591205 w 600757"/>
              <a:gd name="connsiteY4" fmla="*/ 623947 h 1147437"/>
              <a:gd name="connsiteX5" fmla="*/ 255375 w 600757"/>
              <a:gd name="connsiteY5" fmla="*/ 17 h 1147437"/>
              <a:gd name="connsiteX0" fmla="*/ 255375 w 559952"/>
              <a:gd name="connsiteY0" fmla="*/ 30 h 1147450"/>
              <a:gd name="connsiteX1" fmla="*/ 10676 w 559952"/>
              <a:gd name="connsiteY1" fmla="*/ 605337 h 1147450"/>
              <a:gd name="connsiteX2" fmla="*/ 86967 w 559952"/>
              <a:gd name="connsiteY2" fmla="*/ 1076389 h 1147450"/>
              <a:gd name="connsiteX3" fmla="*/ 469409 w 559952"/>
              <a:gd name="connsiteY3" fmla="*/ 1107057 h 1147450"/>
              <a:gd name="connsiteX4" fmla="*/ 543615 w 559952"/>
              <a:gd name="connsiteY4" fmla="*/ 630538 h 1147450"/>
              <a:gd name="connsiteX5" fmla="*/ 255375 w 559952"/>
              <a:gd name="connsiteY5" fmla="*/ 30 h 1147450"/>
              <a:gd name="connsiteX0" fmla="*/ 255375 w 559952"/>
              <a:gd name="connsiteY0" fmla="*/ 130 h 1147550"/>
              <a:gd name="connsiteX1" fmla="*/ 10676 w 559952"/>
              <a:gd name="connsiteY1" fmla="*/ 605437 h 1147550"/>
              <a:gd name="connsiteX2" fmla="*/ 86967 w 559952"/>
              <a:gd name="connsiteY2" fmla="*/ 1076489 h 1147550"/>
              <a:gd name="connsiteX3" fmla="*/ 469409 w 559952"/>
              <a:gd name="connsiteY3" fmla="*/ 1107157 h 1147550"/>
              <a:gd name="connsiteX4" fmla="*/ 543615 w 559952"/>
              <a:gd name="connsiteY4" fmla="*/ 630638 h 1147550"/>
              <a:gd name="connsiteX5" fmla="*/ 255375 w 559952"/>
              <a:gd name="connsiteY5" fmla="*/ 130 h 1147550"/>
              <a:gd name="connsiteX0" fmla="*/ 256290 w 574574"/>
              <a:gd name="connsiteY0" fmla="*/ 130 h 1139286"/>
              <a:gd name="connsiteX1" fmla="*/ 11591 w 574574"/>
              <a:gd name="connsiteY1" fmla="*/ 605437 h 1139286"/>
              <a:gd name="connsiteX2" fmla="*/ 87882 w 574574"/>
              <a:gd name="connsiteY2" fmla="*/ 1076489 h 1139286"/>
              <a:gd name="connsiteX3" fmla="*/ 506016 w 574574"/>
              <a:gd name="connsiteY3" fmla="*/ 1094000 h 1139286"/>
              <a:gd name="connsiteX4" fmla="*/ 544530 w 574574"/>
              <a:gd name="connsiteY4" fmla="*/ 630638 h 1139286"/>
              <a:gd name="connsiteX5" fmla="*/ 256290 w 574574"/>
              <a:gd name="connsiteY5" fmla="*/ 130 h 113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4574" h="1139286">
                <a:moveTo>
                  <a:pt x="256290" y="130"/>
                </a:moveTo>
                <a:cubicBezTo>
                  <a:pt x="167467" y="9087"/>
                  <a:pt x="39659" y="426044"/>
                  <a:pt x="11591" y="605437"/>
                </a:cubicBezTo>
                <a:cubicBezTo>
                  <a:pt x="-16477" y="784830"/>
                  <a:pt x="5478" y="995062"/>
                  <a:pt x="87882" y="1076489"/>
                </a:cubicBezTo>
                <a:cubicBezTo>
                  <a:pt x="170286" y="1157916"/>
                  <a:pt x="418010" y="1156248"/>
                  <a:pt x="506016" y="1094000"/>
                </a:cubicBezTo>
                <a:cubicBezTo>
                  <a:pt x="594022" y="1031752"/>
                  <a:pt x="586151" y="812950"/>
                  <a:pt x="544530" y="630638"/>
                </a:cubicBezTo>
                <a:cubicBezTo>
                  <a:pt x="502909" y="448326"/>
                  <a:pt x="345113" y="-8827"/>
                  <a:pt x="256290" y="130"/>
                </a:cubicBezTo>
                <a:close/>
              </a:path>
            </a:pathLst>
          </a:custGeom>
          <a:gradFill flip="none" rotWithShape="1">
            <a:gsLst>
              <a:gs pos="1000">
                <a:schemeClr val="tx2">
                  <a:lumMod val="25000"/>
                  <a:lumOff val="75000"/>
                </a:schemeClr>
              </a:gs>
              <a:gs pos="82000">
                <a:schemeClr val="tx2">
                  <a:lumMod val="25000"/>
                  <a:lumOff val="75000"/>
                </a:schemeClr>
              </a:gs>
              <a:gs pos="48000">
                <a:schemeClr val="tx2">
                  <a:lumMod val="10000"/>
                  <a:lumOff val="9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>
              <a:rot lat="3000000" lon="20999999" rev="0"/>
            </a:camera>
            <a:lightRig rig="threePt" dir="t"/>
          </a:scene3d>
          <a:sp3d>
            <a:bevelT w="44450" h="63500"/>
            <a:bevelB w="508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E183431-29BA-AEA4-69F8-0F47E97F1E7E}"/>
              </a:ext>
            </a:extLst>
          </p:cNvPr>
          <p:cNvSpPr/>
          <p:nvPr/>
        </p:nvSpPr>
        <p:spPr>
          <a:xfrm>
            <a:off x="7890633" y="3959643"/>
            <a:ext cx="914400" cy="914400"/>
          </a:xfrm>
          <a:prstGeom prst="ellipse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A1998ED-8E6B-1208-89C8-15DF54CB9018}"/>
              </a:ext>
            </a:extLst>
          </p:cNvPr>
          <p:cNvSpPr/>
          <p:nvPr/>
        </p:nvSpPr>
        <p:spPr>
          <a:xfrm>
            <a:off x="8216128" y="4279683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133350" h="1270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984E1A0-83E0-C869-D39C-8585D09D4DE5}"/>
              </a:ext>
            </a:extLst>
          </p:cNvPr>
          <p:cNvSpPr/>
          <p:nvPr/>
        </p:nvSpPr>
        <p:spPr>
          <a:xfrm>
            <a:off x="8234314" y="3870714"/>
            <a:ext cx="164592" cy="164592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3B87F4A-E0B2-626E-1895-00F8998511C4}"/>
              </a:ext>
            </a:extLst>
          </p:cNvPr>
          <p:cNvSpPr/>
          <p:nvPr/>
        </p:nvSpPr>
        <p:spPr>
          <a:xfrm>
            <a:off x="8512319" y="3986702"/>
            <a:ext cx="164592" cy="16459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A9F1B8D-510B-2D71-9D7E-C3EA69E5FFEE}"/>
              </a:ext>
            </a:extLst>
          </p:cNvPr>
          <p:cNvSpPr/>
          <p:nvPr/>
        </p:nvSpPr>
        <p:spPr>
          <a:xfrm rot="11442830">
            <a:off x="8684182" y="1824269"/>
            <a:ext cx="317694" cy="1139286"/>
          </a:xfrm>
          <a:custGeom>
            <a:avLst/>
            <a:gdLst>
              <a:gd name="connsiteX0" fmla="*/ 256746 w 606884"/>
              <a:gd name="connsiteY0" fmla="*/ 123 h 1156004"/>
              <a:gd name="connsiteX1" fmla="*/ 12047 w 606884"/>
              <a:gd name="connsiteY1" fmla="*/ 605430 h 1156004"/>
              <a:gd name="connsiteX2" fmla="*/ 76441 w 606884"/>
              <a:gd name="connsiteY2" fmla="*/ 1030433 h 1156004"/>
              <a:gd name="connsiteX3" fmla="*/ 411292 w 606884"/>
              <a:gd name="connsiteY3" fmla="*/ 1133464 h 1156004"/>
              <a:gd name="connsiteX4" fmla="*/ 604475 w 606884"/>
              <a:gd name="connsiteY4" fmla="*/ 656946 h 1156004"/>
              <a:gd name="connsiteX5" fmla="*/ 256746 w 606884"/>
              <a:gd name="connsiteY5" fmla="*/ 123 h 1156004"/>
              <a:gd name="connsiteX0" fmla="*/ 256746 w 595199"/>
              <a:gd name="connsiteY0" fmla="*/ 17 h 1155898"/>
              <a:gd name="connsiteX1" fmla="*/ 12047 w 595199"/>
              <a:gd name="connsiteY1" fmla="*/ 605324 h 1155898"/>
              <a:gd name="connsiteX2" fmla="*/ 76441 w 595199"/>
              <a:gd name="connsiteY2" fmla="*/ 1030327 h 1155898"/>
              <a:gd name="connsiteX3" fmla="*/ 411292 w 595199"/>
              <a:gd name="connsiteY3" fmla="*/ 1133358 h 1155898"/>
              <a:gd name="connsiteX4" fmla="*/ 592576 w 595199"/>
              <a:gd name="connsiteY4" fmla="*/ 623947 h 1155898"/>
              <a:gd name="connsiteX5" fmla="*/ 256746 w 595199"/>
              <a:gd name="connsiteY5" fmla="*/ 17 h 1155898"/>
              <a:gd name="connsiteX0" fmla="*/ 254064 w 592515"/>
              <a:gd name="connsiteY0" fmla="*/ 17 h 1165956"/>
              <a:gd name="connsiteX1" fmla="*/ 9365 w 592515"/>
              <a:gd name="connsiteY1" fmla="*/ 605324 h 1165956"/>
              <a:gd name="connsiteX2" fmla="*/ 85656 w 592515"/>
              <a:gd name="connsiteY2" fmla="*/ 1076376 h 1165956"/>
              <a:gd name="connsiteX3" fmla="*/ 408610 w 592515"/>
              <a:gd name="connsiteY3" fmla="*/ 1133358 h 1165956"/>
              <a:gd name="connsiteX4" fmla="*/ 589894 w 592515"/>
              <a:gd name="connsiteY4" fmla="*/ 623947 h 1165956"/>
              <a:gd name="connsiteX5" fmla="*/ 254064 w 592515"/>
              <a:gd name="connsiteY5" fmla="*/ 17 h 1165956"/>
              <a:gd name="connsiteX0" fmla="*/ 255375 w 600757"/>
              <a:gd name="connsiteY0" fmla="*/ 17 h 1147437"/>
              <a:gd name="connsiteX1" fmla="*/ 10676 w 600757"/>
              <a:gd name="connsiteY1" fmla="*/ 605324 h 1147437"/>
              <a:gd name="connsiteX2" fmla="*/ 86967 w 600757"/>
              <a:gd name="connsiteY2" fmla="*/ 1076376 h 1147437"/>
              <a:gd name="connsiteX3" fmla="*/ 469409 w 600757"/>
              <a:gd name="connsiteY3" fmla="*/ 1107044 h 1147437"/>
              <a:gd name="connsiteX4" fmla="*/ 591205 w 600757"/>
              <a:gd name="connsiteY4" fmla="*/ 623947 h 1147437"/>
              <a:gd name="connsiteX5" fmla="*/ 255375 w 600757"/>
              <a:gd name="connsiteY5" fmla="*/ 17 h 1147437"/>
              <a:gd name="connsiteX0" fmla="*/ 255375 w 559952"/>
              <a:gd name="connsiteY0" fmla="*/ 30 h 1147450"/>
              <a:gd name="connsiteX1" fmla="*/ 10676 w 559952"/>
              <a:gd name="connsiteY1" fmla="*/ 605337 h 1147450"/>
              <a:gd name="connsiteX2" fmla="*/ 86967 w 559952"/>
              <a:gd name="connsiteY2" fmla="*/ 1076389 h 1147450"/>
              <a:gd name="connsiteX3" fmla="*/ 469409 w 559952"/>
              <a:gd name="connsiteY3" fmla="*/ 1107057 h 1147450"/>
              <a:gd name="connsiteX4" fmla="*/ 543615 w 559952"/>
              <a:gd name="connsiteY4" fmla="*/ 630538 h 1147450"/>
              <a:gd name="connsiteX5" fmla="*/ 255375 w 559952"/>
              <a:gd name="connsiteY5" fmla="*/ 30 h 1147450"/>
              <a:gd name="connsiteX0" fmla="*/ 255375 w 559952"/>
              <a:gd name="connsiteY0" fmla="*/ 130 h 1147550"/>
              <a:gd name="connsiteX1" fmla="*/ 10676 w 559952"/>
              <a:gd name="connsiteY1" fmla="*/ 605437 h 1147550"/>
              <a:gd name="connsiteX2" fmla="*/ 86967 w 559952"/>
              <a:gd name="connsiteY2" fmla="*/ 1076489 h 1147550"/>
              <a:gd name="connsiteX3" fmla="*/ 469409 w 559952"/>
              <a:gd name="connsiteY3" fmla="*/ 1107157 h 1147550"/>
              <a:gd name="connsiteX4" fmla="*/ 543615 w 559952"/>
              <a:gd name="connsiteY4" fmla="*/ 630638 h 1147550"/>
              <a:gd name="connsiteX5" fmla="*/ 255375 w 559952"/>
              <a:gd name="connsiteY5" fmla="*/ 130 h 1147550"/>
              <a:gd name="connsiteX0" fmla="*/ 256290 w 574574"/>
              <a:gd name="connsiteY0" fmla="*/ 130 h 1139286"/>
              <a:gd name="connsiteX1" fmla="*/ 11591 w 574574"/>
              <a:gd name="connsiteY1" fmla="*/ 605437 h 1139286"/>
              <a:gd name="connsiteX2" fmla="*/ 87882 w 574574"/>
              <a:gd name="connsiteY2" fmla="*/ 1076489 h 1139286"/>
              <a:gd name="connsiteX3" fmla="*/ 506016 w 574574"/>
              <a:gd name="connsiteY3" fmla="*/ 1094000 h 1139286"/>
              <a:gd name="connsiteX4" fmla="*/ 544530 w 574574"/>
              <a:gd name="connsiteY4" fmla="*/ 630638 h 1139286"/>
              <a:gd name="connsiteX5" fmla="*/ 256290 w 574574"/>
              <a:gd name="connsiteY5" fmla="*/ 130 h 113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4574" h="1139286">
                <a:moveTo>
                  <a:pt x="256290" y="130"/>
                </a:moveTo>
                <a:cubicBezTo>
                  <a:pt x="167467" y="9087"/>
                  <a:pt x="39659" y="426044"/>
                  <a:pt x="11591" y="605437"/>
                </a:cubicBezTo>
                <a:cubicBezTo>
                  <a:pt x="-16477" y="784830"/>
                  <a:pt x="5478" y="995062"/>
                  <a:pt x="87882" y="1076489"/>
                </a:cubicBezTo>
                <a:cubicBezTo>
                  <a:pt x="170286" y="1157916"/>
                  <a:pt x="418010" y="1156248"/>
                  <a:pt x="506016" y="1094000"/>
                </a:cubicBezTo>
                <a:cubicBezTo>
                  <a:pt x="594022" y="1031752"/>
                  <a:pt x="586151" y="812950"/>
                  <a:pt x="544530" y="630638"/>
                </a:cubicBezTo>
                <a:cubicBezTo>
                  <a:pt x="502909" y="448326"/>
                  <a:pt x="345113" y="-8827"/>
                  <a:pt x="256290" y="130"/>
                </a:cubicBezTo>
                <a:close/>
              </a:path>
            </a:pathLst>
          </a:custGeom>
          <a:gradFill flip="none" rotWithShape="1">
            <a:gsLst>
              <a:gs pos="1000">
                <a:schemeClr val="tx2">
                  <a:lumMod val="25000"/>
                  <a:lumOff val="75000"/>
                </a:schemeClr>
              </a:gs>
              <a:gs pos="82000">
                <a:schemeClr val="tx2">
                  <a:lumMod val="25000"/>
                  <a:lumOff val="75000"/>
                </a:schemeClr>
              </a:gs>
              <a:gs pos="48000">
                <a:schemeClr val="tx2">
                  <a:lumMod val="10000"/>
                  <a:lumOff val="9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4445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56F4A63-DB4C-A88C-515D-F101872F7630}"/>
              </a:ext>
            </a:extLst>
          </p:cNvPr>
          <p:cNvSpPr/>
          <p:nvPr/>
        </p:nvSpPr>
        <p:spPr>
          <a:xfrm>
            <a:off x="8684684" y="1950213"/>
            <a:ext cx="164592" cy="164592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5A2FD30-6F39-20CC-C109-D8BF7A40E250}"/>
              </a:ext>
            </a:extLst>
          </p:cNvPr>
          <p:cNvSpPr/>
          <p:nvPr/>
        </p:nvSpPr>
        <p:spPr>
          <a:xfrm>
            <a:off x="8948172" y="2008147"/>
            <a:ext cx="164592" cy="16459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8B16B1E-EA93-F667-1C77-8E7FF3F0DFD2}"/>
              </a:ext>
            </a:extLst>
          </p:cNvPr>
          <p:cNvSpPr txBox="1"/>
          <p:nvPr/>
        </p:nvSpPr>
        <p:spPr>
          <a:xfrm>
            <a:off x="8106866" y="4240513"/>
            <a:ext cx="502276" cy="369332"/>
          </a:xfrm>
          <a:prstGeom prst="rect">
            <a:avLst/>
          </a:prstGeom>
          <a:noFill/>
          <a:scene3d>
            <a:camera prst="orthographicFront"/>
            <a:lightRig rig="flood" dir="t">
              <a:rot lat="0" lon="0" rev="600000"/>
            </a:lightRig>
          </a:scene3d>
          <a:sp3d prstMaterial="softEdge">
            <a:bevelT w="222250" h="22225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E0311AC-420C-EE1C-DD55-29A140AF0675}"/>
              </a:ext>
            </a:extLst>
          </p:cNvPr>
          <p:cNvGrpSpPr/>
          <p:nvPr/>
        </p:nvGrpSpPr>
        <p:grpSpPr>
          <a:xfrm>
            <a:off x="6936826" y="3551572"/>
            <a:ext cx="502276" cy="369332"/>
            <a:chOff x="6936826" y="3551572"/>
            <a:chExt cx="502276" cy="36933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002CF6E-C9B2-14BC-FCDF-360B93AFB5E9}"/>
                </a:ext>
              </a:extLst>
            </p:cNvPr>
            <p:cNvSpPr/>
            <p:nvPr/>
          </p:nvSpPr>
          <p:spPr>
            <a:xfrm>
              <a:off x="7050804" y="3599078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133350" h="1270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86D0457-8203-37CC-D5F2-440B4D5E7672}"/>
                </a:ext>
              </a:extLst>
            </p:cNvPr>
            <p:cNvSpPr txBox="1"/>
            <p:nvPr/>
          </p:nvSpPr>
          <p:spPr>
            <a:xfrm>
              <a:off x="6936826" y="3551572"/>
              <a:ext cx="502276" cy="369332"/>
            </a:xfrm>
            <a:prstGeom prst="rect">
              <a:avLst/>
            </a:prstGeom>
            <a:noFill/>
            <a:scene3d>
              <a:camera prst="orthographicFront"/>
              <a:lightRig rig="flood" dir="t">
                <a:rot lat="0" lon="0" rev="600000"/>
              </a:lightRig>
            </a:scene3d>
            <a:sp3d prstMaterial="softEdge">
              <a:bevelT w="222250" h="22225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6376C136-B20D-C13B-ACDA-297A922DA406}"/>
              </a:ext>
            </a:extLst>
          </p:cNvPr>
          <p:cNvSpPr txBox="1"/>
          <p:nvPr/>
        </p:nvSpPr>
        <p:spPr>
          <a:xfrm>
            <a:off x="9899725" y="3807094"/>
            <a:ext cx="502276" cy="369332"/>
          </a:xfrm>
          <a:prstGeom prst="rect">
            <a:avLst/>
          </a:prstGeom>
          <a:noFill/>
          <a:scene3d>
            <a:camera prst="orthographicFront"/>
            <a:lightRig rig="flood" dir="t">
              <a:rot lat="0" lon="0" rev="600000"/>
            </a:lightRig>
          </a:scene3d>
          <a:sp3d prstMaterial="softEdge">
            <a:bevelT w="222250" h="22225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DD6A3D1-6A12-EC4F-4E6A-19855AD0CA5A}"/>
              </a:ext>
            </a:extLst>
          </p:cNvPr>
          <p:cNvSpPr txBox="1"/>
          <p:nvPr/>
        </p:nvSpPr>
        <p:spPr>
          <a:xfrm>
            <a:off x="8864076" y="2338370"/>
            <a:ext cx="727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2sp</a:t>
            </a:r>
            <a:r>
              <a:rPr lang="en-US" sz="1600" baseline="30000" dirty="0">
                <a:latin typeface="Proxima Nova Rg" panose="02000506030000020004" pitchFamily="2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B92FAA0-A44D-3210-EB36-89AEE3026C85}"/>
              </a:ext>
            </a:extLst>
          </p:cNvPr>
          <p:cNvSpPr txBox="1"/>
          <p:nvPr/>
        </p:nvSpPr>
        <p:spPr>
          <a:xfrm>
            <a:off x="9371286" y="3122291"/>
            <a:ext cx="727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2sp</a:t>
            </a:r>
            <a:r>
              <a:rPr lang="en-US" sz="1600" baseline="30000" dirty="0">
                <a:latin typeface="Proxima Nova Rg" panose="02000506030000020004" pitchFamily="2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F47ABBA-BE4C-5335-A659-E8686A205947}"/>
              </a:ext>
            </a:extLst>
          </p:cNvPr>
          <p:cNvSpPr txBox="1"/>
          <p:nvPr/>
        </p:nvSpPr>
        <p:spPr>
          <a:xfrm>
            <a:off x="8580292" y="3690362"/>
            <a:ext cx="727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2sp</a:t>
            </a:r>
            <a:r>
              <a:rPr lang="en-US" sz="1600" baseline="30000" dirty="0">
                <a:latin typeface="Proxima Nova Rg" panose="02000506030000020004" pitchFamily="2" charset="0"/>
              </a:rPr>
              <a:t>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52E0304-E226-6E65-24F9-B8D6C1DCA412}"/>
              </a:ext>
            </a:extLst>
          </p:cNvPr>
          <p:cNvSpPr txBox="1"/>
          <p:nvPr/>
        </p:nvSpPr>
        <p:spPr>
          <a:xfrm>
            <a:off x="7359291" y="3032074"/>
            <a:ext cx="727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2sp</a:t>
            </a:r>
            <a:r>
              <a:rPr lang="en-US" sz="1600" baseline="30000" dirty="0">
                <a:latin typeface="Proxima Nova Rg" panose="02000506030000020004" pitchFamily="2" charset="0"/>
              </a:rPr>
              <a:t>3</a:t>
            </a:r>
          </a:p>
        </p:txBody>
      </p:sp>
      <p:sp>
        <p:nvSpPr>
          <p:cNvPr id="1062" name="Oval 1061">
            <a:extLst>
              <a:ext uri="{FF2B5EF4-FFF2-40B4-BE49-F238E27FC236}">
                <a16:creationId xmlns:a16="http://schemas.microsoft.com/office/drawing/2014/main" id="{8DA32B39-5A07-B23B-EE6C-EA0CF34DBB4B}"/>
              </a:ext>
            </a:extLst>
          </p:cNvPr>
          <p:cNvSpPr/>
          <p:nvPr/>
        </p:nvSpPr>
        <p:spPr>
          <a:xfrm>
            <a:off x="3256390" y="2463295"/>
            <a:ext cx="1554480" cy="1554480"/>
          </a:xfrm>
          <a:prstGeom prst="ellipse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3" name="Oval 1062">
            <a:extLst>
              <a:ext uri="{FF2B5EF4-FFF2-40B4-BE49-F238E27FC236}">
                <a16:creationId xmlns:a16="http://schemas.microsoft.com/office/drawing/2014/main" id="{12CF1215-1BC6-A2D3-442A-8271A515A971}"/>
              </a:ext>
            </a:extLst>
          </p:cNvPr>
          <p:cNvSpPr/>
          <p:nvPr/>
        </p:nvSpPr>
        <p:spPr>
          <a:xfrm>
            <a:off x="2998668" y="2202075"/>
            <a:ext cx="2103120" cy="2103120"/>
          </a:xfrm>
          <a:prstGeom prst="ellipse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4" name="Oval 1063">
            <a:extLst>
              <a:ext uri="{FF2B5EF4-FFF2-40B4-BE49-F238E27FC236}">
                <a16:creationId xmlns:a16="http://schemas.microsoft.com/office/drawing/2014/main" id="{2DFBA239-C4E4-A443-8E5C-C8E472D51DB4}"/>
              </a:ext>
            </a:extLst>
          </p:cNvPr>
          <p:cNvSpPr/>
          <p:nvPr/>
        </p:nvSpPr>
        <p:spPr>
          <a:xfrm>
            <a:off x="2630896" y="1895556"/>
            <a:ext cx="2743200" cy="2743200"/>
          </a:xfrm>
          <a:prstGeom prst="ellipse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Oval 1064">
            <a:extLst>
              <a:ext uri="{FF2B5EF4-FFF2-40B4-BE49-F238E27FC236}">
                <a16:creationId xmlns:a16="http://schemas.microsoft.com/office/drawing/2014/main" id="{C407AD3D-2704-3CBB-2E1F-C95423E06327}"/>
              </a:ext>
            </a:extLst>
          </p:cNvPr>
          <p:cNvSpPr/>
          <p:nvPr/>
        </p:nvSpPr>
        <p:spPr>
          <a:xfrm>
            <a:off x="4514173" y="3696302"/>
            <a:ext cx="164592" cy="16459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Oval 1065">
            <a:extLst>
              <a:ext uri="{FF2B5EF4-FFF2-40B4-BE49-F238E27FC236}">
                <a16:creationId xmlns:a16="http://schemas.microsoft.com/office/drawing/2014/main" id="{B2088594-A2D3-959B-BFE4-FC4EAC7319AC}"/>
              </a:ext>
            </a:extLst>
          </p:cNvPr>
          <p:cNvSpPr/>
          <p:nvPr/>
        </p:nvSpPr>
        <p:spPr>
          <a:xfrm>
            <a:off x="4147643" y="3883599"/>
            <a:ext cx="164592" cy="164592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7" name="Oval 1066">
            <a:extLst>
              <a:ext uri="{FF2B5EF4-FFF2-40B4-BE49-F238E27FC236}">
                <a16:creationId xmlns:a16="http://schemas.microsoft.com/office/drawing/2014/main" id="{4007F5B7-E76E-CA91-A60F-2A45B1EC98DB}"/>
              </a:ext>
            </a:extLst>
          </p:cNvPr>
          <p:cNvSpPr/>
          <p:nvPr/>
        </p:nvSpPr>
        <p:spPr>
          <a:xfrm>
            <a:off x="3323393" y="2367466"/>
            <a:ext cx="164592" cy="16459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7" name="TextBox 1076">
            <a:extLst>
              <a:ext uri="{FF2B5EF4-FFF2-40B4-BE49-F238E27FC236}">
                <a16:creationId xmlns:a16="http://schemas.microsoft.com/office/drawing/2014/main" id="{AD34F788-4FAF-CC7C-C52E-58963F53F58B}"/>
              </a:ext>
            </a:extLst>
          </p:cNvPr>
          <p:cNvSpPr txBox="1"/>
          <p:nvPr/>
        </p:nvSpPr>
        <p:spPr>
          <a:xfrm>
            <a:off x="3128850" y="3530477"/>
            <a:ext cx="506171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78" name="TextBox 1077">
            <a:extLst>
              <a:ext uri="{FF2B5EF4-FFF2-40B4-BE49-F238E27FC236}">
                <a16:creationId xmlns:a16="http://schemas.microsoft.com/office/drawing/2014/main" id="{9711E4EC-9CCE-583D-4854-56D7A1E9854F}"/>
              </a:ext>
            </a:extLst>
          </p:cNvPr>
          <p:cNvSpPr txBox="1"/>
          <p:nvPr/>
        </p:nvSpPr>
        <p:spPr>
          <a:xfrm>
            <a:off x="2986783" y="3822364"/>
            <a:ext cx="506171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79" name="TextBox 1078">
            <a:extLst>
              <a:ext uri="{FF2B5EF4-FFF2-40B4-BE49-F238E27FC236}">
                <a16:creationId xmlns:a16="http://schemas.microsoft.com/office/drawing/2014/main" id="{013DF3B8-33B6-BDED-D7DA-8E1D8B904BBC}"/>
              </a:ext>
            </a:extLst>
          </p:cNvPr>
          <p:cNvSpPr txBox="1"/>
          <p:nvPr/>
        </p:nvSpPr>
        <p:spPr>
          <a:xfrm>
            <a:off x="2829216" y="4114251"/>
            <a:ext cx="506171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2p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1083" name="Group 1082">
            <a:extLst>
              <a:ext uri="{FF2B5EF4-FFF2-40B4-BE49-F238E27FC236}">
                <a16:creationId xmlns:a16="http://schemas.microsoft.com/office/drawing/2014/main" id="{5B2A4E86-DEDE-90D5-6EB9-BAEB45A77193}"/>
              </a:ext>
            </a:extLst>
          </p:cNvPr>
          <p:cNvGrpSpPr/>
          <p:nvPr/>
        </p:nvGrpSpPr>
        <p:grpSpPr>
          <a:xfrm>
            <a:off x="3769613" y="2938710"/>
            <a:ext cx="528034" cy="518676"/>
            <a:chOff x="8448541" y="2910324"/>
            <a:chExt cx="528034" cy="518676"/>
          </a:xfrm>
          <a:scene3d>
            <a:camera prst="orthographicFront"/>
            <a:lightRig rig="flood" dir="t">
              <a:rot lat="0" lon="0" rev="600000"/>
            </a:lightRig>
          </a:scene3d>
        </p:grpSpPr>
        <p:sp>
          <p:nvSpPr>
            <p:cNvPr id="1084" name="Oval 1083">
              <a:extLst>
                <a:ext uri="{FF2B5EF4-FFF2-40B4-BE49-F238E27FC236}">
                  <a16:creationId xmlns:a16="http://schemas.microsoft.com/office/drawing/2014/main" id="{0BA64D16-AEBF-1955-8EDE-2DFDEA20DF4C}"/>
                </a:ext>
              </a:extLst>
            </p:cNvPr>
            <p:cNvSpPr/>
            <p:nvPr/>
          </p:nvSpPr>
          <p:spPr>
            <a:xfrm>
              <a:off x="8448541" y="2910324"/>
              <a:ext cx="528034" cy="51867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sp3d prstMaterial="softEdge">
              <a:bevelT w="222250" h="2222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TextBox 1084">
              <a:extLst>
                <a:ext uri="{FF2B5EF4-FFF2-40B4-BE49-F238E27FC236}">
                  <a16:creationId xmlns:a16="http://schemas.microsoft.com/office/drawing/2014/main" id="{08E0B7A8-DFCA-D014-EB6C-8A31BBCB31DF}"/>
                </a:ext>
              </a:extLst>
            </p:cNvPr>
            <p:cNvSpPr txBox="1"/>
            <p:nvPr/>
          </p:nvSpPr>
          <p:spPr>
            <a:xfrm>
              <a:off x="8461420" y="2984996"/>
              <a:ext cx="502276" cy="369332"/>
            </a:xfrm>
            <a:prstGeom prst="rect">
              <a:avLst/>
            </a:prstGeom>
            <a:noFill/>
            <a:sp3d prstMaterial="softEdge">
              <a:bevelT w="222250" h="22225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grpSp>
        <p:nvGrpSpPr>
          <p:cNvPr id="1089" name="Group 1088">
            <a:extLst>
              <a:ext uri="{FF2B5EF4-FFF2-40B4-BE49-F238E27FC236}">
                <a16:creationId xmlns:a16="http://schemas.microsoft.com/office/drawing/2014/main" id="{BC7BD1EE-CF18-AEE7-8073-F8C7FBAA6A93}"/>
              </a:ext>
            </a:extLst>
          </p:cNvPr>
          <p:cNvGrpSpPr/>
          <p:nvPr/>
        </p:nvGrpSpPr>
        <p:grpSpPr>
          <a:xfrm>
            <a:off x="1325615" y="2591144"/>
            <a:ext cx="1417838" cy="1482546"/>
            <a:chOff x="1252992" y="3105946"/>
            <a:chExt cx="1417838" cy="1482546"/>
          </a:xfrm>
        </p:grpSpPr>
        <p:sp>
          <p:nvSpPr>
            <p:cNvPr id="1050" name="Oval 1049">
              <a:extLst>
                <a:ext uri="{FF2B5EF4-FFF2-40B4-BE49-F238E27FC236}">
                  <a16:creationId xmlns:a16="http://schemas.microsoft.com/office/drawing/2014/main" id="{ABCFDB7D-988F-2250-5186-C9856ACB8F4C}"/>
                </a:ext>
              </a:extLst>
            </p:cNvPr>
            <p:cNvSpPr/>
            <p:nvPr/>
          </p:nvSpPr>
          <p:spPr>
            <a:xfrm>
              <a:off x="1252992" y="3105946"/>
              <a:ext cx="1371600" cy="13716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Oval 1050">
              <a:extLst>
                <a:ext uri="{FF2B5EF4-FFF2-40B4-BE49-F238E27FC236}">
                  <a16:creationId xmlns:a16="http://schemas.microsoft.com/office/drawing/2014/main" id="{A3769F11-3C08-00C2-4C78-CF8DAC1659DD}"/>
                </a:ext>
              </a:extLst>
            </p:cNvPr>
            <p:cNvSpPr/>
            <p:nvPr/>
          </p:nvSpPr>
          <p:spPr>
            <a:xfrm>
              <a:off x="2506238" y="3445247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0" name="Oval 1079">
              <a:extLst>
                <a:ext uri="{FF2B5EF4-FFF2-40B4-BE49-F238E27FC236}">
                  <a16:creationId xmlns:a16="http://schemas.microsoft.com/office/drawing/2014/main" id="{ABAB24E9-AC44-56E2-67D6-2ECCB3EC7A5B}"/>
                </a:ext>
              </a:extLst>
            </p:cNvPr>
            <p:cNvSpPr/>
            <p:nvPr/>
          </p:nvSpPr>
          <p:spPr>
            <a:xfrm>
              <a:off x="2503656" y="3938860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1" name="TextBox 1080">
              <a:extLst>
                <a:ext uri="{FF2B5EF4-FFF2-40B4-BE49-F238E27FC236}">
                  <a16:creationId xmlns:a16="http://schemas.microsoft.com/office/drawing/2014/main" id="{2C0DFAE4-A6B0-225F-EADF-4699B4087AE4}"/>
                </a:ext>
              </a:extLst>
            </p:cNvPr>
            <p:cNvSpPr txBox="1"/>
            <p:nvPr/>
          </p:nvSpPr>
          <p:spPr>
            <a:xfrm>
              <a:off x="1676296" y="4354582"/>
              <a:ext cx="506171" cy="2339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1s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grpSp>
          <p:nvGrpSpPr>
            <p:cNvPr id="1086" name="Group 1085">
              <a:extLst>
                <a:ext uri="{FF2B5EF4-FFF2-40B4-BE49-F238E27FC236}">
                  <a16:creationId xmlns:a16="http://schemas.microsoft.com/office/drawing/2014/main" id="{EDE66986-D707-4286-2536-CED6AB5E81C7}"/>
                </a:ext>
              </a:extLst>
            </p:cNvPr>
            <p:cNvGrpSpPr/>
            <p:nvPr/>
          </p:nvGrpSpPr>
          <p:grpSpPr>
            <a:xfrm>
              <a:off x="1677995" y="3622604"/>
              <a:ext cx="502276" cy="369332"/>
              <a:chOff x="6936826" y="3551572"/>
              <a:chExt cx="502276" cy="369332"/>
            </a:xfrm>
          </p:grpSpPr>
          <p:sp>
            <p:nvSpPr>
              <p:cNvPr id="1087" name="Oval 1086">
                <a:extLst>
                  <a:ext uri="{FF2B5EF4-FFF2-40B4-BE49-F238E27FC236}">
                    <a16:creationId xmlns:a16="http://schemas.microsoft.com/office/drawing/2014/main" id="{B10094D3-83CE-6E7B-B018-6EAB36E3EE64}"/>
                  </a:ext>
                </a:extLst>
              </p:cNvPr>
              <p:cNvSpPr/>
              <p:nvPr/>
            </p:nvSpPr>
            <p:spPr>
              <a:xfrm>
                <a:off x="7050804" y="3599078"/>
                <a:ext cx="274320" cy="2743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contourW="12700" prstMaterial="flat">
                <a:bevelT w="133350" h="1270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8" name="TextBox 1087">
                <a:extLst>
                  <a:ext uri="{FF2B5EF4-FFF2-40B4-BE49-F238E27FC236}">
                    <a16:creationId xmlns:a16="http://schemas.microsoft.com/office/drawing/2014/main" id="{BDBB0CEF-A28F-0E7F-6EB7-F0ED7BB4CECA}"/>
                  </a:ext>
                </a:extLst>
              </p:cNvPr>
              <p:cNvSpPr txBox="1"/>
              <p:nvPr/>
            </p:nvSpPr>
            <p:spPr>
              <a:xfrm>
                <a:off x="6936826" y="3551572"/>
                <a:ext cx="502276" cy="369332"/>
              </a:xfrm>
              <a:prstGeom prst="rect">
                <a:avLst/>
              </a:prstGeom>
              <a:noFill/>
              <a:scene3d>
                <a:camera prst="orthographicFront"/>
                <a:lightRig rig="flood" dir="t">
                  <a:rot lat="0" lon="0" rev="600000"/>
                </a:lightRig>
              </a:scene3d>
              <a:sp3d prstMaterial="softEdge">
                <a:bevelT w="222250" h="22225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H</a:t>
                </a:r>
              </a:p>
            </p:txBody>
          </p:sp>
        </p:grpSp>
      </p:grpSp>
      <p:grpSp>
        <p:nvGrpSpPr>
          <p:cNvPr id="1093" name="Group 1092">
            <a:extLst>
              <a:ext uri="{FF2B5EF4-FFF2-40B4-BE49-F238E27FC236}">
                <a16:creationId xmlns:a16="http://schemas.microsoft.com/office/drawing/2014/main" id="{B20E7D7E-875F-CF6C-665A-9D8543ECB934}"/>
              </a:ext>
            </a:extLst>
          </p:cNvPr>
          <p:cNvGrpSpPr/>
          <p:nvPr/>
        </p:nvGrpSpPr>
        <p:grpSpPr>
          <a:xfrm>
            <a:off x="4266693" y="4261014"/>
            <a:ext cx="1408446" cy="1424058"/>
            <a:chOff x="1252992" y="3053488"/>
            <a:chExt cx="1408446" cy="1424058"/>
          </a:xfrm>
        </p:grpSpPr>
        <p:sp>
          <p:nvSpPr>
            <p:cNvPr id="1094" name="Oval 1093">
              <a:extLst>
                <a:ext uri="{FF2B5EF4-FFF2-40B4-BE49-F238E27FC236}">
                  <a16:creationId xmlns:a16="http://schemas.microsoft.com/office/drawing/2014/main" id="{07B64B4A-DB2F-914C-35D6-61FF2A78C6C2}"/>
                </a:ext>
              </a:extLst>
            </p:cNvPr>
            <p:cNvSpPr/>
            <p:nvPr/>
          </p:nvSpPr>
          <p:spPr>
            <a:xfrm>
              <a:off x="1252992" y="3105946"/>
              <a:ext cx="1371600" cy="13716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5" name="Oval 1094">
              <a:extLst>
                <a:ext uri="{FF2B5EF4-FFF2-40B4-BE49-F238E27FC236}">
                  <a16:creationId xmlns:a16="http://schemas.microsoft.com/office/drawing/2014/main" id="{C4C7F191-C0AE-C5E5-6ABA-B939661646E1}"/>
                </a:ext>
              </a:extLst>
            </p:cNvPr>
            <p:cNvSpPr/>
            <p:nvPr/>
          </p:nvSpPr>
          <p:spPr>
            <a:xfrm>
              <a:off x="1330580" y="3314621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6" name="Oval 1095">
              <a:extLst>
                <a:ext uri="{FF2B5EF4-FFF2-40B4-BE49-F238E27FC236}">
                  <a16:creationId xmlns:a16="http://schemas.microsoft.com/office/drawing/2014/main" id="{41AE0C68-C0B7-CDC5-72C5-AF90AFD51BF5}"/>
                </a:ext>
              </a:extLst>
            </p:cNvPr>
            <p:cNvSpPr/>
            <p:nvPr/>
          </p:nvSpPr>
          <p:spPr>
            <a:xfrm>
              <a:off x="1835999" y="3053488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7" name="TextBox 1096">
              <a:extLst>
                <a:ext uri="{FF2B5EF4-FFF2-40B4-BE49-F238E27FC236}">
                  <a16:creationId xmlns:a16="http://schemas.microsoft.com/office/drawing/2014/main" id="{0BA78E9B-1867-0A71-D450-FCE03CF2462B}"/>
                </a:ext>
              </a:extLst>
            </p:cNvPr>
            <p:cNvSpPr txBox="1"/>
            <p:nvPr/>
          </p:nvSpPr>
          <p:spPr>
            <a:xfrm>
              <a:off x="2155267" y="4165896"/>
              <a:ext cx="506171" cy="2339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1s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grpSp>
          <p:nvGrpSpPr>
            <p:cNvPr id="1098" name="Group 1097">
              <a:extLst>
                <a:ext uri="{FF2B5EF4-FFF2-40B4-BE49-F238E27FC236}">
                  <a16:creationId xmlns:a16="http://schemas.microsoft.com/office/drawing/2014/main" id="{0CB0E9FC-2973-AC8F-BCC7-D21141A17CF6}"/>
                </a:ext>
              </a:extLst>
            </p:cNvPr>
            <p:cNvGrpSpPr/>
            <p:nvPr/>
          </p:nvGrpSpPr>
          <p:grpSpPr>
            <a:xfrm>
              <a:off x="1677995" y="3622604"/>
              <a:ext cx="502276" cy="369332"/>
              <a:chOff x="6936826" y="3551572"/>
              <a:chExt cx="502276" cy="369332"/>
            </a:xfrm>
          </p:grpSpPr>
          <p:sp>
            <p:nvSpPr>
              <p:cNvPr id="1099" name="Oval 1098">
                <a:extLst>
                  <a:ext uri="{FF2B5EF4-FFF2-40B4-BE49-F238E27FC236}">
                    <a16:creationId xmlns:a16="http://schemas.microsoft.com/office/drawing/2014/main" id="{F58CDED8-E7B9-D4B5-7229-91DE64A9946B}"/>
                  </a:ext>
                </a:extLst>
              </p:cNvPr>
              <p:cNvSpPr/>
              <p:nvPr/>
            </p:nvSpPr>
            <p:spPr>
              <a:xfrm>
                <a:off x="7050804" y="3599078"/>
                <a:ext cx="274320" cy="2743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contourW="12700" prstMaterial="flat">
                <a:bevelT w="133350" h="1270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0" name="TextBox 1099">
                <a:extLst>
                  <a:ext uri="{FF2B5EF4-FFF2-40B4-BE49-F238E27FC236}">
                    <a16:creationId xmlns:a16="http://schemas.microsoft.com/office/drawing/2014/main" id="{9EAF6D2B-48D1-BF85-4475-B37059E8BBE4}"/>
                  </a:ext>
                </a:extLst>
              </p:cNvPr>
              <p:cNvSpPr txBox="1"/>
              <p:nvPr/>
            </p:nvSpPr>
            <p:spPr>
              <a:xfrm>
                <a:off x="6936826" y="3551572"/>
                <a:ext cx="502276" cy="369332"/>
              </a:xfrm>
              <a:prstGeom prst="rect">
                <a:avLst/>
              </a:prstGeom>
              <a:noFill/>
              <a:scene3d>
                <a:camera prst="orthographicFront"/>
                <a:lightRig rig="flood" dir="t">
                  <a:rot lat="0" lon="0" rev="600000"/>
                </a:lightRig>
              </a:scene3d>
              <a:sp3d prstMaterial="softEdge">
                <a:bevelT w="222250" h="22225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H</a:t>
                </a:r>
              </a:p>
            </p:txBody>
          </p:sp>
        </p:grpSp>
      </p:grpSp>
      <p:grpSp>
        <p:nvGrpSpPr>
          <p:cNvPr id="1101" name="Group 1100">
            <a:extLst>
              <a:ext uri="{FF2B5EF4-FFF2-40B4-BE49-F238E27FC236}">
                <a16:creationId xmlns:a16="http://schemas.microsoft.com/office/drawing/2014/main" id="{B86E0812-70B9-478A-A39F-A881B558B5D4}"/>
              </a:ext>
            </a:extLst>
          </p:cNvPr>
          <p:cNvGrpSpPr/>
          <p:nvPr/>
        </p:nvGrpSpPr>
        <p:grpSpPr>
          <a:xfrm>
            <a:off x="4785823" y="1250102"/>
            <a:ext cx="1371600" cy="1400221"/>
            <a:chOff x="1252992" y="3077325"/>
            <a:chExt cx="1371600" cy="1400221"/>
          </a:xfrm>
        </p:grpSpPr>
        <p:sp>
          <p:nvSpPr>
            <p:cNvPr id="1102" name="Oval 1101">
              <a:extLst>
                <a:ext uri="{FF2B5EF4-FFF2-40B4-BE49-F238E27FC236}">
                  <a16:creationId xmlns:a16="http://schemas.microsoft.com/office/drawing/2014/main" id="{B4C21549-D30C-65C3-F504-D079056C9619}"/>
                </a:ext>
              </a:extLst>
            </p:cNvPr>
            <p:cNvSpPr/>
            <p:nvPr/>
          </p:nvSpPr>
          <p:spPr>
            <a:xfrm>
              <a:off x="1252992" y="3105946"/>
              <a:ext cx="1371600" cy="13716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5" name="TextBox 1104">
              <a:extLst>
                <a:ext uri="{FF2B5EF4-FFF2-40B4-BE49-F238E27FC236}">
                  <a16:creationId xmlns:a16="http://schemas.microsoft.com/office/drawing/2014/main" id="{B97403CD-A235-6FF9-5335-E2B92D03939C}"/>
                </a:ext>
              </a:extLst>
            </p:cNvPr>
            <p:cNvSpPr txBox="1"/>
            <p:nvPr/>
          </p:nvSpPr>
          <p:spPr>
            <a:xfrm>
              <a:off x="1400524" y="3077325"/>
              <a:ext cx="506171" cy="2339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1s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grpSp>
          <p:nvGrpSpPr>
            <p:cNvPr id="1106" name="Group 1105">
              <a:extLst>
                <a:ext uri="{FF2B5EF4-FFF2-40B4-BE49-F238E27FC236}">
                  <a16:creationId xmlns:a16="http://schemas.microsoft.com/office/drawing/2014/main" id="{73FA8242-E777-2206-850F-C503CF157E27}"/>
                </a:ext>
              </a:extLst>
            </p:cNvPr>
            <p:cNvGrpSpPr/>
            <p:nvPr/>
          </p:nvGrpSpPr>
          <p:grpSpPr>
            <a:xfrm>
              <a:off x="1677995" y="3622604"/>
              <a:ext cx="502276" cy="369332"/>
              <a:chOff x="6936826" y="3551572"/>
              <a:chExt cx="502276" cy="369332"/>
            </a:xfrm>
          </p:grpSpPr>
          <p:sp>
            <p:nvSpPr>
              <p:cNvPr id="1107" name="Oval 1106">
                <a:extLst>
                  <a:ext uri="{FF2B5EF4-FFF2-40B4-BE49-F238E27FC236}">
                    <a16:creationId xmlns:a16="http://schemas.microsoft.com/office/drawing/2014/main" id="{C2CFD862-6C25-411D-78E1-09A83EA8E1CE}"/>
                  </a:ext>
                </a:extLst>
              </p:cNvPr>
              <p:cNvSpPr/>
              <p:nvPr/>
            </p:nvSpPr>
            <p:spPr>
              <a:xfrm>
                <a:off x="7050804" y="3599078"/>
                <a:ext cx="274320" cy="2743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contourW="12700" prstMaterial="flat">
                <a:bevelT w="133350" h="1270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8" name="TextBox 1107">
                <a:extLst>
                  <a:ext uri="{FF2B5EF4-FFF2-40B4-BE49-F238E27FC236}">
                    <a16:creationId xmlns:a16="http://schemas.microsoft.com/office/drawing/2014/main" id="{34AD6657-2F25-18AE-D8B7-5A9D0ED48F6D}"/>
                  </a:ext>
                </a:extLst>
              </p:cNvPr>
              <p:cNvSpPr txBox="1"/>
              <p:nvPr/>
            </p:nvSpPr>
            <p:spPr>
              <a:xfrm>
                <a:off x="6936826" y="3551572"/>
                <a:ext cx="502276" cy="369332"/>
              </a:xfrm>
              <a:prstGeom prst="rect">
                <a:avLst/>
              </a:prstGeom>
              <a:noFill/>
              <a:scene3d>
                <a:camera prst="orthographicFront"/>
                <a:lightRig rig="flood" dir="t">
                  <a:rot lat="0" lon="0" rev="600000"/>
                </a:lightRig>
              </a:scene3d>
              <a:sp3d prstMaterial="softEdge">
                <a:bevelT w="222250" h="22225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H</a:t>
                </a:r>
              </a:p>
            </p:txBody>
          </p:sp>
        </p:grpSp>
      </p:grpSp>
      <p:sp>
        <p:nvSpPr>
          <p:cNvPr id="1074" name="Oval 1073">
            <a:extLst>
              <a:ext uri="{FF2B5EF4-FFF2-40B4-BE49-F238E27FC236}">
                <a16:creationId xmlns:a16="http://schemas.microsoft.com/office/drawing/2014/main" id="{17661AB5-2675-A1FF-CF6D-559731ACA4EC}"/>
              </a:ext>
            </a:extLst>
          </p:cNvPr>
          <p:cNvSpPr/>
          <p:nvPr/>
        </p:nvSpPr>
        <p:spPr>
          <a:xfrm>
            <a:off x="5145429" y="2533153"/>
            <a:ext cx="164592" cy="16459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2" name="Oval 1071">
            <a:extLst>
              <a:ext uri="{FF2B5EF4-FFF2-40B4-BE49-F238E27FC236}">
                <a16:creationId xmlns:a16="http://schemas.microsoft.com/office/drawing/2014/main" id="{3C1AF812-836A-6EC1-8920-FE947911B842}"/>
              </a:ext>
            </a:extLst>
          </p:cNvPr>
          <p:cNvSpPr/>
          <p:nvPr/>
        </p:nvSpPr>
        <p:spPr>
          <a:xfrm>
            <a:off x="3661779" y="2194394"/>
            <a:ext cx="164592" cy="164592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3" name="Oval 1072">
            <a:extLst>
              <a:ext uri="{FF2B5EF4-FFF2-40B4-BE49-F238E27FC236}">
                <a16:creationId xmlns:a16="http://schemas.microsoft.com/office/drawing/2014/main" id="{434076CF-5F51-E6A7-B93D-F867EEA02D6B}"/>
              </a:ext>
            </a:extLst>
          </p:cNvPr>
          <p:cNvSpPr/>
          <p:nvPr/>
        </p:nvSpPr>
        <p:spPr>
          <a:xfrm>
            <a:off x="4728574" y="2067834"/>
            <a:ext cx="164592" cy="164592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9" name="Oval 1108">
            <a:extLst>
              <a:ext uri="{FF2B5EF4-FFF2-40B4-BE49-F238E27FC236}">
                <a16:creationId xmlns:a16="http://schemas.microsoft.com/office/drawing/2014/main" id="{CE87DE1F-CABD-C0ED-5712-059BDC7CE44C}"/>
              </a:ext>
            </a:extLst>
          </p:cNvPr>
          <p:cNvSpPr/>
          <p:nvPr/>
        </p:nvSpPr>
        <p:spPr>
          <a:xfrm>
            <a:off x="8249881" y="2713994"/>
            <a:ext cx="914400" cy="914400"/>
          </a:xfrm>
          <a:prstGeom prst="ellipse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id="{38B11691-4D65-8FAD-67CA-53009EFB83C1}"/>
              </a:ext>
            </a:extLst>
          </p:cNvPr>
          <p:cNvSpPr txBox="1"/>
          <p:nvPr/>
        </p:nvSpPr>
        <p:spPr>
          <a:xfrm>
            <a:off x="8929700" y="2819639"/>
            <a:ext cx="506171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111" name="Oval 1110">
            <a:extLst>
              <a:ext uri="{FF2B5EF4-FFF2-40B4-BE49-F238E27FC236}">
                <a16:creationId xmlns:a16="http://schemas.microsoft.com/office/drawing/2014/main" id="{F38061A1-8992-B797-1CAC-F6630F42BF86}"/>
              </a:ext>
            </a:extLst>
          </p:cNvPr>
          <p:cNvSpPr/>
          <p:nvPr/>
        </p:nvSpPr>
        <p:spPr>
          <a:xfrm>
            <a:off x="8150045" y="2947521"/>
            <a:ext cx="164592" cy="16459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2" name="Oval 1111">
            <a:extLst>
              <a:ext uri="{FF2B5EF4-FFF2-40B4-BE49-F238E27FC236}">
                <a16:creationId xmlns:a16="http://schemas.microsoft.com/office/drawing/2014/main" id="{BF64698A-3CE9-E581-81CD-7E83D1BB74ED}"/>
              </a:ext>
            </a:extLst>
          </p:cNvPr>
          <p:cNvSpPr/>
          <p:nvPr/>
        </p:nvSpPr>
        <p:spPr>
          <a:xfrm>
            <a:off x="8342587" y="2730970"/>
            <a:ext cx="164592" cy="164592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3" name="TextBox 1112">
            <a:extLst>
              <a:ext uri="{FF2B5EF4-FFF2-40B4-BE49-F238E27FC236}">
                <a16:creationId xmlns:a16="http://schemas.microsoft.com/office/drawing/2014/main" id="{133F0F2F-9CBF-7FB9-CD30-D8517BDDE200}"/>
              </a:ext>
            </a:extLst>
          </p:cNvPr>
          <p:cNvSpPr txBox="1"/>
          <p:nvPr/>
        </p:nvSpPr>
        <p:spPr>
          <a:xfrm>
            <a:off x="914452" y="878569"/>
            <a:ext cx="3352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Proxima Nova Rg" panose="02000506030000020004" pitchFamily="2" charset="0"/>
              </a:rPr>
              <a:t>Physicist’s model (incorrect!)</a:t>
            </a:r>
          </a:p>
          <a:p>
            <a:r>
              <a:rPr lang="en-US" dirty="0">
                <a:latin typeface="Proxima Nova Rg" panose="02000506030000020004" pitchFamily="2" charset="0"/>
              </a:rPr>
              <a:t>Hydrogen bonds with nitrogen’s 2p electrons</a:t>
            </a:r>
          </a:p>
        </p:txBody>
      </p:sp>
      <p:sp>
        <p:nvSpPr>
          <p:cNvPr id="1114" name="TextBox 1113">
            <a:extLst>
              <a:ext uri="{FF2B5EF4-FFF2-40B4-BE49-F238E27FC236}">
                <a16:creationId xmlns:a16="http://schemas.microsoft.com/office/drawing/2014/main" id="{ED5B42FE-1E4C-6D1F-D58F-0BE4FF074BF9}"/>
              </a:ext>
            </a:extLst>
          </p:cNvPr>
          <p:cNvSpPr txBox="1"/>
          <p:nvPr/>
        </p:nvSpPr>
        <p:spPr>
          <a:xfrm>
            <a:off x="8182726" y="4825057"/>
            <a:ext cx="3148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Proxima Nova Rg" panose="02000506030000020004" pitchFamily="2" charset="0"/>
              </a:rPr>
              <a:t>Chemist’s model</a:t>
            </a:r>
          </a:p>
          <a:p>
            <a:r>
              <a:rPr lang="en-US" dirty="0">
                <a:latin typeface="Proxima Nova Rg" panose="02000506030000020004" pitchFamily="2" charset="0"/>
              </a:rPr>
              <a:t>Hydrogen &amp; Nitrogen bond via four 2sp</a:t>
            </a:r>
            <a:r>
              <a:rPr lang="en-US" baseline="30000" dirty="0">
                <a:latin typeface="Proxima Nova Rg" panose="02000506030000020004" pitchFamily="2" charset="0"/>
              </a:rPr>
              <a:t>3</a:t>
            </a:r>
            <a:r>
              <a:rPr lang="en-US" dirty="0">
                <a:latin typeface="Proxima Nova Rg" panose="02000506030000020004" pitchFamily="2" charset="0"/>
              </a:rPr>
              <a:t> hybrid orbitals</a:t>
            </a:r>
          </a:p>
        </p:txBody>
      </p:sp>
      <p:sp>
        <p:nvSpPr>
          <p:cNvPr id="1115" name="Oval 1114">
            <a:extLst>
              <a:ext uri="{FF2B5EF4-FFF2-40B4-BE49-F238E27FC236}">
                <a16:creationId xmlns:a16="http://schemas.microsoft.com/office/drawing/2014/main" id="{A7149A4C-D6BB-DBA2-069A-356E8491E07F}"/>
              </a:ext>
            </a:extLst>
          </p:cNvPr>
          <p:cNvSpPr/>
          <p:nvPr/>
        </p:nvSpPr>
        <p:spPr>
          <a:xfrm>
            <a:off x="9796142" y="2160547"/>
            <a:ext cx="164592" cy="16459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" name="Oval 1115">
            <a:extLst>
              <a:ext uri="{FF2B5EF4-FFF2-40B4-BE49-F238E27FC236}">
                <a16:creationId xmlns:a16="http://schemas.microsoft.com/office/drawing/2014/main" id="{06FAEE0E-A346-DF9B-E4D5-3A4EF33929B6}"/>
              </a:ext>
            </a:extLst>
          </p:cNvPr>
          <p:cNvSpPr/>
          <p:nvPr/>
        </p:nvSpPr>
        <p:spPr>
          <a:xfrm>
            <a:off x="9796142" y="1855871"/>
            <a:ext cx="164592" cy="164592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7" name="TextBox 1116">
            <a:extLst>
              <a:ext uri="{FF2B5EF4-FFF2-40B4-BE49-F238E27FC236}">
                <a16:creationId xmlns:a16="http://schemas.microsoft.com/office/drawing/2014/main" id="{7F64C412-C793-A06A-A228-7142AF486F13}"/>
              </a:ext>
            </a:extLst>
          </p:cNvPr>
          <p:cNvSpPr txBox="1"/>
          <p:nvPr/>
        </p:nvSpPr>
        <p:spPr>
          <a:xfrm>
            <a:off x="9985294" y="1770436"/>
            <a:ext cx="1455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Spin up</a:t>
            </a:r>
            <a:endParaRPr lang="en-US" sz="1600" baseline="30000" dirty="0">
              <a:latin typeface="Proxima Nova Rg" panose="02000506030000020004" pitchFamily="2" charset="0"/>
            </a:endParaRPr>
          </a:p>
        </p:txBody>
      </p:sp>
      <p:sp>
        <p:nvSpPr>
          <p:cNvPr id="1118" name="TextBox 1117">
            <a:extLst>
              <a:ext uri="{FF2B5EF4-FFF2-40B4-BE49-F238E27FC236}">
                <a16:creationId xmlns:a16="http://schemas.microsoft.com/office/drawing/2014/main" id="{CCC5AFE1-5DF1-401A-BFAF-CA68DA3577C4}"/>
              </a:ext>
            </a:extLst>
          </p:cNvPr>
          <p:cNvSpPr txBox="1"/>
          <p:nvPr/>
        </p:nvSpPr>
        <p:spPr>
          <a:xfrm>
            <a:off x="9985294" y="2067834"/>
            <a:ext cx="1455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Spin down</a:t>
            </a:r>
            <a:endParaRPr lang="en-US" sz="1600" baseline="30000" dirty="0">
              <a:latin typeface="Proxima Nova Rg" panose="0200050603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F6C997-065F-86BA-D14C-6246EC18F4F0}"/>
              </a:ext>
            </a:extLst>
          </p:cNvPr>
          <p:cNvSpPr txBox="1"/>
          <p:nvPr/>
        </p:nvSpPr>
        <p:spPr>
          <a:xfrm>
            <a:off x="9333893" y="4098473"/>
            <a:ext cx="506171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1D114-95D3-34E1-0E39-ABF59CA61E1F}"/>
              </a:ext>
            </a:extLst>
          </p:cNvPr>
          <p:cNvSpPr txBox="1"/>
          <p:nvPr/>
        </p:nvSpPr>
        <p:spPr>
          <a:xfrm>
            <a:off x="6533083" y="3243224"/>
            <a:ext cx="506171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C3E237-B17D-9A96-C744-AFB242686E0C}"/>
              </a:ext>
            </a:extLst>
          </p:cNvPr>
          <p:cNvSpPr txBox="1"/>
          <p:nvPr/>
        </p:nvSpPr>
        <p:spPr>
          <a:xfrm>
            <a:off x="7571354" y="4482785"/>
            <a:ext cx="506171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49480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46D26-B9E9-DD06-8396-9DEC6DEC8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247D6D-0BA4-E408-51DA-ED2E6098553F}"/>
              </a:ext>
            </a:extLst>
          </p:cNvPr>
          <p:cNvSpPr txBox="1"/>
          <p:nvPr/>
        </p:nvSpPr>
        <p:spPr>
          <a:xfrm>
            <a:off x="569842" y="978587"/>
            <a:ext cx="71143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EPR studies at 0.33 T (X-band) and 2.5 T (V-band) have found that the dominate species produced by radiation at 87 K is the amine radical </a:t>
            </a:r>
            <a:r>
              <a:rPr lang="en-US" sz="2000" dirty="0">
                <a:solidFill>
                  <a:srgbClr val="FF0000"/>
                </a:solidFill>
                <a:latin typeface="Proxima Nova Rg" panose="02000506030000020004" pitchFamily="2" charset="0"/>
              </a:rPr>
              <a:t>•NH</a:t>
            </a:r>
            <a:r>
              <a:rPr lang="en-US" sz="2000" baseline="-25000" dirty="0">
                <a:solidFill>
                  <a:srgbClr val="FF0000"/>
                </a:solidFill>
                <a:latin typeface="Proxima Nova Rg" panose="02000506030000020004" pitchFamily="2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Proxima Nova Rg" panose="02000506030000020004" pitchFamily="2" charset="0"/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(or </a:t>
            </a:r>
            <a:r>
              <a:rPr lang="en-US" sz="2000" dirty="0">
                <a:solidFill>
                  <a:srgbClr val="FF0000"/>
                </a:solidFill>
                <a:latin typeface="Proxima Nova Rg" panose="02000506030000020004" pitchFamily="2" charset="0"/>
              </a:rPr>
              <a:t>•ND</a:t>
            </a:r>
            <a:r>
              <a:rPr lang="en-US" sz="2000" baseline="-25000" dirty="0">
                <a:solidFill>
                  <a:srgbClr val="FF0000"/>
                </a:solidFill>
                <a:latin typeface="Proxima Nova Rg" panose="02000506030000020004" pitchFamily="2" charset="0"/>
              </a:rPr>
              <a:t>2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) 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Proxima Nova Rg" panose="02000506030000020004" pitchFamily="2" charset="0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Proxima Nova Rg" panose="02000506030000020004" pitchFamily="2" charset="0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M. Symons, 2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nd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Pol. Target Materials Workshop (1979)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“At 77 K only •NH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2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radicals are obtained.”</a:t>
            </a:r>
          </a:p>
          <a:p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Proxima Nova Rg" panose="02000506030000020004" pitchFamily="2" charset="0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	 NH</a:t>
            </a:r>
            <a:r>
              <a:rPr lang="en-US" sz="2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 →  •NH</a:t>
            </a:r>
            <a:r>
              <a:rPr lang="en-US" sz="2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  <a:r>
              <a:rPr lang="en-US" sz="2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+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+ e</a:t>
            </a:r>
            <a:r>
              <a:rPr lang="en-US" sz="2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-</a:t>
            </a:r>
          </a:p>
          <a:p>
            <a:pPr marL="7938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	•NH</a:t>
            </a:r>
            <a:r>
              <a:rPr lang="en-US" sz="2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  <a:r>
              <a:rPr lang="en-US" sz="2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+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+ NH</a:t>
            </a:r>
            <a:r>
              <a:rPr lang="en-US" sz="2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 → </a:t>
            </a:r>
            <a:r>
              <a:rPr lang="en-US" sz="2400" dirty="0">
                <a:solidFill>
                  <a:srgbClr val="FF0000"/>
                </a:solidFill>
                <a:latin typeface="Proxima Nova Rg" panose="02000506030000020004" pitchFamily="2" charset="0"/>
              </a:rPr>
              <a:t>•NH</a:t>
            </a:r>
            <a:r>
              <a:rPr lang="en-US" sz="2400" baseline="-25000" dirty="0">
                <a:solidFill>
                  <a:srgbClr val="FF0000"/>
                </a:solidFill>
                <a:latin typeface="Proxima Nova Rg" panose="02000506030000020004" pitchFamily="2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Proxima Nova Rg" panose="02000506030000020004" pitchFamily="2" charset="0"/>
              </a:rPr>
              <a:t> </a:t>
            </a:r>
            <a:r>
              <a:rPr lang="en-US" sz="2400" dirty="0">
                <a:latin typeface="Proxima Nova Rg" panose="02000506030000020004" pitchFamily="2" charset="0"/>
              </a:rPr>
              <a:t>+</a:t>
            </a:r>
            <a:r>
              <a:rPr lang="en-US" sz="2400" dirty="0">
                <a:solidFill>
                  <a:srgbClr val="FF0000"/>
                </a:solidFill>
                <a:latin typeface="Proxima Nova Rg" panose="02000506030000020004" pitchFamily="2" charset="0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NH</a:t>
            </a:r>
            <a:r>
              <a:rPr lang="en-US" sz="2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4</a:t>
            </a:r>
            <a:r>
              <a:rPr lang="en-US" sz="2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+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	 NH</a:t>
            </a:r>
            <a:r>
              <a:rPr lang="en-US" sz="2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4</a:t>
            </a:r>
            <a:r>
              <a:rPr lang="en-US" sz="2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+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+ e</a:t>
            </a:r>
            <a:r>
              <a:rPr lang="en-US" sz="2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-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→ NH</a:t>
            </a:r>
            <a:r>
              <a:rPr lang="en-US" sz="2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+ •H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	 NH</a:t>
            </a:r>
            <a:r>
              <a:rPr lang="en-US" sz="2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+ •H → </a:t>
            </a:r>
            <a:r>
              <a:rPr lang="en-US" sz="2400" dirty="0">
                <a:solidFill>
                  <a:srgbClr val="FF0000"/>
                </a:solidFill>
                <a:latin typeface="Proxima Nova Rg" panose="02000506030000020004" pitchFamily="2" charset="0"/>
              </a:rPr>
              <a:t>•NH</a:t>
            </a:r>
            <a:r>
              <a:rPr lang="en-US" sz="2400" baseline="-25000" dirty="0">
                <a:solidFill>
                  <a:srgbClr val="FF0000"/>
                </a:solidFill>
                <a:latin typeface="Proxima Nova Rg" panose="02000506030000020004" pitchFamily="2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Proxima Nova Rg" panose="02000506030000020004" pitchFamily="2" charset="0"/>
              </a:rPr>
              <a:t> </a:t>
            </a:r>
            <a:r>
              <a:rPr lang="en-US" sz="2400" dirty="0">
                <a:latin typeface="Proxima Nova Rg" panose="02000506030000020004" pitchFamily="2" charset="0"/>
              </a:rPr>
              <a:t>+</a:t>
            </a:r>
            <a:r>
              <a:rPr lang="en-US" sz="2400" dirty="0">
                <a:solidFill>
                  <a:srgbClr val="FF0000"/>
                </a:solidFill>
                <a:latin typeface="Proxima Nova Rg" panose="02000506030000020004" pitchFamily="2" charset="0"/>
              </a:rPr>
              <a:t> </a:t>
            </a:r>
            <a:r>
              <a:rPr lang="en-US" sz="2400" dirty="0">
                <a:latin typeface="Proxima Nova Rg" panose="02000506030000020004" pitchFamily="2" charset="0"/>
              </a:rPr>
              <a:t>H</a:t>
            </a:r>
            <a:r>
              <a:rPr lang="en-US" sz="2400" baseline="-25000" dirty="0">
                <a:latin typeface="Proxima Nova Rg" panose="02000506030000020004" pitchFamily="2" charset="0"/>
              </a:rPr>
              <a:t>2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Proxima Nova Rg" panose="02000506030000020004" pitchFamily="2" charset="0"/>
            </a:endParaRPr>
          </a:p>
        </p:txBody>
      </p:sp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DB510FD6-C6D8-8AEA-E969-F9962115A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2CAABFDA-EAD6-1C81-C7FD-77AD2B0B2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DCC98C-0320-7570-A604-5B3716A1EDE5}"/>
              </a:ext>
            </a:extLst>
          </p:cNvPr>
          <p:cNvSpPr txBox="1"/>
          <p:nvPr/>
        </p:nvSpPr>
        <p:spPr>
          <a:xfrm>
            <a:off x="5675086" y="188007"/>
            <a:ext cx="594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Radicals in irradiated ammonia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C4C43A-2004-7FBF-8574-626884A55FEF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0" y="511173"/>
            <a:ext cx="5675086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8F616F69-38CB-13B3-D15C-7A510532A567}"/>
              </a:ext>
            </a:extLst>
          </p:cNvPr>
          <p:cNvGrpSpPr/>
          <p:nvPr/>
        </p:nvGrpSpPr>
        <p:grpSpPr>
          <a:xfrm>
            <a:off x="7488963" y="1770436"/>
            <a:ext cx="3952226" cy="3409616"/>
            <a:chOff x="7488963" y="1770436"/>
            <a:chExt cx="3952226" cy="3409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A88ADD8-3D65-272A-7FF3-38C43BD6561D}"/>
                </a:ext>
              </a:extLst>
            </p:cNvPr>
            <p:cNvSpPr/>
            <p:nvPr/>
          </p:nvSpPr>
          <p:spPr>
            <a:xfrm rot="1273895">
              <a:off x="8303567" y="3371802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C9EC31-2703-990B-2759-F0142B6CEDC4}"/>
                </a:ext>
              </a:extLst>
            </p:cNvPr>
            <p:cNvSpPr/>
            <p:nvPr/>
          </p:nvSpPr>
          <p:spPr>
            <a:xfrm>
              <a:off x="10018921" y="38580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133350" h="1270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0878CE8-0B4A-5F43-DF31-05C8A9623A96}"/>
                </a:ext>
              </a:extLst>
            </p:cNvPr>
            <p:cNvSpPr/>
            <p:nvPr/>
          </p:nvSpPr>
          <p:spPr>
            <a:xfrm>
              <a:off x="9695729" y="3534560"/>
              <a:ext cx="914400" cy="9144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BE92D27-B44E-988B-3E30-C524684EC9DB}"/>
                </a:ext>
              </a:extLst>
            </p:cNvPr>
            <p:cNvSpPr/>
            <p:nvPr/>
          </p:nvSpPr>
          <p:spPr>
            <a:xfrm rot="4304885">
              <a:off x="7960401" y="2824124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>
                <a:rot lat="3000000" lon="20999999" rev="0"/>
              </a:camera>
              <a:lightRig rig="threePt" dir="t"/>
            </a:scene3d>
            <a:sp3d>
              <a:bevelT w="44450" h="63500"/>
              <a:bevelB w="508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6C7044F-9F9D-2953-7C84-8D0501500AAC}"/>
                </a:ext>
              </a:extLst>
            </p:cNvPr>
            <p:cNvSpPr/>
            <p:nvPr/>
          </p:nvSpPr>
          <p:spPr>
            <a:xfrm rot="18104031">
              <a:off x="9262388" y="2942958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8E44859-C126-392C-BDBB-93FDE7077B01}"/>
                </a:ext>
              </a:extLst>
            </p:cNvPr>
            <p:cNvSpPr/>
            <p:nvPr/>
          </p:nvSpPr>
          <p:spPr>
            <a:xfrm>
              <a:off x="7672555" y="3449038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 rad="280951"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D26F32D-EE5B-0C24-295A-0177C9EC6F2E}"/>
                </a:ext>
              </a:extLst>
            </p:cNvPr>
            <p:cNvSpPr/>
            <p:nvPr/>
          </p:nvSpPr>
          <p:spPr>
            <a:xfrm>
              <a:off x="9644297" y="3780537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EF263E1-2DA2-34F6-67B8-F356CB2B9742}"/>
                </a:ext>
              </a:extLst>
            </p:cNvPr>
            <p:cNvSpPr/>
            <p:nvPr/>
          </p:nvSpPr>
          <p:spPr>
            <a:xfrm>
              <a:off x="9820702" y="3533668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BEA1677-5818-3256-C38F-21147D319CB8}"/>
                </a:ext>
              </a:extLst>
            </p:cNvPr>
            <p:cNvGrpSpPr/>
            <p:nvPr/>
          </p:nvGrpSpPr>
          <p:grpSpPr>
            <a:xfrm>
              <a:off x="8448541" y="2910324"/>
              <a:ext cx="528034" cy="518676"/>
              <a:chOff x="8448541" y="2910324"/>
              <a:chExt cx="528034" cy="518676"/>
            </a:xfrm>
            <a:scene3d>
              <a:camera prst="orthographicFront"/>
              <a:lightRig rig="flood" dir="t">
                <a:rot lat="0" lon="0" rev="600000"/>
              </a:lightRig>
            </a:scene3d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731D690-298F-3BC4-EB81-AF683525D2E6}"/>
                  </a:ext>
                </a:extLst>
              </p:cNvPr>
              <p:cNvSpPr/>
              <p:nvPr/>
            </p:nvSpPr>
            <p:spPr>
              <a:xfrm>
                <a:off x="8448541" y="2910324"/>
                <a:ext cx="528034" cy="51867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p3d prstMaterial="softEdge">
                <a:bevelT w="222250" h="2222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653C346-8AA6-A146-078A-CC2FEFA85F6E}"/>
                  </a:ext>
                </a:extLst>
              </p:cNvPr>
              <p:cNvSpPr txBox="1"/>
              <p:nvPr/>
            </p:nvSpPr>
            <p:spPr>
              <a:xfrm>
                <a:off x="8461420" y="2984996"/>
                <a:ext cx="502276" cy="369332"/>
              </a:xfrm>
              <a:prstGeom prst="rect">
                <a:avLst/>
              </a:prstGeom>
              <a:noFill/>
              <a:sp3d prstMaterial="softEdge">
                <a:bevelT w="222250" h="22225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41C9170-74D9-37A7-B4D7-EC1C5F4B0DFD}"/>
                </a:ext>
              </a:extLst>
            </p:cNvPr>
            <p:cNvSpPr/>
            <p:nvPr/>
          </p:nvSpPr>
          <p:spPr>
            <a:xfrm>
              <a:off x="7758928" y="4265652"/>
              <a:ext cx="914400" cy="9144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6A84787-3345-AE53-7A56-3D277ECAA1B2}"/>
                </a:ext>
              </a:extLst>
            </p:cNvPr>
            <p:cNvSpPr/>
            <p:nvPr/>
          </p:nvSpPr>
          <p:spPr>
            <a:xfrm>
              <a:off x="8089139" y="457831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133350" h="1270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8EE8C77-460E-BC23-6072-12E91710B3F1}"/>
                </a:ext>
              </a:extLst>
            </p:cNvPr>
            <p:cNvSpPr/>
            <p:nvPr/>
          </p:nvSpPr>
          <p:spPr>
            <a:xfrm>
              <a:off x="8096757" y="4182919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90429DE-ACD3-A75A-60DF-B3E2AB6B7D29}"/>
                </a:ext>
              </a:extLst>
            </p:cNvPr>
            <p:cNvSpPr/>
            <p:nvPr/>
          </p:nvSpPr>
          <p:spPr>
            <a:xfrm>
              <a:off x="8369666" y="4252302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C8CE71C-4FC2-7E3B-A0DA-7231DB82C5C2}"/>
                </a:ext>
              </a:extLst>
            </p:cNvPr>
            <p:cNvSpPr/>
            <p:nvPr/>
          </p:nvSpPr>
          <p:spPr>
            <a:xfrm rot="9315451">
              <a:off x="8169908" y="1876778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6BAA79B-B46C-A33D-E942-8CE3220E9540}"/>
                </a:ext>
              </a:extLst>
            </p:cNvPr>
            <p:cNvSpPr/>
            <p:nvPr/>
          </p:nvSpPr>
          <p:spPr>
            <a:xfrm>
              <a:off x="7915565" y="1985538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950E3F3-F5DA-886B-B1A8-2B1DAD18C7F2}"/>
                </a:ext>
              </a:extLst>
            </p:cNvPr>
            <p:cNvSpPr/>
            <p:nvPr/>
          </p:nvSpPr>
          <p:spPr>
            <a:xfrm>
              <a:off x="8157394" y="1889019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08353C-DFAD-26CE-E42A-B70F73338C0B}"/>
                </a:ext>
              </a:extLst>
            </p:cNvPr>
            <p:cNvSpPr txBox="1"/>
            <p:nvPr/>
          </p:nvSpPr>
          <p:spPr>
            <a:xfrm>
              <a:off x="7975161" y="4546522"/>
              <a:ext cx="502276" cy="369332"/>
            </a:xfrm>
            <a:prstGeom prst="rect">
              <a:avLst/>
            </a:prstGeom>
            <a:noFill/>
            <a:scene3d>
              <a:camera prst="orthographicFront"/>
              <a:lightRig rig="flood" dir="t">
                <a:rot lat="0" lon="0" rev="600000"/>
              </a:lightRig>
            </a:scene3d>
            <a:sp3d prstMaterial="softEdge">
              <a:bevelT w="222250" h="22225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48AB6ED-CE70-9E86-6DC3-7CA3BE975117}"/>
                </a:ext>
              </a:extLst>
            </p:cNvPr>
            <p:cNvSpPr txBox="1"/>
            <p:nvPr/>
          </p:nvSpPr>
          <p:spPr>
            <a:xfrm>
              <a:off x="9899725" y="3807094"/>
              <a:ext cx="502276" cy="369332"/>
            </a:xfrm>
            <a:prstGeom prst="rect">
              <a:avLst/>
            </a:prstGeom>
            <a:noFill/>
            <a:scene3d>
              <a:camera prst="orthographicFront"/>
              <a:lightRig rig="flood" dir="t">
                <a:rot lat="0" lon="0" rev="600000"/>
              </a:lightRig>
            </a:scene3d>
            <a:sp3d prstMaterial="softEdge">
              <a:bevelT w="222250" h="22225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74CE13E-14B2-2EAE-038D-994482B27F4E}"/>
                </a:ext>
              </a:extLst>
            </p:cNvPr>
            <p:cNvSpPr txBox="1"/>
            <p:nvPr/>
          </p:nvSpPr>
          <p:spPr>
            <a:xfrm>
              <a:off x="7488963" y="2267240"/>
              <a:ext cx="7271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Proxima Nova Rg" panose="02000506030000020004" pitchFamily="2" charset="0"/>
                </a:rPr>
                <a:t>2sp</a:t>
              </a:r>
              <a:r>
                <a:rPr lang="en-US" sz="1600" baseline="30000" dirty="0">
                  <a:latin typeface="Proxima Nova Rg" panose="02000506030000020004" pitchFamily="2" charset="0"/>
                </a:rPr>
                <a:t>3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1F17F0B-310F-FD94-97F1-2F005F4DA202}"/>
                </a:ext>
              </a:extLst>
            </p:cNvPr>
            <p:cNvSpPr txBox="1"/>
            <p:nvPr/>
          </p:nvSpPr>
          <p:spPr>
            <a:xfrm>
              <a:off x="9479073" y="3220008"/>
              <a:ext cx="7271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Proxima Nova Rg" panose="02000506030000020004" pitchFamily="2" charset="0"/>
                </a:rPr>
                <a:t>2sp</a:t>
              </a:r>
              <a:r>
                <a:rPr lang="en-US" sz="1600" baseline="30000" dirty="0">
                  <a:latin typeface="Proxima Nova Rg" panose="02000506030000020004" pitchFamily="2" charset="0"/>
                </a:rPr>
                <a:t>3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BB50BD9-4238-FF3A-6C39-B19636111ACD}"/>
                </a:ext>
              </a:extLst>
            </p:cNvPr>
            <p:cNvSpPr txBox="1"/>
            <p:nvPr/>
          </p:nvSpPr>
          <p:spPr>
            <a:xfrm>
              <a:off x="8474794" y="3896948"/>
              <a:ext cx="7271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Proxima Nova Rg" panose="02000506030000020004" pitchFamily="2" charset="0"/>
                </a:rPr>
                <a:t>2sp</a:t>
              </a:r>
              <a:r>
                <a:rPr lang="en-US" sz="1600" baseline="30000" dirty="0">
                  <a:latin typeface="Proxima Nova Rg" panose="02000506030000020004" pitchFamily="2" charset="0"/>
                </a:rPr>
                <a:t>3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F6ED6CE-C5AE-138B-A15D-9668CF560A12}"/>
                </a:ext>
              </a:extLst>
            </p:cNvPr>
            <p:cNvSpPr/>
            <p:nvPr/>
          </p:nvSpPr>
          <p:spPr>
            <a:xfrm>
              <a:off x="8249881" y="2713994"/>
              <a:ext cx="914400" cy="9144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7784335-8C5F-3DC8-B84D-9478BC83C1A4}"/>
                </a:ext>
              </a:extLst>
            </p:cNvPr>
            <p:cNvSpPr txBox="1"/>
            <p:nvPr/>
          </p:nvSpPr>
          <p:spPr>
            <a:xfrm>
              <a:off x="8703711" y="3476148"/>
              <a:ext cx="506171" cy="233910"/>
            </a:xfrm>
            <a:prstGeom prst="rect">
              <a:avLst/>
            </a:prstGeom>
            <a:noFill/>
          </p:spPr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1s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A8AFE6E-8E44-C3B3-34A4-0B4CFBD3A485}"/>
                </a:ext>
              </a:extLst>
            </p:cNvPr>
            <p:cNvSpPr/>
            <p:nvPr/>
          </p:nvSpPr>
          <p:spPr>
            <a:xfrm>
              <a:off x="8629646" y="2637993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174569D-C8C0-AC3B-592C-E487D0B1B423}"/>
                </a:ext>
              </a:extLst>
            </p:cNvPr>
            <p:cNvSpPr/>
            <p:nvPr/>
          </p:nvSpPr>
          <p:spPr>
            <a:xfrm>
              <a:off x="8912569" y="2710369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D6929FB-ABC7-FE9B-219B-8B0CB3868799}"/>
                </a:ext>
              </a:extLst>
            </p:cNvPr>
            <p:cNvSpPr/>
            <p:nvPr/>
          </p:nvSpPr>
          <p:spPr>
            <a:xfrm>
              <a:off x="9796142" y="2160547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1D0A455-B0A1-FFBC-1FE1-F852ED3DDE8C}"/>
                </a:ext>
              </a:extLst>
            </p:cNvPr>
            <p:cNvSpPr/>
            <p:nvPr/>
          </p:nvSpPr>
          <p:spPr>
            <a:xfrm>
              <a:off x="9796142" y="1855871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4FCFBEA-EA72-3778-922C-3A5859BFAAE8}"/>
                </a:ext>
              </a:extLst>
            </p:cNvPr>
            <p:cNvSpPr txBox="1"/>
            <p:nvPr/>
          </p:nvSpPr>
          <p:spPr>
            <a:xfrm>
              <a:off x="9985294" y="1770436"/>
              <a:ext cx="14558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Proxima Nova Rg" panose="02000506030000020004" pitchFamily="2" charset="0"/>
                </a:rPr>
                <a:t>Spin up</a:t>
              </a:r>
              <a:endParaRPr lang="en-US" sz="1600" baseline="30000" dirty="0">
                <a:latin typeface="Proxima Nova Rg" panose="02000506030000020004" pitchFamily="2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23C1B8D-BBC2-4354-C8F6-44D15E2CCE36}"/>
                </a:ext>
              </a:extLst>
            </p:cNvPr>
            <p:cNvSpPr txBox="1"/>
            <p:nvPr/>
          </p:nvSpPr>
          <p:spPr>
            <a:xfrm>
              <a:off x="9985294" y="2067834"/>
              <a:ext cx="14558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Proxima Nova Rg" panose="02000506030000020004" pitchFamily="2" charset="0"/>
                </a:rPr>
                <a:t>Spin down</a:t>
              </a:r>
              <a:endParaRPr lang="en-US" sz="1600" baseline="30000" dirty="0">
                <a:latin typeface="Proxima Nova Rg" panose="02000506030000020004" pitchFamily="2" charset="0"/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072C9F5A-E943-4BCC-2CE1-97663E50467E}"/>
                </a:ext>
              </a:extLst>
            </p:cNvPr>
            <p:cNvSpPr/>
            <p:nvPr/>
          </p:nvSpPr>
          <p:spPr>
            <a:xfrm rot="15131247">
              <a:off x="9116918" y="2390896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>
                <a:rot lat="19200000" lon="20999999" rev="0"/>
              </a:camera>
              <a:lightRig rig="threePt" dir="t"/>
            </a:scene3d>
            <a:sp3d>
              <a:bevelT w="44450" h="63500"/>
              <a:bevelB w="508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DC5B273-5A3A-3B6A-F47B-37F68F3F1AEC}"/>
                </a:ext>
              </a:extLst>
            </p:cNvPr>
            <p:cNvSpPr txBox="1"/>
            <p:nvPr/>
          </p:nvSpPr>
          <p:spPr>
            <a:xfrm>
              <a:off x="9559636" y="2672373"/>
              <a:ext cx="422858" cy="338554"/>
            </a:xfrm>
            <a:prstGeom prst="rect">
              <a:avLst/>
            </a:prstGeom>
            <a:solidFill>
              <a:schemeClr val="bg1">
                <a:alpha val="4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Proxima Nova Rg" panose="02000506030000020004" pitchFamily="2" charset="0"/>
                </a:rPr>
                <a:t>2p</a:t>
              </a:r>
              <a:endParaRPr lang="en-US" sz="1600" baseline="30000" dirty="0">
                <a:latin typeface="Proxima Nova Rg" panose="02000506030000020004" pitchFamily="2" charset="0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192854A2-C8C2-CFE8-4972-FBC4156A29B2}"/>
              </a:ext>
            </a:extLst>
          </p:cNvPr>
          <p:cNvSpPr txBox="1"/>
          <p:nvPr/>
        </p:nvSpPr>
        <p:spPr>
          <a:xfrm>
            <a:off x="7040799" y="5182716"/>
            <a:ext cx="393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Amine radical •NH</a:t>
            </a:r>
            <a:r>
              <a:rPr lang="en-US" baseline="-25000" dirty="0">
                <a:latin typeface="Proxima Nova Rg" panose="02000506030000020004" pitchFamily="2" charset="0"/>
              </a:rPr>
              <a:t>2</a:t>
            </a:r>
            <a:r>
              <a:rPr lang="en-US" dirty="0">
                <a:latin typeface="Proxima Nova Rg" panose="02000506030000020004" pitchFamily="2" charset="0"/>
              </a:rPr>
              <a:t> </a:t>
            </a:r>
            <a:r>
              <a:rPr lang="en-US" baseline="30000" dirty="0">
                <a:latin typeface="Proxima Nova Rg" panose="02000506030000020004" pitchFamily="2" charset="0"/>
              </a:rPr>
              <a:t>2</a:t>
            </a:r>
            <a:r>
              <a:rPr lang="en-US" dirty="0">
                <a:latin typeface="Proxima Nova Rg" panose="02000506030000020004" pitchFamily="2" charset="0"/>
              </a:rPr>
              <a:t>B</a:t>
            </a:r>
            <a:r>
              <a:rPr lang="en-US" baseline="-25000" dirty="0">
                <a:latin typeface="Proxima Nova Rg" panose="02000506030000020004" pitchFamily="2" charset="0"/>
              </a:rPr>
              <a:t>1</a:t>
            </a:r>
            <a:r>
              <a:rPr lang="en-US" dirty="0">
                <a:latin typeface="Proxima Nova Rg" panose="02000506030000020004" pitchFamily="2" charset="0"/>
              </a:rPr>
              <a:t> configuration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7528F4-0F6B-1460-6FC5-C62F5B4DE1B1}"/>
              </a:ext>
            </a:extLst>
          </p:cNvPr>
          <p:cNvSpPr txBox="1"/>
          <p:nvPr/>
        </p:nvSpPr>
        <p:spPr>
          <a:xfrm>
            <a:off x="8485051" y="4662218"/>
            <a:ext cx="506171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3924A-BFD0-D365-396D-D130F6813E9D}"/>
              </a:ext>
            </a:extLst>
          </p:cNvPr>
          <p:cNvSpPr txBox="1"/>
          <p:nvPr/>
        </p:nvSpPr>
        <p:spPr>
          <a:xfrm>
            <a:off x="9545226" y="4145384"/>
            <a:ext cx="506171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5099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8883B-B835-CC90-01EB-5CF635ECF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9742F55A-AFD2-3D3C-F6B8-73AD9015C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3EA86134-F20D-0524-E84A-F307785BC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pic>
        <p:nvPicPr>
          <p:cNvPr id="13314" name="Picture 2" descr="EPR spectra of NH 2 radical generated by UV photolysis of NH 3 molecules in solid argon at different temperatures.">
            <a:extLst>
              <a:ext uri="{FF2B5EF4-FFF2-40B4-BE49-F238E27FC236}">
                <a16:creationId xmlns:a16="http://schemas.microsoft.com/office/drawing/2014/main" id="{0ADC6E1C-586E-B53A-5427-A84E00ECB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" t="46922" r="-293" b="-118"/>
          <a:stretch>
            <a:fillRect/>
          </a:stretch>
        </p:blipFill>
        <p:spPr bwMode="auto">
          <a:xfrm>
            <a:off x="744526" y="2219944"/>
            <a:ext cx="4849730" cy="31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F5E459-B859-83B1-C702-A0BE4AADEB7C}"/>
              </a:ext>
            </a:extLst>
          </p:cNvPr>
          <p:cNvSpPr txBox="1"/>
          <p:nvPr/>
        </p:nvSpPr>
        <p:spPr>
          <a:xfrm>
            <a:off x="1057425" y="5323541"/>
            <a:ext cx="532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•NH</a:t>
            </a:r>
            <a:r>
              <a:rPr lang="en-US" b="1" baseline="-250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2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 </a:t>
            </a:r>
            <a:r>
              <a:rPr lang="en-US" dirty="0">
                <a:latin typeface="Proxima Nova Rg" panose="02000506030000020004" pitchFamily="2" charset="0"/>
              </a:rPr>
              <a:t>radical trapped in solid Argon matrix at 7.7 K</a:t>
            </a:r>
          </a:p>
          <a:p>
            <a:r>
              <a:rPr lang="en-US" sz="1400" dirty="0">
                <a:latin typeface="Garamond" panose="02020404030301010803" pitchFamily="18" charset="0"/>
              </a:rPr>
              <a:t>E.Y. </a:t>
            </a:r>
            <a:r>
              <a:rPr lang="en-US" sz="1400" dirty="0" err="1">
                <a:latin typeface="Garamond" panose="02020404030301010803" pitchFamily="18" charset="0"/>
              </a:rPr>
              <a:t>Misochko</a:t>
            </a:r>
            <a:r>
              <a:rPr lang="en-US" sz="1400" dirty="0">
                <a:latin typeface="Garamond" panose="02020404030301010803" pitchFamily="18" charset="0"/>
              </a:rPr>
              <a:t> et al, </a:t>
            </a:r>
            <a:r>
              <a:rPr lang="en-US" sz="1400" i="1" dirty="0">
                <a:latin typeface="Garamond" panose="02020404030301010803" pitchFamily="18" charset="0"/>
              </a:rPr>
              <a:t>Low Temp. Phys.</a:t>
            </a:r>
            <a:r>
              <a:rPr lang="en-US" sz="1400" dirty="0">
                <a:latin typeface="Garamond" panose="02020404030301010803" pitchFamily="18" charset="0"/>
              </a:rPr>
              <a:t> 26, 727–735 (2000)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776A4A-AF48-BB0B-FB61-DBEAE0BB165F}"/>
              </a:ext>
            </a:extLst>
          </p:cNvPr>
          <p:cNvSpPr txBox="1"/>
          <p:nvPr/>
        </p:nvSpPr>
        <p:spPr>
          <a:xfrm>
            <a:off x="1080629" y="1571127"/>
            <a:ext cx="3680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hyperfine interaction  with the Nitrogen and Hydrogen nuclei produces </a:t>
            </a:r>
          </a:p>
          <a:p>
            <a:r>
              <a:rPr lang="en-US" sz="1400" dirty="0"/>
              <a:t>(2n</a:t>
            </a:r>
            <a:r>
              <a:rPr lang="en-US" sz="1400" baseline="-25000" dirty="0"/>
              <a:t>N</a:t>
            </a:r>
            <a:r>
              <a:rPr lang="en-US" sz="1400" dirty="0"/>
              <a:t>I</a:t>
            </a:r>
            <a:r>
              <a:rPr lang="en-US" sz="1400" baseline="-25000" dirty="0"/>
              <a:t>N</a:t>
            </a:r>
            <a:r>
              <a:rPr lang="en-US" sz="1400" dirty="0"/>
              <a:t>+1) (2n</a:t>
            </a:r>
            <a:r>
              <a:rPr lang="en-US" sz="1400" baseline="-25000" dirty="0"/>
              <a:t>H</a:t>
            </a:r>
            <a:r>
              <a:rPr lang="en-US" sz="1400" dirty="0"/>
              <a:t>I</a:t>
            </a:r>
            <a:r>
              <a:rPr lang="en-US" sz="1400" baseline="-25000" dirty="0"/>
              <a:t>H</a:t>
            </a:r>
            <a:r>
              <a:rPr lang="en-US" sz="1400" dirty="0"/>
              <a:t>+1) = 3 x 3 = 9 lines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B5D367-F022-BBD5-33AD-325EADD6E0E0}"/>
              </a:ext>
            </a:extLst>
          </p:cNvPr>
          <p:cNvSpPr txBox="1"/>
          <p:nvPr/>
        </p:nvSpPr>
        <p:spPr>
          <a:xfrm>
            <a:off x="3882796" y="2260052"/>
            <a:ext cx="25687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HFS width is about 9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(250 MHz),</a:t>
            </a:r>
          </a:p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independent of the field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4BCE63-55A1-020F-AAA8-F82B7F6E1C7F}"/>
              </a:ext>
            </a:extLst>
          </p:cNvPr>
          <p:cNvSpPr txBox="1"/>
          <p:nvPr/>
        </p:nvSpPr>
        <p:spPr>
          <a:xfrm>
            <a:off x="744526" y="1109462"/>
            <a:ext cx="5351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Proxima Nova Rg" panose="02000506030000020004" pitchFamily="2" charset="0"/>
              </a:rPr>
              <a:t>Hyperfine splitting: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C5967E-BDB6-413B-EE43-E09980A545F4}"/>
                  </a:ext>
                </a:extLst>
              </p:cNvPr>
              <p:cNvSpPr txBox="1"/>
              <p:nvPr/>
            </p:nvSpPr>
            <p:spPr>
              <a:xfrm>
                <a:off x="3394674" y="1099196"/>
                <a:ext cx="27013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𝐻𝐹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C5967E-BDB6-413B-EE43-E09980A54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674" y="1099196"/>
                <a:ext cx="2701326" cy="461665"/>
              </a:xfrm>
              <a:prstGeom prst="rect">
                <a:avLst/>
              </a:prstGeom>
              <a:blipFill>
                <a:blip r:embed="rId6"/>
                <a:stretch>
                  <a:fillRect l="-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25" name="TextBox 13324">
            <a:extLst>
              <a:ext uri="{FF2B5EF4-FFF2-40B4-BE49-F238E27FC236}">
                <a16:creationId xmlns:a16="http://schemas.microsoft.com/office/drawing/2014/main" id="{CAC17108-9531-8A40-9F00-38728C78A16B}"/>
              </a:ext>
            </a:extLst>
          </p:cNvPr>
          <p:cNvSpPr txBox="1"/>
          <p:nvPr/>
        </p:nvSpPr>
        <p:spPr>
          <a:xfrm>
            <a:off x="5675086" y="188007"/>
            <a:ext cx="594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Radicals in irradiated ammonia</a:t>
            </a:r>
          </a:p>
        </p:txBody>
      </p:sp>
      <p:cxnSp>
        <p:nvCxnSpPr>
          <p:cNvPr id="13326" name="Straight Connector 13325">
            <a:extLst>
              <a:ext uri="{FF2B5EF4-FFF2-40B4-BE49-F238E27FC236}">
                <a16:creationId xmlns:a16="http://schemas.microsoft.com/office/drawing/2014/main" id="{D910F89E-CD92-8686-E8CD-C3C7BFE46140}"/>
              </a:ext>
            </a:extLst>
          </p:cNvPr>
          <p:cNvCxnSpPr>
            <a:cxnSpLocks/>
            <a:stCxn id="13325" idx="1"/>
          </p:cNvCxnSpPr>
          <p:nvPr/>
        </p:nvCxnSpPr>
        <p:spPr>
          <a:xfrm flipH="1">
            <a:off x="0" y="511173"/>
            <a:ext cx="5675086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BA3785EB-EDA2-BE26-C59D-8C3EC49F4D32}"/>
              </a:ext>
            </a:extLst>
          </p:cNvPr>
          <p:cNvGrpSpPr/>
          <p:nvPr/>
        </p:nvGrpSpPr>
        <p:grpSpPr>
          <a:xfrm>
            <a:off x="7549605" y="1876778"/>
            <a:ext cx="3060524" cy="3303274"/>
            <a:chOff x="7549605" y="1876778"/>
            <a:chExt cx="3060524" cy="3303274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136EC32-9599-C9E0-4EC3-17328FEE2182}"/>
                </a:ext>
              </a:extLst>
            </p:cNvPr>
            <p:cNvSpPr/>
            <p:nvPr/>
          </p:nvSpPr>
          <p:spPr>
            <a:xfrm rot="1273895">
              <a:off x="8303567" y="3371802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41E2A2A-88EA-F4EA-4D73-FAE57D698C50}"/>
                </a:ext>
              </a:extLst>
            </p:cNvPr>
            <p:cNvSpPr/>
            <p:nvPr/>
          </p:nvSpPr>
          <p:spPr>
            <a:xfrm>
              <a:off x="10018921" y="38580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133350" h="1270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A6FE419-8453-0E93-7C5B-78589B53BF98}"/>
                </a:ext>
              </a:extLst>
            </p:cNvPr>
            <p:cNvSpPr/>
            <p:nvPr/>
          </p:nvSpPr>
          <p:spPr>
            <a:xfrm>
              <a:off x="9695729" y="3534560"/>
              <a:ext cx="914400" cy="9144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59A65B0-FB46-6996-9F00-B070DD200369}"/>
                </a:ext>
              </a:extLst>
            </p:cNvPr>
            <p:cNvSpPr/>
            <p:nvPr/>
          </p:nvSpPr>
          <p:spPr>
            <a:xfrm rot="4304885">
              <a:off x="7960401" y="2824124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>
                <a:rot lat="3000000" lon="20999999" rev="0"/>
              </a:camera>
              <a:lightRig rig="threePt" dir="t"/>
            </a:scene3d>
            <a:sp3d>
              <a:bevelT w="44450" h="63500"/>
              <a:bevelB w="508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4185B3D-05F7-B1AF-9086-6D8722AD351D}"/>
                </a:ext>
              </a:extLst>
            </p:cNvPr>
            <p:cNvSpPr/>
            <p:nvPr/>
          </p:nvSpPr>
          <p:spPr>
            <a:xfrm rot="18104031">
              <a:off x="9262388" y="2942958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3B4EB7C-D81C-74D5-6036-54A2FA2621DC}"/>
                </a:ext>
              </a:extLst>
            </p:cNvPr>
            <p:cNvSpPr/>
            <p:nvPr/>
          </p:nvSpPr>
          <p:spPr>
            <a:xfrm>
              <a:off x="7672555" y="3449038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 rad="280951"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D347957-6538-D640-EB37-C05F33E06E3A}"/>
                </a:ext>
              </a:extLst>
            </p:cNvPr>
            <p:cNvSpPr/>
            <p:nvPr/>
          </p:nvSpPr>
          <p:spPr>
            <a:xfrm>
              <a:off x="9644297" y="3780537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04D7189-515C-AD97-9FAC-C12B3A32C79A}"/>
                </a:ext>
              </a:extLst>
            </p:cNvPr>
            <p:cNvSpPr/>
            <p:nvPr/>
          </p:nvSpPr>
          <p:spPr>
            <a:xfrm>
              <a:off x="9820702" y="3533668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2A73B36-D73E-70E8-122A-667156B3638A}"/>
                </a:ext>
              </a:extLst>
            </p:cNvPr>
            <p:cNvGrpSpPr/>
            <p:nvPr/>
          </p:nvGrpSpPr>
          <p:grpSpPr>
            <a:xfrm>
              <a:off x="8448541" y="2910324"/>
              <a:ext cx="528034" cy="518676"/>
              <a:chOff x="8448541" y="2910324"/>
              <a:chExt cx="528034" cy="518676"/>
            </a:xfrm>
            <a:scene3d>
              <a:camera prst="orthographicFront"/>
              <a:lightRig rig="flood" dir="t">
                <a:rot lat="0" lon="0" rev="600000"/>
              </a:lightRig>
            </a:scene3d>
          </p:grpSpPr>
          <p:sp>
            <p:nvSpPr>
              <p:cNvPr id="13327" name="Oval 13326">
                <a:extLst>
                  <a:ext uri="{FF2B5EF4-FFF2-40B4-BE49-F238E27FC236}">
                    <a16:creationId xmlns:a16="http://schemas.microsoft.com/office/drawing/2014/main" id="{B7475054-6370-E9F2-0F9C-BD638DA78D82}"/>
                  </a:ext>
                </a:extLst>
              </p:cNvPr>
              <p:cNvSpPr/>
              <p:nvPr/>
            </p:nvSpPr>
            <p:spPr>
              <a:xfrm>
                <a:off x="8448541" y="2910324"/>
                <a:ext cx="528034" cy="51867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p3d prstMaterial="softEdge">
                <a:bevelT w="222250" h="2222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28" name="TextBox 13327">
                <a:extLst>
                  <a:ext uri="{FF2B5EF4-FFF2-40B4-BE49-F238E27FC236}">
                    <a16:creationId xmlns:a16="http://schemas.microsoft.com/office/drawing/2014/main" id="{D144F2AE-100F-5C62-D19A-E0D1D4FCB00A}"/>
                  </a:ext>
                </a:extLst>
              </p:cNvPr>
              <p:cNvSpPr txBox="1"/>
              <p:nvPr/>
            </p:nvSpPr>
            <p:spPr>
              <a:xfrm>
                <a:off x="8461420" y="2984996"/>
                <a:ext cx="502276" cy="369332"/>
              </a:xfrm>
              <a:prstGeom prst="rect">
                <a:avLst/>
              </a:prstGeom>
              <a:noFill/>
              <a:sp3d prstMaterial="softEdge">
                <a:bevelT w="222250" h="22225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4D47D7B-DCD0-6203-C4C9-976B51C9D707}"/>
                </a:ext>
              </a:extLst>
            </p:cNvPr>
            <p:cNvSpPr/>
            <p:nvPr/>
          </p:nvSpPr>
          <p:spPr>
            <a:xfrm>
              <a:off x="7758928" y="4265652"/>
              <a:ext cx="914400" cy="9144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B8D4770-E558-6B6E-4E62-76BB1522D9BB}"/>
                </a:ext>
              </a:extLst>
            </p:cNvPr>
            <p:cNvSpPr/>
            <p:nvPr/>
          </p:nvSpPr>
          <p:spPr>
            <a:xfrm>
              <a:off x="8089139" y="457831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133350" h="1270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C4F9711-8B06-AE73-7401-8D87C4806192}"/>
                </a:ext>
              </a:extLst>
            </p:cNvPr>
            <p:cNvSpPr/>
            <p:nvPr/>
          </p:nvSpPr>
          <p:spPr>
            <a:xfrm>
              <a:off x="8096757" y="4182919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3A2DDC0-7888-91AE-EB28-E16F183099CF}"/>
                </a:ext>
              </a:extLst>
            </p:cNvPr>
            <p:cNvSpPr/>
            <p:nvPr/>
          </p:nvSpPr>
          <p:spPr>
            <a:xfrm>
              <a:off x="8369666" y="4252302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20A934-8E4E-C065-5764-83CF943C5720}"/>
                </a:ext>
              </a:extLst>
            </p:cNvPr>
            <p:cNvSpPr/>
            <p:nvPr/>
          </p:nvSpPr>
          <p:spPr>
            <a:xfrm rot="9315451">
              <a:off x="8169908" y="1876778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CF290DF-95D7-AA16-D8F0-171636523389}"/>
                </a:ext>
              </a:extLst>
            </p:cNvPr>
            <p:cNvSpPr/>
            <p:nvPr/>
          </p:nvSpPr>
          <p:spPr>
            <a:xfrm>
              <a:off x="7915565" y="1985538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DF2F54F-00AB-87F4-4F2A-92171F2D8954}"/>
                </a:ext>
              </a:extLst>
            </p:cNvPr>
            <p:cNvSpPr/>
            <p:nvPr/>
          </p:nvSpPr>
          <p:spPr>
            <a:xfrm>
              <a:off x="8157394" y="1889019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99D8B13-3108-DB0E-BD72-979470786F5E}"/>
                </a:ext>
              </a:extLst>
            </p:cNvPr>
            <p:cNvSpPr txBox="1"/>
            <p:nvPr/>
          </p:nvSpPr>
          <p:spPr>
            <a:xfrm>
              <a:off x="7975161" y="4546522"/>
              <a:ext cx="502276" cy="369332"/>
            </a:xfrm>
            <a:prstGeom prst="rect">
              <a:avLst/>
            </a:prstGeom>
            <a:noFill/>
            <a:scene3d>
              <a:camera prst="orthographicFront"/>
              <a:lightRig rig="flood" dir="t">
                <a:rot lat="0" lon="0" rev="600000"/>
              </a:lightRig>
            </a:scene3d>
            <a:sp3d prstMaterial="softEdge">
              <a:bevelT w="222250" h="22225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A2AA899-06CE-7BB9-0EB1-3D6C8E1E2847}"/>
                </a:ext>
              </a:extLst>
            </p:cNvPr>
            <p:cNvSpPr txBox="1"/>
            <p:nvPr/>
          </p:nvSpPr>
          <p:spPr>
            <a:xfrm>
              <a:off x="9899725" y="3807094"/>
              <a:ext cx="502276" cy="369332"/>
            </a:xfrm>
            <a:prstGeom prst="rect">
              <a:avLst/>
            </a:prstGeom>
            <a:noFill/>
            <a:scene3d>
              <a:camera prst="orthographicFront"/>
              <a:lightRig rig="flood" dir="t">
                <a:rot lat="0" lon="0" rev="600000"/>
              </a:lightRig>
            </a:scene3d>
            <a:sp3d prstMaterial="softEdge">
              <a:bevelT w="222250" h="22225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76BAC05-70B8-258E-4FA3-20970726C10C}"/>
                </a:ext>
              </a:extLst>
            </p:cNvPr>
            <p:cNvSpPr/>
            <p:nvPr/>
          </p:nvSpPr>
          <p:spPr>
            <a:xfrm>
              <a:off x="8249881" y="2713994"/>
              <a:ext cx="914400" cy="9144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0A4F8F6-4C46-5DFB-20A6-588C31B20048}"/>
                </a:ext>
              </a:extLst>
            </p:cNvPr>
            <p:cNvSpPr/>
            <p:nvPr/>
          </p:nvSpPr>
          <p:spPr>
            <a:xfrm>
              <a:off x="8629646" y="2637993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E771DD1-B4E6-4DD9-0A71-CBAA587502A7}"/>
                </a:ext>
              </a:extLst>
            </p:cNvPr>
            <p:cNvSpPr/>
            <p:nvPr/>
          </p:nvSpPr>
          <p:spPr>
            <a:xfrm>
              <a:off x="8912569" y="2710369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16" name="Freeform 13315">
              <a:extLst>
                <a:ext uri="{FF2B5EF4-FFF2-40B4-BE49-F238E27FC236}">
                  <a16:creationId xmlns:a16="http://schemas.microsoft.com/office/drawing/2014/main" id="{8CEDB519-EC70-02B7-F68F-CFD089E052AC}"/>
                </a:ext>
              </a:extLst>
            </p:cNvPr>
            <p:cNvSpPr/>
            <p:nvPr/>
          </p:nvSpPr>
          <p:spPr>
            <a:xfrm rot="15131247">
              <a:off x="9116918" y="2390896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>
                <a:rot lat="19200000" lon="20999999" rev="0"/>
              </a:camera>
              <a:lightRig rig="threePt" dir="t"/>
            </a:scene3d>
            <a:sp3d>
              <a:bevelT w="44450" h="63500"/>
              <a:bevelB w="508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79697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8883B-B835-CC90-01EB-5CF635ECF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9742F55A-AFD2-3D3C-F6B8-73AD9015C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3EA86134-F20D-0524-E84A-F307785BC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F5E459-B859-83B1-C702-A0BE4AADEB7C}"/>
              </a:ext>
            </a:extLst>
          </p:cNvPr>
          <p:cNvSpPr txBox="1"/>
          <p:nvPr/>
        </p:nvSpPr>
        <p:spPr>
          <a:xfrm>
            <a:off x="1248021" y="5207115"/>
            <a:ext cx="416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•NH</a:t>
            </a:r>
            <a:r>
              <a:rPr lang="en-US" b="1" baseline="-250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2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 </a:t>
            </a:r>
            <a:r>
              <a:rPr lang="en-US" dirty="0">
                <a:latin typeface="Proxima Nova Rg" panose="02000506030000020004" pitchFamily="2" charset="0"/>
              </a:rPr>
              <a:t>radical in warm-irradiated NH</a:t>
            </a:r>
            <a:r>
              <a:rPr lang="en-US" baseline="-25000" dirty="0">
                <a:latin typeface="Proxima Nova Rg" panose="02000506030000020004" pitchFamily="2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A21FE-7F2C-D905-1E3C-4B0015A3A5DF}"/>
              </a:ext>
            </a:extLst>
          </p:cNvPr>
          <p:cNvSpPr txBox="1"/>
          <p:nvPr/>
        </p:nvSpPr>
        <p:spPr>
          <a:xfrm>
            <a:off x="744526" y="1058835"/>
            <a:ext cx="341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Proxima Nova Rg" panose="02000506030000020004" pitchFamily="2" charset="0"/>
              </a:rPr>
              <a:t>Dipolar Broadening: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16F420-CB21-0E64-8BA9-098F286956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8" t="25388" r="49392" b="15354"/>
          <a:stretch/>
        </p:blipFill>
        <p:spPr>
          <a:xfrm>
            <a:off x="1248021" y="1803000"/>
            <a:ext cx="3654912" cy="33099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69818F-942E-E0BD-6E75-DFBE3F35318D}"/>
              </a:ext>
            </a:extLst>
          </p:cNvPr>
          <p:cNvSpPr txBox="1"/>
          <p:nvPr/>
        </p:nvSpPr>
        <p:spPr>
          <a:xfrm>
            <a:off x="1272128" y="5531211"/>
            <a:ext cx="4560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Alexander Berlin, PSTP2011, St. Petersburg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6F03278-8256-DCE3-D11B-D302B7A2FC8D}"/>
                  </a:ext>
                </a:extLst>
              </p:cNvPr>
              <p:cNvSpPr txBox="1"/>
              <p:nvPr/>
            </p:nvSpPr>
            <p:spPr>
              <a:xfrm>
                <a:off x="3586222" y="876317"/>
                <a:ext cx="4646649" cy="826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𝑠𝐼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ℏ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mr-I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𝐼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mr-I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mr-IN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e>
                              </m:acc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𝐼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mr-IN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mr-I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</m:t>
                              </m:r>
                              <m:d>
                                <m:dPr>
                                  <m:ctrlPr>
                                    <a:rPr lang="mr-I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mr-I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𝑠</m:t>
                                      </m:r>
                                    </m:e>
                                  </m:acc>
                                  <m:r>
                                    <a:rPr lang="en-US" sz="200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∙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20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d>
                                <m:dPr>
                                  <m:ctrlPr>
                                    <a:rPr lang="mr-I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mr-I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𝐼</m:t>
                                      </m:r>
                                    </m:e>
                                  </m:acc>
                                  <m:r>
                                    <a:rPr lang="en-US" sz="200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∙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20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mr-I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5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6F03278-8256-DCE3-D11B-D302B7A2F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222" y="876317"/>
                <a:ext cx="4646649" cy="826701"/>
              </a:xfrm>
              <a:prstGeom prst="rect">
                <a:avLst/>
              </a:prstGeom>
              <a:blipFill>
                <a:blip r:embed="rId6"/>
                <a:stretch>
                  <a:fillRect t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0829A5D-A074-705F-768D-0A3DDFCB5EDE}"/>
              </a:ext>
            </a:extLst>
          </p:cNvPr>
          <p:cNvSpPr txBox="1"/>
          <p:nvPr/>
        </p:nvSpPr>
        <p:spPr>
          <a:xfrm>
            <a:off x="4884135" y="2196896"/>
            <a:ext cx="1960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Dipolar broadening increases the width by about 50%, independent of field.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315473D-05F6-1B36-BEC7-D9B34225070A}"/>
              </a:ext>
            </a:extLst>
          </p:cNvPr>
          <p:cNvSpPr txBox="1"/>
          <p:nvPr/>
        </p:nvSpPr>
        <p:spPr>
          <a:xfrm>
            <a:off x="5675086" y="188007"/>
            <a:ext cx="594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Radicals in irradiated ammonia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46C8F50-9D19-CA75-DB96-65A123D40449}"/>
              </a:ext>
            </a:extLst>
          </p:cNvPr>
          <p:cNvCxnSpPr>
            <a:cxnSpLocks/>
            <a:stCxn id="76" idx="1"/>
          </p:cNvCxnSpPr>
          <p:nvPr/>
        </p:nvCxnSpPr>
        <p:spPr>
          <a:xfrm flipH="1">
            <a:off x="0" y="511173"/>
            <a:ext cx="5675086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E7CCE48-6724-EC27-B125-8BACF2A44E8E}"/>
              </a:ext>
            </a:extLst>
          </p:cNvPr>
          <p:cNvGrpSpPr/>
          <p:nvPr/>
        </p:nvGrpSpPr>
        <p:grpSpPr>
          <a:xfrm>
            <a:off x="7549605" y="1876778"/>
            <a:ext cx="3060524" cy="3303274"/>
            <a:chOff x="7549605" y="1876778"/>
            <a:chExt cx="3060524" cy="3303274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22EFD73-88BD-37F3-9210-DD2DC3F08D71}"/>
                </a:ext>
              </a:extLst>
            </p:cNvPr>
            <p:cNvSpPr/>
            <p:nvPr/>
          </p:nvSpPr>
          <p:spPr>
            <a:xfrm rot="1273895">
              <a:off x="8303567" y="3371802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973F0DD-7387-802C-213D-2EC5E568A7D5}"/>
                </a:ext>
              </a:extLst>
            </p:cNvPr>
            <p:cNvSpPr/>
            <p:nvPr/>
          </p:nvSpPr>
          <p:spPr>
            <a:xfrm>
              <a:off x="10018921" y="38580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133350" h="1270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36E4166-68C9-E895-8A9D-FD9C0355B0A2}"/>
                </a:ext>
              </a:extLst>
            </p:cNvPr>
            <p:cNvSpPr/>
            <p:nvPr/>
          </p:nvSpPr>
          <p:spPr>
            <a:xfrm>
              <a:off x="9695729" y="3534560"/>
              <a:ext cx="914400" cy="9144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7245185-CF4A-97B4-80E2-9357092A4CD1}"/>
                </a:ext>
              </a:extLst>
            </p:cNvPr>
            <p:cNvSpPr/>
            <p:nvPr/>
          </p:nvSpPr>
          <p:spPr>
            <a:xfrm rot="4304885">
              <a:off x="7960401" y="2824124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>
                <a:rot lat="3000000" lon="20999999" rev="0"/>
              </a:camera>
              <a:lightRig rig="threePt" dir="t"/>
            </a:scene3d>
            <a:sp3d>
              <a:bevelT w="44450" h="63500"/>
              <a:bevelB w="508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800908B-10BD-29D6-934F-4EB2F271B836}"/>
                </a:ext>
              </a:extLst>
            </p:cNvPr>
            <p:cNvSpPr/>
            <p:nvPr/>
          </p:nvSpPr>
          <p:spPr>
            <a:xfrm rot="18104031">
              <a:off x="9262388" y="2942958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4732FF5-4F6E-3E27-674B-B512684256FB}"/>
                </a:ext>
              </a:extLst>
            </p:cNvPr>
            <p:cNvSpPr/>
            <p:nvPr/>
          </p:nvSpPr>
          <p:spPr>
            <a:xfrm>
              <a:off x="7672555" y="3449038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 rad="280951"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D0AA86B-6C6F-7506-243D-A8FD7F93A3FE}"/>
                </a:ext>
              </a:extLst>
            </p:cNvPr>
            <p:cNvSpPr/>
            <p:nvPr/>
          </p:nvSpPr>
          <p:spPr>
            <a:xfrm>
              <a:off x="9644297" y="3780537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A7BBB1D-12F0-13A8-E786-1A6075A84557}"/>
                </a:ext>
              </a:extLst>
            </p:cNvPr>
            <p:cNvSpPr/>
            <p:nvPr/>
          </p:nvSpPr>
          <p:spPr>
            <a:xfrm>
              <a:off x="9820702" y="3533668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59E57EC-6906-A851-3833-C886A5EBA5DA}"/>
                </a:ext>
              </a:extLst>
            </p:cNvPr>
            <p:cNvGrpSpPr/>
            <p:nvPr/>
          </p:nvGrpSpPr>
          <p:grpSpPr>
            <a:xfrm>
              <a:off x="8448541" y="2910324"/>
              <a:ext cx="528034" cy="518676"/>
              <a:chOff x="8448541" y="2910324"/>
              <a:chExt cx="528034" cy="518676"/>
            </a:xfrm>
            <a:scene3d>
              <a:camera prst="orthographicFront"/>
              <a:lightRig rig="flood" dir="t">
                <a:rot lat="0" lon="0" rev="600000"/>
              </a:lightRig>
            </a:scene3d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D6CDC9D-66DA-FBE5-2FE9-2DADE89F6246}"/>
                  </a:ext>
                </a:extLst>
              </p:cNvPr>
              <p:cNvSpPr/>
              <p:nvPr/>
            </p:nvSpPr>
            <p:spPr>
              <a:xfrm>
                <a:off x="8448541" y="2910324"/>
                <a:ext cx="528034" cy="51867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p3d prstMaterial="softEdge">
                <a:bevelT w="222250" h="2222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42634E-DED5-0728-A71F-8BAF0960AB9A}"/>
                  </a:ext>
                </a:extLst>
              </p:cNvPr>
              <p:cNvSpPr txBox="1"/>
              <p:nvPr/>
            </p:nvSpPr>
            <p:spPr>
              <a:xfrm>
                <a:off x="8461420" y="2984996"/>
                <a:ext cx="502276" cy="369332"/>
              </a:xfrm>
              <a:prstGeom prst="rect">
                <a:avLst/>
              </a:prstGeom>
              <a:noFill/>
              <a:sp3d prstMaterial="softEdge">
                <a:bevelT w="222250" h="22225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E4A485F-D9B1-55BE-ACAC-4C05D85A78AF}"/>
                </a:ext>
              </a:extLst>
            </p:cNvPr>
            <p:cNvSpPr/>
            <p:nvPr/>
          </p:nvSpPr>
          <p:spPr>
            <a:xfrm>
              <a:off x="7758928" y="4265652"/>
              <a:ext cx="914400" cy="9144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D97CCD5-267C-618B-49B6-C5E780934307}"/>
                </a:ext>
              </a:extLst>
            </p:cNvPr>
            <p:cNvSpPr/>
            <p:nvPr/>
          </p:nvSpPr>
          <p:spPr>
            <a:xfrm>
              <a:off x="8089139" y="457831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133350" h="1270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33ED572-5D42-09C2-A0C9-208DB6EBBE34}"/>
                </a:ext>
              </a:extLst>
            </p:cNvPr>
            <p:cNvSpPr/>
            <p:nvPr/>
          </p:nvSpPr>
          <p:spPr>
            <a:xfrm>
              <a:off x="8096757" y="4182919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8321C8F-819D-EC93-4F64-276694C6127A}"/>
                </a:ext>
              </a:extLst>
            </p:cNvPr>
            <p:cNvSpPr/>
            <p:nvPr/>
          </p:nvSpPr>
          <p:spPr>
            <a:xfrm>
              <a:off x="8369666" y="4252302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A635CEC-AA6A-C589-2B33-5BE863C89929}"/>
                </a:ext>
              </a:extLst>
            </p:cNvPr>
            <p:cNvSpPr/>
            <p:nvPr/>
          </p:nvSpPr>
          <p:spPr>
            <a:xfrm rot="9315451">
              <a:off x="8169908" y="1876778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A70E28-B5BF-1341-45A2-51BA2F720CCF}"/>
                </a:ext>
              </a:extLst>
            </p:cNvPr>
            <p:cNvSpPr/>
            <p:nvPr/>
          </p:nvSpPr>
          <p:spPr>
            <a:xfrm>
              <a:off x="7915565" y="1985538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13E247-B092-D454-1734-9D192A638579}"/>
                </a:ext>
              </a:extLst>
            </p:cNvPr>
            <p:cNvSpPr/>
            <p:nvPr/>
          </p:nvSpPr>
          <p:spPr>
            <a:xfrm>
              <a:off x="8157394" y="1889019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548CD0-089B-7EC8-DFA5-CAE2BC72F0FE}"/>
                </a:ext>
              </a:extLst>
            </p:cNvPr>
            <p:cNvSpPr txBox="1"/>
            <p:nvPr/>
          </p:nvSpPr>
          <p:spPr>
            <a:xfrm>
              <a:off x="7975161" y="4546522"/>
              <a:ext cx="502276" cy="369332"/>
            </a:xfrm>
            <a:prstGeom prst="rect">
              <a:avLst/>
            </a:prstGeom>
            <a:noFill/>
            <a:scene3d>
              <a:camera prst="orthographicFront"/>
              <a:lightRig rig="flood" dir="t">
                <a:rot lat="0" lon="0" rev="600000"/>
              </a:lightRig>
            </a:scene3d>
            <a:sp3d prstMaterial="softEdge">
              <a:bevelT w="222250" h="22225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46D181-9CA6-252B-AC96-7D6EF224E101}"/>
                </a:ext>
              </a:extLst>
            </p:cNvPr>
            <p:cNvSpPr txBox="1"/>
            <p:nvPr/>
          </p:nvSpPr>
          <p:spPr>
            <a:xfrm>
              <a:off x="9899725" y="3807094"/>
              <a:ext cx="502276" cy="369332"/>
            </a:xfrm>
            <a:prstGeom prst="rect">
              <a:avLst/>
            </a:prstGeom>
            <a:noFill/>
            <a:scene3d>
              <a:camera prst="orthographicFront"/>
              <a:lightRig rig="flood" dir="t">
                <a:rot lat="0" lon="0" rev="600000"/>
              </a:lightRig>
            </a:scene3d>
            <a:sp3d prstMaterial="softEdge">
              <a:bevelT w="222250" h="22225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79C7506-BA95-76CB-9EC9-603061502FB1}"/>
                </a:ext>
              </a:extLst>
            </p:cNvPr>
            <p:cNvSpPr/>
            <p:nvPr/>
          </p:nvSpPr>
          <p:spPr>
            <a:xfrm>
              <a:off x="8249881" y="2713994"/>
              <a:ext cx="914400" cy="9144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59A7948-FD2B-B933-0BE2-8C022C089683}"/>
                </a:ext>
              </a:extLst>
            </p:cNvPr>
            <p:cNvSpPr/>
            <p:nvPr/>
          </p:nvSpPr>
          <p:spPr>
            <a:xfrm>
              <a:off x="8629646" y="2637993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5D79F1F-679B-A771-C64E-F8232CDC63B2}"/>
                </a:ext>
              </a:extLst>
            </p:cNvPr>
            <p:cNvSpPr/>
            <p:nvPr/>
          </p:nvSpPr>
          <p:spPr>
            <a:xfrm>
              <a:off x="8912569" y="2710369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062B9A2-0167-1300-F53B-F04494EF9089}"/>
                </a:ext>
              </a:extLst>
            </p:cNvPr>
            <p:cNvSpPr/>
            <p:nvPr/>
          </p:nvSpPr>
          <p:spPr>
            <a:xfrm rot="15131247">
              <a:off x="9116918" y="2390896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>
                <a:rot lat="19200000" lon="20999999" rev="0"/>
              </a:camera>
              <a:lightRig rig="threePt" dir="t"/>
            </a:scene3d>
            <a:sp3d>
              <a:bevelT w="44450" h="63500"/>
              <a:bevelB w="508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04547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39D5F-6B10-4E12-ED6F-D1701345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87A535-906C-90DD-811C-C017CBFB2E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527" y="1937662"/>
            <a:ext cx="5154594" cy="3049577"/>
          </a:xfrm>
          <a:prstGeom prst="rect">
            <a:avLst/>
          </a:prstGeom>
        </p:spPr>
      </p:pic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A743C4BD-4F85-561D-A6C9-924E65E9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8B026FDB-0B9C-6778-B29C-3407D037B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B331B5-E585-5952-08CC-99831D0C32BC}"/>
              </a:ext>
            </a:extLst>
          </p:cNvPr>
          <p:cNvSpPr txBox="1"/>
          <p:nvPr/>
        </p:nvSpPr>
        <p:spPr>
          <a:xfrm>
            <a:off x="1208983" y="4998452"/>
            <a:ext cx="416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•NH</a:t>
            </a:r>
            <a:r>
              <a:rPr lang="en-US" b="1" baseline="-250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2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 </a:t>
            </a:r>
            <a:r>
              <a:rPr lang="en-US" dirty="0">
                <a:latin typeface="Proxima Nova Rg" panose="02000506030000020004" pitchFamily="2" charset="0"/>
              </a:rPr>
              <a:t>radical at 2.5 T</a:t>
            </a:r>
            <a:endParaRPr lang="en-US" baseline="-25000" dirty="0">
              <a:latin typeface="Proxima Nova Rg" panose="0200050603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F9B009-ABA3-9F1C-1506-E329B8DC92CB}"/>
              </a:ext>
            </a:extLst>
          </p:cNvPr>
          <p:cNvSpPr txBox="1"/>
          <p:nvPr/>
        </p:nvSpPr>
        <p:spPr>
          <a:xfrm>
            <a:off x="744526" y="1109462"/>
            <a:ext cx="309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Proxima Nova Rg" panose="02000506030000020004" pitchFamily="2" charset="0"/>
              </a:rPr>
              <a:t>g-factor anisotropy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1DB003-D52C-8F26-F945-EF5FEDE37CF4}"/>
              </a:ext>
            </a:extLst>
          </p:cNvPr>
          <p:cNvSpPr txBox="1"/>
          <p:nvPr/>
        </p:nvSpPr>
        <p:spPr>
          <a:xfrm>
            <a:off x="1233090" y="5322548"/>
            <a:ext cx="4560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Garamond" panose="02020404030301010803" pitchFamily="18" charset="0"/>
              </a:rPr>
              <a:t>Jorg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Heckmann</a:t>
            </a:r>
            <a:r>
              <a:rPr lang="en-US" sz="1400" dirty="0">
                <a:latin typeface="Garamond" panose="02020404030301010803" pitchFamily="18" charset="0"/>
              </a:rPr>
              <a:t> PhD Thesis, Bochum (2004)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4C5C01-F814-B7FE-00EA-A69DC0E05125}"/>
                  </a:ext>
                </a:extLst>
              </p:cNvPr>
              <p:cNvSpPr txBox="1"/>
              <p:nvPr/>
            </p:nvSpPr>
            <p:spPr>
              <a:xfrm>
                <a:off x="3394674" y="1099196"/>
                <a:ext cx="27013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𝑆𝑂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4C5C01-F814-B7FE-00EA-A69DC0E05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674" y="1099196"/>
                <a:ext cx="2701326" cy="461665"/>
              </a:xfrm>
              <a:prstGeom prst="rect">
                <a:avLst/>
              </a:prstGeom>
              <a:blipFill>
                <a:blip r:embed="rId6"/>
                <a:stretch>
                  <a:fillRect l="-467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F0A41980-DC27-624C-43A2-AF22F5E81B8C}"/>
              </a:ext>
            </a:extLst>
          </p:cNvPr>
          <p:cNvSpPr txBox="1"/>
          <p:nvPr/>
        </p:nvSpPr>
        <p:spPr>
          <a:xfrm>
            <a:off x="5233771" y="2088979"/>
            <a:ext cx="1960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g-factor anisotropy increases the width by about 20%, proportional to the field.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21C7517-F264-41E1-C1C8-480B2E56B814}"/>
              </a:ext>
            </a:extLst>
          </p:cNvPr>
          <p:cNvSpPr txBox="1"/>
          <p:nvPr/>
        </p:nvSpPr>
        <p:spPr>
          <a:xfrm>
            <a:off x="5675086" y="188007"/>
            <a:ext cx="594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Radicals in irradiated ammonia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BA0FBDD-A52A-07F2-A28F-E489D57998CC}"/>
              </a:ext>
            </a:extLst>
          </p:cNvPr>
          <p:cNvCxnSpPr>
            <a:cxnSpLocks/>
            <a:stCxn id="76" idx="1"/>
          </p:cNvCxnSpPr>
          <p:nvPr/>
        </p:nvCxnSpPr>
        <p:spPr>
          <a:xfrm flipH="1">
            <a:off x="0" y="511173"/>
            <a:ext cx="5675086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18B2B42-D460-6735-46FE-65DB941B3A84}"/>
              </a:ext>
            </a:extLst>
          </p:cNvPr>
          <p:cNvGrpSpPr/>
          <p:nvPr/>
        </p:nvGrpSpPr>
        <p:grpSpPr>
          <a:xfrm>
            <a:off x="7549605" y="1876778"/>
            <a:ext cx="3060524" cy="3303274"/>
            <a:chOff x="7549605" y="1876778"/>
            <a:chExt cx="3060524" cy="3303274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03A97AA-DA07-67C3-3E82-491E900EF1F6}"/>
                </a:ext>
              </a:extLst>
            </p:cNvPr>
            <p:cNvSpPr/>
            <p:nvPr/>
          </p:nvSpPr>
          <p:spPr>
            <a:xfrm rot="1273895">
              <a:off x="8303567" y="3371802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2E76943-F9B2-5A2D-971C-CB91CDCFDF02}"/>
                </a:ext>
              </a:extLst>
            </p:cNvPr>
            <p:cNvSpPr/>
            <p:nvPr/>
          </p:nvSpPr>
          <p:spPr>
            <a:xfrm>
              <a:off x="10018921" y="38580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133350" h="1270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6FF3425-8E2A-FB79-7D7B-698E8E253AD6}"/>
                </a:ext>
              </a:extLst>
            </p:cNvPr>
            <p:cNvSpPr/>
            <p:nvPr/>
          </p:nvSpPr>
          <p:spPr>
            <a:xfrm>
              <a:off x="9695729" y="3534560"/>
              <a:ext cx="914400" cy="9144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8BB4E13-697D-1CB0-61CF-18CBB388E955}"/>
                </a:ext>
              </a:extLst>
            </p:cNvPr>
            <p:cNvSpPr/>
            <p:nvPr/>
          </p:nvSpPr>
          <p:spPr>
            <a:xfrm rot="4304885">
              <a:off x="7960401" y="2824124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>
                <a:rot lat="3000000" lon="20999999" rev="0"/>
              </a:camera>
              <a:lightRig rig="threePt" dir="t"/>
            </a:scene3d>
            <a:sp3d>
              <a:bevelT w="44450" h="63500"/>
              <a:bevelB w="508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1173DAA-A725-82AB-7E28-459CD7D43FE1}"/>
                </a:ext>
              </a:extLst>
            </p:cNvPr>
            <p:cNvSpPr/>
            <p:nvPr/>
          </p:nvSpPr>
          <p:spPr>
            <a:xfrm rot="18104031">
              <a:off x="9262388" y="2942958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3E6E480-E8F6-7A5F-2E17-00511852B38B}"/>
                </a:ext>
              </a:extLst>
            </p:cNvPr>
            <p:cNvSpPr/>
            <p:nvPr/>
          </p:nvSpPr>
          <p:spPr>
            <a:xfrm>
              <a:off x="7672555" y="3449038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 rad="280951"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8BB56BF-3918-C3EA-9125-38B38C996E01}"/>
                </a:ext>
              </a:extLst>
            </p:cNvPr>
            <p:cNvSpPr/>
            <p:nvPr/>
          </p:nvSpPr>
          <p:spPr>
            <a:xfrm>
              <a:off x="9644297" y="3780537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7375929-2B2D-71F6-976D-979FB9EDFF2F}"/>
                </a:ext>
              </a:extLst>
            </p:cNvPr>
            <p:cNvSpPr/>
            <p:nvPr/>
          </p:nvSpPr>
          <p:spPr>
            <a:xfrm>
              <a:off x="9820702" y="3533668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38E2764-A7B8-8972-B1EF-D1C09FD1163D}"/>
                </a:ext>
              </a:extLst>
            </p:cNvPr>
            <p:cNvGrpSpPr/>
            <p:nvPr/>
          </p:nvGrpSpPr>
          <p:grpSpPr>
            <a:xfrm>
              <a:off x="8448541" y="2910324"/>
              <a:ext cx="528034" cy="518676"/>
              <a:chOff x="8448541" y="2910324"/>
              <a:chExt cx="528034" cy="518676"/>
            </a:xfrm>
            <a:scene3d>
              <a:camera prst="orthographicFront"/>
              <a:lightRig rig="flood" dir="t">
                <a:rot lat="0" lon="0" rev="600000"/>
              </a:lightRig>
            </a:scene3d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D4B11E6-E2A5-7D95-86BB-010D138CAA1B}"/>
                  </a:ext>
                </a:extLst>
              </p:cNvPr>
              <p:cNvSpPr/>
              <p:nvPr/>
            </p:nvSpPr>
            <p:spPr>
              <a:xfrm>
                <a:off x="8448541" y="2910324"/>
                <a:ext cx="528034" cy="51867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p3d prstMaterial="softEdge">
                <a:bevelT w="222250" h="2222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13F3995-B2CC-1054-7956-853A1DE1A054}"/>
                  </a:ext>
                </a:extLst>
              </p:cNvPr>
              <p:cNvSpPr txBox="1"/>
              <p:nvPr/>
            </p:nvSpPr>
            <p:spPr>
              <a:xfrm>
                <a:off x="8461420" y="2984996"/>
                <a:ext cx="502276" cy="369332"/>
              </a:xfrm>
              <a:prstGeom prst="rect">
                <a:avLst/>
              </a:prstGeom>
              <a:noFill/>
              <a:sp3d prstMaterial="softEdge">
                <a:bevelT w="222250" h="22225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88EE992-FC23-A53C-307D-DB6958386D4F}"/>
                </a:ext>
              </a:extLst>
            </p:cNvPr>
            <p:cNvSpPr/>
            <p:nvPr/>
          </p:nvSpPr>
          <p:spPr>
            <a:xfrm>
              <a:off x="7758928" y="4265652"/>
              <a:ext cx="914400" cy="9144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749E624-7695-33BB-8AD3-2550BDD693C3}"/>
                </a:ext>
              </a:extLst>
            </p:cNvPr>
            <p:cNvSpPr/>
            <p:nvPr/>
          </p:nvSpPr>
          <p:spPr>
            <a:xfrm>
              <a:off x="8089139" y="457831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133350" h="1270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709BD7E-B218-22C4-BE26-4D280F161998}"/>
                </a:ext>
              </a:extLst>
            </p:cNvPr>
            <p:cNvSpPr/>
            <p:nvPr/>
          </p:nvSpPr>
          <p:spPr>
            <a:xfrm>
              <a:off x="8096757" y="4182919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77BB2AE-2605-6242-BCBE-D38615E4E868}"/>
                </a:ext>
              </a:extLst>
            </p:cNvPr>
            <p:cNvSpPr/>
            <p:nvPr/>
          </p:nvSpPr>
          <p:spPr>
            <a:xfrm>
              <a:off x="8369666" y="4252302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85ED2E5-3E26-1CA6-EBC9-97B3E0F50517}"/>
                </a:ext>
              </a:extLst>
            </p:cNvPr>
            <p:cNvSpPr/>
            <p:nvPr/>
          </p:nvSpPr>
          <p:spPr>
            <a:xfrm rot="9315451">
              <a:off x="8169908" y="1876778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0AEB2DC-6624-26A9-C5C1-D0EEB0CDA25A}"/>
                </a:ext>
              </a:extLst>
            </p:cNvPr>
            <p:cNvSpPr/>
            <p:nvPr/>
          </p:nvSpPr>
          <p:spPr>
            <a:xfrm>
              <a:off x="7915565" y="1985538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EB09B46-F48E-B218-4508-6A84B3827C43}"/>
                </a:ext>
              </a:extLst>
            </p:cNvPr>
            <p:cNvSpPr/>
            <p:nvPr/>
          </p:nvSpPr>
          <p:spPr>
            <a:xfrm>
              <a:off x="8157394" y="1889019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4581678-5B0C-DFB8-BBDE-E51CFFD4A7AB}"/>
                </a:ext>
              </a:extLst>
            </p:cNvPr>
            <p:cNvSpPr txBox="1"/>
            <p:nvPr/>
          </p:nvSpPr>
          <p:spPr>
            <a:xfrm>
              <a:off x="7975161" y="4546522"/>
              <a:ext cx="502276" cy="369332"/>
            </a:xfrm>
            <a:prstGeom prst="rect">
              <a:avLst/>
            </a:prstGeom>
            <a:noFill/>
            <a:scene3d>
              <a:camera prst="orthographicFront"/>
              <a:lightRig rig="flood" dir="t">
                <a:rot lat="0" lon="0" rev="600000"/>
              </a:lightRig>
            </a:scene3d>
            <a:sp3d prstMaterial="softEdge">
              <a:bevelT w="222250" h="22225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83E6C8A-61B9-8661-6B4E-69DAFAA4370C}"/>
                </a:ext>
              </a:extLst>
            </p:cNvPr>
            <p:cNvSpPr txBox="1"/>
            <p:nvPr/>
          </p:nvSpPr>
          <p:spPr>
            <a:xfrm>
              <a:off x="9899725" y="3807094"/>
              <a:ext cx="502276" cy="369332"/>
            </a:xfrm>
            <a:prstGeom prst="rect">
              <a:avLst/>
            </a:prstGeom>
            <a:noFill/>
            <a:scene3d>
              <a:camera prst="orthographicFront"/>
              <a:lightRig rig="flood" dir="t">
                <a:rot lat="0" lon="0" rev="600000"/>
              </a:lightRig>
            </a:scene3d>
            <a:sp3d prstMaterial="softEdge">
              <a:bevelT w="222250" h="22225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B6A48FC-04B4-BE6B-0A7D-1E9BF1DE7FB0}"/>
                </a:ext>
              </a:extLst>
            </p:cNvPr>
            <p:cNvSpPr/>
            <p:nvPr/>
          </p:nvSpPr>
          <p:spPr>
            <a:xfrm>
              <a:off x="8249881" y="2713994"/>
              <a:ext cx="914400" cy="9144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834E3AF-9CB3-F7BE-6941-A6C2D1659766}"/>
                </a:ext>
              </a:extLst>
            </p:cNvPr>
            <p:cNvSpPr/>
            <p:nvPr/>
          </p:nvSpPr>
          <p:spPr>
            <a:xfrm>
              <a:off x="8629646" y="2637993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EC2BEB2-8B3E-9B2F-3C4F-264B13048E05}"/>
                </a:ext>
              </a:extLst>
            </p:cNvPr>
            <p:cNvSpPr/>
            <p:nvPr/>
          </p:nvSpPr>
          <p:spPr>
            <a:xfrm>
              <a:off x="8912569" y="2710369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08AF54C-173D-5ACF-B377-03A0FA202378}"/>
                </a:ext>
              </a:extLst>
            </p:cNvPr>
            <p:cNvSpPr/>
            <p:nvPr/>
          </p:nvSpPr>
          <p:spPr>
            <a:xfrm rot="15131247">
              <a:off x="9116918" y="2390896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>
                <a:rot lat="19200000" lon="20999999" rev="0"/>
              </a:camera>
              <a:lightRig rig="threePt" dir="t"/>
            </a:scene3d>
            <a:sp3d>
              <a:bevelT w="44450" h="63500"/>
              <a:bevelB w="508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381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39D5F-6B10-4E12-ED6F-D1701345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87A535-906C-90DD-811C-C017CBFB2E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13" y="1879605"/>
            <a:ext cx="5154594" cy="3049577"/>
          </a:xfrm>
          <a:prstGeom prst="rect">
            <a:avLst/>
          </a:prstGeom>
        </p:spPr>
      </p:pic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A743C4BD-4F85-561D-A6C9-924E65E9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8B026FDB-0B9C-6778-B29C-3407D037B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B331B5-E585-5952-08CC-99831D0C32BC}"/>
              </a:ext>
            </a:extLst>
          </p:cNvPr>
          <p:cNvSpPr txBox="1"/>
          <p:nvPr/>
        </p:nvSpPr>
        <p:spPr>
          <a:xfrm>
            <a:off x="1194469" y="4940395"/>
            <a:ext cx="416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•NH</a:t>
            </a:r>
            <a:r>
              <a:rPr lang="en-US" b="1" baseline="-250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2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 </a:t>
            </a:r>
            <a:r>
              <a:rPr lang="en-US" dirty="0">
                <a:latin typeface="Proxima Nova Rg" panose="02000506030000020004" pitchFamily="2" charset="0"/>
              </a:rPr>
              <a:t>radical at 2.5 T</a:t>
            </a:r>
            <a:endParaRPr lang="en-US" baseline="-25000" dirty="0">
              <a:latin typeface="Proxima Nova Rg" panose="0200050603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F9B009-ABA3-9F1C-1506-E329B8DC92CB}"/>
              </a:ext>
            </a:extLst>
          </p:cNvPr>
          <p:cNvSpPr txBox="1"/>
          <p:nvPr/>
        </p:nvSpPr>
        <p:spPr>
          <a:xfrm>
            <a:off x="744526" y="1109462"/>
            <a:ext cx="309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Proxima Nova Rg" panose="02000506030000020004" pitchFamily="2" charset="0"/>
              </a:rPr>
              <a:t>g-factor anisotropy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1DB003-D52C-8F26-F945-EF5FEDE37CF4}"/>
              </a:ext>
            </a:extLst>
          </p:cNvPr>
          <p:cNvSpPr txBox="1"/>
          <p:nvPr/>
        </p:nvSpPr>
        <p:spPr>
          <a:xfrm>
            <a:off x="1218576" y="5264491"/>
            <a:ext cx="4560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Garamond" panose="02020404030301010803" pitchFamily="18" charset="0"/>
              </a:rPr>
              <a:t>Jorg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Heckmann</a:t>
            </a:r>
            <a:r>
              <a:rPr lang="en-US" sz="1400" dirty="0">
                <a:latin typeface="Garamond" panose="02020404030301010803" pitchFamily="18" charset="0"/>
              </a:rPr>
              <a:t> PhD Thesis, Bochum (2004)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4C5C01-F814-B7FE-00EA-A69DC0E05125}"/>
                  </a:ext>
                </a:extLst>
              </p:cNvPr>
              <p:cNvSpPr txBox="1"/>
              <p:nvPr/>
            </p:nvSpPr>
            <p:spPr>
              <a:xfrm>
                <a:off x="3394674" y="1099196"/>
                <a:ext cx="27013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𝑆𝑂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4C5C01-F814-B7FE-00EA-A69DC0E05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674" y="1099196"/>
                <a:ext cx="2701326" cy="461665"/>
              </a:xfrm>
              <a:prstGeom prst="rect">
                <a:avLst/>
              </a:prstGeom>
              <a:blipFill>
                <a:blip r:embed="rId7"/>
                <a:stretch>
                  <a:fillRect l="-467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6C1C5FD6-4799-013E-5ACD-781E2BCDF2D3}"/>
              </a:ext>
            </a:extLst>
          </p:cNvPr>
          <p:cNvSpPr txBox="1"/>
          <p:nvPr/>
        </p:nvSpPr>
        <p:spPr>
          <a:xfrm>
            <a:off x="5675086" y="188007"/>
            <a:ext cx="594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Radicals in irradiated ammonia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2785641-80BE-82DE-5983-A56069C4A4A8}"/>
              </a:ext>
            </a:extLst>
          </p:cNvPr>
          <p:cNvCxnSpPr>
            <a:cxnSpLocks/>
            <a:stCxn id="83" idx="1"/>
          </p:cNvCxnSpPr>
          <p:nvPr/>
        </p:nvCxnSpPr>
        <p:spPr>
          <a:xfrm flipH="1">
            <a:off x="0" y="511173"/>
            <a:ext cx="5675086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0E41938-9C9E-2558-08E5-340EEC1833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39" y="2053917"/>
            <a:ext cx="3904616" cy="1512218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3E4BAC4-BD24-0402-8ABD-330345581525}"/>
              </a:ext>
            </a:extLst>
          </p:cNvPr>
          <p:cNvCxnSpPr>
            <a:cxnSpLocks/>
          </p:cNvCxnSpPr>
          <p:nvPr/>
        </p:nvCxnSpPr>
        <p:spPr>
          <a:xfrm>
            <a:off x="3026889" y="2249891"/>
            <a:ext cx="0" cy="757189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FA921D0-E29A-1E1E-410F-AC92597CB7E1}"/>
              </a:ext>
            </a:extLst>
          </p:cNvPr>
          <p:cNvCxnSpPr>
            <a:cxnSpLocks/>
          </p:cNvCxnSpPr>
          <p:nvPr/>
        </p:nvCxnSpPr>
        <p:spPr>
          <a:xfrm>
            <a:off x="3868680" y="2249891"/>
            <a:ext cx="0" cy="56945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74C64D1-51C2-8741-CC9F-26ADF5518734}"/>
              </a:ext>
            </a:extLst>
          </p:cNvPr>
          <p:cNvCxnSpPr>
            <a:cxnSpLocks/>
          </p:cNvCxnSpPr>
          <p:nvPr/>
        </p:nvCxnSpPr>
        <p:spPr>
          <a:xfrm>
            <a:off x="2762194" y="2591746"/>
            <a:ext cx="0" cy="569455"/>
          </a:xfrm>
          <a:prstGeom prst="straightConnector1">
            <a:avLst/>
          </a:prstGeom>
          <a:ln>
            <a:solidFill>
              <a:schemeClr val="tx2">
                <a:lumMod val="90000"/>
                <a:lumOff val="1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D5B2A40-9B8B-AAA5-F205-9AED7B7E9CE1}"/>
              </a:ext>
            </a:extLst>
          </p:cNvPr>
          <p:cNvCxnSpPr>
            <a:cxnSpLocks/>
          </p:cNvCxnSpPr>
          <p:nvPr/>
        </p:nvCxnSpPr>
        <p:spPr>
          <a:xfrm>
            <a:off x="4181921" y="2591746"/>
            <a:ext cx="0" cy="569455"/>
          </a:xfrm>
          <a:prstGeom prst="straightConnector1">
            <a:avLst/>
          </a:prstGeom>
          <a:ln>
            <a:solidFill>
              <a:schemeClr val="tx2">
                <a:lumMod val="90000"/>
                <a:lumOff val="1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762538C-EE2D-8C70-F716-9B66E1F7F15E}"/>
              </a:ext>
            </a:extLst>
          </p:cNvPr>
          <p:cNvSpPr txBox="1"/>
          <p:nvPr/>
        </p:nvSpPr>
        <p:spPr>
          <a:xfrm>
            <a:off x="4339011" y="2091036"/>
            <a:ext cx="152586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Proxima Nova Rg" panose="02000506030000020004" pitchFamily="2" charset="0"/>
              </a:rPr>
              <a:t>Integrated line shape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5165E6E-D05A-FA8E-3769-6594DFE92C20}"/>
              </a:ext>
            </a:extLst>
          </p:cNvPr>
          <p:cNvCxnSpPr/>
          <p:nvPr/>
        </p:nvCxnSpPr>
        <p:spPr>
          <a:xfrm>
            <a:off x="4045109" y="2217807"/>
            <a:ext cx="30570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2B5097F-E854-287E-788C-A6BDA772AE1C}"/>
              </a:ext>
            </a:extLst>
          </p:cNvPr>
          <p:cNvSpPr txBox="1"/>
          <p:nvPr/>
        </p:nvSpPr>
        <p:spPr>
          <a:xfrm>
            <a:off x="1234555" y="1995212"/>
            <a:ext cx="17297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Proxima Nova Rg" panose="02000506030000020004" pitchFamily="2" charset="0"/>
              </a:rPr>
              <a:t>Microwave frequencies for </a:t>
            </a:r>
            <a:r>
              <a:rPr lang="en-US" sz="1000" b="1" dirty="0">
                <a:solidFill>
                  <a:srgbClr val="FF0000"/>
                </a:solidFill>
                <a:latin typeface="Proxima Nova Rg" panose="02000506030000020004" pitchFamily="2" charset="0"/>
              </a:rPr>
              <a:t>warm</a:t>
            </a:r>
            <a:r>
              <a:rPr lang="en-US" sz="1000" dirty="0">
                <a:latin typeface="Proxima Nova Rg" panose="02000506030000020004" pitchFamily="2" charset="0"/>
              </a:rPr>
              <a:t> and </a:t>
            </a:r>
            <a:r>
              <a:rPr lang="en-US" sz="1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cold</a:t>
            </a:r>
            <a:r>
              <a:rPr lang="en-US" sz="1000" dirty="0">
                <a:latin typeface="Proxima Nova Rg" panose="02000506030000020004" pitchFamily="2" charset="0"/>
              </a:rPr>
              <a:t> irradiation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9A2CC1-7EF2-6B08-81BA-58CA295FB5C4}"/>
              </a:ext>
            </a:extLst>
          </p:cNvPr>
          <p:cNvGrpSpPr/>
          <p:nvPr/>
        </p:nvGrpSpPr>
        <p:grpSpPr>
          <a:xfrm>
            <a:off x="7549605" y="1876778"/>
            <a:ext cx="3060524" cy="3303274"/>
            <a:chOff x="7549605" y="1876778"/>
            <a:chExt cx="3060524" cy="330327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595B9AC-8C13-8896-6C95-38F25C735E13}"/>
                </a:ext>
              </a:extLst>
            </p:cNvPr>
            <p:cNvSpPr/>
            <p:nvPr/>
          </p:nvSpPr>
          <p:spPr>
            <a:xfrm rot="1273895">
              <a:off x="8303567" y="3371802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86B2F0B-10F3-F9CE-3815-D52C436DF9CD}"/>
                </a:ext>
              </a:extLst>
            </p:cNvPr>
            <p:cNvSpPr/>
            <p:nvPr/>
          </p:nvSpPr>
          <p:spPr>
            <a:xfrm>
              <a:off x="10018921" y="38580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133350" h="1270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53BF2AE-15F5-5F38-5618-D104854A8FC3}"/>
                </a:ext>
              </a:extLst>
            </p:cNvPr>
            <p:cNvSpPr/>
            <p:nvPr/>
          </p:nvSpPr>
          <p:spPr>
            <a:xfrm>
              <a:off x="9695729" y="3534560"/>
              <a:ext cx="914400" cy="9144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0FB0DC6-DE5D-DFDC-1614-A596DC07A075}"/>
                </a:ext>
              </a:extLst>
            </p:cNvPr>
            <p:cNvSpPr/>
            <p:nvPr/>
          </p:nvSpPr>
          <p:spPr>
            <a:xfrm rot="4304885">
              <a:off x="7960401" y="2824124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>
                <a:rot lat="3000000" lon="20999999" rev="0"/>
              </a:camera>
              <a:lightRig rig="threePt" dir="t"/>
            </a:scene3d>
            <a:sp3d>
              <a:bevelT w="44450" h="63500"/>
              <a:bevelB w="508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A66E2F6-B65C-3448-3FB7-41F72FB34A54}"/>
                </a:ext>
              </a:extLst>
            </p:cNvPr>
            <p:cNvSpPr/>
            <p:nvPr/>
          </p:nvSpPr>
          <p:spPr>
            <a:xfrm rot="18104031">
              <a:off x="9262388" y="2942958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65B1824-F250-BA92-7456-15032B839C2F}"/>
                </a:ext>
              </a:extLst>
            </p:cNvPr>
            <p:cNvSpPr/>
            <p:nvPr/>
          </p:nvSpPr>
          <p:spPr>
            <a:xfrm>
              <a:off x="7672555" y="3449038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 rad="280951"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5AA96F-86EB-3B4E-3825-0C735AD60B06}"/>
                </a:ext>
              </a:extLst>
            </p:cNvPr>
            <p:cNvSpPr/>
            <p:nvPr/>
          </p:nvSpPr>
          <p:spPr>
            <a:xfrm>
              <a:off x="9644297" y="3780537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244574D-E9DB-04D4-975C-D94AB146FEB0}"/>
                </a:ext>
              </a:extLst>
            </p:cNvPr>
            <p:cNvSpPr/>
            <p:nvPr/>
          </p:nvSpPr>
          <p:spPr>
            <a:xfrm>
              <a:off x="9820702" y="3533668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6BED30A-47E1-F28E-1BA8-9DA7E7948DA0}"/>
                </a:ext>
              </a:extLst>
            </p:cNvPr>
            <p:cNvGrpSpPr/>
            <p:nvPr/>
          </p:nvGrpSpPr>
          <p:grpSpPr>
            <a:xfrm>
              <a:off x="8448541" y="2910324"/>
              <a:ext cx="528034" cy="518676"/>
              <a:chOff x="8448541" y="2910324"/>
              <a:chExt cx="528034" cy="518676"/>
            </a:xfrm>
            <a:scene3d>
              <a:camera prst="orthographicFront"/>
              <a:lightRig rig="flood" dir="t">
                <a:rot lat="0" lon="0" rev="600000"/>
              </a:lightRig>
            </a:scene3d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1E391B9-9C16-E511-9EFA-29EE694584FD}"/>
                  </a:ext>
                </a:extLst>
              </p:cNvPr>
              <p:cNvSpPr/>
              <p:nvPr/>
            </p:nvSpPr>
            <p:spPr>
              <a:xfrm>
                <a:off x="8448541" y="2910324"/>
                <a:ext cx="528034" cy="51867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p3d prstMaterial="softEdge">
                <a:bevelT w="222250" h="2222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B641C77-305A-E4F8-1BF3-3BD7B54AE450}"/>
                  </a:ext>
                </a:extLst>
              </p:cNvPr>
              <p:cNvSpPr txBox="1"/>
              <p:nvPr/>
            </p:nvSpPr>
            <p:spPr>
              <a:xfrm>
                <a:off x="8461420" y="2984996"/>
                <a:ext cx="502276" cy="369332"/>
              </a:xfrm>
              <a:prstGeom prst="rect">
                <a:avLst/>
              </a:prstGeom>
              <a:noFill/>
              <a:sp3d prstMaterial="softEdge">
                <a:bevelT w="222250" h="22225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74234EC-125B-14FD-F9AC-B1182668F7A9}"/>
                </a:ext>
              </a:extLst>
            </p:cNvPr>
            <p:cNvSpPr/>
            <p:nvPr/>
          </p:nvSpPr>
          <p:spPr>
            <a:xfrm>
              <a:off x="7758928" y="4265652"/>
              <a:ext cx="914400" cy="9144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C988461-62AC-BBED-7952-4155E3A60FC2}"/>
                </a:ext>
              </a:extLst>
            </p:cNvPr>
            <p:cNvSpPr/>
            <p:nvPr/>
          </p:nvSpPr>
          <p:spPr>
            <a:xfrm>
              <a:off x="8089139" y="457831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133350" h="1270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AAE1B7B-6F7A-215D-79EB-47C710BA2BB2}"/>
                </a:ext>
              </a:extLst>
            </p:cNvPr>
            <p:cNvSpPr/>
            <p:nvPr/>
          </p:nvSpPr>
          <p:spPr>
            <a:xfrm>
              <a:off x="8096757" y="4182919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0E5B39F-CA22-82B1-2E7A-94E11FD8E699}"/>
                </a:ext>
              </a:extLst>
            </p:cNvPr>
            <p:cNvSpPr/>
            <p:nvPr/>
          </p:nvSpPr>
          <p:spPr>
            <a:xfrm>
              <a:off x="8369666" y="4252302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BDAD3E9-DDA6-CC17-F724-E322F770D4DA}"/>
                </a:ext>
              </a:extLst>
            </p:cNvPr>
            <p:cNvSpPr/>
            <p:nvPr/>
          </p:nvSpPr>
          <p:spPr>
            <a:xfrm rot="9315451">
              <a:off x="8169908" y="1876778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92F458F-8DAD-8649-1BBC-3A96B0355702}"/>
                </a:ext>
              </a:extLst>
            </p:cNvPr>
            <p:cNvSpPr/>
            <p:nvPr/>
          </p:nvSpPr>
          <p:spPr>
            <a:xfrm>
              <a:off x="7915565" y="1985538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487EDE3-F641-9FA9-B853-A8A671A14357}"/>
                </a:ext>
              </a:extLst>
            </p:cNvPr>
            <p:cNvSpPr/>
            <p:nvPr/>
          </p:nvSpPr>
          <p:spPr>
            <a:xfrm>
              <a:off x="8157394" y="1889019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047C313-9D45-BBA9-A1C9-A09E315F19F1}"/>
                </a:ext>
              </a:extLst>
            </p:cNvPr>
            <p:cNvSpPr txBox="1"/>
            <p:nvPr/>
          </p:nvSpPr>
          <p:spPr>
            <a:xfrm>
              <a:off x="7975161" y="4546522"/>
              <a:ext cx="502276" cy="369332"/>
            </a:xfrm>
            <a:prstGeom prst="rect">
              <a:avLst/>
            </a:prstGeom>
            <a:noFill/>
            <a:scene3d>
              <a:camera prst="orthographicFront"/>
              <a:lightRig rig="flood" dir="t">
                <a:rot lat="0" lon="0" rev="600000"/>
              </a:lightRig>
            </a:scene3d>
            <a:sp3d prstMaterial="softEdge">
              <a:bevelT w="222250" h="22225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D8E0E52-6202-010C-519B-DAE15A26F7F0}"/>
                </a:ext>
              </a:extLst>
            </p:cNvPr>
            <p:cNvSpPr txBox="1"/>
            <p:nvPr/>
          </p:nvSpPr>
          <p:spPr>
            <a:xfrm>
              <a:off x="9899725" y="3807094"/>
              <a:ext cx="502276" cy="369332"/>
            </a:xfrm>
            <a:prstGeom prst="rect">
              <a:avLst/>
            </a:prstGeom>
            <a:noFill/>
            <a:scene3d>
              <a:camera prst="orthographicFront"/>
              <a:lightRig rig="flood" dir="t">
                <a:rot lat="0" lon="0" rev="600000"/>
              </a:lightRig>
            </a:scene3d>
            <a:sp3d prstMaterial="softEdge">
              <a:bevelT w="222250" h="22225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7C8FD2D-0037-8726-C5CE-50AB8EEAEE52}"/>
                </a:ext>
              </a:extLst>
            </p:cNvPr>
            <p:cNvSpPr/>
            <p:nvPr/>
          </p:nvSpPr>
          <p:spPr>
            <a:xfrm>
              <a:off x="8249881" y="2713994"/>
              <a:ext cx="914400" cy="9144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8FC3D9B-0431-4964-0212-5CE967C4B954}"/>
                </a:ext>
              </a:extLst>
            </p:cNvPr>
            <p:cNvSpPr/>
            <p:nvPr/>
          </p:nvSpPr>
          <p:spPr>
            <a:xfrm>
              <a:off x="8629646" y="2637993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1BD2A08-C548-C030-033E-17D24FF12B8A}"/>
                </a:ext>
              </a:extLst>
            </p:cNvPr>
            <p:cNvSpPr/>
            <p:nvPr/>
          </p:nvSpPr>
          <p:spPr>
            <a:xfrm>
              <a:off x="8912569" y="2710369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F9824F2-0939-59E8-C8A0-BC9D6B5EA664}"/>
                </a:ext>
              </a:extLst>
            </p:cNvPr>
            <p:cNvSpPr/>
            <p:nvPr/>
          </p:nvSpPr>
          <p:spPr>
            <a:xfrm rot="15131247">
              <a:off x="9116918" y="2390896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>
                <a:rot lat="19200000" lon="20999999" rev="0"/>
              </a:camera>
              <a:lightRig rig="threePt" dir="t"/>
            </a:scene3d>
            <a:sp3d>
              <a:bevelT w="44450" h="63500"/>
              <a:bevelB w="508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683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8883B-B835-CC90-01EB-5CF635ECF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37AA73-2772-4735-391C-9F62E018C4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" t="25388" r="49392" b="15354"/>
          <a:stretch/>
        </p:blipFill>
        <p:spPr>
          <a:xfrm>
            <a:off x="3708251" y="1379555"/>
            <a:ext cx="3654912" cy="3309919"/>
          </a:xfrm>
          <a:prstGeom prst="rect">
            <a:avLst/>
          </a:prstGeom>
        </p:spPr>
      </p:pic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9742F55A-AFD2-3D3C-F6B8-73AD9015C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3EA86134-F20D-0524-E84A-F307785BC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0CE80D-7488-46A2-3461-35A529DEEA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50170" t="23919" b="15354"/>
          <a:stretch>
            <a:fillRect/>
          </a:stretch>
        </p:blipFill>
        <p:spPr>
          <a:xfrm>
            <a:off x="604238" y="1379555"/>
            <a:ext cx="3395161" cy="3334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0D0AAA-9BF9-BA78-2A39-01A8EB2BFA53}"/>
              </a:ext>
            </a:extLst>
          </p:cNvPr>
          <p:cNvSpPr txBox="1"/>
          <p:nvPr/>
        </p:nvSpPr>
        <p:spPr>
          <a:xfrm>
            <a:off x="730503" y="4614970"/>
            <a:ext cx="32688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•NH</a:t>
            </a:r>
            <a:r>
              <a:rPr lang="en-US" b="1" baseline="-250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2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 </a:t>
            </a:r>
            <a:r>
              <a:rPr lang="en-US" dirty="0">
                <a:latin typeface="Proxima Nova Rg" panose="02000506030000020004" pitchFamily="2" charset="0"/>
              </a:rPr>
              <a:t>radical in fresh,</a:t>
            </a:r>
          </a:p>
          <a:p>
            <a:r>
              <a:rPr lang="en-US" dirty="0">
                <a:latin typeface="Proxima Nova Rg" panose="02000506030000020004" pitchFamily="2" charset="0"/>
              </a:rPr>
              <a:t>warm-irradiated NH</a:t>
            </a:r>
            <a:r>
              <a:rPr lang="en-US" baseline="-25000" dirty="0">
                <a:latin typeface="Proxima Nova Rg" panose="02000506030000020004" pitchFamily="2" charset="0"/>
              </a:rPr>
              <a:t>3</a:t>
            </a:r>
          </a:p>
          <a:p>
            <a:r>
              <a:rPr lang="en-US" sz="1400" dirty="0">
                <a:latin typeface="Garamond" panose="02020404030301010803" pitchFamily="18" charset="0"/>
              </a:rPr>
              <a:t>Alexander Berlin, PSTP2011, St. Petersburg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73191-602E-BA6B-3429-6A6817E24192}"/>
              </a:ext>
            </a:extLst>
          </p:cNvPr>
          <p:cNvSpPr txBox="1"/>
          <p:nvPr/>
        </p:nvSpPr>
        <p:spPr>
          <a:xfrm>
            <a:off x="4060192" y="4614970"/>
            <a:ext cx="3268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•NH</a:t>
            </a:r>
            <a:r>
              <a:rPr lang="en-US" b="1" baseline="-250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2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 </a:t>
            </a:r>
            <a:r>
              <a:rPr lang="en-US" dirty="0">
                <a:latin typeface="Proxima Nova Rg" panose="02000506030000020004" pitchFamily="2" charset="0"/>
              </a:rPr>
              <a:t>radical 16-year-old</a:t>
            </a:r>
          </a:p>
          <a:p>
            <a:r>
              <a:rPr lang="en-US" dirty="0">
                <a:latin typeface="Proxima Nova Rg" panose="02000506030000020004" pitchFamily="2" charset="0"/>
              </a:rPr>
              <a:t>warm-irradiated NH</a:t>
            </a:r>
            <a:r>
              <a:rPr lang="en-US" baseline="-25000" dirty="0">
                <a:latin typeface="Proxima Nova Rg" panose="02000506030000020004" pitchFamily="2" charset="0"/>
              </a:rPr>
              <a:t>3</a:t>
            </a:r>
          </a:p>
          <a:p>
            <a:r>
              <a:rPr lang="en-US" i="1" dirty="0">
                <a:solidFill>
                  <a:srgbClr val="7030A0"/>
                </a:solidFill>
                <a:latin typeface="Proxima Nova Rg" panose="02000506030000020004" pitchFamily="2" charset="0"/>
              </a:rPr>
              <a:t>Is the color center missing?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77D4E5-097B-23E0-4F09-304BEFAED400}"/>
              </a:ext>
            </a:extLst>
          </p:cNvPr>
          <p:cNvSpPr txBox="1"/>
          <p:nvPr/>
        </p:nvSpPr>
        <p:spPr>
          <a:xfrm>
            <a:off x="543445" y="1138179"/>
            <a:ext cx="4560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Alexander Berlin, PSTP2011, St. Petersburg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DAA835-D4DC-A94F-A89F-697C87EB96FD}"/>
              </a:ext>
            </a:extLst>
          </p:cNvPr>
          <p:cNvSpPr txBox="1"/>
          <p:nvPr/>
        </p:nvSpPr>
        <p:spPr>
          <a:xfrm>
            <a:off x="5675086" y="188007"/>
            <a:ext cx="594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Radicals in irradiated ammonia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98BF2B-8E32-F27A-6D93-0666A4D31586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0" y="511173"/>
            <a:ext cx="5675086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reeform 1">
            <a:extLst>
              <a:ext uri="{FF2B5EF4-FFF2-40B4-BE49-F238E27FC236}">
                <a16:creationId xmlns:a16="http://schemas.microsoft.com/office/drawing/2014/main" id="{76CBAD30-35FE-0241-A0A7-9ABB885E3DB0}"/>
              </a:ext>
            </a:extLst>
          </p:cNvPr>
          <p:cNvSpPr/>
          <p:nvPr/>
        </p:nvSpPr>
        <p:spPr>
          <a:xfrm>
            <a:off x="4124372" y="1843300"/>
            <a:ext cx="2942739" cy="2145110"/>
          </a:xfrm>
          <a:custGeom>
            <a:avLst/>
            <a:gdLst>
              <a:gd name="connsiteX0" fmla="*/ 0 w 2653048"/>
              <a:gd name="connsiteY0" fmla="*/ 1057846 h 2044984"/>
              <a:gd name="connsiteX1" fmla="*/ 463639 w 2653048"/>
              <a:gd name="connsiteY1" fmla="*/ 1032088 h 2044984"/>
              <a:gd name="connsiteX2" fmla="*/ 669701 w 2653048"/>
              <a:gd name="connsiteY2" fmla="*/ 877542 h 2044984"/>
              <a:gd name="connsiteX3" fmla="*/ 965915 w 2653048"/>
              <a:gd name="connsiteY3" fmla="*/ 1778 h 2044984"/>
              <a:gd name="connsiteX4" fmla="*/ 1287887 w 2653048"/>
              <a:gd name="connsiteY4" fmla="*/ 1135119 h 2044984"/>
              <a:gd name="connsiteX5" fmla="*/ 1635617 w 2653048"/>
              <a:gd name="connsiteY5" fmla="*/ 2036640 h 2044984"/>
              <a:gd name="connsiteX6" fmla="*/ 1815921 w 2653048"/>
              <a:gd name="connsiteY6" fmla="*/ 1560122 h 2044984"/>
              <a:gd name="connsiteX7" fmla="*/ 2099256 w 2653048"/>
              <a:gd name="connsiteY7" fmla="*/ 1147998 h 2044984"/>
              <a:gd name="connsiteX8" fmla="*/ 2653048 w 2653048"/>
              <a:gd name="connsiteY8" fmla="*/ 1070725 h 2044984"/>
              <a:gd name="connsiteX0" fmla="*/ 0 w 2653048"/>
              <a:gd name="connsiteY0" fmla="*/ 1057846 h 2039168"/>
              <a:gd name="connsiteX1" fmla="*/ 463639 w 2653048"/>
              <a:gd name="connsiteY1" fmla="*/ 1032088 h 2039168"/>
              <a:gd name="connsiteX2" fmla="*/ 669701 w 2653048"/>
              <a:gd name="connsiteY2" fmla="*/ 877542 h 2039168"/>
              <a:gd name="connsiteX3" fmla="*/ 965915 w 2653048"/>
              <a:gd name="connsiteY3" fmla="*/ 1778 h 2039168"/>
              <a:gd name="connsiteX4" fmla="*/ 1287887 w 2653048"/>
              <a:gd name="connsiteY4" fmla="*/ 1135119 h 2039168"/>
              <a:gd name="connsiteX5" fmla="*/ 1635617 w 2653048"/>
              <a:gd name="connsiteY5" fmla="*/ 2036640 h 2039168"/>
              <a:gd name="connsiteX6" fmla="*/ 1931831 w 2653048"/>
              <a:gd name="connsiteY6" fmla="*/ 1397257 h 2039168"/>
              <a:gd name="connsiteX7" fmla="*/ 2099256 w 2653048"/>
              <a:gd name="connsiteY7" fmla="*/ 1147998 h 2039168"/>
              <a:gd name="connsiteX8" fmla="*/ 2653048 w 2653048"/>
              <a:gd name="connsiteY8" fmla="*/ 1070725 h 2039168"/>
              <a:gd name="connsiteX0" fmla="*/ 0 w 2653048"/>
              <a:gd name="connsiteY0" fmla="*/ 1057846 h 2038238"/>
              <a:gd name="connsiteX1" fmla="*/ 463639 w 2653048"/>
              <a:gd name="connsiteY1" fmla="*/ 1032088 h 2038238"/>
              <a:gd name="connsiteX2" fmla="*/ 669701 w 2653048"/>
              <a:gd name="connsiteY2" fmla="*/ 877542 h 2038238"/>
              <a:gd name="connsiteX3" fmla="*/ 965915 w 2653048"/>
              <a:gd name="connsiteY3" fmla="*/ 1778 h 2038238"/>
              <a:gd name="connsiteX4" fmla="*/ 1287887 w 2653048"/>
              <a:gd name="connsiteY4" fmla="*/ 1135119 h 2038238"/>
              <a:gd name="connsiteX5" fmla="*/ 1635617 w 2653048"/>
              <a:gd name="connsiteY5" fmla="*/ 2036640 h 2038238"/>
              <a:gd name="connsiteX6" fmla="*/ 1943120 w 2653048"/>
              <a:gd name="connsiteY6" fmla="*/ 1349670 h 2038238"/>
              <a:gd name="connsiteX7" fmla="*/ 2099256 w 2653048"/>
              <a:gd name="connsiteY7" fmla="*/ 1147998 h 2038238"/>
              <a:gd name="connsiteX8" fmla="*/ 2653048 w 2653048"/>
              <a:gd name="connsiteY8" fmla="*/ 1070725 h 2038238"/>
              <a:gd name="connsiteX0" fmla="*/ 0 w 2653048"/>
              <a:gd name="connsiteY0" fmla="*/ 1057846 h 2038241"/>
              <a:gd name="connsiteX1" fmla="*/ 463639 w 2653048"/>
              <a:gd name="connsiteY1" fmla="*/ 1032088 h 2038241"/>
              <a:gd name="connsiteX2" fmla="*/ 669701 w 2653048"/>
              <a:gd name="connsiteY2" fmla="*/ 877542 h 2038241"/>
              <a:gd name="connsiteX3" fmla="*/ 965915 w 2653048"/>
              <a:gd name="connsiteY3" fmla="*/ 1778 h 2038241"/>
              <a:gd name="connsiteX4" fmla="*/ 1287887 w 2653048"/>
              <a:gd name="connsiteY4" fmla="*/ 1135119 h 2038241"/>
              <a:gd name="connsiteX5" fmla="*/ 1635617 w 2653048"/>
              <a:gd name="connsiteY5" fmla="*/ 2036640 h 2038241"/>
              <a:gd name="connsiteX6" fmla="*/ 1943120 w 2653048"/>
              <a:gd name="connsiteY6" fmla="*/ 1349670 h 2038241"/>
              <a:gd name="connsiteX7" fmla="*/ 2150056 w 2653048"/>
              <a:gd name="connsiteY7" fmla="*/ 1140067 h 2038241"/>
              <a:gd name="connsiteX8" fmla="*/ 2653048 w 2653048"/>
              <a:gd name="connsiteY8" fmla="*/ 1070725 h 2038241"/>
              <a:gd name="connsiteX0" fmla="*/ 0 w 2653048"/>
              <a:gd name="connsiteY0" fmla="*/ 1057846 h 2038241"/>
              <a:gd name="connsiteX1" fmla="*/ 463639 w 2653048"/>
              <a:gd name="connsiteY1" fmla="*/ 1032088 h 2038241"/>
              <a:gd name="connsiteX2" fmla="*/ 669701 w 2653048"/>
              <a:gd name="connsiteY2" fmla="*/ 877542 h 2038241"/>
              <a:gd name="connsiteX3" fmla="*/ 965915 w 2653048"/>
              <a:gd name="connsiteY3" fmla="*/ 1778 h 2038241"/>
              <a:gd name="connsiteX4" fmla="*/ 1287887 w 2653048"/>
              <a:gd name="connsiteY4" fmla="*/ 1135119 h 2038241"/>
              <a:gd name="connsiteX5" fmla="*/ 1635617 w 2653048"/>
              <a:gd name="connsiteY5" fmla="*/ 2036640 h 2038241"/>
              <a:gd name="connsiteX6" fmla="*/ 1943120 w 2653048"/>
              <a:gd name="connsiteY6" fmla="*/ 1349670 h 2038241"/>
              <a:gd name="connsiteX7" fmla="*/ 2150056 w 2653048"/>
              <a:gd name="connsiteY7" fmla="*/ 1140067 h 2038241"/>
              <a:gd name="connsiteX8" fmla="*/ 2653048 w 2653048"/>
              <a:gd name="connsiteY8" fmla="*/ 1070725 h 2038241"/>
              <a:gd name="connsiteX0" fmla="*/ 0 w 2653048"/>
              <a:gd name="connsiteY0" fmla="*/ 1057846 h 2038241"/>
              <a:gd name="connsiteX1" fmla="*/ 463639 w 2653048"/>
              <a:gd name="connsiteY1" fmla="*/ 1032088 h 2038241"/>
              <a:gd name="connsiteX2" fmla="*/ 669701 w 2653048"/>
              <a:gd name="connsiteY2" fmla="*/ 877542 h 2038241"/>
              <a:gd name="connsiteX3" fmla="*/ 965915 w 2653048"/>
              <a:gd name="connsiteY3" fmla="*/ 1778 h 2038241"/>
              <a:gd name="connsiteX4" fmla="*/ 1287887 w 2653048"/>
              <a:gd name="connsiteY4" fmla="*/ 1135119 h 2038241"/>
              <a:gd name="connsiteX5" fmla="*/ 1635617 w 2653048"/>
              <a:gd name="connsiteY5" fmla="*/ 2036640 h 2038241"/>
              <a:gd name="connsiteX6" fmla="*/ 1943120 w 2653048"/>
              <a:gd name="connsiteY6" fmla="*/ 1349670 h 2038241"/>
              <a:gd name="connsiteX7" fmla="*/ 2150056 w 2653048"/>
              <a:gd name="connsiteY7" fmla="*/ 1140067 h 2038241"/>
              <a:gd name="connsiteX8" fmla="*/ 2653048 w 2653048"/>
              <a:gd name="connsiteY8" fmla="*/ 1070725 h 2038241"/>
              <a:gd name="connsiteX0" fmla="*/ 0 w 2653048"/>
              <a:gd name="connsiteY0" fmla="*/ 1057846 h 2038307"/>
              <a:gd name="connsiteX1" fmla="*/ 463639 w 2653048"/>
              <a:gd name="connsiteY1" fmla="*/ 1032088 h 2038307"/>
              <a:gd name="connsiteX2" fmla="*/ 669701 w 2653048"/>
              <a:gd name="connsiteY2" fmla="*/ 877542 h 2038307"/>
              <a:gd name="connsiteX3" fmla="*/ 965915 w 2653048"/>
              <a:gd name="connsiteY3" fmla="*/ 1778 h 2038307"/>
              <a:gd name="connsiteX4" fmla="*/ 1287887 w 2653048"/>
              <a:gd name="connsiteY4" fmla="*/ 1135119 h 2038307"/>
              <a:gd name="connsiteX5" fmla="*/ 1635617 w 2653048"/>
              <a:gd name="connsiteY5" fmla="*/ 2036640 h 2038307"/>
              <a:gd name="connsiteX6" fmla="*/ 1943120 w 2653048"/>
              <a:gd name="connsiteY6" fmla="*/ 1349670 h 2038307"/>
              <a:gd name="connsiteX7" fmla="*/ 2150056 w 2653048"/>
              <a:gd name="connsiteY7" fmla="*/ 1140067 h 2038307"/>
              <a:gd name="connsiteX8" fmla="*/ 2653048 w 2653048"/>
              <a:gd name="connsiteY8" fmla="*/ 1070725 h 2038307"/>
              <a:gd name="connsiteX0" fmla="*/ 0 w 2653048"/>
              <a:gd name="connsiteY0" fmla="*/ 1057846 h 2038307"/>
              <a:gd name="connsiteX1" fmla="*/ 463639 w 2653048"/>
              <a:gd name="connsiteY1" fmla="*/ 1032088 h 2038307"/>
              <a:gd name="connsiteX2" fmla="*/ 669701 w 2653048"/>
              <a:gd name="connsiteY2" fmla="*/ 877542 h 2038307"/>
              <a:gd name="connsiteX3" fmla="*/ 965915 w 2653048"/>
              <a:gd name="connsiteY3" fmla="*/ 1778 h 2038307"/>
              <a:gd name="connsiteX4" fmla="*/ 1287887 w 2653048"/>
              <a:gd name="connsiteY4" fmla="*/ 1135119 h 2038307"/>
              <a:gd name="connsiteX5" fmla="*/ 1635617 w 2653048"/>
              <a:gd name="connsiteY5" fmla="*/ 2036640 h 2038307"/>
              <a:gd name="connsiteX6" fmla="*/ 1943120 w 2653048"/>
              <a:gd name="connsiteY6" fmla="*/ 1349670 h 2038307"/>
              <a:gd name="connsiteX7" fmla="*/ 2150056 w 2653048"/>
              <a:gd name="connsiteY7" fmla="*/ 1140067 h 2038307"/>
              <a:gd name="connsiteX8" fmla="*/ 2653048 w 2653048"/>
              <a:gd name="connsiteY8" fmla="*/ 1070725 h 2038307"/>
              <a:gd name="connsiteX0" fmla="*/ 0 w 2653048"/>
              <a:gd name="connsiteY0" fmla="*/ 1057846 h 2038307"/>
              <a:gd name="connsiteX1" fmla="*/ 463639 w 2653048"/>
              <a:gd name="connsiteY1" fmla="*/ 1032088 h 2038307"/>
              <a:gd name="connsiteX2" fmla="*/ 669701 w 2653048"/>
              <a:gd name="connsiteY2" fmla="*/ 877542 h 2038307"/>
              <a:gd name="connsiteX3" fmla="*/ 965915 w 2653048"/>
              <a:gd name="connsiteY3" fmla="*/ 1778 h 2038307"/>
              <a:gd name="connsiteX4" fmla="*/ 1287887 w 2653048"/>
              <a:gd name="connsiteY4" fmla="*/ 1135119 h 2038307"/>
              <a:gd name="connsiteX5" fmla="*/ 1635617 w 2653048"/>
              <a:gd name="connsiteY5" fmla="*/ 2036640 h 2038307"/>
              <a:gd name="connsiteX6" fmla="*/ 1943120 w 2653048"/>
              <a:gd name="connsiteY6" fmla="*/ 1349670 h 2038307"/>
              <a:gd name="connsiteX7" fmla="*/ 2150056 w 2653048"/>
              <a:gd name="connsiteY7" fmla="*/ 1140067 h 2038307"/>
              <a:gd name="connsiteX8" fmla="*/ 2653048 w 2653048"/>
              <a:gd name="connsiteY8" fmla="*/ 1070725 h 2038307"/>
              <a:gd name="connsiteX0" fmla="*/ 0 w 2653048"/>
              <a:gd name="connsiteY0" fmla="*/ 1057846 h 2038307"/>
              <a:gd name="connsiteX1" fmla="*/ 463639 w 2653048"/>
              <a:gd name="connsiteY1" fmla="*/ 1032088 h 2038307"/>
              <a:gd name="connsiteX2" fmla="*/ 669701 w 2653048"/>
              <a:gd name="connsiteY2" fmla="*/ 877542 h 2038307"/>
              <a:gd name="connsiteX3" fmla="*/ 965915 w 2653048"/>
              <a:gd name="connsiteY3" fmla="*/ 1778 h 2038307"/>
              <a:gd name="connsiteX4" fmla="*/ 1287887 w 2653048"/>
              <a:gd name="connsiteY4" fmla="*/ 1135119 h 2038307"/>
              <a:gd name="connsiteX5" fmla="*/ 1635617 w 2653048"/>
              <a:gd name="connsiteY5" fmla="*/ 2036640 h 2038307"/>
              <a:gd name="connsiteX6" fmla="*/ 1943120 w 2653048"/>
              <a:gd name="connsiteY6" fmla="*/ 1349670 h 2038307"/>
              <a:gd name="connsiteX7" fmla="*/ 2150056 w 2653048"/>
              <a:gd name="connsiteY7" fmla="*/ 1140067 h 2038307"/>
              <a:gd name="connsiteX8" fmla="*/ 2653048 w 2653048"/>
              <a:gd name="connsiteY8" fmla="*/ 1070725 h 2038307"/>
              <a:gd name="connsiteX0" fmla="*/ 0 w 2653048"/>
              <a:gd name="connsiteY0" fmla="*/ 1057846 h 2037921"/>
              <a:gd name="connsiteX1" fmla="*/ 463639 w 2653048"/>
              <a:gd name="connsiteY1" fmla="*/ 1032088 h 2037921"/>
              <a:gd name="connsiteX2" fmla="*/ 669701 w 2653048"/>
              <a:gd name="connsiteY2" fmla="*/ 877542 h 2037921"/>
              <a:gd name="connsiteX3" fmla="*/ 965915 w 2653048"/>
              <a:gd name="connsiteY3" fmla="*/ 1778 h 2037921"/>
              <a:gd name="connsiteX4" fmla="*/ 1287887 w 2653048"/>
              <a:gd name="connsiteY4" fmla="*/ 1135119 h 2037921"/>
              <a:gd name="connsiteX5" fmla="*/ 1635617 w 2653048"/>
              <a:gd name="connsiteY5" fmla="*/ 2036640 h 2037921"/>
              <a:gd name="connsiteX6" fmla="*/ 1954408 w 2653048"/>
              <a:gd name="connsiteY6" fmla="*/ 1325878 h 2037921"/>
              <a:gd name="connsiteX7" fmla="*/ 2150056 w 2653048"/>
              <a:gd name="connsiteY7" fmla="*/ 1140067 h 2037921"/>
              <a:gd name="connsiteX8" fmla="*/ 2653048 w 2653048"/>
              <a:gd name="connsiteY8" fmla="*/ 1070725 h 2037921"/>
              <a:gd name="connsiteX0" fmla="*/ 0 w 2653048"/>
              <a:gd name="connsiteY0" fmla="*/ 1057846 h 2037920"/>
              <a:gd name="connsiteX1" fmla="*/ 463639 w 2653048"/>
              <a:gd name="connsiteY1" fmla="*/ 1032088 h 2037920"/>
              <a:gd name="connsiteX2" fmla="*/ 669701 w 2653048"/>
              <a:gd name="connsiteY2" fmla="*/ 877542 h 2037920"/>
              <a:gd name="connsiteX3" fmla="*/ 965915 w 2653048"/>
              <a:gd name="connsiteY3" fmla="*/ 1778 h 2037920"/>
              <a:gd name="connsiteX4" fmla="*/ 1287887 w 2653048"/>
              <a:gd name="connsiteY4" fmla="*/ 1135119 h 2037920"/>
              <a:gd name="connsiteX5" fmla="*/ 1635617 w 2653048"/>
              <a:gd name="connsiteY5" fmla="*/ 2036640 h 2037920"/>
              <a:gd name="connsiteX6" fmla="*/ 1954408 w 2653048"/>
              <a:gd name="connsiteY6" fmla="*/ 1325878 h 2037920"/>
              <a:gd name="connsiteX7" fmla="*/ 2150056 w 2653048"/>
              <a:gd name="connsiteY7" fmla="*/ 1140067 h 2037920"/>
              <a:gd name="connsiteX8" fmla="*/ 2653048 w 2653048"/>
              <a:gd name="connsiteY8" fmla="*/ 1070725 h 2037920"/>
              <a:gd name="connsiteX0" fmla="*/ 0 w 2653048"/>
              <a:gd name="connsiteY0" fmla="*/ 1057846 h 2037824"/>
              <a:gd name="connsiteX1" fmla="*/ 463639 w 2653048"/>
              <a:gd name="connsiteY1" fmla="*/ 1032088 h 2037824"/>
              <a:gd name="connsiteX2" fmla="*/ 669701 w 2653048"/>
              <a:gd name="connsiteY2" fmla="*/ 877542 h 2037824"/>
              <a:gd name="connsiteX3" fmla="*/ 965915 w 2653048"/>
              <a:gd name="connsiteY3" fmla="*/ 1778 h 2037824"/>
              <a:gd name="connsiteX4" fmla="*/ 1287887 w 2653048"/>
              <a:gd name="connsiteY4" fmla="*/ 1135119 h 2037824"/>
              <a:gd name="connsiteX5" fmla="*/ 1635617 w 2653048"/>
              <a:gd name="connsiteY5" fmla="*/ 2036640 h 2037824"/>
              <a:gd name="connsiteX6" fmla="*/ 1954408 w 2653048"/>
              <a:gd name="connsiteY6" fmla="*/ 1325878 h 2037824"/>
              <a:gd name="connsiteX7" fmla="*/ 2150056 w 2653048"/>
              <a:gd name="connsiteY7" fmla="*/ 1140067 h 2037824"/>
              <a:gd name="connsiteX8" fmla="*/ 2653048 w 2653048"/>
              <a:gd name="connsiteY8" fmla="*/ 1070725 h 2037824"/>
              <a:gd name="connsiteX0" fmla="*/ 0 w 2653048"/>
              <a:gd name="connsiteY0" fmla="*/ 1057846 h 2037619"/>
              <a:gd name="connsiteX1" fmla="*/ 463639 w 2653048"/>
              <a:gd name="connsiteY1" fmla="*/ 1032088 h 2037619"/>
              <a:gd name="connsiteX2" fmla="*/ 669701 w 2653048"/>
              <a:gd name="connsiteY2" fmla="*/ 877542 h 2037619"/>
              <a:gd name="connsiteX3" fmla="*/ 965915 w 2653048"/>
              <a:gd name="connsiteY3" fmla="*/ 1778 h 2037619"/>
              <a:gd name="connsiteX4" fmla="*/ 1287887 w 2653048"/>
              <a:gd name="connsiteY4" fmla="*/ 1135119 h 2037619"/>
              <a:gd name="connsiteX5" fmla="*/ 1635617 w 2653048"/>
              <a:gd name="connsiteY5" fmla="*/ 2036640 h 2037619"/>
              <a:gd name="connsiteX6" fmla="*/ 1926186 w 2653048"/>
              <a:gd name="connsiteY6" fmla="*/ 1310016 h 2037619"/>
              <a:gd name="connsiteX7" fmla="*/ 2150056 w 2653048"/>
              <a:gd name="connsiteY7" fmla="*/ 1140067 h 2037619"/>
              <a:gd name="connsiteX8" fmla="*/ 2653048 w 2653048"/>
              <a:gd name="connsiteY8" fmla="*/ 1070725 h 2037619"/>
              <a:gd name="connsiteX0" fmla="*/ 0 w 2653048"/>
              <a:gd name="connsiteY0" fmla="*/ 1057846 h 2037619"/>
              <a:gd name="connsiteX1" fmla="*/ 463639 w 2653048"/>
              <a:gd name="connsiteY1" fmla="*/ 1032088 h 2037619"/>
              <a:gd name="connsiteX2" fmla="*/ 669701 w 2653048"/>
              <a:gd name="connsiteY2" fmla="*/ 877542 h 2037619"/>
              <a:gd name="connsiteX3" fmla="*/ 965915 w 2653048"/>
              <a:gd name="connsiteY3" fmla="*/ 1778 h 2037619"/>
              <a:gd name="connsiteX4" fmla="*/ 1287887 w 2653048"/>
              <a:gd name="connsiteY4" fmla="*/ 1135119 h 2037619"/>
              <a:gd name="connsiteX5" fmla="*/ 1635617 w 2653048"/>
              <a:gd name="connsiteY5" fmla="*/ 2036640 h 2037619"/>
              <a:gd name="connsiteX6" fmla="*/ 1926186 w 2653048"/>
              <a:gd name="connsiteY6" fmla="*/ 1310016 h 2037619"/>
              <a:gd name="connsiteX7" fmla="*/ 2150056 w 2653048"/>
              <a:gd name="connsiteY7" fmla="*/ 1140067 h 2037619"/>
              <a:gd name="connsiteX8" fmla="*/ 2653048 w 2653048"/>
              <a:gd name="connsiteY8" fmla="*/ 1070725 h 2037619"/>
              <a:gd name="connsiteX0" fmla="*/ 0 w 2653048"/>
              <a:gd name="connsiteY0" fmla="*/ 1057846 h 2037606"/>
              <a:gd name="connsiteX1" fmla="*/ 463639 w 2653048"/>
              <a:gd name="connsiteY1" fmla="*/ 1032088 h 2037606"/>
              <a:gd name="connsiteX2" fmla="*/ 669701 w 2653048"/>
              <a:gd name="connsiteY2" fmla="*/ 877542 h 2037606"/>
              <a:gd name="connsiteX3" fmla="*/ 965915 w 2653048"/>
              <a:gd name="connsiteY3" fmla="*/ 1778 h 2037606"/>
              <a:gd name="connsiteX4" fmla="*/ 1287887 w 2653048"/>
              <a:gd name="connsiteY4" fmla="*/ 1135119 h 2037606"/>
              <a:gd name="connsiteX5" fmla="*/ 1635617 w 2653048"/>
              <a:gd name="connsiteY5" fmla="*/ 2036640 h 2037606"/>
              <a:gd name="connsiteX6" fmla="*/ 1926186 w 2653048"/>
              <a:gd name="connsiteY6" fmla="*/ 1310016 h 2037606"/>
              <a:gd name="connsiteX7" fmla="*/ 2150056 w 2653048"/>
              <a:gd name="connsiteY7" fmla="*/ 1140067 h 2037606"/>
              <a:gd name="connsiteX8" fmla="*/ 2653048 w 2653048"/>
              <a:gd name="connsiteY8" fmla="*/ 1070725 h 203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3048" h="2037606">
                <a:moveTo>
                  <a:pt x="0" y="1057846"/>
                </a:moveTo>
                <a:cubicBezTo>
                  <a:pt x="176011" y="1059992"/>
                  <a:pt x="352022" y="1062139"/>
                  <a:pt x="463639" y="1032088"/>
                </a:cubicBezTo>
                <a:cubicBezTo>
                  <a:pt x="575256" y="1002037"/>
                  <a:pt x="585988" y="1049260"/>
                  <a:pt x="669701" y="877542"/>
                </a:cubicBezTo>
                <a:cubicBezTo>
                  <a:pt x="753414" y="705824"/>
                  <a:pt x="862884" y="-41152"/>
                  <a:pt x="965915" y="1778"/>
                </a:cubicBezTo>
                <a:cubicBezTo>
                  <a:pt x="1068946" y="44707"/>
                  <a:pt x="1176270" y="795975"/>
                  <a:pt x="1287887" y="1135119"/>
                </a:cubicBezTo>
                <a:cubicBezTo>
                  <a:pt x="1399504" y="1474263"/>
                  <a:pt x="1529234" y="2007491"/>
                  <a:pt x="1635617" y="2036640"/>
                </a:cubicBezTo>
                <a:cubicBezTo>
                  <a:pt x="1742000" y="2065789"/>
                  <a:pt x="1851736" y="1427720"/>
                  <a:pt x="1926186" y="1310016"/>
                </a:cubicBezTo>
                <a:cubicBezTo>
                  <a:pt x="2000636" y="1192312"/>
                  <a:pt x="2021823" y="1174048"/>
                  <a:pt x="2150056" y="1140067"/>
                </a:cubicBezTo>
                <a:cubicBezTo>
                  <a:pt x="2289577" y="1098157"/>
                  <a:pt x="2445912" y="1068578"/>
                  <a:pt x="2653048" y="1070725"/>
                </a:cubicBezTo>
              </a:path>
            </a:pathLst>
          </a:custGeom>
          <a:noFill/>
          <a:ln w="952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FBB2F1-053E-E5F9-0DF0-08FC02181A7E}"/>
              </a:ext>
            </a:extLst>
          </p:cNvPr>
          <p:cNvGrpSpPr/>
          <p:nvPr/>
        </p:nvGrpSpPr>
        <p:grpSpPr>
          <a:xfrm>
            <a:off x="7549605" y="1876778"/>
            <a:ext cx="3060524" cy="3303274"/>
            <a:chOff x="7549605" y="1876778"/>
            <a:chExt cx="3060524" cy="330327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891341A-3095-0F5E-5A2B-24ACA67798DF}"/>
                </a:ext>
              </a:extLst>
            </p:cNvPr>
            <p:cNvSpPr/>
            <p:nvPr/>
          </p:nvSpPr>
          <p:spPr>
            <a:xfrm rot="1273895">
              <a:off x="8303567" y="3371802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4402CAF-84DD-487B-0AAA-060791545E70}"/>
                </a:ext>
              </a:extLst>
            </p:cNvPr>
            <p:cNvSpPr/>
            <p:nvPr/>
          </p:nvSpPr>
          <p:spPr>
            <a:xfrm>
              <a:off x="10018921" y="38580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133350" h="1270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937122B-08C8-D09A-F8D8-09C0A3D48F61}"/>
                </a:ext>
              </a:extLst>
            </p:cNvPr>
            <p:cNvSpPr/>
            <p:nvPr/>
          </p:nvSpPr>
          <p:spPr>
            <a:xfrm>
              <a:off x="9695729" y="3534560"/>
              <a:ext cx="914400" cy="9144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2758FA3-A888-C4C9-A252-3A2327AF9E9D}"/>
                </a:ext>
              </a:extLst>
            </p:cNvPr>
            <p:cNvSpPr/>
            <p:nvPr/>
          </p:nvSpPr>
          <p:spPr>
            <a:xfrm rot="4304885">
              <a:off x="7960401" y="2824124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>
                <a:rot lat="3000000" lon="20999999" rev="0"/>
              </a:camera>
              <a:lightRig rig="threePt" dir="t"/>
            </a:scene3d>
            <a:sp3d>
              <a:bevelT w="44450" h="63500"/>
              <a:bevelB w="508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25419C-E4B1-FDA0-5C0C-B5CA919E93AC}"/>
                </a:ext>
              </a:extLst>
            </p:cNvPr>
            <p:cNvSpPr/>
            <p:nvPr/>
          </p:nvSpPr>
          <p:spPr>
            <a:xfrm rot="18104031">
              <a:off x="9262388" y="2942958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CF9B04D-15D5-440E-8B11-A6DC5F79ABF3}"/>
                </a:ext>
              </a:extLst>
            </p:cNvPr>
            <p:cNvSpPr/>
            <p:nvPr/>
          </p:nvSpPr>
          <p:spPr>
            <a:xfrm>
              <a:off x="7672555" y="3449038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 rad="280951"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B3C30B2-D2E9-80D6-EF5D-22634BCE8734}"/>
                </a:ext>
              </a:extLst>
            </p:cNvPr>
            <p:cNvSpPr/>
            <p:nvPr/>
          </p:nvSpPr>
          <p:spPr>
            <a:xfrm>
              <a:off x="9644297" y="3780537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21772A7-C4C2-C16C-75A6-2F4439B88221}"/>
                </a:ext>
              </a:extLst>
            </p:cNvPr>
            <p:cNvSpPr/>
            <p:nvPr/>
          </p:nvSpPr>
          <p:spPr>
            <a:xfrm>
              <a:off x="9820702" y="3533668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0D06AEE-CF40-1B67-E8B7-5D593DE42FB9}"/>
                </a:ext>
              </a:extLst>
            </p:cNvPr>
            <p:cNvGrpSpPr/>
            <p:nvPr/>
          </p:nvGrpSpPr>
          <p:grpSpPr>
            <a:xfrm>
              <a:off x="8448541" y="2910324"/>
              <a:ext cx="528034" cy="518676"/>
              <a:chOff x="8448541" y="2910324"/>
              <a:chExt cx="528034" cy="518676"/>
            </a:xfrm>
            <a:scene3d>
              <a:camera prst="orthographicFront"/>
              <a:lightRig rig="flood" dir="t">
                <a:rot lat="0" lon="0" rev="600000"/>
              </a:lightRig>
            </a:scene3d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AB8C2CA-F14A-4228-9DEC-E4ED476833B1}"/>
                  </a:ext>
                </a:extLst>
              </p:cNvPr>
              <p:cNvSpPr/>
              <p:nvPr/>
            </p:nvSpPr>
            <p:spPr>
              <a:xfrm>
                <a:off x="8448541" y="2910324"/>
                <a:ext cx="528034" cy="51867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p3d prstMaterial="softEdge">
                <a:bevelT w="222250" h="2222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C2C40C3-1BC8-94AF-F43B-BEBD08D8FADF}"/>
                  </a:ext>
                </a:extLst>
              </p:cNvPr>
              <p:cNvSpPr txBox="1"/>
              <p:nvPr/>
            </p:nvSpPr>
            <p:spPr>
              <a:xfrm>
                <a:off x="8461420" y="2984996"/>
                <a:ext cx="502276" cy="369332"/>
              </a:xfrm>
              <a:prstGeom prst="rect">
                <a:avLst/>
              </a:prstGeom>
              <a:noFill/>
              <a:sp3d prstMaterial="softEdge">
                <a:bevelT w="222250" h="22225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D9973DC-6974-1079-E0EC-68F6661CAB0D}"/>
                </a:ext>
              </a:extLst>
            </p:cNvPr>
            <p:cNvSpPr/>
            <p:nvPr/>
          </p:nvSpPr>
          <p:spPr>
            <a:xfrm>
              <a:off x="7758928" y="4265652"/>
              <a:ext cx="914400" cy="9144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8800B5D-FF53-02DA-55FE-5EFB1BBD5441}"/>
                </a:ext>
              </a:extLst>
            </p:cNvPr>
            <p:cNvSpPr/>
            <p:nvPr/>
          </p:nvSpPr>
          <p:spPr>
            <a:xfrm>
              <a:off x="8089139" y="457831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133350" h="1270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DA2BFE4-F180-A04D-8536-899D92A5E08E}"/>
                </a:ext>
              </a:extLst>
            </p:cNvPr>
            <p:cNvSpPr/>
            <p:nvPr/>
          </p:nvSpPr>
          <p:spPr>
            <a:xfrm>
              <a:off x="8096757" y="4182919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FC0F18B-1420-D02E-AA31-CE9DDC684567}"/>
                </a:ext>
              </a:extLst>
            </p:cNvPr>
            <p:cNvSpPr/>
            <p:nvPr/>
          </p:nvSpPr>
          <p:spPr>
            <a:xfrm>
              <a:off x="8369666" y="4252302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F3E2534-1852-524E-2ECC-3B5FE8A00026}"/>
                </a:ext>
              </a:extLst>
            </p:cNvPr>
            <p:cNvSpPr/>
            <p:nvPr/>
          </p:nvSpPr>
          <p:spPr>
            <a:xfrm rot="9315451">
              <a:off x="8169908" y="1876778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A6267EC-B872-3CD7-5D6E-CB389A36182E}"/>
                </a:ext>
              </a:extLst>
            </p:cNvPr>
            <p:cNvSpPr/>
            <p:nvPr/>
          </p:nvSpPr>
          <p:spPr>
            <a:xfrm>
              <a:off x="7915565" y="1985538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9396039-B996-70F2-1323-EFCFE9A3BBC6}"/>
                </a:ext>
              </a:extLst>
            </p:cNvPr>
            <p:cNvSpPr/>
            <p:nvPr/>
          </p:nvSpPr>
          <p:spPr>
            <a:xfrm>
              <a:off x="8157394" y="1889019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A03343F-0F4E-2F6D-D955-8C6DAA48040B}"/>
                </a:ext>
              </a:extLst>
            </p:cNvPr>
            <p:cNvSpPr txBox="1"/>
            <p:nvPr/>
          </p:nvSpPr>
          <p:spPr>
            <a:xfrm>
              <a:off x="7975161" y="4546522"/>
              <a:ext cx="502276" cy="369332"/>
            </a:xfrm>
            <a:prstGeom prst="rect">
              <a:avLst/>
            </a:prstGeom>
            <a:noFill/>
            <a:scene3d>
              <a:camera prst="orthographicFront"/>
              <a:lightRig rig="flood" dir="t">
                <a:rot lat="0" lon="0" rev="600000"/>
              </a:lightRig>
            </a:scene3d>
            <a:sp3d prstMaterial="softEdge">
              <a:bevelT w="222250" h="22225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318F68-AED8-AA6E-2BCC-C2E548DE7DEC}"/>
                </a:ext>
              </a:extLst>
            </p:cNvPr>
            <p:cNvSpPr txBox="1"/>
            <p:nvPr/>
          </p:nvSpPr>
          <p:spPr>
            <a:xfrm>
              <a:off x="9899725" y="3807094"/>
              <a:ext cx="502276" cy="369332"/>
            </a:xfrm>
            <a:prstGeom prst="rect">
              <a:avLst/>
            </a:prstGeom>
            <a:noFill/>
            <a:scene3d>
              <a:camera prst="orthographicFront"/>
              <a:lightRig rig="flood" dir="t">
                <a:rot lat="0" lon="0" rev="600000"/>
              </a:lightRig>
            </a:scene3d>
            <a:sp3d prstMaterial="softEdge">
              <a:bevelT w="222250" h="22225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8C76BA8-DDB1-073C-825A-A8ED01233AFF}"/>
                </a:ext>
              </a:extLst>
            </p:cNvPr>
            <p:cNvSpPr/>
            <p:nvPr/>
          </p:nvSpPr>
          <p:spPr>
            <a:xfrm>
              <a:off x="8249881" y="2713994"/>
              <a:ext cx="914400" cy="914400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04DB967-6C57-93BA-D524-EC225CE76E9D}"/>
                </a:ext>
              </a:extLst>
            </p:cNvPr>
            <p:cNvSpPr/>
            <p:nvPr/>
          </p:nvSpPr>
          <p:spPr>
            <a:xfrm>
              <a:off x="8629646" y="2637993"/>
              <a:ext cx="164592" cy="164592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FE89FA-CAF1-6F18-4728-97B302F06009}"/>
                </a:ext>
              </a:extLst>
            </p:cNvPr>
            <p:cNvSpPr/>
            <p:nvPr/>
          </p:nvSpPr>
          <p:spPr>
            <a:xfrm>
              <a:off x="8912569" y="2710369"/>
              <a:ext cx="164592" cy="1645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flat"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76827C5-45AE-DC51-BE9E-5B27185EDCA7}"/>
                </a:ext>
              </a:extLst>
            </p:cNvPr>
            <p:cNvSpPr/>
            <p:nvPr/>
          </p:nvSpPr>
          <p:spPr>
            <a:xfrm rot="15131247">
              <a:off x="9116918" y="2390896"/>
              <a:ext cx="317694" cy="1139286"/>
            </a:xfrm>
            <a:custGeom>
              <a:avLst/>
              <a:gdLst>
                <a:gd name="connsiteX0" fmla="*/ 256746 w 606884"/>
                <a:gd name="connsiteY0" fmla="*/ 123 h 1156004"/>
                <a:gd name="connsiteX1" fmla="*/ 12047 w 606884"/>
                <a:gd name="connsiteY1" fmla="*/ 605430 h 1156004"/>
                <a:gd name="connsiteX2" fmla="*/ 76441 w 606884"/>
                <a:gd name="connsiteY2" fmla="*/ 1030433 h 1156004"/>
                <a:gd name="connsiteX3" fmla="*/ 411292 w 606884"/>
                <a:gd name="connsiteY3" fmla="*/ 1133464 h 1156004"/>
                <a:gd name="connsiteX4" fmla="*/ 604475 w 606884"/>
                <a:gd name="connsiteY4" fmla="*/ 656946 h 1156004"/>
                <a:gd name="connsiteX5" fmla="*/ 256746 w 606884"/>
                <a:gd name="connsiteY5" fmla="*/ 123 h 1156004"/>
                <a:gd name="connsiteX0" fmla="*/ 256746 w 595199"/>
                <a:gd name="connsiteY0" fmla="*/ 17 h 1155898"/>
                <a:gd name="connsiteX1" fmla="*/ 12047 w 595199"/>
                <a:gd name="connsiteY1" fmla="*/ 605324 h 1155898"/>
                <a:gd name="connsiteX2" fmla="*/ 76441 w 595199"/>
                <a:gd name="connsiteY2" fmla="*/ 1030327 h 1155898"/>
                <a:gd name="connsiteX3" fmla="*/ 411292 w 595199"/>
                <a:gd name="connsiteY3" fmla="*/ 1133358 h 1155898"/>
                <a:gd name="connsiteX4" fmla="*/ 592576 w 595199"/>
                <a:gd name="connsiteY4" fmla="*/ 623947 h 1155898"/>
                <a:gd name="connsiteX5" fmla="*/ 256746 w 595199"/>
                <a:gd name="connsiteY5" fmla="*/ 17 h 1155898"/>
                <a:gd name="connsiteX0" fmla="*/ 254064 w 592515"/>
                <a:gd name="connsiteY0" fmla="*/ 17 h 1165956"/>
                <a:gd name="connsiteX1" fmla="*/ 9365 w 592515"/>
                <a:gd name="connsiteY1" fmla="*/ 605324 h 1165956"/>
                <a:gd name="connsiteX2" fmla="*/ 85656 w 592515"/>
                <a:gd name="connsiteY2" fmla="*/ 1076376 h 1165956"/>
                <a:gd name="connsiteX3" fmla="*/ 408610 w 592515"/>
                <a:gd name="connsiteY3" fmla="*/ 1133358 h 1165956"/>
                <a:gd name="connsiteX4" fmla="*/ 589894 w 592515"/>
                <a:gd name="connsiteY4" fmla="*/ 623947 h 1165956"/>
                <a:gd name="connsiteX5" fmla="*/ 254064 w 592515"/>
                <a:gd name="connsiteY5" fmla="*/ 17 h 1165956"/>
                <a:gd name="connsiteX0" fmla="*/ 255375 w 600757"/>
                <a:gd name="connsiteY0" fmla="*/ 17 h 1147437"/>
                <a:gd name="connsiteX1" fmla="*/ 10676 w 600757"/>
                <a:gd name="connsiteY1" fmla="*/ 605324 h 1147437"/>
                <a:gd name="connsiteX2" fmla="*/ 86967 w 600757"/>
                <a:gd name="connsiteY2" fmla="*/ 1076376 h 1147437"/>
                <a:gd name="connsiteX3" fmla="*/ 469409 w 600757"/>
                <a:gd name="connsiteY3" fmla="*/ 1107044 h 1147437"/>
                <a:gd name="connsiteX4" fmla="*/ 591205 w 600757"/>
                <a:gd name="connsiteY4" fmla="*/ 623947 h 1147437"/>
                <a:gd name="connsiteX5" fmla="*/ 255375 w 600757"/>
                <a:gd name="connsiteY5" fmla="*/ 17 h 1147437"/>
                <a:gd name="connsiteX0" fmla="*/ 255375 w 559952"/>
                <a:gd name="connsiteY0" fmla="*/ 30 h 1147450"/>
                <a:gd name="connsiteX1" fmla="*/ 10676 w 559952"/>
                <a:gd name="connsiteY1" fmla="*/ 605337 h 1147450"/>
                <a:gd name="connsiteX2" fmla="*/ 86967 w 559952"/>
                <a:gd name="connsiteY2" fmla="*/ 1076389 h 1147450"/>
                <a:gd name="connsiteX3" fmla="*/ 469409 w 559952"/>
                <a:gd name="connsiteY3" fmla="*/ 1107057 h 1147450"/>
                <a:gd name="connsiteX4" fmla="*/ 543615 w 559952"/>
                <a:gd name="connsiteY4" fmla="*/ 630538 h 1147450"/>
                <a:gd name="connsiteX5" fmla="*/ 255375 w 559952"/>
                <a:gd name="connsiteY5" fmla="*/ 30 h 1147450"/>
                <a:gd name="connsiteX0" fmla="*/ 255375 w 559952"/>
                <a:gd name="connsiteY0" fmla="*/ 130 h 1147550"/>
                <a:gd name="connsiteX1" fmla="*/ 10676 w 559952"/>
                <a:gd name="connsiteY1" fmla="*/ 605437 h 1147550"/>
                <a:gd name="connsiteX2" fmla="*/ 86967 w 559952"/>
                <a:gd name="connsiteY2" fmla="*/ 1076489 h 1147550"/>
                <a:gd name="connsiteX3" fmla="*/ 469409 w 559952"/>
                <a:gd name="connsiteY3" fmla="*/ 1107157 h 1147550"/>
                <a:gd name="connsiteX4" fmla="*/ 543615 w 559952"/>
                <a:gd name="connsiteY4" fmla="*/ 630638 h 1147550"/>
                <a:gd name="connsiteX5" fmla="*/ 255375 w 559952"/>
                <a:gd name="connsiteY5" fmla="*/ 130 h 1147550"/>
                <a:gd name="connsiteX0" fmla="*/ 256290 w 574574"/>
                <a:gd name="connsiteY0" fmla="*/ 130 h 1139286"/>
                <a:gd name="connsiteX1" fmla="*/ 11591 w 574574"/>
                <a:gd name="connsiteY1" fmla="*/ 605437 h 1139286"/>
                <a:gd name="connsiteX2" fmla="*/ 87882 w 574574"/>
                <a:gd name="connsiteY2" fmla="*/ 1076489 h 1139286"/>
                <a:gd name="connsiteX3" fmla="*/ 506016 w 574574"/>
                <a:gd name="connsiteY3" fmla="*/ 1094000 h 1139286"/>
                <a:gd name="connsiteX4" fmla="*/ 544530 w 574574"/>
                <a:gd name="connsiteY4" fmla="*/ 630638 h 1139286"/>
                <a:gd name="connsiteX5" fmla="*/ 256290 w 574574"/>
                <a:gd name="connsiteY5" fmla="*/ 130 h 113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574" h="1139286">
                  <a:moveTo>
                    <a:pt x="256290" y="130"/>
                  </a:moveTo>
                  <a:cubicBezTo>
                    <a:pt x="167467" y="9087"/>
                    <a:pt x="39659" y="426044"/>
                    <a:pt x="11591" y="605437"/>
                  </a:cubicBezTo>
                  <a:cubicBezTo>
                    <a:pt x="-16477" y="784830"/>
                    <a:pt x="5478" y="995062"/>
                    <a:pt x="87882" y="1076489"/>
                  </a:cubicBezTo>
                  <a:cubicBezTo>
                    <a:pt x="170286" y="1157916"/>
                    <a:pt x="418010" y="1156248"/>
                    <a:pt x="506016" y="1094000"/>
                  </a:cubicBezTo>
                  <a:cubicBezTo>
                    <a:pt x="594022" y="1031752"/>
                    <a:pt x="586151" y="812950"/>
                    <a:pt x="544530" y="630638"/>
                  </a:cubicBezTo>
                  <a:cubicBezTo>
                    <a:pt x="502909" y="448326"/>
                    <a:pt x="345113" y="-8827"/>
                    <a:pt x="256290" y="13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tx2">
                    <a:lumMod val="25000"/>
                    <a:lumOff val="75000"/>
                  </a:schemeClr>
                </a:gs>
                <a:gs pos="82000">
                  <a:schemeClr val="tx2">
                    <a:lumMod val="25000"/>
                    <a:lumOff val="75000"/>
                  </a:schemeClr>
                </a:gs>
                <a:gs pos="48000">
                  <a:schemeClr val="tx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>
                <a:rot lat="19200000" lon="20999999" rev="0"/>
              </a:camera>
              <a:lightRig rig="threePt" dir="t"/>
            </a:scene3d>
            <a:sp3d>
              <a:bevelT w="44450" h="63500"/>
              <a:bevelB w="508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71029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8883B-B835-CC90-01EB-5CF635ECF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B62076A1-52B4-F7C4-4B8E-CCB1C84877F8}"/>
              </a:ext>
            </a:extLst>
          </p:cNvPr>
          <p:cNvSpPr txBox="1"/>
          <p:nvPr/>
        </p:nvSpPr>
        <p:spPr>
          <a:xfrm>
            <a:off x="606827" y="989596"/>
            <a:ext cx="6119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0"/>
              </a:rPr>
              <a:t>Other radicals have been observed at 77 K, such as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atomic hydrogen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atomic deuterium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atomic nitrogen-14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atomic nitrogen-15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“hydrazine radical?”</a:t>
            </a:r>
          </a:p>
        </p:txBody>
      </p:sp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9742F55A-AFD2-3D3C-F6B8-73AD9015C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3EA86134-F20D-0524-E84A-F307785BC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6E0601DE-B464-7E08-6FC8-402F17C77749}"/>
              </a:ext>
            </a:extLst>
          </p:cNvPr>
          <p:cNvSpPr/>
          <p:nvPr/>
        </p:nvSpPr>
        <p:spPr>
          <a:xfrm>
            <a:off x="7520750" y="483796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133350" h="1270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B0EED4-38FE-3ADB-7A99-DE18F3C4E739}"/>
              </a:ext>
            </a:extLst>
          </p:cNvPr>
          <p:cNvSpPr/>
          <p:nvPr/>
        </p:nvSpPr>
        <p:spPr>
          <a:xfrm>
            <a:off x="6818424" y="4094561"/>
            <a:ext cx="1737360" cy="1737360"/>
          </a:xfrm>
          <a:prstGeom prst="ellipse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F5E459-B859-83B1-C702-A0BE4AADEB7C}"/>
              </a:ext>
            </a:extLst>
          </p:cNvPr>
          <p:cNvSpPr txBox="1"/>
          <p:nvPr/>
        </p:nvSpPr>
        <p:spPr>
          <a:xfrm>
            <a:off x="606827" y="3737323"/>
            <a:ext cx="35320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L.G. DeMarco, A.S. Brill, and D.G. Crabb</a:t>
            </a:r>
          </a:p>
          <a:p>
            <a:r>
              <a:rPr lang="en-US" sz="1400" dirty="0">
                <a:latin typeface="Garamond" panose="02020404030301010803" pitchFamily="18" charset="0"/>
              </a:rPr>
              <a:t>J. Chem. Phys 108 (1998) 1423</a:t>
            </a:r>
          </a:p>
          <a:p>
            <a:endParaRPr lang="en-US" sz="1400" dirty="0">
              <a:latin typeface="Garamond" panose="02020404030301010803" pitchFamily="18" charset="0"/>
            </a:endParaRPr>
          </a:p>
          <a:p>
            <a:r>
              <a:rPr lang="en-US" sz="1400" dirty="0">
                <a:latin typeface="Garamond" panose="02020404030301010803" pitchFamily="18" charset="0"/>
              </a:rPr>
              <a:t>Also J. </a:t>
            </a:r>
            <a:r>
              <a:rPr lang="en-US" sz="1400" dirty="0" err="1">
                <a:latin typeface="Garamond" panose="02020404030301010803" pitchFamily="18" charset="0"/>
              </a:rPr>
              <a:t>Heckmann</a:t>
            </a:r>
            <a:r>
              <a:rPr lang="en-US" sz="1400" dirty="0">
                <a:latin typeface="Garamond" panose="02020404030301010803" pitchFamily="18" charset="0"/>
              </a:rPr>
              <a:t> &amp; A. Berlin (Bochum)</a:t>
            </a:r>
          </a:p>
          <a:p>
            <a:endParaRPr lang="en-US" sz="1400" dirty="0">
              <a:latin typeface="Garamond" panose="02020404030301010803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A4FF35-6AA9-C3DF-2A2F-8A7299332FD9}"/>
              </a:ext>
            </a:extLst>
          </p:cNvPr>
          <p:cNvSpPr txBox="1"/>
          <p:nvPr/>
        </p:nvSpPr>
        <p:spPr>
          <a:xfrm>
            <a:off x="3353048" y="1585176"/>
            <a:ext cx="1505449" cy="312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>
                <a:solidFill>
                  <a:srgbClr val="FF0000"/>
                </a:solidFill>
                <a:latin typeface="Proxima Nova Thin" panose="02000506030000020004" pitchFamily="2" charset="0"/>
              </a:rPr>
              <a:t>-</a:t>
            </a:r>
            <a:endParaRPr lang="en-US" sz="1100" baseline="30000" dirty="0">
              <a:solidFill>
                <a:srgbClr val="FF000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BCDE7D7-C5BD-7B8E-02F9-CF69B99B135B}"/>
              </a:ext>
            </a:extLst>
          </p:cNvPr>
          <p:cNvSpPr/>
          <p:nvPr/>
        </p:nvSpPr>
        <p:spPr>
          <a:xfrm>
            <a:off x="5646851" y="3135034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133350" h="1270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35D1B8-D89A-E9B2-D6DB-A0C2C2E96B8C}"/>
              </a:ext>
            </a:extLst>
          </p:cNvPr>
          <p:cNvSpPr/>
          <p:nvPr/>
        </p:nvSpPr>
        <p:spPr>
          <a:xfrm>
            <a:off x="4915331" y="2403514"/>
            <a:ext cx="1737360" cy="1737360"/>
          </a:xfrm>
          <a:prstGeom prst="ellipse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417ABB7-ECFC-D03A-0B61-83DC9FE72334}"/>
              </a:ext>
            </a:extLst>
          </p:cNvPr>
          <p:cNvSpPr/>
          <p:nvPr/>
        </p:nvSpPr>
        <p:spPr>
          <a:xfrm>
            <a:off x="5701715" y="4049785"/>
            <a:ext cx="164592" cy="16459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glow rad="381637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2811C2-5FA0-2931-1B33-43EB8ABAF489}"/>
              </a:ext>
            </a:extLst>
          </p:cNvPr>
          <p:cNvSpPr txBox="1"/>
          <p:nvPr/>
        </p:nvSpPr>
        <p:spPr>
          <a:xfrm>
            <a:off x="4823709" y="3675659"/>
            <a:ext cx="506171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C293B6A-DA92-C7C9-41E8-6B3F61738396}"/>
              </a:ext>
            </a:extLst>
          </p:cNvPr>
          <p:cNvSpPr/>
          <p:nvPr/>
        </p:nvSpPr>
        <p:spPr>
          <a:xfrm>
            <a:off x="7682124" y="4027541"/>
            <a:ext cx="164592" cy="164592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glow rad="381637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A9EEAF-D41E-A6A8-22FB-311B47CC6162}"/>
              </a:ext>
            </a:extLst>
          </p:cNvPr>
          <p:cNvSpPr txBox="1"/>
          <p:nvPr/>
        </p:nvSpPr>
        <p:spPr>
          <a:xfrm>
            <a:off x="6694848" y="5274029"/>
            <a:ext cx="506171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3074" name="Picture 2" descr="3,000+ Huge Question Mark Stock Photos, Pictures &amp; Royalty-Free Images -  iStock">
            <a:extLst>
              <a:ext uri="{FF2B5EF4-FFF2-40B4-BE49-F238E27FC236}">
                <a16:creationId xmlns:a16="http://schemas.microsoft.com/office/drawing/2014/main" id="{57D93C82-F36E-A275-C7F3-D25C17D34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9718">
            <a:off x="9373896" y="3806524"/>
            <a:ext cx="1974999" cy="202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1733E9-7F1C-9128-2D4E-73A69F052588}"/>
              </a:ext>
            </a:extLst>
          </p:cNvPr>
          <p:cNvSpPr txBox="1"/>
          <p:nvPr/>
        </p:nvSpPr>
        <p:spPr>
          <a:xfrm>
            <a:off x="5675086" y="188007"/>
            <a:ext cx="594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Radicals in irradiated ammonia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1DA352-829E-97AD-CDA1-A86A006C357C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0" y="511173"/>
            <a:ext cx="5675086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21" name="TextBox 3120">
            <a:extLst>
              <a:ext uri="{FF2B5EF4-FFF2-40B4-BE49-F238E27FC236}">
                <a16:creationId xmlns:a16="http://schemas.microsoft.com/office/drawing/2014/main" id="{EFD6B468-BE39-7D48-3E27-22CEBED402C1}"/>
              </a:ext>
            </a:extLst>
          </p:cNvPr>
          <p:cNvSpPr txBox="1"/>
          <p:nvPr/>
        </p:nvSpPr>
        <p:spPr>
          <a:xfrm>
            <a:off x="5532067" y="3085180"/>
            <a:ext cx="502276" cy="369332"/>
          </a:xfrm>
          <a:prstGeom prst="rect">
            <a:avLst/>
          </a:prstGeom>
          <a:noFill/>
          <a:scene3d>
            <a:camera prst="orthographicFront"/>
            <a:lightRig rig="flood" dir="t">
              <a:rot lat="0" lon="0" rev="600000"/>
            </a:lightRig>
          </a:scene3d>
          <a:sp3d prstMaterial="softEdge">
            <a:bevelT w="222250" h="22225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3122" name="TextBox 3121">
            <a:extLst>
              <a:ext uri="{FF2B5EF4-FFF2-40B4-BE49-F238E27FC236}">
                <a16:creationId xmlns:a16="http://schemas.microsoft.com/office/drawing/2014/main" id="{A6E45E9E-58C1-4093-83C8-620135C95013}"/>
              </a:ext>
            </a:extLst>
          </p:cNvPr>
          <p:cNvSpPr txBox="1"/>
          <p:nvPr/>
        </p:nvSpPr>
        <p:spPr>
          <a:xfrm>
            <a:off x="7404411" y="4783350"/>
            <a:ext cx="502276" cy="369332"/>
          </a:xfrm>
          <a:prstGeom prst="rect">
            <a:avLst/>
          </a:prstGeom>
          <a:noFill/>
          <a:scene3d>
            <a:camera prst="orthographicFront"/>
            <a:lightRig rig="flood" dir="t">
              <a:rot lat="0" lon="0" rev="600000"/>
            </a:lightRig>
          </a:scene3d>
          <a:sp3d prstMaterial="softEdge">
            <a:bevelT w="222250" h="22225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68D76E1-4C28-D3D2-AD08-FB59C816B594}"/>
              </a:ext>
            </a:extLst>
          </p:cNvPr>
          <p:cNvSpPr/>
          <p:nvPr/>
        </p:nvSpPr>
        <p:spPr>
          <a:xfrm>
            <a:off x="7948233" y="1574218"/>
            <a:ext cx="1554480" cy="1554480"/>
          </a:xfrm>
          <a:prstGeom prst="ellipse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75904E-1265-BBD0-6677-63FAF1EED1EE}"/>
              </a:ext>
            </a:extLst>
          </p:cNvPr>
          <p:cNvSpPr/>
          <p:nvPr/>
        </p:nvSpPr>
        <p:spPr>
          <a:xfrm>
            <a:off x="7690511" y="1312998"/>
            <a:ext cx="2103120" cy="2103120"/>
          </a:xfrm>
          <a:prstGeom prst="ellipse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7829950-FCEB-0287-52C4-4969230D193D}"/>
              </a:ext>
            </a:extLst>
          </p:cNvPr>
          <p:cNvSpPr/>
          <p:nvPr/>
        </p:nvSpPr>
        <p:spPr>
          <a:xfrm>
            <a:off x="7322739" y="1006479"/>
            <a:ext cx="2743200" cy="2743200"/>
          </a:xfrm>
          <a:prstGeom prst="ellipse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CF4DC3-4039-9430-BE6E-6EF6153B32AC}"/>
              </a:ext>
            </a:extLst>
          </p:cNvPr>
          <p:cNvSpPr/>
          <p:nvPr/>
        </p:nvSpPr>
        <p:spPr>
          <a:xfrm>
            <a:off x="9206016" y="2807225"/>
            <a:ext cx="164592" cy="16459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48EC731-3D80-C7CF-613A-687471687972}"/>
              </a:ext>
            </a:extLst>
          </p:cNvPr>
          <p:cNvSpPr/>
          <p:nvPr/>
        </p:nvSpPr>
        <p:spPr>
          <a:xfrm>
            <a:off x="8839486" y="2994522"/>
            <a:ext cx="164592" cy="164592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5B764C-12E5-496C-B1A4-509FCAED2AF9}"/>
              </a:ext>
            </a:extLst>
          </p:cNvPr>
          <p:cNvSpPr/>
          <p:nvPr/>
        </p:nvSpPr>
        <p:spPr>
          <a:xfrm>
            <a:off x="8015236" y="1478389"/>
            <a:ext cx="164592" cy="16459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D4B3E-6B57-F0CD-56FF-C4F870318CDC}"/>
              </a:ext>
            </a:extLst>
          </p:cNvPr>
          <p:cNvSpPr txBox="1"/>
          <p:nvPr/>
        </p:nvSpPr>
        <p:spPr>
          <a:xfrm>
            <a:off x="7820693" y="2641400"/>
            <a:ext cx="506171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81CE9D-8ECF-2415-D044-97B0B9948AC6}"/>
              </a:ext>
            </a:extLst>
          </p:cNvPr>
          <p:cNvSpPr txBox="1"/>
          <p:nvPr/>
        </p:nvSpPr>
        <p:spPr>
          <a:xfrm>
            <a:off x="7678626" y="2933287"/>
            <a:ext cx="506171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C7DD2F-29C5-9550-C134-082EC706C714}"/>
              </a:ext>
            </a:extLst>
          </p:cNvPr>
          <p:cNvSpPr txBox="1"/>
          <p:nvPr/>
        </p:nvSpPr>
        <p:spPr>
          <a:xfrm>
            <a:off x="7521059" y="3225174"/>
            <a:ext cx="506171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2p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2F0CE3B-E021-8ADF-A4D7-6B00C35943DB}"/>
              </a:ext>
            </a:extLst>
          </p:cNvPr>
          <p:cNvGrpSpPr/>
          <p:nvPr/>
        </p:nvGrpSpPr>
        <p:grpSpPr>
          <a:xfrm>
            <a:off x="8461456" y="2049633"/>
            <a:ext cx="528034" cy="518676"/>
            <a:chOff x="8448541" y="2910324"/>
            <a:chExt cx="528034" cy="518676"/>
          </a:xfrm>
          <a:scene3d>
            <a:camera prst="orthographicFront"/>
            <a:lightRig rig="flood" dir="t">
              <a:rot lat="0" lon="0" rev="600000"/>
            </a:lightRig>
          </a:scene3d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A4CCCA7-0FC5-14EF-8C11-B51B471513E0}"/>
                </a:ext>
              </a:extLst>
            </p:cNvPr>
            <p:cNvSpPr/>
            <p:nvPr/>
          </p:nvSpPr>
          <p:spPr>
            <a:xfrm>
              <a:off x="8448541" y="2910324"/>
              <a:ext cx="528034" cy="51867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sp3d prstMaterial="softEdge">
              <a:bevelT w="222250" h="2222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E42863-8D5C-9FDD-E0AB-29E51A9956BF}"/>
                </a:ext>
              </a:extLst>
            </p:cNvPr>
            <p:cNvSpPr txBox="1"/>
            <p:nvPr/>
          </p:nvSpPr>
          <p:spPr>
            <a:xfrm>
              <a:off x="8461420" y="2984996"/>
              <a:ext cx="502276" cy="369332"/>
            </a:xfrm>
            <a:prstGeom prst="rect">
              <a:avLst/>
            </a:prstGeom>
            <a:noFill/>
            <a:sp3d prstMaterial="softEdge">
              <a:bevelT w="222250" h="22225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50E57C5F-3482-3042-7BF0-C9A6D7DE4F31}"/>
              </a:ext>
            </a:extLst>
          </p:cNvPr>
          <p:cNvSpPr/>
          <p:nvPr/>
        </p:nvSpPr>
        <p:spPr>
          <a:xfrm>
            <a:off x="7274375" y="2674385"/>
            <a:ext cx="164592" cy="164592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glow rad="403886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D67F3EC-0CFE-C567-0081-AA45839D119D}"/>
              </a:ext>
            </a:extLst>
          </p:cNvPr>
          <p:cNvSpPr/>
          <p:nvPr/>
        </p:nvSpPr>
        <p:spPr>
          <a:xfrm>
            <a:off x="8353622" y="1305317"/>
            <a:ext cx="164592" cy="164592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79F75DB-4B44-617E-DE16-22537AF87F3F}"/>
              </a:ext>
            </a:extLst>
          </p:cNvPr>
          <p:cNvSpPr/>
          <p:nvPr/>
        </p:nvSpPr>
        <p:spPr>
          <a:xfrm>
            <a:off x="8995415" y="972693"/>
            <a:ext cx="164592" cy="164592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0FF4BD6-A87E-1841-9859-66A15C2AB83F}"/>
              </a:ext>
            </a:extLst>
          </p:cNvPr>
          <p:cNvSpPr/>
          <p:nvPr/>
        </p:nvSpPr>
        <p:spPr>
          <a:xfrm>
            <a:off x="9822245" y="3019968"/>
            <a:ext cx="164592" cy="16459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 prstMaterial="flat">
            <a:bevelT w="88900" h="889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35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8883B-B835-CC90-01EB-5CF635ECF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B8720-D88A-FB28-1301-40CABABE9C5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-2000"/>
          </a:blip>
          <a:stretch>
            <a:fillRect/>
          </a:stretch>
        </p:blipFill>
        <p:spPr>
          <a:xfrm>
            <a:off x="5427848" y="1191364"/>
            <a:ext cx="4825424" cy="3839450"/>
          </a:xfrm>
          <a:prstGeom prst="rect">
            <a:avLst/>
          </a:prstGeom>
        </p:spPr>
      </p:pic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9742F55A-AFD2-3D3C-F6B8-73AD9015C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3EA86134-F20D-0524-E84A-F307785BC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3065A7-1C72-B55E-6A3E-A1A8B548836C}"/>
              </a:ext>
            </a:extLst>
          </p:cNvPr>
          <p:cNvSpPr txBox="1"/>
          <p:nvPr/>
        </p:nvSpPr>
        <p:spPr>
          <a:xfrm>
            <a:off x="5799486" y="188007"/>
            <a:ext cx="582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Radicals in irradiated ammonia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382C4D-7023-7F09-A46E-3456F5B83116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0" y="511173"/>
            <a:ext cx="5799486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FF5E459-B859-83B1-C702-A0BE4AADEB7C}"/>
              </a:ext>
            </a:extLst>
          </p:cNvPr>
          <p:cNvSpPr txBox="1"/>
          <p:nvPr/>
        </p:nvSpPr>
        <p:spPr>
          <a:xfrm>
            <a:off x="6096000" y="5030814"/>
            <a:ext cx="35320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•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NH</a:t>
            </a:r>
            <a:r>
              <a:rPr lang="en-US" baseline="-250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2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 </a:t>
            </a:r>
            <a:r>
              <a:rPr lang="en-US" dirty="0">
                <a:latin typeface="Proxima Nova Rg" panose="02000506030000020004" pitchFamily="2" charset="0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Proxima Nova Rg" panose="02000506030000020004" pitchFamily="2" charset="0"/>
              </a:rPr>
              <a:t>•</a:t>
            </a:r>
            <a:r>
              <a:rPr lang="en-US" dirty="0">
                <a:solidFill>
                  <a:srgbClr val="FF0000"/>
                </a:solidFill>
                <a:latin typeface="Proxima Nova Rg" panose="02000506030000020004" pitchFamily="2" charset="0"/>
              </a:rPr>
              <a:t>H radicals </a:t>
            </a:r>
            <a:r>
              <a:rPr lang="en-US" dirty="0">
                <a:latin typeface="Proxima Nova Rg" panose="02000506030000020004" pitchFamily="2" charset="0"/>
              </a:rPr>
              <a:t>in warm irradiated NH</a:t>
            </a:r>
            <a:r>
              <a:rPr lang="en-US" baseline="-25000" dirty="0">
                <a:latin typeface="Proxima Nova Rg" panose="02000506030000020004" pitchFamily="2" charset="0"/>
              </a:rPr>
              <a:t>3</a:t>
            </a:r>
          </a:p>
          <a:p>
            <a:r>
              <a:rPr lang="en-US" sz="1400" dirty="0" err="1">
                <a:latin typeface="Garamond" panose="02020404030301010803" pitchFamily="18" charset="0"/>
              </a:rPr>
              <a:t>Jorg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Heckmann</a:t>
            </a:r>
            <a:r>
              <a:rPr lang="en-US" sz="1400" dirty="0">
                <a:latin typeface="Garamond" panose="02020404030301010803" pitchFamily="18" charset="0"/>
              </a:rPr>
              <a:t>, PhD thesis, Bochum (2004)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A4FF35-6AA9-C3DF-2A2F-8A7299332FD9}"/>
              </a:ext>
            </a:extLst>
          </p:cNvPr>
          <p:cNvSpPr txBox="1"/>
          <p:nvPr/>
        </p:nvSpPr>
        <p:spPr>
          <a:xfrm>
            <a:off x="3377396" y="1907630"/>
            <a:ext cx="1505449" cy="312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>
                <a:solidFill>
                  <a:srgbClr val="FF0000"/>
                </a:solidFill>
                <a:latin typeface="Proxima Nova Thin" panose="02000506030000020004" pitchFamily="2" charset="0"/>
              </a:rPr>
              <a:t>-</a:t>
            </a:r>
            <a:endParaRPr lang="en-US" sz="1100" baseline="300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CD6E86-2000-B5B4-92E0-F691A14C815C}"/>
              </a:ext>
            </a:extLst>
          </p:cNvPr>
          <p:cNvSpPr txBox="1"/>
          <p:nvPr/>
        </p:nvSpPr>
        <p:spPr>
          <a:xfrm>
            <a:off x="6319153" y="3083013"/>
            <a:ext cx="53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Proxima Nova Thin" panose="02000506030000020004" pitchFamily="2" charset="0"/>
              </a:rPr>
              <a:t>•</a:t>
            </a:r>
            <a:r>
              <a:rPr lang="en-US" sz="1400" dirty="0">
                <a:solidFill>
                  <a:srgbClr val="FF0000"/>
                </a:solidFill>
                <a:latin typeface="Proxima Nova Thin" panose="02000506030000020004" pitchFamily="2" charset="0"/>
              </a:rPr>
              <a:t>H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D73377-63EC-578A-058D-F47C16BBB9D6}"/>
              </a:ext>
            </a:extLst>
          </p:cNvPr>
          <p:cNvSpPr txBox="1"/>
          <p:nvPr/>
        </p:nvSpPr>
        <p:spPr>
          <a:xfrm>
            <a:off x="8951243" y="3083013"/>
            <a:ext cx="53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Proxima Nova Thin" panose="02000506030000020004" pitchFamily="2" charset="0"/>
              </a:rPr>
              <a:t>•</a:t>
            </a:r>
            <a:r>
              <a:rPr lang="en-US" sz="1400" dirty="0">
                <a:solidFill>
                  <a:srgbClr val="FF0000"/>
                </a:solidFill>
                <a:latin typeface="Proxima Nova Thin" panose="02000506030000020004" pitchFamily="2" charset="0"/>
              </a:rPr>
              <a:t>H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2076A1-52B4-F7C4-4B8E-CCB1C84877F8}"/>
              </a:ext>
            </a:extLst>
          </p:cNvPr>
          <p:cNvSpPr txBox="1"/>
          <p:nvPr/>
        </p:nvSpPr>
        <p:spPr>
          <a:xfrm>
            <a:off x="529397" y="2205560"/>
            <a:ext cx="611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latin typeface="Proxima Nova Rg" panose="02000506030000020004" pitchFamily="2" charset="0"/>
              </a:rPr>
              <a:t>Atomic hydrogen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11D4AC-7D58-7DC4-4247-FB2887BC242F}"/>
              </a:ext>
            </a:extLst>
          </p:cNvPr>
          <p:cNvSpPr txBox="1"/>
          <p:nvPr/>
        </p:nvSpPr>
        <p:spPr>
          <a:xfrm>
            <a:off x="943491" y="2747517"/>
            <a:ext cx="411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roxima Nova Rg" panose="02000506030000020004" pitchFamily="2" charset="0"/>
              </a:rPr>
              <a:t>The HFS of hydrogen is about 50 </a:t>
            </a:r>
            <a:r>
              <a:rPr lang="en-US" dirty="0" err="1">
                <a:solidFill>
                  <a:srgbClr val="FF0000"/>
                </a:solidFill>
                <a:latin typeface="Proxima Nova Rg" panose="02000506030000020004" pitchFamily="2" charset="0"/>
              </a:rPr>
              <a:t>mT</a:t>
            </a:r>
            <a:r>
              <a:rPr lang="en-US" dirty="0">
                <a:solidFill>
                  <a:srgbClr val="FF0000"/>
                </a:solidFill>
                <a:latin typeface="Proxima Nova Rg" panose="02000506030000020004" pitchFamily="2" charset="0"/>
              </a:rPr>
              <a:t> (1.4 GHz), far outside our microwave scan </a:t>
            </a:r>
          </a:p>
          <a:p>
            <a:endParaRPr lang="en-US" sz="1400" dirty="0">
              <a:solidFill>
                <a:srgbClr val="FF0000"/>
              </a:solidFill>
              <a:latin typeface="Proxima Nova Rg" panose="02000506030000020004" pitchFamily="2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Proxima Nova Rg" panose="02000506030000020004" pitchFamily="2" charset="0"/>
              </a:rPr>
              <a:t>❌  </a:t>
            </a:r>
            <a:r>
              <a:rPr lang="en-US" sz="2000" dirty="0">
                <a:solidFill>
                  <a:srgbClr val="FF0000"/>
                </a:solidFill>
                <a:latin typeface="Proxima Nova Rg" panose="02000506030000020004" pitchFamily="2" charset="0"/>
              </a:rPr>
              <a:t>DNP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0"/>
              </a:rPr>
              <a:t>✔️</a:t>
            </a:r>
            <a:r>
              <a:rPr lang="en-US" sz="1600" dirty="0">
                <a:solidFill>
                  <a:srgbClr val="FF0000"/>
                </a:solidFill>
                <a:latin typeface="Proxima Nova Rg" panose="02000506030000020004" pitchFamily="2" charset="0"/>
              </a:rPr>
              <a:t>  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0"/>
              </a:rPr>
              <a:t>Spin-relaxation</a:t>
            </a: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  <a:latin typeface="Proxima Nova Rg" panose="02000506030000020004" pitchFamily="2" charset="0"/>
            </a:endParaRPr>
          </a:p>
          <a:p>
            <a:r>
              <a:rPr lang="en-US" dirty="0">
                <a:latin typeface="Proxima Nova Rg" panose="02000506030000020004" pitchFamily="2" charset="0"/>
              </a:rPr>
              <a:t>It decays about 30 K warmer than </a:t>
            </a:r>
            <a:r>
              <a:rPr lang="en-US" b="1" dirty="0">
                <a:latin typeface="Proxima Nova Rg" panose="02000506030000020004" pitchFamily="2" charset="0"/>
              </a:rPr>
              <a:t>•</a:t>
            </a:r>
            <a:r>
              <a:rPr lang="en-US" dirty="0">
                <a:latin typeface="Proxima Nova Rg" panose="02000506030000020004" pitchFamily="2" charset="0"/>
              </a:rPr>
              <a:t>NH</a:t>
            </a:r>
            <a:r>
              <a:rPr lang="en-US" baseline="-25000" dirty="0">
                <a:latin typeface="Proxima Nova Rg" panose="02000506030000020004" pitchFamily="2" charset="0"/>
              </a:rPr>
              <a:t>2</a:t>
            </a:r>
            <a:r>
              <a:rPr lang="en-US" dirty="0">
                <a:latin typeface="Proxima Nova Rg" panose="02000506030000020004" pitchFamily="2" charset="0"/>
              </a:rPr>
              <a:t> </a:t>
            </a:r>
          </a:p>
          <a:p>
            <a:r>
              <a:rPr lang="en-US" dirty="0">
                <a:latin typeface="Proxima Nova Rg" panose="02000506030000020004" pitchFamily="2" charset="0"/>
              </a:rPr>
              <a:t>Symons: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NH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+ •H → </a:t>
            </a:r>
            <a:r>
              <a:rPr lang="en-US" dirty="0">
                <a:solidFill>
                  <a:srgbClr val="FF0000"/>
                </a:solidFill>
                <a:latin typeface="Proxima Nova Rg" panose="02000506030000020004" pitchFamily="2" charset="0"/>
              </a:rPr>
              <a:t>•NH</a:t>
            </a:r>
            <a:r>
              <a:rPr lang="en-US" baseline="-25000" dirty="0">
                <a:solidFill>
                  <a:srgbClr val="FF0000"/>
                </a:solidFill>
                <a:latin typeface="Proxima Nova Rg" panose="02000506030000020004" pitchFamily="2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Proxima Nova Rg" panose="02000506030000020004" pitchFamily="2" charset="0"/>
              </a:rPr>
              <a:t> </a:t>
            </a:r>
            <a:r>
              <a:rPr lang="en-US" dirty="0">
                <a:latin typeface="Proxima Nova Rg" panose="02000506030000020004" pitchFamily="2" charset="0"/>
              </a:rPr>
              <a:t>+</a:t>
            </a:r>
            <a:r>
              <a:rPr lang="en-US" dirty="0">
                <a:solidFill>
                  <a:srgbClr val="FF0000"/>
                </a:solidFill>
                <a:latin typeface="Proxima Nova Rg" panose="02000506030000020004" pitchFamily="2" charset="0"/>
              </a:rPr>
              <a:t> </a:t>
            </a:r>
            <a:r>
              <a:rPr lang="en-US" dirty="0">
                <a:latin typeface="Proxima Nova Rg" panose="02000506030000020004" pitchFamily="2" charset="0"/>
              </a:rPr>
              <a:t>H</a:t>
            </a:r>
            <a:r>
              <a:rPr lang="en-US" baseline="-25000" dirty="0">
                <a:latin typeface="Proxima Nova Rg" panose="02000506030000020004" pitchFamily="2" charset="0"/>
              </a:rPr>
              <a:t>2  </a:t>
            </a:r>
            <a:r>
              <a:rPr lang="en-US" dirty="0">
                <a:latin typeface="Proxima Nova Rg" panose="02000506030000020004" pitchFamily="2" charset="0"/>
              </a:rPr>
              <a:t>??</a:t>
            </a:r>
            <a:endParaRPr lang="en-US" sz="14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27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7D8A1D-4365-E746-194E-0D65C959B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3" b="-1"/>
          <a:stretch/>
        </p:blipFill>
        <p:spPr bwMode="auto">
          <a:xfrm>
            <a:off x="1310127" y="2047112"/>
            <a:ext cx="3717263" cy="304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A1114C-E47D-5741-55E7-B91AFA0EC300}"/>
              </a:ext>
            </a:extLst>
          </p:cNvPr>
          <p:cNvSpPr txBox="1"/>
          <p:nvPr/>
        </p:nvSpPr>
        <p:spPr>
          <a:xfrm>
            <a:off x="1934809" y="924606"/>
            <a:ext cx="3292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Atomic deuterium</a:t>
            </a:r>
          </a:p>
          <a:p>
            <a:r>
              <a:rPr lang="en-US" dirty="0">
                <a:solidFill>
                  <a:srgbClr val="FF0000"/>
                </a:solidFill>
              </a:rPr>
              <a:t>HFS is much smaller than </a:t>
            </a:r>
            <a:r>
              <a:rPr lang="en-US" baseline="30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H,</a:t>
            </a:r>
          </a:p>
          <a:p>
            <a:r>
              <a:rPr lang="en-US" dirty="0">
                <a:solidFill>
                  <a:srgbClr val="FF0000"/>
                </a:solidFill>
              </a:rPr>
              <a:t>about 15 </a:t>
            </a:r>
            <a:r>
              <a:rPr lang="en-US" dirty="0" err="1">
                <a:solidFill>
                  <a:srgbClr val="FF0000"/>
                </a:solidFill>
              </a:rPr>
              <a:t>mT</a:t>
            </a:r>
            <a:r>
              <a:rPr lang="en-US" dirty="0">
                <a:solidFill>
                  <a:srgbClr val="FF0000"/>
                </a:solidFill>
              </a:rPr>
              <a:t>, low-to-high</a:t>
            </a:r>
          </a:p>
        </p:txBody>
      </p:sp>
      <p:pic>
        <p:nvPicPr>
          <p:cNvPr id="11" name="Picture 10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F8BDFBDB-1D35-05C1-33C9-ED438F2A1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88EA93-41BF-F7FB-53BC-77A76B43EF20}"/>
              </a:ext>
            </a:extLst>
          </p:cNvPr>
          <p:cNvSpPr txBox="1"/>
          <p:nvPr/>
        </p:nvSpPr>
        <p:spPr>
          <a:xfrm>
            <a:off x="5799486" y="188007"/>
            <a:ext cx="582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Radicals in irradiated ammonia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4A4FDB-3E2F-B11B-7F6E-1C5978B44057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0" y="511173"/>
            <a:ext cx="5799486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4ADEB25-9FCE-7B2C-0F08-3A9B36C6BA7E}"/>
              </a:ext>
            </a:extLst>
          </p:cNvPr>
          <p:cNvSpPr txBox="1"/>
          <p:nvPr/>
        </p:nvSpPr>
        <p:spPr>
          <a:xfrm>
            <a:off x="6096000" y="5683008"/>
            <a:ext cx="4581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" pitchFamily="2" charset="0"/>
              </a:rPr>
              <a:t>Demarco: “… the free radicals (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•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</a:rPr>
              <a:t>ND</a:t>
            </a:r>
            <a:r>
              <a:rPr lang="en-US" sz="14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</a:rPr>
              <a:t>2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</a:rPr>
              <a:t>)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" pitchFamily="2" charset="0"/>
              </a:rPr>
              <a:t>decay at a higher temperature than do the D atoms.”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D31284-A938-1073-5E4F-2E3A7F2768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73" t="59003" r="48624" b="28429"/>
          <a:stretch/>
        </p:blipFill>
        <p:spPr>
          <a:xfrm>
            <a:off x="5227123" y="1324216"/>
            <a:ext cx="5654750" cy="365488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D69095A1-2C3F-1D58-4665-2D21B886F294}"/>
              </a:ext>
            </a:extLst>
          </p:cNvPr>
          <p:cNvSpPr/>
          <p:nvPr/>
        </p:nvSpPr>
        <p:spPr>
          <a:xfrm>
            <a:off x="8223103" y="2700635"/>
            <a:ext cx="322358" cy="461402"/>
          </a:xfrm>
          <a:custGeom>
            <a:avLst/>
            <a:gdLst>
              <a:gd name="connsiteX0" fmla="*/ 0 w 200025"/>
              <a:gd name="connsiteY0" fmla="*/ 78130 h 143172"/>
              <a:gd name="connsiteX1" fmla="*/ 63500 w 200025"/>
              <a:gd name="connsiteY1" fmla="*/ 78130 h 143172"/>
              <a:gd name="connsiteX2" fmla="*/ 79375 w 200025"/>
              <a:gd name="connsiteY2" fmla="*/ 33680 h 143172"/>
              <a:gd name="connsiteX3" fmla="*/ 92075 w 200025"/>
              <a:gd name="connsiteY3" fmla="*/ 5105 h 143172"/>
              <a:gd name="connsiteX4" fmla="*/ 107950 w 200025"/>
              <a:gd name="connsiteY4" fmla="*/ 141630 h 143172"/>
              <a:gd name="connsiteX5" fmla="*/ 136525 w 200025"/>
              <a:gd name="connsiteY5" fmla="*/ 78130 h 143172"/>
              <a:gd name="connsiteX6" fmla="*/ 200025 w 200025"/>
              <a:gd name="connsiteY6" fmla="*/ 68605 h 143172"/>
              <a:gd name="connsiteX0" fmla="*/ 0 w 200025"/>
              <a:gd name="connsiteY0" fmla="*/ 78130 h 143172"/>
              <a:gd name="connsiteX1" fmla="*/ 63500 w 200025"/>
              <a:gd name="connsiteY1" fmla="*/ 78130 h 143172"/>
              <a:gd name="connsiteX2" fmla="*/ 79375 w 200025"/>
              <a:gd name="connsiteY2" fmla="*/ 33680 h 143172"/>
              <a:gd name="connsiteX3" fmla="*/ 92075 w 200025"/>
              <a:gd name="connsiteY3" fmla="*/ 5105 h 143172"/>
              <a:gd name="connsiteX4" fmla="*/ 107950 w 200025"/>
              <a:gd name="connsiteY4" fmla="*/ 141630 h 143172"/>
              <a:gd name="connsiteX5" fmla="*/ 136525 w 200025"/>
              <a:gd name="connsiteY5" fmla="*/ 78130 h 143172"/>
              <a:gd name="connsiteX6" fmla="*/ 200025 w 200025"/>
              <a:gd name="connsiteY6" fmla="*/ 68605 h 143172"/>
              <a:gd name="connsiteX0" fmla="*/ 0 w 200025"/>
              <a:gd name="connsiteY0" fmla="*/ 77994 h 143036"/>
              <a:gd name="connsiteX1" fmla="*/ 59164 w 200025"/>
              <a:gd name="connsiteY1" fmla="*/ 69245 h 143036"/>
              <a:gd name="connsiteX2" fmla="*/ 79375 w 200025"/>
              <a:gd name="connsiteY2" fmla="*/ 33544 h 143036"/>
              <a:gd name="connsiteX3" fmla="*/ 92075 w 200025"/>
              <a:gd name="connsiteY3" fmla="*/ 4969 h 143036"/>
              <a:gd name="connsiteX4" fmla="*/ 107950 w 200025"/>
              <a:gd name="connsiteY4" fmla="*/ 141494 h 143036"/>
              <a:gd name="connsiteX5" fmla="*/ 136525 w 200025"/>
              <a:gd name="connsiteY5" fmla="*/ 77994 h 143036"/>
              <a:gd name="connsiteX6" fmla="*/ 200025 w 200025"/>
              <a:gd name="connsiteY6" fmla="*/ 68469 h 143036"/>
              <a:gd name="connsiteX0" fmla="*/ 0 w 200025"/>
              <a:gd name="connsiteY0" fmla="*/ 77994 h 143036"/>
              <a:gd name="connsiteX1" fmla="*/ 59164 w 200025"/>
              <a:gd name="connsiteY1" fmla="*/ 69245 h 143036"/>
              <a:gd name="connsiteX2" fmla="*/ 79375 w 200025"/>
              <a:gd name="connsiteY2" fmla="*/ 33544 h 143036"/>
              <a:gd name="connsiteX3" fmla="*/ 92075 w 200025"/>
              <a:gd name="connsiteY3" fmla="*/ 4969 h 143036"/>
              <a:gd name="connsiteX4" fmla="*/ 107950 w 200025"/>
              <a:gd name="connsiteY4" fmla="*/ 141494 h 143036"/>
              <a:gd name="connsiteX5" fmla="*/ 136525 w 200025"/>
              <a:gd name="connsiteY5" fmla="*/ 77994 h 143036"/>
              <a:gd name="connsiteX6" fmla="*/ 200025 w 200025"/>
              <a:gd name="connsiteY6" fmla="*/ 68469 h 14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025" h="143036">
                <a:moveTo>
                  <a:pt x="0" y="77994"/>
                </a:moveTo>
                <a:cubicBezTo>
                  <a:pt x="33807" y="81697"/>
                  <a:pt x="45935" y="76653"/>
                  <a:pt x="59164" y="69245"/>
                </a:cubicBezTo>
                <a:cubicBezTo>
                  <a:pt x="72393" y="61837"/>
                  <a:pt x="73890" y="44257"/>
                  <a:pt x="79375" y="33544"/>
                </a:cubicBezTo>
                <a:cubicBezTo>
                  <a:pt x="84860" y="22831"/>
                  <a:pt x="87313" y="-13023"/>
                  <a:pt x="92075" y="4969"/>
                </a:cubicBezTo>
                <a:cubicBezTo>
                  <a:pt x="96838" y="22961"/>
                  <a:pt x="100542" y="129323"/>
                  <a:pt x="107950" y="141494"/>
                </a:cubicBezTo>
                <a:cubicBezTo>
                  <a:pt x="115358" y="153665"/>
                  <a:pt x="121179" y="90165"/>
                  <a:pt x="136525" y="77994"/>
                </a:cubicBezTo>
                <a:cubicBezTo>
                  <a:pt x="151871" y="65823"/>
                  <a:pt x="175948" y="67146"/>
                  <a:pt x="200025" y="68469"/>
                </a:cubicBezTo>
              </a:path>
            </a:pathLst>
          </a:custGeom>
          <a:noFill/>
          <a:ln w="19050">
            <a:solidFill>
              <a:srgbClr val="FF0000"/>
            </a:solidFill>
          </a:ln>
          <a:effectLst>
            <a:glow rad="86791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82888F-BC6F-0AF3-001D-05F8C6B24F8B}"/>
              </a:ext>
            </a:extLst>
          </p:cNvPr>
          <p:cNvSpPr txBox="1"/>
          <p:nvPr/>
        </p:nvSpPr>
        <p:spPr>
          <a:xfrm>
            <a:off x="9255620" y="2495098"/>
            <a:ext cx="584876" cy="348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Proxima Nova Thin" panose="02000506030000020004" pitchFamily="2" charset="0"/>
              </a:rPr>
              <a:t>•</a:t>
            </a:r>
            <a:r>
              <a:rPr lang="en-US" sz="1400" dirty="0">
                <a:solidFill>
                  <a:srgbClr val="FF0000"/>
                </a:solidFill>
                <a:latin typeface="Proxima Nova Thin" panose="02000506030000020004" pitchFamily="2" charset="0"/>
              </a:rPr>
              <a:t>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EADA0E-AA9B-0197-3F22-5581FDEDC57F}"/>
              </a:ext>
            </a:extLst>
          </p:cNvPr>
          <p:cNvSpPr txBox="1"/>
          <p:nvPr/>
        </p:nvSpPr>
        <p:spPr>
          <a:xfrm>
            <a:off x="6686242" y="2495098"/>
            <a:ext cx="584876" cy="348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Proxima Nova Thin" panose="02000506030000020004" pitchFamily="2" charset="0"/>
              </a:rPr>
              <a:t>•</a:t>
            </a:r>
            <a:r>
              <a:rPr lang="en-US" sz="1400" dirty="0">
                <a:solidFill>
                  <a:srgbClr val="FF0000"/>
                </a:solidFill>
                <a:latin typeface="Proxima Nova Thin" panose="02000506030000020004" pitchFamily="2" charset="0"/>
              </a:rPr>
              <a:t>D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7782182-D231-0EEB-E23C-C10CDF27D1AF}"/>
              </a:ext>
            </a:extLst>
          </p:cNvPr>
          <p:cNvCxnSpPr>
            <a:cxnSpLocks/>
          </p:cNvCxnSpPr>
          <p:nvPr/>
        </p:nvCxnSpPr>
        <p:spPr>
          <a:xfrm flipV="1">
            <a:off x="7887693" y="3224760"/>
            <a:ext cx="0" cy="745433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3B14C1-6ABB-3701-27BD-D4912E2437AB}"/>
              </a:ext>
            </a:extLst>
          </p:cNvPr>
          <p:cNvCxnSpPr>
            <a:cxnSpLocks/>
          </p:cNvCxnSpPr>
          <p:nvPr/>
        </p:nvCxnSpPr>
        <p:spPr>
          <a:xfrm flipV="1">
            <a:off x="7182490" y="3224760"/>
            <a:ext cx="0" cy="634146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89846EA6-18C9-5471-1B0F-C98DE44D146B}"/>
              </a:ext>
            </a:extLst>
          </p:cNvPr>
          <p:cNvSpPr/>
          <p:nvPr/>
        </p:nvSpPr>
        <p:spPr>
          <a:xfrm>
            <a:off x="7004864" y="2700634"/>
            <a:ext cx="322358" cy="461402"/>
          </a:xfrm>
          <a:custGeom>
            <a:avLst/>
            <a:gdLst>
              <a:gd name="connsiteX0" fmla="*/ 0 w 200025"/>
              <a:gd name="connsiteY0" fmla="*/ 78130 h 143172"/>
              <a:gd name="connsiteX1" fmla="*/ 63500 w 200025"/>
              <a:gd name="connsiteY1" fmla="*/ 78130 h 143172"/>
              <a:gd name="connsiteX2" fmla="*/ 79375 w 200025"/>
              <a:gd name="connsiteY2" fmla="*/ 33680 h 143172"/>
              <a:gd name="connsiteX3" fmla="*/ 92075 w 200025"/>
              <a:gd name="connsiteY3" fmla="*/ 5105 h 143172"/>
              <a:gd name="connsiteX4" fmla="*/ 107950 w 200025"/>
              <a:gd name="connsiteY4" fmla="*/ 141630 h 143172"/>
              <a:gd name="connsiteX5" fmla="*/ 136525 w 200025"/>
              <a:gd name="connsiteY5" fmla="*/ 78130 h 143172"/>
              <a:gd name="connsiteX6" fmla="*/ 200025 w 200025"/>
              <a:gd name="connsiteY6" fmla="*/ 68605 h 143172"/>
              <a:gd name="connsiteX0" fmla="*/ 0 w 200025"/>
              <a:gd name="connsiteY0" fmla="*/ 78130 h 143172"/>
              <a:gd name="connsiteX1" fmla="*/ 63500 w 200025"/>
              <a:gd name="connsiteY1" fmla="*/ 78130 h 143172"/>
              <a:gd name="connsiteX2" fmla="*/ 79375 w 200025"/>
              <a:gd name="connsiteY2" fmla="*/ 33680 h 143172"/>
              <a:gd name="connsiteX3" fmla="*/ 92075 w 200025"/>
              <a:gd name="connsiteY3" fmla="*/ 5105 h 143172"/>
              <a:gd name="connsiteX4" fmla="*/ 107950 w 200025"/>
              <a:gd name="connsiteY4" fmla="*/ 141630 h 143172"/>
              <a:gd name="connsiteX5" fmla="*/ 136525 w 200025"/>
              <a:gd name="connsiteY5" fmla="*/ 78130 h 143172"/>
              <a:gd name="connsiteX6" fmla="*/ 200025 w 200025"/>
              <a:gd name="connsiteY6" fmla="*/ 68605 h 143172"/>
              <a:gd name="connsiteX0" fmla="*/ 0 w 200025"/>
              <a:gd name="connsiteY0" fmla="*/ 77994 h 143036"/>
              <a:gd name="connsiteX1" fmla="*/ 59164 w 200025"/>
              <a:gd name="connsiteY1" fmla="*/ 69245 h 143036"/>
              <a:gd name="connsiteX2" fmla="*/ 79375 w 200025"/>
              <a:gd name="connsiteY2" fmla="*/ 33544 h 143036"/>
              <a:gd name="connsiteX3" fmla="*/ 92075 w 200025"/>
              <a:gd name="connsiteY3" fmla="*/ 4969 h 143036"/>
              <a:gd name="connsiteX4" fmla="*/ 107950 w 200025"/>
              <a:gd name="connsiteY4" fmla="*/ 141494 h 143036"/>
              <a:gd name="connsiteX5" fmla="*/ 136525 w 200025"/>
              <a:gd name="connsiteY5" fmla="*/ 77994 h 143036"/>
              <a:gd name="connsiteX6" fmla="*/ 200025 w 200025"/>
              <a:gd name="connsiteY6" fmla="*/ 68469 h 143036"/>
              <a:gd name="connsiteX0" fmla="*/ 0 w 200025"/>
              <a:gd name="connsiteY0" fmla="*/ 77994 h 143036"/>
              <a:gd name="connsiteX1" fmla="*/ 59164 w 200025"/>
              <a:gd name="connsiteY1" fmla="*/ 69245 h 143036"/>
              <a:gd name="connsiteX2" fmla="*/ 79375 w 200025"/>
              <a:gd name="connsiteY2" fmla="*/ 33544 h 143036"/>
              <a:gd name="connsiteX3" fmla="*/ 92075 w 200025"/>
              <a:gd name="connsiteY3" fmla="*/ 4969 h 143036"/>
              <a:gd name="connsiteX4" fmla="*/ 107950 w 200025"/>
              <a:gd name="connsiteY4" fmla="*/ 141494 h 143036"/>
              <a:gd name="connsiteX5" fmla="*/ 136525 w 200025"/>
              <a:gd name="connsiteY5" fmla="*/ 77994 h 143036"/>
              <a:gd name="connsiteX6" fmla="*/ 200025 w 200025"/>
              <a:gd name="connsiteY6" fmla="*/ 68469 h 14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025" h="143036">
                <a:moveTo>
                  <a:pt x="0" y="77994"/>
                </a:moveTo>
                <a:cubicBezTo>
                  <a:pt x="33807" y="81697"/>
                  <a:pt x="45935" y="76653"/>
                  <a:pt x="59164" y="69245"/>
                </a:cubicBezTo>
                <a:cubicBezTo>
                  <a:pt x="72393" y="61837"/>
                  <a:pt x="73890" y="44257"/>
                  <a:pt x="79375" y="33544"/>
                </a:cubicBezTo>
                <a:cubicBezTo>
                  <a:pt x="84860" y="22831"/>
                  <a:pt x="87313" y="-13023"/>
                  <a:pt x="92075" y="4969"/>
                </a:cubicBezTo>
                <a:cubicBezTo>
                  <a:pt x="96838" y="22961"/>
                  <a:pt x="100542" y="129323"/>
                  <a:pt x="107950" y="141494"/>
                </a:cubicBezTo>
                <a:cubicBezTo>
                  <a:pt x="115358" y="153665"/>
                  <a:pt x="121179" y="90165"/>
                  <a:pt x="136525" y="77994"/>
                </a:cubicBezTo>
                <a:cubicBezTo>
                  <a:pt x="151871" y="65823"/>
                  <a:pt x="175948" y="67146"/>
                  <a:pt x="200025" y="68469"/>
                </a:cubicBezTo>
              </a:path>
            </a:pathLst>
          </a:custGeom>
          <a:noFill/>
          <a:ln w="19050">
            <a:solidFill>
              <a:srgbClr val="FF0000"/>
            </a:solidFill>
          </a:ln>
          <a:effectLst>
            <a:glow rad="85424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BBC63699-CA38-3942-4E20-4408A1354F97}"/>
              </a:ext>
            </a:extLst>
          </p:cNvPr>
          <p:cNvSpPr/>
          <p:nvPr/>
        </p:nvSpPr>
        <p:spPr>
          <a:xfrm>
            <a:off x="9548058" y="2696281"/>
            <a:ext cx="322358" cy="461402"/>
          </a:xfrm>
          <a:custGeom>
            <a:avLst/>
            <a:gdLst>
              <a:gd name="connsiteX0" fmla="*/ 0 w 200025"/>
              <a:gd name="connsiteY0" fmla="*/ 78130 h 143172"/>
              <a:gd name="connsiteX1" fmla="*/ 63500 w 200025"/>
              <a:gd name="connsiteY1" fmla="*/ 78130 h 143172"/>
              <a:gd name="connsiteX2" fmla="*/ 79375 w 200025"/>
              <a:gd name="connsiteY2" fmla="*/ 33680 h 143172"/>
              <a:gd name="connsiteX3" fmla="*/ 92075 w 200025"/>
              <a:gd name="connsiteY3" fmla="*/ 5105 h 143172"/>
              <a:gd name="connsiteX4" fmla="*/ 107950 w 200025"/>
              <a:gd name="connsiteY4" fmla="*/ 141630 h 143172"/>
              <a:gd name="connsiteX5" fmla="*/ 136525 w 200025"/>
              <a:gd name="connsiteY5" fmla="*/ 78130 h 143172"/>
              <a:gd name="connsiteX6" fmla="*/ 200025 w 200025"/>
              <a:gd name="connsiteY6" fmla="*/ 68605 h 143172"/>
              <a:gd name="connsiteX0" fmla="*/ 0 w 200025"/>
              <a:gd name="connsiteY0" fmla="*/ 78130 h 143172"/>
              <a:gd name="connsiteX1" fmla="*/ 63500 w 200025"/>
              <a:gd name="connsiteY1" fmla="*/ 78130 h 143172"/>
              <a:gd name="connsiteX2" fmla="*/ 79375 w 200025"/>
              <a:gd name="connsiteY2" fmla="*/ 33680 h 143172"/>
              <a:gd name="connsiteX3" fmla="*/ 92075 w 200025"/>
              <a:gd name="connsiteY3" fmla="*/ 5105 h 143172"/>
              <a:gd name="connsiteX4" fmla="*/ 107950 w 200025"/>
              <a:gd name="connsiteY4" fmla="*/ 141630 h 143172"/>
              <a:gd name="connsiteX5" fmla="*/ 136525 w 200025"/>
              <a:gd name="connsiteY5" fmla="*/ 78130 h 143172"/>
              <a:gd name="connsiteX6" fmla="*/ 200025 w 200025"/>
              <a:gd name="connsiteY6" fmla="*/ 68605 h 143172"/>
              <a:gd name="connsiteX0" fmla="*/ 0 w 200025"/>
              <a:gd name="connsiteY0" fmla="*/ 77994 h 143036"/>
              <a:gd name="connsiteX1" fmla="*/ 59164 w 200025"/>
              <a:gd name="connsiteY1" fmla="*/ 69245 h 143036"/>
              <a:gd name="connsiteX2" fmla="*/ 79375 w 200025"/>
              <a:gd name="connsiteY2" fmla="*/ 33544 h 143036"/>
              <a:gd name="connsiteX3" fmla="*/ 92075 w 200025"/>
              <a:gd name="connsiteY3" fmla="*/ 4969 h 143036"/>
              <a:gd name="connsiteX4" fmla="*/ 107950 w 200025"/>
              <a:gd name="connsiteY4" fmla="*/ 141494 h 143036"/>
              <a:gd name="connsiteX5" fmla="*/ 136525 w 200025"/>
              <a:gd name="connsiteY5" fmla="*/ 77994 h 143036"/>
              <a:gd name="connsiteX6" fmla="*/ 200025 w 200025"/>
              <a:gd name="connsiteY6" fmla="*/ 68469 h 143036"/>
              <a:gd name="connsiteX0" fmla="*/ 0 w 200025"/>
              <a:gd name="connsiteY0" fmla="*/ 77994 h 143036"/>
              <a:gd name="connsiteX1" fmla="*/ 59164 w 200025"/>
              <a:gd name="connsiteY1" fmla="*/ 69245 h 143036"/>
              <a:gd name="connsiteX2" fmla="*/ 79375 w 200025"/>
              <a:gd name="connsiteY2" fmla="*/ 33544 h 143036"/>
              <a:gd name="connsiteX3" fmla="*/ 92075 w 200025"/>
              <a:gd name="connsiteY3" fmla="*/ 4969 h 143036"/>
              <a:gd name="connsiteX4" fmla="*/ 107950 w 200025"/>
              <a:gd name="connsiteY4" fmla="*/ 141494 h 143036"/>
              <a:gd name="connsiteX5" fmla="*/ 136525 w 200025"/>
              <a:gd name="connsiteY5" fmla="*/ 77994 h 143036"/>
              <a:gd name="connsiteX6" fmla="*/ 200025 w 200025"/>
              <a:gd name="connsiteY6" fmla="*/ 68469 h 14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025" h="143036">
                <a:moveTo>
                  <a:pt x="0" y="77994"/>
                </a:moveTo>
                <a:cubicBezTo>
                  <a:pt x="33807" y="81697"/>
                  <a:pt x="45935" y="76653"/>
                  <a:pt x="59164" y="69245"/>
                </a:cubicBezTo>
                <a:cubicBezTo>
                  <a:pt x="72393" y="61837"/>
                  <a:pt x="73890" y="44257"/>
                  <a:pt x="79375" y="33544"/>
                </a:cubicBezTo>
                <a:cubicBezTo>
                  <a:pt x="84860" y="22831"/>
                  <a:pt x="87313" y="-13023"/>
                  <a:pt x="92075" y="4969"/>
                </a:cubicBezTo>
                <a:cubicBezTo>
                  <a:pt x="96838" y="22961"/>
                  <a:pt x="100542" y="129323"/>
                  <a:pt x="107950" y="141494"/>
                </a:cubicBezTo>
                <a:cubicBezTo>
                  <a:pt x="115358" y="153665"/>
                  <a:pt x="121179" y="90165"/>
                  <a:pt x="136525" y="77994"/>
                </a:cubicBezTo>
                <a:cubicBezTo>
                  <a:pt x="151871" y="65823"/>
                  <a:pt x="175948" y="67146"/>
                  <a:pt x="200025" y="68469"/>
                </a:cubicBezTo>
              </a:path>
            </a:pathLst>
          </a:custGeom>
          <a:noFill/>
          <a:ln w="19050">
            <a:solidFill>
              <a:srgbClr val="FF0000"/>
            </a:solidFill>
          </a:ln>
          <a:effectLst>
            <a:glow rad="67352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77DDB01C-AFEE-579E-1D8B-53B32138A843}"/>
              </a:ext>
            </a:extLst>
          </p:cNvPr>
          <p:cNvSpPr/>
          <p:nvPr/>
        </p:nvSpPr>
        <p:spPr>
          <a:xfrm rot="16200000">
            <a:off x="8378125" y="2696483"/>
            <a:ext cx="166099" cy="254742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8BF6C2-99B2-0648-E24C-EF1AD04751C6}"/>
              </a:ext>
            </a:extLst>
          </p:cNvPr>
          <p:cNvSpPr txBox="1"/>
          <p:nvPr/>
        </p:nvSpPr>
        <p:spPr>
          <a:xfrm>
            <a:off x="8716643" y="3993078"/>
            <a:ext cx="1779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venir Book" panose="02000503020000020003" pitchFamily="2" charset="0"/>
              </a:rPr>
              <a:t>Microwave freq.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  <a:latin typeface="Avenir Book" panose="02000503020000020003" pitchFamily="2" charset="0"/>
              </a:rPr>
              <a:t>warm</a:t>
            </a:r>
            <a:r>
              <a:rPr lang="en-US" sz="1000" dirty="0">
                <a:latin typeface="Avenir Book" panose="02000503020000020003" pitchFamily="2" charset="0"/>
              </a:rPr>
              <a:t> &amp; </a:t>
            </a:r>
            <a:r>
              <a:rPr lang="en-US" sz="1000" dirty="0">
                <a:solidFill>
                  <a:schemeClr val="tx2">
                    <a:lumMod val="90000"/>
                    <a:lumOff val="10000"/>
                  </a:schemeClr>
                </a:solidFill>
                <a:latin typeface="Avenir Book" panose="02000503020000020003" pitchFamily="2" charset="0"/>
              </a:rPr>
              <a:t>cold </a:t>
            </a:r>
            <a:r>
              <a:rPr lang="en-US" sz="1000" dirty="0">
                <a:latin typeface="Avenir Book" panose="02000503020000020003" pitchFamily="2" charset="0"/>
              </a:rPr>
              <a:t>doses</a:t>
            </a:r>
            <a:endParaRPr lang="en-US" sz="1000" dirty="0">
              <a:solidFill>
                <a:schemeClr val="tx2">
                  <a:lumMod val="90000"/>
                  <a:lumOff val="1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E04D86A-84F2-E3EE-78E8-3746677E224D}"/>
              </a:ext>
            </a:extLst>
          </p:cNvPr>
          <p:cNvSpPr txBox="1"/>
          <p:nvPr/>
        </p:nvSpPr>
        <p:spPr>
          <a:xfrm>
            <a:off x="6147013" y="4964060"/>
            <a:ext cx="4867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x-band spectra of irradiated </a:t>
            </a:r>
            <a:r>
              <a:rPr lang="en-US" b="1" dirty="0">
                <a:solidFill>
                  <a:srgbClr val="C00000"/>
                </a:solidFill>
                <a:latin typeface="Proxima Nova Rg" panose="02000506030000020004" pitchFamily="2" charset="0"/>
              </a:rPr>
              <a:t>ND</a:t>
            </a:r>
            <a:r>
              <a:rPr lang="en-US" b="1" baseline="-25000" dirty="0">
                <a:solidFill>
                  <a:srgbClr val="C00000"/>
                </a:solidFill>
                <a:latin typeface="Proxima Nova Rg" panose="02000506030000020004" pitchFamily="2" charset="0"/>
              </a:rPr>
              <a:t>3</a:t>
            </a:r>
            <a:r>
              <a:rPr lang="en-US" dirty="0">
                <a:latin typeface="Proxima Nova Rg" panose="02000506030000020004" pitchFamily="2" charset="0"/>
              </a:rPr>
              <a:t> at 100 K</a:t>
            </a:r>
            <a:endParaRPr lang="en-US" baseline="-25000" dirty="0">
              <a:latin typeface="Proxima Nova Rg" panose="02000506030000020004" pitchFamily="2" charset="0"/>
            </a:endParaRPr>
          </a:p>
          <a:p>
            <a:r>
              <a:rPr lang="en-US" sz="1400" dirty="0">
                <a:latin typeface="Garamond" panose="02020404030301010803" pitchFamily="18" charset="0"/>
              </a:rPr>
              <a:t>Alexander Berlin, PhD thesis, Bochum (2015)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55492C4-F281-C536-AC5C-9E4ABE29D633}"/>
              </a:ext>
            </a:extLst>
          </p:cNvPr>
          <p:cNvCxnSpPr>
            <a:cxnSpLocks/>
          </p:cNvCxnSpPr>
          <p:nvPr/>
        </p:nvCxnSpPr>
        <p:spPr>
          <a:xfrm flipV="1">
            <a:off x="9734894" y="3224759"/>
            <a:ext cx="0" cy="634146"/>
          </a:xfrm>
          <a:prstGeom prst="straightConnector1">
            <a:avLst/>
          </a:prstGeom>
          <a:ln w="25400">
            <a:solidFill>
              <a:schemeClr val="tx2">
                <a:lumMod val="75000"/>
                <a:lumOff val="2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F5687C3-FAD6-4891-5DD3-F632CC8E6A60}"/>
              </a:ext>
            </a:extLst>
          </p:cNvPr>
          <p:cNvCxnSpPr>
            <a:cxnSpLocks/>
          </p:cNvCxnSpPr>
          <p:nvPr/>
        </p:nvCxnSpPr>
        <p:spPr>
          <a:xfrm flipV="1">
            <a:off x="9029691" y="3224759"/>
            <a:ext cx="0" cy="745434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44A66B-3B63-97D9-756C-8FAC192ED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0633B-B325-5E47-86D0-186678D77CC7}" type="datetime1">
              <a:rPr lang="en-US" smtClean="0"/>
              <a:t>10/13/25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1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73D0D-7125-F91A-6244-E321535AD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35D469-7ACC-E436-1805-EB46B023A11D}"/>
              </a:ext>
            </a:extLst>
          </p:cNvPr>
          <p:cNvSpPr txBox="1"/>
          <p:nvPr/>
        </p:nvSpPr>
        <p:spPr>
          <a:xfrm>
            <a:off x="3300598" y="2577154"/>
            <a:ext cx="6467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Irradiated ammonia: a brief history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Behavior of irradiated ammonia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Radicals in ammonia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Summary, conjectures, and questions</a:t>
            </a:r>
          </a:p>
        </p:txBody>
      </p:sp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62A933E5-500C-E80C-1F49-4D7FC6CA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749F368F-1EFB-1E04-0910-27701BE13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84ACCE-8EEC-BFCB-5B3B-07B0C9FA474B}"/>
              </a:ext>
            </a:extLst>
          </p:cNvPr>
          <p:cNvSpPr txBox="1"/>
          <p:nvPr/>
        </p:nvSpPr>
        <p:spPr>
          <a:xfrm>
            <a:off x="9912625" y="188007"/>
            <a:ext cx="1709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Outline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56C173-D3A8-B5AC-CE5D-1E145112D78F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0" y="511173"/>
            <a:ext cx="9912625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074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C4B6C6B4-7E03-C50C-3A78-BE37A23D5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11" name="Picture 10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F8BDFBDB-1D35-05C1-33C9-ED438F2A1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88EA93-41BF-F7FB-53BC-77A76B43EF20}"/>
              </a:ext>
            </a:extLst>
          </p:cNvPr>
          <p:cNvSpPr txBox="1"/>
          <p:nvPr/>
        </p:nvSpPr>
        <p:spPr>
          <a:xfrm>
            <a:off x="5799486" y="188007"/>
            <a:ext cx="582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Radicals in irradiated ammonia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4A4FDB-3E2F-B11B-7F6E-1C5978B44057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0" y="511173"/>
            <a:ext cx="5799486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A0F4BF-BD1B-A5BB-F620-74806F8763B0}"/>
              </a:ext>
            </a:extLst>
          </p:cNvPr>
          <p:cNvSpPr txBox="1"/>
          <p:nvPr/>
        </p:nvSpPr>
        <p:spPr>
          <a:xfrm>
            <a:off x="6128879" y="1138679"/>
            <a:ext cx="4691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By 130 K, the •ND</a:t>
            </a:r>
            <a:r>
              <a:rPr lang="en-US" baseline="-25000" dirty="0">
                <a:latin typeface="Proxima Nova Rg" panose="02000506030000020004" pitchFamily="2" charset="0"/>
              </a:rPr>
              <a:t>2</a:t>
            </a:r>
            <a:r>
              <a:rPr lang="en-US" dirty="0">
                <a:latin typeface="Proxima Nova Rg" panose="02000506030000020004" pitchFamily="2" charset="0"/>
              </a:rPr>
              <a:t> radicals have completely disappeared, leaving resonance lines from one or more unidentified species.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8464090-F423-C2AA-1A8D-5D07247FAD6C}"/>
              </a:ext>
            </a:extLst>
          </p:cNvPr>
          <p:cNvGrpSpPr/>
          <p:nvPr/>
        </p:nvGrpSpPr>
        <p:grpSpPr>
          <a:xfrm>
            <a:off x="5592503" y="2164283"/>
            <a:ext cx="5713940" cy="3704262"/>
            <a:chOff x="5993368" y="2750169"/>
            <a:chExt cx="5045662" cy="322920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42019A7-0710-E9BD-28D2-28A1B704B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586" t="72457" r="49701" b="14975"/>
            <a:stretch/>
          </p:blipFill>
          <p:spPr>
            <a:xfrm>
              <a:off x="5993368" y="2750169"/>
              <a:ext cx="4850017" cy="3229207"/>
            </a:xfrm>
            <a:prstGeom prst="rect">
              <a:avLst/>
            </a:prstGeom>
          </p:spPr>
        </p:pic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13B2DB-68C0-E7AE-0C98-9D9C4C580720}"/>
                </a:ext>
              </a:extLst>
            </p:cNvPr>
            <p:cNvSpPr/>
            <p:nvPr/>
          </p:nvSpPr>
          <p:spPr>
            <a:xfrm>
              <a:off x="8258723" y="4013497"/>
              <a:ext cx="292936" cy="897407"/>
            </a:xfrm>
            <a:custGeom>
              <a:avLst/>
              <a:gdLst>
                <a:gd name="connsiteX0" fmla="*/ 0 w 200025"/>
                <a:gd name="connsiteY0" fmla="*/ 78130 h 143172"/>
                <a:gd name="connsiteX1" fmla="*/ 63500 w 200025"/>
                <a:gd name="connsiteY1" fmla="*/ 78130 h 143172"/>
                <a:gd name="connsiteX2" fmla="*/ 79375 w 200025"/>
                <a:gd name="connsiteY2" fmla="*/ 33680 h 143172"/>
                <a:gd name="connsiteX3" fmla="*/ 92075 w 200025"/>
                <a:gd name="connsiteY3" fmla="*/ 5105 h 143172"/>
                <a:gd name="connsiteX4" fmla="*/ 107950 w 200025"/>
                <a:gd name="connsiteY4" fmla="*/ 141630 h 143172"/>
                <a:gd name="connsiteX5" fmla="*/ 136525 w 200025"/>
                <a:gd name="connsiteY5" fmla="*/ 78130 h 143172"/>
                <a:gd name="connsiteX6" fmla="*/ 200025 w 200025"/>
                <a:gd name="connsiteY6" fmla="*/ 68605 h 143172"/>
                <a:gd name="connsiteX0" fmla="*/ 0 w 200025"/>
                <a:gd name="connsiteY0" fmla="*/ 78130 h 143172"/>
                <a:gd name="connsiteX1" fmla="*/ 63500 w 200025"/>
                <a:gd name="connsiteY1" fmla="*/ 78130 h 143172"/>
                <a:gd name="connsiteX2" fmla="*/ 79375 w 200025"/>
                <a:gd name="connsiteY2" fmla="*/ 33680 h 143172"/>
                <a:gd name="connsiteX3" fmla="*/ 92075 w 200025"/>
                <a:gd name="connsiteY3" fmla="*/ 5105 h 143172"/>
                <a:gd name="connsiteX4" fmla="*/ 107950 w 200025"/>
                <a:gd name="connsiteY4" fmla="*/ 141630 h 143172"/>
                <a:gd name="connsiteX5" fmla="*/ 136525 w 200025"/>
                <a:gd name="connsiteY5" fmla="*/ 78130 h 143172"/>
                <a:gd name="connsiteX6" fmla="*/ 200025 w 200025"/>
                <a:gd name="connsiteY6" fmla="*/ 68605 h 143172"/>
                <a:gd name="connsiteX0" fmla="*/ 0 w 200025"/>
                <a:gd name="connsiteY0" fmla="*/ 77994 h 143036"/>
                <a:gd name="connsiteX1" fmla="*/ 59164 w 200025"/>
                <a:gd name="connsiteY1" fmla="*/ 69245 h 143036"/>
                <a:gd name="connsiteX2" fmla="*/ 79375 w 200025"/>
                <a:gd name="connsiteY2" fmla="*/ 33544 h 143036"/>
                <a:gd name="connsiteX3" fmla="*/ 92075 w 200025"/>
                <a:gd name="connsiteY3" fmla="*/ 4969 h 143036"/>
                <a:gd name="connsiteX4" fmla="*/ 107950 w 200025"/>
                <a:gd name="connsiteY4" fmla="*/ 141494 h 143036"/>
                <a:gd name="connsiteX5" fmla="*/ 136525 w 200025"/>
                <a:gd name="connsiteY5" fmla="*/ 77994 h 143036"/>
                <a:gd name="connsiteX6" fmla="*/ 200025 w 200025"/>
                <a:gd name="connsiteY6" fmla="*/ 68469 h 143036"/>
                <a:gd name="connsiteX0" fmla="*/ 0 w 200025"/>
                <a:gd name="connsiteY0" fmla="*/ 77994 h 143036"/>
                <a:gd name="connsiteX1" fmla="*/ 59164 w 200025"/>
                <a:gd name="connsiteY1" fmla="*/ 69245 h 143036"/>
                <a:gd name="connsiteX2" fmla="*/ 79375 w 200025"/>
                <a:gd name="connsiteY2" fmla="*/ 33544 h 143036"/>
                <a:gd name="connsiteX3" fmla="*/ 92075 w 200025"/>
                <a:gd name="connsiteY3" fmla="*/ 4969 h 143036"/>
                <a:gd name="connsiteX4" fmla="*/ 107950 w 200025"/>
                <a:gd name="connsiteY4" fmla="*/ 141494 h 143036"/>
                <a:gd name="connsiteX5" fmla="*/ 136525 w 200025"/>
                <a:gd name="connsiteY5" fmla="*/ 77994 h 143036"/>
                <a:gd name="connsiteX6" fmla="*/ 200025 w 200025"/>
                <a:gd name="connsiteY6" fmla="*/ 68469 h 143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25" h="143036">
                  <a:moveTo>
                    <a:pt x="0" y="77994"/>
                  </a:moveTo>
                  <a:cubicBezTo>
                    <a:pt x="33807" y="81697"/>
                    <a:pt x="45935" y="76653"/>
                    <a:pt x="59164" y="69245"/>
                  </a:cubicBezTo>
                  <a:cubicBezTo>
                    <a:pt x="72393" y="61837"/>
                    <a:pt x="73890" y="44257"/>
                    <a:pt x="79375" y="33544"/>
                  </a:cubicBezTo>
                  <a:cubicBezTo>
                    <a:pt x="84860" y="22831"/>
                    <a:pt x="87313" y="-13023"/>
                    <a:pt x="92075" y="4969"/>
                  </a:cubicBezTo>
                  <a:cubicBezTo>
                    <a:pt x="96838" y="22961"/>
                    <a:pt x="100542" y="129323"/>
                    <a:pt x="107950" y="141494"/>
                  </a:cubicBezTo>
                  <a:cubicBezTo>
                    <a:pt x="115358" y="153665"/>
                    <a:pt x="121179" y="90165"/>
                    <a:pt x="136525" y="77994"/>
                  </a:cubicBezTo>
                  <a:cubicBezTo>
                    <a:pt x="151871" y="65823"/>
                    <a:pt x="175948" y="67146"/>
                    <a:pt x="200025" y="68469"/>
                  </a:cubicBezTo>
                </a:path>
              </a:pathLst>
            </a:custGeom>
            <a:noFill/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4B7E9A5-5941-B1A4-A7EA-EC5A9B4E8F86}"/>
                </a:ext>
              </a:extLst>
            </p:cNvPr>
            <p:cNvSpPr/>
            <p:nvPr/>
          </p:nvSpPr>
          <p:spPr>
            <a:xfrm>
              <a:off x="8281130" y="4017768"/>
              <a:ext cx="292936" cy="897407"/>
            </a:xfrm>
            <a:custGeom>
              <a:avLst/>
              <a:gdLst>
                <a:gd name="connsiteX0" fmla="*/ 0 w 200025"/>
                <a:gd name="connsiteY0" fmla="*/ 78130 h 143172"/>
                <a:gd name="connsiteX1" fmla="*/ 63500 w 200025"/>
                <a:gd name="connsiteY1" fmla="*/ 78130 h 143172"/>
                <a:gd name="connsiteX2" fmla="*/ 79375 w 200025"/>
                <a:gd name="connsiteY2" fmla="*/ 33680 h 143172"/>
                <a:gd name="connsiteX3" fmla="*/ 92075 w 200025"/>
                <a:gd name="connsiteY3" fmla="*/ 5105 h 143172"/>
                <a:gd name="connsiteX4" fmla="*/ 107950 w 200025"/>
                <a:gd name="connsiteY4" fmla="*/ 141630 h 143172"/>
                <a:gd name="connsiteX5" fmla="*/ 136525 w 200025"/>
                <a:gd name="connsiteY5" fmla="*/ 78130 h 143172"/>
                <a:gd name="connsiteX6" fmla="*/ 200025 w 200025"/>
                <a:gd name="connsiteY6" fmla="*/ 68605 h 143172"/>
                <a:gd name="connsiteX0" fmla="*/ 0 w 200025"/>
                <a:gd name="connsiteY0" fmla="*/ 78130 h 143172"/>
                <a:gd name="connsiteX1" fmla="*/ 63500 w 200025"/>
                <a:gd name="connsiteY1" fmla="*/ 78130 h 143172"/>
                <a:gd name="connsiteX2" fmla="*/ 79375 w 200025"/>
                <a:gd name="connsiteY2" fmla="*/ 33680 h 143172"/>
                <a:gd name="connsiteX3" fmla="*/ 92075 w 200025"/>
                <a:gd name="connsiteY3" fmla="*/ 5105 h 143172"/>
                <a:gd name="connsiteX4" fmla="*/ 107950 w 200025"/>
                <a:gd name="connsiteY4" fmla="*/ 141630 h 143172"/>
                <a:gd name="connsiteX5" fmla="*/ 136525 w 200025"/>
                <a:gd name="connsiteY5" fmla="*/ 78130 h 143172"/>
                <a:gd name="connsiteX6" fmla="*/ 200025 w 200025"/>
                <a:gd name="connsiteY6" fmla="*/ 68605 h 143172"/>
                <a:gd name="connsiteX0" fmla="*/ 0 w 200025"/>
                <a:gd name="connsiteY0" fmla="*/ 77994 h 143036"/>
                <a:gd name="connsiteX1" fmla="*/ 59164 w 200025"/>
                <a:gd name="connsiteY1" fmla="*/ 69245 h 143036"/>
                <a:gd name="connsiteX2" fmla="*/ 79375 w 200025"/>
                <a:gd name="connsiteY2" fmla="*/ 33544 h 143036"/>
                <a:gd name="connsiteX3" fmla="*/ 92075 w 200025"/>
                <a:gd name="connsiteY3" fmla="*/ 4969 h 143036"/>
                <a:gd name="connsiteX4" fmla="*/ 107950 w 200025"/>
                <a:gd name="connsiteY4" fmla="*/ 141494 h 143036"/>
                <a:gd name="connsiteX5" fmla="*/ 136525 w 200025"/>
                <a:gd name="connsiteY5" fmla="*/ 77994 h 143036"/>
                <a:gd name="connsiteX6" fmla="*/ 200025 w 200025"/>
                <a:gd name="connsiteY6" fmla="*/ 68469 h 143036"/>
                <a:gd name="connsiteX0" fmla="*/ 0 w 200025"/>
                <a:gd name="connsiteY0" fmla="*/ 77994 h 143036"/>
                <a:gd name="connsiteX1" fmla="*/ 59164 w 200025"/>
                <a:gd name="connsiteY1" fmla="*/ 69245 h 143036"/>
                <a:gd name="connsiteX2" fmla="*/ 79375 w 200025"/>
                <a:gd name="connsiteY2" fmla="*/ 33544 h 143036"/>
                <a:gd name="connsiteX3" fmla="*/ 92075 w 200025"/>
                <a:gd name="connsiteY3" fmla="*/ 4969 h 143036"/>
                <a:gd name="connsiteX4" fmla="*/ 107950 w 200025"/>
                <a:gd name="connsiteY4" fmla="*/ 141494 h 143036"/>
                <a:gd name="connsiteX5" fmla="*/ 136525 w 200025"/>
                <a:gd name="connsiteY5" fmla="*/ 77994 h 143036"/>
                <a:gd name="connsiteX6" fmla="*/ 200025 w 200025"/>
                <a:gd name="connsiteY6" fmla="*/ 68469 h 143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25" h="143036">
                  <a:moveTo>
                    <a:pt x="0" y="77994"/>
                  </a:moveTo>
                  <a:cubicBezTo>
                    <a:pt x="33807" y="81697"/>
                    <a:pt x="45935" y="76653"/>
                    <a:pt x="59164" y="69245"/>
                  </a:cubicBezTo>
                  <a:cubicBezTo>
                    <a:pt x="72393" y="61837"/>
                    <a:pt x="73890" y="44257"/>
                    <a:pt x="79375" y="33544"/>
                  </a:cubicBezTo>
                  <a:cubicBezTo>
                    <a:pt x="84860" y="22831"/>
                    <a:pt x="87313" y="-13023"/>
                    <a:pt x="92075" y="4969"/>
                  </a:cubicBezTo>
                  <a:cubicBezTo>
                    <a:pt x="96838" y="22961"/>
                    <a:pt x="100542" y="129323"/>
                    <a:pt x="107950" y="141494"/>
                  </a:cubicBezTo>
                  <a:cubicBezTo>
                    <a:pt x="115358" y="153665"/>
                    <a:pt x="121179" y="90165"/>
                    <a:pt x="136525" y="77994"/>
                  </a:cubicBezTo>
                  <a:cubicBezTo>
                    <a:pt x="151871" y="65823"/>
                    <a:pt x="175948" y="67146"/>
                    <a:pt x="200025" y="68469"/>
                  </a:cubicBezTo>
                </a:path>
              </a:pathLst>
            </a:custGeom>
            <a:noFill/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8E19B55-137A-CA38-787D-831B986CAAF2}"/>
                </a:ext>
              </a:extLst>
            </p:cNvPr>
            <p:cNvSpPr/>
            <p:nvPr/>
          </p:nvSpPr>
          <p:spPr>
            <a:xfrm>
              <a:off x="8236316" y="4017769"/>
              <a:ext cx="292936" cy="897407"/>
            </a:xfrm>
            <a:custGeom>
              <a:avLst/>
              <a:gdLst>
                <a:gd name="connsiteX0" fmla="*/ 0 w 200025"/>
                <a:gd name="connsiteY0" fmla="*/ 78130 h 143172"/>
                <a:gd name="connsiteX1" fmla="*/ 63500 w 200025"/>
                <a:gd name="connsiteY1" fmla="*/ 78130 h 143172"/>
                <a:gd name="connsiteX2" fmla="*/ 79375 w 200025"/>
                <a:gd name="connsiteY2" fmla="*/ 33680 h 143172"/>
                <a:gd name="connsiteX3" fmla="*/ 92075 w 200025"/>
                <a:gd name="connsiteY3" fmla="*/ 5105 h 143172"/>
                <a:gd name="connsiteX4" fmla="*/ 107950 w 200025"/>
                <a:gd name="connsiteY4" fmla="*/ 141630 h 143172"/>
                <a:gd name="connsiteX5" fmla="*/ 136525 w 200025"/>
                <a:gd name="connsiteY5" fmla="*/ 78130 h 143172"/>
                <a:gd name="connsiteX6" fmla="*/ 200025 w 200025"/>
                <a:gd name="connsiteY6" fmla="*/ 68605 h 143172"/>
                <a:gd name="connsiteX0" fmla="*/ 0 w 200025"/>
                <a:gd name="connsiteY0" fmla="*/ 78130 h 143172"/>
                <a:gd name="connsiteX1" fmla="*/ 63500 w 200025"/>
                <a:gd name="connsiteY1" fmla="*/ 78130 h 143172"/>
                <a:gd name="connsiteX2" fmla="*/ 79375 w 200025"/>
                <a:gd name="connsiteY2" fmla="*/ 33680 h 143172"/>
                <a:gd name="connsiteX3" fmla="*/ 92075 w 200025"/>
                <a:gd name="connsiteY3" fmla="*/ 5105 h 143172"/>
                <a:gd name="connsiteX4" fmla="*/ 107950 w 200025"/>
                <a:gd name="connsiteY4" fmla="*/ 141630 h 143172"/>
                <a:gd name="connsiteX5" fmla="*/ 136525 w 200025"/>
                <a:gd name="connsiteY5" fmla="*/ 78130 h 143172"/>
                <a:gd name="connsiteX6" fmla="*/ 200025 w 200025"/>
                <a:gd name="connsiteY6" fmla="*/ 68605 h 143172"/>
                <a:gd name="connsiteX0" fmla="*/ 0 w 200025"/>
                <a:gd name="connsiteY0" fmla="*/ 77994 h 143036"/>
                <a:gd name="connsiteX1" fmla="*/ 59164 w 200025"/>
                <a:gd name="connsiteY1" fmla="*/ 69245 h 143036"/>
                <a:gd name="connsiteX2" fmla="*/ 79375 w 200025"/>
                <a:gd name="connsiteY2" fmla="*/ 33544 h 143036"/>
                <a:gd name="connsiteX3" fmla="*/ 92075 w 200025"/>
                <a:gd name="connsiteY3" fmla="*/ 4969 h 143036"/>
                <a:gd name="connsiteX4" fmla="*/ 107950 w 200025"/>
                <a:gd name="connsiteY4" fmla="*/ 141494 h 143036"/>
                <a:gd name="connsiteX5" fmla="*/ 136525 w 200025"/>
                <a:gd name="connsiteY5" fmla="*/ 77994 h 143036"/>
                <a:gd name="connsiteX6" fmla="*/ 200025 w 200025"/>
                <a:gd name="connsiteY6" fmla="*/ 68469 h 143036"/>
                <a:gd name="connsiteX0" fmla="*/ 0 w 200025"/>
                <a:gd name="connsiteY0" fmla="*/ 77994 h 143036"/>
                <a:gd name="connsiteX1" fmla="*/ 59164 w 200025"/>
                <a:gd name="connsiteY1" fmla="*/ 69245 h 143036"/>
                <a:gd name="connsiteX2" fmla="*/ 79375 w 200025"/>
                <a:gd name="connsiteY2" fmla="*/ 33544 h 143036"/>
                <a:gd name="connsiteX3" fmla="*/ 92075 w 200025"/>
                <a:gd name="connsiteY3" fmla="*/ 4969 h 143036"/>
                <a:gd name="connsiteX4" fmla="*/ 107950 w 200025"/>
                <a:gd name="connsiteY4" fmla="*/ 141494 h 143036"/>
                <a:gd name="connsiteX5" fmla="*/ 136525 w 200025"/>
                <a:gd name="connsiteY5" fmla="*/ 77994 h 143036"/>
                <a:gd name="connsiteX6" fmla="*/ 200025 w 200025"/>
                <a:gd name="connsiteY6" fmla="*/ 68469 h 143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25" h="143036">
                  <a:moveTo>
                    <a:pt x="0" y="77994"/>
                  </a:moveTo>
                  <a:cubicBezTo>
                    <a:pt x="33807" y="81697"/>
                    <a:pt x="45935" y="76653"/>
                    <a:pt x="59164" y="69245"/>
                  </a:cubicBezTo>
                  <a:cubicBezTo>
                    <a:pt x="72393" y="61837"/>
                    <a:pt x="73890" y="44257"/>
                    <a:pt x="79375" y="33544"/>
                  </a:cubicBezTo>
                  <a:cubicBezTo>
                    <a:pt x="84860" y="22831"/>
                    <a:pt x="87313" y="-13023"/>
                    <a:pt x="92075" y="4969"/>
                  </a:cubicBezTo>
                  <a:cubicBezTo>
                    <a:pt x="96838" y="22961"/>
                    <a:pt x="100542" y="129323"/>
                    <a:pt x="107950" y="141494"/>
                  </a:cubicBezTo>
                  <a:cubicBezTo>
                    <a:pt x="115358" y="153665"/>
                    <a:pt x="121179" y="90165"/>
                    <a:pt x="136525" y="77994"/>
                  </a:cubicBezTo>
                  <a:cubicBezTo>
                    <a:pt x="151871" y="65823"/>
                    <a:pt x="175948" y="67146"/>
                    <a:pt x="200025" y="68469"/>
                  </a:cubicBezTo>
                </a:path>
              </a:pathLst>
            </a:custGeom>
            <a:noFill/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BC0DB8-5EC0-8409-E62A-54ED0639EFD5}"/>
                </a:ext>
              </a:extLst>
            </p:cNvPr>
            <p:cNvSpPr txBox="1"/>
            <p:nvPr/>
          </p:nvSpPr>
          <p:spPr>
            <a:xfrm>
              <a:off x="8369681" y="4008758"/>
              <a:ext cx="6205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030A0"/>
                  </a:solidFill>
                  <a:latin typeface="Proxima Nova Thin" panose="02000506030000020004" pitchFamily="2" charset="0"/>
                </a:rPr>
                <a:t>•</a:t>
              </a:r>
              <a:r>
                <a:rPr lang="en-US" sz="1400" b="1" baseline="30000" dirty="0">
                  <a:solidFill>
                    <a:srgbClr val="7030A0"/>
                  </a:solidFill>
                  <a:latin typeface="Proxima Nova Thin" panose="02000506030000020004" pitchFamily="2" charset="0"/>
                </a:rPr>
                <a:t>14</a:t>
              </a:r>
              <a:r>
                <a:rPr lang="en-US" sz="1400" dirty="0">
                  <a:solidFill>
                    <a:srgbClr val="7030A0"/>
                  </a:solidFill>
                  <a:latin typeface="Proxima Nova Thin" panose="02000506030000020004" pitchFamily="2" charset="0"/>
                </a:rPr>
                <a:t>N</a:t>
              </a:r>
              <a:endParaRPr lang="en-US" sz="1400" dirty="0">
                <a:solidFill>
                  <a:srgbClr val="7030A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A7C384-79B2-FC05-4AB3-5A3CFABDAC95}"/>
                </a:ext>
              </a:extLst>
            </p:cNvPr>
            <p:cNvSpPr txBox="1"/>
            <p:nvPr/>
          </p:nvSpPr>
          <p:spPr>
            <a:xfrm>
              <a:off x="8990248" y="5108721"/>
              <a:ext cx="2048782" cy="402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Proxima Nova Rg" panose="02000506030000020004" pitchFamily="2" charset="0"/>
                </a:rPr>
                <a:t>7 </a:t>
              </a:r>
              <a:r>
                <a:rPr lang="en-US" sz="1200" dirty="0" err="1">
                  <a:solidFill>
                    <a:srgbClr val="FF0000"/>
                  </a:solidFill>
                  <a:latin typeface="Proxima Nova Rg" panose="02000506030000020004" pitchFamily="2" charset="0"/>
                </a:rPr>
                <a:t>mT</a:t>
              </a:r>
              <a:r>
                <a:rPr lang="en-US" sz="1200" dirty="0">
                  <a:solidFill>
                    <a:srgbClr val="FF0000"/>
                  </a:solidFill>
                  <a:latin typeface="Proxima Nova Rg" panose="02000506030000020004" pitchFamily="2" charset="0"/>
                </a:rPr>
                <a:t> separation</a:t>
              </a:r>
            </a:p>
            <a:p>
              <a:r>
                <a:rPr lang="en-US" sz="1200" dirty="0">
                  <a:solidFill>
                    <a:srgbClr val="FF0000"/>
                  </a:solidFill>
                  <a:latin typeface="Proxima Nova Rg" panose="02000506030000020004" pitchFamily="2" charset="0"/>
                </a:rPr>
                <a:t>“Hydrazine radical”?</a:t>
              </a:r>
            </a:p>
          </p:txBody>
        </p: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60A52051-A71C-1B70-8EAB-D1C6A96E96FD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rot="10800000">
              <a:off x="8094329" y="4524608"/>
              <a:ext cx="895920" cy="785344"/>
            </a:xfrm>
            <a:prstGeom prst="bentConnector3">
              <a:avLst>
                <a:gd name="adj1" fmla="val 100005"/>
              </a:avLst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1BCFA53-F42A-A072-1BF9-E366EA4222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84683" y="4742893"/>
              <a:ext cx="0" cy="56706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2">
            <a:extLst>
              <a:ext uri="{FF2B5EF4-FFF2-40B4-BE49-F238E27FC236}">
                <a16:creationId xmlns:a16="http://schemas.microsoft.com/office/drawing/2014/main" id="{CC330ED6-8FC4-02AA-DF74-A80A8949C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b="75758"/>
          <a:stretch/>
        </p:blipFill>
        <p:spPr bwMode="auto">
          <a:xfrm>
            <a:off x="702457" y="2569467"/>
            <a:ext cx="4890046" cy="32292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F27AAAB-A50A-50A7-1D17-8FBCF2086533}"/>
              </a:ext>
            </a:extLst>
          </p:cNvPr>
          <p:cNvSpPr txBox="1"/>
          <p:nvPr/>
        </p:nvSpPr>
        <p:spPr>
          <a:xfrm>
            <a:off x="1461897" y="2095511"/>
            <a:ext cx="378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HFS in </a:t>
            </a:r>
            <a:r>
              <a:rPr lang="en-US" baseline="30000" dirty="0">
                <a:latin typeface="Proxima Nova Rg" panose="02000506030000020004" pitchFamily="2" charset="0"/>
              </a:rPr>
              <a:t>14</a:t>
            </a:r>
            <a:r>
              <a:rPr lang="en-US" dirty="0">
                <a:latin typeface="Proxima Nova Rg" panose="02000506030000020004" pitchFamily="2" charset="0"/>
              </a:rPr>
              <a:t>N is narrower still, 1 </a:t>
            </a:r>
            <a:r>
              <a:rPr lang="en-US" dirty="0" err="1">
                <a:latin typeface="Proxima Nova Rg" panose="02000506030000020004" pitchFamily="2" charset="0"/>
              </a:rPr>
              <a:t>mT</a:t>
            </a: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063EE77-607E-553A-B1EA-20A9480C397A}"/>
              </a:ext>
            </a:extLst>
          </p:cNvPr>
          <p:cNvSpPr txBox="1"/>
          <p:nvPr/>
        </p:nvSpPr>
        <p:spPr>
          <a:xfrm>
            <a:off x="6410119" y="5824453"/>
            <a:ext cx="38780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x-band spectra of irradiated </a:t>
            </a:r>
            <a:r>
              <a:rPr lang="en-US" sz="1600" b="1" dirty="0">
                <a:solidFill>
                  <a:srgbClr val="C00000"/>
                </a:solidFill>
                <a:latin typeface="Proxima Nova Rg" panose="02000506030000020004" pitchFamily="2" charset="0"/>
              </a:rPr>
              <a:t>ND</a:t>
            </a:r>
            <a:r>
              <a:rPr lang="en-US" sz="1600" b="1" baseline="-25000" dirty="0">
                <a:solidFill>
                  <a:srgbClr val="C00000"/>
                </a:solidFill>
                <a:latin typeface="Proxima Nova Rg" panose="02000506030000020004" pitchFamily="2" charset="0"/>
              </a:rPr>
              <a:t>3</a:t>
            </a:r>
            <a:r>
              <a:rPr lang="en-US" sz="1600" dirty="0">
                <a:latin typeface="Proxima Nova Rg" panose="02000506030000020004" pitchFamily="2" charset="0"/>
              </a:rPr>
              <a:t> at 130 K</a:t>
            </a:r>
            <a:endParaRPr lang="en-US" sz="1600" baseline="-25000" dirty="0">
              <a:latin typeface="Proxima Nova Rg" panose="02000506030000020004" pitchFamily="2" charset="0"/>
            </a:endParaRPr>
          </a:p>
          <a:p>
            <a:r>
              <a:rPr lang="en-US" sz="1600" dirty="0">
                <a:latin typeface="Garamond" panose="02020404030301010803" pitchFamily="18" charset="0"/>
              </a:rPr>
              <a:t>Alexander Berlin, PhD thesis, Bochum (2015)</a:t>
            </a:r>
          </a:p>
        </p:txBody>
      </p:sp>
    </p:spTree>
    <p:extLst>
      <p:ext uri="{BB962C8B-B14F-4D97-AF65-F5344CB8AC3E}">
        <p14:creationId xmlns:p14="http://schemas.microsoft.com/office/powerpoint/2010/main" val="4294607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E8F67-EC1D-D761-6ED6-E91852718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B0A270-3027-E8B0-CB77-8CE61E9C1AC0}"/>
              </a:ext>
            </a:extLst>
          </p:cNvPr>
          <p:cNvSpPr txBox="1"/>
          <p:nvPr/>
        </p:nvSpPr>
        <p:spPr>
          <a:xfrm>
            <a:off x="5428342" y="188007"/>
            <a:ext cx="656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latin typeface="Garamond" panose="02020404030301010803" pitchFamily="18" charset="0"/>
              </a:rPr>
              <a:t>Summary,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Conjectures,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3600" dirty="0">
                <a:solidFill>
                  <a:schemeClr val="tx2">
                    <a:lumMod val="50000"/>
                    <a:lumOff val="50000"/>
                  </a:schemeClr>
                </a:solidFill>
                <a:latin typeface="Garamond" panose="02020404030301010803" pitchFamily="18" charset="0"/>
              </a:rPr>
              <a:t>Questions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12CB3E-6E70-550B-589C-1339FCFEAE5C}"/>
              </a:ext>
            </a:extLst>
          </p:cNvPr>
          <p:cNvSpPr txBox="1"/>
          <p:nvPr/>
        </p:nvSpPr>
        <p:spPr>
          <a:xfrm>
            <a:off x="734043" y="1070700"/>
            <a:ext cx="10958285" cy="4775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When ammonia is irradiated at 87 K, the </a:t>
            </a:r>
            <a:r>
              <a:rPr lang="en-US" sz="22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dominant</a:t>
            </a: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 species are •NH</a:t>
            </a:r>
            <a:r>
              <a:rPr lang="en-US" sz="2200" baseline="-250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2</a:t>
            </a: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 and •ND</a:t>
            </a:r>
            <a:r>
              <a:rPr lang="en-US" sz="2200" baseline="-250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2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The principle broadening mechanisms are the hyperfine and dipolar interactions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Other radicals are produced, each with a different activation temperature 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sz="1000" dirty="0">
              <a:latin typeface="Proxima Nova Rg" panose="02000506030000020004" pitchFamily="2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Atomic hydrogen •H is probably the main source of radiation damage in NH</a:t>
            </a:r>
            <a:r>
              <a:rPr lang="en-US" sz="2200" baseline="-25000" dirty="0">
                <a:solidFill>
                  <a:schemeClr val="tx2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Atomic deuterium •D is not as damaging and may 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improve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the polarization of ND</a:t>
            </a:r>
            <a:r>
              <a:rPr lang="en-US" sz="2200" baseline="-25000" dirty="0">
                <a:solidFill>
                  <a:schemeClr val="tx2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sz="1000" baseline="-25000" dirty="0">
              <a:latin typeface="Proxima Nova Rg" panose="02000506030000020004" pitchFamily="2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50000"/>
                    <a:lumOff val="50000"/>
                  </a:schemeClr>
                </a:solidFill>
                <a:latin typeface="Proxima Nova Rg" panose="02000506030000020004" pitchFamily="2" charset="0"/>
              </a:rPr>
              <a:t>What </a:t>
            </a:r>
            <a:r>
              <a:rPr lang="en-US" sz="22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Proxima Nova Rg" panose="02000506030000020004" pitchFamily="2" charset="0"/>
              </a:rPr>
              <a:t>is</a:t>
            </a:r>
            <a:r>
              <a:rPr lang="en-US" sz="2200" dirty="0">
                <a:solidFill>
                  <a:schemeClr val="tx2">
                    <a:lumMod val="50000"/>
                    <a:lumOff val="50000"/>
                  </a:schemeClr>
                </a:solidFill>
                <a:latin typeface="Proxima Nova Rg" panose="02000506030000020004" pitchFamily="2" charset="0"/>
              </a:rPr>
              <a:t> the “cold dose”?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50000"/>
                    <a:lumOff val="50000"/>
                  </a:schemeClr>
                </a:solidFill>
                <a:latin typeface="Proxima Nova Rg" panose="02000506030000020004" pitchFamily="2" charset="0"/>
              </a:rPr>
              <a:t>Does it have to be cold?  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50000"/>
                    <a:lumOff val="50000"/>
                  </a:schemeClr>
                </a:solidFill>
                <a:latin typeface="Proxima Nova Rg" panose="02000506030000020004" pitchFamily="2" charset="0"/>
              </a:rPr>
              <a:t>How cold?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50000"/>
                    <a:lumOff val="50000"/>
                  </a:schemeClr>
                </a:solidFill>
                <a:latin typeface="Proxima Nova Rg" panose="02000506030000020004" pitchFamily="2" charset="0"/>
              </a:rPr>
              <a:t>How long does it last at 77 K?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50000"/>
                    <a:lumOff val="50000"/>
                  </a:schemeClr>
                </a:solidFill>
                <a:latin typeface="Proxima Nova Rg" panose="02000506030000020004" pitchFamily="2" charset="0"/>
              </a:rPr>
              <a:t>Can we perform </a:t>
            </a:r>
            <a:r>
              <a:rPr lang="en-US" sz="22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Proxima Nova Rg" panose="02000506030000020004" pitchFamily="2" charset="0"/>
              </a:rPr>
              <a:t>in situ</a:t>
            </a:r>
            <a:r>
              <a:rPr lang="en-US" sz="2200" dirty="0">
                <a:solidFill>
                  <a:schemeClr val="tx2">
                    <a:lumMod val="50000"/>
                    <a:lumOff val="50000"/>
                  </a:schemeClr>
                </a:solidFill>
                <a:latin typeface="Proxima Nova Rg" panose="02000506030000020004" pitchFamily="2" charset="0"/>
              </a:rPr>
              <a:t> monitoring at 1 K?</a:t>
            </a:r>
          </a:p>
        </p:txBody>
      </p:sp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BE8EECA3-708C-C496-D7DE-CFCC92640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33D2C937-363C-D7B3-C3B9-6CEDAFFC5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0EA5AF-0017-AF0A-4BED-6CEACB29D545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0" y="511173"/>
            <a:ext cx="5428342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093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page6image537374080">
            <a:extLst>
              <a:ext uri="{FF2B5EF4-FFF2-40B4-BE49-F238E27FC236}">
                <a16:creationId xmlns:a16="http://schemas.microsoft.com/office/drawing/2014/main" id="{117AD96D-F086-83A2-0F6A-4B4FB5A3B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68" y="1962806"/>
            <a:ext cx="4459167" cy="293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F979E2-E924-2D08-42D7-D065A54E91CF}"/>
              </a:ext>
            </a:extLst>
          </p:cNvPr>
          <p:cNvSpPr txBox="1"/>
          <p:nvPr/>
        </p:nvSpPr>
        <p:spPr>
          <a:xfrm>
            <a:off x="6574220" y="2644170"/>
            <a:ext cx="4004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Decay of H-atom resonance at 102 K.</a:t>
            </a:r>
          </a:p>
          <a:p>
            <a:r>
              <a:rPr lang="en-US" dirty="0"/>
              <a:t>Solid line: First-order fit</a:t>
            </a:r>
          </a:p>
          <a:p>
            <a:r>
              <a:rPr lang="en-US" dirty="0"/>
              <a:t>Dotted line: Second-order fit</a:t>
            </a:r>
          </a:p>
          <a:p>
            <a:r>
              <a:rPr lang="en-US" sz="1200" dirty="0">
                <a:latin typeface="Garamond" panose="02020404030301010803" pitchFamily="18" charset="0"/>
              </a:rPr>
              <a:t>L. DeMarco et al, </a:t>
            </a:r>
            <a:r>
              <a:rPr lang="en-US" sz="1200" dirty="0">
                <a:effectLst/>
                <a:latin typeface="Garamond" panose="02020404030301010803" pitchFamily="18" charset="0"/>
              </a:rPr>
              <a:t>J. Chem. Phys., Vol. 108, No. 4, 22 January 1998 </a:t>
            </a:r>
            <a:endParaRPr lang="en-US" sz="1200" dirty="0">
              <a:latin typeface="Garamond" panose="020204040303010108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35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10F3B-1B6E-5203-E900-E10BBC025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340184-9E5D-D38C-A552-238752C78BC5}"/>
              </a:ext>
            </a:extLst>
          </p:cNvPr>
          <p:cNvSpPr txBox="1"/>
          <p:nvPr/>
        </p:nvSpPr>
        <p:spPr>
          <a:xfrm>
            <a:off x="508355" y="942729"/>
            <a:ext cx="8976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1979: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Niinikoski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and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Rieubland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[CERN] irradiate NH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with a low dose of protons at 77 K.  Reaches 90+% at 2.5 T and 0.3 K. </a:t>
            </a:r>
          </a:p>
        </p:txBody>
      </p:sp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6A33B8E1-34CF-90C0-A550-C854B0D1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1E535284-8B8F-C4A3-31C2-A3B4DE4DA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2F4267-764F-CB22-8BF6-AF8CD4A5172D}"/>
              </a:ext>
            </a:extLst>
          </p:cNvPr>
          <p:cNvSpPr txBox="1"/>
          <p:nvPr/>
        </p:nvSpPr>
        <p:spPr>
          <a:xfrm>
            <a:off x="4943959" y="188007"/>
            <a:ext cx="6678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Chronology of irradiated ammonia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D40BD7-9FF2-FAD2-8B92-7DC93E1E6989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0" y="511173"/>
            <a:ext cx="4943959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Visit Tapio O. Niinikoski Store on Amazon">
            <a:extLst>
              <a:ext uri="{FF2B5EF4-FFF2-40B4-BE49-F238E27FC236}">
                <a16:creationId xmlns:a16="http://schemas.microsoft.com/office/drawing/2014/main" id="{278039FD-0C20-8560-74A2-BECEAC139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002" y="942059"/>
            <a:ext cx="1417111" cy="141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with a mustache sitting in a chair&#10;&#10;AI-generated content may be incorrect.">
            <a:extLst>
              <a:ext uri="{FF2B5EF4-FFF2-40B4-BE49-F238E27FC236}">
                <a16:creationId xmlns:a16="http://schemas.microsoft.com/office/drawing/2014/main" id="{47296D74-4038-BD00-4FB7-FC7DEAAAA5AF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rcRect l="19324" t="5310" r="12106" b="43514"/>
          <a:stretch>
            <a:fillRect/>
          </a:stretch>
        </p:blipFill>
        <p:spPr>
          <a:xfrm>
            <a:off x="8973257" y="3429000"/>
            <a:ext cx="1658400" cy="1651139"/>
          </a:xfrm>
          <a:prstGeom prst="rect">
            <a:avLst/>
          </a:prstGeom>
        </p:spPr>
      </p:pic>
      <p:pic>
        <p:nvPicPr>
          <p:cNvPr id="10" name="Picture 9" descr="OnTarget_Mar00_p1.pdf">
            <a:extLst>
              <a:ext uri="{FF2B5EF4-FFF2-40B4-BE49-F238E27FC236}">
                <a16:creationId xmlns:a16="http://schemas.microsoft.com/office/drawing/2014/main" id="{91A7BE36-02C4-4CEE-ED62-6CBC8BD7C4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1" t="67425" r="7094" b="14323"/>
          <a:stretch>
            <a:fillRect/>
          </a:stretch>
        </p:blipFill>
        <p:spPr>
          <a:xfrm>
            <a:off x="6888620" y="1870706"/>
            <a:ext cx="1658400" cy="1506839"/>
          </a:xfrm>
          <a:prstGeom prst="rect">
            <a:avLst/>
          </a:prstGeom>
        </p:spPr>
      </p:pic>
      <p:pic>
        <p:nvPicPr>
          <p:cNvPr id="12" name="Picture 11" descr="A person standing in front of a fountain&#10;&#10;AI-generated content may be incorrect.">
            <a:extLst>
              <a:ext uri="{FF2B5EF4-FFF2-40B4-BE49-F238E27FC236}">
                <a16:creationId xmlns:a16="http://schemas.microsoft.com/office/drawing/2014/main" id="{8217614C-FFC4-16F4-8D2A-16AA27B0AF99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rcRect l="43168" t="880" r="15336" b="43805"/>
          <a:stretch>
            <a:fillRect/>
          </a:stretch>
        </p:blipFill>
        <p:spPr>
          <a:xfrm>
            <a:off x="6929344" y="4645688"/>
            <a:ext cx="1618780" cy="16242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D426F5-39D5-A4FA-0539-3B4C4C3E92EC}"/>
              </a:ext>
            </a:extLst>
          </p:cNvPr>
          <p:cNvSpPr txBox="1"/>
          <p:nvPr/>
        </p:nvSpPr>
        <p:spPr>
          <a:xfrm>
            <a:off x="508355" y="3635366"/>
            <a:ext cx="8424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1980: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Meyer et al. [Bonn] irradiate NH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and ND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with high dose of electrons at 87 K.  Reaches 60% (NH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) and 16% (ND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) and 2.5 T and 0.5 K.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C37790-CBFC-3237-0A51-33D1B40C48EC}"/>
              </a:ext>
            </a:extLst>
          </p:cNvPr>
          <p:cNvSpPr txBox="1"/>
          <p:nvPr/>
        </p:nvSpPr>
        <p:spPr>
          <a:xfrm>
            <a:off x="508355" y="2135159"/>
            <a:ext cx="6222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1980: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Seely et al. [SLAC] irradiate NH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and ND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with a low dose of 20 GeV electrons at 1 K.  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Reaches 75% (NH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) and 25% (ND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) at 5 T and 1 K.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F7C6C9-59AB-764B-90F2-E19C22F098D7}"/>
              </a:ext>
            </a:extLst>
          </p:cNvPr>
          <p:cNvSpPr txBox="1"/>
          <p:nvPr/>
        </p:nvSpPr>
        <p:spPr>
          <a:xfrm>
            <a:off x="508355" y="4827795"/>
            <a:ext cx="6319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1990: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Crabb et al. [Michigan] irradiate NH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with 10 GeV electrons at 87 K.  Reaches 95% at 5 T and 1 K.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7FB958-45E9-3893-3A25-BC94640C5296}"/>
              </a:ext>
            </a:extLst>
          </p:cNvPr>
          <p:cNvSpPr txBox="1"/>
          <p:nvPr/>
        </p:nvSpPr>
        <p:spPr>
          <a:xfrm>
            <a:off x="9523965" y="2371102"/>
            <a:ext cx="1289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Tapio Niiniikoski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AF5C50-63C9-7F4A-351E-DA5481FE8802}"/>
              </a:ext>
            </a:extLst>
          </p:cNvPr>
          <p:cNvSpPr txBox="1"/>
          <p:nvPr/>
        </p:nvSpPr>
        <p:spPr>
          <a:xfrm>
            <a:off x="8852189" y="5104263"/>
            <a:ext cx="1289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Werner Meyer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BB4E76-C873-23D7-9F6A-6078F77E1A16}"/>
              </a:ext>
            </a:extLst>
          </p:cNvPr>
          <p:cNvSpPr txBox="1"/>
          <p:nvPr/>
        </p:nvSpPr>
        <p:spPr>
          <a:xfrm>
            <a:off x="6792389" y="3340066"/>
            <a:ext cx="1289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Mike Seely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A4BB36-9D1E-6C6F-5D99-BE96D4FBD3A5}"/>
              </a:ext>
            </a:extLst>
          </p:cNvPr>
          <p:cNvSpPr txBox="1"/>
          <p:nvPr/>
        </p:nvSpPr>
        <p:spPr>
          <a:xfrm>
            <a:off x="6817861" y="6269909"/>
            <a:ext cx="1289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Don Crabb</a:t>
            </a:r>
          </a:p>
        </p:txBody>
      </p:sp>
    </p:spTree>
    <p:extLst>
      <p:ext uri="{BB962C8B-B14F-4D97-AF65-F5344CB8AC3E}">
        <p14:creationId xmlns:p14="http://schemas.microsoft.com/office/powerpoint/2010/main" val="4170246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10F3B-1B6E-5203-E900-E10BBC025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age65image86347936">
            <a:extLst>
              <a:ext uri="{FF2B5EF4-FFF2-40B4-BE49-F238E27FC236}">
                <a16:creationId xmlns:a16="http://schemas.microsoft.com/office/drawing/2014/main" id="{19A6A558-B326-FFFA-2C0B-59911E0C0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197" y="1460810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40184-9E5D-D38C-A552-238752C78BC5}"/>
              </a:ext>
            </a:extLst>
          </p:cNvPr>
          <p:cNvSpPr txBox="1"/>
          <p:nvPr/>
        </p:nvSpPr>
        <p:spPr>
          <a:xfrm>
            <a:off x="4792042" y="1219356"/>
            <a:ext cx="2253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roxima Nova Rg" panose="02000506030000020004" pitchFamily="2" charset="0"/>
              </a:rPr>
              <a:t>It turns purple</a:t>
            </a:r>
            <a:endParaRPr lang="en-US" sz="2000" dirty="0">
              <a:latin typeface="Proxima Nova Rg" panose="02000506030000020004" pitchFamily="2" charset="0"/>
            </a:endParaRPr>
          </a:p>
        </p:txBody>
      </p:sp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6A33B8E1-34CF-90C0-A550-C854B0D1C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1E535284-8B8F-C4A3-31C2-A3B4DE4DA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2F4267-764F-CB22-8BF6-AF8CD4A5172D}"/>
              </a:ext>
            </a:extLst>
          </p:cNvPr>
          <p:cNvSpPr txBox="1"/>
          <p:nvPr/>
        </p:nvSpPr>
        <p:spPr>
          <a:xfrm>
            <a:off x="5642517" y="188007"/>
            <a:ext cx="5979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Behavior of irradiated ammonia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D40BD7-9FF2-FAD2-8B92-7DC93E1E6989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0" y="511173"/>
            <a:ext cx="5642517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5" name="Picture 1" descr="page65image86359920">
            <a:extLst>
              <a:ext uri="{FF2B5EF4-FFF2-40B4-BE49-F238E27FC236}">
                <a16:creationId xmlns:a16="http://schemas.microsoft.com/office/drawing/2014/main" id="{C72F6432-C3AE-4451-0A71-8D23A0E07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25" y="1460810"/>
            <a:ext cx="248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B0E447-BD6C-50BC-A6BE-13B285AF2EAB}"/>
              </a:ext>
            </a:extLst>
          </p:cNvPr>
          <p:cNvSpPr txBox="1"/>
          <p:nvPr/>
        </p:nvSpPr>
        <p:spPr>
          <a:xfrm>
            <a:off x="569842" y="2626826"/>
            <a:ext cx="4047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Alexander Berlin, PhD thesis, Bochum University (2015)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8412FC-53FA-2467-0D3D-91B7F02D0D4F}"/>
              </a:ext>
            </a:extLst>
          </p:cNvPr>
          <p:cNvSpPr txBox="1"/>
          <p:nvPr/>
        </p:nvSpPr>
        <p:spPr>
          <a:xfrm>
            <a:off x="777336" y="1354393"/>
            <a:ext cx="1092820" cy="276999"/>
          </a:xfrm>
          <a:prstGeom prst="rect">
            <a:avLst/>
          </a:prstGeom>
          <a:solidFill>
            <a:srgbClr val="FFCC4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roxima Nova Rg" panose="02000506030000020004" pitchFamily="2" charset="0"/>
              </a:rPr>
              <a:t>One week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4BE8C4-62AC-9585-997A-F2903A99D67A}"/>
              </a:ext>
            </a:extLst>
          </p:cNvPr>
          <p:cNvSpPr txBox="1"/>
          <p:nvPr/>
        </p:nvSpPr>
        <p:spPr>
          <a:xfrm>
            <a:off x="1975199" y="1354393"/>
            <a:ext cx="1092820" cy="276999"/>
          </a:xfrm>
          <a:prstGeom prst="rect">
            <a:avLst/>
          </a:prstGeom>
          <a:solidFill>
            <a:srgbClr val="FFCC4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roxima Nova Rg" panose="02000506030000020004" pitchFamily="2" charset="0"/>
              </a:rPr>
              <a:t>Two weeks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5F8297-C81D-F12F-3AC6-3676E9DCB8ED}"/>
              </a:ext>
            </a:extLst>
          </p:cNvPr>
          <p:cNvSpPr txBox="1"/>
          <p:nvPr/>
        </p:nvSpPr>
        <p:spPr>
          <a:xfrm>
            <a:off x="3316687" y="1354392"/>
            <a:ext cx="1092820" cy="276999"/>
          </a:xfrm>
          <a:prstGeom prst="rect">
            <a:avLst/>
          </a:prstGeom>
          <a:solidFill>
            <a:srgbClr val="FFCC4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roxima Nova Rg" panose="02000506030000020004" pitchFamily="2" charset="0"/>
              </a:rPr>
              <a:t>Four years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55BC44-6D15-921A-82C8-F8391E760253}"/>
              </a:ext>
            </a:extLst>
          </p:cNvPr>
          <p:cNvSpPr txBox="1"/>
          <p:nvPr/>
        </p:nvSpPr>
        <p:spPr>
          <a:xfrm>
            <a:off x="4773304" y="1631391"/>
            <a:ext cx="6738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At 77 K the color slowly fades over time (not so for ND</a:t>
            </a:r>
            <a:r>
              <a:rPr lang="en-US" baseline="-25000" dirty="0">
                <a:latin typeface="Proxima Nova Rg" panose="02000506030000020004" pitchFamily="2" charset="0"/>
              </a:rPr>
              <a:t>3</a:t>
            </a:r>
            <a:r>
              <a:rPr lang="en-US" dirty="0">
                <a:latin typeface="Proxima Nova Rg" panose="02000506030000020004" pitchFamily="2" charset="0"/>
              </a:rPr>
              <a:t>).</a:t>
            </a:r>
          </a:p>
          <a:p>
            <a:r>
              <a:rPr lang="en-US" dirty="0">
                <a:latin typeface="Proxima Nova Rg" panose="02000506030000020004" pitchFamily="2" charset="0"/>
              </a:rPr>
              <a:t>The polarizability remains (albeit slower).  </a:t>
            </a:r>
          </a:p>
          <a:p>
            <a:r>
              <a:rPr lang="en-US" dirty="0">
                <a:latin typeface="Proxima Nova Rg" panose="02000506030000020004" pitchFamily="2" charset="0"/>
              </a:rPr>
              <a:t>Spin relaxation also slows.</a:t>
            </a:r>
          </a:p>
          <a:p>
            <a:r>
              <a:rPr lang="en-US" dirty="0">
                <a:latin typeface="Proxima Nova Rg" panose="02000506030000020004" pitchFamily="2" charset="0"/>
              </a:rPr>
              <a:t>→  Color centers are not </a:t>
            </a:r>
            <a:r>
              <a:rPr lang="en-US" i="1" dirty="0">
                <a:latin typeface="Proxima Nova Rg" panose="02000506030000020004" pitchFamily="2" charset="0"/>
              </a:rPr>
              <a:t>essential</a:t>
            </a:r>
            <a:r>
              <a:rPr lang="en-US" dirty="0">
                <a:latin typeface="Proxima Nova Rg" panose="02000506030000020004" pitchFamily="2" charset="0"/>
              </a:rPr>
              <a:t> for dynamic polarization.</a:t>
            </a:r>
          </a:p>
        </p:txBody>
      </p:sp>
      <p:pic>
        <p:nvPicPr>
          <p:cNvPr id="1027" name="Picture 3" descr="page69image87137952">
            <a:extLst>
              <a:ext uri="{FF2B5EF4-FFF2-40B4-BE49-F238E27FC236}">
                <a16:creationId xmlns:a16="http://schemas.microsoft.com/office/drawing/2014/main" id="{BDED7AA7-362B-D69B-F2E3-2E98CDB9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58" y="4439579"/>
            <a:ext cx="182880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390E4C-456D-6A75-B4C8-93CC2197AD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825" y="3093968"/>
            <a:ext cx="4389400" cy="21876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1C3960D-4BEA-B3D9-51F2-BDC95A964214}"/>
              </a:ext>
            </a:extLst>
          </p:cNvPr>
          <p:cNvSpPr txBox="1"/>
          <p:nvPr/>
        </p:nvSpPr>
        <p:spPr>
          <a:xfrm>
            <a:off x="4773304" y="3650896"/>
            <a:ext cx="6589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A single exponential can describe the </a:t>
            </a:r>
            <a:r>
              <a:rPr lang="en-US" b="1" dirty="0">
                <a:latin typeface="Proxima Nova Rg" panose="02000506030000020004" pitchFamily="2" charset="0"/>
              </a:rPr>
              <a:t>spin-up curve</a:t>
            </a:r>
            <a:r>
              <a:rPr lang="en-US" dirty="0">
                <a:latin typeface="Proxima Nova Rg" panose="02000506030000020004" pitchFamily="2" charset="0"/>
              </a:rPr>
              <a:t>.</a:t>
            </a:r>
          </a:p>
          <a:p>
            <a:r>
              <a:rPr lang="en-US" dirty="0">
                <a:latin typeface="Proxima Nova Rg" panose="02000506030000020004" pitchFamily="2" charset="0"/>
              </a:rPr>
              <a:t>Two spin-lattice times are required for the </a:t>
            </a:r>
            <a:r>
              <a:rPr lang="en-US" b="1" dirty="0">
                <a:latin typeface="Proxima Nova Rg" panose="02000506030000020004" pitchFamily="2" charset="0"/>
              </a:rPr>
              <a:t>relaxation curve.</a:t>
            </a:r>
            <a:r>
              <a:rPr lang="en-US" dirty="0">
                <a:latin typeface="Proxima Nova Rg" panose="02000506030000020004" pitchFamily="2" charset="0"/>
              </a:rPr>
              <a:t> This is especially true for freshly-irradiated materials.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5BE4AD-C2A8-E2FE-2194-8C39C394F78E}"/>
              </a:ext>
            </a:extLst>
          </p:cNvPr>
          <p:cNvSpPr txBox="1"/>
          <p:nvPr/>
        </p:nvSpPr>
        <p:spPr>
          <a:xfrm>
            <a:off x="680225" y="5209787"/>
            <a:ext cx="4047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Alexander Berlin, PhD thesis, Bochum University (2015)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A2A1F8-8B99-A5AC-3AE8-5DDF96198F97}"/>
              </a:ext>
            </a:extLst>
          </p:cNvPr>
          <p:cNvSpPr txBox="1"/>
          <p:nvPr/>
        </p:nvSpPr>
        <p:spPr>
          <a:xfrm>
            <a:off x="4773304" y="3304310"/>
            <a:ext cx="2277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roxima Nova Rg" panose="02000506030000020004" pitchFamily="2" charset="0"/>
              </a:rPr>
              <a:t>NH</a:t>
            </a:r>
            <a:r>
              <a:rPr lang="en-US" b="1" baseline="-25000" dirty="0">
                <a:latin typeface="Proxima Nova Rg" panose="0200050603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52432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10F3B-1B6E-5203-E900-E10BBC025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6A33B8E1-34CF-90C0-A550-C854B0D1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1E535284-8B8F-C4A3-31C2-A3B4DE4DA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2F4267-764F-CB22-8BF6-AF8CD4A5172D}"/>
              </a:ext>
            </a:extLst>
          </p:cNvPr>
          <p:cNvSpPr txBox="1"/>
          <p:nvPr/>
        </p:nvSpPr>
        <p:spPr>
          <a:xfrm>
            <a:off x="5473700" y="188007"/>
            <a:ext cx="614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Behavior of irradiated ammonia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D40BD7-9FF2-FAD2-8B92-7DC93E1E6989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0" y="511173"/>
            <a:ext cx="54737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Google Shape;247;p25">
            <a:extLst>
              <a:ext uri="{FF2B5EF4-FFF2-40B4-BE49-F238E27FC236}">
                <a16:creationId xmlns:a16="http://schemas.microsoft.com/office/drawing/2014/main" id="{71CFA702-83C9-3B53-014D-FCC04A45F3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043" t="6696" r="4727" b="14519"/>
          <a:stretch/>
        </p:blipFill>
        <p:spPr>
          <a:xfrm>
            <a:off x="674315" y="1293690"/>
            <a:ext cx="2907864" cy="20682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437C49C-6432-FF0D-9AE5-B929FD6D55D6}"/>
              </a:ext>
            </a:extLst>
          </p:cNvPr>
          <p:cNvGrpSpPr/>
          <p:nvPr/>
        </p:nvGrpSpPr>
        <p:grpSpPr>
          <a:xfrm>
            <a:off x="3798483" y="1157504"/>
            <a:ext cx="2907864" cy="2353961"/>
            <a:chOff x="3698731" y="2254432"/>
            <a:chExt cx="2907864" cy="2353961"/>
          </a:xfrm>
        </p:grpSpPr>
        <p:pic>
          <p:nvPicPr>
            <p:cNvPr id="3" name="Google Shape;245;p25">
              <a:extLst>
                <a:ext uri="{FF2B5EF4-FFF2-40B4-BE49-F238E27FC236}">
                  <a16:creationId xmlns:a16="http://schemas.microsoft.com/office/drawing/2014/main" id="{F055AC98-9AB7-50AE-1FE6-3911945A426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51217" t="7183" b="27173"/>
            <a:stretch/>
          </p:blipFill>
          <p:spPr>
            <a:xfrm>
              <a:off x="3698731" y="2254432"/>
              <a:ext cx="2907864" cy="2068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45;p25">
              <a:extLst>
                <a:ext uri="{FF2B5EF4-FFF2-40B4-BE49-F238E27FC236}">
                  <a16:creationId xmlns:a16="http://schemas.microsoft.com/office/drawing/2014/main" id="{E03F342B-AB1C-1A70-F1E4-8AEEA4B82EC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58532" t="77737" b="7572"/>
            <a:stretch/>
          </p:blipFill>
          <p:spPr>
            <a:xfrm>
              <a:off x="4131340" y="4145506"/>
              <a:ext cx="2471843" cy="4628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A7EF908-9C77-E29A-CBD2-4EAE6AAADF86}"/>
              </a:ext>
            </a:extLst>
          </p:cNvPr>
          <p:cNvSpPr txBox="1"/>
          <p:nvPr/>
        </p:nvSpPr>
        <p:spPr>
          <a:xfrm>
            <a:off x="6853084" y="1866172"/>
            <a:ext cx="4664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Radiation damage to NH</a:t>
            </a:r>
            <a:r>
              <a:rPr lang="en-US" baseline="-25000" dirty="0">
                <a:latin typeface="Proxima Nova Rg" panose="02000506030000020004" pitchFamily="2" charset="0"/>
              </a:rPr>
              <a:t>3</a:t>
            </a:r>
            <a:r>
              <a:rPr lang="en-US" dirty="0">
                <a:latin typeface="Proxima Nova Rg" panose="02000506030000020004" pitchFamily="2" charset="0"/>
              </a:rPr>
              <a:t> can be repaired multiple times by annealing the sample, up to a practical end of life of about 20 Pe</a:t>
            </a:r>
            <a:r>
              <a:rPr lang="en-US" baseline="30000" dirty="0">
                <a:latin typeface="Proxima Nova Rg" panose="02000506030000020004" pitchFamily="2" charset="0"/>
              </a:rPr>
              <a:t>-</a:t>
            </a:r>
            <a:r>
              <a:rPr lang="en-US" dirty="0">
                <a:latin typeface="Proxima Nova Rg" panose="02000506030000020004" pitchFamily="2" charset="0"/>
              </a:rPr>
              <a:t> cm</a:t>
            </a:r>
            <a:r>
              <a:rPr lang="en-US" baseline="30000" dirty="0">
                <a:latin typeface="Proxima Nova Rg" panose="02000506030000020004" pitchFamily="2" charset="0"/>
              </a:rPr>
              <a:t>-2</a:t>
            </a:r>
          </a:p>
        </p:txBody>
      </p:sp>
      <p:grpSp>
        <p:nvGrpSpPr>
          <p:cNvPr id="15" name="Google Shape;224;p25">
            <a:extLst>
              <a:ext uri="{FF2B5EF4-FFF2-40B4-BE49-F238E27FC236}">
                <a16:creationId xmlns:a16="http://schemas.microsoft.com/office/drawing/2014/main" id="{C29B5455-9AB4-2FA9-E873-2E30406F507E}"/>
              </a:ext>
            </a:extLst>
          </p:cNvPr>
          <p:cNvGrpSpPr/>
          <p:nvPr/>
        </p:nvGrpSpPr>
        <p:grpSpPr>
          <a:xfrm>
            <a:off x="425746" y="4171584"/>
            <a:ext cx="4087648" cy="1709726"/>
            <a:chOff x="262800" y="0"/>
            <a:chExt cx="4627701" cy="1749438"/>
          </a:xfrm>
        </p:grpSpPr>
        <p:pic>
          <p:nvPicPr>
            <p:cNvPr id="16" name="Google Shape;225;p25">
              <a:extLst>
                <a:ext uri="{FF2B5EF4-FFF2-40B4-BE49-F238E27FC236}">
                  <a16:creationId xmlns:a16="http://schemas.microsoft.com/office/drawing/2014/main" id="{0D1D2E07-B6E8-AB16-24A2-B5F848CD9DB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b="48363"/>
            <a:stretch/>
          </p:blipFill>
          <p:spPr>
            <a:xfrm>
              <a:off x="262800" y="0"/>
              <a:ext cx="4624000" cy="1425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226;p25">
              <a:extLst>
                <a:ext uri="{FF2B5EF4-FFF2-40B4-BE49-F238E27FC236}">
                  <a16:creationId xmlns:a16="http://schemas.microsoft.com/office/drawing/2014/main" id="{3251D58F-51EA-D2FD-FBC6-13712CD30521}"/>
                </a:ext>
              </a:extLst>
            </p:cNvPr>
            <p:cNvPicPr preferRelativeResize="0"/>
            <p:nvPr/>
          </p:nvPicPr>
          <p:blipFill rotWithShape="1"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49000"/>
            </a:blip>
            <a:srcRect l="7415" t="50612" b="11437"/>
            <a:stretch/>
          </p:blipFill>
          <p:spPr>
            <a:xfrm rot="10800000" flipH="1">
              <a:off x="609300" y="321525"/>
              <a:ext cx="4281201" cy="1047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27;p25">
              <a:extLst>
                <a:ext uri="{FF2B5EF4-FFF2-40B4-BE49-F238E27FC236}">
                  <a16:creationId xmlns:a16="http://schemas.microsoft.com/office/drawing/2014/main" id="{955CA742-AEF5-5D02-F740-CF82DB8107E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85456" b="1692"/>
            <a:stretch/>
          </p:blipFill>
          <p:spPr>
            <a:xfrm>
              <a:off x="262804" y="1392742"/>
              <a:ext cx="4623992" cy="356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228;p25">
              <a:extLst>
                <a:ext uri="{FF2B5EF4-FFF2-40B4-BE49-F238E27FC236}">
                  <a16:creationId xmlns:a16="http://schemas.microsoft.com/office/drawing/2014/main" id="{A0FA0791-6C31-F6D0-5AF4-19D764006A8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31393" r="95765" b="34959"/>
            <a:stretch/>
          </p:blipFill>
          <p:spPr>
            <a:xfrm>
              <a:off x="262800" y="506550"/>
              <a:ext cx="195800" cy="9285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233;p25">
            <a:extLst>
              <a:ext uri="{FF2B5EF4-FFF2-40B4-BE49-F238E27FC236}">
                <a16:creationId xmlns:a16="http://schemas.microsoft.com/office/drawing/2014/main" id="{1C29FD7D-D2E3-C86C-D8D9-E6A32C4ADB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2257" b="41107"/>
          <a:stretch/>
        </p:blipFill>
        <p:spPr>
          <a:xfrm>
            <a:off x="4540081" y="3872121"/>
            <a:ext cx="4325713" cy="233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4;p25">
            <a:extLst>
              <a:ext uri="{FF2B5EF4-FFF2-40B4-BE49-F238E27FC236}">
                <a16:creationId xmlns:a16="http://schemas.microsoft.com/office/drawing/2014/main" id="{1098DAF7-1AF4-7117-5774-F54C338DA01E}"/>
              </a:ext>
            </a:extLst>
          </p:cNvPr>
          <p:cNvPicPr preferRelativeResize="0"/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alphaModFix amt="73000"/>
          </a:blip>
          <a:srcRect l="15945" t="43953" b="23257"/>
          <a:stretch/>
        </p:blipFill>
        <p:spPr>
          <a:xfrm rot="10800000" flipH="1">
            <a:off x="5229847" y="4465000"/>
            <a:ext cx="3635939" cy="125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35;p25">
            <a:extLst>
              <a:ext uri="{FF2B5EF4-FFF2-40B4-BE49-F238E27FC236}">
                <a16:creationId xmlns:a16="http://schemas.microsoft.com/office/drawing/2014/main" id="{4C607F2E-741F-EEB8-CD98-DBCB16F358B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4712" t="77481" b="7288"/>
          <a:stretch/>
        </p:blipFill>
        <p:spPr>
          <a:xfrm>
            <a:off x="5176485" y="5628739"/>
            <a:ext cx="3689309" cy="58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36;p25">
            <a:extLst>
              <a:ext uri="{FF2B5EF4-FFF2-40B4-BE49-F238E27FC236}">
                <a16:creationId xmlns:a16="http://schemas.microsoft.com/office/drawing/2014/main" id="{0B424A8F-AF1A-E486-296F-47475FDC965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17048" r="90934" b="30606"/>
          <a:stretch/>
        </p:blipFill>
        <p:spPr>
          <a:xfrm>
            <a:off x="4540075" y="4210406"/>
            <a:ext cx="392151" cy="200238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237;p25">
            <a:extLst>
              <a:ext uri="{FF2B5EF4-FFF2-40B4-BE49-F238E27FC236}">
                <a16:creationId xmlns:a16="http://schemas.microsoft.com/office/drawing/2014/main" id="{174686CD-DB68-342C-9C06-9C30C4AE48B4}"/>
              </a:ext>
            </a:extLst>
          </p:cNvPr>
          <p:cNvSpPr/>
          <p:nvPr/>
        </p:nvSpPr>
        <p:spPr>
          <a:xfrm>
            <a:off x="4847119" y="5932461"/>
            <a:ext cx="382765" cy="27886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B5598E-5007-A20A-EFFD-3BE4FA427CA2}"/>
              </a:ext>
            </a:extLst>
          </p:cNvPr>
          <p:cNvSpPr txBox="1"/>
          <p:nvPr/>
        </p:nvSpPr>
        <p:spPr>
          <a:xfrm>
            <a:off x="8864381" y="3940404"/>
            <a:ext cx="231549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The polarization of ND</a:t>
            </a:r>
            <a:r>
              <a:rPr lang="en-US" baseline="-25000" dirty="0">
                <a:latin typeface="Proxima Nova Rg" panose="02000506030000020004" pitchFamily="2" charset="0"/>
              </a:rPr>
              <a:t>3</a:t>
            </a:r>
            <a:r>
              <a:rPr lang="en-US" dirty="0">
                <a:latin typeface="Proxima Nova Rg" panose="02000506030000020004" pitchFamily="2" charset="0"/>
              </a:rPr>
              <a:t> benefits significantly from a “cold dose” at 1 K.</a:t>
            </a:r>
            <a:endParaRPr lang="en-US" baseline="30000" dirty="0">
              <a:latin typeface="Proxima Nova Rg" panose="02000506030000020004" pitchFamily="2" charset="0"/>
            </a:endParaRPr>
          </a:p>
          <a:p>
            <a:endParaRPr lang="en-US" sz="800" dirty="0">
              <a:latin typeface="Proxima Nova Rg" panose="02000506030000020004" pitchFamily="2" charset="0"/>
            </a:endParaRPr>
          </a:p>
          <a:p>
            <a:r>
              <a:rPr lang="en-US" dirty="0">
                <a:latin typeface="Proxima Nova Rg" panose="02000506030000020004" pitchFamily="2" charset="0"/>
              </a:rPr>
              <a:t>It is up to 4x more radiation resistant than NH</a:t>
            </a:r>
            <a:r>
              <a:rPr lang="en-US" baseline="-25000" dirty="0">
                <a:latin typeface="Proxima Nova Rg" panose="02000506030000020004" pitchFamily="2" charset="0"/>
              </a:rPr>
              <a:t>3</a:t>
            </a:r>
            <a:r>
              <a:rPr lang="en-US" dirty="0">
                <a:latin typeface="Proxima Nova Rg" panose="0200050603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9011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10F3B-1B6E-5203-E900-E10BBC025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340184-9E5D-D38C-A552-238752C78BC5}"/>
              </a:ext>
            </a:extLst>
          </p:cNvPr>
          <p:cNvSpPr txBox="1"/>
          <p:nvPr/>
        </p:nvSpPr>
        <p:spPr>
          <a:xfrm>
            <a:off x="1189632" y="866505"/>
            <a:ext cx="7101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In NH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at 1K/5T the optimum frequencies are initially about 300 MHz apart and separate to 450 MHz with cold dose</a:t>
            </a:r>
          </a:p>
        </p:txBody>
      </p:sp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6A33B8E1-34CF-90C0-A550-C854B0D1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1E535284-8B8F-C4A3-31C2-A3B4DE4DA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2F4267-764F-CB22-8BF6-AF8CD4A5172D}"/>
              </a:ext>
            </a:extLst>
          </p:cNvPr>
          <p:cNvSpPr txBox="1"/>
          <p:nvPr/>
        </p:nvSpPr>
        <p:spPr>
          <a:xfrm>
            <a:off x="5642517" y="188007"/>
            <a:ext cx="5979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Behavior of irradiated ammonia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D40BD7-9FF2-FAD2-8B92-7DC93E1E6989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0" y="511173"/>
            <a:ext cx="5642517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page69image87137952">
            <a:extLst>
              <a:ext uri="{FF2B5EF4-FFF2-40B4-BE49-F238E27FC236}">
                <a16:creationId xmlns:a16="http://schemas.microsoft.com/office/drawing/2014/main" id="{BDED7AA7-362B-D69B-F2E3-2E98CDB9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58" y="4439579"/>
            <a:ext cx="182880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0A9819-D5B4-22B3-8178-D52A500698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14" t="13171" r="7363" b="7718"/>
          <a:stretch/>
        </p:blipFill>
        <p:spPr>
          <a:xfrm>
            <a:off x="854275" y="1649267"/>
            <a:ext cx="3652566" cy="254083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4460E1-C18F-9A36-DF84-17D1883F9813}"/>
              </a:ext>
            </a:extLst>
          </p:cNvPr>
          <p:cNvCxnSpPr>
            <a:cxnSpLocks/>
          </p:cNvCxnSpPr>
          <p:nvPr/>
        </p:nvCxnSpPr>
        <p:spPr>
          <a:xfrm>
            <a:off x="1459926" y="2493283"/>
            <a:ext cx="0" cy="935717"/>
          </a:xfrm>
          <a:prstGeom prst="straightConnector1">
            <a:avLst/>
          </a:prstGeom>
          <a:ln w="63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12A5B0D-FCE4-B90A-F0AA-6069CD882102}"/>
              </a:ext>
            </a:extLst>
          </p:cNvPr>
          <p:cNvSpPr txBox="1"/>
          <p:nvPr/>
        </p:nvSpPr>
        <p:spPr>
          <a:xfrm>
            <a:off x="1391728" y="2703560"/>
            <a:ext cx="10420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300 MHz</a:t>
            </a:r>
          </a:p>
          <a:p>
            <a:pPr algn="ctr"/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(10 </a:t>
            </a:r>
            <a:r>
              <a:rPr lang="en-US" sz="1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mT</a:t>
            </a:r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5BE4AD-C2A8-E2FE-2194-8C39C394F78E}"/>
              </a:ext>
            </a:extLst>
          </p:cNvPr>
          <p:cNvSpPr txBox="1"/>
          <p:nvPr/>
        </p:nvSpPr>
        <p:spPr>
          <a:xfrm>
            <a:off x="3428818" y="1846678"/>
            <a:ext cx="17200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James Maxwell, PhD thesis,</a:t>
            </a:r>
          </a:p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University of Virginia (2010)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6CDF565-2DB1-D971-4B78-7944B18371F5}"/>
              </a:ext>
            </a:extLst>
          </p:cNvPr>
          <p:cNvCxnSpPr>
            <a:cxnSpLocks/>
          </p:cNvCxnSpPr>
          <p:nvPr/>
        </p:nvCxnSpPr>
        <p:spPr>
          <a:xfrm>
            <a:off x="3953184" y="2335592"/>
            <a:ext cx="0" cy="1254773"/>
          </a:xfrm>
          <a:prstGeom prst="straightConnector1">
            <a:avLst/>
          </a:prstGeom>
          <a:ln w="63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63094B3-FBD0-1696-1AAD-40F6FEA4C5F0}"/>
              </a:ext>
            </a:extLst>
          </p:cNvPr>
          <p:cNvSpPr txBox="1"/>
          <p:nvPr/>
        </p:nvSpPr>
        <p:spPr>
          <a:xfrm>
            <a:off x="3421549" y="2695225"/>
            <a:ext cx="10420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450 MHz</a:t>
            </a:r>
          </a:p>
          <a:p>
            <a:pPr algn="ctr"/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(16 </a:t>
            </a:r>
            <a:r>
              <a:rPr lang="en-US" sz="1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mT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)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F6F2EF1-C2EC-BC78-4538-DAC730EFC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214" y="4228660"/>
            <a:ext cx="4672606" cy="205776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B601954-F03B-EC14-368D-DA13A2BCD3B4}"/>
              </a:ext>
            </a:extLst>
          </p:cNvPr>
          <p:cNvSpPr txBox="1"/>
          <p:nvPr/>
        </p:nvSpPr>
        <p:spPr>
          <a:xfrm>
            <a:off x="3618825" y="6175218"/>
            <a:ext cx="40473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Alexander Berlin, PhD thesis, Bochum University (2015)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0973893-6673-CE2A-4555-B1E2DB8F79DD}"/>
              </a:ext>
            </a:extLst>
          </p:cNvPr>
          <p:cNvSpPr txBox="1"/>
          <p:nvPr/>
        </p:nvSpPr>
        <p:spPr>
          <a:xfrm>
            <a:off x="7753155" y="4828007"/>
            <a:ext cx="2996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The frequency separation (warm dose only) is about the same at 2.5 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3CDD90-B9F5-7807-615E-48E349D14852}"/>
              </a:ext>
            </a:extLst>
          </p:cNvPr>
          <p:cNvGrpSpPr/>
          <p:nvPr/>
        </p:nvGrpSpPr>
        <p:grpSpPr>
          <a:xfrm>
            <a:off x="5837918" y="1678551"/>
            <a:ext cx="4720592" cy="2565179"/>
            <a:chOff x="6028624" y="1600457"/>
            <a:chExt cx="4720592" cy="256517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C10C748-AA37-4B74-9D4D-98EB7F5E9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28624" y="1738957"/>
              <a:ext cx="4720592" cy="242667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0C36378-DA84-31CA-7415-C4FAFBE97E94}"/>
                </a:ext>
              </a:extLst>
            </p:cNvPr>
            <p:cNvSpPr txBox="1"/>
            <p:nvPr/>
          </p:nvSpPr>
          <p:spPr>
            <a:xfrm>
              <a:off x="6425453" y="1600457"/>
              <a:ext cx="39269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Mike Seely, PhD thesis, Yale University (1992)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29B56C5-80D6-DA64-BD07-0D413780B97F}"/>
                </a:ext>
              </a:extLst>
            </p:cNvPr>
            <p:cNvCxnSpPr>
              <a:cxnSpLocks/>
            </p:cNvCxnSpPr>
            <p:nvPr/>
          </p:nvCxnSpPr>
          <p:spPr>
            <a:xfrm>
              <a:off x="7753155" y="2901222"/>
              <a:ext cx="1981200" cy="0"/>
            </a:xfrm>
            <a:prstGeom prst="straightConnector1">
              <a:avLst/>
            </a:prstGeom>
            <a:ln w="9525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D7E9DB2-F3AB-88B1-B6F3-206915A92E4C}"/>
                </a:ext>
              </a:extLst>
            </p:cNvPr>
            <p:cNvCxnSpPr/>
            <p:nvPr/>
          </p:nvCxnSpPr>
          <p:spPr>
            <a:xfrm flipV="1">
              <a:off x="7757615" y="2856299"/>
              <a:ext cx="0" cy="950084"/>
            </a:xfrm>
            <a:prstGeom prst="line">
              <a:avLst/>
            </a:prstGeom>
            <a:ln w="6350"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D23353-A454-9D64-D7C7-74928DD2EF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34355" y="1828838"/>
              <a:ext cx="0" cy="1145399"/>
            </a:xfrm>
            <a:prstGeom prst="line">
              <a:avLst/>
            </a:prstGeom>
            <a:ln w="6350"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43BF17-EDAD-2A3A-3484-170074BFE33B}"/>
                </a:ext>
              </a:extLst>
            </p:cNvPr>
            <p:cNvSpPr txBox="1"/>
            <p:nvPr/>
          </p:nvSpPr>
          <p:spPr>
            <a:xfrm>
              <a:off x="8678666" y="2932722"/>
              <a:ext cx="1042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Proxima Nova Rg" panose="02000506030000020004" pitchFamily="2" charset="0"/>
                </a:rPr>
                <a:t>0.16 </a:t>
              </a:r>
              <a:r>
                <a:rPr lang="en-US" sz="1400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Proxima Nova Rg" panose="02000506030000020004" pitchFamily="2" charset="0"/>
                </a:rPr>
                <a:t>kG</a:t>
              </a:r>
              <a:endPara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endParaRPr>
            </a:p>
            <a:p>
              <a:pPr algn="ctr"/>
              <a:r>
                <a:rPr lang="en-US" sz="14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Proxima Nova Rg" panose="02000506030000020004" pitchFamily="2" charset="0"/>
                </a:rPr>
                <a:t>(450 MHz)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AB321CB-CACF-F9DC-76EE-BA7151E9C445}"/>
                </a:ext>
              </a:extLst>
            </p:cNvPr>
            <p:cNvSpPr txBox="1"/>
            <p:nvPr/>
          </p:nvSpPr>
          <p:spPr>
            <a:xfrm>
              <a:off x="6741646" y="2041285"/>
              <a:ext cx="1297448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Proxima Nova Rg" panose="02000506030000020004" pitchFamily="2" charset="0"/>
                </a:rPr>
                <a:t>Cold dose only</a:t>
              </a:r>
            </a:p>
            <a:p>
              <a:r>
                <a:rPr lang="en-US" sz="1100" dirty="0">
                  <a:latin typeface="Proxima Nova Rg" panose="02000506030000020004" pitchFamily="2" charset="0"/>
                </a:rPr>
                <a:t>5 x 10</a:t>
              </a:r>
              <a:r>
                <a:rPr lang="en-US" sz="1100" baseline="30000" dirty="0">
                  <a:latin typeface="Proxima Nova Rg" panose="02000506030000020004" pitchFamily="2" charset="0"/>
                </a:rPr>
                <a:t>15</a:t>
              </a:r>
              <a:r>
                <a:rPr lang="en-US" sz="1100" dirty="0">
                  <a:latin typeface="Proxima Nova Rg" panose="02000506030000020004" pitchFamily="2" charset="0"/>
                </a:rPr>
                <a:t> e</a:t>
              </a:r>
              <a:r>
                <a:rPr lang="en-US" sz="1100" baseline="30000" dirty="0">
                  <a:latin typeface="Proxima Nova Rg" panose="02000506030000020004" pitchFamily="2" charset="0"/>
                </a:rPr>
                <a:t>-</a:t>
              </a:r>
              <a:r>
                <a:rPr lang="en-US" sz="1100" dirty="0">
                  <a:latin typeface="Proxima Nova Rg" panose="02000506030000020004" pitchFamily="2" charset="0"/>
                </a:rPr>
                <a:t>/cm</a:t>
              </a:r>
              <a:r>
                <a:rPr lang="en-US" sz="1100" baseline="30000" dirty="0">
                  <a:latin typeface="Proxima Nova Rg" panose="02000506030000020004" pitchFamily="2" charset="0"/>
                </a:rPr>
                <a:t>2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FE2106-3A7C-8BB7-401C-D80FAE510CEA}"/>
              </a:ext>
            </a:extLst>
          </p:cNvPr>
          <p:cNvCxnSpPr>
            <a:cxnSpLocks/>
          </p:cNvCxnSpPr>
          <p:nvPr/>
        </p:nvCxnSpPr>
        <p:spPr>
          <a:xfrm>
            <a:off x="1391728" y="3429000"/>
            <a:ext cx="2909978" cy="194094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8F78E35C-9B1F-13C4-E7CE-66FFB674A97A}"/>
              </a:ext>
            </a:extLst>
          </p:cNvPr>
          <p:cNvSpPr/>
          <p:nvPr/>
        </p:nvSpPr>
        <p:spPr>
          <a:xfrm>
            <a:off x="1374475" y="2337711"/>
            <a:ext cx="2932982" cy="221459"/>
          </a:xfrm>
          <a:custGeom>
            <a:avLst/>
            <a:gdLst>
              <a:gd name="connsiteX0" fmla="*/ 8779 w 3447844"/>
              <a:gd name="connsiteY0" fmla="*/ 264544 h 264544"/>
              <a:gd name="connsiteX1" fmla="*/ 72040 w 3447844"/>
              <a:gd name="connsiteY1" fmla="*/ 178280 h 264544"/>
              <a:gd name="connsiteX2" fmla="*/ 261821 w 3447844"/>
              <a:gd name="connsiteY2" fmla="*/ 63261 h 264544"/>
              <a:gd name="connsiteX3" fmla="*/ 2936010 w 3447844"/>
              <a:gd name="connsiteY3" fmla="*/ 0 h 264544"/>
              <a:gd name="connsiteX4" fmla="*/ 2936010 w 3447844"/>
              <a:gd name="connsiteY4" fmla="*/ 0 h 264544"/>
              <a:gd name="connsiteX5" fmla="*/ 3447844 w 3447844"/>
              <a:gd name="connsiteY5" fmla="*/ 132272 h 264544"/>
              <a:gd name="connsiteX0" fmla="*/ 8779 w 2936010"/>
              <a:gd name="connsiteY0" fmla="*/ 264544 h 264544"/>
              <a:gd name="connsiteX1" fmla="*/ 72040 w 2936010"/>
              <a:gd name="connsiteY1" fmla="*/ 178280 h 264544"/>
              <a:gd name="connsiteX2" fmla="*/ 261821 w 2936010"/>
              <a:gd name="connsiteY2" fmla="*/ 63261 h 264544"/>
              <a:gd name="connsiteX3" fmla="*/ 2936010 w 2936010"/>
              <a:gd name="connsiteY3" fmla="*/ 0 h 264544"/>
              <a:gd name="connsiteX4" fmla="*/ 2936010 w 2936010"/>
              <a:gd name="connsiteY4" fmla="*/ 0 h 264544"/>
              <a:gd name="connsiteX0" fmla="*/ 36910 w 2964141"/>
              <a:gd name="connsiteY0" fmla="*/ 264544 h 264544"/>
              <a:gd name="connsiteX1" fmla="*/ 289952 w 2964141"/>
              <a:gd name="connsiteY1" fmla="*/ 63261 h 264544"/>
              <a:gd name="connsiteX2" fmla="*/ 2964141 w 2964141"/>
              <a:gd name="connsiteY2" fmla="*/ 0 h 264544"/>
              <a:gd name="connsiteX3" fmla="*/ 2964141 w 2964141"/>
              <a:gd name="connsiteY3" fmla="*/ 0 h 264544"/>
              <a:gd name="connsiteX0" fmla="*/ 0 w 2927231"/>
              <a:gd name="connsiteY0" fmla="*/ 264544 h 264544"/>
              <a:gd name="connsiteX1" fmla="*/ 253042 w 2927231"/>
              <a:gd name="connsiteY1" fmla="*/ 63261 h 264544"/>
              <a:gd name="connsiteX2" fmla="*/ 2927231 w 2927231"/>
              <a:gd name="connsiteY2" fmla="*/ 0 h 264544"/>
              <a:gd name="connsiteX3" fmla="*/ 2927231 w 2927231"/>
              <a:gd name="connsiteY3" fmla="*/ 0 h 264544"/>
              <a:gd name="connsiteX0" fmla="*/ 0 w 2927231"/>
              <a:gd name="connsiteY0" fmla="*/ 264544 h 264544"/>
              <a:gd name="connsiteX1" fmla="*/ 253042 w 2927231"/>
              <a:gd name="connsiteY1" fmla="*/ 63261 h 264544"/>
              <a:gd name="connsiteX2" fmla="*/ 2927231 w 2927231"/>
              <a:gd name="connsiteY2" fmla="*/ 0 h 264544"/>
              <a:gd name="connsiteX3" fmla="*/ 2909978 w 2927231"/>
              <a:gd name="connsiteY3" fmla="*/ 97766 h 264544"/>
              <a:gd name="connsiteX0" fmla="*/ 0 w 2927231"/>
              <a:gd name="connsiteY0" fmla="*/ 264544 h 264544"/>
              <a:gd name="connsiteX1" fmla="*/ 253042 w 2927231"/>
              <a:gd name="connsiteY1" fmla="*/ 63261 h 264544"/>
              <a:gd name="connsiteX2" fmla="*/ 2927231 w 2927231"/>
              <a:gd name="connsiteY2" fmla="*/ 0 h 264544"/>
              <a:gd name="connsiteX0" fmla="*/ 37282 w 2970264"/>
              <a:gd name="connsiteY0" fmla="*/ 223578 h 223578"/>
              <a:gd name="connsiteX1" fmla="*/ 290324 w 2970264"/>
              <a:gd name="connsiteY1" fmla="*/ 22295 h 223578"/>
              <a:gd name="connsiteX2" fmla="*/ 2970264 w 2970264"/>
              <a:gd name="connsiteY2" fmla="*/ 5041 h 223578"/>
              <a:gd name="connsiteX0" fmla="*/ 0 w 2932982"/>
              <a:gd name="connsiteY0" fmla="*/ 221459 h 221459"/>
              <a:gd name="connsiteX1" fmla="*/ 253042 w 2932982"/>
              <a:gd name="connsiteY1" fmla="*/ 20176 h 221459"/>
              <a:gd name="connsiteX2" fmla="*/ 2932982 w 2932982"/>
              <a:gd name="connsiteY2" fmla="*/ 2922 h 221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32982" h="221459">
                <a:moveTo>
                  <a:pt x="0" y="221459"/>
                </a:moveTo>
                <a:cubicBezTo>
                  <a:pt x="52717" y="179525"/>
                  <a:pt x="0" y="50848"/>
                  <a:pt x="253042" y="20176"/>
                </a:cubicBezTo>
                <a:cubicBezTo>
                  <a:pt x="506084" y="-10496"/>
                  <a:pt x="2932982" y="2922"/>
                  <a:pt x="2932982" y="292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B4D6EC-BA7B-3B55-9C83-342AEF090299}"/>
              </a:ext>
            </a:extLst>
          </p:cNvPr>
          <p:cNvCxnSpPr/>
          <p:nvPr/>
        </p:nvCxnSpPr>
        <p:spPr>
          <a:xfrm>
            <a:off x="4506841" y="5419898"/>
            <a:ext cx="2484163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726E0DE-A096-8D6A-1583-CA43E8FF0A52}"/>
              </a:ext>
            </a:extLst>
          </p:cNvPr>
          <p:cNvSpPr txBox="1"/>
          <p:nvPr/>
        </p:nvSpPr>
        <p:spPr>
          <a:xfrm>
            <a:off x="5613240" y="5297705"/>
            <a:ext cx="78139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venir Book" panose="02000503020000020003" pitchFamily="2" charset="0"/>
              </a:rPr>
              <a:t>330 MHz</a:t>
            </a:r>
          </a:p>
        </p:txBody>
      </p:sp>
    </p:spTree>
    <p:extLst>
      <p:ext uri="{BB962C8B-B14F-4D97-AF65-F5344CB8AC3E}">
        <p14:creationId xmlns:p14="http://schemas.microsoft.com/office/powerpoint/2010/main" val="2889328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10F3B-1B6E-5203-E900-E10BBC025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6A33B8E1-34CF-90C0-A550-C854B0D1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1E535284-8B8F-C4A3-31C2-A3B4DE4DA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2F4267-764F-CB22-8BF6-AF8CD4A5172D}"/>
              </a:ext>
            </a:extLst>
          </p:cNvPr>
          <p:cNvSpPr txBox="1"/>
          <p:nvPr/>
        </p:nvSpPr>
        <p:spPr>
          <a:xfrm>
            <a:off x="5473700" y="188007"/>
            <a:ext cx="614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Behavior of </a:t>
            </a:r>
            <a:r>
              <a:rPr lang="en-US" sz="3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deuterated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 ammonia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D40BD7-9FF2-FAD2-8B92-7DC93E1E6989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0" y="511173"/>
            <a:ext cx="54737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page69image87137952">
            <a:extLst>
              <a:ext uri="{FF2B5EF4-FFF2-40B4-BE49-F238E27FC236}">
                <a16:creationId xmlns:a16="http://schemas.microsoft.com/office/drawing/2014/main" id="{BDED7AA7-362B-D69B-F2E3-2E98CDB9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58" y="4439579"/>
            <a:ext cx="182880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70523560-D47B-56AF-7B44-E088417BE4C9}"/>
              </a:ext>
            </a:extLst>
          </p:cNvPr>
          <p:cNvGrpSpPr/>
          <p:nvPr/>
        </p:nvGrpSpPr>
        <p:grpSpPr>
          <a:xfrm>
            <a:off x="6459891" y="995479"/>
            <a:ext cx="4065071" cy="2922568"/>
            <a:chOff x="4318758" y="1119186"/>
            <a:chExt cx="3632285" cy="2651247"/>
          </a:xfrm>
        </p:grpSpPr>
        <p:pic>
          <p:nvPicPr>
            <p:cNvPr id="29" name="Picture 28" descr="A graph of 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1DFE84FD-7F3F-B321-DAE6-FE7FB0570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86" t="6534" r="20672" b="54807"/>
            <a:stretch/>
          </p:blipFill>
          <p:spPr>
            <a:xfrm>
              <a:off x="4318758" y="1119186"/>
              <a:ext cx="3632285" cy="265124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0C36378-DA84-31CA-7415-C4FAFBE97E94}"/>
                </a:ext>
              </a:extLst>
            </p:cNvPr>
            <p:cNvSpPr txBox="1"/>
            <p:nvPr/>
          </p:nvSpPr>
          <p:spPr>
            <a:xfrm>
              <a:off x="5037894" y="1120324"/>
              <a:ext cx="26098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Mike Seely, PhD thesis, Yale University (1992)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29B56C5-80D6-DA64-BD07-0D413780B9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6884" y="2384073"/>
              <a:ext cx="1388616" cy="0"/>
            </a:xfrm>
            <a:prstGeom prst="straightConnector1">
              <a:avLst/>
            </a:prstGeom>
            <a:ln w="9525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D7E9DB2-F3AB-88B1-B6F3-206915A92E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7006" y="1451604"/>
              <a:ext cx="0" cy="950084"/>
            </a:xfrm>
            <a:prstGeom prst="line">
              <a:avLst/>
            </a:prstGeom>
            <a:ln w="6350"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D23353-A454-9D64-D7C7-74928DD2EF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2620" y="2317550"/>
              <a:ext cx="0" cy="972147"/>
            </a:xfrm>
            <a:prstGeom prst="line">
              <a:avLst/>
            </a:prstGeom>
            <a:ln w="6350"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43BF17-EDAD-2A3A-3484-170074BFE33B}"/>
                </a:ext>
              </a:extLst>
            </p:cNvPr>
            <p:cNvSpPr txBox="1"/>
            <p:nvPr/>
          </p:nvSpPr>
          <p:spPr>
            <a:xfrm>
              <a:off x="5404667" y="2497730"/>
              <a:ext cx="1042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Proxima Nova Rg" panose="02000506030000020004" pitchFamily="2" charset="0"/>
                </a:rPr>
                <a:t>0.11 </a:t>
              </a:r>
              <a:r>
                <a:rPr lang="en-US" sz="1400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Proxima Nova Rg" panose="02000506030000020004" pitchFamily="2" charset="0"/>
                </a:rPr>
                <a:t>kG</a:t>
              </a:r>
              <a:endPara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endParaRPr>
            </a:p>
            <a:p>
              <a:pPr algn="ctr"/>
              <a:r>
                <a:rPr lang="en-US" sz="14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Proxima Nova Rg" panose="02000506030000020004" pitchFamily="2" charset="0"/>
                </a:rPr>
                <a:t>(310 MHz)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148FBB7-9EB0-E65D-CBF1-52081271A014}"/>
                </a:ext>
              </a:extLst>
            </p:cNvPr>
            <p:cNvSpPr txBox="1"/>
            <p:nvPr/>
          </p:nvSpPr>
          <p:spPr>
            <a:xfrm>
              <a:off x="6224311" y="1583587"/>
              <a:ext cx="129744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Proxima Nova Rg" panose="02000506030000020004" pitchFamily="2" charset="0"/>
                </a:rPr>
                <a:t>3.8 x 10</a:t>
              </a:r>
              <a:r>
                <a:rPr lang="en-US" sz="1100" baseline="30000" dirty="0">
                  <a:latin typeface="Proxima Nova Rg" panose="02000506030000020004" pitchFamily="2" charset="0"/>
                </a:rPr>
                <a:t>15</a:t>
              </a:r>
              <a:r>
                <a:rPr lang="en-US" sz="1100" dirty="0">
                  <a:latin typeface="Proxima Nova Rg" panose="02000506030000020004" pitchFamily="2" charset="0"/>
                </a:rPr>
                <a:t> e</a:t>
              </a:r>
              <a:r>
                <a:rPr lang="en-US" sz="1100" baseline="30000" dirty="0">
                  <a:latin typeface="Proxima Nova Rg" panose="02000506030000020004" pitchFamily="2" charset="0"/>
                </a:rPr>
                <a:t>-</a:t>
              </a:r>
              <a:r>
                <a:rPr lang="en-US" sz="1100" dirty="0">
                  <a:latin typeface="Proxima Nova Rg" panose="02000506030000020004" pitchFamily="2" charset="0"/>
                </a:rPr>
                <a:t>/cm</a:t>
              </a:r>
              <a:r>
                <a:rPr lang="en-US" sz="1100" baseline="30000" dirty="0">
                  <a:latin typeface="Proxima Nova Rg" panose="02000506030000020004" pitchFamily="2" charset="0"/>
                </a:rPr>
                <a:t>2</a:t>
              </a:r>
            </a:p>
          </p:txBody>
        </p: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FF9F43A5-A41A-01D1-BC75-A84CFB125FF9}"/>
              </a:ext>
            </a:extLst>
          </p:cNvPr>
          <p:cNvGrpSpPr/>
          <p:nvPr/>
        </p:nvGrpSpPr>
        <p:grpSpPr>
          <a:xfrm>
            <a:off x="736833" y="1077061"/>
            <a:ext cx="5089761" cy="2392912"/>
            <a:chOff x="2769725" y="4143041"/>
            <a:chExt cx="3788369" cy="2082613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2518FC9-C681-0024-356B-7F138AEEC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69725" y="4278196"/>
              <a:ext cx="3788369" cy="194745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601954-F03B-EC14-368D-DA13A2BCD3B4}"/>
                </a:ext>
              </a:extLst>
            </p:cNvPr>
            <p:cNvSpPr txBox="1"/>
            <p:nvPr/>
          </p:nvSpPr>
          <p:spPr>
            <a:xfrm>
              <a:off x="3079438" y="4143041"/>
              <a:ext cx="18524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W. Meyer, NIM A 526 (2004) 12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38B0236-8FEE-9375-EBD2-D82B9288C8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8877" y="4407426"/>
              <a:ext cx="0" cy="395869"/>
            </a:xfrm>
            <a:prstGeom prst="line">
              <a:avLst/>
            </a:prstGeom>
            <a:ln w="6350">
              <a:solidFill>
                <a:srgbClr val="FF000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E392FBB-8521-EC93-58FC-1349632F91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8707" y="4455250"/>
              <a:ext cx="0" cy="976663"/>
            </a:xfrm>
            <a:prstGeom prst="line">
              <a:avLst/>
            </a:prstGeom>
            <a:ln w="6350">
              <a:solidFill>
                <a:srgbClr val="FF000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2B10ED8-E11E-A4A2-F002-9D7738135066}"/>
                </a:ext>
              </a:extLst>
            </p:cNvPr>
            <p:cNvCxnSpPr>
              <a:cxnSpLocks/>
            </p:cNvCxnSpPr>
            <p:nvPr/>
          </p:nvCxnSpPr>
          <p:spPr>
            <a:xfrm>
              <a:off x="4663909" y="4581008"/>
              <a:ext cx="504798" cy="242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7D87563-3997-1CBE-F85C-6A021C78FFFD}"/>
                </a:ext>
              </a:extLst>
            </p:cNvPr>
            <p:cNvSpPr txBox="1"/>
            <p:nvPr/>
          </p:nvSpPr>
          <p:spPr>
            <a:xfrm>
              <a:off x="5233549" y="4454776"/>
              <a:ext cx="869973" cy="562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Proxima Nova Rg" panose="02000506030000020004" pitchFamily="2" charset="0"/>
                </a:rPr>
                <a:t>Warm dose</a:t>
              </a:r>
            </a:p>
            <a:p>
              <a:r>
                <a:rPr lang="en-US" sz="1200" dirty="0">
                  <a:solidFill>
                    <a:srgbClr val="FF0000"/>
                  </a:solidFill>
                  <a:latin typeface="Proxima Nova Rg" panose="02000506030000020004" pitchFamily="2" charset="0"/>
                </a:rPr>
                <a:t>130 MHz</a:t>
              </a:r>
            </a:p>
            <a:p>
              <a:r>
                <a:rPr lang="en-US" sz="1200" dirty="0">
                  <a:solidFill>
                    <a:srgbClr val="FF0000"/>
                  </a:solidFill>
                  <a:latin typeface="Proxima Nova Rg" panose="02000506030000020004" pitchFamily="2" charset="0"/>
                </a:rPr>
                <a:t>(5 </a:t>
              </a:r>
              <a:r>
                <a:rPr lang="en-US" sz="1200" dirty="0" err="1">
                  <a:solidFill>
                    <a:srgbClr val="FF0000"/>
                  </a:solidFill>
                  <a:latin typeface="Proxima Nova Rg" panose="02000506030000020004" pitchFamily="2" charset="0"/>
                </a:rPr>
                <a:t>mT</a:t>
              </a:r>
              <a:r>
                <a:rPr lang="en-US" sz="1200" dirty="0">
                  <a:solidFill>
                    <a:srgbClr val="FF0000"/>
                  </a:solidFill>
                  <a:latin typeface="Proxima Nova Rg" panose="02000506030000020004" pitchFamily="2" charset="0"/>
                </a:rPr>
                <a:t>)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85096A6-F3C6-6FFE-594C-0E0638A94F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9514" y="4543793"/>
              <a:ext cx="0" cy="1372975"/>
            </a:xfrm>
            <a:prstGeom prst="line">
              <a:avLst/>
            </a:prstGeom>
            <a:ln w="6350">
              <a:solidFill>
                <a:schemeClr val="tx2">
                  <a:lumMod val="75000"/>
                  <a:lumOff val="2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47A0D5B-37C4-7C23-3137-17BB15F93E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7938" y="5651468"/>
              <a:ext cx="0" cy="295564"/>
            </a:xfrm>
            <a:prstGeom prst="line">
              <a:avLst/>
            </a:prstGeom>
            <a:ln w="6350">
              <a:solidFill>
                <a:schemeClr val="tx2">
                  <a:lumMod val="75000"/>
                  <a:lumOff val="2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F8FF722-36D5-7FC5-C1B2-29B16E386E4E}"/>
                </a:ext>
              </a:extLst>
            </p:cNvPr>
            <p:cNvCxnSpPr>
              <a:cxnSpLocks/>
            </p:cNvCxnSpPr>
            <p:nvPr/>
          </p:nvCxnSpPr>
          <p:spPr>
            <a:xfrm>
              <a:off x="4229514" y="5656845"/>
              <a:ext cx="1298424" cy="0"/>
            </a:xfrm>
            <a:prstGeom prst="straightConnector1">
              <a:avLst/>
            </a:prstGeom>
            <a:ln w="9525">
              <a:solidFill>
                <a:schemeClr val="tx2">
                  <a:lumMod val="75000"/>
                  <a:lumOff val="25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BEBA43-7472-546C-8087-3D48E43CE906}"/>
                </a:ext>
              </a:extLst>
            </p:cNvPr>
            <p:cNvSpPr txBox="1"/>
            <p:nvPr/>
          </p:nvSpPr>
          <p:spPr>
            <a:xfrm>
              <a:off x="3418897" y="5360933"/>
              <a:ext cx="773474" cy="549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Proxima Nova Rg" panose="02000506030000020004" pitchFamily="2" charset="0"/>
                </a:rPr>
                <a:t>Cold dose</a:t>
              </a:r>
            </a:p>
            <a:p>
              <a:pPr algn="r"/>
              <a:r>
                <a:rPr 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Proxima Nova Rg" panose="02000506030000020004" pitchFamily="2" charset="0"/>
                </a:rPr>
                <a:t>330 MHz</a:t>
              </a:r>
            </a:p>
            <a:p>
              <a:pPr algn="r"/>
              <a:r>
                <a:rPr lang="en-US" sz="11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Proxima Nova Rg" panose="02000506030000020004" pitchFamily="2" charset="0"/>
                </a:rPr>
                <a:t>(12 </a:t>
              </a:r>
              <a:r>
                <a:rPr lang="en-US" sz="1100" dirty="0" err="1">
                  <a:solidFill>
                    <a:schemeClr val="tx2">
                      <a:lumMod val="75000"/>
                      <a:lumOff val="25000"/>
                    </a:schemeClr>
                  </a:solidFill>
                  <a:latin typeface="Proxima Nova Rg" panose="02000506030000020004" pitchFamily="2" charset="0"/>
                </a:rPr>
                <a:t>mT</a:t>
              </a:r>
              <a:r>
                <a:rPr lang="en-US" sz="11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Proxima Nova Rg" panose="02000506030000020004" pitchFamily="2" charset="0"/>
                </a:rPr>
                <a:t>)</a:t>
              </a:r>
            </a:p>
          </p:txBody>
        </p:sp>
      </p:grp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C0D1C8AB-AFB5-A384-5BF7-29B7F5FA19A9}"/>
              </a:ext>
            </a:extLst>
          </p:cNvPr>
          <p:cNvGrpSpPr/>
          <p:nvPr/>
        </p:nvGrpSpPr>
        <p:grpSpPr>
          <a:xfrm>
            <a:off x="4115901" y="3406440"/>
            <a:ext cx="3232417" cy="3099396"/>
            <a:chOff x="652736" y="1009625"/>
            <a:chExt cx="3232417" cy="30993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CAD1B8-6391-7956-E9BE-D191EA174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-100000" contrast="100000"/>
            </a:blip>
            <a:stretch>
              <a:fillRect/>
            </a:stretch>
          </p:blipFill>
          <p:spPr>
            <a:xfrm>
              <a:off x="652736" y="1009625"/>
              <a:ext cx="3232417" cy="3099396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84460E1-C18F-9A36-DF84-17D1883F9813}"/>
                </a:ext>
              </a:extLst>
            </p:cNvPr>
            <p:cNvCxnSpPr>
              <a:cxnSpLocks/>
            </p:cNvCxnSpPr>
            <p:nvPr/>
          </p:nvCxnSpPr>
          <p:spPr>
            <a:xfrm>
              <a:off x="1350343" y="2034562"/>
              <a:ext cx="0" cy="1049521"/>
            </a:xfrm>
            <a:prstGeom prst="straightConnector1">
              <a:avLst/>
            </a:prstGeom>
            <a:ln w="635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2A5B0D-FCE4-B90A-F0AA-6069CD882102}"/>
                </a:ext>
              </a:extLst>
            </p:cNvPr>
            <p:cNvSpPr txBox="1"/>
            <p:nvPr/>
          </p:nvSpPr>
          <p:spPr>
            <a:xfrm>
              <a:off x="1293193" y="2285901"/>
              <a:ext cx="1042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Proxima Nova Rg" panose="02000506030000020004" pitchFamily="2" charset="0"/>
                </a:rPr>
                <a:t>250 MHz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5BE4AD-C2A8-E2FE-2194-8C39C394F78E}"/>
                </a:ext>
              </a:extLst>
            </p:cNvPr>
            <p:cNvSpPr txBox="1"/>
            <p:nvPr/>
          </p:nvSpPr>
          <p:spPr>
            <a:xfrm>
              <a:off x="1266803" y="1130653"/>
              <a:ext cx="204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P.M. McKee, NIM A 526 (2004) 60</a:t>
              </a:r>
              <a:r>
                <a:rPr lang="en-US" sz="1800" dirty="0">
                  <a:effectLst/>
                  <a:latin typeface="AdvTimes"/>
                </a:rPr>
                <a:t> </a:t>
              </a:r>
              <a:endParaRPr lang="en-US" sz="10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6CDF565-2DB1-D971-4B78-7944B18371F5}"/>
                </a:ext>
              </a:extLst>
            </p:cNvPr>
            <p:cNvCxnSpPr>
              <a:cxnSpLocks/>
            </p:cNvCxnSpPr>
            <p:nvPr/>
          </p:nvCxnSpPr>
          <p:spPr>
            <a:xfrm>
              <a:off x="3210647" y="1539855"/>
              <a:ext cx="0" cy="1776018"/>
            </a:xfrm>
            <a:prstGeom prst="straightConnector1">
              <a:avLst/>
            </a:prstGeom>
            <a:ln w="635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3094B3-FBD0-1696-1AAD-40F6FEA4C5F0}"/>
                </a:ext>
              </a:extLst>
            </p:cNvPr>
            <p:cNvSpPr txBox="1"/>
            <p:nvPr/>
          </p:nvSpPr>
          <p:spPr>
            <a:xfrm>
              <a:off x="2570118" y="2293133"/>
              <a:ext cx="98120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Proxima Nova Rg" panose="02000506030000020004" pitchFamily="2" charset="0"/>
                </a:rPr>
                <a:t>400 MHz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F78E35C-9B1F-13C4-E7CE-66FFB674A97A}"/>
                </a:ext>
              </a:extLst>
            </p:cNvPr>
            <p:cNvSpPr/>
            <p:nvPr/>
          </p:nvSpPr>
          <p:spPr>
            <a:xfrm>
              <a:off x="1272782" y="1539855"/>
              <a:ext cx="2004281" cy="491943"/>
            </a:xfrm>
            <a:custGeom>
              <a:avLst/>
              <a:gdLst>
                <a:gd name="connsiteX0" fmla="*/ 8779 w 3447844"/>
                <a:gd name="connsiteY0" fmla="*/ 264544 h 264544"/>
                <a:gd name="connsiteX1" fmla="*/ 72040 w 3447844"/>
                <a:gd name="connsiteY1" fmla="*/ 178280 h 264544"/>
                <a:gd name="connsiteX2" fmla="*/ 261821 w 3447844"/>
                <a:gd name="connsiteY2" fmla="*/ 63261 h 264544"/>
                <a:gd name="connsiteX3" fmla="*/ 2936010 w 3447844"/>
                <a:gd name="connsiteY3" fmla="*/ 0 h 264544"/>
                <a:gd name="connsiteX4" fmla="*/ 2936010 w 3447844"/>
                <a:gd name="connsiteY4" fmla="*/ 0 h 264544"/>
                <a:gd name="connsiteX5" fmla="*/ 3447844 w 3447844"/>
                <a:gd name="connsiteY5" fmla="*/ 132272 h 264544"/>
                <a:gd name="connsiteX0" fmla="*/ 8779 w 2936010"/>
                <a:gd name="connsiteY0" fmla="*/ 264544 h 264544"/>
                <a:gd name="connsiteX1" fmla="*/ 72040 w 2936010"/>
                <a:gd name="connsiteY1" fmla="*/ 178280 h 264544"/>
                <a:gd name="connsiteX2" fmla="*/ 261821 w 2936010"/>
                <a:gd name="connsiteY2" fmla="*/ 63261 h 264544"/>
                <a:gd name="connsiteX3" fmla="*/ 2936010 w 2936010"/>
                <a:gd name="connsiteY3" fmla="*/ 0 h 264544"/>
                <a:gd name="connsiteX4" fmla="*/ 2936010 w 2936010"/>
                <a:gd name="connsiteY4" fmla="*/ 0 h 264544"/>
                <a:gd name="connsiteX0" fmla="*/ 36910 w 2964141"/>
                <a:gd name="connsiteY0" fmla="*/ 264544 h 264544"/>
                <a:gd name="connsiteX1" fmla="*/ 289952 w 2964141"/>
                <a:gd name="connsiteY1" fmla="*/ 63261 h 264544"/>
                <a:gd name="connsiteX2" fmla="*/ 2964141 w 2964141"/>
                <a:gd name="connsiteY2" fmla="*/ 0 h 264544"/>
                <a:gd name="connsiteX3" fmla="*/ 2964141 w 2964141"/>
                <a:gd name="connsiteY3" fmla="*/ 0 h 264544"/>
                <a:gd name="connsiteX0" fmla="*/ 0 w 2927231"/>
                <a:gd name="connsiteY0" fmla="*/ 264544 h 264544"/>
                <a:gd name="connsiteX1" fmla="*/ 253042 w 2927231"/>
                <a:gd name="connsiteY1" fmla="*/ 63261 h 264544"/>
                <a:gd name="connsiteX2" fmla="*/ 2927231 w 2927231"/>
                <a:gd name="connsiteY2" fmla="*/ 0 h 264544"/>
                <a:gd name="connsiteX3" fmla="*/ 2927231 w 2927231"/>
                <a:gd name="connsiteY3" fmla="*/ 0 h 264544"/>
                <a:gd name="connsiteX0" fmla="*/ 0 w 2927231"/>
                <a:gd name="connsiteY0" fmla="*/ 264544 h 264544"/>
                <a:gd name="connsiteX1" fmla="*/ 253042 w 2927231"/>
                <a:gd name="connsiteY1" fmla="*/ 63261 h 264544"/>
                <a:gd name="connsiteX2" fmla="*/ 2927231 w 2927231"/>
                <a:gd name="connsiteY2" fmla="*/ 0 h 264544"/>
                <a:gd name="connsiteX3" fmla="*/ 2909978 w 2927231"/>
                <a:gd name="connsiteY3" fmla="*/ 97766 h 264544"/>
                <a:gd name="connsiteX0" fmla="*/ 0 w 2927231"/>
                <a:gd name="connsiteY0" fmla="*/ 264544 h 264544"/>
                <a:gd name="connsiteX1" fmla="*/ 253042 w 2927231"/>
                <a:gd name="connsiteY1" fmla="*/ 63261 h 264544"/>
                <a:gd name="connsiteX2" fmla="*/ 2927231 w 2927231"/>
                <a:gd name="connsiteY2" fmla="*/ 0 h 264544"/>
                <a:gd name="connsiteX0" fmla="*/ 37282 w 2970264"/>
                <a:gd name="connsiteY0" fmla="*/ 223578 h 223578"/>
                <a:gd name="connsiteX1" fmla="*/ 290324 w 2970264"/>
                <a:gd name="connsiteY1" fmla="*/ 22295 h 223578"/>
                <a:gd name="connsiteX2" fmla="*/ 2970264 w 2970264"/>
                <a:gd name="connsiteY2" fmla="*/ 5041 h 223578"/>
                <a:gd name="connsiteX0" fmla="*/ 0 w 2932982"/>
                <a:gd name="connsiteY0" fmla="*/ 221459 h 221459"/>
                <a:gd name="connsiteX1" fmla="*/ 253042 w 2932982"/>
                <a:gd name="connsiteY1" fmla="*/ 20176 h 221459"/>
                <a:gd name="connsiteX2" fmla="*/ 2932982 w 2932982"/>
                <a:gd name="connsiteY2" fmla="*/ 2922 h 221459"/>
                <a:gd name="connsiteX0" fmla="*/ 0 w 2932982"/>
                <a:gd name="connsiteY0" fmla="*/ 218537 h 218537"/>
                <a:gd name="connsiteX1" fmla="*/ 439137 w 2932982"/>
                <a:gd name="connsiteY1" fmla="*/ 47314 h 218537"/>
                <a:gd name="connsiteX2" fmla="*/ 2932982 w 2932982"/>
                <a:gd name="connsiteY2" fmla="*/ 0 h 218537"/>
                <a:gd name="connsiteX0" fmla="*/ 0 w 1966093"/>
                <a:gd name="connsiteY0" fmla="*/ 223161 h 223161"/>
                <a:gd name="connsiteX1" fmla="*/ 439137 w 1966093"/>
                <a:gd name="connsiteY1" fmla="*/ 51938 h 223161"/>
                <a:gd name="connsiteX2" fmla="*/ 1966093 w 1966093"/>
                <a:gd name="connsiteY2" fmla="*/ 0 h 223161"/>
                <a:gd name="connsiteX0" fmla="*/ 0 w 1986320"/>
                <a:gd name="connsiteY0" fmla="*/ 278655 h 278655"/>
                <a:gd name="connsiteX1" fmla="*/ 459364 w 1986320"/>
                <a:gd name="connsiteY1" fmla="*/ 51938 h 278655"/>
                <a:gd name="connsiteX2" fmla="*/ 1986320 w 1986320"/>
                <a:gd name="connsiteY2" fmla="*/ 0 h 278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6320" h="278655">
                  <a:moveTo>
                    <a:pt x="0" y="278655"/>
                  </a:moveTo>
                  <a:cubicBezTo>
                    <a:pt x="52717" y="236721"/>
                    <a:pt x="206322" y="82610"/>
                    <a:pt x="459364" y="51938"/>
                  </a:cubicBezTo>
                  <a:cubicBezTo>
                    <a:pt x="712406" y="21266"/>
                    <a:pt x="1986320" y="0"/>
                    <a:pt x="198632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E10CDD1-8486-5A3C-3BD1-381D2F84E7DD}"/>
                </a:ext>
              </a:extLst>
            </p:cNvPr>
            <p:cNvSpPr/>
            <p:nvPr/>
          </p:nvSpPr>
          <p:spPr>
            <a:xfrm flipV="1">
              <a:off x="1266803" y="3081194"/>
              <a:ext cx="2004281" cy="234679"/>
            </a:xfrm>
            <a:custGeom>
              <a:avLst/>
              <a:gdLst>
                <a:gd name="connsiteX0" fmla="*/ 8779 w 3447844"/>
                <a:gd name="connsiteY0" fmla="*/ 264544 h 264544"/>
                <a:gd name="connsiteX1" fmla="*/ 72040 w 3447844"/>
                <a:gd name="connsiteY1" fmla="*/ 178280 h 264544"/>
                <a:gd name="connsiteX2" fmla="*/ 261821 w 3447844"/>
                <a:gd name="connsiteY2" fmla="*/ 63261 h 264544"/>
                <a:gd name="connsiteX3" fmla="*/ 2936010 w 3447844"/>
                <a:gd name="connsiteY3" fmla="*/ 0 h 264544"/>
                <a:gd name="connsiteX4" fmla="*/ 2936010 w 3447844"/>
                <a:gd name="connsiteY4" fmla="*/ 0 h 264544"/>
                <a:gd name="connsiteX5" fmla="*/ 3447844 w 3447844"/>
                <a:gd name="connsiteY5" fmla="*/ 132272 h 264544"/>
                <a:gd name="connsiteX0" fmla="*/ 8779 w 2936010"/>
                <a:gd name="connsiteY0" fmla="*/ 264544 h 264544"/>
                <a:gd name="connsiteX1" fmla="*/ 72040 w 2936010"/>
                <a:gd name="connsiteY1" fmla="*/ 178280 h 264544"/>
                <a:gd name="connsiteX2" fmla="*/ 261821 w 2936010"/>
                <a:gd name="connsiteY2" fmla="*/ 63261 h 264544"/>
                <a:gd name="connsiteX3" fmla="*/ 2936010 w 2936010"/>
                <a:gd name="connsiteY3" fmla="*/ 0 h 264544"/>
                <a:gd name="connsiteX4" fmla="*/ 2936010 w 2936010"/>
                <a:gd name="connsiteY4" fmla="*/ 0 h 264544"/>
                <a:gd name="connsiteX0" fmla="*/ 36910 w 2964141"/>
                <a:gd name="connsiteY0" fmla="*/ 264544 h 264544"/>
                <a:gd name="connsiteX1" fmla="*/ 289952 w 2964141"/>
                <a:gd name="connsiteY1" fmla="*/ 63261 h 264544"/>
                <a:gd name="connsiteX2" fmla="*/ 2964141 w 2964141"/>
                <a:gd name="connsiteY2" fmla="*/ 0 h 264544"/>
                <a:gd name="connsiteX3" fmla="*/ 2964141 w 2964141"/>
                <a:gd name="connsiteY3" fmla="*/ 0 h 264544"/>
                <a:gd name="connsiteX0" fmla="*/ 0 w 2927231"/>
                <a:gd name="connsiteY0" fmla="*/ 264544 h 264544"/>
                <a:gd name="connsiteX1" fmla="*/ 253042 w 2927231"/>
                <a:gd name="connsiteY1" fmla="*/ 63261 h 264544"/>
                <a:gd name="connsiteX2" fmla="*/ 2927231 w 2927231"/>
                <a:gd name="connsiteY2" fmla="*/ 0 h 264544"/>
                <a:gd name="connsiteX3" fmla="*/ 2927231 w 2927231"/>
                <a:gd name="connsiteY3" fmla="*/ 0 h 264544"/>
                <a:gd name="connsiteX0" fmla="*/ 0 w 2927231"/>
                <a:gd name="connsiteY0" fmla="*/ 264544 h 264544"/>
                <a:gd name="connsiteX1" fmla="*/ 253042 w 2927231"/>
                <a:gd name="connsiteY1" fmla="*/ 63261 h 264544"/>
                <a:gd name="connsiteX2" fmla="*/ 2927231 w 2927231"/>
                <a:gd name="connsiteY2" fmla="*/ 0 h 264544"/>
                <a:gd name="connsiteX3" fmla="*/ 2909978 w 2927231"/>
                <a:gd name="connsiteY3" fmla="*/ 97766 h 264544"/>
                <a:gd name="connsiteX0" fmla="*/ 0 w 2927231"/>
                <a:gd name="connsiteY0" fmla="*/ 264544 h 264544"/>
                <a:gd name="connsiteX1" fmla="*/ 253042 w 2927231"/>
                <a:gd name="connsiteY1" fmla="*/ 63261 h 264544"/>
                <a:gd name="connsiteX2" fmla="*/ 2927231 w 2927231"/>
                <a:gd name="connsiteY2" fmla="*/ 0 h 264544"/>
                <a:gd name="connsiteX0" fmla="*/ 37282 w 2970264"/>
                <a:gd name="connsiteY0" fmla="*/ 223578 h 223578"/>
                <a:gd name="connsiteX1" fmla="*/ 290324 w 2970264"/>
                <a:gd name="connsiteY1" fmla="*/ 22295 h 223578"/>
                <a:gd name="connsiteX2" fmla="*/ 2970264 w 2970264"/>
                <a:gd name="connsiteY2" fmla="*/ 5041 h 223578"/>
                <a:gd name="connsiteX0" fmla="*/ 0 w 2932982"/>
                <a:gd name="connsiteY0" fmla="*/ 221459 h 221459"/>
                <a:gd name="connsiteX1" fmla="*/ 253042 w 2932982"/>
                <a:gd name="connsiteY1" fmla="*/ 20176 h 221459"/>
                <a:gd name="connsiteX2" fmla="*/ 2932982 w 2932982"/>
                <a:gd name="connsiteY2" fmla="*/ 2922 h 221459"/>
                <a:gd name="connsiteX0" fmla="*/ 0 w 2932982"/>
                <a:gd name="connsiteY0" fmla="*/ 218537 h 218537"/>
                <a:gd name="connsiteX1" fmla="*/ 439137 w 2932982"/>
                <a:gd name="connsiteY1" fmla="*/ 47314 h 218537"/>
                <a:gd name="connsiteX2" fmla="*/ 2932982 w 2932982"/>
                <a:gd name="connsiteY2" fmla="*/ 0 h 218537"/>
                <a:gd name="connsiteX0" fmla="*/ 0 w 1966093"/>
                <a:gd name="connsiteY0" fmla="*/ 223161 h 223161"/>
                <a:gd name="connsiteX1" fmla="*/ 439137 w 1966093"/>
                <a:gd name="connsiteY1" fmla="*/ 51938 h 223161"/>
                <a:gd name="connsiteX2" fmla="*/ 1966093 w 1966093"/>
                <a:gd name="connsiteY2" fmla="*/ 0 h 223161"/>
                <a:gd name="connsiteX0" fmla="*/ 0 w 1986320"/>
                <a:gd name="connsiteY0" fmla="*/ 278655 h 278655"/>
                <a:gd name="connsiteX1" fmla="*/ 459364 w 1986320"/>
                <a:gd name="connsiteY1" fmla="*/ 51938 h 278655"/>
                <a:gd name="connsiteX2" fmla="*/ 1986320 w 1986320"/>
                <a:gd name="connsiteY2" fmla="*/ 0 h 278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6320" h="278655">
                  <a:moveTo>
                    <a:pt x="0" y="278655"/>
                  </a:moveTo>
                  <a:cubicBezTo>
                    <a:pt x="52717" y="236721"/>
                    <a:pt x="206322" y="82610"/>
                    <a:pt x="459364" y="51938"/>
                  </a:cubicBezTo>
                  <a:cubicBezTo>
                    <a:pt x="712406" y="21266"/>
                    <a:pt x="1986320" y="0"/>
                    <a:pt x="198632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2104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328630-7037-99DC-8B91-B7C9EE9E8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067" y="1094347"/>
            <a:ext cx="5073148" cy="4771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CD7D8E-B2B8-CCE1-D7BD-2C2CCA5406E5}"/>
              </a:ext>
            </a:extLst>
          </p:cNvPr>
          <p:cNvSpPr txBox="1"/>
          <p:nvPr/>
        </p:nvSpPr>
        <p:spPr>
          <a:xfrm>
            <a:off x="5299297" y="1451806"/>
            <a:ext cx="264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SE: 10	TM: 1.6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96058E-58F1-A826-72CB-8A1245A72D00}"/>
              </a:ext>
            </a:extLst>
          </p:cNvPr>
          <p:cNvSpPr txBox="1"/>
          <p:nvPr/>
        </p:nvSpPr>
        <p:spPr>
          <a:xfrm>
            <a:off x="5299297" y="2529489"/>
            <a:ext cx="264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SE: 19	TM: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55F35-663F-EF70-2567-675F1388304E}"/>
              </a:ext>
            </a:extLst>
          </p:cNvPr>
          <p:cNvSpPr txBox="1"/>
          <p:nvPr/>
        </p:nvSpPr>
        <p:spPr>
          <a:xfrm>
            <a:off x="5299297" y="3584437"/>
            <a:ext cx="264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SE: 14	TM: 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939737-0BDF-348D-6DAF-CCE414BF58D8}"/>
              </a:ext>
            </a:extLst>
          </p:cNvPr>
          <p:cNvSpPr txBox="1"/>
          <p:nvPr/>
        </p:nvSpPr>
        <p:spPr>
          <a:xfrm>
            <a:off x="5299297" y="4588545"/>
            <a:ext cx="264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SE: 2	TM: 110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AF1226-CACA-4DEC-1B87-FFB05D9BE9D5}"/>
              </a:ext>
            </a:extLst>
          </p:cNvPr>
          <p:cNvSpPr txBox="1"/>
          <p:nvPr/>
        </p:nvSpPr>
        <p:spPr>
          <a:xfrm>
            <a:off x="5299297" y="5040701"/>
            <a:ext cx="3423971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latin typeface="Proxima Nova Rg" panose="02000506030000020004" pitchFamily="2" charset="0"/>
              </a:rPr>
              <a:t>1</a:t>
            </a:r>
            <a:r>
              <a:rPr lang="en-US" sz="1400" dirty="0">
                <a:latin typeface="Proxima Nova Rg" panose="02000506030000020004" pitchFamily="2" charset="0"/>
              </a:rPr>
              <a:t>H enhancement factors at 7 T and 20 K in DMSO*/water + trityl-OX063 due to the Solid Effect and Thermal Mixing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F58023-497D-F61E-B42A-C1BE5CF92B8F}"/>
              </a:ext>
            </a:extLst>
          </p:cNvPr>
          <p:cNvSpPr txBox="1"/>
          <p:nvPr/>
        </p:nvSpPr>
        <p:spPr>
          <a:xfrm>
            <a:off x="5183773" y="5778205"/>
            <a:ext cx="34239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lphaUcPeriod"/>
            </a:pP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Equbal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 et al, J. Phys. Chem. Lett (2020) 3718</a:t>
            </a:r>
          </a:p>
          <a:p>
            <a:r>
              <a:rPr lang="en-US" sz="11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aramond" panose="020204040303010108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*dimethyl sulfoxide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025" name="Picture 1" descr="page2image470786800">
            <a:extLst>
              <a:ext uri="{FF2B5EF4-FFF2-40B4-BE49-F238E27FC236}">
                <a16:creationId xmlns:a16="http://schemas.microsoft.com/office/drawing/2014/main" id="{14D1B3E2-1673-7C04-59BE-46522B873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2image152011536">
            <a:extLst>
              <a:ext uri="{FF2B5EF4-FFF2-40B4-BE49-F238E27FC236}">
                <a16:creationId xmlns:a16="http://schemas.microsoft.com/office/drawing/2014/main" id="{6A591F12-760B-59D7-2DE7-3BCEA8F05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97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image470787840">
            <a:extLst>
              <a:ext uri="{FF2B5EF4-FFF2-40B4-BE49-F238E27FC236}">
                <a16:creationId xmlns:a16="http://schemas.microsoft.com/office/drawing/2014/main" id="{D71789B5-E261-AD1A-A098-1A1677AB8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2image470783680">
            <a:extLst>
              <a:ext uri="{FF2B5EF4-FFF2-40B4-BE49-F238E27FC236}">
                <a16:creationId xmlns:a16="http://schemas.microsoft.com/office/drawing/2014/main" id="{C7C3BE5B-6347-58E5-7DFE-54AA4FEA2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97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2image470777856">
            <a:extLst>
              <a:ext uri="{FF2B5EF4-FFF2-40B4-BE49-F238E27FC236}">
                <a16:creationId xmlns:a16="http://schemas.microsoft.com/office/drawing/2014/main" id="{4188A027-DA24-D372-B7A0-04E88930B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2image152014112">
            <a:extLst>
              <a:ext uri="{FF2B5EF4-FFF2-40B4-BE49-F238E27FC236}">
                <a16:creationId xmlns:a16="http://schemas.microsoft.com/office/drawing/2014/main" id="{0CCFDCB0-6827-865D-3B1A-589034B86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2image470783264">
            <a:extLst>
              <a:ext uri="{FF2B5EF4-FFF2-40B4-BE49-F238E27FC236}">
                <a16:creationId xmlns:a16="http://schemas.microsoft.com/office/drawing/2014/main" id="{5EA3EF56-655D-AE05-32E5-9584BB0E8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2image470783888">
            <a:extLst>
              <a:ext uri="{FF2B5EF4-FFF2-40B4-BE49-F238E27FC236}">
                <a16:creationId xmlns:a16="http://schemas.microsoft.com/office/drawing/2014/main" id="{1996FE1A-99E4-4F95-267B-975705C93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2image470784096">
            <a:extLst>
              <a:ext uri="{FF2B5EF4-FFF2-40B4-BE49-F238E27FC236}">
                <a16:creationId xmlns:a16="http://schemas.microsoft.com/office/drawing/2014/main" id="{0295D4A5-3105-5EB5-BC3C-EFD275EC7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97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2image470784304">
            <a:extLst>
              <a:ext uri="{FF2B5EF4-FFF2-40B4-BE49-F238E27FC236}">
                <a16:creationId xmlns:a16="http://schemas.microsoft.com/office/drawing/2014/main" id="{E945C3D0-7311-6B3E-A94C-6A3A04A77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age2image152019936">
            <a:extLst>
              <a:ext uri="{FF2B5EF4-FFF2-40B4-BE49-F238E27FC236}">
                <a16:creationId xmlns:a16="http://schemas.microsoft.com/office/drawing/2014/main" id="{49A967A3-63FA-B132-9E1A-9F0232851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97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ge2image152017920">
            <a:extLst>
              <a:ext uri="{FF2B5EF4-FFF2-40B4-BE49-F238E27FC236}">
                <a16:creationId xmlns:a16="http://schemas.microsoft.com/office/drawing/2014/main" id="{ACC24889-86A6-6ED4-48C4-19BD91D98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page2image152016688">
            <a:extLst>
              <a:ext uri="{FF2B5EF4-FFF2-40B4-BE49-F238E27FC236}">
                <a16:creationId xmlns:a16="http://schemas.microsoft.com/office/drawing/2014/main" id="{493B64B8-F0F8-D95C-62AC-AC48A9E92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97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age2image152010864">
            <a:extLst>
              <a:ext uri="{FF2B5EF4-FFF2-40B4-BE49-F238E27FC236}">
                <a16:creationId xmlns:a16="http://schemas.microsoft.com/office/drawing/2014/main" id="{E4CA9635-C00E-8EA0-A5DA-DE54C5BBF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97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page2image152020160">
            <a:extLst>
              <a:ext uri="{FF2B5EF4-FFF2-40B4-BE49-F238E27FC236}">
                <a16:creationId xmlns:a16="http://schemas.microsoft.com/office/drawing/2014/main" id="{485E91E3-63C5-1B69-5C10-30CAD19BD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age2image470789504">
            <a:extLst>
              <a:ext uri="{FF2B5EF4-FFF2-40B4-BE49-F238E27FC236}">
                <a16:creationId xmlns:a16="http://schemas.microsoft.com/office/drawing/2014/main" id="{9802FF9E-558B-B994-3E1A-B6DEC59D4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page2image470789712">
            <a:extLst>
              <a:ext uri="{FF2B5EF4-FFF2-40B4-BE49-F238E27FC236}">
                <a16:creationId xmlns:a16="http://schemas.microsoft.com/office/drawing/2014/main" id="{95F1F44E-4E32-F599-2C92-D17BB6895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age2image470789920">
            <a:extLst>
              <a:ext uri="{FF2B5EF4-FFF2-40B4-BE49-F238E27FC236}">
                <a16:creationId xmlns:a16="http://schemas.microsoft.com/office/drawing/2014/main" id="{A537603A-3606-110E-3D69-3DF9F07FA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97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2image470790336">
            <a:extLst>
              <a:ext uri="{FF2B5EF4-FFF2-40B4-BE49-F238E27FC236}">
                <a16:creationId xmlns:a16="http://schemas.microsoft.com/office/drawing/2014/main" id="{400A5CAA-4346-0C3E-127B-E4CAC1DB9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age2image470790128">
            <a:extLst>
              <a:ext uri="{FF2B5EF4-FFF2-40B4-BE49-F238E27FC236}">
                <a16:creationId xmlns:a16="http://schemas.microsoft.com/office/drawing/2014/main" id="{7B4EF752-F6AD-908D-6596-F51E8270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970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page2image152020048">
            <a:extLst>
              <a:ext uri="{FF2B5EF4-FFF2-40B4-BE49-F238E27FC236}">
                <a16:creationId xmlns:a16="http://schemas.microsoft.com/office/drawing/2014/main" id="{1A78E029-D2E9-5052-FA8F-CA61EC306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age2image470791168">
            <a:extLst>
              <a:ext uri="{FF2B5EF4-FFF2-40B4-BE49-F238E27FC236}">
                <a16:creationId xmlns:a16="http://schemas.microsoft.com/office/drawing/2014/main" id="{53DF2E9A-4AAA-0D88-41CE-08FDDA91F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970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page2image152014224">
            <a:extLst>
              <a:ext uri="{FF2B5EF4-FFF2-40B4-BE49-F238E27FC236}">
                <a16:creationId xmlns:a16="http://schemas.microsoft.com/office/drawing/2014/main" id="{A112254E-0774-0CB8-BB5D-09BB148E4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07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age2image470792000">
            <a:extLst>
              <a:ext uri="{FF2B5EF4-FFF2-40B4-BE49-F238E27FC236}">
                <a16:creationId xmlns:a16="http://schemas.microsoft.com/office/drawing/2014/main" id="{6DEBF0C6-1DE5-F34D-4B28-F4E67FDF5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970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page2image470792208">
            <a:extLst>
              <a:ext uri="{FF2B5EF4-FFF2-40B4-BE49-F238E27FC236}">
                <a16:creationId xmlns:a16="http://schemas.microsoft.com/office/drawing/2014/main" id="{AF05DA5C-8544-1C93-EF74-2714B89F4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970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age2image470792416">
            <a:extLst>
              <a:ext uri="{FF2B5EF4-FFF2-40B4-BE49-F238E27FC236}">
                <a16:creationId xmlns:a16="http://schemas.microsoft.com/office/drawing/2014/main" id="{F045B412-6E5F-377E-0687-71BAC4EBE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9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page2image470793040">
            <a:extLst>
              <a:ext uri="{FF2B5EF4-FFF2-40B4-BE49-F238E27FC236}">
                <a16:creationId xmlns:a16="http://schemas.microsoft.com/office/drawing/2014/main" id="{CF15469C-75D4-5272-8E33-95E9B4C10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970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age2image470690992">
            <a:extLst>
              <a:ext uri="{FF2B5EF4-FFF2-40B4-BE49-F238E27FC236}">
                <a16:creationId xmlns:a16="http://schemas.microsoft.com/office/drawing/2014/main" id="{98120E69-7E86-4009-138D-C65863346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" cy="8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page2image470681632">
            <a:extLst>
              <a:ext uri="{FF2B5EF4-FFF2-40B4-BE49-F238E27FC236}">
                <a16:creationId xmlns:a16="http://schemas.microsoft.com/office/drawing/2014/main" id="{74610999-42C2-A645-FFB8-B27C95370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C8AAA1-29A7-A154-C3D0-810CA71AB858}"/>
              </a:ext>
            </a:extLst>
          </p:cNvPr>
          <p:cNvSpPr txBox="1"/>
          <p:nvPr/>
        </p:nvSpPr>
        <p:spPr>
          <a:xfrm>
            <a:off x="400049" y="555497"/>
            <a:ext cx="11099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0"/>
              </a:rPr>
              <a:t>A transition from the SE to TM with increasing concentration of trityl OX063</a:t>
            </a:r>
          </a:p>
        </p:txBody>
      </p:sp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961E9125-CA0C-E7C2-0493-43E49C5128C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4" name="Picture 3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D89EAA19-C9CC-450D-5B90-404E5825FC5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C795CE-4596-1DEF-5DBA-E7BE9C181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735"/>
          <a:stretch/>
        </p:blipFill>
        <p:spPr>
          <a:xfrm>
            <a:off x="6875960" y="3468192"/>
            <a:ext cx="5073148" cy="29804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2E2404-5F01-618B-1A93-BB460DB49074}"/>
              </a:ext>
            </a:extLst>
          </p:cNvPr>
          <p:cNvCxnSpPr>
            <a:cxnSpLocks/>
          </p:cNvCxnSpPr>
          <p:nvPr/>
        </p:nvCxnSpPr>
        <p:spPr>
          <a:xfrm flipV="1">
            <a:off x="7912914" y="3014351"/>
            <a:ext cx="0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C5E2B0-088E-86F4-A9E2-9E3C0C3D161C}"/>
              </a:ext>
            </a:extLst>
          </p:cNvPr>
          <p:cNvCxnSpPr>
            <a:cxnSpLocks/>
          </p:cNvCxnSpPr>
          <p:nvPr/>
        </p:nvCxnSpPr>
        <p:spPr>
          <a:xfrm flipV="1">
            <a:off x="9306518" y="1089818"/>
            <a:ext cx="0" cy="25237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ABFC9D-3F3C-D759-BAD1-8E2011A71C5B}"/>
              </a:ext>
            </a:extLst>
          </p:cNvPr>
          <p:cNvCxnSpPr>
            <a:cxnSpLocks/>
          </p:cNvCxnSpPr>
          <p:nvPr/>
        </p:nvCxnSpPr>
        <p:spPr>
          <a:xfrm flipV="1">
            <a:off x="9440255" y="3614356"/>
            <a:ext cx="0" cy="25237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>
            <a:extLst>
              <a:ext uri="{FF2B5EF4-FFF2-40B4-BE49-F238E27FC236}">
                <a16:creationId xmlns:a16="http://schemas.microsoft.com/office/drawing/2014/main" id="{457BB5C8-0BE0-5641-F545-08362226634A}"/>
              </a:ext>
            </a:extLst>
          </p:cNvPr>
          <p:cNvSpPr/>
          <p:nvPr/>
        </p:nvSpPr>
        <p:spPr>
          <a:xfrm>
            <a:off x="7948945" y="1077359"/>
            <a:ext cx="2961685" cy="5112368"/>
          </a:xfrm>
          <a:custGeom>
            <a:avLst/>
            <a:gdLst>
              <a:gd name="connsiteX0" fmla="*/ 0 w 2961685"/>
              <a:gd name="connsiteY0" fmla="*/ 2558863 h 5147310"/>
              <a:gd name="connsiteX1" fmla="*/ 1189529 w 2961685"/>
              <a:gd name="connsiteY1" fmla="*/ 2575048 h 5147310"/>
              <a:gd name="connsiteX2" fmla="*/ 1229990 w 2961685"/>
              <a:gd name="connsiteY2" fmla="*/ 2121894 h 5147310"/>
              <a:gd name="connsiteX3" fmla="*/ 1359462 w 2961685"/>
              <a:gd name="connsiteY3" fmla="*/ 74609 h 5147310"/>
              <a:gd name="connsiteX4" fmla="*/ 1488935 w 2961685"/>
              <a:gd name="connsiteY4" fmla="*/ 5099763 h 5147310"/>
              <a:gd name="connsiteX5" fmla="*/ 1586039 w 2961685"/>
              <a:gd name="connsiteY5" fmla="*/ 2599324 h 5147310"/>
              <a:gd name="connsiteX6" fmla="*/ 1909721 w 2961685"/>
              <a:gd name="connsiteY6" fmla="*/ 2566956 h 5147310"/>
              <a:gd name="connsiteX7" fmla="*/ 2961685 w 2961685"/>
              <a:gd name="connsiteY7" fmla="*/ 2575048 h 5147310"/>
              <a:gd name="connsiteX0" fmla="*/ 0 w 2961685"/>
              <a:gd name="connsiteY0" fmla="*/ 2558863 h 5147310"/>
              <a:gd name="connsiteX1" fmla="*/ 1189529 w 2961685"/>
              <a:gd name="connsiteY1" fmla="*/ 2575048 h 5147310"/>
              <a:gd name="connsiteX2" fmla="*/ 1229990 w 2961685"/>
              <a:gd name="connsiteY2" fmla="*/ 2121894 h 5147310"/>
              <a:gd name="connsiteX3" fmla="*/ 1359462 w 2961685"/>
              <a:gd name="connsiteY3" fmla="*/ 74609 h 5147310"/>
              <a:gd name="connsiteX4" fmla="*/ 1488935 w 2961685"/>
              <a:gd name="connsiteY4" fmla="*/ 5099763 h 5147310"/>
              <a:gd name="connsiteX5" fmla="*/ 1586039 w 2961685"/>
              <a:gd name="connsiteY5" fmla="*/ 2599324 h 5147310"/>
              <a:gd name="connsiteX6" fmla="*/ 1909721 w 2961685"/>
              <a:gd name="connsiteY6" fmla="*/ 2566956 h 5147310"/>
              <a:gd name="connsiteX7" fmla="*/ 2961685 w 2961685"/>
              <a:gd name="connsiteY7" fmla="*/ 2575048 h 5147310"/>
              <a:gd name="connsiteX0" fmla="*/ 0 w 2961685"/>
              <a:gd name="connsiteY0" fmla="*/ 2575247 h 5163694"/>
              <a:gd name="connsiteX1" fmla="*/ 1189529 w 2961685"/>
              <a:gd name="connsiteY1" fmla="*/ 2591432 h 5163694"/>
              <a:gd name="connsiteX2" fmla="*/ 1270450 w 2961685"/>
              <a:gd name="connsiteY2" fmla="*/ 1927885 h 5163694"/>
              <a:gd name="connsiteX3" fmla="*/ 1359462 w 2961685"/>
              <a:gd name="connsiteY3" fmla="*/ 90993 h 5163694"/>
              <a:gd name="connsiteX4" fmla="*/ 1488935 w 2961685"/>
              <a:gd name="connsiteY4" fmla="*/ 5116147 h 5163694"/>
              <a:gd name="connsiteX5" fmla="*/ 1586039 w 2961685"/>
              <a:gd name="connsiteY5" fmla="*/ 2615708 h 5163694"/>
              <a:gd name="connsiteX6" fmla="*/ 1909721 w 2961685"/>
              <a:gd name="connsiteY6" fmla="*/ 2583340 h 5163694"/>
              <a:gd name="connsiteX7" fmla="*/ 2961685 w 2961685"/>
              <a:gd name="connsiteY7" fmla="*/ 2591432 h 5163694"/>
              <a:gd name="connsiteX0" fmla="*/ 0 w 2961685"/>
              <a:gd name="connsiteY0" fmla="*/ 2575247 h 5163694"/>
              <a:gd name="connsiteX1" fmla="*/ 1189529 w 2961685"/>
              <a:gd name="connsiteY1" fmla="*/ 2591432 h 5163694"/>
              <a:gd name="connsiteX2" fmla="*/ 1270450 w 2961685"/>
              <a:gd name="connsiteY2" fmla="*/ 1927885 h 5163694"/>
              <a:gd name="connsiteX3" fmla="*/ 1359462 w 2961685"/>
              <a:gd name="connsiteY3" fmla="*/ 90993 h 5163694"/>
              <a:gd name="connsiteX4" fmla="*/ 1488935 w 2961685"/>
              <a:gd name="connsiteY4" fmla="*/ 5116147 h 5163694"/>
              <a:gd name="connsiteX5" fmla="*/ 1586039 w 2961685"/>
              <a:gd name="connsiteY5" fmla="*/ 2615708 h 5163694"/>
              <a:gd name="connsiteX6" fmla="*/ 1909721 w 2961685"/>
              <a:gd name="connsiteY6" fmla="*/ 2583340 h 5163694"/>
              <a:gd name="connsiteX7" fmla="*/ 2961685 w 2961685"/>
              <a:gd name="connsiteY7" fmla="*/ 2591432 h 5163694"/>
              <a:gd name="connsiteX0" fmla="*/ 0 w 2961685"/>
              <a:gd name="connsiteY0" fmla="*/ 2575247 h 5163694"/>
              <a:gd name="connsiteX1" fmla="*/ 1189529 w 2961685"/>
              <a:gd name="connsiteY1" fmla="*/ 2591432 h 5163694"/>
              <a:gd name="connsiteX2" fmla="*/ 1270450 w 2961685"/>
              <a:gd name="connsiteY2" fmla="*/ 1927885 h 5163694"/>
              <a:gd name="connsiteX3" fmla="*/ 1359462 w 2961685"/>
              <a:gd name="connsiteY3" fmla="*/ 90993 h 5163694"/>
              <a:gd name="connsiteX4" fmla="*/ 1488935 w 2961685"/>
              <a:gd name="connsiteY4" fmla="*/ 5116147 h 5163694"/>
              <a:gd name="connsiteX5" fmla="*/ 1586039 w 2961685"/>
              <a:gd name="connsiteY5" fmla="*/ 2615708 h 5163694"/>
              <a:gd name="connsiteX6" fmla="*/ 1909721 w 2961685"/>
              <a:gd name="connsiteY6" fmla="*/ 2583340 h 5163694"/>
              <a:gd name="connsiteX7" fmla="*/ 2961685 w 2961685"/>
              <a:gd name="connsiteY7" fmla="*/ 2591432 h 5163694"/>
              <a:gd name="connsiteX0" fmla="*/ 0 w 2961685"/>
              <a:gd name="connsiteY0" fmla="*/ 2574565 h 5163012"/>
              <a:gd name="connsiteX1" fmla="*/ 1189529 w 2961685"/>
              <a:gd name="connsiteY1" fmla="*/ 2590750 h 5163012"/>
              <a:gd name="connsiteX2" fmla="*/ 1310910 w 2961685"/>
              <a:gd name="connsiteY2" fmla="*/ 1935295 h 5163012"/>
              <a:gd name="connsiteX3" fmla="*/ 1359462 w 2961685"/>
              <a:gd name="connsiteY3" fmla="*/ 90311 h 5163012"/>
              <a:gd name="connsiteX4" fmla="*/ 1488935 w 2961685"/>
              <a:gd name="connsiteY4" fmla="*/ 5115465 h 5163012"/>
              <a:gd name="connsiteX5" fmla="*/ 1586039 w 2961685"/>
              <a:gd name="connsiteY5" fmla="*/ 2615026 h 5163012"/>
              <a:gd name="connsiteX6" fmla="*/ 1909721 w 2961685"/>
              <a:gd name="connsiteY6" fmla="*/ 2582658 h 5163012"/>
              <a:gd name="connsiteX7" fmla="*/ 2961685 w 2961685"/>
              <a:gd name="connsiteY7" fmla="*/ 2590750 h 5163012"/>
              <a:gd name="connsiteX0" fmla="*/ 0 w 2961685"/>
              <a:gd name="connsiteY0" fmla="*/ 2574073 h 5162520"/>
              <a:gd name="connsiteX1" fmla="*/ 1027689 w 2961685"/>
              <a:gd name="connsiteY1" fmla="*/ 2509337 h 5162520"/>
              <a:gd name="connsiteX2" fmla="*/ 1310910 w 2961685"/>
              <a:gd name="connsiteY2" fmla="*/ 1934803 h 5162520"/>
              <a:gd name="connsiteX3" fmla="*/ 1359462 w 2961685"/>
              <a:gd name="connsiteY3" fmla="*/ 89819 h 5162520"/>
              <a:gd name="connsiteX4" fmla="*/ 1488935 w 2961685"/>
              <a:gd name="connsiteY4" fmla="*/ 5114973 h 5162520"/>
              <a:gd name="connsiteX5" fmla="*/ 1586039 w 2961685"/>
              <a:gd name="connsiteY5" fmla="*/ 2614534 h 5162520"/>
              <a:gd name="connsiteX6" fmla="*/ 1909721 w 2961685"/>
              <a:gd name="connsiteY6" fmla="*/ 2582166 h 5162520"/>
              <a:gd name="connsiteX7" fmla="*/ 2961685 w 2961685"/>
              <a:gd name="connsiteY7" fmla="*/ 2590258 h 5162520"/>
              <a:gd name="connsiteX0" fmla="*/ 0 w 2961685"/>
              <a:gd name="connsiteY0" fmla="*/ 2574073 h 5162520"/>
              <a:gd name="connsiteX1" fmla="*/ 1027689 w 2961685"/>
              <a:gd name="connsiteY1" fmla="*/ 2509337 h 5162520"/>
              <a:gd name="connsiteX2" fmla="*/ 1310910 w 2961685"/>
              <a:gd name="connsiteY2" fmla="*/ 1934803 h 5162520"/>
              <a:gd name="connsiteX3" fmla="*/ 1359462 w 2961685"/>
              <a:gd name="connsiteY3" fmla="*/ 89819 h 5162520"/>
              <a:gd name="connsiteX4" fmla="*/ 1488935 w 2961685"/>
              <a:gd name="connsiteY4" fmla="*/ 5114973 h 5162520"/>
              <a:gd name="connsiteX5" fmla="*/ 1586039 w 2961685"/>
              <a:gd name="connsiteY5" fmla="*/ 2614534 h 5162520"/>
              <a:gd name="connsiteX6" fmla="*/ 1909721 w 2961685"/>
              <a:gd name="connsiteY6" fmla="*/ 2582166 h 5162520"/>
              <a:gd name="connsiteX7" fmla="*/ 2961685 w 2961685"/>
              <a:gd name="connsiteY7" fmla="*/ 2590258 h 5162520"/>
              <a:gd name="connsiteX0" fmla="*/ 0 w 2961685"/>
              <a:gd name="connsiteY0" fmla="*/ 2574121 h 5162568"/>
              <a:gd name="connsiteX1" fmla="*/ 1124793 w 2961685"/>
              <a:gd name="connsiteY1" fmla="*/ 2517477 h 5162568"/>
              <a:gd name="connsiteX2" fmla="*/ 1310910 w 2961685"/>
              <a:gd name="connsiteY2" fmla="*/ 1934851 h 5162568"/>
              <a:gd name="connsiteX3" fmla="*/ 1359462 w 2961685"/>
              <a:gd name="connsiteY3" fmla="*/ 89867 h 5162568"/>
              <a:gd name="connsiteX4" fmla="*/ 1488935 w 2961685"/>
              <a:gd name="connsiteY4" fmla="*/ 5115021 h 5162568"/>
              <a:gd name="connsiteX5" fmla="*/ 1586039 w 2961685"/>
              <a:gd name="connsiteY5" fmla="*/ 2614582 h 5162568"/>
              <a:gd name="connsiteX6" fmla="*/ 1909721 w 2961685"/>
              <a:gd name="connsiteY6" fmla="*/ 2582214 h 5162568"/>
              <a:gd name="connsiteX7" fmla="*/ 2961685 w 2961685"/>
              <a:gd name="connsiteY7" fmla="*/ 2590306 h 5162568"/>
              <a:gd name="connsiteX0" fmla="*/ 0 w 2961685"/>
              <a:gd name="connsiteY0" fmla="*/ 2573447 h 5161894"/>
              <a:gd name="connsiteX1" fmla="*/ 1124793 w 2961685"/>
              <a:gd name="connsiteY1" fmla="*/ 2516803 h 5161894"/>
              <a:gd name="connsiteX2" fmla="*/ 1335186 w 2961685"/>
              <a:gd name="connsiteY2" fmla="*/ 1942269 h 5161894"/>
              <a:gd name="connsiteX3" fmla="*/ 1359462 w 2961685"/>
              <a:gd name="connsiteY3" fmla="*/ 89193 h 5161894"/>
              <a:gd name="connsiteX4" fmla="*/ 1488935 w 2961685"/>
              <a:gd name="connsiteY4" fmla="*/ 5114347 h 5161894"/>
              <a:gd name="connsiteX5" fmla="*/ 1586039 w 2961685"/>
              <a:gd name="connsiteY5" fmla="*/ 2613908 h 5161894"/>
              <a:gd name="connsiteX6" fmla="*/ 1909721 w 2961685"/>
              <a:gd name="connsiteY6" fmla="*/ 2581540 h 5161894"/>
              <a:gd name="connsiteX7" fmla="*/ 2961685 w 2961685"/>
              <a:gd name="connsiteY7" fmla="*/ 2589632 h 5161894"/>
              <a:gd name="connsiteX0" fmla="*/ 0 w 2961685"/>
              <a:gd name="connsiteY0" fmla="*/ 2573447 h 5161894"/>
              <a:gd name="connsiteX1" fmla="*/ 1124793 w 2961685"/>
              <a:gd name="connsiteY1" fmla="*/ 2516803 h 5161894"/>
              <a:gd name="connsiteX2" fmla="*/ 1335186 w 2961685"/>
              <a:gd name="connsiteY2" fmla="*/ 1942269 h 5161894"/>
              <a:gd name="connsiteX3" fmla="*/ 1359462 w 2961685"/>
              <a:gd name="connsiteY3" fmla="*/ 89193 h 5161894"/>
              <a:gd name="connsiteX4" fmla="*/ 1488935 w 2961685"/>
              <a:gd name="connsiteY4" fmla="*/ 5114347 h 5161894"/>
              <a:gd name="connsiteX5" fmla="*/ 1586039 w 2961685"/>
              <a:gd name="connsiteY5" fmla="*/ 2613908 h 5161894"/>
              <a:gd name="connsiteX6" fmla="*/ 1909721 w 2961685"/>
              <a:gd name="connsiteY6" fmla="*/ 2581540 h 5161894"/>
              <a:gd name="connsiteX7" fmla="*/ 2961685 w 2961685"/>
              <a:gd name="connsiteY7" fmla="*/ 2589632 h 5161894"/>
              <a:gd name="connsiteX0" fmla="*/ 0 w 2961685"/>
              <a:gd name="connsiteY0" fmla="*/ 2574033 h 5162480"/>
              <a:gd name="connsiteX1" fmla="*/ 1124793 w 2961685"/>
              <a:gd name="connsiteY1" fmla="*/ 2517389 h 5162480"/>
              <a:gd name="connsiteX2" fmla="*/ 1335186 w 2961685"/>
              <a:gd name="connsiteY2" fmla="*/ 1942855 h 5162480"/>
              <a:gd name="connsiteX3" fmla="*/ 1359462 w 2961685"/>
              <a:gd name="connsiteY3" fmla="*/ 89779 h 5162480"/>
              <a:gd name="connsiteX4" fmla="*/ 1488935 w 2961685"/>
              <a:gd name="connsiteY4" fmla="*/ 5114933 h 5162480"/>
              <a:gd name="connsiteX5" fmla="*/ 1586039 w 2961685"/>
              <a:gd name="connsiteY5" fmla="*/ 2614494 h 5162480"/>
              <a:gd name="connsiteX6" fmla="*/ 1909721 w 2961685"/>
              <a:gd name="connsiteY6" fmla="*/ 2582126 h 5162480"/>
              <a:gd name="connsiteX7" fmla="*/ 2961685 w 2961685"/>
              <a:gd name="connsiteY7" fmla="*/ 2590218 h 5162480"/>
              <a:gd name="connsiteX0" fmla="*/ 0 w 2961685"/>
              <a:gd name="connsiteY0" fmla="*/ 2603322 h 5191769"/>
              <a:gd name="connsiteX1" fmla="*/ 1124793 w 2961685"/>
              <a:gd name="connsiteY1" fmla="*/ 2546678 h 5191769"/>
              <a:gd name="connsiteX2" fmla="*/ 1327094 w 2961685"/>
              <a:gd name="connsiteY2" fmla="*/ 1664646 h 5191769"/>
              <a:gd name="connsiteX3" fmla="*/ 1359462 w 2961685"/>
              <a:gd name="connsiteY3" fmla="*/ 119068 h 5191769"/>
              <a:gd name="connsiteX4" fmla="*/ 1488935 w 2961685"/>
              <a:gd name="connsiteY4" fmla="*/ 5144222 h 5191769"/>
              <a:gd name="connsiteX5" fmla="*/ 1586039 w 2961685"/>
              <a:gd name="connsiteY5" fmla="*/ 2643783 h 5191769"/>
              <a:gd name="connsiteX6" fmla="*/ 1909721 w 2961685"/>
              <a:gd name="connsiteY6" fmla="*/ 2611415 h 5191769"/>
              <a:gd name="connsiteX7" fmla="*/ 2961685 w 2961685"/>
              <a:gd name="connsiteY7" fmla="*/ 2619507 h 5191769"/>
              <a:gd name="connsiteX0" fmla="*/ 0 w 2961685"/>
              <a:gd name="connsiteY0" fmla="*/ 2603322 h 5191769"/>
              <a:gd name="connsiteX1" fmla="*/ 1124793 w 2961685"/>
              <a:gd name="connsiteY1" fmla="*/ 2546678 h 5191769"/>
              <a:gd name="connsiteX2" fmla="*/ 1327094 w 2961685"/>
              <a:gd name="connsiteY2" fmla="*/ 1664646 h 5191769"/>
              <a:gd name="connsiteX3" fmla="*/ 1359462 w 2961685"/>
              <a:gd name="connsiteY3" fmla="*/ 119068 h 5191769"/>
              <a:gd name="connsiteX4" fmla="*/ 1488935 w 2961685"/>
              <a:gd name="connsiteY4" fmla="*/ 5144222 h 5191769"/>
              <a:gd name="connsiteX5" fmla="*/ 1586039 w 2961685"/>
              <a:gd name="connsiteY5" fmla="*/ 2643783 h 5191769"/>
              <a:gd name="connsiteX6" fmla="*/ 1909721 w 2961685"/>
              <a:gd name="connsiteY6" fmla="*/ 2611415 h 5191769"/>
              <a:gd name="connsiteX7" fmla="*/ 2961685 w 2961685"/>
              <a:gd name="connsiteY7" fmla="*/ 2619507 h 5191769"/>
              <a:gd name="connsiteX0" fmla="*/ 0 w 2961685"/>
              <a:gd name="connsiteY0" fmla="*/ 2603322 h 5191769"/>
              <a:gd name="connsiteX1" fmla="*/ 1124793 w 2961685"/>
              <a:gd name="connsiteY1" fmla="*/ 2546678 h 5191769"/>
              <a:gd name="connsiteX2" fmla="*/ 1327094 w 2961685"/>
              <a:gd name="connsiteY2" fmla="*/ 1664646 h 5191769"/>
              <a:gd name="connsiteX3" fmla="*/ 1359462 w 2961685"/>
              <a:gd name="connsiteY3" fmla="*/ 119068 h 5191769"/>
              <a:gd name="connsiteX4" fmla="*/ 1488935 w 2961685"/>
              <a:gd name="connsiteY4" fmla="*/ 5144222 h 5191769"/>
              <a:gd name="connsiteX5" fmla="*/ 1586039 w 2961685"/>
              <a:gd name="connsiteY5" fmla="*/ 2643783 h 5191769"/>
              <a:gd name="connsiteX6" fmla="*/ 1909721 w 2961685"/>
              <a:gd name="connsiteY6" fmla="*/ 2611415 h 5191769"/>
              <a:gd name="connsiteX7" fmla="*/ 2961685 w 2961685"/>
              <a:gd name="connsiteY7" fmla="*/ 2619507 h 5191769"/>
              <a:gd name="connsiteX0" fmla="*/ 0 w 2961685"/>
              <a:gd name="connsiteY0" fmla="*/ 2603322 h 5191769"/>
              <a:gd name="connsiteX1" fmla="*/ 1124793 w 2961685"/>
              <a:gd name="connsiteY1" fmla="*/ 2546678 h 5191769"/>
              <a:gd name="connsiteX2" fmla="*/ 1302818 w 2961685"/>
              <a:gd name="connsiteY2" fmla="*/ 1664646 h 5191769"/>
              <a:gd name="connsiteX3" fmla="*/ 1359462 w 2961685"/>
              <a:gd name="connsiteY3" fmla="*/ 119068 h 5191769"/>
              <a:gd name="connsiteX4" fmla="*/ 1488935 w 2961685"/>
              <a:gd name="connsiteY4" fmla="*/ 5144222 h 5191769"/>
              <a:gd name="connsiteX5" fmla="*/ 1586039 w 2961685"/>
              <a:gd name="connsiteY5" fmla="*/ 2643783 h 5191769"/>
              <a:gd name="connsiteX6" fmla="*/ 1909721 w 2961685"/>
              <a:gd name="connsiteY6" fmla="*/ 2611415 h 5191769"/>
              <a:gd name="connsiteX7" fmla="*/ 2961685 w 2961685"/>
              <a:gd name="connsiteY7" fmla="*/ 2619507 h 5191769"/>
              <a:gd name="connsiteX0" fmla="*/ 0 w 2961685"/>
              <a:gd name="connsiteY0" fmla="*/ 2603322 h 5191769"/>
              <a:gd name="connsiteX1" fmla="*/ 1124793 w 2961685"/>
              <a:gd name="connsiteY1" fmla="*/ 2546678 h 5191769"/>
              <a:gd name="connsiteX2" fmla="*/ 1302818 w 2961685"/>
              <a:gd name="connsiteY2" fmla="*/ 1664646 h 5191769"/>
              <a:gd name="connsiteX3" fmla="*/ 1359462 w 2961685"/>
              <a:gd name="connsiteY3" fmla="*/ 119068 h 5191769"/>
              <a:gd name="connsiteX4" fmla="*/ 1488935 w 2961685"/>
              <a:gd name="connsiteY4" fmla="*/ 5144222 h 5191769"/>
              <a:gd name="connsiteX5" fmla="*/ 1586039 w 2961685"/>
              <a:gd name="connsiteY5" fmla="*/ 2643783 h 5191769"/>
              <a:gd name="connsiteX6" fmla="*/ 1909721 w 2961685"/>
              <a:gd name="connsiteY6" fmla="*/ 2611415 h 5191769"/>
              <a:gd name="connsiteX7" fmla="*/ 2961685 w 2961685"/>
              <a:gd name="connsiteY7" fmla="*/ 2619507 h 5191769"/>
              <a:gd name="connsiteX0" fmla="*/ 0 w 2961685"/>
              <a:gd name="connsiteY0" fmla="*/ 2603322 h 5191769"/>
              <a:gd name="connsiteX1" fmla="*/ 1124793 w 2961685"/>
              <a:gd name="connsiteY1" fmla="*/ 2546678 h 5191769"/>
              <a:gd name="connsiteX2" fmla="*/ 1302818 w 2961685"/>
              <a:gd name="connsiteY2" fmla="*/ 1664646 h 5191769"/>
              <a:gd name="connsiteX3" fmla="*/ 1359462 w 2961685"/>
              <a:gd name="connsiteY3" fmla="*/ 119068 h 5191769"/>
              <a:gd name="connsiteX4" fmla="*/ 1488935 w 2961685"/>
              <a:gd name="connsiteY4" fmla="*/ 5144222 h 5191769"/>
              <a:gd name="connsiteX5" fmla="*/ 1586039 w 2961685"/>
              <a:gd name="connsiteY5" fmla="*/ 2643783 h 5191769"/>
              <a:gd name="connsiteX6" fmla="*/ 1909721 w 2961685"/>
              <a:gd name="connsiteY6" fmla="*/ 2611415 h 5191769"/>
              <a:gd name="connsiteX7" fmla="*/ 2961685 w 2961685"/>
              <a:gd name="connsiteY7" fmla="*/ 2619507 h 5191769"/>
              <a:gd name="connsiteX0" fmla="*/ 0 w 2961685"/>
              <a:gd name="connsiteY0" fmla="*/ 2603322 h 5187176"/>
              <a:gd name="connsiteX1" fmla="*/ 1124793 w 2961685"/>
              <a:gd name="connsiteY1" fmla="*/ 2546678 h 5187176"/>
              <a:gd name="connsiteX2" fmla="*/ 1302818 w 2961685"/>
              <a:gd name="connsiteY2" fmla="*/ 1664646 h 5187176"/>
              <a:gd name="connsiteX3" fmla="*/ 1359462 w 2961685"/>
              <a:gd name="connsiteY3" fmla="*/ 119068 h 5187176"/>
              <a:gd name="connsiteX4" fmla="*/ 1488935 w 2961685"/>
              <a:gd name="connsiteY4" fmla="*/ 5144222 h 5187176"/>
              <a:gd name="connsiteX5" fmla="*/ 1586039 w 2961685"/>
              <a:gd name="connsiteY5" fmla="*/ 2643783 h 5187176"/>
              <a:gd name="connsiteX6" fmla="*/ 1909721 w 2961685"/>
              <a:gd name="connsiteY6" fmla="*/ 2611415 h 5187176"/>
              <a:gd name="connsiteX7" fmla="*/ 2961685 w 2961685"/>
              <a:gd name="connsiteY7" fmla="*/ 2619507 h 5187176"/>
              <a:gd name="connsiteX0" fmla="*/ 0 w 2961685"/>
              <a:gd name="connsiteY0" fmla="*/ 2603322 h 5191746"/>
              <a:gd name="connsiteX1" fmla="*/ 1124793 w 2961685"/>
              <a:gd name="connsiteY1" fmla="*/ 2546678 h 5191746"/>
              <a:gd name="connsiteX2" fmla="*/ 1302818 w 2961685"/>
              <a:gd name="connsiteY2" fmla="*/ 1664646 h 5191746"/>
              <a:gd name="connsiteX3" fmla="*/ 1359462 w 2961685"/>
              <a:gd name="connsiteY3" fmla="*/ 119068 h 5191746"/>
              <a:gd name="connsiteX4" fmla="*/ 1488935 w 2961685"/>
              <a:gd name="connsiteY4" fmla="*/ 5144222 h 5191746"/>
              <a:gd name="connsiteX5" fmla="*/ 1586039 w 2961685"/>
              <a:gd name="connsiteY5" fmla="*/ 2643783 h 5191746"/>
              <a:gd name="connsiteX6" fmla="*/ 2055377 w 2961685"/>
              <a:gd name="connsiteY6" fmla="*/ 2619507 h 5191746"/>
              <a:gd name="connsiteX7" fmla="*/ 2961685 w 2961685"/>
              <a:gd name="connsiteY7" fmla="*/ 2619507 h 5191746"/>
              <a:gd name="connsiteX0" fmla="*/ 0 w 2961685"/>
              <a:gd name="connsiteY0" fmla="*/ 2603322 h 5186940"/>
              <a:gd name="connsiteX1" fmla="*/ 1124793 w 2961685"/>
              <a:gd name="connsiteY1" fmla="*/ 2546678 h 5186940"/>
              <a:gd name="connsiteX2" fmla="*/ 1302818 w 2961685"/>
              <a:gd name="connsiteY2" fmla="*/ 1664646 h 5186940"/>
              <a:gd name="connsiteX3" fmla="*/ 1359462 w 2961685"/>
              <a:gd name="connsiteY3" fmla="*/ 119068 h 5186940"/>
              <a:gd name="connsiteX4" fmla="*/ 1488935 w 2961685"/>
              <a:gd name="connsiteY4" fmla="*/ 5144222 h 5186940"/>
              <a:gd name="connsiteX5" fmla="*/ 1586039 w 2961685"/>
              <a:gd name="connsiteY5" fmla="*/ 2643783 h 5186940"/>
              <a:gd name="connsiteX6" fmla="*/ 2055377 w 2961685"/>
              <a:gd name="connsiteY6" fmla="*/ 2619507 h 5186940"/>
              <a:gd name="connsiteX7" fmla="*/ 2961685 w 2961685"/>
              <a:gd name="connsiteY7" fmla="*/ 2619507 h 5186940"/>
              <a:gd name="connsiteX0" fmla="*/ 0 w 2961685"/>
              <a:gd name="connsiteY0" fmla="*/ 2603322 h 5186191"/>
              <a:gd name="connsiteX1" fmla="*/ 1124793 w 2961685"/>
              <a:gd name="connsiteY1" fmla="*/ 2546678 h 5186191"/>
              <a:gd name="connsiteX2" fmla="*/ 1302818 w 2961685"/>
              <a:gd name="connsiteY2" fmla="*/ 1664646 h 5186191"/>
              <a:gd name="connsiteX3" fmla="*/ 1359462 w 2961685"/>
              <a:gd name="connsiteY3" fmla="*/ 119068 h 5186191"/>
              <a:gd name="connsiteX4" fmla="*/ 1488935 w 2961685"/>
              <a:gd name="connsiteY4" fmla="*/ 5144222 h 5186191"/>
              <a:gd name="connsiteX5" fmla="*/ 1586039 w 2961685"/>
              <a:gd name="connsiteY5" fmla="*/ 2643783 h 5186191"/>
              <a:gd name="connsiteX6" fmla="*/ 2055377 w 2961685"/>
              <a:gd name="connsiteY6" fmla="*/ 2619507 h 5186191"/>
              <a:gd name="connsiteX7" fmla="*/ 2961685 w 2961685"/>
              <a:gd name="connsiteY7" fmla="*/ 2619507 h 5186191"/>
              <a:gd name="connsiteX0" fmla="*/ 0 w 2961685"/>
              <a:gd name="connsiteY0" fmla="*/ 2603322 h 5186378"/>
              <a:gd name="connsiteX1" fmla="*/ 1124793 w 2961685"/>
              <a:gd name="connsiteY1" fmla="*/ 2546678 h 5186378"/>
              <a:gd name="connsiteX2" fmla="*/ 1302818 w 2961685"/>
              <a:gd name="connsiteY2" fmla="*/ 1664646 h 5186378"/>
              <a:gd name="connsiteX3" fmla="*/ 1359462 w 2961685"/>
              <a:gd name="connsiteY3" fmla="*/ 119068 h 5186378"/>
              <a:gd name="connsiteX4" fmla="*/ 1488935 w 2961685"/>
              <a:gd name="connsiteY4" fmla="*/ 5144222 h 5186378"/>
              <a:gd name="connsiteX5" fmla="*/ 1638541 w 2961685"/>
              <a:gd name="connsiteY5" fmla="*/ 2648158 h 5186378"/>
              <a:gd name="connsiteX6" fmla="*/ 2055377 w 2961685"/>
              <a:gd name="connsiteY6" fmla="*/ 2619507 h 5186378"/>
              <a:gd name="connsiteX7" fmla="*/ 2961685 w 2961685"/>
              <a:gd name="connsiteY7" fmla="*/ 2619507 h 5186378"/>
              <a:gd name="connsiteX0" fmla="*/ 0 w 2961685"/>
              <a:gd name="connsiteY0" fmla="*/ 2603322 h 5186567"/>
              <a:gd name="connsiteX1" fmla="*/ 1124793 w 2961685"/>
              <a:gd name="connsiteY1" fmla="*/ 2546678 h 5186567"/>
              <a:gd name="connsiteX2" fmla="*/ 1302818 w 2961685"/>
              <a:gd name="connsiteY2" fmla="*/ 1664646 h 5186567"/>
              <a:gd name="connsiteX3" fmla="*/ 1359462 w 2961685"/>
              <a:gd name="connsiteY3" fmla="*/ 119068 h 5186567"/>
              <a:gd name="connsiteX4" fmla="*/ 1488935 w 2961685"/>
              <a:gd name="connsiteY4" fmla="*/ 5144222 h 5186567"/>
              <a:gd name="connsiteX5" fmla="*/ 1695417 w 2961685"/>
              <a:gd name="connsiteY5" fmla="*/ 2652533 h 5186567"/>
              <a:gd name="connsiteX6" fmla="*/ 2055377 w 2961685"/>
              <a:gd name="connsiteY6" fmla="*/ 2619507 h 5186567"/>
              <a:gd name="connsiteX7" fmla="*/ 2961685 w 2961685"/>
              <a:gd name="connsiteY7" fmla="*/ 2619507 h 5186567"/>
              <a:gd name="connsiteX0" fmla="*/ 0 w 2961685"/>
              <a:gd name="connsiteY0" fmla="*/ 2535390 h 5118635"/>
              <a:gd name="connsiteX1" fmla="*/ 1124793 w 2961685"/>
              <a:gd name="connsiteY1" fmla="*/ 2478746 h 5118635"/>
              <a:gd name="connsiteX2" fmla="*/ 1359462 w 2961685"/>
              <a:gd name="connsiteY2" fmla="*/ 51136 h 5118635"/>
              <a:gd name="connsiteX3" fmla="*/ 1488935 w 2961685"/>
              <a:gd name="connsiteY3" fmla="*/ 5076290 h 5118635"/>
              <a:gd name="connsiteX4" fmla="*/ 1695417 w 2961685"/>
              <a:gd name="connsiteY4" fmla="*/ 2584601 h 5118635"/>
              <a:gd name="connsiteX5" fmla="*/ 2055377 w 2961685"/>
              <a:gd name="connsiteY5" fmla="*/ 2551575 h 5118635"/>
              <a:gd name="connsiteX6" fmla="*/ 2961685 w 2961685"/>
              <a:gd name="connsiteY6" fmla="*/ 2551575 h 5118635"/>
              <a:gd name="connsiteX0" fmla="*/ 0 w 2961685"/>
              <a:gd name="connsiteY0" fmla="*/ 2530147 h 5113392"/>
              <a:gd name="connsiteX1" fmla="*/ 1124793 w 2961685"/>
              <a:gd name="connsiteY1" fmla="*/ 2473503 h 5113392"/>
              <a:gd name="connsiteX2" fmla="*/ 1359462 w 2961685"/>
              <a:gd name="connsiteY2" fmla="*/ 45893 h 5113392"/>
              <a:gd name="connsiteX3" fmla="*/ 1488935 w 2961685"/>
              <a:gd name="connsiteY3" fmla="*/ 5071047 h 5113392"/>
              <a:gd name="connsiteX4" fmla="*/ 1695417 w 2961685"/>
              <a:gd name="connsiteY4" fmla="*/ 2579358 h 5113392"/>
              <a:gd name="connsiteX5" fmla="*/ 2055377 w 2961685"/>
              <a:gd name="connsiteY5" fmla="*/ 2546332 h 5113392"/>
              <a:gd name="connsiteX6" fmla="*/ 2961685 w 2961685"/>
              <a:gd name="connsiteY6" fmla="*/ 2546332 h 5113392"/>
              <a:gd name="connsiteX0" fmla="*/ 0 w 2961685"/>
              <a:gd name="connsiteY0" fmla="*/ 2529518 h 5112763"/>
              <a:gd name="connsiteX1" fmla="*/ 1124793 w 2961685"/>
              <a:gd name="connsiteY1" fmla="*/ 2472874 h 5112763"/>
              <a:gd name="connsiteX2" fmla="*/ 1359462 w 2961685"/>
              <a:gd name="connsiteY2" fmla="*/ 45264 h 5112763"/>
              <a:gd name="connsiteX3" fmla="*/ 1488935 w 2961685"/>
              <a:gd name="connsiteY3" fmla="*/ 5070418 h 5112763"/>
              <a:gd name="connsiteX4" fmla="*/ 1695417 w 2961685"/>
              <a:gd name="connsiteY4" fmla="*/ 2578729 h 5112763"/>
              <a:gd name="connsiteX5" fmla="*/ 2055377 w 2961685"/>
              <a:gd name="connsiteY5" fmla="*/ 2545703 h 5112763"/>
              <a:gd name="connsiteX6" fmla="*/ 2961685 w 2961685"/>
              <a:gd name="connsiteY6" fmla="*/ 2545703 h 5112763"/>
              <a:gd name="connsiteX0" fmla="*/ 0 w 2961685"/>
              <a:gd name="connsiteY0" fmla="*/ 2529123 h 5112368"/>
              <a:gd name="connsiteX1" fmla="*/ 1146668 w 2961685"/>
              <a:gd name="connsiteY1" fmla="*/ 2481229 h 5112368"/>
              <a:gd name="connsiteX2" fmla="*/ 1359462 w 2961685"/>
              <a:gd name="connsiteY2" fmla="*/ 44869 h 5112368"/>
              <a:gd name="connsiteX3" fmla="*/ 1488935 w 2961685"/>
              <a:gd name="connsiteY3" fmla="*/ 5070023 h 5112368"/>
              <a:gd name="connsiteX4" fmla="*/ 1695417 w 2961685"/>
              <a:gd name="connsiteY4" fmla="*/ 2578334 h 5112368"/>
              <a:gd name="connsiteX5" fmla="*/ 2055377 w 2961685"/>
              <a:gd name="connsiteY5" fmla="*/ 2545308 h 5112368"/>
              <a:gd name="connsiteX6" fmla="*/ 2961685 w 2961685"/>
              <a:gd name="connsiteY6" fmla="*/ 2545308 h 5112368"/>
              <a:gd name="connsiteX0" fmla="*/ 0 w 2961685"/>
              <a:gd name="connsiteY0" fmla="*/ 2529123 h 5112368"/>
              <a:gd name="connsiteX1" fmla="*/ 1146668 w 2961685"/>
              <a:gd name="connsiteY1" fmla="*/ 2481229 h 5112368"/>
              <a:gd name="connsiteX2" fmla="*/ 1359462 w 2961685"/>
              <a:gd name="connsiteY2" fmla="*/ 44869 h 5112368"/>
              <a:gd name="connsiteX3" fmla="*/ 1488935 w 2961685"/>
              <a:gd name="connsiteY3" fmla="*/ 5070023 h 5112368"/>
              <a:gd name="connsiteX4" fmla="*/ 1695417 w 2961685"/>
              <a:gd name="connsiteY4" fmla="*/ 2578334 h 5112368"/>
              <a:gd name="connsiteX5" fmla="*/ 2055377 w 2961685"/>
              <a:gd name="connsiteY5" fmla="*/ 2545308 h 5112368"/>
              <a:gd name="connsiteX6" fmla="*/ 2961685 w 2961685"/>
              <a:gd name="connsiteY6" fmla="*/ 2545308 h 511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1685" h="5112368">
                <a:moveTo>
                  <a:pt x="0" y="2529123"/>
                </a:moveTo>
                <a:cubicBezTo>
                  <a:pt x="509765" y="2543003"/>
                  <a:pt x="994468" y="2527761"/>
                  <a:pt x="1146668" y="2481229"/>
                </a:cubicBezTo>
                <a:cubicBezTo>
                  <a:pt x="1298868" y="2434697"/>
                  <a:pt x="1302418" y="-386597"/>
                  <a:pt x="1359462" y="44869"/>
                </a:cubicBezTo>
                <a:cubicBezTo>
                  <a:pt x="1416506" y="476335"/>
                  <a:pt x="1432943" y="4647779"/>
                  <a:pt x="1488935" y="5070023"/>
                </a:cubicBezTo>
                <a:cubicBezTo>
                  <a:pt x="1544927" y="5492267"/>
                  <a:pt x="1570384" y="2618562"/>
                  <a:pt x="1695417" y="2578334"/>
                </a:cubicBezTo>
                <a:cubicBezTo>
                  <a:pt x="1820450" y="2538106"/>
                  <a:pt x="2055377" y="2545308"/>
                  <a:pt x="2055377" y="2545308"/>
                </a:cubicBezTo>
                <a:lnTo>
                  <a:pt x="2961685" y="2545308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B66C7B-09CD-1263-6D1D-609F40D5CCDA}"/>
              </a:ext>
            </a:extLst>
          </p:cNvPr>
          <p:cNvSpPr txBox="1"/>
          <p:nvPr/>
        </p:nvSpPr>
        <p:spPr>
          <a:xfrm>
            <a:off x="9440255" y="2028524"/>
            <a:ext cx="215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10 mmol</a:t>
            </a:r>
          </a:p>
          <a:p>
            <a:r>
              <a:rPr lang="en-US" dirty="0">
                <a:solidFill>
                  <a:srgbClr val="FF0000"/>
                </a:solidFill>
              </a:rPr>
              <a:t>100 mmol</a:t>
            </a:r>
          </a:p>
        </p:txBody>
      </p:sp>
    </p:spTree>
    <p:extLst>
      <p:ext uri="{BB962C8B-B14F-4D97-AF65-F5344CB8AC3E}">
        <p14:creationId xmlns:p14="http://schemas.microsoft.com/office/powerpoint/2010/main" val="3228660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10F3B-1B6E-5203-E900-E10BBC025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CA32372-C942-0F47-5583-A477E11BE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5"/>
          <a:stretch/>
        </p:blipFill>
        <p:spPr>
          <a:xfrm>
            <a:off x="1025603" y="1103331"/>
            <a:ext cx="7468233" cy="5243498"/>
          </a:xfrm>
          <a:prstGeom prst="rect">
            <a:avLst/>
          </a:prstGeom>
        </p:spPr>
      </p:pic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6A33B8E1-34CF-90C0-A550-C854B0D1C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3" y="6212794"/>
            <a:ext cx="2723746" cy="457200"/>
          </a:xfrm>
          <a:prstGeom prst="rect">
            <a:avLst/>
          </a:prstGeom>
        </p:spPr>
      </p:pic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1E535284-8B8F-C4A3-31C2-A3B4DE4DA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2130" y="6172886"/>
            <a:ext cx="1974998" cy="497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2F4267-764F-CB22-8BF6-AF8CD4A5172D}"/>
              </a:ext>
            </a:extLst>
          </p:cNvPr>
          <p:cNvSpPr txBox="1"/>
          <p:nvPr/>
        </p:nvSpPr>
        <p:spPr>
          <a:xfrm>
            <a:off x="5473700" y="188007"/>
            <a:ext cx="614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Behavior of </a:t>
            </a:r>
            <a:r>
              <a:rPr lang="en-US" sz="3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deuterated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 ammonia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D40BD7-9FF2-FAD2-8B92-7DC93E1E6989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0" y="511173"/>
            <a:ext cx="54737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0A0654C-254E-8C78-5748-5E8CF9C932E8}"/>
              </a:ext>
            </a:extLst>
          </p:cNvPr>
          <p:cNvSpPr txBox="1"/>
          <p:nvPr/>
        </p:nvSpPr>
        <p:spPr>
          <a:xfrm>
            <a:off x="6255386" y="6079793"/>
            <a:ext cx="24887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Courtesy of James Maxwell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6A1FCF7-40F7-6325-EADF-8A0449E894F6}"/>
              </a:ext>
            </a:extLst>
          </p:cNvPr>
          <p:cNvCxnSpPr>
            <a:cxnSpLocks/>
          </p:cNvCxnSpPr>
          <p:nvPr/>
        </p:nvCxnSpPr>
        <p:spPr>
          <a:xfrm>
            <a:off x="1844977" y="4909658"/>
            <a:ext cx="0" cy="528822"/>
          </a:xfrm>
          <a:prstGeom prst="straightConnector1">
            <a:avLst/>
          </a:prstGeom>
          <a:ln w="63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A00D91D-C6A9-993F-5D58-E0F13E6DDBE0}"/>
              </a:ext>
            </a:extLst>
          </p:cNvPr>
          <p:cNvSpPr txBox="1"/>
          <p:nvPr/>
        </p:nvSpPr>
        <p:spPr>
          <a:xfrm>
            <a:off x="1933247" y="5037441"/>
            <a:ext cx="9812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150 MHz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47EE36E-D3D5-07FE-5692-8D934F7A50F8}"/>
              </a:ext>
            </a:extLst>
          </p:cNvPr>
          <p:cNvCxnSpPr>
            <a:cxnSpLocks/>
          </p:cNvCxnSpPr>
          <p:nvPr/>
        </p:nvCxnSpPr>
        <p:spPr>
          <a:xfrm>
            <a:off x="5630117" y="4563543"/>
            <a:ext cx="0" cy="1066569"/>
          </a:xfrm>
          <a:prstGeom prst="straightConnector1">
            <a:avLst/>
          </a:prstGeom>
          <a:ln w="63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8711742-4AB8-A99E-1801-52945DD3812F}"/>
              </a:ext>
            </a:extLst>
          </p:cNvPr>
          <p:cNvSpPr txBox="1"/>
          <p:nvPr/>
        </p:nvSpPr>
        <p:spPr>
          <a:xfrm>
            <a:off x="5718386" y="4866292"/>
            <a:ext cx="9812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330 MHz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BA1EB3-727A-8DB6-9A34-A2DD6369E6C1}"/>
              </a:ext>
            </a:extLst>
          </p:cNvPr>
          <p:cNvSpPr txBox="1"/>
          <p:nvPr/>
        </p:nvSpPr>
        <p:spPr>
          <a:xfrm>
            <a:off x="8704344" y="1875683"/>
            <a:ext cx="260032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Proxima Nova Rg" panose="02000506030000020004" pitchFamily="2" charset="0"/>
              </a:rPr>
              <a:t>Run Group C</a:t>
            </a:r>
          </a:p>
          <a:p>
            <a:r>
              <a:rPr lang="en-US" dirty="0">
                <a:latin typeface="Proxima Nova Rg" panose="02000506030000020004" pitchFamily="2" charset="0"/>
              </a:rPr>
              <a:t>Protons follow the usual script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E1E6721-43B6-5025-F009-194F22FFBAFC}"/>
              </a:ext>
            </a:extLst>
          </p:cNvPr>
          <p:cNvCxnSpPr>
            <a:cxnSpLocks/>
          </p:cNvCxnSpPr>
          <p:nvPr/>
        </p:nvCxnSpPr>
        <p:spPr>
          <a:xfrm>
            <a:off x="1679982" y="2155046"/>
            <a:ext cx="0" cy="590303"/>
          </a:xfrm>
          <a:prstGeom prst="straightConnector1">
            <a:avLst/>
          </a:prstGeom>
          <a:ln w="63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7F10498-A4B7-9ED9-8D84-7FCD2BC8C9BE}"/>
              </a:ext>
            </a:extLst>
          </p:cNvPr>
          <p:cNvSpPr txBox="1"/>
          <p:nvPr/>
        </p:nvSpPr>
        <p:spPr>
          <a:xfrm>
            <a:off x="1773554" y="2296308"/>
            <a:ext cx="9812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250 MHz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F694466-9EE2-9759-CCDA-31C742CC9705}"/>
              </a:ext>
            </a:extLst>
          </p:cNvPr>
          <p:cNvCxnSpPr>
            <a:cxnSpLocks/>
          </p:cNvCxnSpPr>
          <p:nvPr/>
        </p:nvCxnSpPr>
        <p:spPr>
          <a:xfrm>
            <a:off x="5472493" y="1807440"/>
            <a:ext cx="0" cy="1306115"/>
          </a:xfrm>
          <a:prstGeom prst="straightConnector1">
            <a:avLst/>
          </a:prstGeom>
          <a:ln w="63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EAF4225-1258-9DE1-6057-FE9447A6334A}"/>
              </a:ext>
            </a:extLst>
          </p:cNvPr>
          <p:cNvSpPr txBox="1"/>
          <p:nvPr/>
        </p:nvSpPr>
        <p:spPr>
          <a:xfrm>
            <a:off x="5553391" y="2306610"/>
            <a:ext cx="9812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450 MHz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D8FFD2-FBDE-C05D-6C84-0983D4703EB2}"/>
              </a:ext>
            </a:extLst>
          </p:cNvPr>
          <p:cNvSpPr txBox="1"/>
          <p:nvPr/>
        </p:nvSpPr>
        <p:spPr>
          <a:xfrm>
            <a:off x="8744174" y="4404627"/>
            <a:ext cx="260032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Proxima Nova Rg" panose="02000506030000020004" pitchFamily="2" charset="0"/>
              </a:rPr>
              <a:t>Run Group C</a:t>
            </a:r>
          </a:p>
          <a:p>
            <a:r>
              <a:rPr lang="en-US" dirty="0">
                <a:latin typeface="Proxima Nova Rg" panose="02000506030000020004" pitchFamily="2" charset="0"/>
              </a:rPr>
              <a:t>Deuteron data is inconclusive</a:t>
            </a:r>
          </a:p>
        </p:txBody>
      </p:sp>
    </p:spTree>
    <p:extLst>
      <p:ext uri="{BB962C8B-B14F-4D97-AF65-F5344CB8AC3E}">
        <p14:creationId xmlns:p14="http://schemas.microsoft.com/office/powerpoint/2010/main" val="3141771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23049</TotalTime>
  <Words>1514</Words>
  <Application>Microsoft Macintosh PowerPoint</Application>
  <PresentationFormat>Widescreen</PresentationFormat>
  <Paragraphs>272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AdvTimes</vt:lpstr>
      <vt:lpstr>Aptos</vt:lpstr>
      <vt:lpstr>Aptos Display</vt:lpstr>
      <vt:lpstr>Arial</vt:lpstr>
      <vt:lpstr>Avenir Book</vt:lpstr>
      <vt:lpstr>Cambria Math</vt:lpstr>
      <vt:lpstr>Futura Medium</vt:lpstr>
      <vt:lpstr>Garamond</vt:lpstr>
      <vt:lpstr>Proxima Nova Rg</vt:lpstr>
      <vt:lpstr>Proxima Nova Thin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Keith</dc:creator>
  <cp:lastModifiedBy>Christopher Keith</cp:lastModifiedBy>
  <cp:revision>33</cp:revision>
  <dcterms:created xsi:type="dcterms:W3CDTF">2025-09-24T03:11:58Z</dcterms:created>
  <dcterms:modified xsi:type="dcterms:W3CDTF">2025-10-13T15:56:32Z</dcterms:modified>
</cp:coreProperties>
</file>