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4"/>
  </p:sldMasterIdLst>
  <p:notesMasterIdLst>
    <p:notesMasterId r:id="rId11"/>
  </p:notesMasterIdLst>
  <p:sldIdLst>
    <p:sldId id="289" r:id="rId5"/>
    <p:sldId id="301" r:id="rId6"/>
    <p:sldId id="297" r:id="rId7"/>
    <p:sldId id="299" r:id="rId8"/>
    <p:sldId id="302"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EBEF9"/>
    <a:srgbClr val="DAFBFF"/>
    <a:srgbClr val="F9FFFF"/>
    <a:srgbClr val="ABE2F2"/>
    <a:srgbClr val="78B6CF"/>
    <a:srgbClr val="1ABEF9"/>
    <a:srgbClr val="FFCC2F"/>
    <a:srgbClr val="FF3A39"/>
    <a:srgbClr val="787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5" autoAdjust="0"/>
    <p:restoredTop sz="76599"/>
  </p:normalViewPr>
  <p:slideViewPr>
    <p:cSldViewPr snapToGrid="0">
      <p:cViewPr varScale="1">
        <p:scale>
          <a:sx n="96" d="100"/>
          <a:sy n="96" d="100"/>
        </p:scale>
        <p:origin x="1832" y="176"/>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10/13/25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26618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2</a:t>
            </a:fld>
            <a:endParaRPr lang="en-US" dirty="0"/>
          </a:p>
        </p:txBody>
      </p:sp>
    </p:spTree>
    <p:extLst>
      <p:ext uri="{BB962C8B-B14F-4D97-AF65-F5344CB8AC3E}">
        <p14:creationId xmlns:p14="http://schemas.microsoft.com/office/powerpoint/2010/main" val="294651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4DB9-A516-26DC-B5D3-094983E79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44624-0368-59B6-B44B-402560D165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90619A-F204-7C26-8AE4-7A26C98F7F80}"/>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6A54826-B004-A312-CBF3-25038B1AFB03}"/>
              </a:ext>
            </a:extLst>
          </p:cNvPr>
          <p:cNvSpPr>
            <a:spLocks noGrp="1"/>
          </p:cNvSpPr>
          <p:nvPr>
            <p:ph type="sldNum" sz="quarter" idx="5"/>
          </p:nvPr>
        </p:nvSpPr>
        <p:spPr/>
        <p:txBody>
          <a:bodyPr/>
          <a:lstStyle/>
          <a:p>
            <a:fld id="{493BBF43-A868-D94C-A9CC-39C296714D2B}" type="slidenum">
              <a:rPr lang="en-US" smtClean="0"/>
              <a:t>3</a:t>
            </a:fld>
            <a:endParaRPr lang="en-US" dirty="0"/>
          </a:p>
        </p:txBody>
      </p:sp>
    </p:spTree>
    <p:extLst>
      <p:ext uri="{BB962C8B-B14F-4D97-AF65-F5344CB8AC3E}">
        <p14:creationId xmlns:p14="http://schemas.microsoft.com/office/powerpoint/2010/main" val="10166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5</a:t>
            </a:fld>
            <a:endParaRPr lang="en-US" dirty="0"/>
          </a:p>
        </p:txBody>
      </p:sp>
    </p:spTree>
    <p:extLst>
      <p:ext uri="{BB962C8B-B14F-4D97-AF65-F5344CB8AC3E}">
        <p14:creationId xmlns:p14="http://schemas.microsoft.com/office/powerpoint/2010/main" val="326150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sharing your presentation, confirm: </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Fonts are consistent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Images meet quality standards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Charts use template colors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Footer information is current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Spell check completed</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Links are working</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File size is optimized</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6</a:t>
            </a:fld>
            <a:endParaRPr lang="en-US" dirty="0"/>
          </a:p>
        </p:txBody>
      </p:sp>
    </p:spTree>
    <p:extLst>
      <p:ext uri="{BB962C8B-B14F-4D97-AF65-F5344CB8AC3E}">
        <p14:creationId xmlns:p14="http://schemas.microsoft.com/office/powerpoint/2010/main" val="13286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476422"/>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479679"/>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dirty="0"/>
              <a:t>May 13-14, 2025</a:t>
            </a:r>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479679"/>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492875"/>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r>
              <a:rPr lang="en-US"/>
              <a:t>TJNAF Virtual Site Visit</a:t>
            </a:r>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r>
              <a:rPr lang="en-US"/>
              <a:t>April 29, 2025</a:t>
            </a:r>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08429" y="6489618"/>
            <a:ext cx="2743200" cy="365125"/>
          </a:xfrm>
          <a:prstGeom prst="rect">
            <a:avLst/>
          </a:prstGeom>
        </p:spPr>
        <p:txBody>
          <a:bodyPr anchor="ctr"/>
          <a:lstStyle>
            <a:lvl1pPr>
              <a:defRPr sz="1000">
                <a:latin typeface="Arial" panose="020B0604020202020204" pitchFamily="34" charset="0"/>
              </a:defRPr>
            </a:lvl1pPr>
          </a:lstStyle>
          <a:p>
            <a:r>
              <a:rPr lang="en-US" dirty="0"/>
              <a:t>13 May 2025		</a:t>
            </a:r>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7012" y="6489617"/>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486360"/>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488105"/>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478166"/>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04800" y="6481423"/>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492875"/>
            <a:ext cx="4114800" cy="365125"/>
          </a:xfrm>
          <a:prstGeom prst="rect">
            <a:avLst/>
          </a:prstGeom>
        </p:spPr>
        <p:txBody>
          <a:bodyPr anchor="ctr"/>
          <a:lstStyle>
            <a:lvl1pPr algn="ctr">
              <a:defRPr sz="1000">
                <a:effectLst>
                  <a:outerShdw blurRad="38100" dist="38100" dir="2700000" algn="tl">
                    <a:srgbClr val="000000">
                      <a:alpha val="43137"/>
                    </a:srgbClr>
                  </a:outerShdw>
                </a:effectLst>
                <a:latin typeface="Arial" panose="020B0604020202020204" pitchFamily="34" charset="0"/>
              </a:defRPr>
            </a:lvl1pPr>
          </a:lstStyle>
          <a:p>
            <a:r>
              <a:rPr lang="en-US" dirty="0"/>
              <a:t>TJNAF Virtual Site Visit</a:t>
            </a:r>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492875"/>
            <a:ext cx="2743200" cy="365125"/>
          </a:xfrm>
          <a:prstGeom prst="rect">
            <a:avLst/>
          </a:prstGeom>
        </p:spPr>
        <p:txBody>
          <a:bodyPr anchor="ctr"/>
          <a:lstStyle>
            <a:lvl1pPr algn="r">
              <a:defRPr sz="1000">
                <a:effectLst>
                  <a:outerShdw blurRad="38100" dist="38100" dir="2700000" algn="tl">
                    <a:srgbClr val="000000">
                      <a:alpha val="43137"/>
                    </a:srgbClr>
                  </a:outerShdw>
                </a:effectLst>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04800" y="6479679"/>
            <a:ext cx="2743200" cy="365125"/>
          </a:xfrm>
          <a:prstGeom prst="rect">
            <a:avLst/>
          </a:prstGeom>
        </p:spPr>
        <p:txBody>
          <a:bodyPr anchor="ctr"/>
          <a:lstStyle>
            <a:lvl1pPr>
              <a:defRPr sz="1000">
                <a:effectLst>
                  <a:outerShdw blurRad="38100" dist="38100" dir="2700000" algn="tl">
                    <a:srgbClr val="000000">
                      <a:alpha val="43137"/>
                    </a:srgbClr>
                  </a:outerShdw>
                </a:effectLst>
                <a:latin typeface="Arial" panose="020B0604020202020204" pitchFamily="34" charset="0"/>
              </a:defRPr>
            </a:lvl1pPr>
          </a:lstStyle>
          <a:p>
            <a:r>
              <a:rPr lang="en-US" dirty="0"/>
              <a:t>April 29, 2025</a:t>
            </a:r>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489618"/>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486361"/>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479678"/>
            <a:ext cx="4114800" cy="365125"/>
          </a:xfrm>
          <a:prstGeom prst="rect">
            <a:avLst/>
          </a:prstGeom>
        </p:spPr>
        <p:txBody>
          <a:bodyPr anchor="ctr" anchorCtr="0"/>
          <a:lstStyle>
            <a:lvl1pPr algn="ctr">
              <a:defRPr sz="1000">
                <a:latin typeface="Arial" panose="020B0604020202020204" pitchFamily="34" charset="0"/>
              </a:defRPr>
            </a:lvl1pPr>
          </a:lstStyle>
          <a:p>
            <a:r>
              <a:rPr lang="en-US"/>
              <a:t>TJNAF Virtual Site Visit</a:t>
            </a:r>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496299"/>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479679"/>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492874"/>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dirty="0"/>
              <a:t>13 May 2025	</a:t>
            </a:r>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492874"/>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492873"/>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492875"/>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jlab.org/physics/experiments/schedule" TargetMode="External"/><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2009"/>
            <a:ext cx="8663937"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608904" y="3025439"/>
            <a:ext cx="7446127" cy="805111"/>
          </a:xfrm>
        </p:spPr>
        <p:txBody>
          <a:bodyPr>
            <a:noAutofit/>
          </a:bodyPr>
          <a:lstStyle/>
          <a:p>
            <a:r>
              <a:rPr lang="en-US" sz="3600" dirty="0"/>
              <a:t>Accelerator Schedule</a:t>
            </a:r>
          </a:p>
        </p:txBody>
      </p:sp>
      <p:sp>
        <p:nvSpPr>
          <p:cNvPr id="30" name="Text Placeholder 29">
            <a:extLst>
              <a:ext uri="{FF2B5EF4-FFF2-40B4-BE49-F238E27FC236}">
                <a16:creationId xmlns:a16="http://schemas.microsoft.com/office/drawing/2014/main" id="{B1FD6E6E-8348-06B4-85C7-15104B0D78ED}"/>
              </a:ext>
            </a:extLst>
          </p:cNvPr>
          <p:cNvSpPr>
            <a:spLocks noGrp="1"/>
          </p:cNvSpPr>
          <p:nvPr>
            <p:ph type="body" sz="quarter" idx="10"/>
          </p:nvPr>
        </p:nvSpPr>
        <p:spPr>
          <a:xfrm>
            <a:off x="868361" y="4347046"/>
            <a:ext cx="5999008" cy="529861"/>
          </a:xfrm>
        </p:spPr>
        <p:txBody>
          <a:bodyPr/>
          <a:lstStyle/>
          <a:p>
            <a:r>
              <a:rPr lang="en-US" sz="2000" dirty="0"/>
              <a:t>13 October 2025</a:t>
            </a:r>
          </a:p>
          <a:p>
            <a:endParaRPr lang="en-US" dirty="0"/>
          </a:p>
        </p:txBody>
      </p:sp>
      <p:sp>
        <p:nvSpPr>
          <p:cNvPr id="31" name="Text Placeholder 30">
            <a:extLst>
              <a:ext uri="{FF2B5EF4-FFF2-40B4-BE49-F238E27FC236}">
                <a16:creationId xmlns:a16="http://schemas.microsoft.com/office/drawing/2014/main" id="{3CEEBFA1-2D11-2C9E-5C4A-9C08BAE97DCE}"/>
              </a:ext>
            </a:extLst>
          </p:cNvPr>
          <p:cNvSpPr>
            <a:spLocks noGrp="1"/>
          </p:cNvSpPr>
          <p:nvPr>
            <p:ph type="body" sz="quarter" idx="11"/>
          </p:nvPr>
        </p:nvSpPr>
        <p:spPr>
          <a:xfrm>
            <a:off x="928519" y="4775200"/>
            <a:ext cx="5999162" cy="501650"/>
          </a:xfrm>
        </p:spPr>
        <p:txBody>
          <a:bodyPr/>
          <a:lstStyle/>
          <a:p>
            <a:r>
              <a:rPr lang="en-US" sz="2000" dirty="0"/>
              <a:t>Douglas Weadon Higinbotham, Ph.D.</a:t>
            </a:r>
          </a:p>
          <a:p>
            <a:endParaRPr lang="en-US" dirty="0"/>
          </a:p>
        </p:txBody>
      </p:sp>
    </p:spTree>
    <p:extLst>
      <p:ext uri="{BB962C8B-B14F-4D97-AF65-F5344CB8AC3E}">
        <p14:creationId xmlns:p14="http://schemas.microsoft.com/office/powerpoint/2010/main" val="199384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203311-CE52-F1A4-BD31-F6CFDF036DA8}"/>
              </a:ext>
            </a:extLst>
          </p:cNvPr>
          <p:cNvSpPr>
            <a:spLocks noGrp="1"/>
          </p:cNvSpPr>
          <p:nvPr>
            <p:ph type="body" sz="half" idx="2"/>
          </p:nvPr>
        </p:nvSpPr>
        <p:spPr>
          <a:xfrm>
            <a:off x="304800" y="320579"/>
            <a:ext cx="11582400" cy="6417105"/>
          </a:xfrm>
        </p:spPr>
        <p:txBody>
          <a:bodyPr/>
          <a:lstStyle/>
          <a:p>
            <a:r>
              <a:rPr lang="en-US" sz="1600" dirty="0"/>
              <a:t>Dear Colleagues,</a:t>
            </a:r>
            <a:br>
              <a:rPr lang="en-US" sz="1600" dirty="0"/>
            </a:br>
            <a:br>
              <a:rPr lang="en-US" sz="1600" dirty="0"/>
            </a:br>
            <a:r>
              <a:rPr lang="en-US" sz="1600" dirty="0"/>
              <a:t>On behalf of the entire user community, the JLUO Board of Directors extends its gratitude to you, the staff of Jefferson Lab, for the successful CEBAF run completed on Sept. 3. This run significantly advanced the scientific program of the community, with highlights including:</a:t>
            </a:r>
          </a:p>
          <a:p>
            <a:pPr marL="285750" indent="-285750">
              <a:buFont typeface="Arial" panose="020B0604020202020204" pitchFamily="34" charset="0"/>
              <a:buChar char="•"/>
            </a:pPr>
            <a:r>
              <a:rPr lang="en-US" sz="1600" dirty="0"/>
              <a:t>Completion of the GEp run in Hall A, paving the way for the installation of MOLLER</a:t>
            </a:r>
          </a:p>
          <a:p>
            <a:pPr marL="285750" indent="-285750">
              <a:buFont typeface="Arial" panose="020B0604020202020204" pitchFamily="34" charset="0"/>
              <a:buChar char="•"/>
            </a:pPr>
            <a:r>
              <a:rPr lang="en-US" sz="1600" dirty="0"/>
              <a:t>Installation and operation of A Low Energy Recoil Tracker (ALERT) in Hall B and the completion of the four run group experiments</a:t>
            </a:r>
          </a:p>
          <a:p>
            <a:pPr marL="285750" indent="-285750">
              <a:buFont typeface="Arial" panose="020B0604020202020204" pitchFamily="34" charset="0"/>
              <a:buChar char="•"/>
            </a:pPr>
            <a:r>
              <a:rPr lang="en-US" sz="1600" dirty="0"/>
              <a:t>Completion of the Large Acceptance Detector (LAD) experiment in Hall C</a:t>
            </a:r>
          </a:p>
          <a:p>
            <a:pPr marL="285750" indent="-285750">
              <a:buFont typeface="Arial" panose="020B0604020202020204" pitchFamily="34" charset="0"/>
              <a:buChar char="•"/>
            </a:pPr>
            <a:r>
              <a:rPr lang="en-US" sz="1600" dirty="0"/>
              <a:t>Commissioning of a new calorimeter in Hall D and acquiring over 5 petabytes of raw data for the </a:t>
            </a:r>
            <a:r>
              <a:rPr lang="en-US" sz="1600" dirty="0" err="1"/>
              <a:t>JLab</a:t>
            </a:r>
            <a:r>
              <a:rPr lang="en-US" sz="1600" dirty="0"/>
              <a:t> Eta Factory (JEF) and GlueX experiments.</a:t>
            </a:r>
          </a:p>
          <a:p>
            <a:r>
              <a:rPr lang="en-US" sz="1600" dirty="0"/>
              <a:t>We deeply appreciate being able to call on you as engineers, technicians, machine operators, run coordinators and shift workers at any time, even in the middle of the night, and to have you answer that call with such support and enthusiasm for the scientific mission of the lab. You weren’t deterred by the challenges along the way, whether they were caused by the high-water table, the Virginia summertime heat or simply a curious snake!</a:t>
            </a:r>
            <a:br>
              <a:rPr lang="en-US" sz="1600" dirty="0"/>
            </a:br>
            <a:br>
              <a:rPr lang="en-US" sz="1600" dirty="0"/>
            </a:br>
            <a:r>
              <a:rPr lang="en-US" sz="1600" dirty="0"/>
              <a:t>Congratulations to you for setting a CEBAF reliability record in the 12 GeV era and doing so while operating at higher beam energy and current than in years past. We look forward to continuing to work together to pursue the ambitious future nuclear physics program that draws us to Jefferson Lab from institutions around the world.</a:t>
            </a:r>
            <a:br>
              <a:rPr lang="en-US" sz="1600" dirty="0"/>
            </a:br>
            <a:br>
              <a:rPr lang="en-US" sz="1600" dirty="0"/>
            </a:br>
            <a:r>
              <a:rPr lang="en-US" sz="1600" dirty="0"/>
              <a:t>With Sincere Thanks,</a:t>
            </a:r>
            <a:br>
              <a:rPr lang="en-US" sz="1600" dirty="0"/>
            </a:br>
            <a:r>
              <a:rPr lang="en-US" sz="1600" i="1" dirty="0"/>
              <a:t>The Jefferson Lab Users Organization Board of Directors</a:t>
            </a:r>
            <a:endParaRPr lang="en-US" sz="1600" dirty="0"/>
          </a:p>
          <a:p>
            <a:endParaRPr lang="en-US" dirty="0"/>
          </a:p>
        </p:txBody>
      </p:sp>
      <p:sp>
        <p:nvSpPr>
          <p:cNvPr id="6" name="Slide Number Placeholder 5">
            <a:extLst>
              <a:ext uri="{FF2B5EF4-FFF2-40B4-BE49-F238E27FC236}">
                <a16:creationId xmlns:a16="http://schemas.microsoft.com/office/drawing/2014/main" id="{6336422A-6ADB-4378-9090-8E6C563D8BE7}"/>
              </a:ext>
            </a:extLst>
          </p:cNvPr>
          <p:cNvSpPr>
            <a:spLocks noGrp="1"/>
          </p:cNvSpPr>
          <p:nvPr>
            <p:ph type="sldNum" sz="quarter" idx="12"/>
          </p:nvPr>
        </p:nvSpPr>
        <p:spPr/>
        <p:txBody>
          <a:bodyPr/>
          <a:lstStyle/>
          <a:p>
            <a:fld id="{7D1BE87E-F0DE-A44C-894B-E142BEB21E42}" type="slidenum">
              <a:rPr lang="en-US" smtClean="0"/>
              <a:pPr/>
              <a:t>2</a:t>
            </a:fld>
            <a:endParaRPr lang="en-US" dirty="0"/>
          </a:p>
        </p:txBody>
      </p:sp>
    </p:spTree>
    <p:extLst>
      <p:ext uri="{BB962C8B-B14F-4D97-AF65-F5344CB8AC3E}">
        <p14:creationId xmlns:p14="http://schemas.microsoft.com/office/powerpoint/2010/main" val="263492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0615-5973-B88D-0A58-CEB41E562303}"/>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35A0F8F3-FB87-C27F-02CD-A83979A9A9A2}"/>
              </a:ext>
            </a:extLst>
          </p:cNvPr>
          <p:cNvSpPr>
            <a:spLocks noGrp="1"/>
          </p:cNvSpPr>
          <p:nvPr>
            <p:ph type="title"/>
          </p:nvPr>
        </p:nvSpPr>
        <p:spPr>
          <a:xfrm>
            <a:off x="309093" y="531951"/>
            <a:ext cx="11838944" cy="678664"/>
          </a:xfrm>
        </p:spPr>
        <p:txBody>
          <a:bodyPr/>
          <a:lstStyle/>
          <a:p>
            <a:r>
              <a:rPr lang="en-US" dirty="0"/>
              <a:t>Nuclear Physics Experiment Scheduling (NPES) Committee </a:t>
            </a:r>
          </a:p>
        </p:txBody>
      </p:sp>
      <p:sp>
        <p:nvSpPr>
          <p:cNvPr id="9" name="Text Placeholder 8">
            <a:extLst>
              <a:ext uri="{FF2B5EF4-FFF2-40B4-BE49-F238E27FC236}">
                <a16:creationId xmlns:a16="http://schemas.microsoft.com/office/drawing/2014/main" id="{BC89D53F-8BC8-8F6E-6064-E0AF5BC2605F}"/>
              </a:ext>
            </a:extLst>
          </p:cNvPr>
          <p:cNvSpPr>
            <a:spLocks noGrp="1"/>
          </p:cNvSpPr>
          <p:nvPr>
            <p:ph type="body" sz="half" idx="2"/>
          </p:nvPr>
        </p:nvSpPr>
        <p:spPr>
          <a:xfrm>
            <a:off x="309093" y="1490685"/>
            <a:ext cx="11691730" cy="4708021"/>
          </a:xfrm>
        </p:spPr>
        <p:txBody>
          <a:bodyPr/>
          <a:lstStyle/>
          <a:p>
            <a:pPr marL="342900" indent="-342900">
              <a:spcBef>
                <a:spcPts val="0"/>
              </a:spcBef>
              <a:buFont typeface="Arial" panose="020B0604020202020204" pitchFamily="34" charset="0"/>
              <a:buChar char="•"/>
            </a:pPr>
            <a:r>
              <a:rPr lang="en-US" dirty="0">
                <a:latin typeface="+mn-lt"/>
              </a:rPr>
              <a:t>The advice from our Program Advisory Committee is used to help set priorities and guide our making a schedule with up to four halls running at the same time.</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latin typeface="+mn-lt"/>
              </a:rPr>
              <a:t>Often schedules get built around a flagship measurement such as GEP-V in FY25, Prad-II in FY26, and in the out years MOLLER and then the committee works hard to deliver the best technically ready experiments in support of the mission of the lab.</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effectLst/>
                <a:latin typeface="+mn-lt"/>
              </a:rPr>
              <a:t>The current NPES committee members are Eugene Chudakov, David Dean, Joe Grames, Douglas Higinbotham, Mark Jones, Cynthia Keppel, </a:t>
            </a:r>
            <a:r>
              <a:rPr lang="en-US" dirty="0">
                <a:solidFill>
                  <a:srgbClr val="000007"/>
                </a:solidFill>
                <a:effectLst/>
                <a:highlight>
                  <a:srgbClr val="FFFF00"/>
                </a:highlight>
                <a:latin typeface="+mn-lt"/>
              </a:rPr>
              <a:t>Eduard Pozdeyev (leaving Oct. 17</a:t>
            </a:r>
            <a:r>
              <a:rPr lang="en-US" baseline="30000" dirty="0">
                <a:solidFill>
                  <a:srgbClr val="000007"/>
                </a:solidFill>
                <a:effectLst/>
                <a:highlight>
                  <a:srgbClr val="FFFF00"/>
                </a:highlight>
                <a:latin typeface="+mn-lt"/>
              </a:rPr>
              <a:t>th</a:t>
            </a:r>
            <a:r>
              <a:rPr lang="en-US" dirty="0">
                <a:solidFill>
                  <a:srgbClr val="000007"/>
                </a:solidFill>
                <a:effectLst/>
                <a:highlight>
                  <a:srgbClr val="FFFF00"/>
                </a:highlight>
                <a:latin typeface="+mn-lt"/>
              </a:rPr>
              <a:t>)</a:t>
            </a:r>
            <a:r>
              <a:rPr lang="en-US" dirty="0">
                <a:solidFill>
                  <a:srgbClr val="000007"/>
                </a:solidFill>
                <a:highlight>
                  <a:srgbClr val="FFFF00"/>
                </a:highlight>
                <a:latin typeface="+mn-lt"/>
              </a:rPr>
              <a:t>, </a:t>
            </a:r>
            <a:r>
              <a:rPr lang="en-US" dirty="0">
                <a:effectLst/>
                <a:latin typeface="+mn-lt"/>
              </a:rPr>
              <a:t>Patrizia Rossi, and Mike Spata, with valuable input provided from both accelerator and physics division support groups as well as facilities and engineering teams. </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effectLst/>
                <a:latin typeface="+mn-lt"/>
              </a:rPr>
              <a:t>After final review by the NPES committee, the schedule goes to the Jefferson Lab Director </a:t>
            </a:r>
            <a:r>
              <a:rPr lang="en-US" dirty="0">
                <a:latin typeface="+mn-lt"/>
              </a:rPr>
              <a:t>Jens Dilling</a:t>
            </a:r>
            <a:r>
              <a:rPr lang="en-US" dirty="0">
                <a:effectLst/>
                <a:latin typeface="+mn-lt"/>
              </a:rPr>
              <a:t> for final approval and then is posted online and emailed to our user community.</a:t>
            </a:r>
            <a:endParaRPr lang="en-US" dirty="0">
              <a:latin typeface="+mn-lt"/>
            </a:endParaRP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35FEDE41-74F2-C666-B2E2-48B3B4CB5C7E}"/>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3</a:t>
            </a:fld>
            <a:endParaRPr lang="en-US" dirty="0">
              <a:effectLst>
                <a:outerShdw blurRad="38100" dist="38100" dir="2700000" algn="tl">
                  <a:srgbClr val="000000">
                    <a:alpha val="43137"/>
                  </a:srgbClr>
                </a:outerShdw>
              </a:effectLst>
            </a:endParaRPr>
          </a:p>
        </p:txBody>
      </p:sp>
      <p:cxnSp>
        <p:nvCxnSpPr>
          <p:cNvPr id="2" name="Straight Connector 1">
            <a:extLst>
              <a:ext uri="{FF2B5EF4-FFF2-40B4-BE49-F238E27FC236}">
                <a16:creationId xmlns:a16="http://schemas.microsoft.com/office/drawing/2014/main" id="{8DAC34CB-2F09-D766-5C8A-929167B51CA6}"/>
              </a:ext>
            </a:extLst>
          </p:cNvPr>
          <p:cNvCxnSpPr>
            <a:cxnSpLocks/>
          </p:cNvCxnSpPr>
          <p:nvPr/>
        </p:nvCxnSpPr>
        <p:spPr>
          <a:xfrm flipV="1">
            <a:off x="417514" y="1210615"/>
            <a:ext cx="11380786" cy="9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3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2E14-E139-AED7-DC72-3337477C6E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440733-D4E1-64A6-B8EB-6711620B26AC}"/>
              </a:ext>
            </a:extLst>
          </p:cNvPr>
          <p:cNvSpPr>
            <a:spLocks noGrp="1"/>
          </p:cNvSpPr>
          <p:nvPr>
            <p:ph type="sldNum" sz="quarter" idx="12"/>
          </p:nvPr>
        </p:nvSpPr>
        <p:spPr/>
        <p:txBody>
          <a:bodyPr/>
          <a:lstStyle/>
          <a:p>
            <a:fld id="{7D1BE87E-F0DE-A44C-894B-E142BEB21E42}" type="slidenum">
              <a:rPr lang="en-US" smtClean="0"/>
              <a:pPr/>
              <a:t>4</a:t>
            </a:fld>
            <a:endParaRPr lang="en-US" dirty="0"/>
          </a:p>
        </p:txBody>
      </p:sp>
      <p:grpSp>
        <p:nvGrpSpPr>
          <p:cNvPr id="8" name="Group 7">
            <a:extLst>
              <a:ext uri="{FF2B5EF4-FFF2-40B4-BE49-F238E27FC236}">
                <a16:creationId xmlns:a16="http://schemas.microsoft.com/office/drawing/2014/main" id="{B0DEEE1E-9823-30E2-A7A1-FBFB25BF201A}"/>
              </a:ext>
            </a:extLst>
          </p:cNvPr>
          <p:cNvGrpSpPr/>
          <p:nvPr/>
        </p:nvGrpSpPr>
        <p:grpSpPr>
          <a:xfrm>
            <a:off x="675152" y="755501"/>
            <a:ext cx="10154184" cy="6044929"/>
            <a:chOff x="853808" y="431493"/>
            <a:chExt cx="10154184" cy="6044929"/>
          </a:xfrm>
        </p:grpSpPr>
        <p:pic>
          <p:nvPicPr>
            <p:cNvPr id="3" name="Picture 2" descr="Chart&#10;&#10;AI-generated content may be incorrect.">
              <a:extLst>
                <a:ext uri="{FF2B5EF4-FFF2-40B4-BE49-F238E27FC236}">
                  <a16:creationId xmlns:a16="http://schemas.microsoft.com/office/drawing/2014/main" id="{0C1879D8-FA14-6C2B-66C0-BF81CEE3BEF5}"/>
                </a:ext>
              </a:extLst>
            </p:cNvPr>
            <p:cNvPicPr>
              <a:picLocks noChangeAspect="1"/>
            </p:cNvPicPr>
            <p:nvPr/>
          </p:nvPicPr>
          <p:blipFill>
            <a:blip r:embed="rId2"/>
            <a:stretch>
              <a:fillRect/>
            </a:stretch>
          </p:blipFill>
          <p:spPr>
            <a:xfrm>
              <a:off x="853808" y="431493"/>
              <a:ext cx="10154184" cy="6044929"/>
            </a:xfrm>
            <a:prstGeom prst="rect">
              <a:avLst/>
            </a:prstGeom>
          </p:spPr>
        </p:pic>
        <p:sp>
          <p:nvSpPr>
            <p:cNvPr id="2" name="Rectangle 1">
              <a:extLst>
                <a:ext uri="{FF2B5EF4-FFF2-40B4-BE49-F238E27FC236}">
                  <a16:creationId xmlns:a16="http://schemas.microsoft.com/office/drawing/2014/main" id="{B955E42D-E95B-DD20-3464-D81776F4788E}"/>
                </a:ext>
              </a:extLst>
            </p:cNvPr>
            <p:cNvSpPr/>
            <p:nvPr/>
          </p:nvSpPr>
          <p:spPr>
            <a:xfrm>
              <a:off x="8586216" y="2242022"/>
              <a:ext cx="768096" cy="201168"/>
            </a:xfrm>
            <a:prstGeom prst="rect">
              <a:avLst/>
            </a:prstGeom>
            <a:solidFill>
              <a:srgbClr val="FF3A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99D881-2D9B-018E-88F6-8E1B3DC31D94}"/>
                </a:ext>
              </a:extLst>
            </p:cNvPr>
            <p:cNvSpPr/>
            <p:nvPr/>
          </p:nvSpPr>
          <p:spPr>
            <a:xfrm>
              <a:off x="9445495" y="2000805"/>
              <a:ext cx="768096" cy="201168"/>
            </a:xfrm>
            <a:prstGeom prst="rect">
              <a:avLst/>
            </a:prstGeom>
            <a:solidFill>
              <a:srgbClr val="FF3A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5B7A31-EA25-BFA3-A005-27474EDD2526}"/>
                </a:ext>
              </a:extLst>
            </p:cNvPr>
            <p:cNvSpPr/>
            <p:nvPr/>
          </p:nvSpPr>
          <p:spPr>
            <a:xfrm>
              <a:off x="8501743" y="2007117"/>
              <a:ext cx="88819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FAFD4C-D396-19E8-B25A-0080068E9A47}"/>
                </a:ext>
              </a:extLst>
            </p:cNvPr>
            <p:cNvSpPr/>
            <p:nvPr/>
          </p:nvSpPr>
          <p:spPr>
            <a:xfrm>
              <a:off x="9445495" y="2244200"/>
              <a:ext cx="76809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56588D-37CB-11B0-7F3D-09EEE7763723}"/>
                </a:ext>
              </a:extLst>
            </p:cNvPr>
            <p:cNvSpPr/>
            <p:nvPr/>
          </p:nvSpPr>
          <p:spPr>
            <a:xfrm>
              <a:off x="8565137" y="4948656"/>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414C830-C7E3-19E3-6A89-843C16369521}"/>
                </a:ext>
              </a:extLst>
            </p:cNvPr>
            <p:cNvSpPr/>
            <p:nvPr/>
          </p:nvSpPr>
          <p:spPr>
            <a:xfrm>
              <a:off x="9386970" y="4937770"/>
              <a:ext cx="749730" cy="201168"/>
            </a:xfrm>
            <a:prstGeom prst="rect">
              <a:avLst/>
            </a:prstGeom>
            <a:solidFill>
              <a:srgbClr val="1E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5096B9-BEFF-57A3-A927-8E8FDA38392D}"/>
                </a:ext>
              </a:extLst>
            </p:cNvPr>
            <p:cNvSpPr/>
            <p:nvPr/>
          </p:nvSpPr>
          <p:spPr>
            <a:xfrm>
              <a:off x="9313778" y="5190319"/>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ED5828-3B66-EAE9-1F67-324AF8DA6523}"/>
                </a:ext>
              </a:extLst>
            </p:cNvPr>
            <p:cNvSpPr/>
            <p:nvPr/>
          </p:nvSpPr>
          <p:spPr>
            <a:xfrm>
              <a:off x="8621843" y="3904216"/>
              <a:ext cx="768096"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9587BB-2580-774E-DFCA-E8C361056F86}"/>
                </a:ext>
              </a:extLst>
            </p:cNvPr>
            <p:cNvSpPr/>
            <p:nvPr/>
          </p:nvSpPr>
          <p:spPr>
            <a:xfrm>
              <a:off x="9442842" y="3925988"/>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E54AF9-C868-D0C1-5E3F-6656A13F32B2}"/>
                </a:ext>
              </a:extLst>
            </p:cNvPr>
            <p:cNvSpPr/>
            <p:nvPr/>
          </p:nvSpPr>
          <p:spPr>
            <a:xfrm>
              <a:off x="9797143" y="3682593"/>
              <a:ext cx="498268"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87164D-88E2-CE72-680D-29FDDD831831}"/>
                </a:ext>
              </a:extLst>
            </p:cNvPr>
            <p:cNvSpPr/>
            <p:nvPr/>
          </p:nvSpPr>
          <p:spPr>
            <a:xfrm>
              <a:off x="9442842" y="3449194"/>
              <a:ext cx="328175"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B649F-F04F-1E1A-25A9-F3BE99EF4B12}"/>
                </a:ext>
              </a:extLst>
            </p:cNvPr>
            <p:cNvSpPr/>
            <p:nvPr/>
          </p:nvSpPr>
          <p:spPr>
            <a:xfrm>
              <a:off x="8717715" y="3687591"/>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856DCF-B809-AF7A-F1CF-2B68AF797478}"/>
                </a:ext>
              </a:extLst>
            </p:cNvPr>
            <p:cNvSpPr/>
            <p:nvPr/>
          </p:nvSpPr>
          <p:spPr>
            <a:xfrm>
              <a:off x="8291431" y="3455680"/>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674647B-218B-26AB-6DB2-BFA48D7CFF26}"/>
              </a:ext>
            </a:extLst>
          </p:cNvPr>
          <p:cNvSpPr txBox="1"/>
          <p:nvPr/>
        </p:nvSpPr>
        <p:spPr>
          <a:xfrm>
            <a:off x="675152" y="57570"/>
            <a:ext cx="10559622" cy="830997"/>
          </a:xfrm>
          <a:prstGeom prst="rect">
            <a:avLst/>
          </a:prstGeom>
          <a:noFill/>
        </p:spPr>
        <p:txBody>
          <a:bodyPr wrap="none" rtlCol="0">
            <a:spAutoFit/>
          </a:bodyPr>
          <a:lstStyle/>
          <a:p>
            <a:r>
              <a:rPr lang="en-US" sz="2400" b="1" dirty="0"/>
              <a:t>NOTE:  New Version Coming With Next Scheduling Memo</a:t>
            </a:r>
          </a:p>
          <a:p>
            <a:r>
              <a:rPr lang="en-US" sz="2400" b="1" dirty="0"/>
              <a:t>Also see detailed </a:t>
            </a:r>
            <a:r>
              <a:rPr lang="en-US" sz="2400" b="1" dirty="0" err="1"/>
              <a:t>xls</a:t>
            </a:r>
            <a:r>
              <a:rPr lang="en-US" sz="2400" b="1" dirty="0"/>
              <a:t> file at: </a:t>
            </a:r>
            <a:r>
              <a:rPr lang="en-US" sz="2400" b="1" dirty="0">
                <a:hlinkClick r:id="rId3"/>
              </a:rPr>
              <a:t>https://www.jlab.org/physics/experiments/schedule</a:t>
            </a:r>
            <a:r>
              <a:rPr lang="en-US" sz="2400" b="1" dirty="0"/>
              <a:t> </a:t>
            </a:r>
          </a:p>
        </p:txBody>
      </p:sp>
      <p:sp>
        <p:nvSpPr>
          <p:cNvPr id="16" name="Rectangle 15">
            <a:extLst>
              <a:ext uri="{FF2B5EF4-FFF2-40B4-BE49-F238E27FC236}">
                <a16:creationId xmlns:a16="http://schemas.microsoft.com/office/drawing/2014/main" id="{D16967F0-A807-E404-54CF-92C7B66EEE27}"/>
              </a:ext>
            </a:extLst>
          </p:cNvPr>
          <p:cNvSpPr/>
          <p:nvPr/>
        </p:nvSpPr>
        <p:spPr>
          <a:xfrm>
            <a:off x="8443187" y="5508391"/>
            <a:ext cx="765127" cy="201168"/>
          </a:xfrm>
          <a:prstGeom prst="rect">
            <a:avLst/>
          </a:prstGeom>
          <a:solidFill>
            <a:srgbClr val="1E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03242-1677-CE95-DAA0-97BDEF647C7E}"/>
              </a:ext>
            </a:extLst>
          </p:cNvPr>
          <p:cNvSpPr/>
          <p:nvPr/>
        </p:nvSpPr>
        <p:spPr>
          <a:xfrm>
            <a:off x="9987691" y="5514327"/>
            <a:ext cx="73244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10580C5-A93C-3E2A-CC16-1C46C455B2A8}"/>
              </a:ext>
            </a:extLst>
          </p:cNvPr>
          <p:cNvSpPr/>
          <p:nvPr/>
        </p:nvSpPr>
        <p:spPr>
          <a:xfrm>
            <a:off x="2959829" y="5550533"/>
            <a:ext cx="1028332" cy="1567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939563-7174-463B-E707-C1A071DB77C0}"/>
              </a:ext>
            </a:extLst>
          </p:cNvPr>
          <p:cNvSpPr txBox="1"/>
          <p:nvPr/>
        </p:nvSpPr>
        <p:spPr>
          <a:xfrm>
            <a:off x="1803523" y="5444264"/>
            <a:ext cx="4961936" cy="369332"/>
          </a:xfrm>
          <a:prstGeom prst="rect">
            <a:avLst/>
          </a:prstGeom>
          <a:noFill/>
        </p:spPr>
        <p:txBody>
          <a:bodyPr wrap="none" rtlCol="0">
            <a:spAutoFit/>
          </a:bodyPr>
          <a:lstStyle/>
          <a:p>
            <a:r>
              <a:rPr lang="en-US" dirty="0"/>
              <a:t>NEW Hall D Low Energy Experiment Just Approved!</a:t>
            </a:r>
          </a:p>
        </p:txBody>
      </p:sp>
    </p:spTree>
    <p:extLst>
      <p:ext uri="{BB962C8B-B14F-4D97-AF65-F5344CB8AC3E}">
        <p14:creationId xmlns:p14="http://schemas.microsoft.com/office/powerpoint/2010/main" val="247372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10BAA50-7442-EFE9-A68F-74904478CA6B}"/>
              </a:ext>
            </a:extLst>
          </p:cNvPr>
          <p:cNvSpPr>
            <a:spLocks noGrp="1"/>
          </p:cNvSpPr>
          <p:nvPr>
            <p:ph type="ftr" sz="quarter" idx="11"/>
          </p:nvPr>
        </p:nvSpPr>
        <p:spPr/>
        <p:txBody>
          <a:bodyPr/>
          <a:lstStyle/>
          <a:p>
            <a:r>
              <a:rPr lang="en-US"/>
              <a:t>TJNAF Virtual Site Visit</a:t>
            </a:r>
            <a:endParaRPr lang="en-US" dirty="0"/>
          </a:p>
        </p:txBody>
      </p:sp>
      <p:sp>
        <p:nvSpPr>
          <p:cNvPr id="6" name="Slide Number Placeholder 5">
            <a:extLst>
              <a:ext uri="{FF2B5EF4-FFF2-40B4-BE49-F238E27FC236}">
                <a16:creationId xmlns:a16="http://schemas.microsoft.com/office/drawing/2014/main" id="{8026DA27-9A87-58B1-AD65-08821A6BD8CE}"/>
              </a:ext>
            </a:extLst>
          </p:cNvPr>
          <p:cNvSpPr>
            <a:spLocks noGrp="1"/>
          </p:cNvSpPr>
          <p:nvPr>
            <p:ph type="sldNum" sz="quarter" idx="12"/>
          </p:nvPr>
        </p:nvSpPr>
        <p:spPr/>
        <p:txBody>
          <a:bodyPr/>
          <a:lstStyle/>
          <a:p>
            <a:fld id="{7D1BE87E-F0DE-A44C-894B-E142BEB21E42}" type="slidenum">
              <a:rPr lang="en-US" smtClean="0"/>
              <a:pPr/>
              <a:t>5</a:t>
            </a:fld>
            <a:endParaRPr lang="en-US" dirty="0"/>
          </a:p>
        </p:txBody>
      </p:sp>
      <p:sp>
        <p:nvSpPr>
          <p:cNvPr id="7" name="Date Placeholder 6">
            <a:extLst>
              <a:ext uri="{FF2B5EF4-FFF2-40B4-BE49-F238E27FC236}">
                <a16:creationId xmlns:a16="http://schemas.microsoft.com/office/drawing/2014/main" id="{34390D51-D2BD-BFAD-C620-D7582AF1959D}"/>
              </a:ext>
            </a:extLst>
          </p:cNvPr>
          <p:cNvSpPr>
            <a:spLocks noGrp="1"/>
          </p:cNvSpPr>
          <p:nvPr>
            <p:ph type="dt" sz="half" idx="10"/>
          </p:nvPr>
        </p:nvSpPr>
        <p:spPr/>
        <p:txBody>
          <a:bodyPr/>
          <a:lstStyle/>
          <a:p>
            <a:r>
              <a:rPr lang="en-US"/>
              <a:t>April 29, 2025</a:t>
            </a:r>
            <a:endParaRPr lang="en-US" dirty="0"/>
          </a:p>
        </p:txBody>
      </p:sp>
      <p:pic>
        <p:nvPicPr>
          <p:cNvPr id="9" name="Picture 8" descr="Timeline&#10;&#10;AI-generated content may be incorrect.">
            <a:extLst>
              <a:ext uri="{FF2B5EF4-FFF2-40B4-BE49-F238E27FC236}">
                <a16:creationId xmlns:a16="http://schemas.microsoft.com/office/drawing/2014/main" id="{9BAD0F06-B2F0-D167-1D97-D1DAC083E81A}"/>
              </a:ext>
            </a:extLst>
          </p:cNvPr>
          <p:cNvPicPr>
            <a:picLocks noChangeAspect="1"/>
          </p:cNvPicPr>
          <p:nvPr/>
        </p:nvPicPr>
        <p:blipFill>
          <a:blip r:embed="rId3"/>
          <a:srcRect l="888"/>
          <a:stretch>
            <a:fillRect/>
          </a:stretch>
        </p:blipFill>
        <p:spPr>
          <a:xfrm>
            <a:off x="48128" y="123883"/>
            <a:ext cx="12083712" cy="6610232"/>
          </a:xfrm>
          <a:prstGeom prst="rect">
            <a:avLst/>
          </a:prstGeom>
        </p:spPr>
      </p:pic>
    </p:spTree>
    <p:extLst>
      <p:ext uri="{BB962C8B-B14F-4D97-AF65-F5344CB8AC3E}">
        <p14:creationId xmlns:p14="http://schemas.microsoft.com/office/powerpoint/2010/main" val="138599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BB996-4A9C-EA60-8BD1-573393ACF33D}"/>
              </a:ext>
            </a:extLst>
          </p:cNvPr>
          <p:cNvSpPr/>
          <p:nvPr/>
        </p:nvSpPr>
        <p:spPr>
          <a:xfrm>
            <a:off x="0" y="0"/>
            <a:ext cx="19431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4" name="Title 3">
            <a:extLst>
              <a:ext uri="{FF2B5EF4-FFF2-40B4-BE49-F238E27FC236}">
                <a16:creationId xmlns:a16="http://schemas.microsoft.com/office/drawing/2014/main" id="{49DA2BAD-3E09-DCD5-B407-2F8358E94808}"/>
              </a:ext>
            </a:extLst>
          </p:cNvPr>
          <p:cNvSpPr>
            <a:spLocks noGrp="1"/>
          </p:cNvSpPr>
          <p:nvPr>
            <p:ph type="title"/>
          </p:nvPr>
        </p:nvSpPr>
        <p:spPr>
          <a:xfrm>
            <a:off x="881430" y="317178"/>
            <a:ext cx="5785319" cy="678664"/>
          </a:xfrm>
        </p:spPr>
        <p:txBody>
          <a:bodyPr/>
          <a:lstStyle/>
          <a:p>
            <a:r>
              <a:rPr lang="en-US" sz="3600" dirty="0"/>
              <a:t>Summary</a:t>
            </a:r>
          </a:p>
        </p:txBody>
      </p:sp>
      <p:sp>
        <p:nvSpPr>
          <p:cNvPr id="8" name="Text Placeholder 7">
            <a:extLst>
              <a:ext uri="{FF2B5EF4-FFF2-40B4-BE49-F238E27FC236}">
                <a16:creationId xmlns:a16="http://schemas.microsoft.com/office/drawing/2014/main" id="{C7FAAEDA-7473-6E74-8A31-8A8B8D9441BB}"/>
              </a:ext>
            </a:extLst>
          </p:cNvPr>
          <p:cNvSpPr>
            <a:spLocks noGrp="1"/>
          </p:cNvSpPr>
          <p:nvPr>
            <p:ph type="body" sz="half" idx="2"/>
          </p:nvPr>
        </p:nvSpPr>
        <p:spPr>
          <a:xfrm>
            <a:off x="989716" y="995842"/>
            <a:ext cx="9822459" cy="5331349"/>
          </a:xfrm>
        </p:spPr>
        <p:txBody>
          <a:bodyPr/>
          <a:lstStyle/>
          <a:p>
            <a:r>
              <a:rPr lang="en-US" dirty="0"/>
              <a:t>The FY25 was truly outstanding with high energy, over 800kW, and low trip rates.</a:t>
            </a:r>
          </a:p>
          <a:p>
            <a:endParaRPr lang="en-US" dirty="0"/>
          </a:p>
          <a:p>
            <a:r>
              <a:rPr lang="en-US" dirty="0"/>
              <a:t>Going forward, we will mostly be running at a three-hall machine with a series of major installations:</a:t>
            </a:r>
          </a:p>
          <a:p>
            <a:pPr marL="342900" indent="-342900">
              <a:buFont typeface="Arial" panose="020B0604020202020204" pitchFamily="34" charset="0"/>
              <a:buChar char="•"/>
            </a:pPr>
            <a:r>
              <a:rPr lang="en-US" dirty="0"/>
              <a:t>Moller Installation In Hall A</a:t>
            </a:r>
          </a:p>
          <a:p>
            <a:pPr marL="342900" indent="-342900">
              <a:buFont typeface="Arial" panose="020B0604020202020204" pitchFamily="34" charset="0"/>
              <a:buChar char="•"/>
            </a:pPr>
            <a:r>
              <a:rPr lang="en-US" dirty="0"/>
              <a:t>Hyper-nuclear and Tensor installations in Hall C</a:t>
            </a:r>
          </a:p>
          <a:p>
            <a:pPr marL="342900" indent="-342900">
              <a:buFont typeface="Arial" panose="020B0604020202020204" pitchFamily="34" charset="0"/>
              <a:buChar char="•"/>
            </a:pPr>
            <a:r>
              <a:rPr lang="en-US" dirty="0"/>
              <a:t>K-Long in Hall D</a:t>
            </a:r>
          </a:p>
          <a:p>
            <a:endParaRPr lang="en-US" dirty="0"/>
          </a:p>
          <a:p>
            <a:r>
              <a:rPr lang="en-US" dirty="0"/>
              <a:t>FY26 will be running halls B, C, and D.</a:t>
            </a:r>
          </a:p>
          <a:p>
            <a:endParaRPr lang="en-US" dirty="0"/>
          </a:p>
          <a:p>
            <a:r>
              <a:rPr lang="en-US" dirty="0"/>
              <a:t>FY27 likely start with B, C and D and about half-way thru the run period switch to A, B and C as Moller starts its run and </a:t>
            </a:r>
            <a:r>
              <a:rPr lang="en-US" dirty="0" err="1"/>
              <a:t>Hypernuclear</a:t>
            </a:r>
            <a:r>
              <a:rPr lang="en-US" dirty="0"/>
              <a:t> starts its installation. </a:t>
            </a:r>
            <a:r>
              <a:rPr lang="en-US" b="1" dirty="0">
                <a:highlight>
                  <a:srgbClr val="FFFF00"/>
                </a:highlight>
              </a:rPr>
              <a:t>Tentative plan!</a:t>
            </a:r>
          </a:p>
          <a:p>
            <a:r>
              <a:rPr lang="en-US" b="1" dirty="0"/>
              <a:t>ALSO, ALL EXPERIMENTS MUST PASS THEIR EXP. READINESS REVIEW!!</a:t>
            </a:r>
          </a:p>
        </p:txBody>
      </p:sp>
    </p:spTree>
    <p:extLst>
      <p:ext uri="{BB962C8B-B14F-4D97-AF65-F5344CB8AC3E}">
        <p14:creationId xmlns:p14="http://schemas.microsoft.com/office/powerpoint/2010/main" val="1139284077"/>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3" id="{3B269B79-482B-CB48-8F1B-DE1E93D1D15C}" vid="{F7CB5D91-9C74-4C48-B8C9-8E1FE7F85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CE15F5A724E4995E449CDD4BB4BEB" ma:contentTypeVersion="16" ma:contentTypeDescription="Create a new document." ma:contentTypeScope="" ma:versionID="c62b01ce62ebee0f951f5ac11ddef13c">
  <xsd:schema xmlns:xsd="http://www.w3.org/2001/XMLSchema" xmlns:xs="http://www.w3.org/2001/XMLSchema" xmlns:p="http://schemas.microsoft.com/office/2006/metadata/properties" xmlns:ns3="2626a30e-e30c-49d2-b28e-4b15466de7c6" xmlns:ns4="77586f14-e94f-440a-8709-25c562d20f3f" targetNamespace="http://schemas.microsoft.com/office/2006/metadata/properties" ma:root="true" ma:fieldsID="c92bec7bf08c4b084339b9ee557d397c" ns3:_="" ns4:_="">
    <xsd:import namespace="2626a30e-e30c-49d2-b28e-4b15466de7c6"/>
    <xsd:import namespace="77586f14-e94f-440a-8709-25c562d20f3f"/>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6a30e-e30c-49d2-b28e-4b15466de7c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86f14-e94f-440a-8709-25c562d20f3f"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626a30e-e30c-49d2-b28e-4b15466de7c6" xsi:nil="true"/>
  </documentManagement>
</p:properties>
</file>

<file path=customXml/itemProps1.xml><?xml version="1.0" encoding="utf-8"?>
<ds:datastoreItem xmlns:ds="http://schemas.openxmlformats.org/officeDocument/2006/customXml" ds:itemID="{F62FBB26-56DD-4039-A8D4-E63CBA2F0BB0}">
  <ds:schemaRefs>
    <ds:schemaRef ds:uri="http://schemas.microsoft.com/sharepoint/v3/contenttype/forms"/>
  </ds:schemaRefs>
</ds:datastoreItem>
</file>

<file path=customXml/itemProps2.xml><?xml version="1.0" encoding="utf-8"?>
<ds:datastoreItem xmlns:ds="http://schemas.openxmlformats.org/officeDocument/2006/customXml" ds:itemID="{E481670A-2B76-447E-B433-B1E4435A2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6a30e-e30c-49d2-b28e-4b15466de7c6"/>
    <ds:schemaRef ds:uri="77586f14-e94f-440a-8709-25c562d20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BCF9DF-7427-45A3-970D-A039646314B0}">
  <ds:schemaRefs>
    <ds:schemaRef ds:uri="http://schemas.microsoft.com/office/2006/documentManagement/types"/>
    <ds:schemaRef ds:uri="http://www.w3.org/XML/1998/namespace"/>
    <ds:schemaRef ds:uri="2626a30e-e30c-49d2-b28e-4b15466de7c6"/>
    <ds:schemaRef ds:uri="http://purl.org/dc/elements/1.1/"/>
    <ds:schemaRef ds:uri="77586f14-e94f-440a-8709-25c562d20f3f"/>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JeffersonLabTemplate_JG_2503</Template>
  <TotalTime>7951</TotalTime>
  <Words>731</Words>
  <Application>Microsoft Macintosh PowerPoint</Application>
  <PresentationFormat>Widescreen</PresentationFormat>
  <Paragraphs>55</Paragraphs>
  <Slides>6</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Jefferson Lab Theme 1</vt:lpstr>
      <vt:lpstr>Accelerator Schedule</vt:lpstr>
      <vt:lpstr>PowerPoint Presentation</vt:lpstr>
      <vt:lpstr>Nuclear Physics Experiment Scheduling (NPES) Committee </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Drewery</dc:creator>
  <cp:lastModifiedBy>Douglas Higinbotham</cp:lastModifiedBy>
  <cp:revision>21</cp:revision>
  <cp:lastPrinted>2024-11-21T18:51:38Z</cp:lastPrinted>
  <dcterms:created xsi:type="dcterms:W3CDTF">2025-03-12T19:30:16Z</dcterms:created>
  <dcterms:modified xsi:type="dcterms:W3CDTF">2025-10-13T11:32:31Z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0x0101008FCCE15F5A724E4995E449CDD4BB4BEB</vt:lpwstr>
  </property>
</Properties>
</file>