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0"/>
  </p:notesMasterIdLst>
  <p:handoutMasterIdLst>
    <p:handoutMasterId r:id="rId11"/>
  </p:handoutMasterIdLst>
  <p:sldIdLst>
    <p:sldId id="720" r:id="rId5"/>
    <p:sldId id="804" r:id="rId6"/>
    <p:sldId id="832" r:id="rId7"/>
    <p:sldId id="835" r:id="rId8"/>
    <p:sldId id="837" r:id="rId9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2C4D788F-4088-4228-B377-02A1C03EEF90}">
          <p14:sldIdLst>
            <p14:sldId id="720"/>
            <p14:sldId id="804"/>
            <p14:sldId id="832"/>
            <p14:sldId id="835"/>
            <p14:sldId id="837"/>
          </p14:sldIdLst>
        </p14:section>
        <p14:section name="Action Items" id="{32993A86-AB31-409D-ABE0-DC9D1B0E200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402C04-C496-06BF-D4FB-A829255B66C1}" name="Joel Dolbeck" initials="JD" userId="S::dolbeck@jlab.org::5abf2b90-9546-4cd3-abab-d4d7188c63fb" providerId="AD"/>
  <p188:author id="{E7BCFD4B-9F33-0743-6629-3086C103021B}" name="Kent Hammack" initials="KH" userId="S::hammack@jlab.org::f07e14d7-1a7a-4e8b-83ab-f092e8663bf2" providerId="AD"/>
  <p188:author id="{01239EAD-09EC-26D3-C7BA-CA2BF23A6E2B}" name="Christine Snetter" initials="CS" userId="S::snetter@jlab.org::69cbdfbb-913f-40e0-8e6d-3e20c9193fb6" providerId="AD"/>
  <p188:author id="{70088AED-A262-9F95-1DC9-9DDAF4E9CDAF}" name="Melissa Torres" initials="MT" userId="S::torres@jlab.org::38668517-4821-429b-950b-40cd8f7df9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E1B81-0E1D-462C-8FF5-680F8214A974}" v="2" dt="2025-08-29T13:09:40.772"/>
    <p1510:client id="{AAE4F5B9-746D-BC2B-47AF-0A66E0B711D7}" v="1" dt="2025-08-29T13:06:49.913"/>
    <p1510:client id="{3FD8954B-3362-571E-64BB-A6DB0B4B4234}" v="25" dt="2025-08-28T22:51:07.027"/>
    <p1510:client id="{874C0BF1-3E78-E093-663E-EC37922628C9}" v="2" dt="2025-08-29T14:27:37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8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2611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0" y="1"/>
            <a:ext cx="3010323" cy="462611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r">
              <a:defRPr sz="1200"/>
            </a:lvl1pPr>
          </a:lstStyle>
          <a:p>
            <a:fld id="{042F2A03-7940-491F-BFBE-3FA2B1E2CCEC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590"/>
            <a:ext cx="3010323" cy="462610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0" y="8757590"/>
            <a:ext cx="3010323" cy="462610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r">
              <a:defRPr sz="1200"/>
            </a:lvl1pPr>
          </a:lstStyle>
          <a:p>
            <a:fld id="{EB7A672F-A56C-4F6B-8CEC-C97D4E5EE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0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0323" cy="462611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1"/>
            <a:ext cx="3010323" cy="462611"/>
          </a:xfrm>
          <a:prstGeom prst="rect">
            <a:avLst/>
          </a:prstGeom>
        </p:spPr>
        <p:txBody>
          <a:bodyPr vert="horz" lIns="92372" tIns="46186" rIns="92372" bIns="46186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2" tIns="46186" rIns="92372" bIns="461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72" tIns="46186" rIns="92372" bIns="461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0"/>
            <a:ext cx="3010323" cy="462610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57590"/>
            <a:ext cx="3010323" cy="462610"/>
          </a:xfrm>
          <a:prstGeom prst="rect">
            <a:avLst/>
          </a:prstGeom>
        </p:spPr>
        <p:txBody>
          <a:bodyPr vert="horz" lIns="92372" tIns="46186" rIns="92372" bIns="46186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CA8A6-8CF7-4D94-A6AB-5AD8C23F43B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2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CA8A6-8CF7-4D94-A6AB-5AD8C23F43B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5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3E93E-A912-AB3A-4F90-E1632B81D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8B7683-0C4A-95AC-FE58-3D2840ABF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8A038-72B8-F9D7-C344-5060663D9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125A1-E184-5807-F23C-A248B2094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CA8A6-8CF7-4D94-A6AB-5AD8C23F43B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1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4850"/>
            <a:ext cx="4694238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CA8A6-8CF7-4D94-A6AB-5AD8C23F43B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3EBB28C-F37A-4DF0-A125-492061B70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0" y="6370625"/>
            <a:ext cx="386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FML/SO Review, 14 Nov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0" y="6370625"/>
            <a:ext cx="386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892"/>
            <a:ext cx="9144000" cy="1212609"/>
          </a:xfrm>
        </p:spPr>
        <p:txBody>
          <a:bodyPr anchor="ctr"/>
          <a:lstStyle/>
          <a:p>
            <a:r>
              <a:rPr lang="en-US" dirty="0">
                <a:latin typeface="Aptos"/>
                <a:cs typeface="Arial"/>
              </a:rPr>
              <a:t>FM&amp;L SAM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824" y="1484243"/>
            <a:ext cx="7729293" cy="37371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cs typeface="Arial"/>
              </a:rPr>
              <a:t>Facilities, Management &amp; Logistics </a:t>
            </a:r>
          </a:p>
          <a:p>
            <a:r>
              <a:rPr lang="en-US" sz="2400" b="1" dirty="0">
                <a:solidFill>
                  <a:srgbClr val="C00000"/>
                </a:solidFill>
                <a:latin typeface="Aptos" panose="020B0004020202020204" pitchFamily="34" charset="0"/>
                <a:cs typeface="Arial"/>
              </a:rPr>
              <a:t>FY25-26 SAM Project List</a:t>
            </a:r>
          </a:p>
          <a:p>
            <a:endParaRPr lang="en-US" sz="2400" b="1" dirty="0">
              <a:solidFill>
                <a:srgbClr val="C00000"/>
              </a:solidFill>
              <a:latin typeface="Aptos" panose="020B0004020202020204" pitchFamily="34" charset="0"/>
              <a:cs typeface="Arial"/>
            </a:endParaRPr>
          </a:p>
          <a:p>
            <a:endParaRPr lang="en-US" sz="2000" dirty="0">
              <a:solidFill>
                <a:srgbClr val="C00000"/>
              </a:solidFill>
              <a:latin typeface="Aptos" panose="020B0004020202020204" pitchFamily="34" charset="0"/>
              <a:cs typeface="Arial"/>
            </a:endParaRPr>
          </a:p>
          <a:p>
            <a:endParaRPr lang="en-US" sz="2000" dirty="0">
              <a:solidFill>
                <a:srgbClr val="C00000"/>
              </a:solidFill>
              <a:latin typeface="Aptos" panose="020B0004020202020204" pitchFamily="34" charset="0"/>
              <a:cs typeface="Arial"/>
            </a:endParaRPr>
          </a:p>
          <a:p>
            <a:endParaRPr lang="en-US" sz="2000" dirty="0">
              <a:solidFill>
                <a:srgbClr val="C00000"/>
              </a:solidFill>
              <a:latin typeface="Aptos" panose="020B0004020202020204" pitchFamily="34" charset="0"/>
              <a:cs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99824" y="4785830"/>
            <a:ext cx="4935805" cy="11115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/>
            <a:endParaRPr lang="en-US" sz="21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/>
              </a:rPr>
              <a:t>Sep 2025</a:t>
            </a:r>
          </a:p>
        </p:txBody>
      </p:sp>
    </p:spTree>
    <p:extLst>
      <p:ext uri="{BB962C8B-B14F-4D97-AF65-F5344CB8AC3E}">
        <p14:creationId xmlns:p14="http://schemas.microsoft.com/office/powerpoint/2010/main" val="77468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19082"/>
            <a:ext cx="80772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i="1" kern="0">
              <a:solidFill>
                <a:srgbClr val="0000FF"/>
              </a:solidFill>
              <a:latin typeface="Arial"/>
              <a:ea typeface="ＭＳ Ｐゴシック" charset="-128"/>
            </a:endParaRP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r>
              <a:rPr lang="en-US" sz="1600" kern="0">
                <a:solidFill>
                  <a:srgbClr val="000000"/>
                </a:solidFill>
                <a:latin typeface="Arial"/>
                <a:ea typeface="ＭＳ Ｐゴシック" charset="-128"/>
                <a:cs typeface="Times New Roman"/>
              </a:rPr>
              <a:t>	</a:t>
            </a:r>
            <a:r>
              <a:rPr lang="en-US" sz="1600" i="1" kern="0">
                <a:solidFill>
                  <a:srgbClr val="000000"/>
                </a:solidFill>
                <a:latin typeface="Arial"/>
                <a:ea typeface="ＭＳ Ｐゴシック" charset="-128"/>
                <a:cs typeface="Times New Roman"/>
              </a:rPr>
              <a:t>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" y="1205947"/>
            <a:ext cx="8763000" cy="5462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Road Repairs: </a:t>
            </a: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RFP amended to add additional areas of repair; due mid-Aug.  Construction is tentatively scheduled between Sep 8 – Oct 3, project scheduled to complete Q1 FY26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Aptos" panose="020B0004020202020204" pitchFamily="34" charset="0"/>
                <a:cs typeface="Arial"/>
              </a:rPr>
              <a:t>LERF Duct Repair:  </a:t>
            </a:r>
            <a:r>
              <a:rPr lang="en-US" sz="2000" dirty="0">
                <a:latin typeface="Aptos" panose="020B0004020202020204" pitchFamily="34" charset="0"/>
                <a:cs typeface="Arial"/>
              </a:rPr>
              <a:t>Repair of underground HVAC ducting. Work will start in Sep; completion date dependent on evaluation of failure and lead time on materials needed to repair or replace 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Aptos" panose="020B0004020202020204" pitchFamily="34" charset="0"/>
                <a:cs typeface="Arial"/>
              </a:rPr>
              <a:t>Cooling Tower Drives Replacement: </a:t>
            </a:r>
            <a:r>
              <a:rPr lang="en-US" sz="2000" dirty="0">
                <a:latin typeface="Aptos" panose="020B0004020202020204" pitchFamily="34" charset="0"/>
                <a:cs typeface="Arial"/>
              </a:rPr>
              <a:t>Scope includes replacement of 10 existing fan drivetrains in cooling tower cells (3 at CUP, 5 at N/S Access, and 1 at CTF and CHL). Work scheduled for completion by Oct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Aptos" panose="020B0004020202020204" pitchFamily="34" charset="0"/>
                <a:cs typeface="Arial"/>
              </a:rPr>
              <a:t>Hall C Electrical Modifications: </a:t>
            </a:r>
            <a:r>
              <a:rPr lang="en-US" sz="2000" dirty="0">
                <a:latin typeface="Aptos" panose="020B0004020202020204" pitchFamily="34" charset="0"/>
                <a:cs typeface="Arial"/>
              </a:rPr>
              <a:t>Phase 1 – Replace feeder cable, conduit, and pull box from top of Hall C down to switchboard 96-SWBD-ESC.  Contract award scheduled for Sep. Targeting Nov timeframe for work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Building 36 HVAC for Magnet Refurbishment Bay:  </a:t>
            </a: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New air conditioning system and ducting to provide space cooling. Contract award scheduled for Sep with an estimated completion Q3 FY26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Aptos" panose="020B000402020202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ptos" panose="020B000402020202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lang="en-US" sz="2100" b="1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D9A75-4CA2-DFA4-D732-6B33D1C51082}"/>
              </a:ext>
            </a:extLst>
          </p:cNvPr>
          <p:cNvSpPr txBox="1">
            <a:spLocks/>
          </p:cNvSpPr>
          <p:nvPr/>
        </p:nvSpPr>
        <p:spPr>
          <a:xfrm>
            <a:off x="4226807" y="6456599"/>
            <a:ext cx="536158" cy="3033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7E1C93C-5050-FC42-8F10-D22D4F119D13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US" sz="120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EB87771-22D0-88E1-1D9B-26EA4583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984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2800" dirty="0">
                <a:latin typeface="Aptos" panose="020B0004020202020204" pitchFamily="34" charset="0"/>
                <a:ea typeface="+mn-ea"/>
                <a:cs typeface="Arial"/>
              </a:rPr>
              <a:t>FML Construction Projects</a:t>
            </a:r>
          </a:p>
        </p:txBody>
      </p:sp>
    </p:spTree>
    <p:extLst>
      <p:ext uri="{BB962C8B-B14F-4D97-AF65-F5344CB8AC3E}">
        <p14:creationId xmlns:p14="http://schemas.microsoft.com/office/powerpoint/2010/main" val="91598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19082"/>
            <a:ext cx="80772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i="1" kern="0">
              <a:solidFill>
                <a:srgbClr val="0000FF"/>
              </a:solidFill>
              <a:latin typeface="Arial"/>
              <a:ea typeface="ＭＳ Ｐゴシック" charset="-128"/>
            </a:endParaRP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r>
              <a:rPr lang="en-US" sz="1600" kern="0">
                <a:solidFill>
                  <a:srgbClr val="000000"/>
                </a:solidFill>
                <a:latin typeface="Arial"/>
                <a:ea typeface="ＭＳ Ｐゴシック" charset="-128"/>
                <a:cs typeface="Times New Roman"/>
              </a:rPr>
              <a:t>	</a:t>
            </a:r>
            <a:r>
              <a:rPr lang="en-US" sz="1600" i="1" kern="0">
                <a:solidFill>
                  <a:srgbClr val="000000"/>
                </a:solidFill>
                <a:latin typeface="Arial"/>
                <a:ea typeface="ＭＳ Ｐゴシック" charset="-128"/>
                <a:cs typeface="Times New Roman"/>
              </a:rPr>
              <a:t>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954157"/>
            <a:ext cx="8763000" cy="55024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Aptos"/>
                <a:cs typeface="Arial"/>
              </a:rPr>
              <a:t>N &amp; S Access Cooling: </a:t>
            </a:r>
            <a:r>
              <a:rPr lang="en-US" sz="2000" dirty="0">
                <a:latin typeface="Aptos"/>
                <a:cs typeface="Arial"/>
              </a:rPr>
              <a:t>Scope includes ductwork modifications to improve circulation of existing cooling. Contract awarded, material submittals approved. Work to start and finish in Sep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0000"/>
              </a:solidFill>
              <a:latin typeface="Aptos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Aptos"/>
                <a:cs typeface="Arial"/>
              </a:rPr>
              <a:t>LERF and Test Lab Guardrails: </a:t>
            </a:r>
            <a:r>
              <a:rPr lang="en-US" sz="2000" dirty="0">
                <a:solidFill>
                  <a:srgbClr val="000000"/>
                </a:solidFill>
                <a:latin typeface="Aptos"/>
                <a:cs typeface="Arial"/>
              </a:rPr>
              <a:t>LERF guardrail installation scheduled for </a:t>
            </a:r>
            <a:r>
              <a:rPr lang="en-US" sz="2000">
                <a:solidFill>
                  <a:srgbClr val="000000"/>
                </a:solidFill>
                <a:latin typeface="Aptos"/>
                <a:cs typeface="Arial"/>
              </a:rPr>
              <a:t>Sep. Test Lab guardrails completion estimated for Q1 FY26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00000"/>
              </a:solidFill>
              <a:latin typeface="Aptos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Aptos"/>
                <a:cs typeface="Arial"/>
              </a:rPr>
              <a:t>87 HVAC Controls Replacement:  </a:t>
            </a:r>
            <a:r>
              <a:rPr lang="en-US" sz="2000" dirty="0">
                <a:solidFill>
                  <a:srgbClr val="000000"/>
                </a:solidFill>
                <a:latin typeface="Aptos"/>
                <a:cs typeface="Arial"/>
              </a:rPr>
              <a:t>Replacement of existing “end of life” BAS controls with new JCI controls. Work starting in Sep and scheduled to finish in Q1 FY26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Aptos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Aptos"/>
                <a:cs typeface="Arial"/>
              </a:rPr>
              <a:t>Site Electrical Metering: </a:t>
            </a:r>
            <a:r>
              <a:rPr lang="en-US" sz="2000" dirty="0">
                <a:solidFill>
                  <a:srgbClr val="000000"/>
                </a:solidFill>
                <a:latin typeface="Aptos"/>
                <a:cs typeface="Arial"/>
              </a:rPr>
              <a:t>Install remaining 24 meters on the accelerator site. (Service Buildings and End Stations)  Work scheduled to be completed during this SAM. Close coordination with Operations, subcontractor and FM&amp;L will be required</a:t>
            </a: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D9A75-4CA2-DFA4-D732-6B33D1C51082}"/>
              </a:ext>
            </a:extLst>
          </p:cNvPr>
          <p:cNvSpPr txBox="1">
            <a:spLocks/>
          </p:cNvSpPr>
          <p:nvPr/>
        </p:nvSpPr>
        <p:spPr>
          <a:xfrm>
            <a:off x="4226807" y="6456599"/>
            <a:ext cx="536158" cy="3033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7E1C93C-5050-FC42-8F10-D22D4F119D13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US" sz="120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EB87771-22D0-88E1-1D9B-26EA4583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10625" cy="72984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2800" dirty="0">
                <a:latin typeface="Aptos" panose="020B0004020202020204" pitchFamily="34" charset="0"/>
                <a:ea typeface="+mn-ea"/>
                <a:cs typeface="Arial"/>
              </a:rPr>
              <a:t>FML Construction Projects</a:t>
            </a:r>
          </a:p>
        </p:txBody>
      </p:sp>
    </p:spTree>
    <p:extLst>
      <p:ext uri="{BB962C8B-B14F-4D97-AF65-F5344CB8AC3E}">
        <p14:creationId xmlns:p14="http://schemas.microsoft.com/office/powerpoint/2010/main" val="52289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99961-C42B-3EC6-92FB-99987E93B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1E6666-319C-F76B-38C0-DE27EB90C13B}"/>
              </a:ext>
            </a:extLst>
          </p:cNvPr>
          <p:cNvSpPr/>
          <p:nvPr/>
        </p:nvSpPr>
        <p:spPr>
          <a:xfrm>
            <a:off x="381000" y="1419082"/>
            <a:ext cx="80772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i="1" kern="0">
              <a:solidFill>
                <a:srgbClr val="0000FF"/>
              </a:solidFill>
              <a:latin typeface="Arial"/>
              <a:ea typeface="ＭＳ Ｐゴシック" charset="-128"/>
            </a:endParaRP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r>
              <a:rPr lang="en-US" sz="1600" kern="0">
                <a:solidFill>
                  <a:srgbClr val="000000"/>
                </a:solidFill>
                <a:latin typeface="Arial"/>
                <a:ea typeface="ＭＳ Ｐゴシック" charset="-128"/>
                <a:cs typeface="Times New Roman"/>
              </a:rPr>
              <a:t>	</a:t>
            </a:r>
            <a:r>
              <a:rPr lang="en-US" sz="1600" i="1" kern="0">
                <a:solidFill>
                  <a:srgbClr val="000000"/>
                </a:solidFill>
                <a:latin typeface="Arial"/>
                <a:ea typeface="ＭＳ Ｐゴシック" charset="-128"/>
                <a:cs typeface="Times New Roman"/>
              </a:rPr>
              <a:t>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075C3B-5B80-6C19-AC43-1D69BB002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67409"/>
            <a:ext cx="8763000" cy="5347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ptos"/>
                <a:cs typeface="Arial"/>
              </a:rPr>
              <a:t>Includes crack repair, replacement of water collection and pumping stations and electrical circuit installation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Aptos"/>
                <a:cs typeface="Arial"/>
              </a:rPr>
              <a:t>Leak Repair 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ptos"/>
                <a:cs typeface="Arial"/>
              </a:rPr>
              <a:t>RFP for leak repairs issued. Work to be executed during this SAM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Aptos"/>
                <a:cs typeface="Arial"/>
              </a:rPr>
              <a:t>Electrical 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ptos"/>
                <a:cs typeface="Arial"/>
              </a:rPr>
              <a:t>Upgrade electrical with permanent wiring (remove extension cords) in support of 17 water collection pump stations. Work to be executed by BOA subcontractor during this SAM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Aptos"/>
                <a:cs typeface="Arial"/>
              </a:rPr>
              <a:t>Mechanical</a:t>
            </a:r>
          </a:p>
          <a:p>
            <a:pPr lvl="1">
              <a:lnSpc>
                <a:spcPct val="100000"/>
              </a:lnSpc>
              <a:buFont typeface="Arial" charset="-122"/>
              <a:buChar char="•"/>
            </a:pPr>
            <a:r>
              <a:rPr lang="en-US" dirty="0">
                <a:solidFill>
                  <a:srgbClr val="000000"/>
                </a:solidFill>
                <a:latin typeface="Aptos"/>
                <a:cs typeface="Arial"/>
              </a:rPr>
              <a:t>Replace 10 water collection and pumping stations with permanent engineered solutions during this SAM</a:t>
            </a:r>
          </a:p>
          <a:p>
            <a:pPr lvl="1">
              <a:lnSpc>
                <a:spcPct val="100000"/>
              </a:lnSpc>
              <a:buFont typeface="Arial" charset="-122"/>
              <a:buChar char="•"/>
            </a:pPr>
            <a:r>
              <a:rPr lang="en-US" dirty="0">
                <a:solidFill>
                  <a:srgbClr val="000000"/>
                </a:solidFill>
                <a:latin typeface="Aptos"/>
                <a:cs typeface="Arial"/>
              </a:rPr>
              <a:t>Remaining 7 stations will be refurbished until they can be replaced during the next SAM in FY26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5F8F9-6BC7-E4EE-FE15-1174229DBF53}"/>
              </a:ext>
            </a:extLst>
          </p:cNvPr>
          <p:cNvSpPr txBox="1">
            <a:spLocks/>
          </p:cNvSpPr>
          <p:nvPr/>
        </p:nvSpPr>
        <p:spPr>
          <a:xfrm>
            <a:off x="4226807" y="6456599"/>
            <a:ext cx="536158" cy="3033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7E1C93C-5050-FC42-8F10-D22D4F119D13}" type="slidenum">
              <a:rPr lang="en-US" sz="1200" smtClea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US" sz="120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5413519-6F39-3AB6-B406-440F2190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2800" dirty="0">
                <a:latin typeface="Aptos" panose="020B0004020202020204" pitchFamily="34" charset="0"/>
                <a:ea typeface="+mn-ea"/>
                <a:cs typeface="Arial"/>
              </a:rPr>
              <a:t>CEBAF Water Intrusion Repairs and Modifications </a:t>
            </a:r>
          </a:p>
        </p:txBody>
      </p:sp>
    </p:spTree>
    <p:extLst>
      <p:ext uri="{BB962C8B-B14F-4D97-AF65-F5344CB8AC3E}">
        <p14:creationId xmlns:p14="http://schemas.microsoft.com/office/powerpoint/2010/main" val="418956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19082"/>
            <a:ext cx="80772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i="1" kern="0">
              <a:solidFill>
                <a:srgbClr val="0000FF"/>
              </a:solidFill>
              <a:latin typeface="Arial"/>
              <a:ea typeface="ＭＳ Ｐゴシック" charset="-128"/>
            </a:endParaRPr>
          </a:p>
          <a:p>
            <a:pPr>
              <a:lnSpc>
                <a:spcPct val="115000"/>
              </a:lnSpc>
              <a:tabLst>
                <a:tab pos="685800" algn="l"/>
              </a:tabLst>
            </a:pPr>
            <a:r>
              <a:rPr lang="en-US" sz="1600" kern="0">
                <a:solidFill>
                  <a:srgbClr val="000000"/>
                </a:solidFill>
                <a:latin typeface="Arial"/>
                <a:ea typeface="ＭＳ Ｐゴシック" charset="-128"/>
                <a:cs typeface="Times New Roman"/>
              </a:rPr>
              <a:t>	</a:t>
            </a:r>
            <a:r>
              <a:rPr lang="en-US" sz="1600" i="1" kern="0">
                <a:solidFill>
                  <a:srgbClr val="000000"/>
                </a:solidFill>
                <a:latin typeface="Arial"/>
                <a:ea typeface="ＭＳ Ｐゴシック" charset="-128"/>
                <a:cs typeface="Times New Roman"/>
              </a:rPr>
              <a:t>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960782"/>
            <a:ext cx="8582964" cy="5698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Aptos"/>
                <a:cs typeface="Arial"/>
              </a:rPr>
              <a:t>Electrical Inspections: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ptos"/>
                <a:cs typeface="Arial"/>
              </a:rPr>
              <a:t>FY25 SAM work focused in Halls A/B/C using both JSA staff and contractors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ptos"/>
                <a:cs typeface="Arial"/>
              </a:rPr>
              <a:t>8 SWBDs (3 Hall A, 3 Hall B, 2 Hall C)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ptos"/>
                <a:cs typeface="Arial"/>
              </a:rPr>
              <a:t>~120 Panel Boards (less than 400 A) throughout Halls A/B/C</a:t>
            </a:r>
            <a:endParaRPr lang="en-US">
              <a:latin typeface="Aptos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Aptos"/>
                <a:cs typeface="Arial"/>
              </a:rPr>
              <a:t>PMs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ptos"/>
                <a:cs typeface="Arial"/>
              </a:rPr>
              <a:t>Electrical: 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latin typeface="Aptos"/>
                <a:cs typeface="Arial"/>
              </a:rPr>
              <a:t>5 yr SWBD cleaning in Halls A/B/C IAW ESH 6230 T5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latin typeface="Aptos"/>
                <a:cs typeface="Arial"/>
              </a:rPr>
              <a:t>CEBAF and LERF: Perform annual 1 yr external inspections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en-US" dirty="0">
              <a:latin typeface="Aptos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ptos"/>
                <a:cs typeface="Arial"/>
              </a:rPr>
              <a:t>Mechanical: 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Aptos"/>
                <a:cs typeface="Arial"/>
              </a:rPr>
              <a:t>Multiple PMs throughout the accelerator and support facilities. </a:t>
            </a:r>
            <a:r>
              <a:rPr lang="en-US" dirty="0" err="1">
                <a:latin typeface="Aptos"/>
                <a:cs typeface="Arial"/>
              </a:rPr>
              <a:t>Masterlist</a:t>
            </a:r>
            <a:r>
              <a:rPr lang="en-US" dirty="0">
                <a:latin typeface="Aptos"/>
                <a:cs typeface="Arial"/>
              </a:rPr>
              <a:t> and </a:t>
            </a:r>
            <a:r>
              <a:rPr lang="en-US" dirty="0" err="1">
                <a:latin typeface="Aptos"/>
                <a:cs typeface="Arial"/>
              </a:rPr>
              <a:t>ATLis</a:t>
            </a:r>
            <a:r>
              <a:rPr lang="en-US" dirty="0">
                <a:latin typeface="Aptos"/>
                <a:cs typeface="Arial"/>
              </a:rPr>
              <a:t> approval managed with Accelerator Operations</a:t>
            </a:r>
            <a:r>
              <a:rPr lang="en-US" sz="2200" dirty="0">
                <a:latin typeface="Aptos"/>
                <a:cs typeface="Arial"/>
              </a:rPr>
              <a:t> </a:t>
            </a:r>
            <a:endParaRPr lang="en-US" sz="2200"/>
          </a:p>
          <a:p>
            <a:pPr lvl="3">
              <a:lnSpc>
                <a:spcPct val="110000"/>
              </a:lnSpc>
            </a:pPr>
            <a:endParaRPr lang="en-US" sz="1700" dirty="0">
              <a:latin typeface="Arial"/>
              <a:cs typeface="Arial"/>
            </a:endParaRPr>
          </a:p>
          <a:p>
            <a:pPr lvl="2">
              <a:lnSpc>
                <a:spcPct val="110000"/>
              </a:lnSpc>
            </a:pPr>
            <a:endParaRPr lang="en-US" sz="1900" dirty="0"/>
          </a:p>
          <a:p>
            <a:pPr lvl="1">
              <a:lnSpc>
                <a:spcPct val="110000"/>
              </a:lnSpc>
            </a:pPr>
            <a:endParaRPr lang="en-US" sz="1900" dirty="0"/>
          </a:p>
          <a:p>
            <a:pPr marL="0" indent="0">
              <a:lnSpc>
                <a:spcPct val="110000"/>
              </a:lnSpc>
              <a:buNone/>
            </a:pPr>
            <a:endParaRPr lang="en-US" sz="2100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700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900" dirty="0"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10000"/>
              </a:lnSpc>
            </a:pPr>
            <a:endParaRPr lang="en-US" sz="2300" dirty="0">
              <a:latin typeface="Arial"/>
              <a:ea typeface="Calibri" panose="020F0502020204030204" pitchFamily="34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Arial"/>
              <a:ea typeface="Calibri" panose="020F0502020204030204" pitchFamily="34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a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2100" dirty="0">
              <a:ea typeface="Calibri" panose="020F0502020204030204" pitchFamily="34" charset="0"/>
            </a:endParaRPr>
          </a:p>
          <a:p>
            <a:pPr lvl="1"/>
            <a:endParaRPr lang="en-US" sz="1600" b="1" dirty="0">
              <a:ea typeface="Calibri" panose="020F0502020204030204" pitchFamily="34" charset="0"/>
            </a:endParaRPr>
          </a:p>
          <a:p>
            <a:pPr lvl="1"/>
            <a:endParaRPr lang="en-US" sz="1800" dirty="0"/>
          </a:p>
          <a:p>
            <a:endParaRPr lang="en-US" sz="1800" b="1" dirty="0"/>
          </a:p>
          <a:p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AutoShape 2" descr="https://gbc-powerpoint.officeapps.live.com/pods/GetClipboardImage.ashx?Id=4b3f0652-05c4-4c18-95ff-2aedd38e6b25&amp;DC=GB4&amp;pkey=dfb39a20-12b0-48c0-b7b3-16b05b8327c4&amp;wdwaccluster=GB4">
            <a:extLst>
              <a:ext uri="{FF2B5EF4-FFF2-40B4-BE49-F238E27FC236}">
                <a16:creationId xmlns:a16="http://schemas.microsoft.com/office/drawing/2014/main" id="{7B4DCADF-352C-48B7-98C0-403E5005CC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F4DE3A-2A21-421D-9E5E-792037B6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2800" dirty="0">
                <a:latin typeface="Aptos" panose="020B0004020202020204" pitchFamily="34" charset="0"/>
                <a:ea typeface="Calibri"/>
                <a:cs typeface="Arial"/>
              </a:rPr>
              <a:t>Inspection and PMs</a:t>
            </a:r>
          </a:p>
        </p:txBody>
      </p:sp>
    </p:spTree>
    <p:extLst>
      <p:ext uri="{BB962C8B-B14F-4D97-AF65-F5344CB8AC3E}">
        <p14:creationId xmlns:p14="http://schemas.microsoft.com/office/powerpoint/2010/main" val="8705922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6A2BC1-81BB-BF40-A4E8-7B2E45389546}" vid="{B44B69F9-4739-9B44-B498-4BFA2ED58E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9b554b-957a-4532-b99d-606a4d1fef73" xsi:nil="true"/>
    <lcf76f155ced4ddcb4097134ff3c332f xmlns="9023c236-de81-45d4-888f-335690cea08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1DCC4788B1F346984B16D805B8AF39" ma:contentTypeVersion="17" ma:contentTypeDescription="Create a new document." ma:contentTypeScope="" ma:versionID="3679307371d34c7ec6f8dbd57f591372">
  <xsd:schema xmlns:xsd="http://www.w3.org/2001/XMLSchema" xmlns:xs="http://www.w3.org/2001/XMLSchema" xmlns:p="http://schemas.microsoft.com/office/2006/metadata/properties" xmlns:ns2="9023c236-de81-45d4-888f-335690cea08b" xmlns:ns3="d29b554b-957a-4532-b99d-606a4d1fef73" targetNamespace="http://schemas.microsoft.com/office/2006/metadata/properties" ma:root="true" ma:fieldsID="25a770926720e2327daea4e69521e7a8" ns2:_="" ns3:_="">
    <xsd:import namespace="9023c236-de81-45d4-888f-335690cea08b"/>
    <xsd:import namespace="d29b554b-957a-4532-b99d-606a4d1fe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3c236-de81-45d4-888f-335690cea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b554b-957a-4532-b99d-606a4d1fe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fedfb2a-9aec-48c7-832c-573bea461964}" ma:internalName="TaxCatchAll" ma:showField="CatchAllData" ma:web="d29b554b-957a-4532-b99d-606a4d1fe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3D4C54-E0C4-4905-81C7-81DE8D4678F6}">
  <ds:schemaRefs>
    <ds:schemaRef ds:uri="9023c236-de81-45d4-888f-335690cea08b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29b554b-957a-4532-b99d-606a4d1fef7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3ED9696-9CDE-4CCC-91A7-0C6C23EB7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403F57-4583-4699-B147-1D12B5A94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3c236-de81-45d4-888f-335690cea08b"/>
    <ds:schemaRef ds:uri="d29b554b-957a-4532-b99d-606a4d1fe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558</Words>
  <Application>Microsoft Office PowerPoint</Application>
  <PresentationFormat>On-screen Show (4:3)</PresentationFormat>
  <Paragraphs>74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Aptos</vt:lpstr>
      <vt:lpstr>Arial</vt:lpstr>
      <vt:lpstr>Calibri</vt:lpstr>
      <vt:lpstr>Courier New</vt:lpstr>
      <vt:lpstr>PingFangSC-Regular</vt:lpstr>
      <vt:lpstr>Times New Roman</vt:lpstr>
      <vt:lpstr>1_Office Theme</vt:lpstr>
      <vt:lpstr>FM&amp;L SAM Projects</vt:lpstr>
      <vt:lpstr>FML Construction Projects</vt:lpstr>
      <vt:lpstr>FML Construction Projects</vt:lpstr>
      <vt:lpstr>CEBAF Water Intrusion Repairs and Modifications </vt:lpstr>
      <vt:lpstr>Inspection and PMs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Joel Dolbeck</cp:lastModifiedBy>
  <cp:revision>31</cp:revision>
  <cp:lastPrinted>2019-07-09T12:55:13Z</cp:lastPrinted>
  <dcterms:created xsi:type="dcterms:W3CDTF">2017-10-19T13:46:33Z</dcterms:created>
  <dcterms:modified xsi:type="dcterms:W3CDTF">2025-08-29T14:30:20Z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0x010100B31DCC4788B1F346984B16D805B8AF39</vt:lpwstr>
  </property>
  <property fmtid="{D5CDD505-2E9C-101B-9397-08002B2CF9AE}" pid="3" name="MediaServiceImageTags">
    <vt:lpwstr/>
  </property>
</Properties>
</file>