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omments/modernComment_126_31CD55EA.xml" ContentType="application/vnd.ms-powerpoint.comment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8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autoCompressPictures="0">
  <p:sldMasterIdLst>
    <p:sldMasterId id="2147483670" r:id="rId4"/>
  </p:sldMasterIdLst>
  <p:notesMasterIdLst>
    <p:notesMasterId r:id="rId21"/>
  </p:notesMasterIdLst>
  <p:sldIdLst>
    <p:sldId id="289" r:id="rId5"/>
    <p:sldId id="268" r:id="rId6"/>
    <p:sldId id="271" r:id="rId7"/>
    <p:sldId id="291" r:id="rId8"/>
    <p:sldId id="294" r:id="rId9"/>
    <p:sldId id="295" r:id="rId10"/>
    <p:sldId id="290" r:id="rId11"/>
    <p:sldId id="257" r:id="rId12"/>
    <p:sldId id="260" r:id="rId13"/>
    <p:sldId id="261" r:id="rId14"/>
    <p:sldId id="5764" r:id="rId15"/>
    <p:sldId id="5774" r:id="rId16"/>
    <p:sldId id="5775" r:id="rId17"/>
    <p:sldId id="5778" r:id="rId18"/>
    <p:sldId id="5777" r:id="rId19"/>
    <p:sldId id="5779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69A3434B-4BA6-423D-938D-6FB3E2D0B50F}">
          <p14:sldIdLst>
            <p14:sldId id="289"/>
            <p14:sldId id="268"/>
            <p14:sldId id="271"/>
          </p14:sldIdLst>
        </p14:section>
        <p14:section name="ES&amp;H - Jennifer Williams" id="{524DAE12-1FEB-4FE6-B340-C1C4BF94B488}">
          <p14:sldIdLst>
            <p14:sldId id="291"/>
            <p14:sldId id="294"/>
            <p14:sldId id="295"/>
          </p14:sldIdLst>
        </p14:section>
        <p14:section name="ePAS - Lanitra Butler" id="{2879433B-788B-491F-9CB2-87B89157FB3E}">
          <p14:sldIdLst>
            <p14:sldId id="290"/>
          </p14:sldIdLst>
        </p14:section>
        <p14:section name="RadCon - Adam Stavola" id="{E02A7C58-B6AC-46BE-8CFA-78E69F87C13E}">
          <p14:sldIdLst>
            <p14:sldId id="257"/>
            <p14:sldId id="260"/>
            <p14:sldId id="261"/>
          </p14:sldIdLst>
        </p14:section>
        <p14:section name="Occ Med - Dr. Padiyar" id="{042EDA4A-63C0-4C82-A0E4-BABCF8601701}">
          <p14:sldIdLst>
            <p14:sldId id="5764"/>
            <p14:sldId id="5774"/>
          </p14:sldIdLst>
        </p14:section>
        <p14:section name="CC - Paul Gubanc" id="{DA42FE59-C72F-4DCD-B9CC-F5F8C2B601BE}">
          <p14:sldIdLst>
            <p14:sldId id="5775"/>
            <p14:sldId id="5778"/>
            <p14:sldId id="5777"/>
            <p14:sldId id="5779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641316-422A-4EAA-1821-AB50B700EDB2}" name="John Riesbeck" initials="JR" userId="S::riesbeck@jlab.org::ba164f26-b5a4-4459-a545-87993960e936" providerId="AD"/>
  <p188:author id="{60AE533B-D618-445C-F626-F47A6E0E573D}" name="Krishna Padiyar" initials="KP" userId="S::padiyar@jlab.org::bc8680d5-5521-4b7d-98a9-30db98127a76" providerId="AD"/>
  <p188:author id="{B473AA43-E095-43AE-B421-197F9DB336B6}" name="Adam Stavola" initials="AS" userId="S::astav@jlab.org::c3d3403e-b5f4-4c5e-8210-201d57f824ce" providerId="AD"/>
  <p188:author id="{C42661BA-B72E-B267-C715-CA1FBB222E76}" name="Paul Gubanc" initials="PG" userId="S::gubanc@jlab.org::619bc993-9002-4243-a4ae-5fb737578e56" providerId="AD"/>
  <p188:author id="{FB9F3AE6-81A3-E0D2-9B75-829EBC078436}" name="Jennifer Williams" initials="JW" userId="S::jennifer@jlab.org::2155dfff-2d00-488a-9f21-291737284543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DD5DD"/>
    <a:srgbClr val="5C728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3AD3612-26C0-4FB9-AC07-AB4F6F86F0F4}" v="59" dt="2025-08-28T21:13:03.331"/>
    <p1510:client id="{4FDF023F-2592-49A8-1C80-AB7E540D6B11}" v="35" dt="2025-08-28T21:31:04.693"/>
    <p1510:client id="{74171999-32A4-EB26-7B96-180726ED47C8}" v="2" dt="2025-08-28T17:14:46.844"/>
    <p1510:client id="{A5D72270-C9BA-6FC3-E3BE-F0F01FEAE099}" v="284" dt="2025-08-28T19:53:58.051"/>
    <p1510:client id="{BD18D043-A3B2-8641-31DD-0EAAD1DD6469}" v="175" dt="2025-08-28T14:18:32.755"/>
    <p1510:client id="{F78B1787-21E6-28EE-05D3-1B4491EA51AA}" v="322" dt="2025-08-28T20:01:47.17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9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Relationship Id="rId27" Type="http://schemas.microsoft.com/office/2018/10/relationships/authors" Target="authors.xml"/></Relationships>
</file>

<file path=ppt/comments/modernComment_126_31CD55EA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B01DE42B-0519-45FC-AB31-B6072147C8DF}" authorId="{5F641316-422A-4EAA-1821-AB50B700EDB2}" status="resolved" created="2025-08-25T16:38:43.168" complete="100000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835540458" sldId="294"/>
      <ac:spMk id="8" creationId="{A26FC253-5B70-EDDA-3AC6-154157CF6025}"/>
      <ac:txMk cp="194">
        <ac:context len="394" hash="4053758444"/>
      </ac:txMk>
    </ac:txMkLst>
    <p188:pos x="3820026" y="2155657"/>
    <p188:txBody>
      <a:bodyPr/>
      <a:lstStyle/>
      <a:p>
        <a:r>
          <a:rPr lang="en-US"/>
          <a:t>change to "that involves contact with"</a:t>
        </a:r>
      </a:p>
    </p188:txBody>
    <p188:extLst>
      <p:ext xmlns:p="http://schemas.openxmlformats.org/presentationml/2006/main" uri="{57CB4572-C831-44C2-8A1C-0ADB6CCDFE69}">
        <p223:reactions xmlns:p223="http://schemas.microsoft.com/office/powerpoint/2022/03/main">
          <p223:rxn type="👍">
            <p223:instance time="2025-08-27T11:59:39.795" authorId="{FB9F3AE6-81A3-E0D2-9B75-829EBC078436}"/>
          </p223:rxn>
        </p223:reactions>
      </p:ext>
    </p188:extLst>
  </p188:cm>
  <p188:cm id="{4B3896BC-01C2-4B3B-A2B2-EB00AA3E3BFD}" authorId="{5F641316-422A-4EAA-1821-AB50B700EDB2}" status="resolved" created="2025-08-25T16:40:07.575" complete="100000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835540458" sldId="294"/>
      <ac:spMk id="8" creationId="{A26FC253-5B70-EDDA-3AC6-154157CF6025}"/>
      <ac:txMk cp="390">
        <ac:context len="394" hash="4053758444"/>
      </ac:txMk>
    </ac:txMkLst>
    <p188:pos x="1834815" y="4040605"/>
    <p188:txBody>
      <a:bodyPr/>
      <a:lstStyle/>
      <a:p>
        <a:r>
          <a:rPr lang="en-US"/>
          <a:t>Delete </a:t>
        </a:r>
      </a:p>
    </p188:txBody>
    <p188:extLst>
      <p:ext xmlns:p="http://schemas.openxmlformats.org/presentationml/2006/main" uri="{57CB4572-C831-44C2-8A1C-0ADB6CCDFE69}">
        <p223:reactions xmlns:p223="http://schemas.microsoft.com/office/powerpoint/2022/03/main">
          <p223:rxn type="👍">
            <p223:instance time="2025-08-27T11:59:37.311" authorId="{FB9F3AE6-81A3-E0D2-9B75-829EBC078436}"/>
          </p223:rxn>
        </p223:reactions>
      </p:ext>
    </p188:extLst>
  </p188:cm>
</p188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97C1CBF-0517-0647-99AA-3A5D32739CA0}" type="doc">
      <dgm:prSet loTypeId="urn:microsoft.com/office/officeart/2005/8/layout/hProcess9" loCatId="" qsTypeId="urn:microsoft.com/office/officeart/2005/8/quickstyle/simple3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6445DB9B-CB6C-B440-B247-5D01B0912766}">
      <dgm:prSet phldrT="[Text]"/>
      <dgm:spPr/>
      <dgm:t>
        <a:bodyPr/>
        <a:lstStyle/>
        <a:p>
          <a:r>
            <a:rPr lang="en-US"/>
            <a:t>Request RCD approval</a:t>
          </a:r>
        </a:p>
      </dgm:t>
    </dgm:pt>
    <dgm:pt modelId="{2AA4308C-01B7-0444-B51E-53EEE469F2F6}" type="parTrans" cxnId="{7F037229-B99A-B442-B301-2A1D782158C1}">
      <dgm:prSet/>
      <dgm:spPr/>
      <dgm:t>
        <a:bodyPr/>
        <a:lstStyle/>
        <a:p>
          <a:endParaRPr lang="en-US"/>
        </a:p>
      </dgm:t>
    </dgm:pt>
    <dgm:pt modelId="{71A5148A-818E-7D42-A184-64231D970774}" type="sibTrans" cxnId="{7F037229-B99A-B442-B301-2A1D782158C1}">
      <dgm:prSet/>
      <dgm:spPr/>
      <dgm:t>
        <a:bodyPr/>
        <a:lstStyle/>
        <a:p>
          <a:endParaRPr lang="en-US"/>
        </a:p>
      </dgm:t>
    </dgm:pt>
    <dgm:pt modelId="{16BCB767-1ECD-4443-A64D-8162F4EC3CE2}">
      <dgm:prSet phldrT="[Text]"/>
      <dgm:spPr/>
      <dgm:t>
        <a:bodyPr/>
        <a:lstStyle/>
        <a:p>
          <a:r>
            <a:rPr lang="en-US"/>
            <a:t>RCD Authorization Granted</a:t>
          </a:r>
        </a:p>
      </dgm:t>
    </dgm:pt>
    <dgm:pt modelId="{8FFB34C3-83D6-D64E-9708-3001C0300C2C}" type="parTrans" cxnId="{308DC628-1F9D-B848-B60B-262596C2E18E}">
      <dgm:prSet/>
      <dgm:spPr/>
      <dgm:t>
        <a:bodyPr/>
        <a:lstStyle/>
        <a:p>
          <a:endParaRPr lang="en-US"/>
        </a:p>
      </dgm:t>
    </dgm:pt>
    <dgm:pt modelId="{F4D1D602-2082-F845-9A03-79FEC5F0E9F2}" type="sibTrans" cxnId="{308DC628-1F9D-B848-B60B-262596C2E18E}">
      <dgm:prSet/>
      <dgm:spPr/>
      <dgm:t>
        <a:bodyPr/>
        <a:lstStyle/>
        <a:p>
          <a:endParaRPr lang="en-US"/>
        </a:p>
      </dgm:t>
    </dgm:pt>
    <dgm:pt modelId="{5299336A-7023-894F-9590-9473E81405D6}">
      <dgm:prSet phldrT="[Text]"/>
      <dgm:spPr/>
      <dgm:t>
        <a:bodyPr/>
        <a:lstStyle/>
        <a:p>
          <a:r>
            <a:rPr lang="en-US"/>
            <a:t>Perform work</a:t>
          </a:r>
        </a:p>
      </dgm:t>
    </dgm:pt>
    <dgm:pt modelId="{1661EA37-02E5-3C48-AA94-8791A52C0275}" type="parTrans" cxnId="{D0BB3087-DAEE-8F46-B572-61CA4A87D182}">
      <dgm:prSet/>
      <dgm:spPr/>
      <dgm:t>
        <a:bodyPr/>
        <a:lstStyle/>
        <a:p>
          <a:endParaRPr lang="en-US"/>
        </a:p>
      </dgm:t>
    </dgm:pt>
    <dgm:pt modelId="{A75D20C0-3CF2-3847-85F7-80C2B85396C4}" type="sibTrans" cxnId="{D0BB3087-DAEE-8F46-B572-61CA4A87D182}">
      <dgm:prSet/>
      <dgm:spPr/>
      <dgm:t>
        <a:bodyPr/>
        <a:lstStyle/>
        <a:p>
          <a:endParaRPr lang="en-US"/>
        </a:p>
      </dgm:t>
    </dgm:pt>
    <dgm:pt modelId="{C34904B1-16BC-AB48-99A9-9D7CECA18956}">
      <dgm:prSet phldrT="[Text]"/>
      <dgm:spPr/>
      <dgm:t>
        <a:bodyPr/>
        <a:lstStyle/>
        <a:p>
          <a:r>
            <a:rPr lang="en-US"/>
            <a:t>Verification</a:t>
          </a:r>
        </a:p>
      </dgm:t>
    </dgm:pt>
    <dgm:pt modelId="{43617455-737A-CD4D-B204-7250289A8384}" type="parTrans" cxnId="{DF35CE85-FBBB-C34D-9346-106C3A1BAEF5}">
      <dgm:prSet/>
      <dgm:spPr/>
      <dgm:t>
        <a:bodyPr/>
        <a:lstStyle/>
        <a:p>
          <a:endParaRPr lang="en-US"/>
        </a:p>
      </dgm:t>
    </dgm:pt>
    <dgm:pt modelId="{AB778863-6AB2-B149-B5C4-040DB26D9939}" type="sibTrans" cxnId="{DF35CE85-FBBB-C34D-9346-106C3A1BAEF5}">
      <dgm:prSet/>
      <dgm:spPr/>
      <dgm:t>
        <a:bodyPr/>
        <a:lstStyle/>
        <a:p>
          <a:endParaRPr lang="en-US"/>
        </a:p>
      </dgm:t>
    </dgm:pt>
    <dgm:pt modelId="{C145040E-0084-3347-B9AC-81552909BABB}" type="pres">
      <dgm:prSet presAssocID="{597C1CBF-0517-0647-99AA-3A5D32739CA0}" presName="CompostProcess" presStyleCnt="0">
        <dgm:presLayoutVars>
          <dgm:dir/>
          <dgm:resizeHandles val="exact"/>
        </dgm:presLayoutVars>
      </dgm:prSet>
      <dgm:spPr/>
    </dgm:pt>
    <dgm:pt modelId="{01EA1D08-74C1-6843-8FBB-407DF3863A6E}" type="pres">
      <dgm:prSet presAssocID="{597C1CBF-0517-0647-99AA-3A5D32739CA0}" presName="arrow" presStyleLbl="bgShp" presStyleIdx="0" presStyleCnt="1"/>
      <dgm:spPr/>
    </dgm:pt>
    <dgm:pt modelId="{78BAEC0A-20A1-4F40-B45D-09E4F1B7F859}" type="pres">
      <dgm:prSet presAssocID="{597C1CBF-0517-0647-99AA-3A5D32739CA0}" presName="linearProcess" presStyleCnt="0"/>
      <dgm:spPr/>
    </dgm:pt>
    <dgm:pt modelId="{63E6F060-253B-F741-99C7-A3079FFA1AC8}" type="pres">
      <dgm:prSet presAssocID="{6445DB9B-CB6C-B440-B247-5D01B0912766}" presName="textNode" presStyleLbl="node1" presStyleIdx="0" presStyleCnt="4">
        <dgm:presLayoutVars>
          <dgm:bulletEnabled val="1"/>
        </dgm:presLayoutVars>
      </dgm:prSet>
      <dgm:spPr/>
    </dgm:pt>
    <dgm:pt modelId="{B4C30C50-B712-0C4F-8CE6-29AEB79F8BE3}" type="pres">
      <dgm:prSet presAssocID="{71A5148A-818E-7D42-A184-64231D970774}" presName="sibTrans" presStyleCnt="0"/>
      <dgm:spPr/>
    </dgm:pt>
    <dgm:pt modelId="{F936C0DB-9074-B44E-AD1E-82BED943CE6A}" type="pres">
      <dgm:prSet presAssocID="{16BCB767-1ECD-4443-A64D-8162F4EC3CE2}" presName="textNode" presStyleLbl="node1" presStyleIdx="1" presStyleCnt="4">
        <dgm:presLayoutVars>
          <dgm:bulletEnabled val="1"/>
        </dgm:presLayoutVars>
      </dgm:prSet>
      <dgm:spPr/>
    </dgm:pt>
    <dgm:pt modelId="{C2276C8C-DACE-134F-9E94-10BA28E9665D}" type="pres">
      <dgm:prSet presAssocID="{F4D1D602-2082-F845-9A03-79FEC5F0E9F2}" presName="sibTrans" presStyleCnt="0"/>
      <dgm:spPr/>
    </dgm:pt>
    <dgm:pt modelId="{63D62FE7-1272-5743-8360-FA50DE112E73}" type="pres">
      <dgm:prSet presAssocID="{5299336A-7023-894F-9590-9473E81405D6}" presName="textNode" presStyleLbl="node1" presStyleIdx="2" presStyleCnt="4">
        <dgm:presLayoutVars>
          <dgm:bulletEnabled val="1"/>
        </dgm:presLayoutVars>
      </dgm:prSet>
      <dgm:spPr/>
    </dgm:pt>
    <dgm:pt modelId="{0A6B1456-F91E-EA45-BC8D-0C4FED881404}" type="pres">
      <dgm:prSet presAssocID="{A75D20C0-3CF2-3847-85F7-80C2B85396C4}" presName="sibTrans" presStyleCnt="0"/>
      <dgm:spPr/>
    </dgm:pt>
    <dgm:pt modelId="{8951796C-ACE1-7047-A87D-716D8DD6D24B}" type="pres">
      <dgm:prSet presAssocID="{C34904B1-16BC-AB48-99A9-9D7CECA18956}" presName="textNode" presStyleLbl="node1" presStyleIdx="3" presStyleCnt="4">
        <dgm:presLayoutVars>
          <dgm:bulletEnabled val="1"/>
        </dgm:presLayoutVars>
      </dgm:prSet>
      <dgm:spPr/>
    </dgm:pt>
  </dgm:ptLst>
  <dgm:cxnLst>
    <dgm:cxn modelId="{1BCB7609-EEB6-3640-B59C-07E5EE36855B}" type="presOf" srcId="{597C1CBF-0517-0647-99AA-3A5D32739CA0}" destId="{C145040E-0084-3347-B9AC-81552909BABB}" srcOrd="0" destOrd="0" presId="urn:microsoft.com/office/officeart/2005/8/layout/hProcess9"/>
    <dgm:cxn modelId="{308DC628-1F9D-B848-B60B-262596C2E18E}" srcId="{597C1CBF-0517-0647-99AA-3A5D32739CA0}" destId="{16BCB767-1ECD-4443-A64D-8162F4EC3CE2}" srcOrd="1" destOrd="0" parTransId="{8FFB34C3-83D6-D64E-9708-3001C0300C2C}" sibTransId="{F4D1D602-2082-F845-9A03-79FEC5F0E9F2}"/>
    <dgm:cxn modelId="{7F037229-B99A-B442-B301-2A1D782158C1}" srcId="{597C1CBF-0517-0647-99AA-3A5D32739CA0}" destId="{6445DB9B-CB6C-B440-B247-5D01B0912766}" srcOrd="0" destOrd="0" parTransId="{2AA4308C-01B7-0444-B51E-53EEE469F2F6}" sibTransId="{71A5148A-818E-7D42-A184-64231D970774}"/>
    <dgm:cxn modelId="{002F0A7F-BE18-BE44-A6A8-5CEA35368E19}" type="presOf" srcId="{5299336A-7023-894F-9590-9473E81405D6}" destId="{63D62FE7-1272-5743-8360-FA50DE112E73}" srcOrd="0" destOrd="0" presId="urn:microsoft.com/office/officeart/2005/8/layout/hProcess9"/>
    <dgm:cxn modelId="{DF35CE85-FBBB-C34D-9346-106C3A1BAEF5}" srcId="{597C1CBF-0517-0647-99AA-3A5D32739CA0}" destId="{C34904B1-16BC-AB48-99A9-9D7CECA18956}" srcOrd="3" destOrd="0" parTransId="{43617455-737A-CD4D-B204-7250289A8384}" sibTransId="{AB778863-6AB2-B149-B5C4-040DB26D9939}"/>
    <dgm:cxn modelId="{D0BB3087-DAEE-8F46-B572-61CA4A87D182}" srcId="{597C1CBF-0517-0647-99AA-3A5D32739CA0}" destId="{5299336A-7023-894F-9590-9473E81405D6}" srcOrd="2" destOrd="0" parTransId="{1661EA37-02E5-3C48-AA94-8791A52C0275}" sibTransId="{A75D20C0-3CF2-3847-85F7-80C2B85396C4}"/>
    <dgm:cxn modelId="{6FD37289-702B-1043-A5A3-95820E052055}" type="presOf" srcId="{C34904B1-16BC-AB48-99A9-9D7CECA18956}" destId="{8951796C-ACE1-7047-A87D-716D8DD6D24B}" srcOrd="0" destOrd="0" presId="urn:microsoft.com/office/officeart/2005/8/layout/hProcess9"/>
    <dgm:cxn modelId="{0330729A-B1A0-8241-977F-3C2B0E70B2DD}" type="presOf" srcId="{16BCB767-1ECD-4443-A64D-8162F4EC3CE2}" destId="{F936C0DB-9074-B44E-AD1E-82BED943CE6A}" srcOrd="0" destOrd="0" presId="urn:microsoft.com/office/officeart/2005/8/layout/hProcess9"/>
    <dgm:cxn modelId="{6656B4D7-CF1C-7546-911B-3846EAB4B152}" type="presOf" srcId="{6445DB9B-CB6C-B440-B247-5D01B0912766}" destId="{63E6F060-253B-F741-99C7-A3079FFA1AC8}" srcOrd="0" destOrd="0" presId="urn:microsoft.com/office/officeart/2005/8/layout/hProcess9"/>
    <dgm:cxn modelId="{6296016C-47FD-C948-82C5-A97ABAB00B49}" type="presParOf" srcId="{C145040E-0084-3347-B9AC-81552909BABB}" destId="{01EA1D08-74C1-6843-8FBB-407DF3863A6E}" srcOrd="0" destOrd="0" presId="urn:microsoft.com/office/officeart/2005/8/layout/hProcess9"/>
    <dgm:cxn modelId="{9837F953-B27D-1246-A4A0-32494EB0573A}" type="presParOf" srcId="{C145040E-0084-3347-B9AC-81552909BABB}" destId="{78BAEC0A-20A1-4F40-B45D-09E4F1B7F859}" srcOrd="1" destOrd="0" presId="urn:microsoft.com/office/officeart/2005/8/layout/hProcess9"/>
    <dgm:cxn modelId="{89F060DF-A5AD-C443-A73A-A6A0AA66DE66}" type="presParOf" srcId="{78BAEC0A-20A1-4F40-B45D-09E4F1B7F859}" destId="{63E6F060-253B-F741-99C7-A3079FFA1AC8}" srcOrd="0" destOrd="0" presId="urn:microsoft.com/office/officeart/2005/8/layout/hProcess9"/>
    <dgm:cxn modelId="{84462056-AC5B-B549-82DA-A6A677C391DD}" type="presParOf" srcId="{78BAEC0A-20A1-4F40-B45D-09E4F1B7F859}" destId="{B4C30C50-B712-0C4F-8CE6-29AEB79F8BE3}" srcOrd="1" destOrd="0" presId="urn:microsoft.com/office/officeart/2005/8/layout/hProcess9"/>
    <dgm:cxn modelId="{B34FF169-B4A0-D74B-9855-D101FD7F3AC2}" type="presParOf" srcId="{78BAEC0A-20A1-4F40-B45D-09E4F1B7F859}" destId="{F936C0DB-9074-B44E-AD1E-82BED943CE6A}" srcOrd="2" destOrd="0" presId="urn:microsoft.com/office/officeart/2005/8/layout/hProcess9"/>
    <dgm:cxn modelId="{C3D9DB93-D2CC-D84E-9328-9917132AB6B2}" type="presParOf" srcId="{78BAEC0A-20A1-4F40-B45D-09E4F1B7F859}" destId="{C2276C8C-DACE-134F-9E94-10BA28E9665D}" srcOrd="3" destOrd="0" presId="urn:microsoft.com/office/officeart/2005/8/layout/hProcess9"/>
    <dgm:cxn modelId="{5AF287FF-27A9-E740-9C1B-E9E3E83CF7D4}" type="presParOf" srcId="{78BAEC0A-20A1-4F40-B45D-09E4F1B7F859}" destId="{63D62FE7-1272-5743-8360-FA50DE112E73}" srcOrd="4" destOrd="0" presId="urn:microsoft.com/office/officeart/2005/8/layout/hProcess9"/>
    <dgm:cxn modelId="{7E35F480-9702-394B-9B88-514DDCA25C7E}" type="presParOf" srcId="{78BAEC0A-20A1-4F40-B45D-09E4F1B7F859}" destId="{0A6B1456-F91E-EA45-BC8D-0C4FED881404}" srcOrd="5" destOrd="0" presId="urn:microsoft.com/office/officeart/2005/8/layout/hProcess9"/>
    <dgm:cxn modelId="{FD69B5FF-FA3C-0B4C-B55D-F896631D2815}" type="presParOf" srcId="{78BAEC0A-20A1-4F40-B45D-09E4F1B7F859}" destId="{8951796C-ACE1-7047-A87D-716D8DD6D24B}" srcOrd="6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1EA1D08-74C1-6843-8FBB-407DF3863A6E}">
      <dsp:nvSpPr>
        <dsp:cNvPr id="0" name=""/>
        <dsp:cNvSpPr/>
      </dsp:nvSpPr>
      <dsp:spPr>
        <a:xfrm>
          <a:off x="609599" y="0"/>
          <a:ext cx="6908800" cy="5418667"/>
        </a:xfrm>
        <a:prstGeom prst="rightArrow">
          <a:avLst/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63E6F060-253B-F741-99C7-A3079FFA1AC8}">
      <dsp:nvSpPr>
        <dsp:cNvPr id="0" name=""/>
        <dsp:cNvSpPr/>
      </dsp:nvSpPr>
      <dsp:spPr>
        <a:xfrm>
          <a:off x="4067" y="1625600"/>
          <a:ext cx="1956593" cy="2167466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Request RCD approval</a:t>
          </a:r>
        </a:p>
      </dsp:txBody>
      <dsp:txXfrm>
        <a:off x="99580" y="1721113"/>
        <a:ext cx="1765567" cy="1976440"/>
      </dsp:txXfrm>
    </dsp:sp>
    <dsp:sp modelId="{F936C0DB-9074-B44E-AD1E-82BED943CE6A}">
      <dsp:nvSpPr>
        <dsp:cNvPr id="0" name=""/>
        <dsp:cNvSpPr/>
      </dsp:nvSpPr>
      <dsp:spPr>
        <a:xfrm>
          <a:off x="2058491" y="1625600"/>
          <a:ext cx="1956593" cy="2167466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RCD Authorization Granted</a:t>
          </a:r>
        </a:p>
      </dsp:txBody>
      <dsp:txXfrm>
        <a:off x="2154004" y="1721113"/>
        <a:ext cx="1765567" cy="1976440"/>
      </dsp:txXfrm>
    </dsp:sp>
    <dsp:sp modelId="{63D62FE7-1272-5743-8360-FA50DE112E73}">
      <dsp:nvSpPr>
        <dsp:cNvPr id="0" name=""/>
        <dsp:cNvSpPr/>
      </dsp:nvSpPr>
      <dsp:spPr>
        <a:xfrm>
          <a:off x="4112914" y="1625600"/>
          <a:ext cx="1956593" cy="2167466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Perform work</a:t>
          </a:r>
        </a:p>
      </dsp:txBody>
      <dsp:txXfrm>
        <a:off x="4208427" y="1721113"/>
        <a:ext cx="1765567" cy="1976440"/>
      </dsp:txXfrm>
    </dsp:sp>
    <dsp:sp modelId="{8951796C-ACE1-7047-A87D-716D8DD6D24B}">
      <dsp:nvSpPr>
        <dsp:cNvPr id="0" name=""/>
        <dsp:cNvSpPr/>
      </dsp:nvSpPr>
      <dsp:spPr>
        <a:xfrm>
          <a:off x="6167338" y="1625600"/>
          <a:ext cx="1956593" cy="2167466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Verification</a:t>
          </a:r>
        </a:p>
      </dsp:txBody>
      <dsp:txXfrm>
        <a:off x="6262851" y="1721113"/>
        <a:ext cx="1765567" cy="197644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Arial" panose="020B0604020202020204" pitchFamily="34" charset="0"/>
              </a:defRPr>
            </a:lvl1pPr>
          </a:lstStyle>
          <a:p>
            <a:fld id="{DDC30C42-F1EA-EA44-9613-5E7947EE8325}" type="datetimeFigureOut">
              <a:rPr lang="en-US" smtClean="0"/>
              <a:pPr/>
              <a:t>8/28/2025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Arial" panose="020B0604020202020204" pitchFamily="34" charset="0"/>
              </a:defRPr>
            </a:lvl1pPr>
          </a:lstStyle>
          <a:p>
            <a:fld id="{493BBF43-A868-D94C-A9CC-39C296714D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6744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16C7AA-86AD-BEB3-BF4C-54F9FAF3F5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6A6DA5A-5942-5391-17F4-CC5604FF4DF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4894558-4C39-B51D-662D-EBC000912F2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Tip: Keep titles under 60 characters for readability</a:t>
            </a:r>
          </a:p>
          <a:p>
            <a:r>
              <a:rPr lang="en-US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To change the photo: Right-click on photo and select change photo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F6D029-F3FF-09D9-212B-90FD668CEB0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3BBF43-A868-D94C-A9CC-39C296714D2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8942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buFont typeface="Arial" panose="020B0604020202020204" pitchFamily="34" charset="0"/>
              <a:buNone/>
            </a:pPr>
            <a:r>
              <a:rPr lang="en-US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Guidelines: 6-8 bullets per slide; Use sentence fragments for bullets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To change the photo: Right-click on photo and select change photo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buFont typeface="Arial" panose="020B0604020202020204" pitchFamily="34" charset="0"/>
              <a:buNone/>
            </a:pPr>
            <a:endParaRPr lang="en-US" b="0" i="0" u="none" strike="noStrike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3BBF43-A868-D94C-A9CC-39C296714D2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2982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buFont typeface="Arial" panose="020B0604020202020204" pitchFamily="34" charset="0"/>
              <a:buNone/>
            </a:pPr>
            <a:r>
              <a:rPr lang="en-US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Guidelines: 6-8 bullets per slide; Use sentence fragments for bullets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To change the photo: Right-click on photo and select change photo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3BBF43-A868-D94C-A9CC-39C296714D2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9752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29D473-28B9-0E45-662D-57E8985591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765838B-8CE3-EFAA-F875-BE8168FCA9E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31C486D-E3C0-8B32-5D21-0BB649FC180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buFont typeface="Arial" panose="020B0604020202020204" pitchFamily="34" charset="0"/>
              <a:buNone/>
            </a:pPr>
            <a:r>
              <a:rPr lang="en-US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Guidelines: 6-8 bullets per slide; Use sentence fragments for bullets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To change the photo: Right-click on photo and select change photo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294FF9-24A4-545C-A863-39D2D28280D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3BBF43-A868-D94C-A9CC-39C296714D2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0143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F5727E-17AD-BCEA-38FB-738EB0873F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1C3F1A3-82C2-7538-23D1-0A8C9DFC53A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CCE2935-B3C3-CF7B-0495-456C51D8ADA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buFont typeface="Arial" panose="020B0604020202020204" pitchFamily="34" charset="0"/>
              <a:buNone/>
            </a:pPr>
            <a:r>
              <a:rPr lang="en-US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Guidelines: 6-8 bullets per slide; Use sentence fragments for bullets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To change the photo: Right-click on photo and select change photo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EF2219-F2D5-023B-34B1-630F78B4D54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3BBF43-A868-D94C-A9CC-39C296714D2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7353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902DD5-9B5C-8E4C-4698-CDF7E1DE3F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85A81BC-770E-2CC6-AFB2-41640569AA9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CFDEAA4-E816-E253-BA42-F181C6B311B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buFont typeface="Arial" panose="020B0604020202020204" pitchFamily="34" charset="0"/>
              <a:buNone/>
            </a:pPr>
            <a:r>
              <a:rPr lang="en-US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Guidelines: 6-8 bullets per slide; Use sentence fragments for bullets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To change the photo: Right-click on photo and select change photo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FBEA1D-8BA3-A779-16B7-72AA76F437B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3BBF43-A868-D94C-A9CC-39C296714D2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850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5CDFDB-F88D-6EC6-8BA8-37757190AF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2E96336-B65A-0757-2D7B-438ED03C119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124F8FB-D549-BCC6-D2BA-EBA037B395B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buFont typeface="Arial" panose="020B0604020202020204" pitchFamily="34" charset="0"/>
              <a:buNone/>
            </a:pPr>
            <a:r>
              <a:rPr lang="en-US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Guidelines: 6-8 bullets per slide; Use sentence fragments for bullets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To change the photo: Right-click on photo and select change photo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F0CD36-81E2-D2A4-CEBB-A9315B9D3E7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3BBF43-A868-D94C-A9CC-39C296714D2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5002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base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2BD25E-65C9-4D29-9BD5-5E9569420AD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5738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5BF14DA4-6BD3-41D0-ED7B-F5CF63D8E02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387975" y="0"/>
            <a:ext cx="6804025" cy="6858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9795D8-36C7-9AC6-7BB0-2FA187F49B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1417" y="2125014"/>
            <a:ext cx="6297984" cy="919032"/>
          </a:xfrm>
        </p:spPr>
        <p:txBody>
          <a:bodyPr anchor="b">
            <a:noAutofit/>
          </a:bodyPr>
          <a:lstStyle>
            <a:lvl1pPr algn="l"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A76DAF6-7FAD-3329-1F2F-26D428433E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1416" y="3047266"/>
            <a:ext cx="6559241" cy="529861"/>
          </a:xfrm>
        </p:spPr>
        <p:txBody>
          <a:bodyPr>
            <a:noAutofit/>
          </a:bodyPr>
          <a:lstStyle>
            <a:lvl1pPr marL="0" indent="0" algn="l">
              <a:buNone/>
              <a:defRPr sz="2800">
                <a:solidFill>
                  <a:schemeClr val="accent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25E06F63-AE6B-E540-C04D-8905B2EFD5B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96963" y="4244658"/>
            <a:ext cx="5999008" cy="529861"/>
          </a:xfrm>
        </p:spPr>
        <p:txBody>
          <a:bodyPr>
            <a:noAutofit/>
          </a:bodyPr>
          <a:lstStyle>
            <a:lvl1pPr marL="0" indent="0" algn="r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2BCBF152-3CD9-3B8D-5C6A-83D9FE6F56E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96963" y="4775200"/>
            <a:ext cx="5999162" cy="501650"/>
          </a:xfrm>
        </p:spPr>
        <p:txBody>
          <a:bodyPr>
            <a:noAutofit/>
          </a:bodyPr>
          <a:lstStyle>
            <a:lvl1pPr marL="0" indent="0" algn="r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946072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dy Slide - 1 Righ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7D567A-C123-96A9-1DD3-17C276C7D0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46796" y="665018"/>
            <a:ext cx="5945204" cy="448887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425B193-7653-FA58-7C69-56865C4DF7B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9A65267B-D68D-AD5F-98C2-6810944CC1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093" y="531951"/>
            <a:ext cx="5785319" cy="678664"/>
          </a:xfrm>
        </p:spPr>
        <p:txBody>
          <a:bodyPr anchor="b">
            <a:noAutofit/>
          </a:bodyPr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80D2211A-9B16-224E-FFC5-4225BAB41A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09093" y="1319201"/>
            <a:ext cx="5785319" cy="4891433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Footer Placeholder 5">
            <a:extLst>
              <a:ext uri="{FF2B5EF4-FFF2-40B4-BE49-F238E27FC236}">
                <a16:creationId xmlns:a16="http://schemas.microsoft.com/office/drawing/2014/main" id="{AA5FB620-142D-2BE0-8116-9FAAA7F693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30592"/>
            <a:ext cx="4114800" cy="365125"/>
          </a:xfrm>
          <a:prstGeom prst="rect">
            <a:avLst/>
          </a:prstGeom>
        </p:spPr>
        <p:txBody>
          <a:bodyPr anchor="ctr"/>
          <a:lstStyle>
            <a:lvl1pPr algn="ctr">
              <a:defRPr sz="1000">
                <a:latin typeface="Arial" panose="020B0604020202020204" pitchFamily="34" charset="0"/>
              </a:defRPr>
            </a:lvl1pPr>
          </a:lstStyle>
          <a:p>
            <a:r>
              <a:rPr lang="en-US"/>
              <a:t>ES&amp;H Pre-SAM Safety Briefing</a:t>
            </a:r>
          </a:p>
        </p:txBody>
      </p:sp>
      <p:sp>
        <p:nvSpPr>
          <p:cNvPr id="18" name="Slide Number Placeholder 6">
            <a:extLst>
              <a:ext uri="{FF2B5EF4-FFF2-40B4-BE49-F238E27FC236}">
                <a16:creationId xmlns:a16="http://schemas.microsoft.com/office/drawing/2014/main" id="{85A35A3C-EFCE-E977-5D10-513BA05CD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00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 algn="r">
              <a:defRPr sz="1000">
                <a:latin typeface="Arial" panose="020B0604020202020204" pitchFamily="34" charset="0"/>
              </a:defRPr>
            </a:lvl1pPr>
          </a:lstStyle>
          <a:p>
            <a:fld id="{7D1BE87E-F0DE-A44C-894B-E142BEB21E4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Date Placeholder 4">
            <a:extLst>
              <a:ext uri="{FF2B5EF4-FFF2-40B4-BE49-F238E27FC236}">
                <a16:creationId xmlns:a16="http://schemas.microsoft.com/office/drawing/2014/main" id="{FD481F92-CD79-AD15-7CA5-87C78AC695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1726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>
              <a:defRPr sz="1000">
                <a:latin typeface="Arial" panose="020B0604020202020204" pitchFamily="34" charset="0"/>
              </a:defRPr>
            </a:lvl1pPr>
          </a:lstStyle>
          <a:p>
            <a:r>
              <a:rPr lang="en-US"/>
              <a:t>9/02/2025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DB17564-960C-4BE2-AE3B-9E042530BCE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1387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dy Slide - No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C7FC8732-2197-B9C7-FC84-CA5395C6506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99465704-2370-60F7-6005-D0288DFD87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093" y="531951"/>
            <a:ext cx="11044707" cy="678664"/>
          </a:xfrm>
        </p:spPr>
        <p:txBody>
          <a:bodyPr anchor="b">
            <a:noAutofit/>
          </a:bodyPr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D0A29258-15C1-6FB2-52AC-108985A071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09094" y="1319201"/>
            <a:ext cx="5682288" cy="4891433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7E85E37D-8958-2DEE-18A0-03962A83466E}"/>
              </a:ext>
            </a:extLst>
          </p:cNvPr>
          <p:cNvSpPr>
            <a:spLocks noGrp="1"/>
          </p:cNvSpPr>
          <p:nvPr>
            <p:ph type="body" sz="half" idx="13"/>
          </p:nvPr>
        </p:nvSpPr>
        <p:spPr>
          <a:xfrm>
            <a:off x="6110467" y="1322610"/>
            <a:ext cx="5682289" cy="4891433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Footer Placeholder 5">
            <a:extLst>
              <a:ext uri="{FF2B5EF4-FFF2-40B4-BE49-F238E27FC236}">
                <a16:creationId xmlns:a16="http://schemas.microsoft.com/office/drawing/2014/main" id="{6FBE509B-CE41-57EF-59C3-275E43C033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30592"/>
            <a:ext cx="4114800" cy="365125"/>
          </a:xfrm>
          <a:prstGeom prst="rect">
            <a:avLst/>
          </a:prstGeom>
        </p:spPr>
        <p:txBody>
          <a:bodyPr anchor="ctr"/>
          <a:lstStyle>
            <a:lvl1pPr algn="ctr">
              <a:defRPr sz="1000">
                <a:latin typeface="Arial" panose="020B0604020202020204" pitchFamily="34" charset="0"/>
              </a:defRPr>
            </a:lvl1pPr>
          </a:lstStyle>
          <a:p>
            <a:r>
              <a:rPr lang="en-US"/>
              <a:t>ES&amp;H Pre-SAM Safety Briefing</a:t>
            </a:r>
          </a:p>
        </p:txBody>
      </p:sp>
      <p:sp>
        <p:nvSpPr>
          <p:cNvPr id="4" name="Slide Number Placeholder 6">
            <a:extLst>
              <a:ext uri="{FF2B5EF4-FFF2-40B4-BE49-F238E27FC236}">
                <a16:creationId xmlns:a16="http://schemas.microsoft.com/office/drawing/2014/main" id="{944E86B8-08A1-6B0A-9E8F-1A2C02525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00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 algn="r">
              <a:defRPr sz="1000">
                <a:latin typeface="Arial" panose="020B0604020202020204" pitchFamily="34" charset="0"/>
              </a:defRPr>
            </a:lvl1pPr>
          </a:lstStyle>
          <a:p>
            <a:fld id="{7D1BE87E-F0DE-A44C-894B-E142BEB21E4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E111C8-7DEA-F7D8-15DA-EC66E6103A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1726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>
              <a:defRPr sz="1000">
                <a:latin typeface="Arial" panose="020B0604020202020204" pitchFamily="34" charset="0"/>
              </a:defRPr>
            </a:lvl1pPr>
          </a:lstStyle>
          <a:p>
            <a:r>
              <a:rPr lang="en-US"/>
              <a:t>9/02/2025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D72F205-0884-4182-ADD8-D44EB482580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4543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dy Slide - Slate Two Photos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17BE5B-D462-52DE-1421-03616B30BC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093" y="531951"/>
            <a:ext cx="5785319" cy="678664"/>
          </a:xfrm>
        </p:spPr>
        <p:txBody>
          <a:bodyPr anchor="b">
            <a:no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7D567A-C123-96A9-1DD3-17C276C7D0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46796" y="549107"/>
            <a:ext cx="5945204" cy="276398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A92B06-2663-62EC-E8B1-7567E866D3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09093" y="1319201"/>
            <a:ext cx="5785319" cy="4891433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1" name="Picture 10" descr="Logo, company name&#10;&#10;Description automatically generated">
            <a:extLst>
              <a:ext uri="{FF2B5EF4-FFF2-40B4-BE49-F238E27FC236}">
                <a16:creationId xmlns:a16="http://schemas.microsoft.com/office/drawing/2014/main" id="{59AD2392-E6B3-D73D-424E-42A0157E1CA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9331" y="-12193"/>
            <a:ext cx="1474015" cy="574180"/>
          </a:xfrm>
          <a:prstGeom prst="rect">
            <a:avLst/>
          </a:prstGeom>
        </p:spPr>
      </p:pic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02C1D150-46A5-C3E3-0093-1693429B2A69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6246796" y="3446653"/>
            <a:ext cx="5945204" cy="276398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10" name="Footer Placeholder 5">
            <a:extLst>
              <a:ext uri="{FF2B5EF4-FFF2-40B4-BE49-F238E27FC236}">
                <a16:creationId xmlns:a16="http://schemas.microsoft.com/office/drawing/2014/main" id="{DF46FADE-5392-BCFC-BAD6-D700EFBD77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30592"/>
            <a:ext cx="4114800" cy="365125"/>
          </a:xfrm>
          <a:prstGeom prst="rect">
            <a:avLst/>
          </a:prstGeom>
        </p:spPr>
        <p:txBody>
          <a:bodyPr anchor="ctr"/>
          <a:lstStyle>
            <a:lvl1pPr algn="ctr">
              <a:defRPr sz="100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/>
              <a:t>ES&amp;H Pre-SAM Safety Briefing</a:t>
            </a:r>
          </a:p>
        </p:txBody>
      </p:sp>
      <p:sp>
        <p:nvSpPr>
          <p:cNvPr id="12" name="Slide Number Placeholder 6">
            <a:extLst>
              <a:ext uri="{FF2B5EF4-FFF2-40B4-BE49-F238E27FC236}">
                <a16:creationId xmlns:a16="http://schemas.microsoft.com/office/drawing/2014/main" id="{4B37EFF6-260E-A1F5-FF79-F0ABEF7A2E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00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 algn="r">
              <a:defRPr sz="100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fld id="{7D1BE87E-F0DE-A44C-894B-E142BEB21E4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871D8BB-52A9-22B5-DB17-DA5C230724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1726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>
              <a:defRPr sz="100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/>
              <a:t>9/02/2025</a:t>
            </a:r>
          </a:p>
        </p:txBody>
      </p:sp>
      <p:pic>
        <p:nvPicPr>
          <p:cNvPr id="13" name="Picture 12" descr="Logo, company name&#10;&#10;Description automatically generated">
            <a:extLst>
              <a:ext uri="{FF2B5EF4-FFF2-40B4-BE49-F238E27FC236}">
                <a16:creationId xmlns:a16="http://schemas.microsoft.com/office/drawing/2014/main" id="{D19EE4BA-CD94-40C8-BA88-88F35B10B1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9331" y="-12193"/>
            <a:ext cx="1474015" cy="574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0324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dy Slide - Grey 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7D567A-C123-96A9-1DD3-17C276C7D0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46796" y="665018"/>
            <a:ext cx="5945204" cy="448887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A65267B-D68D-AD5F-98C2-6810944CC1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093" y="531951"/>
            <a:ext cx="5785319" cy="678664"/>
          </a:xfrm>
        </p:spPr>
        <p:txBody>
          <a:bodyPr anchor="b">
            <a:no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80D2211A-9B16-224E-FFC5-4225BAB41A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09093" y="1319201"/>
            <a:ext cx="5785319" cy="4891433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B903C67-DC6F-088A-9EA9-D734508F8DF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77E5CE1A-809C-DEBF-5077-24C3A3D42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30592"/>
            <a:ext cx="4114800" cy="365125"/>
          </a:xfrm>
          <a:prstGeom prst="rect">
            <a:avLst/>
          </a:prstGeom>
        </p:spPr>
        <p:txBody>
          <a:bodyPr anchor="ctr"/>
          <a:lstStyle>
            <a:lvl1pPr algn="ctr">
              <a:defRPr sz="1000">
                <a:latin typeface="Arial" panose="020B0604020202020204" pitchFamily="34" charset="0"/>
              </a:defRPr>
            </a:lvl1pPr>
          </a:lstStyle>
          <a:p>
            <a:r>
              <a:rPr lang="en-US"/>
              <a:t>ES&amp;H Pre-SAM Safety Briefing</a:t>
            </a:r>
          </a:p>
        </p:txBody>
      </p:sp>
      <p:sp>
        <p:nvSpPr>
          <p:cNvPr id="9" name="Slide Number Placeholder 6">
            <a:extLst>
              <a:ext uri="{FF2B5EF4-FFF2-40B4-BE49-F238E27FC236}">
                <a16:creationId xmlns:a16="http://schemas.microsoft.com/office/drawing/2014/main" id="{6A59512F-10DA-5515-E4C4-B98127B24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00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 algn="r">
              <a:defRPr sz="1000">
                <a:latin typeface="Arial" panose="020B0604020202020204" pitchFamily="34" charset="0"/>
              </a:defRPr>
            </a:lvl1pPr>
          </a:lstStyle>
          <a:p>
            <a:fld id="{7D1BE87E-F0DE-A44C-894B-E142BEB21E4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8FEC5F-8621-2ECE-218F-2628960DE6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1726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>
              <a:defRPr sz="1000">
                <a:latin typeface="Arial" panose="020B0604020202020204" pitchFamily="34" charset="0"/>
              </a:defRPr>
            </a:lvl1pPr>
          </a:lstStyle>
          <a:p>
            <a:r>
              <a:rPr lang="en-US"/>
              <a:t>9/02/2025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FCFCA19-01CD-4B66-B389-82A12968C55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8606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estion Slid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7E41ED-F47F-85C7-0527-8C9FCCC7AD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0767" y="2759119"/>
            <a:ext cx="10053033" cy="880970"/>
          </a:xfrm>
        </p:spPr>
        <p:txBody>
          <a:bodyPr>
            <a:noAutofit/>
          </a:bodyPr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A830D66-7C16-31AC-766A-71753A6062A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77059" y="6170055"/>
            <a:ext cx="1728303" cy="495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3022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tro Slide">
    <p:bg>
      <p:bgPr>
        <a:blipFill dpi="0"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7E41ED-F47F-85C7-0527-8C9FCCC7AD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0766" y="1891183"/>
            <a:ext cx="10053033" cy="1325563"/>
          </a:xfrm>
        </p:spPr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27373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613CE7A-DBBD-5E4D-B681-F97F3C7177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9/02/2025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CA61182-2F9A-0F45-8317-CF9F933E3B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ES&amp;H Pre-SAM Safety Briefing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B4CA1C-C5B6-7749-80B8-613326107F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13A42-DE07-B049-B215-F41F99FC9B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2018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E8EEBB-48BB-3E4A-A74A-739397F397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1CD902-0304-C042-8932-99FDF46CF7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B3DC83-CF0B-084A-9B0F-1700D97CD5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78E79D-5367-3746-8F62-6D728D4E66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9/02/2025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4262A0-CC58-1E4D-BB47-90FFCE8E61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ES&amp;H Pre-SAM Safety Briefing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B974C3-FE71-B24A-AF20-DBEE8159B3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13A42-DE07-B049-B215-F41F99FC9B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7774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24D571-DBDF-8C4D-824A-CE6CBB25C5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FE209C7-5B30-D040-9F2D-ECBA84A4D2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9/02/2025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1FE050F-C0FC-9546-976D-CF55516B4B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ES&amp;H Pre-SAM Safety Briefing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588E99-A7D1-A445-A391-F4B39A78B3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13A42-DE07-B049-B215-F41F99FC9B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4710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0" i="0">
                <a:solidFill>
                  <a:schemeClr val="tx1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4800" b="0" i="0">
                <a:solidFill>
                  <a:schemeClr val="tx1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ES&amp;H Pre-SAM Safety Briefing</a:t>
            </a:r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9/02/2025</a:t>
            </a: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085472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ansitions Slid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7E41ED-F47F-85C7-0527-8C9FCCC7AD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0766" y="1891183"/>
            <a:ext cx="10053033" cy="1325563"/>
          </a:xfrm>
        </p:spPr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736327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dy Slide - 2 Photos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17BE5B-D462-52DE-1421-03616B30BC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093" y="531951"/>
            <a:ext cx="5785319" cy="678664"/>
          </a:xfrm>
        </p:spPr>
        <p:txBody>
          <a:bodyPr anchor="b">
            <a:noAutofit/>
          </a:bodyPr>
          <a:lstStyle>
            <a:lvl1pPr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7D567A-C123-96A9-1DD3-17C276C7D0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46796" y="549107"/>
            <a:ext cx="5945204" cy="2763982"/>
          </a:xfrm>
        </p:spPr>
        <p:txBody>
          <a:bodyPr>
            <a:no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A92B06-2663-62EC-E8B1-7567E866D3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09093" y="1319201"/>
            <a:ext cx="5785319" cy="4891433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F8DF632-CAE9-022C-6607-B217F56D5CC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02C1D150-46A5-C3E3-0093-1693429B2A69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6246796" y="3446653"/>
            <a:ext cx="5945204" cy="2763982"/>
          </a:xfrm>
        </p:spPr>
        <p:txBody>
          <a:bodyPr>
            <a:no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10" name="Date Placeholder 4">
            <a:extLst>
              <a:ext uri="{FF2B5EF4-FFF2-40B4-BE49-F238E27FC236}">
                <a16:creationId xmlns:a16="http://schemas.microsoft.com/office/drawing/2014/main" id="{A6C8BEAD-C13B-93F9-6676-CE56FFBEEBF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1726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>
              <a:defRPr sz="1000">
                <a:latin typeface="Arial" panose="020B0604020202020204" pitchFamily="34" charset="0"/>
              </a:defRPr>
            </a:lvl1pPr>
          </a:lstStyle>
          <a:p>
            <a:r>
              <a:rPr lang="en-US"/>
              <a:t>9/02/2025</a:t>
            </a:r>
          </a:p>
        </p:txBody>
      </p:sp>
      <p:sp>
        <p:nvSpPr>
          <p:cNvPr id="11" name="Footer Placeholder 5">
            <a:extLst>
              <a:ext uri="{FF2B5EF4-FFF2-40B4-BE49-F238E27FC236}">
                <a16:creationId xmlns:a16="http://schemas.microsoft.com/office/drawing/2014/main" id="{9B986840-5762-4DAF-7AD9-5F837D0622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30592"/>
            <a:ext cx="4114800" cy="365125"/>
          </a:xfrm>
          <a:prstGeom prst="rect">
            <a:avLst/>
          </a:prstGeom>
        </p:spPr>
        <p:txBody>
          <a:bodyPr anchor="ctr"/>
          <a:lstStyle>
            <a:lvl1pPr algn="ctr">
              <a:defRPr sz="1000">
                <a:latin typeface="Arial" panose="020B0604020202020204" pitchFamily="34" charset="0"/>
              </a:defRPr>
            </a:lvl1pPr>
          </a:lstStyle>
          <a:p>
            <a:r>
              <a:rPr lang="en-US"/>
              <a:t>ES&amp;H Pre-SAM Safety Briefing</a:t>
            </a:r>
          </a:p>
        </p:txBody>
      </p:sp>
      <p:sp>
        <p:nvSpPr>
          <p:cNvPr id="13" name="Slide Number Placeholder 6">
            <a:extLst>
              <a:ext uri="{FF2B5EF4-FFF2-40B4-BE49-F238E27FC236}">
                <a16:creationId xmlns:a16="http://schemas.microsoft.com/office/drawing/2014/main" id="{1E2F678D-103F-49D4-B531-CA075474F3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0371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 algn="r">
              <a:defRPr sz="1000">
                <a:latin typeface="Arial" panose="020B0604020202020204" pitchFamily="34" charset="0"/>
              </a:defRPr>
            </a:lvl1pPr>
          </a:lstStyle>
          <a:p>
            <a:fld id="{7D1BE87E-F0DE-A44C-894B-E142BEB21E4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B721D4D-BA71-46BF-9E11-753BC33668E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2023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dy Slide - Top Photo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7D567A-C123-96A9-1DD3-17C276C7D0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8195"/>
            <a:ext cx="12192000" cy="342080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A92B06-2663-62EC-E8B1-7567E866D3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35924" y="3666870"/>
            <a:ext cx="5642016" cy="2414481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718A1B46-8C31-1942-9CDD-F244EA45E1A6}"/>
              </a:ext>
            </a:extLst>
          </p:cNvPr>
          <p:cNvSpPr>
            <a:spLocks noGrp="1"/>
          </p:cNvSpPr>
          <p:nvPr>
            <p:ph type="body" sz="half" idx="13"/>
          </p:nvPr>
        </p:nvSpPr>
        <p:spPr>
          <a:xfrm>
            <a:off x="6103516" y="3666870"/>
            <a:ext cx="5642016" cy="2414481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E2D036AA-9340-745D-7ECF-2C66965EE7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" y="531951"/>
            <a:ext cx="6094412" cy="678664"/>
          </a:xfrm>
        </p:spPr>
        <p:txBody>
          <a:bodyPr anchor="b">
            <a:no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  Click to edit Master title style</a:t>
            </a:r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E2354D38-C6CF-E355-ADC2-9780C4F402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30592"/>
            <a:ext cx="4114800" cy="365125"/>
          </a:xfrm>
          <a:prstGeom prst="rect">
            <a:avLst/>
          </a:prstGeom>
        </p:spPr>
        <p:txBody>
          <a:bodyPr anchor="ctr"/>
          <a:lstStyle>
            <a:lvl1pPr algn="ctr">
              <a:defRPr sz="1000">
                <a:latin typeface="Arial" panose="020B0604020202020204" pitchFamily="34" charset="0"/>
              </a:defRPr>
            </a:lvl1pPr>
          </a:lstStyle>
          <a:p>
            <a:r>
              <a:rPr lang="en-US"/>
              <a:t>ES&amp;H Pre-SAM Safety Briefing</a:t>
            </a:r>
          </a:p>
        </p:txBody>
      </p:sp>
      <p:sp>
        <p:nvSpPr>
          <p:cNvPr id="10" name="Slide Number Placeholder 6">
            <a:extLst>
              <a:ext uri="{FF2B5EF4-FFF2-40B4-BE49-F238E27FC236}">
                <a16:creationId xmlns:a16="http://schemas.microsoft.com/office/drawing/2014/main" id="{24DF5B5C-0FB6-281B-79D1-3AAEEBC738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00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 algn="r">
              <a:defRPr sz="1000">
                <a:latin typeface="Arial" panose="020B0604020202020204" pitchFamily="34" charset="0"/>
              </a:defRPr>
            </a:lvl1pPr>
          </a:lstStyle>
          <a:p>
            <a:fld id="{7D1BE87E-F0DE-A44C-894B-E142BEB21E4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Date Placeholder 4">
            <a:extLst>
              <a:ext uri="{FF2B5EF4-FFF2-40B4-BE49-F238E27FC236}">
                <a16:creationId xmlns:a16="http://schemas.microsoft.com/office/drawing/2014/main" id="{CE744EEC-877B-6658-1AF3-402C4637D6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1726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>
              <a:defRPr sz="1000">
                <a:latin typeface="Arial" panose="020B0604020202020204" pitchFamily="34" charset="0"/>
              </a:defRPr>
            </a:lvl1pPr>
          </a:lstStyle>
          <a:p>
            <a:r>
              <a:rPr lang="en-US"/>
              <a:t>9/02/2025</a:t>
            </a:r>
          </a:p>
        </p:txBody>
      </p:sp>
    </p:spTree>
    <p:extLst>
      <p:ext uri="{BB962C8B-B14F-4D97-AF65-F5344CB8AC3E}">
        <p14:creationId xmlns:p14="http://schemas.microsoft.com/office/powerpoint/2010/main" val="2869518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dy Slide - 1 Photo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7D567A-C123-96A9-1DD3-17C276C7D0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46796" y="665018"/>
            <a:ext cx="5945204" cy="448887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F8DF632-CAE9-022C-6607-B217F56D5CC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F69CE8BE-367E-106F-0A1A-D4403D3CF3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093" y="531951"/>
            <a:ext cx="5785319" cy="678664"/>
          </a:xfrm>
        </p:spPr>
        <p:txBody>
          <a:bodyPr anchor="b">
            <a:noAutofit/>
          </a:bodyPr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EA0AC1C4-21D9-DD3B-28D1-1E97E488E1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09093" y="1319201"/>
            <a:ext cx="5785319" cy="4891433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Footer Placeholder 5">
            <a:extLst>
              <a:ext uri="{FF2B5EF4-FFF2-40B4-BE49-F238E27FC236}">
                <a16:creationId xmlns:a16="http://schemas.microsoft.com/office/drawing/2014/main" id="{A4AF7EA1-AC10-6B34-7D70-18A57ABFF3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30592"/>
            <a:ext cx="4114800" cy="365125"/>
          </a:xfrm>
          <a:prstGeom prst="rect">
            <a:avLst/>
          </a:prstGeom>
        </p:spPr>
        <p:txBody>
          <a:bodyPr anchor="ctr"/>
          <a:lstStyle>
            <a:lvl1pPr algn="ctr">
              <a:defRPr sz="1000">
                <a:latin typeface="Arial" panose="020B0604020202020204" pitchFamily="34" charset="0"/>
              </a:defRPr>
            </a:lvl1pPr>
          </a:lstStyle>
          <a:p>
            <a:r>
              <a:rPr lang="en-US"/>
              <a:t>ES&amp;H Pre-SAM Safety Briefing</a:t>
            </a:r>
          </a:p>
        </p:txBody>
      </p: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0B83816E-8201-5044-F359-AFD3FCE21A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00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 algn="r">
              <a:defRPr sz="1000">
                <a:latin typeface="Arial" panose="020B0604020202020204" pitchFamily="34" charset="0"/>
              </a:defRPr>
            </a:lvl1pPr>
          </a:lstStyle>
          <a:p>
            <a:fld id="{7D1BE87E-F0DE-A44C-894B-E142BEB21E4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8CE785-B03D-6A9D-B2E7-6E9D526B228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1726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>
              <a:defRPr sz="1000">
                <a:latin typeface="Arial" panose="020B0604020202020204" pitchFamily="34" charset="0"/>
              </a:defRPr>
            </a:lvl1pPr>
          </a:lstStyle>
          <a:p>
            <a:r>
              <a:rPr lang="en-US"/>
              <a:t>9/02/2025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6869AEF-C002-4444-8791-56AEEFBFD84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4834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dy Slide - Circular Photo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7D567A-C123-96A9-1DD3-17C276C7D0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20496" y="531951"/>
            <a:ext cx="5971504" cy="567868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F8DF632-CAE9-022C-6607-B217F56D5CC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F69CE8BE-367E-106F-0A1A-D4403D3CF3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093" y="531951"/>
            <a:ext cx="5785319" cy="678664"/>
          </a:xfrm>
        </p:spPr>
        <p:txBody>
          <a:bodyPr anchor="b">
            <a:noAutofit/>
          </a:bodyPr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EA0AC1C4-21D9-DD3B-28D1-1E97E488E1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09093" y="1319201"/>
            <a:ext cx="5785319" cy="4891433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Footer Placeholder 5">
            <a:extLst>
              <a:ext uri="{FF2B5EF4-FFF2-40B4-BE49-F238E27FC236}">
                <a16:creationId xmlns:a16="http://schemas.microsoft.com/office/drawing/2014/main" id="{EF6ADE35-BF0E-DF23-D913-1DAA8CCD67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30592"/>
            <a:ext cx="4114800" cy="365125"/>
          </a:xfrm>
          <a:prstGeom prst="rect">
            <a:avLst/>
          </a:prstGeom>
        </p:spPr>
        <p:txBody>
          <a:bodyPr anchor="ctr"/>
          <a:lstStyle>
            <a:lvl1pPr algn="ctr">
              <a:defRPr sz="1000">
                <a:latin typeface="Arial" panose="020B0604020202020204" pitchFamily="34" charset="0"/>
              </a:defRPr>
            </a:lvl1pPr>
          </a:lstStyle>
          <a:p>
            <a:r>
              <a:rPr lang="en-US"/>
              <a:t>ES&amp;H Pre-SAM Safety Briefing</a:t>
            </a:r>
          </a:p>
        </p:txBody>
      </p: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BB898288-99FE-E6BE-FBE5-A3D4DE28F2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00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 algn="r">
              <a:defRPr sz="1000">
                <a:latin typeface="Arial" panose="020B0604020202020204" pitchFamily="34" charset="0"/>
              </a:defRPr>
            </a:lvl1pPr>
          </a:lstStyle>
          <a:p>
            <a:fld id="{7D1BE87E-F0DE-A44C-894B-E142BEB21E4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636C01-DAC5-C8E5-E590-A408A6BB45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1726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>
              <a:defRPr sz="1000">
                <a:latin typeface="Arial" panose="020B0604020202020204" pitchFamily="34" charset="0"/>
              </a:defRPr>
            </a:lvl1pPr>
          </a:lstStyle>
          <a:p>
            <a:r>
              <a:rPr lang="en-US"/>
              <a:t>9/02/2025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6F161EE-76CC-45E3-AC2B-F55638E7178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8918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dy Slide - No Photos 2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25C33B-E0CB-3D46-9D0E-8184533773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30592"/>
            <a:ext cx="4114800" cy="365125"/>
          </a:xfrm>
          <a:prstGeom prst="rect">
            <a:avLst/>
          </a:prstGeom>
        </p:spPr>
        <p:txBody>
          <a:bodyPr anchor="ctr" anchorCtr="0"/>
          <a:lstStyle>
            <a:lvl1pPr algn="ctr">
              <a:defRPr sz="1000">
                <a:latin typeface="Arial" panose="020B0604020202020204" pitchFamily="34" charset="0"/>
              </a:defRPr>
            </a:lvl1pPr>
          </a:lstStyle>
          <a:p>
            <a:r>
              <a:rPr lang="en-US"/>
              <a:t>ES&amp;H Pre-SAM Safety Briefing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4E25E4-5B52-F70B-5E1A-F65D7D4618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00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 algn="r">
              <a:defRPr sz="1000">
                <a:latin typeface="Arial" panose="020B0604020202020204" pitchFamily="34" charset="0"/>
              </a:defRPr>
            </a:lvl1pPr>
          </a:lstStyle>
          <a:p>
            <a:fld id="{7D1BE87E-F0DE-A44C-894B-E142BEB21E4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058F0D3-C01F-3256-0218-65AF71F7594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73F0606B-4EF8-C644-338C-2B63D06C1F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093" y="531951"/>
            <a:ext cx="11044707" cy="678664"/>
          </a:xfrm>
        </p:spPr>
        <p:txBody>
          <a:bodyPr anchor="b">
            <a:noAutofit/>
          </a:bodyPr>
          <a:lstStyle>
            <a:lvl1pPr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73B0BD89-A704-0E29-46BD-5C54BB3971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09094" y="1319201"/>
            <a:ext cx="11044706" cy="4891433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Date Placeholder 4">
            <a:extLst>
              <a:ext uri="{FF2B5EF4-FFF2-40B4-BE49-F238E27FC236}">
                <a16:creationId xmlns:a16="http://schemas.microsoft.com/office/drawing/2014/main" id="{C31EC031-12D9-ECFF-D858-559CF0816D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1726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>
              <a:defRPr sz="1000">
                <a:latin typeface="Arial" panose="020B0604020202020204" pitchFamily="34" charset="0"/>
              </a:defRPr>
            </a:lvl1pPr>
          </a:lstStyle>
          <a:p>
            <a:r>
              <a:rPr lang="en-US"/>
              <a:t>9/02/2025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E176E9F-8359-4E77-8769-BF761EF6EDE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4098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dy Slide - Char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61F1912-9CBC-18CD-A6E2-D8584EE6F3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74062" y="1424693"/>
            <a:ext cx="5798137" cy="3804129"/>
          </a:xfrm>
        </p:spPr>
        <p:txBody>
          <a:bodyPr anchor="t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278444A-CE1E-BF31-5D75-39569219C3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36406" y="1424694"/>
            <a:ext cx="5018982" cy="4422313"/>
          </a:xfrm>
        </p:spPr>
        <p:txBody>
          <a:bodyPr anchor="t">
            <a:noAutofit/>
          </a:bodyPr>
          <a:lstStyle>
            <a:lvl1pPr marL="0" indent="0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7FC8732-2197-B9C7-FC84-CA5395C6506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0D9F4886-7D05-5680-AF1E-08F9985969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093" y="531951"/>
            <a:ext cx="11044707" cy="678664"/>
          </a:xfrm>
        </p:spPr>
        <p:txBody>
          <a:bodyPr anchor="b">
            <a:noAutofit/>
          </a:bodyPr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5">
            <a:extLst>
              <a:ext uri="{FF2B5EF4-FFF2-40B4-BE49-F238E27FC236}">
                <a16:creationId xmlns:a16="http://schemas.microsoft.com/office/drawing/2014/main" id="{C475642F-9965-9846-0682-55C7C6944A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30592"/>
            <a:ext cx="4114800" cy="365125"/>
          </a:xfrm>
          <a:prstGeom prst="rect">
            <a:avLst/>
          </a:prstGeom>
        </p:spPr>
        <p:txBody>
          <a:bodyPr anchor="ctr"/>
          <a:lstStyle>
            <a:lvl1pPr algn="ctr">
              <a:defRPr sz="1000">
                <a:latin typeface="Arial" panose="020B0604020202020204" pitchFamily="34" charset="0"/>
              </a:defRPr>
            </a:lvl1pPr>
          </a:lstStyle>
          <a:p>
            <a:r>
              <a:rPr lang="en-US"/>
              <a:t>ES&amp;H Pre-SAM Safety Briefing</a:t>
            </a:r>
          </a:p>
        </p:txBody>
      </p:sp>
      <p:sp>
        <p:nvSpPr>
          <p:cNvPr id="6" name="Slide Number Placeholder 6">
            <a:extLst>
              <a:ext uri="{FF2B5EF4-FFF2-40B4-BE49-F238E27FC236}">
                <a16:creationId xmlns:a16="http://schemas.microsoft.com/office/drawing/2014/main" id="{7914D833-6B3E-46B1-EDE5-A7FD64C91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00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 algn="r">
              <a:defRPr sz="1000">
                <a:latin typeface="Arial" panose="020B0604020202020204" pitchFamily="34" charset="0"/>
              </a:defRPr>
            </a:lvl1pPr>
          </a:lstStyle>
          <a:p>
            <a:fld id="{7D1BE87E-F0DE-A44C-894B-E142BEB21E4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Date Placeholder 4">
            <a:extLst>
              <a:ext uri="{FF2B5EF4-FFF2-40B4-BE49-F238E27FC236}">
                <a16:creationId xmlns:a16="http://schemas.microsoft.com/office/drawing/2014/main" id="{0EA70E93-BE46-91B7-C94B-CF452506D78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1726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>
              <a:defRPr sz="1000">
                <a:latin typeface="Arial" panose="020B0604020202020204" pitchFamily="34" charset="0"/>
              </a:defRPr>
            </a:lvl1pPr>
          </a:lstStyle>
          <a:p>
            <a:r>
              <a:rPr lang="en-US"/>
              <a:t>9/02/2025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8C10AA7-5409-41F3-BC4E-22F426FB6B3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8387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ody Slide - 1 Lef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17BE5B-D462-52DE-1421-03616B30BC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79584" y="674221"/>
            <a:ext cx="6057364" cy="716698"/>
          </a:xfrm>
        </p:spPr>
        <p:txBody>
          <a:bodyPr anchor="t">
            <a:noAutofit/>
          </a:bodyPr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7D567A-C123-96A9-1DD3-17C276C7D0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-1" y="659082"/>
            <a:ext cx="5550795" cy="344927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A92B06-2663-62EC-E8B1-7567E866D3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679584" y="1560773"/>
            <a:ext cx="6057364" cy="4659093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425B193-7653-FA58-7C69-56865C4DF7B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  <p:sp>
        <p:nvSpPr>
          <p:cNvPr id="11" name="Footer Placeholder 5">
            <a:extLst>
              <a:ext uri="{FF2B5EF4-FFF2-40B4-BE49-F238E27FC236}">
                <a16:creationId xmlns:a16="http://schemas.microsoft.com/office/drawing/2014/main" id="{B1BBB6AD-F5E7-2C7D-F208-959FE1C644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30592"/>
            <a:ext cx="4114800" cy="365125"/>
          </a:xfrm>
          <a:prstGeom prst="rect">
            <a:avLst/>
          </a:prstGeom>
        </p:spPr>
        <p:txBody>
          <a:bodyPr anchor="ctr"/>
          <a:lstStyle>
            <a:lvl1pPr algn="ctr">
              <a:defRPr sz="1000">
                <a:latin typeface="Arial" panose="020B0604020202020204" pitchFamily="34" charset="0"/>
              </a:defRPr>
            </a:lvl1pPr>
          </a:lstStyle>
          <a:p>
            <a:r>
              <a:rPr lang="en-US"/>
              <a:t>ES&amp;H Pre-SAM Safety Briefing</a:t>
            </a:r>
          </a:p>
        </p:txBody>
      </p:sp>
      <p:sp>
        <p:nvSpPr>
          <p:cNvPr id="12" name="Slide Number Placeholder 6">
            <a:extLst>
              <a:ext uri="{FF2B5EF4-FFF2-40B4-BE49-F238E27FC236}">
                <a16:creationId xmlns:a16="http://schemas.microsoft.com/office/drawing/2014/main" id="{E6658A98-A780-C524-1137-D3BF53A55A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00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 algn="r">
              <a:defRPr sz="1000">
                <a:latin typeface="Arial" panose="020B0604020202020204" pitchFamily="34" charset="0"/>
              </a:defRPr>
            </a:lvl1pPr>
          </a:lstStyle>
          <a:p>
            <a:fld id="{7D1BE87E-F0DE-A44C-894B-E142BEB21E4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91057C-FA10-F5DE-B4C8-C3931D750C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1726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>
              <a:defRPr sz="1000">
                <a:latin typeface="Arial" panose="020B0604020202020204" pitchFamily="34" charset="0"/>
              </a:defRPr>
            </a:lvl1pPr>
          </a:lstStyle>
          <a:p>
            <a:r>
              <a:rPr lang="en-US"/>
              <a:t>9/02/2025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1C835BB-5A9A-4887-AD28-9C7DC0F8151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6471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0BD8159-AD9B-885B-18F2-9B7C42B96B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15885B-F131-1373-A6B2-E992A159BA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EC86D55-AA86-4418-BC5F-C51768C252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440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53F9866-9D6A-4E48-8AAE-F0F10B4380F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144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  <p:sldLayoutId id="2147483683" r:id="rId13"/>
    <p:sldLayoutId id="2147483684" r:id="rId14"/>
    <p:sldLayoutId id="2147483650" r:id="rId15"/>
    <p:sldLayoutId id="2147483685" r:id="rId16"/>
    <p:sldLayoutId id="2147483686" r:id="rId17"/>
    <p:sldLayoutId id="2147483687" r:id="rId18"/>
    <p:sldLayoutId id="2147483688" r:id="rId19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 baseline="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800" kern="1200" baseline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400" kern="1200" baseline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.sv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26_31CD55EA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7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A18706-BE92-5674-8ED0-33DF2CC724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Placeholder 34" descr="A close-up of a machine&#10;&#10;Description automatically generated with low confidence">
            <a:extLst>
              <a:ext uri="{FF2B5EF4-FFF2-40B4-BE49-F238E27FC236}">
                <a16:creationId xmlns:a16="http://schemas.microsoft.com/office/drawing/2014/main" id="{F4A7F67A-F711-D40B-01C6-A6770706EF7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D2A7D87-594F-52B2-2EA3-D41B34B42A5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8663937" cy="686000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AAC87CA-8223-4766-DC0C-EF69FC2823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1416" y="1581150"/>
            <a:ext cx="8155761" cy="1462896"/>
          </a:xfrm>
        </p:spPr>
        <p:txBody>
          <a:bodyPr>
            <a:noAutofit/>
          </a:bodyPr>
          <a:lstStyle/>
          <a:p>
            <a:r>
              <a:rPr lang="en-US"/>
              <a:t>ES&amp;H Essentials for </a:t>
            </a:r>
            <a:br>
              <a:rPr lang="en-US"/>
            </a:br>
            <a:r>
              <a:rPr lang="en-US"/>
              <a:t>Safe Operations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B7C2221-BF13-0BB7-7CAB-FCDFA3F405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1416" y="3047266"/>
            <a:ext cx="8155761" cy="529861"/>
          </a:xfrm>
        </p:spPr>
        <p:txBody>
          <a:bodyPr>
            <a:noAutofit/>
          </a:bodyPr>
          <a:lstStyle/>
          <a:p>
            <a:r>
              <a:rPr lang="en-US"/>
              <a:t>2025 Pre-SAM Safety Briefing</a:t>
            </a:r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B1FD6E6E-8348-06B4-85C7-15104B0D78E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2400"/>
              <a:t>September 2, 2025</a:t>
            </a:r>
          </a:p>
          <a:p>
            <a:endParaRPr lang="en-US"/>
          </a:p>
        </p:txBody>
      </p:sp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3CEEBFA1-2D11-2C9E-5C4A-9C08BAE97DC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/>
              <a:t>Paul Gubanc</a:t>
            </a:r>
          </a:p>
        </p:txBody>
      </p:sp>
    </p:spTree>
    <p:extLst>
      <p:ext uri="{BB962C8B-B14F-4D97-AF65-F5344CB8AC3E}">
        <p14:creationId xmlns:p14="http://schemas.microsoft.com/office/powerpoint/2010/main" val="19938482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698869-FDDF-964F-B78F-BDE3C48E65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tx1"/>
                </a:solidFill>
              </a:rPr>
              <a:t>Rad Boundaries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D309E2A-CE20-C341-B155-8812FEE6B7E6}"/>
              </a:ext>
            </a:extLst>
          </p:cNvPr>
          <p:cNvSpPr txBox="1"/>
          <p:nvPr/>
        </p:nvSpPr>
        <p:spPr>
          <a:xfrm>
            <a:off x="2035932" y="1823538"/>
            <a:ext cx="8127033" cy="3785652"/>
          </a:xfrm>
          <a:prstGeom prst="rect">
            <a:avLst/>
          </a:prstGeom>
          <a:noFill/>
          <a:ln w="19050">
            <a:solidFill>
              <a:srgbClr val="7030A0"/>
            </a:solidFill>
          </a:ln>
        </p:spPr>
        <p:txBody>
          <a:bodyPr wrap="none" lIns="91440" tIns="45720" rIns="91440" bIns="45720" rtlCol="0" anchor="t">
            <a:spAutoFit/>
          </a:bodyPr>
          <a:lstStyle/>
          <a:p>
            <a:pPr algn="ctr"/>
            <a:r>
              <a:rPr lang="en-US" sz="8000" b="1">
                <a:ln w="28575">
                  <a:solidFill>
                    <a:srgbClr val="7030A0"/>
                  </a:solidFill>
                </a:ln>
                <a:solidFill>
                  <a:srgbClr val="FFFF00"/>
                </a:solidFill>
              </a:rPr>
              <a:t>Pay Attention </a:t>
            </a:r>
            <a:br>
              <a:rPr lang="en-US" sz="8000" b="1">
                <a:ln w="28575">
                  <a:solidFill>
                    <a:srgbClr val="7030A0"/>
                  </a:solidFill>
                </a:ln>
                <a:solidFill>
                  <a:srgbClr val="FFFF00"/>
                </a:solidFill>
              </a:rPr>
            </a:br>
            <a:r>
              <a:rPr lang="en-US" sz="8000" b="1">
                <a:ln w="28575">
                  <a:solidFill>
                    <a:srgbClr val="7030A0"/>
                  </a:solidFill>
                </a:ln>
                <a:solidFill>
                  <a:srgbClr val="FFFF00"/>
                </a:solidFill>
              </a:rPr>
              <a:t>&amp;</a:t>
            </a:r>
            <a:br>
              <a:rPr lang="en-US" sz="8000" b="1">
                <a:ln w="28575">
                  <a:solidFill>
                    <a:srgbClr val="7030A0"/>
                  </a:solidFill>
                </a:ln>
                <a:solidFill>
                  <a:srgbClr val="FFFF00"/>
                </a:solidFill>
              </a:rPr>
            </a:br>
            <a:r>
              <a:rPr lang="en-US" sz="8000" b="1">
                <a:ln w="28575">
                  <a:solidFill>
                    <a:srgbClr val="7030A0"/>
                  </a:solidFill>
                </a:ln>
                <a:solidFill>
                  <a:srgbClr val="FFFF00"/>
                </a:solidFill>
              </a:rPr>
              <a:t>DO NOT RELOCATE</a:t>
            </a:r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B7D2E24-804E-C985-F675-3586AD8EF18D}"/>
              </a:ext>
            </a:extLst>
          </p:cNvPr>
          <p:cNvCxnSpPr>
            <a:cxnSpLocks/>
          </p:cNvCxnSpPr>
          <p:nvPr/>
        </p:nvCxnSpPr>
        <p:spPr>
          <a:xfrm>
            <a:off x="400318" y="1221888"/>
            <a:ext cx="3302106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8B70211-45C5-F99A-D2D4-ADF3D19669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9/02/2025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7CEC87D-4D1B-46E8-8FC8-709D7EB27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ES&amp;H Pre-SAM Safety Briefing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37E402B-1747-D5E8-5910-D2330CA721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E87E-F0DE-A44C-894B-E142BEB21E42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4698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FEAE496-FC86-472D-8086-D23C3A4530BC}"/>
              </a:ext>
            </a:extLst>
          </p:cNvPr>
          <p:cNvSpPr txBox="1">
            <a:spLocks/>
          </p:cNvSpPr>
          <p:nvPr/>
        </p:nvSpPr>
        <p:spPr>
          <a:xfrm>
            <a:off x="292768" y="990599"/>
            <a:ext cx="11522839" cy="5596776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en-US" sz="3200">
              <a:ea typeface="Calibri" panose="020F0502020204030204"/>
              <a:cs typeface="Calibri" panose="020F050202020403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822C98A-2BD7-0CB5-635F-37404981AE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tx1"/>
                </a:solidFill>
                <a:latin typeface="Arial"/>
                <a:cs typeface="Arial"/>
              </a:rPr>
              <a:t>Injury Assessment Action Plan FY25Q3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4AB124-F5CA-8A98-68E0-C786E7F7FF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92768" y="1343270"/>
            <a:ext cx="11044706" cy="4891433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285750" indent="-285750">
              <a:buFont typeface="Arial,Sans-Serif" panose="020B0604020202020204" pitchFamily="34" charset="0"/>
              <a:buChar char="•"/>
            </a:pPr>
            <a:r>
              <a:rPr lang="en-US" sz="2400">
                <a:latin typeface="Arial"/>
                <a:ea typeface="Calibri"/>
                <a:cs typeface="Arial"/>
              </a:rPr>
              <a:t>Hand and Finger Injuries - 42% (10 out of 24) Minor Abrasions, Lacerations and Burns</a:t>
            </a:r>
            <a:endParaRPr lang="en-US" sz="2400">
              <a:ea typeface="Calibri"/>
              <a:cs typeface="Arial"/>
            </a:endParaRPr>
          </a:p>
          <a:p>
            <a:pPr marL="800100" lvl="1" indent="-342900">
              <a:buFont typeface="Arial,Sans-Serif" panose="020B0604020202020204" pitchFamily="34" charset="0"/>
              <a:buChar char="•"/>
            </a:pPr>
            <a:r>
              <a:rPr lang="en-US" sz="2400">
                <a:latin typeface="Arial"/>
                <a:ea typeface="Calibri"/>
                <a:cs typeface="Arial"/>
              </a:rPr>
              <a:t>Use gloves when appropriate</a:t>
            </a:r>
            <a:endParaRPr lang="en-US" sz="2400">
              <a:ea typeface="Calibri"/>
              <a:cs typeface="Arial"/>
            </a:endParaRPr>
          </a:p>
          <a:p>
            <a:pPr marL="285750" indent="-285750">
              <a:buFont typeface="Arial,Sans-Serif" panose="020B0604020202020204" pitchFamily="34" charset="0"/>
              <a:buChar char="•"/>
            </a:pPr>
            <a:r>
              <a:rPr lang="en-US" sz="2400">
                <a:latin typeface="Arial"/>
                <a:ea typeface="Calibri"/>
                <a:cs typeface="Arial"/>
              </a:rPr>
              <a:t>Strains and Sprains - 29% (7 out of 24) Overexertion, poor ergonomics </a:t>
            </a:r>
          </a:p>
          <a:p>
            <a:pPr marL="800100" lvl="1" indent="-342900">
              <a:buFont typeface="Arial,Sans-Serif" panose="020B0604020202020204" pitchFamily="34" charset="0"/>
              <a:buChar char="•"/>
            </a:pPr>
            <a:r>
              <a:rPr lang="en-US" sz="2400">
                <a:latin typeface="Arial"/>
                <a:ea typeface="Calibri"/>
                <a:cs typeface="Arial"/>
              </a:rPr>
              <a:t>Get assistance with heavy loads (over 40 </a:t>
            </a:r>
            <a:r>
              <a:rPr lang="en-US" sz="2400" err="1">
                <a:latin typeface="Arial"/>
                <a:ea typeface="Calibri"/>
                <a:cs typeface="Arial"/>
              </a:rPr>
              <a:t>lbs</a:t>
            </a:r>
            <a:r>
              <a:rPr lang="en-US" sz="2400">
                <a:latin typeface="Arial"/>
                <a:ea typeface="Calibri"/>
                <a:cs typeface="Arial"/>
              </a:rPr>
              <a:t>)</a:t>
            </a:r>
          </a:p>
          <a:p>
            <a:pPr marL="800100" lvl="1" indent="-342900">
              <a:buFont typeface="Arial,Sans-Serif" panose="020B0604020202020204" pitchFamily="34" charset="0"/>
              <a:buChar char="•"/>
            </a:pPr>
            <a:r>
              <a:rPr lang="en-US" sz="2400">
                <a:latin typeface="Arial"/>
                <a:ea typeface="Calibri"/>
                <a:cs typeface="Arial"/>
              </a:rPr>
              <a:t>Maintain proper lifting form</a:t>
            </a:r>
            <a:endParaRPr lang="en-US" sz="2400">
              <a:ea typeface="Calibri"/>
              <a:cs typeface="Arial"/>
            </a:endParaRPr>
          </a:p>
          <a:p>
            <a:pPr marL="800100" lvl="1" indent="-342900">
              <a:buFont typeface="Arial,Sans-Serif" panose="020B0604020202020204" pitchFamily="34" charset="0"/>
              <a:buChar char="•"/>
            </a:pPr>
            <a:r>
              <a:rPr lang="en-US" sz="2400">
                <a:latin typeface="Arial"/>
                <a:cs typeface="Arial"/>
              </a:rPr>
              <a:t>Avoid awkward</a:t>
            </a:r>
            <a:r>
              <a:rPr lang="en-US" sz="2400">
                <a:latin typeface="Arial"/>
                <a:ea typeface="Calibri"/>
                <a:cs typeface="Arial"/>
              </a:rPr>
              <a:t> postures/positions</a:t>
            </a:r>
            <a:endParaRPr lang="en-US" sz="2400">
              <a:ea typeface="Calibri"/>
              <a:cs typeface="Arial"/>
            </a:endParaRPr>
          </a:p>
          <a:p>
            <a:pPr marL="285750" indent="-285750">
              <a:buFont typeface="Arial,Sans-Serif" panose="020B0604020202020204" pitchFamily="34" charset="0"/>
              <a:buChar char="•"/>
            </a:pPr>
            <a:r>
              <a:rPr lang="en-US" sz="2400">
                <a:latin typeface="Arial"/>
                <a:ea typeface="Calibri"/>
                <a:cs typeface="Arial"/>
              </a:rPr>
              <a:t>Slips, trips and falls - 21% (5 out of 24) Walking surfaces (poor housekeeping)</a:t>
            </a:r>
          </a:p>
          <a:p>
            <a:pPr marL="800100" lvl="1" indent="-342900">
              <a:buFont typeface="Arial,Sans-Serif" panose="020B0604020202020204" pitchFamily="34" charset="0"/>
              <a:buChar char="•"/>
            </a:pPr>
            <a:r>
              <a:rPr lang="en-US" sz="2400">
                <a:latin typeface="Arial"/>
                <a:ea typeface="Calibri"/>
                <a:cs typeface="Arial"/>
              </a:rPr>
              <a:t>Keep workspace surfaces clean</a:t>
            </a:r>
          </a:p>
          <a:p>
            <a:pPr marL="800100" lvl="1" indent="-342900">
              <a:buFont typeface="Arial,Sans-Serif" panose="020B0604020202020204" pitchFamily="34" charset="0"/>
              <a:buChar char="•"/>
            </a:pPr>
            <a:r>
              <a:rPr lang="en-US" sz="2400">
                <a:latin typeface="Arial"/>
                <a:ea typeface="Calibri"/>
                <a:cs typeface="Arial"/>
              </a:rPr>
              <a:t>Notify Facilities of any issues with walking surfaces</a:t>
            </a:r>
            <a:endParaRPr lang="en-US" sz="2400"/>
          </a:p>
          <a:p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90F0FB9-5C6D-139B-A954-41F4E9FF9CE4}"/>
              </a:ext>
            </a:extLst>
          </p:cNvPr>
          <p:cNvCxnSpPr>
            <a:cxnSpLocks/>
          </p:cNvCxnSpPr>
          <p:nvPr/>
        </p:nvCxnSpPr>
        <p:spPr>
          <a:xfrm>
            <a:off x="400318" y="1221888"/>
            <a:ext cx="7641023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3E01E3-41F1-88E7-5CAF-93F1CACB7A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9/02/2025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33CA67-64A9-5760-C0E6-7100548EF7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ES&amp;H Pre-SAM Safety Briefing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041E45E-49FB-CAC2-0C10-DF06D16F0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E87E-F0DE-A44C-894B-E142BEB21E42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3118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DC6B1C-E80B-40B3-BF8C-991B2909E7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Reporting Injuries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F3B94E0-984F-EDF8-8D52-AA8D132187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09093" y="1319201"/>
            <a:ext cx="5930342" cy="4891433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During Business Hours (8am-5pm)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/>
              <a:t>Report to Occupational Medicine 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en-US"/>
              <a:t>757-269-7539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en-US"/>
              <a:t>SSC Rm 28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Outside business hours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/>
              <a:t>Check flyer in first aid box for locations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/>
              <a:t>Go to nearest emergency facility as noted on flyer (designated physician panel); tell them you work at </a:t>
            </a:r>
            <a:r>
              <a:rPr lang="en-US" err="1"/>
              <a:t>Jlab</a:t>
            </a:r>
            <a:r>
              <a:rPr lang="en-US"/>
              <a:t> and work related.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/>
              <a:t>Do not go to personal physician!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/>
              <a:t>Report to Occupational medicine the next business day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/>
              <a:t>Notify Supervisor)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If critical (major trauma, unable to mobilize) – call 911 (will go through Guards)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/>
              <a:t>Contact Occupational Medicine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6BC9E9B-A96E-4670-921F-5F351E468C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37992" y="1075591"/>
            <a:ext cx="2750007" cy="446320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C2AFB55-2F90-445D-8E1A-A6B8DC8952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9435" y="1075591"/>
            <a:ext cx="2816490" cy="4463208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5B84729-2A88-F1B0-70C4-C01E59A56083}"/>
              </a:ext>
            </a:extLst>
          </p:cNvPr>
          <p:cNvCxnSpPr>
            <a:cxnSpLocks/>
          </p:cNvCxnSpPr>
          <p:nvPr/>
        </p:nvCxnSpPr>
        <p:spPr>
          <a:xfrm>
            <a:off x="400318" y="1221888"/>
            <a:ext cx="3553117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834940F-0242-DC45-12DD-7364697CF4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9/02/2025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E987C94-AD52-D60E-DBA3-527C6E7B57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ES&amp;H Pre-SAM Safety Briefing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5D1238-99D9-6A07-B8AC-E9667DE72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E87E-F0DE-A44C-894B-E142BEB21E42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5052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CA930B-A21C-29D5-2E91-231B9FB8D8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378490-67BE-F47C-9DC1-013B6B0EF9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093" y="531951"/>
            <a:ext cx="6018152" cy="689247"/>
          </a:xfrm>
        </p:spPr>
        <p:txBody>
          <a:bodyPr/>
          <a:lstStyle/>
          <a:p>
            <a:r>
              <a:rPr lang="en-US">
                <a:latin typeface="Arial"/>
                <a:cs typeface="Arial"/>
              </a:rPr>
              <a:t>Credited Controls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8E7DD54-0753-DA75-ABE0-6AF43E80C8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09093" y="1276868"/>
            <a:ext cx="11158508" cy="4933766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171450" indent="-171450">
              <a:buChar char="•"/>
            </a:pPr>
            <a:r>
              <a:rPr lang="en-US">
                <a:latin typeface="Arial"/>
                <a:ea typeface="Calibri"/>
                <a:cs typeface="Calibri"/>
              </a:rPr>
              <a:t>During the SAM, conditions will be changing – read all postings and signs carefully. </a:t>
            </a:r>
          </a:p>
          <a:p>
            <a:pPr marL="171450" indent="-171450">
              <a:buChar char="•"/>
            </a:pPr>
            <a:endParaRPr lang="en-US">
              <a:latin typeface="Arial"/>
              <a:ea typeface="Calibri"/>
              <a:cs typeface="Calibri"/>
            </a:endParaRPr>
          </a:p>
          <a:p>
            <a:pPr marL="171450" indent="-171450">
              <a:buChar char="•"/>
            </a:pPr>
            <a:r>
              <a:rPr lang="en-US">
                <a:latin typeface="Arial"/>
                <a:ea typeface="Calibri"/>
                <a:cs typeface="Calibri"/>
              </a:rPr>
              <a:t>There will be work on systems which interface with the Plant Safety System (PSS) and other Credited Controls</a:t>
            </a:r>
            <a:r>
              <a:rPr lang="en-US">
                <a:solidFill>
                  <a:srgbClr val="000000"/>
                </a:solidFill>
                <a:latin typeface="Arial"/>
                <a:ea typeface="Calibri"/>
                <a:cs typeface="Calibri"/>
              </a:rPr>
              <a:t> (e.g., shielding, ODH controls)</a:t>
            </a:r>
            <a:r>
              <a:rPr lang="en-US">
                <a:solidFill>
                  <a:srgbClr val="242424"/>
                </a:solidFill>
                <a:latin typeface="Arial"/>
                <a:ea typeface="Calibri"/>
                <a:cs typeface="Calibri"/>
              </a:rPr>
              <a:t>. </a:t>
            </a:r>
            <a:endParaRPr lang="en-US">
              <a:solidFill>
                <a:srgbClr val="000000"/>
              </a:solidFill>
              <a:latin typeface="Arial"/>
              <a:ea typeface="Calibri"/>
            </a:endParaRPr>
          </a:p>
          <a:p>
            <a:pPr marL="628650" lvl="1" indent="-171450">
              <a:buChar char="•"/>
            </a:pPr>
            <a:r>
              <a:rPr lang="en-US" sz="2000">
                <a:solidFill>
                  <a:srgbClr val="242424"/>
                </a:solidFill>
                <a:latin typeface="Arial"/>
                <a:ea typeface="Calibri"/>
                <a:cs typeface="Calibri"/>
              </a:rPr>
              <a:t>I</a:t>
            </a:r>
            <a:r>
              <a:rPr lang="en-US" sz="2000">
                <a:latin typeface="Arial"/>
                <a:ea typeface="Calibri"/>
                <a:cs typeface="Calibri"/>
              </a:rPr>
              <a:t>f you plan to work on systems or components that have Credited Control labels, contact the System Owner using the information on the Credited Control label </a:t>
            </a:r>
            <a:endParaRPr lang="en-US" sz="2000">
              <a:latin typeface="Arial"/>
            </a:endParaRPr>
          </a:p>
          <a:p>
            <a:pPr marL="171450" indent="-171450">
              <a:buChar char="•"/>
            </a:pPr>
            <a:endParaRPr lang="en-US">
              <a:latin typeface="Arial"/>
              <a:ea typeface="Calibri"/>
              <a:cs typeface="Calibri"/>
            </a:endParaRPr>
          </a:p>
          <a:p>
            <a:pPr marL="171450" indent="-171450">
              <a:buChar char="•"/>
            </a:pPr>
            <a:r>
              <a:rPr lang="en-US">
                <a:latin typeface="Arial"/>
                <a:ea typeface="Calibri"/>
                <a:cs typeface="Calibri"/>
              </a:rPr>
              <a:t>If you are not sure about what you are dealing with, stop, contact your supervisor or your Division Safety Officer (DSO) before proceeding</a:t>
            </a:r>
            <a:endParaRPr lang="en-US">
              <a:latin typeface="Arial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56858A7-DC02-AA96-B199-AE4FAEAD8E05}"/>
              </a:ext>
            </a:extLst>
          </p:cNvPr>
          <p:cNvCxnSpPr>
            <a:cxnSpLocks/>
          </p:cNvCxnSpPr>
          <p:nvPr/>
        </p:nvCxnSpPr>
        <p:spPr>
          <a:xfrm>
            <a:off x="400318" y="1221888"/>
            <a:ext cx="3553117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BC019C-6C8E-9C10-7D9E-C80CC347E6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9/02/2025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1D665F-FE74-66F9-2122-768B69CB75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ES&amp;H Pre-SAM Safety Briefing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133305-099F-DD1B-5FDE-54F1DFDDDD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E87E-F0DE-A44C-894B-E142BEB21E42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6267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9BFA96CE-B081-289E-E5E6-2107734F79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ES&amp;H Pre-SAM Safety Briefing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1D73D9F3-A155-E97D-6E63-693A2AD421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14</a:t>
            </a:fld>
            <a:endParaRPr lang="en-US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8D0BD1A4-69B4-88F6-EB86-29167A6C1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9/02/2025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818968" y="1349273"/>
            <a:ext cx="994156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69265" indent="-456565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469265" algn="l"/>
              </a:tabLst>
            </a:pPr>
            <a:r>
              <a:rPr sz="2400">
                <a:latin typeface="Calibri"/>
                <a:cs typeface="Calibri"/>
              </a:rPr>
              <a:t>CCs</a:t>
            </a:r>
            <a:r>
              <a:rPr sz="2400" spc="-90">
                <a:latin typeface="Calibri"/>
                <a:cs typeface="Calibri"/>
              </a:rPr>
              <a:t> </a:t>
            </a:r>
            <a:r>
              <a:rPr sz="2400">
                <a:latin typeface="Calibri"/>
                <a:cs typeface="Calibri"/>
              </a:rPr>
              <a:t>have</a:t>
            </a:r>
            <a:r>
              <a:rPr sz="2400" spc="-35">
                <a:latin typeface="Calibri"/>
                <a:cs typeface="Calibri"/>
              </a:rPr>
              <a:t> </a:t>
            </a:r>
            <a:r>
              <a:rPr sz="2400" spc="-10">
                <a:latin typeface="Calibri"/>
                <a:cs typeface="Calibri"/>
              </a:rPr>
              <a:t>responsible</a:t>
            </a:r>
            <a:r>
              <a:rPr sz="2400" spc="-50">
                <a:latin typeface="Calibri"/>
                <a:cs typeface="Calibri"/>
              </a:rPr>
              <a:t> </a:t>
            </a:r>
            <a:r>
              <a:rPr sz="2400">
                <a:latin typeface="Calibri"/>
                <a:cs typeface="Calibri"/>
              </a:rPr>
              <a:t>parties</a:t>
            </a:r>
            <a:r>
              <a:rPr sz="2400" spc="-60">
                <a:latin typeface="Calibri"/>
                <a:cs typeface="Calibri"/>
              </a:rPr>
              <a:t> </a:t>
            </a:r>
            <a:r>
              <a:rPr sz="2400">
                <a:latin typeface="Calibri"/>
                <a:cs typeface="Calibri"/>
              </a:rPr>
              <a:t>that</a:t>
            </a:r>
            <a:r>
              <a:rPr sz="2400" spc="-65">
                <a:latin typeface="Calibri"/>
                <a:cs typeface="Calibri"/>
              </a:rPr>
              <a:t> </a:t>
            </a:r>
            <a:r>
              <a:rPr sz="2400">
                <a:latin typeface="Calibri"/>
                <a:cs typeface="Calibri"/>
              </a:rPr>
              <a:t>manage</a:t>
            </a:r>
            <a:r>
              <a:rPr sz="2400" spc="-60">
                <a:latin typeface="Calibri"/>
                <a:cs typeface="Calibri"/>
              </a:rPr>
              <a:t> </a:t>
            </a:r>
            <a:r>
              <a:rPr sz="2400">
                <a:latin typeface="Calibri"/>
                <a:cs typeface="Calibri"/>
              </a:rPr>
              <a:t>their</a:t>
            </a:r>
            <a:r>
              <a:rPr sz="2400" spc="-65">
                <a:latin typeface="Calibri"/>
                <a:cs typeface="Calibri"/>
              </a:rPr>
              <a:t> </a:t>
            </a:r>
            <a:r>
              <a:rPr sz="2400" spc="-10">
                <a:latin typeface="Calibri"/>
                <a:cs typeface="Calibri"/>
              </a:rPr>
              <a:t>configuration</a:t>
            </a:r>
            <a:r>
              <a:rPr sz="2400" spc="-55">
                <a:latin typeface="Calibri"/>
                <a:cs typeface="Calibri"/>
              </a:rPr>
              <a:t> </a:t>
            </a:r>
            <a:r>
              <a:rPr sz="2400">
                <a:latin typeface="Calibri"/>
                <a:cs typeface="Calibri"/>
              </a:rPr>
              <a:t>and</a:t>
            </a:r>
            <a:r>
              <a:rPr sz="2400" spc="-50">
                <a:latin typeface="Calibri"/>
                <a:cs typeface="Calibri"/>
              </a:rPr>
              <a:t> </a:t>
            </a:r>
            <a:r>
              <a:rPr sz="2400" spc="-10">
                <a:latin typeface="Calibri"/>
                <a:cs typeface="Calibri"/>
              </a:rPr>
              <a:t>operability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276168" y="1715033"/>
            <a:ext cx="463169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69265" indent="-456565">
              <a:lnSpc>
                <a:spcPct val="100000"/>
              </a:lnSpc>
              <a:spcBef>
                <a:spcPts val="100"/>
              </a:spcBef>
              <a:buFont typeface="Wingdings"/>
              <a:buChar char=""/>
              <a:tabLst>
                <a:tab pos="469265" algn="l"/>
              </a:tabLst>
            </a:pPr>
            <a:r>
              <a:rPr sz="2400">
                <a:latin typeface="Calibri"/>
                <a:cs typeface="Calibri"/>
              </a:rPr>
              <a:t>PSS</a:t>
            </a:r>
            <a:r>
              <a:rPr sz="2400" spc="-70">
                <a:latin typeface="Calibri"/>
                <a:cs typeface="Calibri"/>
              </a:rPr>
              <a:t> </a:t>
            </a:r>
            <a:r>
              <a:rPr sz="2400">
                <a:latin typeface="Calibri"/>
                <a:cs typeface="Calibri"/>
              </a:rPr>
              <a:t>Components</a:t>
            </a:r>
            <a:r>
              <a:rPr sz="2400" spc="-60">
                <a:latin typeface="Calibri"/>
                <a:cs typeface="Calibri"/>
              </a:rPr>
              <a:t> </a:t>
            </a:r>
            <a:r>
              <a:rPr sz="2400">
                <a:latin typeface="Calibri"/>
                <a:cs typeface="Calibri"/>
              </a:rPr>
              <a:t>are</a:t>
            </a:r>
            <a:r>
              <a:rPr sz="2400" spc="-65">
                <a:latin typeface="Calibri"/>
                <a:cs typeface="Calibri"/>
              </a:rPr>
              <a:t> </a:t>
            </a:r>
            <a:r>
              <a:rPr sz="2400">
                <a:latin typeface="Calibri"/>
                <a:cs typeface="Calibri"/>
              </a:rPr>
              <a:t>labeled</a:t>
            </a:r>
            <a:r>
              <a:rPr sz="2400" spc="-55">
                <a:latin typeface="Calibri"/>
                <a:cs typeface="Calibri"/>
              </a:rPr>
              <a:t> </a:t>
            </a:r>
            <a:r>
              <a:rPr sz="2400" spc="-20">
                <a:latin typeface="Calibri"/>
                <a:cs typeface="Calibri"/>
              </a:rPr>
              <a:t>with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961456" y="1741449"/>
            <a:ext cx="1805305" cy="372110"/>
          </a:xfrm>
          <a:prstGeom prst="rect">
            <a:avLst/>
          </a:prstGeom>
          <a:solidFill>
            <a:srgbClr val="FFFF00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770"/>
              </a:lnSpc>
            </a:pPr>
            <a:r>
              <a:rPr sz="2400">
                <a:latin typeface="Calibri"/>
                <a:cs typeface="Calibri"/>
              </a:rPr>
              <a:t>yellow</a:t>
            </a:r>
            <a:r>
              <a:rPr sz="2400" spc="-75">
                <a:latin typeface="Calibri"/>
                <a:cs typeface="Calibri"/>
              </a:rPr>
              <a:t> </a:t>
            </a:r>
            <a:r>
              <a:rPr sz="2400" spc="-10">
                <a:latin typeface="Calibri"/>
                <a:cs typeface="Calibri"/>
              </a:rPr>
              <a:t>stickers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18968" y="2106770"/>
            <a:ext cx="11044958" cy="3903633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383030" marR="5080" indent="-455930">
              <a:spcBef>
                <a:spcPts val="100"/>
              </a:spcBef>
              <a:buFont typeface="Courier New"/>
              <a:buChar char="o"/>
              <a:tabLst>
                <a:tab pos="1384300" algn="l"/>
              </a:tabLst>
            </a:pPr>
            <a:r>
              <a:rPr sz="2400" b="1" i="1">
                <a:latin typeface="Calibri"/>
                <a:cs typeface="Calibri"/>
              </a:rPr>
              <a:t>Note</a:t>
            </a:r>
            <a:r>
              <a:rPr sz="2400" b="1" i="1" spc="-35">
                <a:latin typeface="Calibri"/>
                <a:cs typeface="Calibri"/>
              </a:rPr>
              <a:t> </a:t>
            </a:r>
            <a:r>
              <a:rPr sz="2400" b="1" i="1">
                <a:latin typeface="Calibri"/>
                <a:cs typeface="Calibri"/>
              </a:rPr>
              <a:t>that</a:t>
            </a:r>
            <a:r>
              <a:rPr lang="en-US" sz="2400" b="1" i="1" spc="-35">
                <a:latin typeface="Calibri"/>
                <a:cs typeface="Calibri"/>
              </a:rPr>
              <a:t> on the next slide, </a:t>
            </a:r>
            <a:r>
              <a:rPr lang="en-US" sz="2400" b="1" i="1">
                <a:latin typeface="Calibri"/>
                <a:cs typeface="Calibri"/>
              </a:rPr>
              <a:t>the</a:t>
            </a:r>
            <a:r>
              <a:rPr lang="en-US" sz="2400" b="1" i="1" spc="-30">
                <a:latin typeface="Calibri"/>
                <a:cs typeface="Calibri"/>
              </a:rPr>
              <a:t> </a:t>
            </a:r>
            <a:r>
              <a:rPr sz="2400" b="1" i="1">
                <a:latin typeface="Calibri"/>
                <a:cs typeface="Calibri"/>
              </a:rPr>
              <a:t>door</a:t>
            </a:r>
            <a:r>
              <a:rPr sz="2400" b="1" i="1" spc="-50">
                <a:latin typeface="Calibri"/>
                <a:cs typeface="Calibri"/>
              </a:rPr>
              <a:t> </a:t>
            </a:r>
            <a:r>
              <a:rPr sz="2400" b="1" i="1">
                <a:latin typeface="Calibri"/>
                <a:cs typeface="Calibri"/>
              </a:rPr>
              <a:t>in</a:t>
            </a:r>
            <a:r>
              <a:rPr sz="2400" b="1" i="1" spc="-45">
                <a:latin typeface="Calibri"/>
                <a:cs typeface="Calibri"/>
              </a:rPr>
              <a:t> </a:t>
            </a:r>
            <a:r>
              <a:rPr sz="2400" b="1" i="1">
                <a:latin typeface="Calibri"/>
                <a:cs typeface="Calibri"/>
              </a:rPr>
              <a:t>the</a:t>
            </a:r>
            <a:r>
              <a:rPr sz="2400" b="1" i="1" spc="-35">
                <a:latin typeface="Calibri"/>
                <a:cs typeface="Calibri"/>
              </a:rPr>
              <a:t> </a:t>
            </a:r>
            <a:r>
              <a:rPr sz="2400" b="1" i="1">
                <a:latin typeface="Calibri"/>
                <a:cs typeface="Calibri"/>
              </a:rPr>
              <a:t>picture</a:t>
            </a:r>
            <a:r>
              <a:rPr sz="2400" b="1" i="1" spc="-35">
                <a:latin typeface="Calibri"/>
                <a:cs typeface="Calibri"/>
              </a:rPr>
              <a:t> </a:t>
            </a:r>
            <a:r>
              <a:rPr sz="2400" b="1" i="1">
                <a:latin typeface="Calibri"/>
                <a:cs typeface="Calibri"/>
              </a:rPr>
              <a:t>AND</a:t>
            </a:r>
            <a:r>
              <a:rPr sz="2400" b="1" i="1" spc="-40">
                <a:latin typeface="Calibri"/>
                <a:cs typeface="Calibri"/>
              </a:rPr>
              <a:t> </a:t>
            </a:r>
            <a:r>
              <a:rPr sz="2400" b="1" i="1">
                <a:latin typeface="Calibri"/>
                <a:cs typeface="Calibri"/>
              </a:rPr>
              <a:t>its</a:t>
            </a:r>
            <a:r>
              <a:rPr sz="2400" b="1" i="1" spc="-45">
                <a:latin typeface="Calibri"/>
                <a:cs typeface="Calibri"/>
              </a:rPr>
              <a:t> </a:t>
            </a:r>
            <a:r>
              <a:rPr sz="2400" b="1" i="1">
                <a:latin typeface="Calibri"/>
                <a:cs typeface="Calibri"/>
              </a:rPr>
              <a:t>interlock</a:t>
            </a:r>
            <a:r>
              <a:rPr sz="2400" b="1" i="1" spc="-20">
                <a:latin typeface="Calibri"/>
                <a:cs typeface="Calibri"/>
              </a:rPr>
              <a:t> </a:t>
            </a:r>
            <a:r>
              <a:rPr sz="2400" b="1" i="1">
                <a:latin typeface="Calibri"/>
                <a:cs typeface="Calibri"/>
              </a:rPr>
              <a:t>hardware</a:t>
            </a:r>
            <a:r>
              <a:rPr sz="2400" b="1" i="1" spc="-45">
                <a:latin typeface="Calibri"/>
                <a:cs typeface="Calibri"/>
              </a:rPr>
              <a:t> </a:t>
            </a:r>
            <a:r>
              <a:rPr sz="2400" b="1" i="1" spc="-10">
                <a:latin typeface="Calibri"/>
                <a:cs typeface="Calibri"/>
              </a:rPr>
              <a:t>COMBINED 	</a:t>
            </a:r>
            <a:r>
              <a:rPr sz="2400" b="1" i="1">
                <a:latin typeface="Calibri"/>
                <a:cs typeface="Calibri"/>
              </a:rPr>
              <a:t>are</a:t>
            </a:r>
            <a:r>
              <a:rPr sz="2400" b="1" i="1" spc="-60">
                <a:latin typeface="Calibri"/>
                <a:cs typeface="Calibri"/>
              </a:rPr>
              <a:t> </a:t>
            </a:r>
            <a:r>
              <a:rPr sz="2400" b="1" i="1">
                <a:latin typeface="Calibri"/>
                <a:cs typeface="Calibri"/>
              </a:rPr>
              <a:t>the</a:t>
            </a:r>
            <a:r>
              <a:rPr sz="2400" b="1" i="1" spc="-60">
                <a:latin typeface="Calibri"/>
                <a:cs typeface="Calibri"/>
              </a:rPr>
              <a:t> </a:t>
            </a:r>
            <a:r>
              <a:rPr sz="2400" b="1" i="1">
                <a:latin typeface="Calibri"/>
                <a:cs typeface="Calibri"/>
              </a:rPr>
              <a:t>Credited</a:t>
            </a:r>
            <a:r>
              <a:rPr sz="2400" b="1" i="1" spc="-40">
                <a:latin typeface="Calibri"/>
                <a:cs typeface="Calibri"/>
              </a:rPr>
              <a:t> </a:t>
            </a:r>
            <a:r>
              <a:rPr sz="2400" b="1" i="1">
                <a:latin typeface="Calibri"/>
                <a:cs typeface="Calibri"/>
              </a:rPr>
              <a:t>Control</a:t>
            </a:r>
            <a:r>
              <a:rPr sz="2400" b="1" i="1" spc="-35">
                <a:latin typeface="Calibri"/>
                <a:cs typeface="Calibri"/>
              </a:rPr>
              <a:t> </a:t>
            </a:r>
            <a:endParaRPr lang="en-US" sz="2400" b="1" i="1" spc="-10">
              <a:latin typeface="Calibri"/>
              <a:ea typeface="Calibri"/>
              <a:cs typeface="Calibri"/>
            </a:endParaRPr>
          </a:p>
          <a:p>
            <a:pPr marL="469265" indent="-456565">
              <a:lnSpc>
                <a:spcPct val="100000"/>
              </a:lnSpc>
              <a:spcBef>
                <a:spcPts val="2880"/>
              </a:spcBef>
              <a:buFont typeface="Arial"/>
              <a:buChar char="•"/>
              <a:tabLst>
                <a:tab pos="469265" algn="l"/>
              </a:tabLst>
            </a:pPr>
            <a:r>
              <a:rPr sz="2400" spc="-45">
                <a:latin typeface="Calibri"/>
                <a:cs typeface="Calibri"/>
              </a:rPr>
              <a:t>You</a:t>
            </a:r>
            <a:r>
              <a:rPr sz="2400" spc="-50">
                <a:latin typeface="Calibri"/>
                <a:cs typeface="Calibri"/>
              </a:rPr>
              <a:t> </a:t>
            </a:r>
            <a:r>
              <a:rPr sz="2400">
                <a:latin typeface="Calibri"/>
                <a:cs typeface="Calibri"/>
              </a:rPr>
              <a:t>must</a:t>
            </a:r>
            <a:r>
              <a:rPr sz="2400" spc="-60">
                <a:latin typeface="Calibri"/>
                <a:cs typeface="Calibri"/>
              </a:rPr>
              <a:t> </a:t>
            </a:r>
            <a:r>
              <a:rPr sz="2400">
                <a:latin typeface="Calibri"/>
                <a:cs typeface="Calibri"/>
              </a:rPr>
              <a:t>be</a:t>
            </a:r>
            <a:r>
              <a:rPr sz="2400" spc="-50">
                <a:latin typeface="Calibri"/>
                <a:cs typeface="Calibri"/>
              </a:rPr>
              <a:t> </a:t>
            </a:r>
            <a:r>
              <a:rPr sz="2400">
                <a:latin typeface="Calibri"/>
                <a:cs typeface="Calibri"/>
              </a:rPr>
              <a:t>authorized</a:t>
            </a:r>
            <a:r>
              <a:rPr sz="2400" spc="-55">
                <a:latin typeface="Calibri"/>
                <a:cs typeface="Calibri"/>
              </a:rPr>
              <a:t> </a:t>
            </a:r>
            <a:r>
              <a:rPr sz="2400">
                <a:latin typeface="Calibri"/>
                <a:cs typeface="Calibri"/>
              </a:rPr>
              <a:t>to</a:t>
            </a:r>
            <a:r>
              <a:rPr sz="2400" spc="-75">
                <a:latin typeface="Calibri"/>
                <a:cs typeface="Calibri"/>
              </a:rPr>
              <a:t> </a:t>
            </a:r>
            <a:r>
              <a:rPr sz="2400">
                <a:latin typeface="Calibri"/>
                <a:cs typeface="Calibri"/>
              </a:rPr>
              <a:t>work</a:t>
            </a:r>
            <a:r>
              <a:rPr sz="2400" spc="-60">
                <a:latin typeface="Calibri"/>
                <a:cs typeface="Calibri"/>
              </a:rPr>
              <a:t> </a:t>
            </a:r>
            <a:r>
              <a:rPr sz="2400">
                <a:latin typeface="Calibri"/>
                <a:cs typeface="Calibri"/>
              </a:rPr>
              <a:t>in</a:t>
            </a:r>
            <a:r>
              <a:rPr sz="2400" spc="-55">
                <a:latin typeface="Calibri"/>
                <a:cs typeface="Calibri"/>
              </a:rPr>
              <a:t> </a:t>
            </a:r>
            <a:r>
              <a:rPr sz="2400">
                <a:latin typeface="Calibri"/>
                <a:cs typeface="Calibri"/>
              </a:rPr>
              <a:t>or</a:t>
            </a:r>
            <a:r>
              <a:rPr sz="2400" spc="-50">
                <a:latin typeface="Calibri"/>
                <a:cs typeface="Calibri"/>
              </a:rPr>
              <a:t> </a:t>
            </a:r>
            <a:r>
              <a:rPr sz="2400">
                <a:latin typeface="Calibri"/>
                <a:cs typeface="Calibri"/>
              </a:rPr>
              <a:t>around</a:t>
            </a:r>
            <a:r>
              <a:rPr sz="2400" spc="-55">
                <a:latin typeface="Calibri"/>
                <a:cs typeface="Calibri"/>
              </a:rPr>
              <a:t> </a:t>
            </a:r>
            <a:r>
              <a:rPr sz="2400">
                <a:latin typeface="Calibri"/>
                <a:cs typeface="Calibri"/>
              </a:rPr>
              <a:t>(or</a:t>
            </a:r>
            <a:r>
              <a:rPr sz="2400" spc="-65">
                <a:latin typeface="Calibri"/>
                <a:cs typeface="Calibri"/>
              </a:rPr>
              <a:t> </a:t>
            </a:r>
            <a:r>
              <a:rPr sz="2400">
                <a:latin typeface="Calibri"/>
                <a:cs typeface="Calibri"/>
              </a:rPr>
              <a:t>on)</a:t>
            </a:r>
            <a:r>
              <a:rPr sz="2400" spc="-50">
                <a:latin typeface="Calibri"/>
                <a:cs typeface="Calibri"/>
              </a:rPr>
              <a:t> </a:t>
            </a:r>
            <a:r>
              <a:rPr sz="2400" spc="-25">
                <a:latin typeface="Calibri"/>
                <a:cs typeface="Calibri"/>
              </a:rPr>
              <a:t>CCs</a:t>
            </a:r>
            <a:endParaRPr sz="2400">
              <a:latin typeface="Calibri"/>
              <a:cs typeface="Calibri"/>
            </a:endParaRPr>
          </a:p>
          <a:p>
            <a:pPr marL="469900" marR="208915" indent="-457200">
              <a:spcBef>
                <a:spcPts val="2880"/>
              </a:spcBef>
              <a:buFont typeface="Arial"/>
              <a:buChar char="•"/>
              <a:tabLst>
                <a:tab pos="469900" algn="l"/>
              </a:tabLst>
            </a:pPr>
            <a:r>
              <a:rPr sz="2400">
                <a:latin typeface="Calibri"/>
                <a:cs typeface="Calibri"/>
              </a:rPr>
              <a:t>For</a:t>
            </a:r>
            <a:r>
              <a:rPr sz="2400" spc="-55">
                <a:latin typeface="Calibri"/>
                <a:cs typeface="Calibri"/>
              </a:rPr>
              <a:t> </a:t>
            </a:r>
            <a:r>
              <a:rPr sz="2400">
                <a:latin typeface="Calibri"/>
                <a:cs typeface="Calibri"/>
              </a:rPr>
              <a:t>example,</a:t>
            </a:r>
            <a:r>
              <a:rPr sz="2400" spc="-65">
                <a:latin typeface="Calibri"/>
                <a:cs typeface="Calibri"/>
              </a:rPr>
              <a:t> </a:t>
            </a:r>
            <a:r>
              <a:rPr sz="2400">
                <a:latin typeface="Calibri"/>
                <a:cs typeface="Calibri"/>
              </a:rPr>
              <a:t>if</a:t>
            </a:r>
            <a:r>
              <a:rPr sz="2400" spc="-55">
                <a:latin typeface="Calibri"/>
                <a:cs typeface="Calibri"/>
              </a:rPr>
              <a:t> </a:t>
            </a:r>
            <a:r>
              <a:rPr sz="2400">
                <a:latin typeface="Calibri"/>
                <a:cs typeface="Calibri"/>
              </a:rPr>
              <a:t>you</a:t>
            </a:r>
            <a:r>
              <a:rPr sz="2400" spc="-65">
                <a:latin typeface="Calibri"/>
                <a:cs typeface="Calibri"/>
              </a:rPr>
              <a:t> </a:t>
            </a:r>
            <a:r>
              <a:rPr sz="2400">
                <a:latin typeface="Calibri"/>
                <a:cs typeface="Calibri"/>
              </a:rPr>
              <a:t>remove</a:t>
            </a:r>
            <a:r>
              <a:rPr sz="2400" spc="-55">
                <a:latin typeface="Calibri"/>
                <a:cs typeface="Calibri"/>
              </a:rPr>
              <a:t> </a:t>
            </a:r>
            <a:r>
              <a:rPr sz="2400">
                <a:latin typeface="Calibri"/>
                <a:cs typeface="Calibri"/>
              </a:rPr>
              <a:t>the</a:t>
            </a:r>
            <a:r>
              <a:rPr sz="2400" spc="-50">
                <a:latin typeface="Calibri"/>
                <a:cs typeface="Calibri"/>
              </a:rPr>
              <a:t> </a:t>
            </a:r>
            <a:r>
              <a:rPr sz="2400">
                <a:latin typeface="Calibri"/>
                <a:cs typeface="Calibri"/>
              </a:rPr>
              <a:t>door</a:t>
            </a:r>
            <a:r>
              <a:rPr sz="2400" spc="-50">
                <a:latin typeface="Calibri"/>
                <a:cs typeface="Calibri"/>
              </a:rPr>
              <a:t> </a:t>
            </a:r>
            <a:r>
              <a:rPr sz="2400">
                <a:latin typeface="Calibri"/>
                <a:cs typeface="Calibri"/>
              </a:rPr>
              <a:t>without</a:t>
            </a:r>
            <a:r>
              <a:rPr sz="2400" spc="-55">
                <a:latin typeface="Calibri"/>
                <a:cs typeface="Calibri"/>
              </a:rPr>
              <a:t> </a:t>
            </a:r>
            <a:r>
              <a:rPr sz="2400" spc="-10">
                <a:latin typeface="Calibri"/>
                <a:cs typeface="Calibri"/>
              </a:rPr>
              <a:t>obtaining</a:t>
            </a:r>
            <a:r>
              <a:rPr lang="en-US" sz="2400" spc="-10">
                <a:latin typeface="Calibri"/>
                <a:cs typeface="Calibri"/>
              </a:rPr>
              <a:t> Safety Systems Group</a:t>
            </a:r>
            <a:r>
              <a:rPr lang="en-US" sz="2400" spc="-70">
                <a:latin typeface="Calibri"/>
                <a:cs typeface="Calibri"/>
              </a:rPr>
              <a:t> (</a:t>
            </a:r>
            <a:r>
              <a:rPr sz="2400">
                <a:latin typeface="Calibri"/>
                <a:cs typeface="Calibri"/>
              </a:rPr>
              <a:t>SSG</a:t>
            </a:r>
            <a:r>
              <a:rPr lang="en-US" sz="2400">
                <a:latin typeface="Calibri"/>
                <a:cs typeface="Calibri"/>
              </a:rPr>
              <a:t>, Jerry Kowal manager)</a:t>
            </a:r>
            <a:r>
              <a:rPr sz="2400" spc="-65">
                <a:latin typeface="Calibri"/>
                <a:cs typeface="Calibri"/>
              </a:rPr>
              <a:t> </a:t>
            </a:r>
            <a:r>
              <a:rPr sz="2400">
                <a:latin typeface="Calibri"/>
                <a:cs typeface="Calibri"/>
              </a:rPr>
              <a:t>permission</a:t>
            </a:r>
            <a:r>
              <a:rPr sz="2400" spc="-60">
                <a:latin typeface="Calibri"/>
                <a:cs typeface="Calibri"/>
              </a:rPr>
              <a:t> </a:t>
            </a:r>
            <a:r>
              <a:rPr sz="2400" b="1">
                <a:latin typeface="Calibri"/>
                <a:cs typeface="Calibri"/>
              </a:rPr>
              <a:t>EVEN</a:t>
            </a:r>
            <a:r>
              <a:rPr sz="2400" b="1" spc="-60">
                <a:latin typeface="Calibri"/>
                <a:cs typeface="Calibri"/>
              </a:rPr>
              <a:t> </a:t>
            </a:r>
            <a:r>
              <a:rPr sz="2400" b="1" spc="-25">
                <a:latin typeface="Calibri"/>
                <a:cs typeface="Calibri"/>
              </a:rPr>
              <a:t>IF </a:t>
            </a:r>
            <a:r>
              <a:rPr sz="2400" b="1">
                <a:latin typeface="Calibri"/>
                <a:cs typeface="Calibri"/>
              </a:rPr>
              <a:t>YOU</a:t>
            </a:r>
            <a:r>
              <a:rPr sz="2400" b="1" spc="-65">
                <a:latin typeface="Calibri"/>
                <a:cs typeface="Calibri"/>
              </a:rPr>
              <a:t> </a:t>
            </a:r>
            <a:r>
              <a:rPr sz="2400" b="1">
                <a:latin typeface="Calibri"/>
                <a:cs typeface="Calibri"/>
              </a:rPr>
              <a:t>DON’T</a:t>
            </a:r>
            <a:r>
              <a:rPr sz="2400" b="1" spc="-55">
                <a:latin typeface="Calibri"/>
                <a:cs typeface="Calibri"/>
              </a:rPr>
              <a:t> </a:t>
            </a:r>
            <a:r>
              <a:rPr sz="2400" b="1">
                <a:latin typeface="Calibri"/>
                <a:cs typeface="Calibri"/>
              </a:rPr>
              <a:t>MODIFY</a:t>
            </a:r>
            <a:r>
              <a:rPr sz="2400" b="1" spc="-55">
                <a:latin typeface="Calibri"/>
                <a:cs typeface="Calibri"/>
              </a:rPr>
              <a:t> </a:t>
            </a:r>
            <a:r>
              <a:rPr sz="2400" b="1">
                <a:latin typeface="Calibri"/>
                <a:cs typeface="Calibri"/>
              </a:rPr>
              <a:t>THE</a:t>
            </a:r>
            <a:r>
              <a:rPr sz="2400" b="1" spc="-55">
                <a:latin typeface="Calibri"/>
                <a:cs typeface="Calibri"/>
              </a:rPr>
              <a:t> </a:t>
            </a:r>
            <a:r>
              <a:rPr sz="2400" b="1">
                <a:latin typeface="Calibri"/>
                <a:cs typeface="Calibri"/>
              </a:rPr>
              <a:t>PSS</a:t>
            </a:r>
            <a:r>
              <a:rPr sz="2400" b="1" spc="-50">
                <a:latin typeface="Calibri"/>
                <a:cs typeface="Calibri"/>
              </a:rPr>
              <a:t> </a:t>
            </a:r>
            <a:r>
              <a:rPr sz="2400" b="1">
                <a:latin typeface="Calibri"/>
                <a:cs typeface="Calibri"/>
              </a:rPr>
              <a:t>Interlock</a:t>
            </a:r>
            <a:r>
              <a:rPr sz="2400" b="1" spc="-65">
                <a:latin typeface="Calibri"/>
                <a:cs typeface="Calibri"/>
              </a:rPr>
              <a:t> </a:t>
            </a:r>
            <a:r>
              <a:rPr sz="2400" b="1">
                <a:latin typeface="Calibri"/>
                <a:cs typeface="Calibri"/>
              </a:rPr>
              <a:t>Sensors,</a:t>
            </a:r>
            <a:r>
              <a:rPr sz="2400" b="1" spc="-65">
                <a:latin typeface="Calibri"/>
                <a:cs typeface="Calibri"/>
              </a:rPr>
              <a:t> </a:t>
            </a:r>
            <a:r>
              <a:rPr sz="2400" b="1">
                <a:latin typeface="Calibri"/>
                <a:cs typeface="Calibri"/>
              </a:rPr>
              <a:t>it</a:t>
            </a:r>
            <a:r>
              <a:rPr sz="2400" b="1" spc="-60">
                <a:latin typeface="Calibri"/>
                <a:cs typeface="Calibri"/>
              </a:rPr>
              <a:t> </a:t>
            </a:r>
            <a:r>
              <a:rPr sz="2400" b="1">
                <a:latin typeface="Calibri"/>
                <a:cs typeface="Calibri"/>
              </a:rPr>
              <a:t>is</a:t>
            </a:r>
            <a:r>
              <a:rPr sz="2400" b="1" spc="-50">
                <a:latin typeface="Calibri"/>
                <a:cs typeface="Calibri"/>
              </a:rPr>
              <a:t> </a:t>
            </a:r>
            <a:r>
              <a:rPr sz="2400" b="1">
                <a:latin typeface="Calibri"/>
                <a:cs typeface="Calibri"/>
              </a:rPr>
              <a:t>still</a:t>
            </a:r>
            <a:r>
              <a:rPr lang="en-US" sz="2400" b="1" spc="-50">
                <a:latin typeface="Calibri"/>
                <a:cs typeface="Calibri"/>
              </a:rPr>
              <a:t> an </a:t>
            </a:r>
            <a:r>
              <a:rPr lang="en-US" sz="2400" b="1" spc="-10">
                <a:latin typeface="Calibri"/>
                <a:cs typeface="Calibri"/>
              </a:rPr>
              <a:t>UNAUTHORIZED</a:t>
            </a:r>
            <a:r>
              <a:rPr sz="2400" b="1" spc="-10">
                <a:latin typeface="Calibri"/>
                <a:cs typeface="Calibri"/>
              </a:rPr>
              <a:t> </a:t>
            </a:r>
            <a:r>
              <a:rPr sz="2400" b="1">
                <a:latin typeface="Calibri"/>
                <a:cs typeface="Calibri"/>
              </a:rPr>
              <a:t>modification</a:t>
            </a:r>
            <a:r>
              <a:rPr sz="2400" b="1" spc="-70">
                <a:latin typeface="Calibri"/>
                <a:cs typeface="Calibri"/>
              </a:rPr>
              <a:t> </a:t>
            </a:r>
            <a:r>
              <a:rPr sz="2400" b="1">
                <a:latin typeface="Calibri"/>
                <a:cs typeface="Calibri"/>
              </a:rPr>
              <a:t>to</a:t>
            </a:r>
            <a:r>
              <a:rPr sz="2400" b="1" spc="-50">
                <a:latin typeface="Calibri"/>
                <a:cs typeface="Calibri"/>
              </a:rPr>
              <a:t> </a:t>
            </a:r>
            <a:r>
              <a:rPr sz="2400" b="1">
                <a:latin typeface="Calibri"/>
                <a:cs typeface="Calibri"/>
              </a:rPr>
              <a:t>the</a:t>
            </a:r>
            <a:r>
              <a:rPr sz="2400" b="1" spc="-40">
                <a:latin typeface="Calibri"/>
                <a:cs typeface="Calibri"/>
              </a:rPr>
              <a:t> </a:t>
            </a:r>
            <a:r>
              <a:rPr sz="2400" b="1" spc="-10">
                <a:latin typeface="Calibri"/>
                <a:cs typeface="Calibri"/>
              </a:rPr>
              <a:t>Credited</a:t>
            </a:r>
            <a:r>
              <a:rPr sz="2400" b="1" spc="-60">
                <a:latin typeface="Calibri"/>
                <a:cs typeface="Calibri"/>
              </a:rPr>
              <a:t> </a:t>
            </a:r>
            <a:r>
              <a:rPr sz="2400" b="1" spc="-10">
                <a:latin typeface="Calibri"/>
                <a:cs typeface="Calibri"/>
              </a:rPr>
              <a:t>Control</a:t>
            </a:r>
            <a:endParaRPr lang="en-US" sz="2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515"/>
              </a:spcBef>
            </a:pPr>
            <a:endParaRPr sz="2400">
              <a:latin typeface="Calibri"/>
              <a:cs typeface="Calibri"/>
            </a:endParaRPr>
          </a:p>
          <a:p>
            <a:pPr marL="88900" algn="ctr">
              <a:lnSpc>
                <a:spcPct val="100000"/>
              </a:lnSpc>
            </a:pPr>
            <a:r>
              <a:rPr sz="2400" b="1">
                <a:latin typeface="Calibri"/>
                <a:cs typeface="Calibri"/>
              </a:rPr>
              <a:t>If</a:t>
            </a:r>
            <a:r>
              <a:rPr sz="2400" b="1" spc="-55">
                <a:latin typeface="Calibri"/>
                <a:cs typeface="Calibri"/>
              </a:rPr>
              <a:t> </a:t>
            </a:r>
            <a:r>
              <a:rPr sz="2400" b="1">
                <a:latin typeface="Calibri"/>
                <a:cs typeface="Calibri"/>
              </a:rPr>
              <a:t>you</a:t>
            </a:r>
            <a:r>
              <a:rPr sz="2400" b="1" spc="-65">
                <a:latin typeface="Calibri"/>
                <a:cs typeface="Calibri"/>
              </a:rPr>
              <a:t> </a:t>
            </a:r>
            <a:r>
              <a:rPr sz="2400" b="1">
                <a:latin typeface="Calibri"/>
                <a:cs typeface="Calibri"/>
              </a:rPr>
              <a:t>see</a:t>
            </a:r>
            <a:r>
              <a:rPr sz="2400" b="1" spc="-35">
                <a:latin typeface="Calibri"/>
                <a:cs typeface="Calibri"/>
              </a:rPr>
              <a:t> </a:t>
            </a:r>
            <a:r>
              <a:rPr sz="2400" b="1">
                <a:latin typeface="Calibri"/>
                <a:cs typeface="Calibri"/>
              </a:rPr>
              <a:t>something</a:t>
            </a:r>
            <a:r>
              <a:rPr sz="2400" b="1" spc="-55">
                <a:latin typeface="Calibri"/>
                <a:cs typeface="Calibri"/>
              </a:rPr>
              <a:t> </a:t>
            </a:r>
            <a:r>
              <a:rPr sz="2400" b="1">
                <a:latin typeface="Calibri"/>
                <a:cs typeface="Calibri"/>
              </a:rPr>
              <a:t>that</a:t>
            </a:r>
            <a:r>
              <a:rPr sz="2400" b="1" spc="-35">
                <a:latin typeface="Calibri"/>
                <a:cs typeface="Calibri"/>
              </a:rPr>
              <a:t> </a:t>
            </a:r>
            <a:r>
              <a:rPr sz="2400" b="1">
                <a:latin typeface="Calibri"/>
                <a:cs typeface="Calibri"/>
              </a:rPr>
              <a:t>looks</a:t>
            </a:r>
            <a:r>
              <a:rPr sz="2400" b="1" spc="-55">
                <a:latin typeface="Calibri"/>
                <a:cs typeface="Calibri"/>
              </a:rPr>
              <a:t> </a:t>
            </a:r>
            <a:r>
              <a:rPr sz="2400" b="1">
                <a:latin typeface="Calibri"/>
                <a:cs typeface="Calibri"/>
              </a:rPr>
              <a:t>amiss,</a:t>
            </a:r>
            <a:r>
              <a:rPr sz="2400" b="1" spc="-55">
                <a:latin typeface="Calibri"/>
                <a:cs typeface="Calibri"/>
              </a:rPr>
              <a:t> </a:t>
            </a:r>
            <a:r>
              <a:rPr sz="2400" b="1">
                <a:latin typeface="Calibri"/>
                <a:cs typeface="Calibri"/>
              </a:rPr>
              <a:t>contact</a:t>
            </a:r>
            <a:r>
              <a:rPr sz="2400" b="1" spc="-55">
                <a:latin typeface="Calibri"/>
                <a:cs typeface="Calibri"/>
              </a:rPr>
              <a:t> </a:t>
            </a:r>
            <a:r>
              <a:rPr sz="2400" b="1">
                <a:latin typeface="Calibri"/>
                <a:cs typeface="Calibri"/>
              </a:rPr>
              <a:t>the</a:t>
            </a:r>
            <a:r>
              <a:rPr sz="2400" b="1" spc="-35">
                <a:latin typeface="Calibri"/>
                <a:cs typeface="Calibri"/>
              </a:rPr>
              <a:t> </a:t>
            </a:r>
            <a:r>
              <a:rPr sz="2400" b="1" spc="-25">
                <a:latin typeface="Calibri"/>
                <a:cs typeface="Calibri"/>
              </a:rPr>
              <a:t>SSG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077350" y="6131139"/>
            <a:ext cx="8037830" cy="0"/>
          </a:xfrm>
          <a:custGeom>
            <a:avLst/>
            <a:gdLst/>
            <a:ahLst/>
            <a:cxnLst/>
            <a:rect l="l" t="t" r="r" b="b"/>
            <a:pathLst>
              <a:path w="8037830">
                <a:moveTo>
                  <a:pt x="0" y="0"/>
                </a:moveTo>
                <a:lnTo>
                  <a:pt x="8037296" y="0"/>
                </a:lnTo>
              </a:path>
            </a:pathLst>
          </a:custGeom>
          <a:ln w="76200">
            <a:solidFill>
              <a:srgbClr val="C515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077350" y="5447648"/>
            <a:ext cx="8037830" cy="0"/>
          </a:xfrm>
          <a:custGeom>
            <a:avLst/>
            <a:gdLst/>
            <a:ahLst/>
            <a:cxnLst/>
            <a:rect l="l" t="t" r="r" b="b"/>
            <a:pathLst>
              <a:path w="8037830">
                <a:moveTo>
                  <a:pt x="0" y="0"/>
                </a:moveTo>
                <a:lnTo>
                  <a:pt x="8037296" y="0"/>
                </a:lnTo>
              </a:path>
            </a:pathLst>
          </a:custGeom>
          <a:ln w="76200">
            <a:solidFill>
              <a:srgbClr val="C515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108828D5-7ED0-C4B0-629C-BD5614B5D5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tx1"/>
                </a:solidFill>
              </a:rPr>
              <a:t>What is a Credited Control?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0F77330-7CBE-A1CC-3035-0211DDE6FFF5}"/>
              </a:ext>
            </a:extLst>
          </p:cNvPr>
          <p:cNvCxnSpPr>
            <a:cxnSpLocks/>
            <a:endCxn id="14" idx="2"/>
          </p:cNvCxnSpPr>
          <p:nvPr/>
        </p:nvCxnSpPr>
        <p:spPr>
          <a:xfrm flipV="1">
            <a:off x="400318" y="1210615"/>
            <a:ext cx="5431129" cy="1127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31130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862C88C0-9B43-45B0-A038-4C4E691658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9233" y="3640482"/>
            <a:ext cx="2898598" cy="27365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49DA017-04E5-4CEB-9CC1-8BFFCC77A7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500" y="1340146"/>
            <a:ext cx="2171908" cy="24752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4787491-8318-4AFE-9798-6B3F09C2E9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1990" y="1344721"/>
            <a:ext cx="2154129" cy="24530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EACD0BE-1E63-454D-9A48-577C5DDE1E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6417" y="1336014"/>
            <a:ext cx="2143446" cy="24525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C216A07-AFB7-45CF-9F0A-50F91001685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58655" y="3927777"/>
            <a:ext cx="2128145" cy="24254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DDF6FAC-6C17-43FA-B1FA-021EBB7992F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1139" y="3927777"/>
            <a:ext cx="2667389" cy="24254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itle 12">
            <a:extLst>
              <a:ext uri="{FF2B5EF4-FFF2-40B4-BE49-F238E27FC236}">
                <a16:creationId xmlns:a16="http://schemas.microsoft.com/office/drawing/2014/main" id="{711F01B7-1471-403D-9854-2E85A49E21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>
                <a:solidFill>
                  <a:schemeClr val="tx1"/>
                </a:solidFill>
              </a:rPr>
              <a:t>How do I recognize Credited Controls?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FEAE7CB-7A5E-4215-9F77-A07242897DA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30606" y="3923904"/>
            <a:ext cx="2519224" cy="24530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6778DCF-239D-44F3-790D-199ABD297681}"/>
              </a:ext>
            </a:extLst>
          </p:cNvPr>
          <p:cNvCxnSpPr>
            <a:cxnSpLocks/>
          </p:cNvCxnSpPr>
          <p:nvPr/>
        </p:nvCxnSpPr>
        <p:spPr>
          <a:xfrm>
            <a:off x="400318" y="1221888"/>
            <a:ext cx="7600682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CBAFD4FF-3C47-1590-53DA-7C021968BC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9/02/2025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EB4F0091-1827-6C11-9AF1-E2D58EE363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ES&amp;H Pre-SAM Safety Briefing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1BF21F2-9887-AC09-1386-C54E1A435B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E87E-F0DE-A44C-894B-E142BEB21E42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31361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4E207220-16FB-1462-D133-5A817ECDCD23}"/>
              </a:ext>
            </a:extLst>
          </p:cNvPr>
          <p:cNvSpPr>
            <a:spLocks noGrp="1"/>
          </p:cNvSpPr>
          <p:nvPr>
            <p:ph type="pic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C3FA406-5FDA-7B74-3979-1AA6A151A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QUESTIONS?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A3AC1F8-2767-E4B4-2BCF-0A7C41FC73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09093" y="1319201"/>
            <a:ext cx="6062409" cy="4891433"/>
          </a:xfrm>
        </p:spPr>
        <p:txBody>
          <a:bodyPr vert="horz" lIns="91440" tIns="45720" rIns="91440" bIns="45720" rtlCol="0" anchor="t">
            <a:noAutofit/>
          </a:bodyPr>
          <a:lstStyle/>
          <a:p>
            <a:endParaRPr lang="en-US"/>
          </a:p>
          <a:p>
            <a:r>
              <a:rPr lang="en-US" sz="2800">
                <a:latin typeface="Arial"/>
                <a:cs typeface="Arial"/>
              </a:rPr>
              <a:t>Thank you for your time &amp; attention!</a:t>
            </a:r>
            <a:endParaRPr lang="en-US" sz="280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BDECDB-92FC-8D0D-03EA-6A4F61358D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ES&amp;H Pre-SAM Safety Briefing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6C79C4-E97B-4765-C57A-6FC0442CCC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E87E-F0DE-A44C-894B-E142BEB21E42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FED7230-2B3B-4AA1-AB33-DA87874240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9/02/2025</a:t>
            </a:r>
          </a:p>
        </p:txBody>
      </p:sp>
    </p:spTree>
    <p:extLst>
      <p:ext uri="{BB962C8B-B14F-4D97-AF65-F5344CB8AC3E}">
        <p14:creationId xmlns:p14="http://schemas.microsoft.com/office/powerpoint/2010/main" val="28414795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6FA356A-1588-8476-3268-E01ADF374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Topics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D28DA69-7434-32C2-8419-F4CADF24D8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09093" y="1319201"/>
            <a:ext cx="11353989" cy="4891433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/>
                <a:cs typeface="Arial"/>
              </a:rPr>
              <a:t>Historical Context</a:t>
            </a: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/>
                <a:cs typeface="Arial"/>
              </a:rPr>
              <a:t>LOTO &amp; Exposed Magnet leads</a:t>
            </a: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/>
                <a:cs typeface="Arial"/>
              </a:rPr>
              <a:t>ODH reminders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err="1">
                <a:latin typeface="Arial"/>
                <a:cs typeface="Arial"/>
              </a:rPr>
              <a:t>ePAS</a:t>
            </a:r>
            <a:r>
              <a:rPr lang="en-US" sz="2400" dirty="0">
                <a:latin typeface="Arial"/>
                <a:cs typeface="Arial"/>
              </a:rPr>
              <a:t> contract extension and after-hours support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/>
                <a:cs typeface="Arial"/>
              </a:rPr>
              <a:t>Radiological concerns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/>
                <a:cs typeface="Arial"/>
              </a:rPr>
              <a:t>Injury reporting and Occupational Medicine support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/>
                <a:cs typeface="Arial"/>
              </a:rPr>
              <a:t>Working on accelerator Credited Controls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/>
                <a:cs typeface="Arial"/>
              </a:rPr>
              <a:t>Q&amp;A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ABCAA5-3A88-9547-8743-D2FAF82385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9/02/2025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E1ACA85-45F7-27CF-FA3D-4DB9BDF75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ES&amp;H Pre-SAM Safety Briefing</a:t>
            </a:r>
          </a:p>
        </p:txBody>
      </p:sp>
      <p:sp>
        <p:nvSpPr>
          <p:cNvPr id="10" name="Slide Number Placeholder 6">
            <a:extLst>
              <a:ext uri="{FF2B5EF4-FFF2-40B4-BE49-F238E27FC236}">
                <a16:creationId xmlns:a16="http://schemas.microsoft.com/office/drawing/2014/main" id="{8B54941F-BD1F-4BB3-A492-CD071C1464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E87E-F0DE-A44C-894B-E142BEB21E42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6729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3432667-59CC-5A5A-E46C-64DDFE48B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Historical Context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9904FE0-EAF7-6BC6-5E19-4A85F78371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09093" y="1392384"/>
            <a:ext cx="11578107" cy="4818250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/>
                <a:cs typeface="Arial"/>
              </a:rPr>
              <a:t>May 2023 Safety Pause – triggered by electrical safety concerns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/>
                <a:cs typeface="Arial"/>
              </a:rPr>
              <a:t>May 2024 Safety Pause – triggered by Pre-Job and LOTO observations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600" dirty="0">
                <a:latin typeface="Arial"/>
                <a:cs typeface="Arial"/>
              </a:rPr>
              <a:t>February 2025 - last LOTO-related ORPS event</a:t>
            </a:r>
            <a:endParaRPr lang="en-US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/>
                <a:cs typeface="Arial"/>
              </a:rPr>
              <a:t>while working in a tight space, an employee experienced an electrical shock from a 120v heater that had been left on to prevent ice buildup on the equipment.</a:t>
            </a: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/>
                <a:cs typeface="Arial"/>
              </a:rPr>
              <a:t>May 2025 Safety Culture review – improvement noted. No major safety findings.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/>
                <a:cs typeface="Arial"/>
              </a:rPr>
              <a:t>Annual LOTO proficiency evaluations – started June 2025, running thru Jan 2026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/>
                <a:cs typeface="Arial"/>
              </a:rPr>
              <a:t>Last week, we had two </a:t>
            </a:r>
            <a:r>
              <a:rPr lang="en-US" sz="2400" dirty="0" err="1">
                <a:latin typeface="Arial"/>
                <a:cs typeface="Arial"/>
              </a:rPr>
              <a:t>RadCon</a:t>
            </a:r>
            <a:r>
              <a:rPr lang="en-US" sz="2400" dirty="0">
                <a:latin typeface="Arial"/>
                <a:cs typeface="Arial"/>
              </a:rPr>
              <a:t>-related events </a:t>
            </a:r>
            <a:endParaRPr lang="en-US" sz="2400" dirty="0"/>
          </a:p>
          <a:p>
            <a:pPr marL="342900" indent="-342900">
              <a:buChar char="•"/>
            </a:pPr>
            <a:endParaRPr lang="en-US" sz="2400">
              <a:latin typeface="Arial"/>
              <a:cs typeface="Arial"/>
            </a:endParaRPr>
          </a:p>
          <a:p>
            <a:pPr algn="ctr"/>
            <a:r>
              <a:rPr lang="en-US" sz="2400" b="1" dirty="0">
                <a:latin typeface="Arial"/>
                <a:cs typeface="Arial"/>
              </a:rPr>
              <a:t>We’ve been on an improving path. Let’s finish 2025 strong!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9B3AB1A-E2BE-6C7F-B018-DE4F8550C6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ES&amp;H Pre-SAM Safety Briefing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C2FA8B-99E2-3E54-A913-0FA979C15A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E87E-F0DE-A44C-894B-E142BEB21E42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5CC6041-47C3-7EFF-98D5-3676A11F65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9/02/2025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917EA61-14BF-4430-709D-972F4DC17118}"/>
              </a:ext>
            </a:extLst>
          </p:cNvPr>
          <p:cNvCxnSpPr/>
          <p:nvPr/>
        </p:nvCxnSpPr>
        <p:spPr>
          <a:xfrm>
            <a:off x="400318" y="1221888"/>
            <a:ext cx="517398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Graphic 1" descr="Surprised face outline outline">
            <a:extLst>
              <a:ext uri="{FF2B5EF4-FFF2-40B4-BE49-F238E27FC236}">
                <a16:creationId xmlns:a16="http://schemas.microsoft.com/office/drawing/2014/main" id="{18FFEC6D-15D6-9411-5396-B862152C7D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093527" y="4417868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8084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D9B6AA-0D3F-74C7-F78E-CB70DA30D3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670304D-4FAD-39C0-7DD5-CC5C060AAB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093" y="531951"/>
            <a:ext cx="8170673" cy="678664"/>
          </a:xfrm>
        </p:spPr>
        <p:txBody>
          <a:bodyPr/>
          <a:lstStyle/>
          <a:p>
            <a:r>
              <a:rPr lang="en-US"/>
              <a:t>LOTO Evaluation Schedule Adjustment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9671351-89E6-F718-F268-53961FBDBC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ES&amp;H Pre-SAM Safety Briefing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420CAC-E6C7-F415-1331-D94BF4E53A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E87E-F0DE-A44C-894B-E142BEB21E42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29D0360-9F2A-5850-74F6-E45F14DA9C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9/02/2025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D8FBB66-B39B-AF32-6E18-7A3C3716BB99}"/>
              </a:ext>
            </a:extLst>
          </p:cNvPr>
          <p:cNvCxnSpPr>
            <a:cxnSpLocks/>
          </p:cNvCxnSpPr>
          <p:nvPr/>
        </p:nvCxnSpPr>
        <p:spPr>
          <a:xfrm>
            <a:off x="400318" y="1221888"/>
            <a:ext cx="7753082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B780FFE-FD42-F9DE-E7B4-8EBCBA5E1D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34084" y="1383173"/>
            <a:ext cx="5967582" cy="4820013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2400">
                <a:latin typeface="Arial"/>
                <a:cs typeface="Arial"/>
              </a:rPr>
              <a:t>Annual LOTO evaluations (EVL-001) </a:t>
            </a:r>
          </a:p>
          <a:p>
            <a:r>
              <a:rPr lang="en-US" sz="2400">
                <a:latin typeface="Arial"/>
                <a:cs typeface="Arial"/>
              </a:rPr>
              <a:t>started June 2025</a:t>
            </a:r>
          </a:p>
          <a:p>
            <a:endParaRPr lang="en-US" sz="700">
              <a:latin typeface="Arial"/>
              <a:cs typeface="Arial"/>
            </a:endParaRPr>
          </a:p>
          <a:p>
            <a:pPr marL="342900" indent="-342900">
              <a:buChar char="•"/>
            </a:pPr>
            <a:r>
              <a:rPr lang="en-US" sz="2400">
                <a:latin typeface="Arial"/>
                <a:cs typeface="Arial"/>
              </a:rPr>
              <a:t>71 people complete</a:t>
            </a:r>
          </a:p>
          <a:p>
            <a:pPr marL="800100" lvl="1" indent="-342900">
              <a:buChar char="•"/>
            </a:pPr>
            <a:r>
              <a:rPr lang="en-US" sz="1800">
                <a:latin typeface="Arial"/>
                <a:cs typeface="Arial"/>
              </a:rPr>
              <a:t>Successful evaluations</a:t>
            </a:r>
            <a:endParaRPr lang="en-US" sz="1800"/>
          </a:p>
          <a:p>
            <a:pPr lvl="1"/>
            <a:endParaRPr lang="en-US">
              <a:latin typeface="Arial"/>
              <a:cs typeface="Arial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>
                <a:latin typeface="Arial"/>
                <a:cs typeface="Arial"/>
              </a:rPr>
              <a:t>Opportunities</a:t>
            </a:r>
            <a:endParaRPr lang="en-US" sz="1800"/>
          </a:p>
          <a:p>
            <a:pPr marL="800100" lvl="1" indent="-342900">
              <a:buFont typeface="Calibri" panose="020B0604020202020204" pitchFamily="34" charset="0"/>
              <a:buChar char="-"/>
            </a:pPr>
            <a:r>
              <a:rPr lang="en-US" sz="2400">
                <a:latin typeface="Arial"/>
                <a:cs typeface="Arial"/>
              </a:rPr>
              <a:t>Evaluation process lessons learned/improvements</a:t>
            </a:r>
            <a:endParaRPr lang="en-US" sz="2400"/>
          </a:p>
          <a:p>
            <a:pPr marL="800100" lvl="1" indent="-342900">
              <a:buFont typeface="Calibri" panose="020B0604020202020204" pitchFamily="34" charset="0"/>
              <a:buChar char="-"/>
            </a:pPr>
            <a:r>
              <a:rPr lang="en-US" sz="2400">
                <a:latin typeface="Arial"/>
                <a:cs typeface="Arial"/>
              </a:rPr>
              <a:t>Work towards EVL-001 exemption for those </a:t>
            </a:r>
            <a:r>
              <a:rPr lang="en-US" sz="2400" u="sng">
                <a:latin typeface="Arial"/>
                <a:cs typeface="Arial"/>
              </a:rPr>
              <a:t>only</a:t>
            </a:r>
            <a:r>
              <a:rPr lang="en-US" sz="2400">
                <a:latin typeface="Arial"/>
                <a:cs typeface="Arial"/>
              </a:rPr>
              <a:t> performing </a:t>
            </a:r>
            <a:endParaRPr lang="en-US" sz="2400"/>
          </a:p>
          <a:p>
            <a:pPr lvl="1"/>
            <a:r>
              <a:rPr lang="en-US" sz="2400">
                <a:latin typeface="Arial"/>
                <a:cs typeface="Arial"/>
              </a:rPr>
              <a:t>    ADMIN or cord/plug LOTO</a:t>
            </a:r>
            <a:endParaRPr lang="en-US" sz="2400"/>
          </a:p>
          <a:p>
            <a:endParaRPr lang="en-US" sz="2400">
              <a:solidFill>
                <a:srgbClr val="FF0000"/>
              </a:solidFill>
            </a:endParaRPr>
          </a:p>
          <a:p>
            <a:pPr marL="342900" indent="-342900">
              <a:buChar char="•"/>
            </a:pPr>
            <a:endParaRPr lang="en-US" sz="2400"/>
          </a:p>
          <a:p>
            <a:endParaRPr lang="en-US" sz="2400"/>
          </a:p>
          <a:p>
            <a:endParaRPr lang="en-US" sz="2400"/>
          </a:p>
          <a:p>
            <a:endParaRPr lang="en-US" sz="2400"/>
          </a:p>
          <a:p>
            <a:pPr marL="800100" lvl="1" indent="-342900">
              <a:buChar char="•"/>
            </a:pPr>
            <a:endParaRPr lang="en-US" sz="1800"/>
          </a:p>
          <a:p>
            <a:pPr marL="342900" indent="-342900">
              <a:buChar char="•"/>
            </a:pPr>
            <a:endParaRPr lang="en-US" sz="1800"/>
          </a:p>
          <a:p>
            <a:pPr marL="342900" indent="-342900">
              <a:buChar char="•"/>
            </a:pPr>
            <a:endParaRPr lang="en-US" sz="1800"/>
          </a:p>
          <a:p>
            <a:pPr marL="342900" indent="-342900">
              <a:buChar char="•"/>
            </a:pPr>
            <a:endParaRPr lang="en-US" sz="1800">
              <a:latin typeface="Arial"/>
              <a:cs typeface="Arial"/>
            </a:endParaRPr>
          </a:p>
          <a:p>
            <a:pPr marL="342900" indent="-342900">
              <a:buChar char="•"/>
            </a:pPr>
            <a:endParaRPr lang="en-US" sz="2400">
              <a:latin typeface="Arial"/>
              <a:cs typeface="Arial"/>
            </a:endParaRPr>
          </a:p>
          <a:p>
            <a:endParaRPr lang="en-US" sz="2400">
              <a:latin typeface="Arial"/>
              <a:cs typeface="Arial"/>
            </a:endParaRPr>
          </a:p>
          <a:p>
            <a:endParaRPr lang="en-US" sz="1200">
              <a:latin typeface="Arial"/>
              <a:cs typeface="Arial"/>
            </a:endParaRP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1DCB16EC-E87B-4E23-9953-6323707A829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7283085"/>
              </p:ext>
            </p:extLst>
          </p:nvPr>
        </p:nvGraphicFramePr>
        <p:xfrm>
          <a:off x="6794028" y="2203978"/>
          <a:ext cx="4863889" cy="40325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43150">
                  <a:extLst>
                    <a:ext uri="{9D8B030D-6E8A-4147-A177-3AD203B41FA5}">
                      <a16:colId xmlns:a16="http://schemas.microsoft.com/office/drawing/2014/main" val="3343453738"/>
                    </a:ext>
                  </a:extLst>
                </a:gridCol>
                <a:gridCol w="1022069">
                  <a:extLst>
                    <a:ext uri="{9D8B030D-6E8A-4147-A177-3AD203B41FA5}">
                      <a16:colId xmlns:a16="http://schemas.microsoft.com/office/drawing/2014/main" val="493670947"/>
                    </a:ext>
                  </a:extLst>
                </a:gridCol>
                <a:gridCol w="1182019">
                  <a:extLst>
                    <a:ext uri="{9D8B030D-6E8A-4147-A177-3AD203B41FA5}">
                      <a16:colId xmlns:a16="http://schemas.microsoft.com/office/drawing/2014/main" val="3984282582"/>
                    </a:ext>
                  </a:extLst>
                </a:gridCol>
                <a:gridCol w="1816651">
                  <a:extLst>
                    <a:ext uri="{9D8B030D-6E8A-4147-A177-3AD203B41FA5}">
                      <a16:colId xmlns:a16="http://schemas.microsoft.com/office/drawing/2014/main" val="896497785"/>
                    </a:ext>
                  </a:extLst>
                </a:gridCol>
              </a:tblGrid>
              <a:tr h="429477"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MM/YY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# of staff to be evaluated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# of evaluations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Groups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0215848"/>
                  </a:ext>
                </a:extLst>
              </a:tr>
              <a:tr h="568499"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09/25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solidFill>
                            <a:srgbClr val="242424"/>
                          </a:solidFill>
                          <a:latin typeface="Aptos"/>
                          <a:cs typeface="Arial"/>
                        </a:rPr>
                        <a:t>SRFOPS, MSSURV</a:t>
                      </a:r>
                      <a:endParaRPr lang="en-US" sz="16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5055618"/>
                  </a:ext>
                </a:extLst>
              </a:tr>
              <a:tr h="568499"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10/25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/>
                        <a:t>MSHOP, PERFAS, PHALD, PEIC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1320064"/>
                  </a:ext>
                </a:extLst>
              </a:tr>
              <a:tr h="568499"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11/25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/>
                        <a:t>FMENG, FMO, PHALA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21122173"/>
                  </a:ext>
                </a:extLst>
              </a:tr>
              <a:tr h="568499"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12/25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46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MSSURV, ACCCIS, SRFOPS, ACCCIS, AESDCP</a:t>
                      </a:r>
                      <a:endParaRPr lang="en-US" sz="16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24029253"/>
                  </a:ext>
                </a:extLst>
              </a:tr>
              <a:tr h="568499"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01/26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/>
                        <a:t>MSCRYO, FMO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16898601"/>
                  </a:ext>
                </a:extLst>
              </a:tr>
            </a:tbl>
          </a:graphicData>
        </a:graphic>
      </p:graphicFrame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2DAD7F20-83F3-45D0-8A11-F27B91800F9C}"/>
              </a:ext>
            </a:extLst>
          </p:cNvPr>
          <p:cNvSpPr txBox="1">
            <a:spLocks/>
          </p:cNvSpPr>
          <p:nvPr/>
        </p:nvSpPr>
        <p:spPr>
          <a:xfrm>
            <a:off x="6711696" y="1383173"/>
            <a:ext cx="5175504" cy="486011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>
                <a:latin typeface="Arial"/>
                <a:cs typeface="Arial"/>
              </a:rPr>
              <a:t>Remaining evaluations balanced through January 2026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180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800">
              <a:latin typeface="Arial"/>
              <a:cs typeface="Arial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800">
              <a:latin typeface="Arial"/>
              <a:cs typeface="Arial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800">
              <a:latin typeface="Arial"/>
              <a:cs typeface="Arial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>
              <a:latin typeface="Arial"/>
              <a:cs typeface="Arial"/>
            </a:endParaRPr>
          </a:p>
          <a:p>
            <a:endParaRPr lang="en-US" sz="2400">
              <a:latin typeface="Arial"/>
              <a:cs typeface="Arial"/>
            </a:endParaRPr>
          </a:p>
          <a:p>
            <a:endParaRPr lang="en-US" sz="120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031043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832C89-B6F7-37A8-7937-235D407659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B25B65E4-A072-E367-972A-08741F1F468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511259" y="1459569"/>
            <a:ext cx="5259400" cy="4881407"/>
          </a:xfrm>
        </p:spPr>
        <p:txBody>
          <a:bodyPr>
            <a:normAutofit/>
          </a:bodyPr>
          <a:lstStyle/>
          <a:p>
            <a:r>
              <a:rPr lang="en-US" sz="2000" b="1"/>
              <a:t>Ideal solution:</a:t>
            </a:r>
          </a:p>
          <a:p>
            <a:r>
              <a:rPr lang="en-US" sz="1800"/>
              <a:t>Install engineering controls, such as terminal guards, to isolate potential electrical hazard</a:t>
            </a:r>
          </a:p>
          <a:p>
            <a:endParaRPr lang="en-US" sz="1800"/>
          </a:p>
          <a:p>
            <a:r>
              <a:rPr lang="en-US" sz="1800"/>
              <a:t>Apply LOTO before guard removal</a:t>
            </a:r>
          </a:p>
          <a:p>
            <a:endParaRPr lang="en-US" sz="1800"/>
          </a:p>
          <a:p>
            <a:r>
              <a:rPr lang="en-US" sz="1800" u="sng"/>
              <a:t>Reviews in progress</a:t>
            </a:r>
            <a:r>
              <a:rPr lang="en-US" sz="1800"/>
              <a:t>:</a:t>
            </a:r>
          </a:p>
          <a:p>
            <a:r>
              <a:rPr lang="en-US" sz="1800"/>
              <a:t>Electrical Safety Committee met on this topic and the issue will be evaluated by the Safety Configuration Management Board (SCMB)</a:t>
            </a:r>
          </a:p>
          <a:p>
            <a:r>
              <a:rPr lang="en-US" sz="1800"/>
              <a:t>Terminal guards are under review (ES&amp;H and Accelerator Division)</a:t>
            </a:r>
          </a:p>
          <a:p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BF0907D-4298-7E08-D375-87EBAE75B5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>
                <a:solidFill>
                  <a:schemeClr val="tx1"/>
                </a:solidFill>
              </a:rPr>
              <a:t>Exposed Magnet Leads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26FC253-5B70-EDDA-3AC6-154157CF60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09093" y="1459569"/>
            <a:ext cx="5554714" cy="4891433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b="1">
                <a:latin typeface="Arial"/>
                <a:cs typeface="Arial"/>
              </a:rPr>
              <a:t>Current condition:</a:t>
            </a:r>
          </a:p>
          <a:p>
            <a:r>
              <a:rPr lang="en-US" sz="1800" u="sng">
                <a:latin typeface="Arial"/>
                <a:cs typeface="Arial"/>
              </a:rPr>
              <a:t>Consistent with CEBAF Tunnel training</a:t>
            </a:r>
            <a:r>
              <a:rPr lang="en-US" sz="1800">
                <a:latin typeface="Arial"/>
                <a:cs typeface="Arial"/>
              </a:rPr>
              <a:t>, </a:t>
            </a:r>
          </a:p>
          <a:p>
            <a:r>
              <a:rPr lang="en-US" sz="1800">
                <a:latin typeface="Arial"/>
                <a:cs typeface="Arial"/>
              </a:rPr>
              <a:t>large dipole magnets with exposed terminations are de-energized when the tunnel is in an access state (restricted or controlled access)</a:t>
            </a:r>
            <a:endParaRPr lang="en-US">
              <a:latin typeface="Arial"/>
              <a:cs typeface="Arial"/>
            </a:endParaRPr>
          </a:p>
          <a:p>
            <a:endParaRPr lang="en-US" sz="1800">
              <a:latin typeface="Arial"/>
              <a:cs typeface="Arial"/>
            </a:endParaRPr>
          </a:p>
          <a:p>
            <a:r>
              <a:rPr lang="en-US" sz="1800" u="sng">
                <a:latin typeface="Arial"/>
                <a:cs typeface="Arial"/>
              </a:rPr>
              <a:t>Consistent with current practices</a:t>
            </a:r>
            <a:r>
              <a:rPr lang="en-US" sz="1800">
                <a:latin typeface="Arial"/>
                <a:cs typeface="Arial"/>
              </a:rPr>
              <a:t>, </a:t>
            </a:r>
            <a:endParaRPr lang="en-US" b="1">
              <a:latin typeface="Arial"/>
              <a:cs typeface="Arial"/>
            </a:endParaRPr>
          </a:p>
          <a:p>
            <a:r>
              <a:rPr lang="en-US" sz="1800">
                <a:latin typeface="Arial"/>
                <a:cs typeface="Arial"/>
              </a:rPr>
              <a:t>when working on a magnet </a:t>
            </a:r>
            <a:r>
              <a:rPr lang="en-US" sz="1800">
                <a:solidFill>
                  <a:srgbClr val="FF0000"/>
                </a:solidFill>
                <a:latin typeface="Arial"/>
                <a:cs typeface="Arial"/>
              </a:rPr>
              <a:t>that involves contact with exposed terminals, </a:t>
            </a:r>
            <a:r>
              <a:rPr lang="en-US" sz="1800" b="1">
                <a:solidFill>
                  <a:srgbClr val="FF0000"/>
                </a:solidFill>
                <a:latin typeface="Arial"/>
                <a:cs typeface="Arial"/>
              </a:rPr>
              <a:t>LOTO is required </a:t>
            </a:r>
            <a:endParaRPr lang="en-US" b="1">
              <a:solidFill>
                <a:srgbClr val="000000"/>
              </a:solidFill>
              <a:latin typeface="Arial"/>
              <a:cs typeface="Arial"/>
            </a:endParaRPr>
          </a:p>
          <a:p>
            <a:endParaRPr lang="en-US" sz="1800">
              <a:solidFill>
                <a:srgbClr val="FF0000"/>
              </a:solidFill>
              <a:latin typeface="Arial"/>
              <a:cs typeface="Arial"/>
            </a:endParaRPr>
          </a:p>
          <a:p>
            <a:r>
              <a:rPr lang="en-US" sz="1800" u="sng">
                <a:latin typeface="Arial"/>
                <a:cs typeface="Arial"/>
              </a:rPr>
              <a:t>During the SAM</a:t>
            </a:r>
            <a:r>
              <a:rPr lang="en-US" sz="1800">
                <a:latin typeface="Arial"/>
                <a:cs typeface="Arial"/>
              </a:rPr>
              <a:t>, </a:t>
            </a:r>
          </a:p>
          <a:p>
            <a:r>
              <a:rPr lang="en-US" sz="1800" b="1">
                <a:solidFill>
                  <a:srgbClr val="FF0000"/>
                </a:solidFill>
                <a:latin typeface="Arial"/>
                <a:cs typeface="Arial"/>
              </a:rPr>
              <a:t>complex LOTO </a:t>
            </a:r>
            <a:r>
              <a:rPr lang="en-US" sz="1800">
                <a:solidFill>
                  <a:srgbClr val="FF0000"/>
                </a:solidFill>
                <a:latin typeface="Arial"/>
                <a:cs typeface="Arial"/>
              </a:rPr>
              <a:t>is applied to the large dipole magnets </a:t>
            </a:r>
            <a:endParaRPr lang="en-US"/>
          </a:p>
          <a:p>
            <a:endParaRPr lang="en-US" sz="1800"/>
          </a:p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6A6D883-7927-D986-3A16-BCE80EC6D0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ES&amp;H Pre-SAM Safety Briefing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B62EDB-B1B9-B2FE-E399-F277208DF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E87E-F0DE-A44C-894B-E142BEB21E42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1A5E0D3-3D87-8DB0-9594-71BF638C3E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9/02/2025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9CABCAD-44D0-F8FA-EB9E-5B2DD3C12CB0}"/>
              </a:ext>
            </a:extLst>
          </p:cNvPr>
          <p:cNvCxnSpPr>
            <a:cxnSpLocks/>
          </p:cNvCxnSpPr>
          <p:nvPr/>
        </p:nvCxnSpPr>
        <p:spPr>
          <a:xfrm>
            <a:off x="400318" y="1221888"/>
            <a:ext cx="4144788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5540458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9DF06E-0881-B41B-C216-73DBDC5BA7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33B6EF8-45C8-6301-68CD-BBD5BEAB6B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>
                <a:latin typeface="Arial"/>
                <a:cs typeface="Arial"/>
              </a:rPr>
              <a:t>ODH Reminders</a:t>
            </a:r>
            <a:endParaRPr lang="en-US" sz="280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4CDCA91-0D42-40B7-930D-82D8AC2687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09094" y="1319201"/>
            <a:ext cx="5293848" cy="4891433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>
                <a:latin typeface="Arial"/>
                <a:cs typeface="Arial"/>
              </a:rPr>
              <a:t>SAM activities resulting in temporary reclassification: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800">
                <a:latin typeface="Arial"/>
                <a:cs typeface="Arial"/>
              </a:rPr>
              <a:t>Open penetrations in North/South </a:t>
            </a:r>
            <a:r>
              <a:rPr lang="en-US" sz="1800" err="1">
                <a:latin typeface="Arial"/>
                <a:cs typeface="Arial"/>
              </a:rPr>
              <a:t>Linacs</a:t>
            </a:r>
            <a:endParaRPr lang="en-US" sz="1800">
              <a:latin typeface="Arial"/>
              <a:cs typeface="Arial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800">
                <a:latin typeface="Arial"/>
                <a:cs typeface="Arial"/>
              </a:rPr>
              <a:t>Maintenance of oxygen monitoring units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>
                <a:latin typeface="Arial"/>
                <a:cs typeface="Arial"/>
              </a:rPr>
              <a:t>	</a:t>
            </a:r>
            <a:r>
              <a:rPr lang="en-US" sz="1600">
                <a:latin typeface="Arial"/>
                <a:cs typeface="Arial"/>
              </a:rPr>
              <a:t>(if backup not in-place)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800">
                <a:latin typeface="Arial"/>
                <a:cs typeface="Arial"/>
              </a:rPr>
              <a:t>Manipulating RT Valves</a:t>
            </a:r>
          </a:p>
          <a:p>
            <a:pPr>
              <a:spcBef>
                <a:spcPts val="2400"/>
              </a:spcBef>
            </a:pPr>
            <a:r>
              <a:rPr lang="en-US">
                <a:latin typeface="Arial"/>
                <a:cs typeface="Arial"/>
              </a:rPr>
              <a:t>Activities have a work control document, authorizes reclassification</a:t>
            </a:r>
          </a:p>
          <a:p>
            <a:pPr>
              <a:spcBef>
                <a:spcPts val="2400"/>
              </a:spcBef>
            </a:pPr>
            <a:r>
              <a:rPr lang="en-US">
                <a:latin typeface="Arial"/>
                <a:cs typeface="Arial"/>
              </a:rPr>
              <a:t>System Owner/Group changing the condition is responsible for the ODH posting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800">
                <a:latin typeface="Arial"/>
                <a:cs typeface="Arial"/>
              </a:rPr>
              <a:t>notify impacted workers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800">
                <a:latin typeface="Arial"/>
                <a:cs typeface="Arial"/>
              </a:rPr>
              <a:t>draw attention to the posting change</a:t>
            </a:r>
          </a:p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95F712A-8421-B441-E165-242E291DF0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ES&amp;H Pre-SAM Safety Briefing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ACC048-3F54-8A15-215D-743A2B3CF3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E87E-F0DE-A44C-894B-E142BEB21E42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14F6137-150C-439C-3D52-5FBD607688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9/02/2025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A512172-26B8-4D64-FED4-EC59CA225353}"/>
              </a:ext>
            </a:extLst>
          </p:cNvPr>
          <p:cNvCxnSpPr>
            <a:cxnSpLocks/>
          </p:cNvCxnSpPr>
          <p:nvPr/>
        </p:nvCxnSpPr>
        <p:spPr>
          <a:xfrm>
            <a:off x="400318" y="1221888"/>
            <a:ext cx="4144788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Placeholder 1">
            <a:extLst>
              <a:ext uri="{FF2B5EF4-FFF2-40B4-BE49-F238E27FC236}">
                <a16:creationId xmlns:a16="http://schemas.microsoft.com/office/drawing/2014/main" id="{F77C219F-E4C1-E85A-3BF8-3789F43EA8A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t="15773" b="15773"/>
          <a:stretch>
            <a:fillRect/>
          </a:stretch>
        </p:blipFill>
        <p:spPr>
          <a:xfrm>
            <a:off x="6096063" y="636722"/>
            <a:ext cx="5395635" cy="540408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2F6A0ED-15A2-3496-0E8C-01CD4CD69AA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375" r="16109" b="4270"/>
          <a:stretch/>
        </p:blipFill>
        <p:spPr>
          <a:xfrm>
            <a:off x="6248571" y="372616"/>
            <a:ext cx="3040623" cy="574839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CB4DBB7-7941-E8BC-3B7F-FAB89E5AEA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95800" y="1094121"/>
            <a:ext cx="5938260" cy="5036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14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6BFA4E-7C74-B6EA-2A58-EC1FCB55CF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05DAE09-12B5-5C02-0BA0-BBD41D706F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/>
              <a:t>ePAS</a:t>
            </a:r>
            <a:r>
              <a:rPr lang="en-US"/>
              <a:t> System Update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D7156E3-0393-59E8-BCEF-ADBCF3B691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09093" y="1392384"/>
            <a:ext cx="11578107" cy="4818250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b="1">
                <a:latin typeface="Arial"/>
                <a:cs typeface="Arial"/>
              </a:rPr>
              <a:t>Prometheus (</a:t>
            </a:r>
            <a:r>
              <a:rPr lang="en-US" b="1" err="1">
                <a:latin typeface="Arial"/>
                <a:cs typeface="Arial"/>
              </a:rPr>
              <a:t>ePAS</a:t>
            </a:r>
            <a:r>
              <a:rPr lang="en-US" b="1">
                <a:latin typeface="Arial"/>
                <a:cs typeface="Arial"/>
              </a:rPr>
              <a:t>) Contract Extension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>
                <a:latin typeface="Arial"/>
                <a:cs typeface="Arial"/>
              </a:rPr>
              <a:t>Extension is currently underway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err="1">
                <a:solidFill>
                  <a:srgbClr val="000000"/>
                </a:solidFill>
                <a:latin typeface="Arial"/>
                <a:cs typeface="Arial"/>
              </a:rPr>
              <a:t>ePAS</a:t>
            </a:r>
            <a:r>
              <a:rPr lang="en-US">
                <a:solidFill>
                  <a:srgbClr val="000000"/>
                </a:solidFill>
                <a:latin typeface="Arial"/>
                <a:cs typeface="Arial"/>
              </a:rPr>
              <a:t> v4 improvement of work categories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err="1">
                <a:latin typeface="Arial"/>
                <a:cs typeface="Arial"/>
              </a:rPr>
              <a:t>ePAS</a:t>
            </a:r>
            <a:r>
              <a:rPr lang="en-US">
                <a:latin typeface="Arial"/>
                <a:cs typeface="Arial"/>
              </a:rPr>
              <a:t> v5 will </a:t>
            </a:r>
            <a:r>
              <a:rPr lang="en-US" u="sng">
                <a:latin typeface="Arial"/>
                <a:cs typeface="Arial"/>
              </a:rPr>
              <a:t>not</a:t>
            </a:r>
            <a:r>
              <a:rPr lang="en-US">
                <a:latin typeface="Arial"/>
                <a:cs typeface="Arial"/>
              </a:rPr>
              <a:t> be implemented during the SAM period</a:t>
            </a:r>
            <a:endParaRPr lang="en-US" b="1">
              <a:latin typeface="Arial"/>
              <a:cs typeface="Arial"/>
            </a:endParaRPr>
          </a:p>
          <a:p>
            <a:endParaRPr lang="en-US" b="1"/>
          </a:p>
          <a:p>
            <a:r>
              <a:rPr lang="en-US" b="1" err="1">
                <a:latin typeface="Arial"/>
                <a:cs typeface="Arial"/>
              </a:rPr>
              <a:t>ePAS</a:t>
            </a:r>
            <a:r>
              <a:rPr lang="en-US" b="1">
                <a:latin typeface="Arial"/>
                <a:cs typeface="Arial"/>
              </a:rPr>
              <a:t> Support Availability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>
                <a:latin typeface="Arial"/>
                <a:cs typeface="Arial"/>
              </a:rPr>
              <a:t>Support provided during daytime and after hours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B3BF668-EF45-4D70-4FF5-2AD617FA8B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ES&amp;H Pre-SAM Safety Briefing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BFA2F5-0A86-F721-158D-EB37995E1A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E87E-F0DE-A44C-894B-E142BEB21E42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59F0B70-986E-ECAF-6672-5B23281D82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9/02/2025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C1CBDE7-C528-16AB-AAA1-DF59DDBE0D84}"/>
              </a:ext>
            </a:extLst>
          </p:cNvPr>
          <p:cNvCxnSpPr/>
          <p:nvPr/>
        </p:nvCxnSpPr>
        <p:spPr>
          <a:xfrm>
            <a:off x="400318" y="1221888"/>
            <a:ext cx="517398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8A5010E7-7421-E9AF-4D6D-3C45FFEFBC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5737" y="3158002"/>
            <a:ext cx="4584648" cy="3042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2985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ight Arrow 16">
            <a:extLst>
              <a:ext uri="{FF2B5EF4-FFF2-40B4-BE49-F238E27FC236}">
                <a16:creationId xmlns:a16="http://schemas.microsoft.com/office/drawing/2014/main" id="{0D6BB134-DB60-0849-B297-1CED7CF87758}"/>
              </a:ext>
            </a:extLst>
          </p:cNvPr>
          <p:cNvSpPr/>
          <p:nvPr/>
        </p:nvSpPr>
        <p:spPr>
          <a:xfrm>
            <a:off x="1766821" y="3074374"/>
            <a:ext cx="978408" cy="484632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871690D-4417-8144-9A8B-E5EDE1EEA70F}"/>
              </a:ext>
            </a:extLst>
          </p:cNvPr>
          <p:cNvSpPr txBox="1"/>
          <p:nvPr/>
        </p:nvSpPr>
        <p:spPr>
          <a:xfrm>
            <a:off x="2822807" y="4767133"/>
            <a:ext cx="1882681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b="1"/>
              <a:t>Completely</a:t>
            </a:r>
            <a:r>
              <a:rPr lang="en-US"/>
              <a:t> fill tag and place item on survey rack</a:t>
            </a:r>
          </a:p>
        </p:txBody>
      </p:sp>
      <p:sp>
        <p:nvSpPr>
          <p:cNvPr id="8" name="Right Arrow 7">
            <a:extLst>
              <a:ext uri="{FF2B5EF4-FFF2-40B4-BE49-F238E27FC236}">
                <a16:creationId xmlns:a16="http://schemas.microsoft.com/office/drawing/2014/main" id="{7692097A-1FC8-A543-A9F7-B706CDAA9535}"/>
              </a:ext>
            </a:extLst>
          </p:cNvPr>
          <p:cNvSpPr/>
          <p:nvPr/>
        </p:nvSpPr>
        <p:spPr>
          <a:xfrm>
            <a:off x="4401548" y="3074374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4747236-AECF-B646-8A36-5D65AB3A5F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0857" y="3452997"/>
            <a:ext cx="1882681" cy="27882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1CBE8F2-EFF5-E749-B2FD-63C707B06E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2808" y="1866247"/>
            <a:ext cx="1823866" cy="27011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56A80B6-CE86-BE45-9950-81B7933C43F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0363"/>
          <a:stretch/>
        </p:blipFill>
        <p:spPr>
          <a:xfrm>
            <a:off x="6950856" y="435134"/>
            <a:ext cx="1882681" cy="28815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ight Arrow 4">
            <a:extLst>
              <a:ext uri="{FF2B5EF4-FFF2-40B4-BE49-F238E27FC236}">
                <a16:creationId xmlns:a16="http://schemas.microsoft.com/office/drawing/2014/main" id="{80AF461E-FD6F-0949-AC14-5072AA54B9BF}"/>
              </a:ext>
            </a:extLst>
          </p:cNvPr>
          <p:cNvSpPr/>
          <p:nvPr/>
        </p:nvSpPr>
        <p:spPr>
          <a:xfrm rot="19325415">
            <a:off x="6012521" y="2392817"/>
            <a:ext cx="978408" cy="484632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Arrow 5">
            <a:extLst>
              <a:ext uri="{FF2B5EF4-FFF2-40B4-BE49-F238E27FC236}">
                <a16:creationId xmlns:a16="http://schemas.microsoft.com/office/drawing/2014/main" id="{9D2E4427-DEF2-174E-8C2A-3E259493C8FA}"/>
              </a:ext>
            </a:extLst>
          </p:cNvPr>
          <p:cNvSpPr/>
          <p:nvPr/>
        </p:nvSpPr>
        <p:spPr>
          <a:xfrm rot="2138920">
            <a:off x="6020888" y="3653652"/>
            <a:ext cx="978408" cy="484632"/>
          </a:xfrm>
          <a:prstGeom prst="rightArrow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6053F40-E460-294E-94B3-E163F77B691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4618"/>
          <a:stretch/>
        </p:blipFill>
        <p:spPr>
          <a:xfrm>
            <a:off x="5413904" y="2815738"/>
            <a:ext cx="1023159" cy="953724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80F1A6E-3116-F842-8529-666C6084ACFB}"/>
              </a:ext>
            </a:extLst>
          </p:cNvPr>
          <p:cNvSpPr txBox="1"/>
          <p:nvPr/>
        </p:nvSpPr>
        <p:spPr>
          <a:xfrm>
            <a:off x="5702200" y="2046162"/>
            <a:ext cx="4465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>
                <a:ln>
                  <a:solidFill>
                    <a:schemeClr val="bg1"/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8705B3A-FE38-C445-9028-710DA3431CF7}"/>
              </a:ext>
            </a:extLst>
          </p:cNvPr>
          <p:cNvSpPr txBox="1"/>
          <p:nvPr/>
        </p:nvSpPr>
        <p:spPr>
          <a:xfrm>
            <a:off x="108750" y="2553936"/>
            <a:ext cx="1892561" cy="175432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/>
              <a:t>Material present during beam/RF operations within:</a:t>
            </a:r>
          </a:p>
          <a:p>
            <a:pPr marL="180975" indent="-180975">
              <a:buFont typeface="Arial" panose="020B0604020202020204" pitchFamily="34" charset="0"/>
              <a:buChar char="•"/>
            </a:pPr>
            <a:r>
              <a:rPr lang="en-US"/>
              <a:t>CEBAF (includes Halls)</a:t>
            </a:r>
          </a:p>
          <a:p>
            <a:pPr marL="180975" indent="-180975">
              <a:buFont typeface="Arial" panose="020B0604020202020204" pitchFamily="34" charset="0"/>
              <a:buChar char="•"/>
            </a:pPr>
            <a:r>
              <a:rPr lang="en-US"/>
              <a:t>LERF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55D1F6E-35F6-2B4A-94EB-3481BABC9853}"/>
              </a:ext>
            </a:extLst>
          </p:cNvPr>
          <p:cNvSpPr txBox="1"/>
          <p:nvPr/>
        </p:nvSpPr>
        <p:spPr>
          <a:xfrm>
            <a:off x="9245750" y="1221888"/>
            <a:ext cx="19888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Activated</a:t>
            </a:r>
          </a:p>
          <a:p>
            <a:r>
              <a:rPr lang="en-US"/>
              <a:t>Material requires RCD Authorization for movement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68F1746-0836-4644-A844-B3425B1B3211}"/>
              </a:ext>
            </a:extLst>
          </p:cNvPr>
          <p:cNvSpPr txBox="1"/>
          <p:nvPr/>
        </p:nvSpPr>
        <p:spPr>
          <a:xfrm>
            <a:off x="9245750" y="3969939"/>
            <a:ext cx="198882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Released</a:t>
            </a:r>
          </a:p>
          <a:p>
            <a:r>
              <a:rPr lang="en-US"/>
              <a:t>Material removed from the enclosure and tag shall be removed </a:t>
            </a:r>
          </a:p>
          <a:p>
            <a:endParaRPr lang="en-US"/>
          </a:p>
        </p:txBody>
      </p:sp>
      <p:sp>
        <p:nvSpPr>
          <p:cNvPr id="16" name="Date Placeholder 15">
            <a:extLst>
              <a:ext uri="{FF2B5EF4-FFF2-40B4-BE49-F238E27FC236}">
                <a16:creationId xmlns:a16="http://schemas.microsoft.com/office/drawing/2014/main" id="{392A80F9-675B-C995-F8C4-2427E98B56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9/02/2025</a:t>
            </a:r>
          </a:p>
        </p:txBody>
      </p:sp>
      <p:sp>
        <p:nvSpPr>
          <p:cNvPr id="18" name="Footer Placeholder 17">
            <a:extLst>
              <a:ext uri="{FF2B5EF4-FFF2-40B4-BE49-F238E27FC236}">
                <a16:creationId xmlns:a16="http://schemas.microsoft.com/office/drawing/2014/main" id="{4461A3C9-6832-7DB8-3A1F-6A4D11CD72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ES&amp;H Pre-SAM Safety Briefing</a:t>
            </a:r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C782761D-D3B4-0549-8E44-1A3DD8BCA9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E87E-F0DE-A44C-894B-E142BEB21E42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ABDA16C-E6C8-8D9B-564A-0452587728B8}"/>
              </a:ext>
            </a:extLst>
          </p:cNvPr>
          <p:cNvSpPr txBox="1"/>
          <p:nvPr/>
        </p:nvSpPr>
        <p:spPr>
          <a:xfrm>
            <a:off x="311726" y="356196"/>
            <a:ext cx="5677021" cy="86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2800" b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Bringing material outside of the accelerator 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27AF56D-C34E-EF30-A6DB-A67FD57FCBED}"/>
              </a:ext>
            </a:extLst>
          </p:cNvPr>
          <p:cNvCxnSpPr>
            <a:cxnSpLocks/>
          </p:cNvCxnSpPr>
          <p:nvPr/>
        </p:nvCxnSpPr>
        <p:spPr>
          <a:xfrm>
            <a:off x="400318" y="1221888"/>
            <a:ext cx="5748448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99187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C18B4BF-FAC7-3A46-BE67-A51C59EF6214}"/>
              </a:ext>
            </a:extLst>
          </p:cNvPr>
          <p:cNvCxnSpPr>
            <a:cxnSpLocks/>
          </p:cNvCxnSpPr>
          <p:nvPr/>
        </p:nvCxnSpPr>
        <p:spPr>
          <a:xfrm>
            <a:off x="5817870" y="279100"/>
            <a:ext cx="0" cy="596018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1">
            <a:extLst>
              <a:ext uri="{FF2B5EF4-FFF2-40B4-BE49-F238E27FC236}">
                <a16:creationId xmlns:a16="http://schemas.microsoft.com/office/drawing/2014/main" id="{5054F19D-1B44-5642-AFFD-65FFE9FDFD58}"/>
              </a:ext>
            </a:extLst>
          </p:cNvPr>
          <p:cNvSpPr txBox="1">
            <a:spLocks/>
          </p:cNvSpPr>
          <p:nvPr/>
        </p:nvSpPr>
        <p:spPr>
          <a:xfrm>
            <a:off x="151561" y="1463806"/>
            <a:ext cx="4177030" cy="15430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>
              <a:buFont typeface="Wingdings" pitchFamily="2" charset="2"/>
              <a:buChar char="ü"/>
            </a:pPr>
            <a:r>
              <a:rPr lang="en-US">
                <a:latin typeface="Arial"/>
                <a:cs typeface="Arial"/>
              </a:rPr>
              <a:t>Disassemble*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>
              <a:buFont typeface="Wingdings" pitchFamily="2" charset="2"/>
              <a:buChar char="ü"/>
            </a:pPr>
            <a:r>
              <a:rPr lang="en-US">
                <a:latin typeface="Arial"/>
                <a:cs typeface="Arial"/>
              </a:rPr>
              <a:t>Machining</a:t>
            </a:r>
          </a:p>
          <a:p>
            <a:pPr marL="571500" indent="-571500">
              <a:buFont typeface="Wingdings" pitchFamily="2" charset="2"/>
              <a:buChar char="ü"/>
            </a:pPr>
            <a:r>
              <a:rPr lang="en-US">
                <a:latin typeface="Arial"/>
                <a:cs typeface="Arial"/>
              </a:rPr>
              <a:t>Moving</a:t>
            </a:r>
          </a:p>
        </p:txBody>
      </p:sp>
      <p:graphicFrame>
        <p:nvGraphicFramePr>
          <p:cNvPr id="13" name="Diagram 12">
            <a:extLst>
              <a:ext uri="{FF2B5EF4-FFF2-40B4-BE49-F238E27FC236}">
                <a16:creationId xmlns:a16="http://schemas.microsoft.com/office/drawing/2014/main" id="{C1C249E8-066B-754D-9839-69946B61921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47497323"/>
              </p:ext>
            </p:extLst>
          </p:nvPr>
        </p:nvGraphicFramePr>
        <p:xfrm>
          <a:off x="2768362" y="1287515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4" name="Picture 13">
            <a:extLst>
              <a:ext uri="{FF2B5EF4-FFF2-40B4-BE49-F238E27FC236}">
                <a16:creationId xmlns:a16="http://schemas.microsoft.com/office/drawing/2014/main" id="{ED3C59D6-54E1-D942-ACDF-A86020406C15}"/>
              </a:ext>
            </a:extLst>
          </p:cNvPr>
          <p:cNvPicPr/>
          <p:nvPr/>
        </p:nvPicPr>
        <p:blipFill rotWithShape="1">
          <a:blip r:embed="rId7"/>
          <a:srcRect b="18900"/>
          <a:stretch/>
        </p:blipFill>
        <p:spPr bwMode="auto">
          <a:xfrm>
            <a:off x="5208032" y="480826"/>
            <a:ext cx="1219676" cy="1965960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D42376D4-ACAA-A24B-9F4F-C71F47400EE8}"/>
              </a:ext>
            </a:extLst>
          </p:cNvPr>
          <p:cNvSpPr/>
          <p:nvPr/>
        </p:nvSpPr>
        <p:spPr>
          <a:xfrm>
            <a:off x="4803551" y="2811780"/>
            <a:ext cx="1981676" cy="2363417"/>
          </a:xfrm>
          <a:prstGeom prst="rect">
            <a:avLst/>
          </a:prstGeom>
          <a:noFill/>
          <a:ln>
            <a:solidFill>
              <a:srgbClr val="8B31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5F7C4428-6C40-5B42-9BFA-48C45673BF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tx1"/>
                </a:solidFill>
              </a:rPr>
              <a:t>RAM Workflow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7CAF9097-721B-6D29-2672-E88674D4085C}"/>
              </a:ext>
            </a:extLst>
          </p:cNvPr>
          <p:cNvCxnSpPr>
            <a:cxnSpLocks/>
          </p:cNvCxnSpPr>
          <p:nvPr/>
        </p:nvCxnSpPr>
        <p:spPr>
          <a:xfrm>
            <a:off x="400318" y="1221888"/>
            <a:ext cx="3015235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833BE4-A406-16BD-E33F-55F0D8B1A1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9/02/2025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FBFFEA-A96B-F66B-2E83-45CA5FB85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ES&amp;H Pre-SAM Safety Briefing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901151-9EDB-CEA3-0194-500AE3C20F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E87E-F0DE-A44C-894B-E142BEB21E42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675CE63-BFA5-2015-00BA-1B6C5E97A44E}"/>
              </a:ext>
            </a:extLst>
          </p:cNvPr>
          <p:cNvSpPr txBox="1"/>
          <p:nvPr/>
        </p:nvSpPr>
        <p:spPr>
          <a:xfrm>
            <a:off x="354933" y="5396797"/>
            <a:ext cx="4448618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180975" indent="-180975"/>
            <a:r>
              <a:rPr lang="en-US">
                <a:ea typeface="Calibri"/>
                <a:cs typeface="Calibri"/>
              </a:rPr>
              <a:t>* Be mindful of equipment with potential for contamination (e.g. water, filters, equipment racks)</a:t>
            </a:r>
          </a:p>
        </p:txBody>
      </p:sp>
    </p:spTree>
    <p:extLst>
      <p:ext uri="{BB962C8B-B14F-4D97-AF65-F5344CB8AC3E}">
        <p14:creationId xmlns:p14="http://schemas.microsoft.com/office/powerpoint/2010/main" val="4016150232"/>
      </p:ext>
    </p:extLst>
  </p:cSld>
  <p:clrMapOvr>
    <a:masterClrMapping/>
  </p:clrMapOvr>
</p:sld>
</file>

<file path=ppt/theme/theme1.xml><?xml version="1.0" encoding="utf-8"?>
<a:theme xmlns:a="http://schemas.openxmlformats.org/drawingml/2006/main" name="Jefferson Lab Theme 1">
  <a:themeElements>
    <a:clrScheme name="JLab Color Theme 1">
      <a:dk1>
        <a:srgbClr val="000000"/>
      </a:dk1>
      <a:lt1>
        <a:srgbClr val="FFFFFF"/>
      </a:lt1>
      <a:dk2>
        <a:srgbClr val="1C5068"/>
      </a:dk2>
      <a:lt2>
        <a:srgbClr val="8397A9"/>
      </a:lt2>
      <a:accent1>
        <a:srgbClr val="C31230"/>
      </a:accent1>
      <a:accent2>
        <a:srgbClr val="10A1AF"/>
      </a:accent2>
      <a:accent3>
        <a:srgbClr val="5E5E5E"/>
      </a:accent3>
      <a:accent4>
        <a:srgbClr val="821282"/>
      </a:accent4>
      <a:accent5>
        <a:srgbClr val="385723"/>
      </a:accent5>
      <a:accent6>
        <a:srgbClr val="BF9000"/>
      </a:accent6>
      <a:hlink>
        <a:srgbClr val="1C5068"/>
      </a:hlink>
      <a:folHlink>
        <a:srgbClr val="10A1A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JeffersonLabTemplate_JG_2503" id="{3B269B79-482B-CB48-8F1B-DE1E93D1D15C}" vid="{F7CB5D91-9C74-4C48-B8C9-8E1FE7F854B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129B7B487FBAE45BCB8DED56D70C65C" ma:contentTypeVersion="15" ma:contentTypeDescription="Create a new document." ma:contentTypeScope="" ma:versionID="53e056e2b5a9df5752d0fd21ab942811">
  <xsd:schema xmlns:xsd="http://www.w3.org/2001/XMLSchema" xmlns:xs="http://www.w3.org/2001/XMLSchema" xmlns:p="http://schemas.microsoft.com/office/2006/metadata/properties" xmlns:ns2="a52fc409-4760-4bfd-99a2-6bc3d790682f" xmlns:ns3="7e2cc623-3391-4133-91c3-025e6164d354" targetNamespace="http://schemas.microsoft.com/office/2006/metadata/properties" ma:root="true" ma:fieldsID="8da47ad2e58af1d418ba1b01df0ec476" ns2:_="" ns3:_="">
    <xsd:import namespace="a52fc409-4760-4bfd-99a2-6bc3d790682f"/>
    <xsd:import namespace="7e2cc623-3391-4133-91c3-025e6164d35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bjectDetectorVersion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SearchPropertie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2fc409-4760-4bfd-99a2-6bc3d790682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44b97cb4-2f5e-48a1-816a-9019d04dc3c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6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SearchProperties" ma:index="2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e2cc623-3391-4133-91c3-025e6164d354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4" nillable="true" ma:displayName="Taxonomy Catch All Column" ma:hidden="true" ma:list="{4c3d5c2b-0dd3-4259-90e8-03c7a48ed004}" ma:internalName="TaxCatchAll" ma:showField="CatchAllData" ma:web="7e2cc623-3391-4133-91c3-025e6164d35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7e2cc623-3391-4133-91c3-025e6164d354" xsi:nil="true"/>
    <lcf76f155ced4ddcb4097134ff3c332f xmlns="a52fc409-4760-4bfd-99a2-6bc3d790682f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BE1B74C5-E1AA-4227-92C3-5E432A6FD13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A5CF834-47A4-45F7-B9E0-D7C9984C90FB}">
  <ds:schemaRefs>
    <ds:schemaRef ds:uri="7e2cc623-3391-4133-91c3-025e6164d354"/>
    <ds:schemaRef ds:uri="a52fc409-4760-4bfd-99a2-6bc3d790682f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F4E63725-42A6-432D-BD06-B4982160D9E9}">
  <ds:schemaRefs>
    <ds:schemaRef ds:uri="7e2cc623-3391-4133-91c3-025e6164d354"/>
    <ds:schemaRef ds:uri="a52fc409-4760-4bfd-99a2-6bc3d790682f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JeffersonLabTemplate_JG_2503</Template>
  <TotalTime>0</TotalTime>
  <Words>1291</Words>
  <Application>Microsoft Office PowerPoint</Application>
  <PresentationFormat>Widescreen</PresentationFormat>
  <Paragraphs>241</Paragraphs>
  <Slides>16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Calibri</vt:lpstr>
      <vt:lpstr>Aptos</vt:lpstr>
      <vt:lpstr>Courier New</vt:lpstr>
      <vt:lpstr>Arial,Sans-Serif</vt:lpstr>
      <vt:lpstr>Wingdings</vt:lpstr>
      <vt:lpstr>Calibri Light</vt:lpstr>
      <vt:lpstr>Arial</vt:lpstr>
      <vt:lpstr>Jefferson Lab Theme 1</vt:lpstr>
      <vt:lpstr>ES&amp;H Essentials for  Safe Operations</vt:lpstr>
      <vt:lpstr>Topics</vt:lpstr>
      <vt:lpstr>Historical Context</vt:lpstr>
      <vt:lpstr>LOTO Evaluation Schedule Adjustment</vt:lpstr>
      <vt:lpstr>Exposed Magnet Leads</vt:lpstr>
      <vt:lpstr>ODH Reminders</vt:lpstr>
      <vt:lpstr>ePAS System Update</vt:lpstr>
      <vt:lpstr>PowerPoint Presentation</vt:lpstr>
      <vt:lpstr>RAM Workflow</vt:lpstr>
      <vt:lpstr>Rad Boundaries</vt:lpstr>
      <vt:lpstr>Injury Assessment Action Plan FY25Q3</vt:lpstr>
      <vt:lpstr>Reporting Injuries</vt:lpstr>
      <vt:lpstr>Credited Controls</vt:lpstr>
      <vt:lpstr>What is a Credited Control?</vt:lpstr>
      <vt:lpstr>How do I recognize Credited Controls?</vt:lpstr>
      <vt:lpstr>QUESTIONS?</vt:lpstr>
    </vt:vector>
  </TitlesOfParts>
  <Company>Jefferson Lab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ES&amp;H Essentials for  Safe Operations</dc:title>
  <dc:creator>Nicole Reyes</dc:creator>
  <cp:lastModifiedBy>Paul Gubanc</cp:lastModifiedBy>
  <cp:revision>37</cp:revision>
  <cp:lastPrinted>2024-11-21T18:51:38Z</cp:lastPrinted>
  <dcterms:created xsi:type="dcterms:W3CDTF">2025-08-22T13:08:45Z</dcterms:created>
  <dcterms:modified xsi:type="dcterms:W3CDTF">2025-08-28T21:33:07Z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0x0101000129B7B487FBAE45BCB8DED56D70C65C</vt:lpwstr>
  </property>
  <property fmtid="{D5CDD505-2E9C-101B-9397-08002B2CF9AE}" pid="3" name="MediaServiceImageTags">
    <vt:lpwstr/>
  </property>
</Properties>
</file>