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1"/>
  </p:sldMasterIdLst>
  <p:sldIdLst>
    <p:sldId id="256" r:id="rId2"/>
    <p:sldId id="258" r:id="rId3"/>
    <p:sldId id="259" r:id="rId4"/>
    <p:sldId id="260" r:id="rId5"/>
    <p:sldId id="300" r:id="rId6"/>
    <p:sldId id="301" r:id="rId7"/>
    <p:sldId id="302" r:id="rId8"/>
    <p:sldId id="303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AADF119-FBE4-4B30-887E-7063E5FE77D4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ABF4FA7-1E5E-4092-8A64-2F16A7152577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4D608DB-8471-438C-96F2-BF69B78E0782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52F8196-A714-4021-8525-BBF3DB1CC2B9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D7FFB5-2B44-4A61-A840-20A8B411001D}" type="datetime1">
              <a:rPr lang="en-US" smtClean="0"/>
              <a:t>9/2/2025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1AFAF23-1F56-4840-A737-495C4921DE94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5A77A9B-52E9-4C6D-837D-58A3F8540DC7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4AC1CC6-0B45-432C-B9F8-F3C20CF98313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80ED2E1-3D77-48DC-8AFF-0FC8EA98F3DB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lab.org/physics/experiments/schedul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tasklists.jlab.org/altis" TargetMode="External"/><Relationship Id="rId7" Type="http://schemas.openxmlformats.org/officeDocument/2006/relationships/hyperlink" Target="ace.jlab.org/workmap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hyperlink" Target="ace.jlab.org/calendar" TargetMode="External"/><Relationship Id="rId5" Type="http://schemas.openxmlformats.org/officeDocument/2006/relationships/hyperlink" Target="https://jeffersonlab.sharepoint.com/sites/ePASResources/Shared%20Documents/Forms/AllItems.aspx?id=%2Fsites%2FePASResources%2FShared%20Documents%2FePAS%20FAQs%2Epdf&amp;parent=%2Fsites%2FePASResources%2FShared%20Documents&amp;p=true&amp;ga=1" TargetMode="External"/><Relationship Id="rId4" Type="http://schemas.openxmlformats.org/officeDocument/2006/relationships/hyperlink" Target="jlab.org/esh/epa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2C026F-B667-4DB0-859A-D25EF617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27894"/>
            <a:ext cx="6297984" cy="919032"/>
          </a:xfrm>
        </p:spPr>
        <p:txBody>
          <a:bodyPr/>
          <a:lstStyle/>
          <a:p>
            <a:r>
              <a:rPr lang="en-US" sz="4000" dirty="0"/>
              <a:t>Accelerator Overview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94D0AF7-BF3A-424D-9EA8-F6CF02478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" y="3032990"/>
            <a:ext cx="4906866" cy="529861"/>
          </a:xfrm>
        </p:spPr>
        <p:txBody>
          <a:bodyPr/>
          <a:lstStyle/>
          <a:p>
            <a:r>
              <a:rPr lang="en-US" dirty="0">
                <a:latin typeface="+mj-lt"/>
              </a:rPr>
              <a:t>SAM Safety kick-off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4B443B-5DAF-4C3A-95AC-8D1B5F093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534" y="4185712"/>
            <a:ext cx="2443502" cy="501650"/>
          </a:xfrm>
        </p:spPr>
        <p:txBody>
          <a:bodyPr/>
          <a:lstStyle/>
          <a:p>
            <a:r>
              <a:rPr lang="en-US" dirty="0">
                <a:latin typeface="+mj-lt"/>
              </a:rPr>
              <a:t>S. Frierson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ADEDA-10C6-4876-9485-3D0A72EE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BACEF-F2E8-4A95-9EFC-729D6BB7D393}"/>
              </a:ext>
            </a:extLst>
          </p:cNvPr>
          <p:cNvSpPr txBox="1">
            <a:spLocks/>
          </p:cNvSpPr>
          <p:nvPr/>
        </p:nvSpPr>
        <p:spPr>
          <a:xfrm>
            <a:off x="410534" y="4608638"/>
            <a:ext cx="4503454" cy="501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CEBAF Operability Leader</a:t>
            </a:r>
          </a:p>
        </p:txBody>
      </p:sp>
    </p:spTree>
    <p:extLst>
      <p:ext uri="{BB962C8B-B14F-4D97-AF65-F5344CB8AC3E}">
        <p14:creationId xmlns:p14="http://schemas.microsoft.com/office/powerpoint/2010/main" val="365764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AECA47-0E47-4173-A322-325C0FB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97F16E-01C4-4133-ACAA-1ACB4558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0E60F4-5EDE-419A-9FD8-6329B156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4" y="555538"/>
            <a:ext cx="11044707" cy="678664"/>
          </a:xfrm>
        </p:spPr>
        <p:txBody>
          <a:bodyPr/>
          <a:lstStyle/>
          <a:p>
            <a:r>
              <a:rPr lang="en-US" dirty="0"/>
              <a:t>The Goal – Spring ‘26 run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B5F75-9365-4FEF-8BB3-11728E4AD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419488"/>
            <a:ext cx="11044706" cy="40190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Start: </a:t>
            </a:r>
            <a:r>
              <a:rPr lang="en-US" sz="2400" b="1" dirty="0"/>
              <a:t>23-Feb (</a:t>
            </a:r>
            <a:r>
              <a:rPr lang="en-US" sz="2400" b="1" dirty="0">
                <a:hlinkClick r:id="rId2"/>
              </a:rPr>
              <a:t>NPES</a:t>
            </a:r>
            <a:r>
              <a:rPr lang="en-US" sz="24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 Hall running (</a:t>
            </a:r>
            <a:r>
              <a:rPr lang="en-US" sz="2400" dirty="0" err="1"/>
              <a:t>xA</a:t>
            </a:r>
            <a:r>
              <a:rPr lang="en-US" sz="2400" dirty="0"/>
              <a:t> off)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Staggered start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xC</a:t>
            </a:r>
            <a:r>
              <a:rPr lang="en-US" sz="2000" dirty="0"/>
              <a:t> to receive up to 80uA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xD</a:t>
            </a:r>
            <a:r>
              <a:rPr lang="en-US" sz="2000" dirty="0"/>
              <a:t> to receive polarized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Energy (GeV/pass)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0.7 (~2.5 </a:t>
            </a:r>
            <a:r>
              <a:rPr lang="en-US" sz="2000" dirty="0" err="1"/>
              <a:t>mos</a:t>
            </a:r>
            <a:r>
              <a:rPr lang="en-US" sz="2000" dirty="0"/>
              <a:t>; special setup)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2.1 (rest of run)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End: </a:t>
            </a:r>
            <a:r>
              <a:rPr lang="en-US" sz="2400" b="1" dirty="0"/>
              <a:t>26-Jul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1ACAA3-4D92-4F8D-A210-45A2AABA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9/2/2025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3BCA5-1A80-4961-BED5-C59E15E3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B08E0-AC43-4E2F-BA47-7A9F3306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4E1DA0-ED08-43F4-A6A5-E1626990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Overview – General Info.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F3DEC-6AA2-4360-9FC7-3F525ED67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210615"/>
            <a:ext cx="11044706" cy="50000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Scheduled Accelerator Maintenance (SAM) period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Wednesday, September 3</a:t>
            </a:r>
            <a:r>
              <a:rPr lang="en-US" sz="2000" baseline="30000" dirty="0"/>
              <a:t>rd</a:t>
            </a:r>
            <a:r>
              <a:rPr lang="en-US" sz="2000" dirty="0"/>
              <a:t> to Monday, February 23</a:t>
            </a:r>
            <a:r>
              <a:rPr lang="en-US" sz="2000" baseline="30000" dirty="0"/>
              <a:t>rd</a:t>
            </a:r>
            <a:r>
              <a:rPr lang="en-US" sz="2000" dirty="0"/>
              <a:t>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Typical SAM day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Daily 0800 Planning meeting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Presided by Program Deputy (volunteered position; 2wks)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Work planning and coordination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Broad representation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Daily group Toolbox meeting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Talk through day’s plan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Lead into management discussions/pre-job briefs (PJB)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Wednesday 1330 SAM update meeting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Presided by SAM oversight committee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Work/Project progress updates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Broad representation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5D9CD0-250B-4C48-A20B-A34EB7AB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9/2/2025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6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3BCA5-1A80-4961-BED5-C59E15E3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B08E0-AC43-4E2F-BA47-7A9F3306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4E1DA0-ED08-43F4-A6A5-E1626990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Overview – Guidance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F3DEC-6AA2-4360-9FC7-3F525ED67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Accelerator Operations Directives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Document on conducting CEBAF maintenance and operation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Chapters of interest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CH1: Program Control – Safety guidance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CH4: Maintenance &amp; Tracking – How to conduct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Points of contact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Emergency: 911 or Guard shack (x5822)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Crew Chief (on-call): 757-630-7050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MCC not staffed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 questions?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Supervisor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Shawn Frierson (x7296)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Daniel Moser (x5028)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5D9CD0-250B-4C48-A20B-A34EB7AB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9/2/2025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5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3BCA5-1A80-4961-BED5-C59E15E3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B08E0-AC43-4E2F-BA47-7A9F3306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4E1DA0-ED08-43F4-A6A5-E1626990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Overview – Schedule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5D9CD0-250B-4C48-A20B-A34EB7AB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34D9FB-0D90-4681-89F1-70E8F4C96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210616"/>
            <a:ext cx="11044706" cy="48638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 starts </a:t>
            </a:r>
            <a:r>
              <a:rPr lang="en-US" b="1" dirty="0"/>
              <a:t>0700 3-Sept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PSS lockouts/deactivation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CHLs warmup (4K)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2L03 C75 upgrade complete: 17-Nov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PSS Certification: 17-Nov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CHL 2K </a:t>
            </a:r>
            <a:r>
              <a:rPr lang="en-US" dirty="0" err="1"/>
              <a:t>pumpdowns</a:t>
            </a:r>
            <a:r>
              <a:rPr lang="en-US" dirty="0"/>
              <a:t>: 1-Dec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Readiness (HCO): 5-Dec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1L26 C100-03R install complete: 12-Dec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Accelerator 24h lockup: 05-Jan-26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CM/LLRF commissioning complete: 29-Jan</a:t>
            </a:r>
            <a:endParaRPr lang="en-US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 recovery complete: 4-Feb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CEBAF beam restoration </a:t>
            </a:r>
            <a:r>
              <a:rPr lang="en-US" b="1" dirty="0"/>
              <a:t>starts 5-Feb</a:t>
            </a:r>
            <a:endParaRPr lang="en-US" b="1" strike="sngStrike" dirty="0"/>
          </a:p>
          <a:p>
            <a:endParaRPr lang="en-US" sz="1800" b="1" strike="sngStrik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2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94AA-DC03-4C5B-9D78-24323801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86" y="267482"/>
            <a:ext cx="5785319" cy="563249"/>
          </a:xfrm>
        </p:spPr>
        <p:txBody>
          <a:bodyPr/>
          <a:lstStyle/>
          <a:p>
            <a:r>
              <a:rPr lang="en-US" dirty="0"/>
              <a:t>Resource Overview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F93530E-EFF8-48EF-929F-6F199FC9A6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772" b="777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D65BD-0E69-48AF-B550-6D7752B48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726" y="799026"/>
            <a:ext cx="5785319" cy="52599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Daily and weekly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ATLis</a:t>
            </a:r>
            <a:r>
              <a:rPr lang="en-US" dirty="0"/>
              <a:t> (tasklists.jlab.org)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Schedule/coordination tool; approved by Operability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hlinkClick r:id="rId4" action="ppaction://hlinkfile"/>
              </a:rPr>
              <a:t>ePAS</a:t>
            </a:r>
            <a:r>
              <a:rPr lang="en-US" sz="1800" dirty="0"/>
              <a:t> (jlab.org/</a:t>
            </a:r>
            <a:r>
              <a:rPr lang="en-US" sz="1800" dirty="0" err="1"/>
              <a:t>esh</a:t>
            </a:r>
            <a:r>
              <a:rPr lang="en-US" sz="1800" dirty="0"/>
              <a:t>/</a:t>
            </a:r>
            <a:r>
              <a:rPr lang="en-US" sz="1800" dirty="0" err="1"/>
              <a:t>epas</a:t>
            </a:r>
            <a:r>
              <a:rPr lang="en-US" sz="18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hlinkClick r:id="rId5"/>
              </a:rPr>
              <a:t>FAQ</a:t>
            </a:r>
            <a:r>
              <a:rPr lang="en-US" sz="1800" dirty="0"/>
              <a:t> (Good for general questions)</a:t>
            </a:r>
            <a:endParaRPr lang="en-US" sz="1800" dirty="0">
              <a:hlinkClick r:id="rId6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SAM Calendar </a:t>
            </a:r>
            <a:r>
              <a:rPr lang="en-US" dirty="0"/>
              <a:t>(ace.jlab.org/calendar)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Shown during daily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Day to day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Tidbit: Saturday holding area (NA: Not Approved)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Tidbit: Links next to title.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ATLis Work Map </a:t>
            </a:r>
            <a:r>
              <a:rPr lang="en-US" dirty="0"/>
              <a:t>(ace.jlab.org/</a:t>
            </a:r>
            <a:r>
              <a:rPr lang="en-US" dirty="0" err="1"/>
              <a:t>workmap</a:t>
            </a:r>
            <a:r>
              <a:rPr lang="en-US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Informed by calendar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Announcements/Activities*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Hazard safety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Machine protection</a:t>
            </a:r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917C4E1-570B-439C-9D81-82AB7BC7380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8"/>
          <a:srcRect l="2716" r="2716"/>
          <a:stretch>
            <a:fillRect/>
          </a:stretch>
        </p:blipFill>
        <p:spPr/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08C36E-7605-4E82-8A40-62518A86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F63-0339-4821-9425-EEBDE7EE0A50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5420A6-3293-447D-A53B-5AB428D1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C369DC-A72B-4340-9462-B3BD64A2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1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94AA-DC03-4C5B-9D78-24323801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66" y="0"/>
            <a:ext cx="5785319" cy="563249"/>
          </a:xfrm>
        </p:spPr>
        <p:txBody>
          <a:bodyPr/>
          <a:lstStyle/>
          <a:p>
            <a:r>
              <a:rPr lang="en-US" dirty="0"/>
              <a:t>Tomorrow (3-Sept) Overview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08C36E-7605-4E82-8A40-62518A86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F63-0339-4821-9425-EEBDE7EE0A50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5420A6-3293-447D-A53B-5AB428D1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C369DC-A72B-4340-9462-B3BD64A2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2ED20A-8564-4DB5-9EF0-CFD0C3F1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555" y="866200"/>
            <a:ext cx="7818016" cy="53655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53127F-0EA2-43EA-82D3-FC8C3154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99" y="798834"/>
            <a:ext cx="2994955" cy="55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5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207A-B9EE-461A-90DD-57963F66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70098574"/>
      </p:ext>
    </p:extLst>
  </p:cSld>
  <p:clrMapOvr>
    <a:masterClrMapping/>
  </p:clrMapOvr>
</p:sld>
</file>

<file path=ppt/theme/theme1.xml><?xml version="1.0" encoding="utf-8"?>
<a:theme xmlns:a="http://schemas.openxmlformats.org/drawingml/2006/main" name="JLAB_slidedeck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_slidedeck" id="{7C4381DD-C72E-49B3-97DE-66B3C415EAD9}" vid="{AF23CA27-4B5D-4282-A0E9-556120084B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JLAB_slidedeck</Template>
  <TotalTime>15374</TotalTime>
  <Words>401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 Light</vt:lpstr>
      <vt:lpstr>JLAB_slidedeck</vt:lpstr>
      <vt:lpstr>Accelerator Overview</vt:lpstr>
      <vt:lpstr>The Goal – Spring ‘26 run</vt:lpstr>
      <vt:lpstr>Accelerator Overview – General Info.</vt:lpstr>
      <vt:lpstr>Accelerator Overview – Guidance</vt:lpstr>
      <vt:lpstr>Accelerator Overview – Schedule</vt:lpstr>
      <vt:lpstr>Resource Overview</vt:lpstr>
      <vt:lpstr>Tomorrow (3-Sept) Overview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Overview</dc:title>
  <dc:creator>Shawn Frierson</dc:creator>
  <cp:lastModifiedBy>Shawn Frierson</cp:lastModifiedBy>
  <cp:revision>22</cp:revision>
  <dcterms:created xsi:type="dcterms:W3CDTF">2025-08-23T00:29:52Z</dcterms:created>
  <dcterms:modified xsi:type="dcterms:W3CDTF">2025-09-02T16:49:14Z</dcterms:modified>
</cp:coreProperties>
</file>