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1"/>
  </p:sldMasterIdLst>
  <p:notesMasterIdLst>
    <p:notesMasterId r:id="rId12"/>
  </p:notesMasterIdLst>
  <p:sldIdLst>
    <p:sldId id="289" r:id="rId2"/>
    <p:sldId id="258" r:id="rId3"/>
    <p:sldId id="280" r:id="rId4"/>
    <p:sldId id="290" r:id="rId5"/>
    <p:sldId id="291" r:id="rId6"/>
    <p:sldId id="292" r:id="rId7"/>
    <p:sldId id="267" r:id="rId8"/>
    <p:sldId id="270" r:id="rId9"/>
    <p:sldId id="279" r:id="rId10"/>
    <p:sldId id="293" r:id="rId11"/>
  </p:sldIdLst>
  <p:sldSz cx="12192000" cy="6858000"/>
  <p:notesSz cx="6858000" cy="9144000"/>
  <p:embeddedFontLst>
    <p:embeddedFont>
      <p:font typeface="Calibri"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5DD"/>
    <a:srgbClr val="5C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1" autoAdjust="0"/>
    <p:restoredTop sz="96405"/>
  </p:normalViewPr>
  <p:slideViewPr>
    <p:cSldViewPr snapToGrid="0">
      <p:cViewPr varScale="1">
        <p:scale>
          <a:sx n="125" d="100"/>
          <a:sy n="125" d="100"/>
        </p:scale>
        <p:origin x="352"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9/2/25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dirty="0"/>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Tip: Keep titles under 60 characters for readability</a:t>
            </a:r>
          </a:p>
          <a:p>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fld id="{493BBF43-A868-D94C-A9CC-39C296714D2B}" type="slidenum">
              <a:rPr lang="en-US" smtClean="0"/>
              <a:t>1</a:t>
            </a:fld>
            <a:endParaRPr lang="en-US" dirty="0"/>
          </a:p>
        </p:txBody>
      </p:sp>
    </p:spTree>
    <p:extLst>
      <p:ext uri="{BB962C8B-B14F-4D97-AF65-F5344CB8AC3E}">
        <p14:creationId xmlns:p14="http://schemas.microsoft.com/office/powerpoint/2010/main" val="266189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Use for: Introducing new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10</a:t>
            </a:fld>
            <a:endParaRPr lang="en-US" dirty="0"/>
          </a:p>
        </p:txBody>
      </p:sp>
    </p:spTree>
    <p:extLst>
      <p:ext uri="{BB962C8B-B14F-4D97-AF65-F5344CB8AC3E}">
        <p14:creationId xmlns:p14="http://schemas.microsoft.com/office/powerpoint/2010/main" val="333687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Use for: Introducing new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2</a:t>
            </a:fld>
            <a:endParaRPr lang="en-US" dirty="0"/>
          </a:p>
        </p:txBody>
      </p:sp>
    </p:spTree>
    <p:extLst>
      <p:ext uri="{BB962C8B-B14F-4D97-AF65-F5344CB8AC3E}">
        <p14:creationId xmlns:p14="http://schemas.microsoft.com/office/powerpoint/2010/main" val="3336876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3</a:t>
            </a:fld>
            <a:endParaRPr lang="en-US" dirty="0"/>
          </a:p>
        </p:txBody>
      </p:sp>
    </p:spTree>
    <p:extLst>
      <p:ext uri="{BB962C8B-B14F-4D97-AF65-F5344CB8AC3E}">
        <p14:creationId xmlns:p14="http://schemas.microsoft.com/office/powerpoint/2010/main" val="4662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4</a:t>
            </a:fld>
            <a:endParaRPr lang="en-US" dirty="0"/>
          </a:p>
        </p:txBody>
      </p:sp>
    </p:spTree>
    <p:extLst>
      <p:ext uri="{BB962C8B-B14F-4D97-AF65-F5344CB8AC3E}">
        <p14:creationId xmlns:p14="http://schemas.microsoft.com/office/powerpoint/2010/main" val="436740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5</a:t>
            </a:fld>
            <a:endParaRPr lang="en-US" dirty="0"/>
          </a:p>
        </p:txBody>
      </p:sp>
    </p:spTree>
    <p:extLst>
      <p:ext uri="{BB962C8B-B14F-4D97-AF65-F5344CB8AC3E}">
        <p14:creationId xmlns:p14="http://schemas.microsoft.com/office/powerpoint/2010/main" val="15277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6</a:t>
            </a:fld>
            <a:endParaRPr lang="en-US" dirty="0"/>
          </a:p>
        </p:txBody>
      </p:sp>
    </p:spTree>
    <p:extLst>
      <p:ext uri="{BB962C8B-B14F-4D97-AF65-F5344CB8AC3E}">
        <p14:creationId xmlns:p14="http://schemas.microsoft.com/office/powerpoint/2010/main" val="321914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Use for: Introducing new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7</a:t>
            </a:fld>
            <a:endParaRPr lang="en-US" dirty="0"/>
          </a:p>
        </p:txBody>
      </p:sp>
    </p:spTree>
    <p:extLst>
      <p:ext uri="{BB962C8B-B14F-4D97-AF65-F5344CB8AC3E}">
        <p14:creationId xmlns:p14="http://schemas.microsoft.com/office/powerpoint/2010/main" val="2848812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8</a:t>
            </a:fld>
            <a:endParaRPr lang="en-US" dirty="0"/>
          </a:p>
        </p:txBody>
      </p:sp>
    </p:spTree>
    <p:extLst>
      <p:ext uri="{BB962C8B-B14F-4D97-AF65-F5344CB8AC3E}">
        <p14:creationId xmlns:p14="http://schemas.microsoft.com/office/powerpoint/2010/main" val="4261636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9</a:t>
            </a:fld>
            <a:endParaRPr lang="en-US" dirty="0"/>
          </a:p>
        </p:txBody>
      </p:sp>
    </p:spTree>
    <p:extLst>
      <p:ext uri="{BB962C8B-B14F-4D97-AF65-F5344CB8AC3E}">
        <p14:creationId xmlns:p14="http://schemas.microsoft.com/office/powerpoint/2010/main" val="174321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1946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AADF119-FBE4-4B30-887E-7063E5FE77D4}" type="datetime1">
              <a:rPr lang="en-US" smtClean="0"/>
              <a:t>9/2/25</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86913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ABF4FA7-1E5E-4092-8A64-2F16A7152577}" type="datetime1">
              <a:rPr lang="en-US" smtClean="0"/>
              <a:t>9/2/25</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91145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84D608DB-8471-438C-96F2-BF69B78E0782}" type="datetime1">
              <a:rPr lang="en-US" smtClean="0"/>
              <a:t>9/2/25</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51703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52F8196-A714-4021-8525-BBF3DB1CC2B9}" type="datetime1">
              <a:rPr lang="en-US" smtClean="0"/>
              <a:t>9/2/25</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5486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7059" y="6170055"/>
            <a:ext cx="1728303" cy="495265"/>
          </a:xfrm>
          <a:prstGeom prst="rect">
            <a:avLst/>
          </a:prstGeom>
        </p:spPr>
      </p:pic>
    </p:spTree>
    <p:extLst>
      <p:ext uri="{BB962C8B-B14F-4D97-AF65-F5344CB8AC3E}">
        <p14:creationId xmlns:p14="http://schemas.microsoft.com/office/powerpoint/2010/main" val="402630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273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573632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DB80F63-0339-4821-9425-EEBDE7EE0A50}" type="datetime1">
              <a:rPr lang="en-US" smtClean="0"/>
              <a:t>9/2/25</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40320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9AD7FFB5-2B44-4A61-A840-20A8B411001D}" type="datetime1">
              <a:rPr lang="en-US" smtClean="0"/>
              <a:t>9/2/25</a:t>
            </a:fld>
            <a:endParaRPr lang="en-US" dirty="0"/>
          </a:p>
        </p:txBody>
      </p:sp>
    </p:spTree>
    <p:extLst>
      <p:ext uri="{BB962C8B-B14F-4D97-AF65-F5344CB8AC3E}">
        <p14:creationId xmlns:p14="http://schemas.microsoft.com/office/powerpoint/2010/main" val="28695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1AFAF23-1F56-4840-A737-495C4921DE94}" type="datetime1">
              <a:rPr lang="en-US" smtClean="0"/>
              <a:t>9/2/25</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82348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063D29F-10D7-4725-BF37-BCBE1D282228}" type="datetime1">
              <a:rPr lang="en-US" smtClean="0"/>
              <a:t>9/2/25</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7789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65A77A9B-52E9-4C6D-837D-58A3F8540DC7}" type="datetime1">
              <a:rPr lang="en-US" smtClean="0"/>
              <a:t>9/2/25</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70040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4AC1CC6-0B45-432C-B9F8-F3C20CF98313}" type="datetime1">
              <a:rPr lang="en-US" smtClean="0"/>
              <a:t>9/2/25</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86783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80ED2E1-3D77-48DC-8AFF-0FC8EA98F3DB}" type="datetime1">
              <a:rPr lang="en-US" smtClean="0"/>
              <a:t>9/2/25</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64364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876144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50" r:id="rId15"/>
  </p:sldLayoutIdLst>
  <p:hf hd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pic>
        <p:nvPicPr>
          <p:cNvPr id="35" name="Picture Placeholder 34" descr="A close-up of a machine&#10;&#10;Description automatically generated with low confidence">
            <a:extLst>
              <a:ext uri="{FF2B5EF4-FFF2-40B4-BE49-F238E27FC236}">
                <a16:creationId xmlns:a16="http://schemas.microsoft.com/office/drawing/2014/main" id="{F4A7F67A-F711-D40B-01C6-A6770706EF7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3" name="Picture 12">
            <a:extLst>
              <a:ext uri="{FF2B5EF4-FFF2-40B4-BE49-F238E27FC236}">
                <a16:creationId xmlns:a16="http://schemas.microsoft.com/office/drawing/2014/main" id="{4D2A7D87-594F-52B2-2EA3-D41B34B42A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8663937" cy="6860009"/>
          </a:xfrm>
          <a:prstGeom prst="rect">
            <a:avLst/>
          </a:prstGeom>
        </p:spPr>
      </p:pic>
      <p:sp>
        <p:nvSpPr>
          <p:cNvPr id="2" name="Title 1">
            <a:extLst>
              <a:ext uri="{FF2B5EF4-FFF2-40B4-BE49-F238E27FC236}">
                <a16:creationId xmlns:a16="http://schemas.microsoft.com/office/drawing/2014/main" id="{7AAC87CA-8223-4766-DC0C-EF69FC2823DF}"/>
              </a:ext>
            </a:extLst>
          </p:cNvPr>
          <p:cNvSpPr>
            <a:spLocks noGrp="1"/>
          </p:cNvSpPr>
          <p:nvPr>
            <p:ph type="ctrTitle"/>
          </p:nvPr>
        </p:nvSpPr>
        <p:spPr>
          <a:xfrm>
            <a:off x="152487" y="2865770"/>
            <a:ext cx="6756313" cy="919032"/>
          </a:xfrm>
        </p:spPr>
        <p:txBody>
          <a:bodyPr>
            <a:noAutofit/>
          </a:bodyPr>
          <a:lstStyle/>
          <a:p>
            <a:r>
              <a:rPr lang="en-US" sz="3600" dirty="0"/>
              <a:t>Scheduled Accelerator Maintenance Kick-off Meeting</a:t>
            </a:r>
          </a:p>
        </p:txBody>
      </p:sp>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a:xfrm>
            <a:off x="1097117" y="4483063"/>
            <a:ext cx="5999008" cy="529861"/>
          </a:xfrm>
        </p:spPr>
        <p:txBody>
          <a:bodyPr/>
          <a:lstStyle/>
          <a:p>
            <a:r>
              <a:rPr lang="en-US" sz="2000" dirty="0"/>
              <a:t>2 September 2025</a:t>
            </a:r>
          </a:p>
          <a:p>
            <a:endParaRPr lang="en-US" dirty="0"/>
          </a:p>
        </p:txBody>
      </p:sp>
      <p:sp>
        <p:nvSpPr>
          <p:cNvPr id="31" name="Text Placeholder 30">
            <a:extLst>
              <a:ext uri="{FF2B5EF4-FFF2-40B4-BE49-F238E27FC236}">
                <a16:creationId xmlns:a16="http://schemas.microsoft.com/office/drawing/2014/main" id="{3CEEBFA1-2D11-2C9E-5C4A-9C08BAE97DCE}"/>
              </a:ext>
            </a:extLst>
          </p:cNvPr>
          <p:cNvSpPr>
            <a:spLocks noGrp="1"/>
          </p:cNvSpPr>
          <p:nvPr>
            <p:ph type="body" sz="quarter" idx="11"/>
          </p:nvPr>
        </p:nvSpPr>
        <p:spPr>
          <a:xfrm>
            <a:off x="1097117" y="4820755"/>
            <a:ext cx="5999162" cy="501650"/>
          </a:xfrm>
        </p:spPr>
        <p:txBody>
          <a:bodyPr/>
          <a:lstStyle/>
          <a:p>
            <a:r>
              <a:rPr lang="en-US" sz="2000" dirty="0"/>
              <a:t>Douglas Higinbotham</a:t>
            </a:r>
          </a:p>
          <a:p>
            <a:endParaRPr lang="en-US" dirty="0"/>
          </a:p>
        </p:txBody>
      </p:sp>
    </p:spTree>
    <p:extLst>
      <p:ext uri="{BB962C8B-B14F-4D97-AF65-F5344CB8AC3E}">
        <p14:creationId xmlns:p14="http://schemas.microsoft.com/office/powerpoint/2010/main" val="199384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E050-064B-D9CF-793A-B6C0A9FAD8C5}"/>
              </a:ext>
            </a:extLst>
          </p:cNvPr>
          <p:cNvSpPr>
            <a:spLocks noGrp="1"/>
          </p:cNvSpPr>
          <p:nvPr>
            <p:ph type="title"/>
          </p:nvPr>
        </p:nvSpPr>
        <p:spPr>
          <a:xfrm>
            <a:off x="604575" y="0"/>
            <a:ext cx="10053033" cy="1078427"/>
          </a:xfrm>
        </p:spPr>
        <p:txBody>
          <a:bodyPr>
            <a:noAutofit/>
          </a:bodyPr>
          <a:lstStyle/>
          <a:p>
            <a:r>
              <a:rPr lang="en-US" dirty="0"/>
              <a:t>Doctoral Degrees</a:t>
            </a:r>
          </a:p>
        </p:txBody>
      </p:sp>
      <p:grpSp>
        <p:nvGrpSpPr>
          <p:cNvPr id="12" name="Group 11">
            <a:extLst>
              <a:ext uri="{FF2B5EF4-FFF2-40B4-BE49-F238E27FC236}">
                <a16:creationId xmlns:a16="http://schemas.microsoft.com/office/drawing/2014/main" id="{A10275CE-F3C1-BECE-71BC-776F1F475226}"/>
              </a:ext>
            </a:extLst>
          </p:cNvPr>
          <p:cNvGrpSpPr/>
          <p:nvPr/>
        </p:nvGrpSpPr>
        <p:grpSpPr>
          <a:xfrm>
            <a:off x="1534392" y="905433"/>
            <a:ext cx="9753709" cy="5608383"/>
            <a:chOff x="1534392" y="1078427"/>
            <a:chExt cx="9753709" cy="5608383"/>
          </a:xfrm>
        </p:grpSpPr>
        <p:pic>
          <p:nvPicPr>
            <p:cNvPr id="4" name="Picture 3"/>
            <p:cNvPicPr>
              <a:picLocks noChangeAspect="1"/>
            </p:cNvPicPr>
            <p:nvPr/>
          </p:nvPicPr>
          <p:blipFill>
            <a:blip r:embed="rId3"/>
            <a:stretch>
              <a:fillRect/>
            </a:stretch>
          </p:blipFill>
          <p:spPr>
            <a:xfrm>
              <a:off x="1534392" y="1078427"/>
              <a:ext cx="9753709" cy="5608383"/>
            </a:xfrm>
            <a:prstGeom prst="rect">
              <a:avLst/>
            </a:prstGeom>
          </p:spPr>
        </p:pic>
        <p:sp>
          <p:nvSpPr>
            <p:cNvPr id="3" name="TextBox 2">
              <a:extLst>
                <a:ext uri="{FF2B5EF4-FFF2-40B4-BE49-F238E27FC236}">
                  <a16:creationId xmlns:a16="http://schemas.microsoft.com/office/drawing/2014/main" id="{139CFEE5-7F84-D120-961D-D7C4D392C81C}"/>
                </a:ext>
              </a:extLst>
            </p:cNvPr>
            <p:cNvSpPr txBox="1"/>
            <p:nvPr/>
          </p:nvSpPr>
          <p:spPr>
            <a:xfrm>
              <a:off x="6411246" y="4955059"/>
              <a:ext cx="2815386" cy="523220"/>
            </a:xfrm>
            <a:prstGeom prst="rect">
              <a:avLst/>
            </a:prstGeom>
            <a:noFill/>
          </p:spPr>
          <p:txBody>
            <a:bodyPr wrap="none" rtlCol="0">
              <a:spAutoFit/>
            </a:bodyPr>
            <a:lstStyle/>
            <a:p>
              <a:r>
                <a:rPr lang="en-US" sz="2800" dirty="0">
                  <a:solidFill>
                    <a:srgbClr val="0002FF"/>
                  </a:solidFill>
                </a:rPr>
                <a:t>Ph.D.’s in Progress</a:t>
              </a:r>
            </a:p>
          </p:txBody>
        </p:sp>
        <p:sp>
          <p:nvSpPr>
            <p:cNvPr id="6" name="Rectangle 5">
              <a:extLst>
                <a:ext uri="{FF2B5EF4-FFF2-40B4-BE49-F238E27FC236}">
                  <a16:creationId xmlns:a16="http://schemas.microsoft.com/office/drawing/2014/main" id="{589D4BB6-DD3C-1A87-48E5-235D2BDA7357}"/>
                </a:ext>
              </a:extLst>
            </p:cNvPr>
            <p:cNvSpPr/>
            <p:nvPr/>
          </p:nvSpPr>
          <p:spPr>
            <a:xfrm>
              <a:off x="2804984" y="1556951"/>
              <a:ext cx="3291016" cy="1099752"/>
            </a:xfrm>
            <a:prstGeom prst="rect">
              <a:avLst/>
            </a:prstGeom>
            <a:solidFill>
              <a:srgbClr val="FFF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1D49F42-E07A-56FE-7415-BBDDC7CE8FF6}"/>
                </a:ext>
              </a:extLst>
            </p:cNvPr>
            <p:cNvCxnSpPr>
              <a:cxnSpLocks/>
            </p:cNvCxnSpPr>
            <p:nvPr/>
          </p:nvCxnSpPr>
          <p:spPr>
            <a:xfrm>
              <a:off x="2656703" y="1754660"/>
              <a:ext cx="4151870" cy="0"/>
            </a:xfrm>
            <a:prstGeom prst="line">
              <a:avLst/>
            </a:prstGeom>
            <a:ln>
              <a:solidFill>
                <a:srgbClr val="BCBDA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5988DB-B58B-0795-004B-C14B049EF7C4}"/>
                </a:ext>
              </a:extLst>
            </p:cNvPr>
            <p:cNvCxnSpPr>
              <a:cxnSpLocks/>
            </p:cNvCxnSpPr>
            <p:nvPr/>
          </p:nvCxnSpPr>
          <p:spPr>
            <a:xfrm>
              <a:off x="2656703" y="2277762"/>
              <a:ext cx="4085967" cy="0"/>
            </a:xfrm>
            <a:prstGeom prst="line">
              <a:avLst/>
            </a:prstGeom>
            <a:ln>
              <a:solidFill>
                <a:srgbClr val="BCBDA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5ACC98-D8BE-6F6A-9BB1-07CA437C22AD}"/>
                </a:ext>
              </a:extLst>
            </p:cNvPr>
            <p:cNvSpPr txBox="1"/>
            <p:nvPr/>
          </p:nvSpPr>
          <p:spPr>
            <a:xfrm>
              <a:off x="4046047" y="2358808"/>
              <a:ext cx="4099905" cy="523220"/>
            </a:xfrm>
            <a:prstGeom prst="rect">
              <a:avLst/>
            </a:prstGeom>
            <a:noFill/>
          </p:spPr>
          <p:txBody>
            <a:bodyPr wrap="none" rtlCol="0">
              <a:spAutoFit/>
            </a:bodyPr>
            <a:lstStyle/>
            <a:p>
              <a:r>
                <a:rPr lang="en-US" sz="2800" dirty="0">
                  <a:solidFill>
                    <a:srgbClr val="FF0100"/>
                  </a:solidFill>
                </a:rPr>
                <a:t>Total NP Ph.D.’s Completed</a:t>
              </a:r>
            </a:p>
          </p:txBody>
        </p:sp>
      </p:grpSp>
    </p:spTree>
    <p:extLst>
      <p:ext uri="{BB962C8B-B14F-4D97-AF65-F5344CB8AC3E}">
        <p14:creationId xmlns:p14="http://schemas.microsoft.com/office/powerpoint/2010/main" val="858855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E050-064B-D9CF-793A-B6C0A9FAD8C5}"/>
              </a:ext>
            </a:extLst>
          </p:cNvPr>
          <p:cNvSpPr>
            <a:spLocks noGrp="1"/>
          </p:cNvSpPr>
          <p:nvPr>
            <p:ph type="title"/>
          </p:nvPr>
        </p:nvSpPr>
        <p:spPr>
          <a:xfrm>
            <a:off x="731520" y="1413663"/>
            <a:ext cx="11287474" cy="1299057"/>
          </a:xfrm>
        </p:spPr>
        <p:txBody>
          <a:bodyPr>
            <a:noAutofit/>
          </a:bodyPr>
          <a:lstStyle/>
          <a:p>
            <a:r>
              <a:rPr lang="en-US" dirty="0"/>
              <a:t>Thank you all for an absolutely amazing FY25 CEBAF run!</a:t>
            </a:r>
            <a:br>
              <a:rPr lang="en-US" dirty="0"/>
            </a:br>
            <a:endParaRPr lang="en-US" dirty="0"/>
          </a:p>
        </p:txBody>
      </p:sp>
      <p:sp>
        <p:nvSpPr>
          <p:cNvPr id="3" name="TextBox 2">
            <a:extLst>
              <a:ext uri="{FF2B5EF4-FFF2-40B4-BE49-F238E27FC236}">
                <a16:creationId xmlns:a16="http://schemas.microsoft.com/office/drawing/2014/main" id="{E9960530-7350-4474-C493-08CEDF80AF9B}"/>
              </a:ext>
            </a:extLst>
          </p:cNvPr>
          <p:cNvSpPr txBox="1"/>
          <p:nvPr/>
        </p:nvSpPr>
        <p:spPr>
          <a:xfrm>
            <a:off x="731520" y="2976880"/>
            <a:ext cx="9916160"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a:t>Energy of 1060 MeV/</a:t>
            </a:r>
            <a:r>
              <a:rPr lang="en-US" sz="2400" dirty="0" err="1"/>
              <a:t>linac</a:t>
            </a:r>
            <a:r>
              <a:rPr lang="en-US" sz="2400" dirty="0"/>
              <a:t> (up from 1047 MeV/</a:t>
            </a:r>
            <a:r>
              <a:rPr lang="en-US" sz="2400" dirty="0" err="1"/>
              <a:t>linac</a:t>
            </a:r>
            <a:r>
              <a:rPr lang="en-US" sz="2400" dirty="0"/>
              <a:t> in FY24 )</a:t>
            </a:r>
          </a:p>
          <a:p>
            <a:pPr marL="285750" indent="-285750">
              <a:buFont typeface="Arial" panose="020B0604020202020204" pitchFamily="34" charset="0"/>
              <a:buChar char="•"/>
            </a:pPr>
            <a:r>
              <a:rPr lang="en-US" sz="2400" dirty="0"/>
              <a:t>Beam Power &gt; 800 kW</a:t>
            </a:r>
          </a:p>
          <a:p>
            <a:pPr marL="285750" indent="-285750">
              <a:buFont typeface="Arial" panose="020B0604020202020204" pitchFamily="34" charset="0"/>
              <a:buChar char="•"/>
            </a:pPr>
            <a:r>
              <a:rPr lang="en-US" sz="2400" dirty="0"/>
              <a:t>Low Number Beam Trips ( &lt; 10 per hour )</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23B27A9C-FFA8-E5CB-00A2-5B3459901650}"/>
              </a:ext>
            </a:extLst>
          </p:cNvPr>
          <p:cNvSpPr txBox="1"/>
          <p:nvPr/>
        </p:nvSpPr>
        <p:spPr>
          <a:xfrm>
            <a:off x="731520" y="4830128"/>
            <a:ext cx="10993120" cy="830997"/>
          </a:xfrm>
          <a:prstGeom prst="rect">
            <a:avLst/>
          </a:prstGeom>
          <a:noFill/>
        </p:spPr>
        <p:txBody>
          <a:bodyPr wrap="square" rtlCol="0">
            <a:spAutoFit/>
          </a:bodyPr>
          <a:lstStyle/>
          <a:p>
            <a:r>
              <a:rPr lang="en-US" sz="2400" dirty="0"/>
              <a:t>This meant we were able to deliver on the experimental program as well as do the beam studies we need for the future program.</a:t>
            </a:r>
          </a:p>
        </p:txBody>
      </p:sp>
    </p:spTree>
    <p:extLst>
      <p:ext uri="{BB962C8B-B14F-4D97-AF65-F5344CB8AC3E}">
        <p14:creationId xmlns:p14="http://schemas.microsoft.com/office/powerpoint/2010/main" val="29447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66EA8B-4A3D-A33C-8004-D71E3F883652}"/>
              </a:ext>
            </a:extLst>
          </p:cNvPr>
          <p:cNvSpPr>
            <a:spLocks noGrp="1"/>
          </p:cNvSpPr>
          <p:nvPr>
            <p:ph type="sldNum" sz="quarter" idx="12"/>
          </p:nvPr>
        </p:nvSpPr>
        <p:spPr/>
        <p:txBody>
          <a:bodyPr/>
          <a:lstStyle/>
          <a:p>
            <a:fld id="{7D1BE87E-F0DE-A44C-894B-E142BEB21E42}" type="slidenum">
              <a:rPr lang="en-US" smtClean="0"/>
              <a:pPr/>
              <a:t>3</a:t>
            </a:fld>
            <a:endParaRPr lang="en-US" dirty="0"/>
          </a:p>
        </p:txBody>
      </p:sp>
      <p:sp>
        <p:nvSpPr>
          <p:cNvPr id="5" name="Title 4">
            <a:extLst>
              <a:ext uri="{FF2B5EF4-FFF2-40B4-BE49-F238E27FC236}">
                <a16:creationId xmlns:a16="http://schemas.microsoft.com/office/drawing/2014/main" id="{9566A27E-06A2-4B8C-2C35-38C61B89127B}"/>
              </a:ext>
            </a:extLst>
          </p:cNvPr>
          <p:cNvSpPr>
            <a:spLocks noGrp="1"/>
          </p:cNvSpPr>
          <p:nvPr>
            <p:ph type="title"/>
          </p:nvPr>
        </p:nvSpPr>
        <p:spPr>
          <a:xfrm>
            <a:off x="309094" y="0"/>
            <a:ext cx="11044707" cy="678664"/>
          </a:xfrm>
        </p:spPr>
        <p:txBody>
          <a:bodyPr/>
          <a:lstStyle/>
          <a:p>
            <a:r>
              <a:rPr lang="en-US" dirty="0"/>
              <a:t>Hall A: Completed GEP-V Experiment</a:t>
            </a:r>
          </a:p>
        </p:txBody>
      </p:sp>
      <p:pic>
        <p:nvPicPr>
          <p:cNvPr id="7" name="Picture 6">
            <a:extLst>
              <a:ext uri="{FF2B5EF4-FFF2-40B4-BE49-F238E27FC236}">
                <a16:creationId xmlns:a16="http://schemas.microsoft.com/office/drawing/2014/main" id="{D8D4D11D-38EC-14F2-C901-93E5B50EBF36}"/>
              </a:ext>
            </a:extLst>
          </p:cNvPr>
          <p:cNvPicPr>
            <a:picLocks noChangeAspect="1"/>
          </p:cNvPicPr>
          <p:nvPr/>
        </p:nvPicPr>
        <p:blipFill>
          <a:blip r:embed="rId3"/>
          <a:stretch>
            <a:fillRect/>
          </a:stretch>
        </p:blipFill>
        <p:spPr>
          <a:xfrm>
            <a:off x="5493270" y="1074391"/>
            <a:ext cx="6556254" cy="3688783"/>
          </a:xfrm>
          <a:prstGeom prst="rect">
            <a:avLst/>
          </a:prstGeom>
        </p:spPr>
      </p:pic>
      <p:pic>
        <p:nvPicPr>
          <p:cNvPr id="8" name="Picture 7">
            <a:extLst>
              <a:ext uri="{FF2B5EF4-FFF2-40B4-BE49-F238E27FC236}">
                <a16:creationId xmlns:a16="http://schemas.microsoft.com/office/drawing/2014/main" id="{699B4C64-A587-B2C3-AE18-2C7A2CBC102E}"/>
              </a:ext>
            </a:extLst>
          </p:cNvPr>
          <p:cNvPicPr>
            <a:picLocks noChangeAspect="1"/>
          </p:cNvPicPr>
          <p:nvPr/>
        </p:nvPicPr>
        <p:blipFill>
          <a:blip r:embed="rId4"/>
          <a:stretch>
            <a:fillRect/>
          </a:stretch>
        </p:blipFill>
        <p:spPr>
          <a:xfrm>
            <a:off x="142476" y="1074391"/>
            <a:ext cx="5273147" cy="3688783"/>
          </a:xfrm>
          <a:prstGeom prst="rect">
            <a:avLst/>
          </a:prstGeom>
        </p:spPr>
      </p:pic>
      <p:sp>
        <p:nvSpPr>
          <p:cNvPr id="9" name="TextBox 8">
            <a:extLst>
              <a:ext uri="{FF2B5EF4-FFF2-40B4-BE49-F238E27FC236}">
                <a16:creationId xmlns:a16="http://schemas.microsoft.com/office/drawing/2014/main" id="{2363F334-0D43-CABE-6365-4801576D52BC}"/>
              </a:ext>
            </a:extLst>
          </p:cNvPr>
          <p:cNvSpPr txBox="1"/>
          <p:nvPr/>
        </p:nvSpPr>
        <p:spPr>
          <a:xfrm>
            <a:off x="498365" y="4789569"/>
            <a:ext cx="4561368" cy="369332"/>
          </a:xfrm>
          <a:prstGeom prst="rect">
            <a:avLst/>
          </a:prstGeom>
          <a:noFill/>
        </p:spPr>
        <p:txBody>
          <a:bodyPr wrap="square" rtlCol="0">
            <a:spAutoFit/>
          </a:bodyPr>
          <a:lstStyle/>
          <a:p>
            <a:r>
              <a:rPr lang="en-US" dirty="0"/>
              <a:t>View of electron calorimeter with 1656 blocks</a:t>
            </a:r>
          </a:p>
        </p:txBody>
      </p:sp>
      <p:sp>
        <p:nvSpPr>
          <p:cNvPr id="10" name="TextBox 9">
            <a:extLst>
              <a:ext uri="{FF2B5EF4-FFF2-40B4-BE49-F238E27FC236}">
                <a16:creationId xmlns:a16="http://schemas.microsoft.com/office/drawing/2014/main" id="{7A977F93-1AAF-21B0-F9ED-64EF08045773}"/>
              </a:ext>
            </a:extLst>
          </p:cNvPr>
          <p:cNvSpPr txBox="1"/>
          <p:nvPr/>
        </p:nvSpPr>
        <p:spPr>
          <a:xfrm>
            <a:off x="5874163" y="4763174"/>
            <a:ext cx="6013037" cy="646331"/>
          </a:xfrm>
          <a:prstGeom prst="rect">
            <a:avLst/>
          </a:prstGeom>
          <a:noFill/>
        </p:spPr>
        <p:txBody>
          <a:bodyPr wrap="square" rtlCol="0">
            <a:spAutoFit/>
          </a:bodyPr>
          <a:lstStyle/>
          <a:p>
            <a:r>
              <a:rPr lang="en-US" dirty="0"/>
              <a:t>View of 16 GEMs planes of the SBS focal plane polarimeter and hadron calorimeter  </a:t>
            </a:r>
          </a:p>
        </p:txBody>
      </p:sp>
      <p:sp>
        <p:nvSpPr>
          <p:cNvPr id="13" name="TextBox 12">
            <a:extLst>
              <a:ext uri="{FF2B5EF4-FFF2-40B4-BE49-F238E27FC236}">
                <a16:creationId xmlns:a16="http://schemas.microsoft.com/office/drawing/2014/main" id="{166BBFE3-09E8-CDB6-5A85-BB59722D4709}"/>
              </a:ext>
            </a:extLst>
          </p:cNvPr>
          <p:cNvSpPr txBox="1"/>
          <p:nvPr/>
        </p:nvSpPr>
        <p:spPr>
          <a:xfrm>
            <a:off x="0" y="5740400"/>
            <a:ext cx="12154630" cy="369332"/>
          </a:xfrm>
          <a:prstGeom prst="rect">
            <a:avLst/>
          </a:prstGeom>
          <a:noFill/>
        </p:spPr>
        <p:txBody>
          <a:bodyPr wrap="square" rtlCol="0">
            <a:spAutoFit/>
          </a:bodyPr>
          <a:lstStyle/>
          <a:p>
            <a:pPr algn="ctr"/>
            <a:r>
              <a:rPr lang="en-US" dirty="0"/>
              <a:t>De-installation of this equipment began Aug. 25</a:t>
            </a:r>
            <a:r>
              <a:rPr lang="en-US" baseline="30000" dirty="0"/>
              <a:t>th</a:t>
            </a:r>
            <a:r>
              <a:rPr lang="en-US" dirty="0"/>
              <a:t> and in mid-November we will be officially starting MOLLER installation. </a:t>
            </a:r>
          </a:p>
        </p:txBody>
      </p:sp>
    </p:spTree>
    <p:extLst>
      <p:ext uri="{BB962C8B-B14F-4D97-AF65-F5344CB8AC3E}">
        <p14:creationId xmlns:p14="http://schemas.microsoft.com/office/powerpoint/2010/main" val="1400045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66EA8B-4A3D-A33C-8004-D71E3F883652}"/>
              </a:ext>
            </a:extLst>
          </p:cNvPr>
          <p:cNvSpPr>
            <a:spLocks noGrp="1"/>
          </p:cNvSpPr>
          <p:nvPr>
            <p:ph type="sldNum" sz="quarter" idx="12"/>
          </p:nvPr>
        </p:nvSpPr>
        <p:spPr/>
        <p:txBody>
          <a:bodyPr/>
          <a:lstStyle/>
          <a:p>
            <a:fld id="{7D1BE87E-F0DE-A44C-894B-E142BEB21E42}" type="slidenum">
              <a:rPr lang="en-US" smtClean="0"/>
              <a:pPr/>
              <a:t>4</a:t>
            </a:fld>
            <a:endParaRPr lang="en-US" dirty="0"/>
          </a:p>
        </p:txBody>
      </p:sp>
      <p:sp>
        <p:nvSpPr>
          <p:cNvPr id="5" name="Title 4">
            <a:extLst>
              <a:ext uri="{FF2B5EF4-FFF2-40B4-BE49-F238E27FC236}">
                <a16:creationId xmlns:a16="http://schemas.microsoft.com/office/drawing/2014/main" id="{9566A27E-06A2-4B8C-2C35-38C61B89127B}"/>
              </a:ext>
            </a:extLst>
          </p:cNvPr>
          <p:cNvSpPr>
            <a:spLocks noGrp="1"/>
          </p:cNvSpPr>
          <p:nvPr>
            <p:ph type="title"/>
          </p:nvPr>
        </p:nvSpPr>
        <p:spPr>
          <a:xfrm>
            <a:off x="309094" y="0"/>
            <a:ext cx="11044707" cy="678664"/>
          </a:xfrm>
        </p:spPr>
        <p:txBody>
          <a:bodyPr/>
          <a:lstStyle/>
          <a:p>
            <a:r>
              <a:rPr lang="en-US" dirty="0"/>
              <a:t>Hall B: Completed ALERT &amp; ALERT-SRC Experiments</a:t>
            </a:r>
          </a:p>
        </p:txBody>
      </p:sp>
      <p:pic>
        <p:nvPicPr>
          <p:cNvPr id="7" name="Picture 6">
            <a:extLst>
              <a:ext uri="{FF2B5EF4-FFF2-40B4-BE49-F238E27FC236}">
                <a16:creationId xmlns:a16="http://schemas.microsoft.com/office/drawing/2014/main" id="{267BA220-E73D-AD26-1239-8C43A3D7D1DC}"/>
              </a:ext>
            </a:extLst>
          </p:cNvPr>
          <p:cNvPicPr>
            <a:picLocks noChangeAspect="1"/>
          </p:cNvPicPr>
          <p:nvPr/>
        </p:nvPicPr>
        <p:blipFill>
          <a:blip r:embed="rId3"/>
          <a:stretch>
            <a:fillRect/>
          </a:stretch>
        </p:blipFill>
        <p:spPr>
          <a:xfrm>
            <a:off x="2041767" y="798197"/>
            <a:ext cx="7721600" cy="5791200"/>
          </a:xfrm>
          <a:prstGeom prst="rect">
            <a:avLst/>
          </a:prstGeom>
        </p:spPr>
      </p:pic>
    </p:spTree>
    <p:extLst>
      <p:ext uri="{BB962C8B-B14F-4D97-AF65-F5344CB8AC3E}">
        <p14:creationId xmlns:p14="http://schemas.microsoft.com/office/powerpoint/2010/main" val="978596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66EA8B-4A3D-A33C-8004-D71E3F883652}"/>
              </a:ext>
            </a:extLst>
          </p:cNvPr>
          <p:cNvSpPr>
            <a:spLocks noGrp="1"/>
          </p:cNvSpPr>
          <p:nvPr>
            <p:ph type="sldNum" sz="quarter" idx="12"/>
          </p:nvPr>
        </p:nvSpPr>
        <p:spPr/>
        <p:txBody>
          <a:bodyPr/>
          <a:lstStyle/>
          <a:p>
            <a:fld id="{7D1BE87E-F0DE-A44C-894B-E142BEB21E42}" type="slidenum">
              <a:rPr lang="en-US" smtClean="0"/>
              <a:pPr/>
              <a:t>5</a:t>
            </a:fld>
            <a:endParaRPr lang="en-US" dirty="0"/>
          </a:p>
        </p:txBody>
      </p:sp>
      <p:sp>
        <p:nvSpPr>
          <p:cNvPr id="5" name="Title 4">
            <a:extLst>
              <a:ext uri="{FF2B5EF4-FFF2-40B4-BE49-F238E27FC236}">
                <a16:creationId xmlns:a16="http://schemas.microsoft.com/office/drawing/2014/main" id="{9566A27E-06A2-4B8C-2C35-38C61B89127B}"/>
              </a:ext>
            </a:extLst>
          </p:cNvPr>
          <p:cNvSpPr>
            <a:spLocks noGrp="1"/>
          </p:cNvSpPr>
          <p:nvPr>
            <p:ph type="title"/>
          </p:nvPr>
        </p:nvSpPr>
        <p:spPr>
          <a:xfrm>
            <a:off x="309094" y="0"/>
            <a:ext cx="11044707" cy="678664"/>
          </a:xfrm>
        </p:spPr>
        <p:txBody>
          <a:bodyPr/>
          <a:lstStyle/>
          <a:p>
            <a:r>
              <a:rPr lang="en-US" dirty="0"/>
              <a:t>Hall C: Completed LAD Experiment &amp; Started R-SIDIS</a:t>
            </a:r>
          </a:p>
        </p:txBody>
      </p:sp>
      <p:grpSp>
        <p:nvGrpSpPr>
          <p:cNvPr id="18" name="Group 17">
            <a:extLst>
              <a:ext uri="{FF2B5EF4-FFF2-40B4-BE49-F238E27FC236}">
                <a16:creationId xmlns:a16="http://schemas.microsoft.com/office/drawing/2014/main" id="{731B8386-3201-3B93-3F22-4785E5988804}"/>
              </a:ext>
            </a:extLst>
          </p:cNvPr>
          <p:cNvGrpSpPr/>
          <p:nvPr/>
        </p:nvGrpSpPr>
        <p:grpSpPr>
          <a:xfrm>
            <a:off x="2300592" y="678664"/>
            <a:ext cx="7737487" cy="5881358"/>
            <a:chOff x="1373839" y="2254412"/>
            <a:chExt cx="5329521" cy="3997142"/>
          </a:xfrm>
        </p:grpSpPr>
        <p:pic>
          <p:nvPicPr>
            <p:cNvPr id="8" name="Picture 7">
              <a:extLst>
                <a:ext uri="{FF2B5EF4-FFF2-40B4-BE49-F238E27FC236}">
                  <a16:creationId xmlns:a16="http://schemas.microsoft.com/office/drawing/2014/main" id="{6041CD17-97EF-B45B-C036-D443DD94AFD1}"/>
                </a:ext>
              </a:extLst>
            </p:cNvPr>
            <p:cNvPicPr>
              <a:picLocks noChangeAspect="1"/>
            </p:cNvPicPr>
            <p:nvPr/>
          </p:nvPicPr>
          <p:blipFill>
            <a:blip r:embed="rId3"/>
            <a:stretch>
              <a:fillRect/>
            </a:stretch>
          </p:blipFill>
          <p:spPr>
            <a:xfrm>
              <a:off x="1373839" y="2254412"/>
              <a:ext cx="5329521" cy="3997142"/>
            </a:xfrm>
            <a:prstGeom prst="rect">
              <a:avLst/>
            </a:prstGeom>
          </p:spPr>
        </p:pic>
        <p:sp>
          <p:nvSpPr>
            <p:cNvPr id="11" name="TextBox 10">
              <a:extLst>
                <a:ext uri="{FF2B5EF4-FFF2-40B4-BE49-F238E27FC236}">
                  <a16:creationId xmlns:a16="http://schemas.microsoft.com/office/drawing/2014/main" id="{F1381868-C59B-27D8-F075-BF2333171E7A}"/>
                </a:ext>
              </a:extLst>
            </p:cNvPr>
            <p:cNvSpPr txBox="1"/>
            <p:nvPr/>
          </p:nvSpPr>
          <p:spPr>
            <a:xfrm>
              <a:off x="5541923" y="3526406"/>
              <a:ext cx="476104" cy="271926"/>
            </a:xfrm>
            <a:prstGeom prst="rect">
              <a:avLst/>
            </a:prstGeom>
            <a:solidFill>
              <a:schemeClr val="bg1"/>
            </a:solidFill>
          </p:spPr>
          <p:txBody>
            <a:bodyPr wrap="none" rtlCol="0">
              <a:spAutoFit/>
            </a:bodyPr>
            <a:lstStyle/>
            <a:p>
              <a:r>
                <a:rPr lang="en-US" sz="2000" dirty="0"/>
                <a:t>GEM</a:t>
              </a:r>
            </a:p>
          </p:txBody>
        </p:sp>
        <p:cxnSp>
          <p:nvCxnSpPr>
            <p:cNvPr id="12" name="Straight Arrow Connector 11">
              <a:extLst>
                <a:ext uri="{FF2B5EF4-FFF2-40B4-BE49-F238E27FC236}">
                  <a16:creationId xmlns:a16="http://schemas.microsoft.com/office/drawing/2014/main" id="{75B28980-90DD-22A9-5B55-0FCC1AEA892B}"/>
                </a:ext>
              </a:extLst>
            </p:cNvPr>
            <p:cNvCxnSpPr>
              <a:cxnSpLocks/>
            </p:cNvCxnSpPr>
            <p:nvPr/>
          </p:nvCxnSpPr>
          <p:spPr>
            <a:xfrm>
              <a:off x="5849678" y="3798332"/>
              <a:ext cx="168350" cy="763035"/>
            </a:xfrm>
            <a:prstGeom prst="straightConnector1">
              <a:avLst/>
            </a:prstGeom>
            <a:ln w="3492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63E3B56-966B-8716-FF8A-44B587C7469F}"/>
                </a:ext>
              </a:extLst>
            </p:cNvPr>
            <p:cNvSpPr txBox="1"/>
            <p:nvPr/>
          </p:nvSpPr>
          <p:spPr>
            <a:xfrm>
              <a:off x="3447605" y="3031972"/>
              <a:ext cx="921071" cy="271926"/>
            </a:xfrm>
            <a:prstGeom prst="rect">
              <a:avLst/>
            </a:prstGeom>
            <a:solidFill>
              <a:schemeClr val="bg1"/>
            </a:solidFill>
          </p:spPr>
          <p:txBody>
            <a:bodyPr wrap="none" rtlCol="0">
              <a:spAutoFit/>
            </a:bodyPr>
            <a:lstStyle/>
            <a:p>
              <a:r>
                <a:rPr lang="en-US" sz="2000" dirty="0"/>
                <a:t>LAD planes</a:t>
              </a:r>
            </a:p>
          </p:txBody>
        </p:sp>
        <p:cxnSp>
          <p:nvCxnSpPr>
            <p:cNvPr id="14" name="Straight Arrow Connector 13">
              <a:extLst>
                <a:ext uri="{FF2B5EF4-FFF2-40B4-BE49-F238E27FC236}">
                  <a16:creationId xmlns:a16="http://schemas.microsoft.com/office/drawing/2014/main" id="{6D393C4B-AE9A-78D4-C5B0-B6995D39A798}"/>
                </a:ext>
              </a:extLst>
            </p:cNvPr>
            <p:cNvCxnSpPr>
              <a:cxnSpLocks/>
            </p:cNvCxnSpPr>
            <p:nvPr/>
          </p:nvCxnSpPr>
          <p:spPr>
            <a:xfrm flipH="1">
              <a:off x="2573079" y="3277637"/>
              <a:ext cx="1291853" cy="2038642"/>
            </a:xfrm>
            <a:prstGeom prst="straightConnector1">
              <a:avLst/>
            </a:prstGeom>
            <a:ln w="349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A1083F4-CA49-426A-141A-A55EE8F401DD}"/>
                </a:ext>
              </a:extLst>
            </p:cNvPr>
            <p:cNvCxnSpPr>
              <a:cxnSpLocks/>
            </p:cNvCxnSpPr>
            <p:nvPr/>
          </p:nvCxnSpPr>
          <p:spPr>
            <a:xfrm flipH="1">
              <a:off x="3030279" y="3297725"/>
              <a:ext cx="834653" cy="524475"/>
            </a:xfrm>
            <a:prstGeom prst="straightConnector1">
              <a:avLst/>
            </a:prstGeom>
            <a:ln w="34925">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763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66EA8B-4A3D-A33C-8004-D71E3F883652}"/>
              </a:ext>
            </a:extLst>
          </p:cNvPr>
          <p:cNvSpPr>
            <a:spLocks noGrp="1"/>
          </p:cNvSpPr>
          <p:nvPr>
            <p:ph type="sldNum" sz="quarter" idx="12"/>
          </p:nvPr>
        </p:nvSpPr>
        <p:spPr/>
        <p:txBody>
          <a:bodyPr/>
          <a:lstStyle/>
          <a:p>
            <a:fld id="{7D1BE87E-F0DE-A44C-894B-E142BEB21E42}" type="slidenum">
              <a:rPr lang="en-US" smtClean="0"/>
              <a:pPr/>
              <a:t>6</a:t>
            </a:fld>
            <a:endParaRPr lang="en-US" dirty="0"/>
          </a:p>
        </p:txBody>
      </p:sp>
      <p:sp>
        <p:nvSpPr>
          <p:cNvPr id="5" name="Title 4">
            <a:extLst>
              <a:ext uri="{FF2B5EF4-FFF2-40B4-BE49-F238E27FC236}">
                <a16:creationId xmlns:a16="http://schemas.microsoft.com/office/drawing/2014/main" id="{9566A27E-06A2-4B8C-2C35-38C61B89127B}"/>
              </a:ext>
            </a:extLst>
          </p:cNvPr>
          <p:cNvSpPr>
            <a:spLocks noGrp="1"/>
          </p:cNvSpPr>
          <p:nvPr>
            <p:ph type="title"/>
          </p:nvPr>
        </p:nvSpPr>
        <p:spPr>
          <a:xfrm>
            <a:off x="309094" y="0"/>
            <a:ext cx="11044707" cy="678664"/>
          </a:xfrm>
        </p:spPr>
        <p:txBody>
          <a:bodyPr/>
          <a:lstStyle/>
          <a:p>
            <a:r>
              <a:rPr lang="en-US" dirty="0"/>
              <a:t>Hall D: Running the </a:t>
            </a:r>
            <a:r>
              <a:rPr lang="en-US" dirty="0" err="1"/>
              <a:t>GlueX</a:t>
            </a:r>
            <a:r>
              <a:rPr lang="en-US" dirty="0"/>
              <a:t>-II &amp; JEF Experiments</a:t>
            </a:r>
          </a:p>
        </p:txBody>
      </p:sp>
      <p:pic>
        <p:nvPicPr>
          <p:cNvPr id="17" name="Picture 16">
            <a:extLst>
              <a:ext uri="{FF2B5EF4-FFF2-40B4-BE49-F238E27FC236}">
                <a16:creationId xmlns:a16="http://schemas.microsoft.com/office/drawing/2014/main" id="{465431D8-DFD8-306A-9EFB-6169A117A0B6}"/>
              </a:ext>
            </a:extLst>
          </p:cNvPr>
          <p:cNvPicPr>
            <a:picLocks noChangeAspect="1"/>
          </p:cNvPicPr>
          <p:nvPr/>
        </p:nvPicPr>
        <p:blipFill rotWithShape="1">
          <a:blip r:embed="rId3"/>
          <a:srcRect l="7780" r="17257"/>
          <a:stretch/>
        </p:blipFill>
        <p:spPr>
          <a:xfrm rot="5400000">
            <a:off x="3049494" y="677171"/>
            <a:ext cx="6045447" cy="6048434"/>
          </a:xfrm>
          <a:prstGeom prst="rect">
            <a:avLst/>
          </a:prstGeom>
        </p:spPr>
      </p:pic>
    </p:spTree>
    <p:extLst>
      <p:ext uri="{BB962C8B-B14F-4D97-AF65-F5344CB8AC3E}">
        <p14:creationId xmlns:p14="http://schemas.microsoft.com/office/powerpoint/2010/main" val="213286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E9B601-DF2D-D97C-74FE-70B11F279C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352"/>
          <a:stretch/>
        </p:blipFill>
        <p:spPr>
          <a:xfrm>
            <a:off x="674471" y="76995"/>
            <a:ext cx="11436250" cy="4576285"/>
          </a:xfrm>
          <a:prstGeom prst="rect">
            <a:avLst/>
          </a:prstGeom>
        </p:spPr>
      </p:pic>
      <p:sp>
        <p:nvSpPr>
          <p:cNvPr id="2" name="Title 1">
            <a:extLst>
              <a:ext uri="{FF2B5EF4-FFF2-40B4-BE49-F238E27FC236}">
                <a16:creationId xmlns:a16="http://schemas.microsoft.com/office/drawing/2014/main" id="{6A59E050-064B-D9CF-793A-B6C0A9FAD8C5}"/>
              </a:ext>
            </a:extLst>
          </p:cNvPr>
          <p:cNvSpPr>
            <a:spLocks noGrp="1"/>
          </p:cNvSpPr>
          <p:nvPr>
            <p:ph type="title"/>
          </p:nvPr>
        </p:nvSpPr>
        <p:spPr>
          <a:xfrm>
            <a:off x="719577" y="4796943"/>
            <a:ext cx="11346038" cy="1325563"/>
          </a:xfrm>
        </p:spPr>
        <p:txBody>
          <a:bodyPr>
            <a:noAutofit/>
          </a:bodyPr>
          <a:lstStyle/>
          <a:p>
            <a:r>
              <a:rPr lang="en-US" sz="3200" dirty="0"/>
              <a:t>Maintenance days, recovering energy gradient, and those night late &amp; weekend repairs in both the halls and in the accelerator, being done safely, made it possible!</a:t>
            </a:r>
          </a:p>
        </p:txBody>
      </p:sp>
    </p:spTree>
    <p:extLst>
      <p:ext uri="{BB962C8B-B14F-4D97-AF65-F5344CB8AC3E}">
        <p14:creationId xmlns:p14="http://schemas.microsoft.com/office/powerpoint/2010/main" val="90619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DCA9DB0-447E-12F4-28C4-37EC5BB4320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sp>
        <p:nvSpPr>
          <p:cNvPr id="55" name="Title 54">
            <a:extLst>
              <a:ext uri="{FF2B5EF4-FFF2-40B4-BE49-F238E27FC236}">
                <a16:creationId xmlns:a16="http://schemas.microsoft.com/office/drawing/2014/main" id="{47873B80-8525-A91D-A12B-18F03C5F2719}"/>
              </a:ext>
            </a:extLst>
          </p:cNvPr>
          <p:cNvSpPr>
            <a:spLocks noGrp="1"/>
          </p:cNvSpPr>
          <p:nvPr>
            <p:ph type="title"/>
          </p:nvPr>
        </p:nvSpPr>
        <p:spPr/>
        <p:txBody>
          <a:bodyPr/>
          <a:lstStyle/>
          <a:p>
            <a:r>
              <a:rPr lang="en-US" dirty="0"/>
              <a:t>FY26 CEBAF Run Plan</a:t>
            </a:r>
          </a:p>
        </p:txBody>
      </p:sp>
      <p:sp>
        <p:nvSpPr>
          <p:cNvPr id="9" name="Text Placeholder 8">
            <a:extLst>
              <a:ext uri="{FF2B5EF4-FFF2-40B4-BE49-F238E27FC236}">
                <a16:creationId xmlns:a16="http://schemas.microsoft.com/office/drawing/2014/main" id="{BB886B71-0E6A-C3B0-BC1F-DDDF984D9112}"/>
              </a:ext>
            </a:extLst>
          </p:cNvPr>
          <p:cNvSpPr>
            <a:spLocks noGrp="1"/>
          </p:cNvSpPr>
          <p:nvPr>
            <p:ph type="body" sz="half" idx="2"/>
          </p:nvPr>
        </p:nvSpPr>
        <p:spPr/>
        <p:txBody>
          <a:bodyPr/>
          <a:lstStyle/>
          <a:p>
            <a:r>
              <a:rPr lang="en-US" dirty="0"/>
              <a:t>Running Halls B, C and D</a:t>
            </a:r>
          </a:p>
          <a:p>
            <a:r>
              <a:rPr lang="en-US" dirty="0"/>
              <a:t>Part 1: Special 345 MeV/</a:t>
            </a:r>
            <a:r>
              <a:rPr lang="en-US" dirty="0" err="1"/>
              <a:t>linac</a:t>
            </a:r>
            <a:r>
              <a:rPr lang="en-US" dirty="0"/>
              <a:t> Run</a:t>
            </a:r>
          </a:p>
          <a:p>
            <a:pPr marL="742950" lvl="1" indent="-285750">
              <a:buFont typeface="Arial" panose="020B0604020202020204" pitchFamily="34" charset="0"/>
              <a:buChar char="•"/>
            </a:pPr>
            <a:r>
              <a:rPr lang="en-US" sz="1600" dirty="0"/>
              <a:t>Hall B </a:t>
            </a:r>
            <a:r>
              <a:rPr lang="en-US" sz="1600" dirty="0" err="1"/>
              <a:t>PRad</a:t>
            </a:r>
            <a:r>
              <a:rPr lang="en-US" sz="1600" dirty="0"/>
              <a:t>-II  ( large installation experiment )</a:t>
            </a:r>
          </a:p>
          <a:p>
            <a:pPr marL="742950" lvl="1" indent="-285750">
              <a:buFont typeface="Arial" panose="020B0604020202020204" pitchFamily="34" charset="0"/>
              <a:buChar char="•"/>
            </a:pPr>
            <a:r>
              <a:rPr lang="en-US" sz="1600" dirty="0"/>
              <a:t>Hall C Low energy Cryo-target experiments</a:t>
            </a:r>
          </a:p>
          <a:p>
            <a:pPr marL="742950" lvl="1" indent="-285750">
              <a:buFont typeface="Arial" panose="020B0604020202020204" pitchFamily="34" charset="0"/>
              <a:buChar char="•"/>
            </a:pPr>
            <a:r>
              <a:rPr lang="en-US" sz="1600" dirty="0"/>
              <a:t>Hall D special low energy </a:t>
            </a:r>
            <a:r>
              <a:rPr lang="en-US" sz="1600" dirty="0" err="1"/>
              <a:t>GlueX</a:t>
            </a:r>
            <a:r>
              <a:rPr lang="en-US" sz="1600" dirty="0"/>
              <a:t> experiment</a:t>
            </a:r>
          </a:p>
          <a:p>
            <a:pPr lvl="1"/>
            <a:endParaRPr lang="en-US" sz="1600" dirty="0"/>
          </a:p>
          <a:p>
            <a:r>
              <a:rPr lang="en-US" dirty="0"/>
              <a:t>Two Weeks To Re-scale the Machine</a:t>
            </a:r>
          </a:p>
          <a:p>
            <a:endParaRPr lang="en-US" dirty="0"/>
          </a:p>
          <a:p>
            <a:r>
              <a:rPr lang="en-US" dirty="0"/>
              <a:t>Part 2: Back to 1060MeV/</a:t>
            </a:r>
            <a:r>
              <a:rPr lang="en-US" dirty="0" err="1"/>
              <a:t>linac</a:t>
            </a:r>
            <a:endParaRPr lang="en-US" dirty="0"/>
          </a:p>
          <a:p>
            <a:pPr marL="742950" lvl="1" indent="-285750">
              <a:buFont typeface="Arial" panose="020B0604020202020204" pitchFamily="34" charset="0"/>
              <a:buChar char="•"/>
            </a:pPr>
            <a:r>
              <a:rPr lang="en-US" sz="1600" dirty="0"/>
              <a:t>Hall B High energy part of </a:t>
            </a:r>
            <a:r>
              <a:rPr lang="en-US" sz="1600" dirty="0" err="1"/>
              <a:t>PRad</a:t>
            </a:r>
            <a:r>
              <a:rPr lang="en-US" sz="1600" dirty="0"/>
              <a:t>-II then X17</a:t>
            </a:r>
          </a:p>
          <a:p>
            <a:pPr marL="742950" lvl="1" indent="-285750">
              <a:buFont typeface="Arial" panose="020B0604020202020204" pitchFamily="34" charset="0"/>
              <a:buChar char="•"/>
            </a:pPr>
            <a:r>
              <a:rPr lang="en-US" sz="1600" dirty="0"/>
              <a:t>Hall C High energy cryo-target experiments</a:t>
            </a:r>
          </a:p>
          <a:p>
            <a:pPr marL="742950" lvl="1" indent="-285750">
              <a:buFont typeface="Arial" panose="020B0604020202020204" pitchFamily="34" charset="0"/>
              <a:buChar char="•"/>
            </a:pPr>
            <a:r>
              <a:rPr lang="en-US" sz="1600" dirty="0"/>
              <a:t>Hall D Complete the </a:t>
            </a:r>
            <a:r>
              <a:rPr lang="en-US" sz="1600" dirty="0" err="1"/>
              <a:t>GlueX</a:t>
            </a:r>
            <a:r>
              <a:rPr lang="en-US" sz="1600" dirty="0"/>
              <a:t>-II / JEF experiment</a:t>
            </a:r>
          </a:p>
          <a:p>
            <a:pPr lvl="1"/>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DFDF78B6-E29E-3571-D039-FE0235227E52}"/>
              </a:ext>
            </a:extLst>
          </p:cNvPr>
          <p:cNvSpPr>
            <a:spLocks noGrp="1"/>
          </p:cNvSpPr>
          <p:nvPr>
            <p:ph type="sldNum" sz="quarter" idx="12"/>
          </p:nvPr>
        </p:nvSpPr>
        <p:spPr/>
        <p:txBody>
          <a:bodyPr/>
          <a:lstStyle/>
          <a:p>
            <a:fld id="{7D1BE87E-F0DE-A44C-894B-E142BEB21E42}" type="slidenum">
              <a:rPr lang="en-US" smtClean="0"/>
              <a:pPr/>
              <a:t>8</a:t>
            </a:fld>
            <a:endParaRPr lang="en-US" dirty="0"/>
          </a:p>
        </p:txBody>
      </p:sp>
      <p:sp>
        <p:nvSpPr>
          <p:cNvPr id="10" name="Rectangle 9">
            <a:extLst>
              <a:ext uri="{FF2B5EF4-FFF2-40B4-BE49-F238E27FC236}">
                <a16:creationId xmlns:a16="http://schemas.microsoft.com/office/drawing/2014/main" id="{95789061-3E80-B9C6-110F-173C5B75C0D3}"/>
              </a:ext>
            </a:extLst>
          </p:cNvPr>
          <p:cNvSpPr/>
          <p:nvPr/>
        </p:nvSpPr>
        <p:spPr>
          <a:xfrm>
            <a:off x="6246796" y="5153892"/>
            <a:ext cx="5945204" cy="1045026"/>
          </a:xfrm>
          <a:prstGeom prst="rect">
            <a:avLst/>
          </a:prstGeom>
          <a:solidFill>
            <a:schemeClr val="bg2">
              <a:alpha val="510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endParaRPr>
          </a:p>
        </p:txBody>
      </p:sp>
      <p:sp>
        <p:nvSpPr>
          <p:cNvPr id="15" name="TextBox 14">
            <a:extLst>
              <a:ext uri="{FF2B5EF4-FFF2-40B4-BE49-F238E27FC236}">
                <a16:creationId xmlns:a16="http://schemas.microsoft.com/office/drawing/2014/main" id="{2FC3A9E2-F275-6347-1BB2-3235E4ED67F2}"/>
              </a:ext>
            </a:extLst>
          </p:cNvPr>
          <p:cNvSpPr txBox="1"/>
          <p:nvPr/>
        </p:nvSpPr>
        <p:spPr>
          <a:xfrm>
            <a:off x="6273257" y="5208090"/>
            <a:ext cx="5945204" cy="912322"/>
          </a:xfrm>
          <a:prstGeom prst="rect">
            <a:avLst/>
          </a:prstGeom>
          <a:noFill/>
        </p:spPr>
        <p:txBody>
          <a:bodyPr wrap="square" rtlCol="0">
            <a:noAutofit/>
          </a:bodyPr>
          <a:lstStyle/>
          <a:p>
            <a:r>
              <a:rPr lang="en-US" sz="1600" i="1" dirty="0">
                <a:latin typeface="Arial" panose="020B0604020202020204" pitchFamily="34" charset="0"/>
                <a:cs typeface="Arial" panose="020B0604020202020204" pitchFamily="34" charset="0"/>
              </a:rPr>
              <a:t>Caption Here</a:t>
            </a:r>
          </a:p>
        </p:txBody>
      </p:sp>
      <p:cxnSp>
        <p:nvCxnSpPr>
          <p:cNvPr id="2" name="Straight Connector 1">
            <a:extLst>
              <a:ext uri="{FF2B5EF4-FFF2-40B4-BE49-F238E27FC236}">
                <a16:creationId xmlns:a16="http://schemas.microsoft.com/office/drawing/2014/main" id="{ECA895FD-6758-8A98-A151-2F97A37AFE76}"/>
              </a:ext>
            </a:extLst>
          </p:cNvPr>
          <p:cNvCxnSpPr>
            <a:cxnSpLocks/>
          </p:cNvCxnSpPr>
          <p:nvPr/>
        </p:nvCxnSpPr>
        <p:spPr>
          <a:xfrm>
            <a:off x="417514" y="1211517"/>
            <a:ext cx="555407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78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EA73-AC27-190E-3009-A10DFA1630BA}"/>
              </a:ext>
            </a:extLst>
          </p:cNvPr>
          <p:cNvSpPr>
            <a:spLocks noGrp="1"/>
          </p:cNvSpPr>
          <p:nvPr>
            <p:ph type="title"/>
          </p:nvPr>
        </p:nvSpPr>
        <p:spPr/>
        <p:txBody>
          <a:bodyPr/>
          <a:lstStyle/>
          <a:p>
            <a:r>
              <a:rPr lang="en-US" dirty="0"/>
              <a:t>Major Work Being Done In The Halls</a:t>
            </a:r>
          </a:p>
        </p:txBody>
      </p:sp>
      <p:sp>
        <p:nvSpPr>
          <p:cNvPr id="3" name="Text Placeholder 2">
            <a:extLst>
              <a:ext uri="{FF2B5EF4-FFF2-40B4-BE49-F238E27FC236}">
                <a16:creationId xmlns:a16="http://schemas.microsoft.com/office/drawing/2014/main" id="{7849A47C-32F9-C8A6-8251-DA7A6A526C72}"/>
              </a:ext>
            </a:extLst>
          </p:cNvPr>
          <p:cNvSpPr>
            <a:spLocks noGrp="1"/>
          </p:cNvSpPr>
          <p:nvPr>
            <p:ph type="body" sz="half" idx="2"/>
          </p:nvPr>
        </p:nvSpPr>
        <p:spPr>
          <a:xfrm>
            <a:off x="309094" y="1319201"/>
            <a:ext cx="11151386" cy="4891433"/>
          </a:xfrm>
        </p:spPr>
        <p:txBody>
          <a:bodyPr/>
          <a:lstStyle/>
          <a:p>
            <a:pPr marL="342900" indent="-342900">
              <a:buFont typeface="Arial" panose="020B0604020202020204" pitchFamily="34" charset="0"/>
              <a:buChar char="•"/>
            </a:pPr>
            <a:r>
              <a:rPr lang="en-US" dirty="0"/>
              <a:t>Hall A: remove the Super </a:t>
            </a:r>
            <a:r>
              <a:rPr lang="en-US" dirty="0" err="1"/>
              <a:t>BigBite</a:t>
            </a:r>
            <a:r>
              <a:rPr lang="en-US" dirty="0"/>
              <a:t> spectrometer and start the installation of MOLLER</a:t>
            </a:r>
          </a:p>
          <a:p>
            <a:pPr marL="342900" indent="-342900">
              <a:buFont typeface="Arial" panose="020B0604020202020204" pitchFamily="34" charset="0"/>
              <a:buChar char="•"/>
            </a:pPr>
            <a:r>
              <a:rPr lang="en-US" dirty="0"/>
              <a:t>Hall B: remove ALERT and install the Proton Radius (</a:t>
            </a:r>
            <a:r>
              <a:rPr lang="en-US" dirty="0" err="1"/>
              <a:t>PRad</a:t>
            </a:r>
            <a:r>
              <a:rPr lang="en-US" dirty="0"/>
              <a:t>) target &amp; detector system</a:t>
            </a:r>
          </a:p>
          <a:p>
            <a:pPr marL="342900" indent="-342900">
              <a:buFont typeface="Arial" panose="020B0604020202020204" pitchFamily="34" charset="0"/>
              <a:buChar char="•"/>
            </a:pPr>
            <a:r>
              <a:rPr lang="en-US" dirty="0"/>
              <a:t>Hall C: remove the LAD detector and do preventative maintenance (e.g. breaker boxes)</a:t>
            </a:r>
          </a:p>
          <a:p>
            <a:pPr marL="342900" indent="-342900">
              <a:buFont typeface="Arial" panose="020B0604020202020204" pitchFamily="34" charset="0"/>
              <a:buChar char="•"/>
            </a:pPr>
            <a:r>
              <a:rPr lang="en-US" dirty="0"/>
              <a:t>Hall D: make minor repairs to the detectors and to preventative maintenance</a:t>
            </a:r>
          </a:p>
          <a:p>
            <a:pPr marL="342900" indent="-342900">
              <a:buFont typeface="Arial" panose="020B0604020202020204" pitchFamily="34" charset="0"/>
              <a:buChar char="•"/>
            </a:pPr>
            <a:endParaRPr lang="en-US" dirty="0"/>
          </a:p>
          <a:p>
            <a:r>
              <a:rPr lang="en-US" dirty="0"/>
              <a:t>NOTE:   For physics division we make each of our experiments go through an experimental readiness review (ERR).    Even though that is an administrative process, it is one of CEBAF’s credited controlled and something we take very seriously.    It is at the ERR where the scope of work with each experiment’s installation is reviewed.    Can be as simple as reviewing documentations for a standard equipment experiment or as complex as a week long review as we just did for the MOLLER experiment.</a:t>
            </a:r>
          </a:p>
        </p:txBody>
      </p:sp>
      <p:sp>
        <p:nvSpPr>
          <p:cNvPr id="6" name="Footer Placeholder 5">
            <a:extLst>
              <a:ext uri="{FF2B5EF4-FFF2-40B4-BE49-F238E27FC236}">
                <a16:creationId xmlns:a16="http://schemas.microsoft.com/office/drawing/2014/main" id="{AED05ECD-6658-0EFC-F9C3-49E5FFB07D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EBF919-0310-540D-586A-161BC914ACD9}"/>
              </a:ext>
            </a:extLst>
          </p:cNvPr>
          <p:cNvSpPr>
            <a:spLocks noGrp="1"/>
          </p:cNvSpPr>
          <p:nvPr>
            <p:ph type="sldNum" sz="quarter" idx="12"/>
          </p:nvPr>
        </p:nvSpPr>
        <p:spPr/>
        <p:txBody>
          <a:bodyPr/>
          <a:lstStyle/>
          <a:p>
            <a:fld id="{7D1BE87E-F0DE-A44C-894B-E142BEB21E42}" type="slidenum">
              <a:rPr lang="en-US" smtClean="0"/>
              <a:pPr/>
              <a:t>9</a:t>
            </a:fld>
            <a:endParaRPr lang="en-US" dirty="0"/>
          </a:p>
        </p:txBody>
      </p:sp>
      <p:sp>
        <p:nvSpPr>
          <p:cNvPr id="4" name="Date Placeholder 3">
            <a:extLst>
              <a:ext uri="{FF2B5EF4-FFF2-40B4-BE49-F238E27FC236}">
                <a16:creationId xmlns:a16="http://schemas.microsoft.com/office/drawing/2014/main" id="{AE21E9DD-62BA-EF1B-A5BB-C1369CB20ED3}"/>
              </a:ext>
            </a:extLst>
          </p:cNvPr>
          <p:cNvSpPr>
            <a:spLocks noGrp="1"/>
          </p:cNvSpPr>
          <p:nvPr>
            <p:ph type="dt" sz="half" idx="10"/>
          </p:nvPr>
        </p:nvSpPr>
        <p:spPr/>
        <p:txBody>
          <a:bodyPr/>
          <a:lstStyle/>
          <a:p>
            <a:fld id="{5A85D51C-373F-4384-8DC1-B3426FB2B3D0}" type="datetime1">
              <a:rPr lang="en-US" smtClean="0"/>
              <a:pPr/>
              <a:t>9/2/25</a:t>
            </a:fld>
            <a:endParaRPr lang="en-US" dirty="0"/>
          </a:p>
        </p:txBody>
      </p:sp>
      <p:cxnSp>
        <p:nvCxnSpPr>
          <p:cNvPr id="8" name="Straight Connector 7">
            <a:extLst>
              <a:ext uri="{FF2B5EF4-FFF2-40B4-BE49-F238E27FC236}">
                <a16:creationId xmlns:a16="http://schemas.microsoft.com/office/drawing/2014/main" id="{11C171A5-3384-60BF-FA05-946AD2E47790}"/>
              </a:ext>
            </a:extLst>
          </p:cNvPr>
          <p:cNvCxnSpPr>
            <a:cxnSpLocks/>
          </p:cNvCxnSpPr>
          <p:nvPr/>
        </p:nvCxnSpPr>
        <p:spPr>
          <a:xfrm>
            <a:off x="417229" y="1211517"/>
            <a:ext cx="1082332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654620"/>
      </p:ext>
    </p:extLst>
  </p:cSld>
  <p:clrMapOvr>
    <a:masterClrMapping/>
  </p:clrMapOvr>
</p:sld>
</file>

<file path=ppt/theme/theme1.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Template_JG_2503" id="{3B269B79-482B-CB48-8F1B-DE1E93D1D15C}" vid="{F7CB5D91-9C74-4C48-B8C9-8E1FE7F85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Jefferson Lab Theme 1</Template>
  <TotalTime>198</TotalTime>
  <Words>615</Words>
  <Application>Microsoft Macintosh PowerPoint</Application>
  <PresentationFormat>Widescreen</PresentationFormat>
  <Paragraphs>75</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Jefferson Lab Theme 1</vt:lpstr>
      <vt:lpstr>Scheduled Accelerator Maintenance Kick-off Meeting</vt:lpstr>
      <vt:lpstr>Thank you all for an absolutely amazing FY25 CEBAF run! </vt:lpstr>
      <vt:lpstr>Hall A: Completed GEP-V Experiment</vt:lpstr>
      <vt:lpstr>Hall B: Completed ALERT &amp; ALERT-SRC Experiments</vt:lpstr>
      <vt:lpstr>Hall C: Completed LAD Experiment &amp; Started R-SIDIS</vt:lpstr>
      <vt:lpstr>Hall D: Running the GlueX-II &amp; JEF Experiments</vt:lpstr>
      <vt:lpstr>Maintenance days, recovering energy gradient, and those night late &amp; weekend repairs in both the halls and in the accelerator, being done safely, made it possible!</vt:lpstr>
      <vt:lpstr>FY26 CEBAF Run Plan</vt:lpstr>
      <vt:lpstr>Major Work Being Done In The Halls</vt:lpstr>
      <vt:lpstr>Doctoral Degrees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Scheduled Accelerator Maintenance Kick-off Meeting</dc:title>
  <dc:creator>Douglas Higinbotham</dc:creator>
  <cp:lastModifiedBy>Douglas Higinbotham</cp:lastModifiedBy>
  <cp:revision>7</cp:revision>
  <cp:lastPrinted>2024-11-21T18:51:38Z</cp:lastPrinted>
  <dcterms:created xsi:type="dcterms:W3CDTF">2025-09-02T12:58:12Z</dcterms:created>
  <dcterms:modified xsi:type="dcterms:W3CDTF">2025-09-02T16:16:27Z</dcterms:modified>
</cp:coreProperties>
</file>