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58" r:id="rId6"/>
    <p:sldId id="257" r:id="rId7"/>
    <p:sldId id="256" r:id="rId8"/>
    <p:sldId id="261" r:id="rId9"/>
    <p:sldId id="263" r:id="rId10"/>
    <p:sldId id="262"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10" d="100"/>
          <a:sy n="110" d="100"/>
        </p:scale>
        <p:origin x="78" y="1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E66C-06BC-22EA-59FD-357534C096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1D8B7-5782-428A-3C5E-44E5AB968E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492415-6F16-D9EF-6945-2BC3C0C5CD3A}"/>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5" name="Footer Placeholder 4">
            <a:extLst>
              <a:ext uri="{FF2B5EF4-FFF2-40B4-BE49-F238E27FC236}">
                <a16:creationId xmlns:a16="http://schemas.microsoft.com/office/drawing/2014/main" id="{7454EECD-26A6-9304-7C3D-A72F76378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49461-334B-CCE9-7517-479062D9DD0C}"/>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219589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03C9-7274-1741-8A10-D2CC75C96F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40C31-A1B8-DA03-6219-317E7BD6FF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B1A84-4129-7617-7D97-627F7E6D3A86}"/>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5" name="Footer Placeholder 4">
            <a:extLst>
              <a:ext uri="{FF2B5EF4-FFF2-40B4-BE49-F238E27FC236}">
                <a16:creationId xmlns:a16="http://schemas.microsoft.com/office/drawing/2014/main" id="{B3CFFBCC-FFBD-499A-46BD-490C8A77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2DEE0-08EB-181E-6DE8-98BEF1DA128E}"/>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205678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9F71A-A22B-84EC-26F5-251A68242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63DF3F-EF7D-9F0C-2BB8-2DAFCAD259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9B6FF-A46E-7422-710A-5F3D6AF7BF22}"/>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5" name="Footer Placeholder 4">
            <a:extLst>
              <a:ext uri="{FF2B5EF4-FFF2-40B4-BE49-F238E27FC236}">
                <a16:creationId xmlns:a16="http://schemas.microsoft.com/office/drawing/2014/main" id="{608D54BC-C5D4-9FEB-C786-25392DA4D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B5918-E9DD-F871-D994-759088E36F6A}"/>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2152603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12827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799" y="2941864"/>
            <a:ext cx="5678108" cy="4258581"/>
          </a:xfrm>
          <a:prstGeom prst="rect">
            <a:avLst/>
          </a:prstGeom>
        </p:spPr>
      </p:pic>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232329"/>
            <a:ext cx="2293603" cy="55706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3" y="1720793"/>
            <a:ext cx="5402445"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63207" y="6459469"/>
            <a:ext cx="543044" cy="273532"/>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23879" y="6450043"/>
            <a:ext cx="2172748" cy="273531"/>
          </a:xfrm>
          <a:prstGeom prst="rect">
            <a:avLst/>
          </a:prstGeom>
        </p:spPr>
      </p:pic>
      <p:sp>
        <p:nvSpPr>
          <p:cNvPr id="9" name="Picture Placeholder 8"/>
          <p:cNvSpPr>
            <a:spLocks noGrp="1"/>
          </p:cNvSpPr>
          <p:nvPr>
            <p:ph type="pic" sz="quarter" idx="13"/>
          </p:nvPr>
        </p:nvSpPr>
        <p:spPr>
          <a:xfrm>
            <a:off x="6008916" y="1725953"/>
            <a:ext cx="6174619"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443183" y="5126730"/>
            <a:ext cx="5402445"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444325" y="5611327"/>
            <a:ext cx="2743200" cy="365125"/>
          </a:xfrm>
        </p:spPr>
        <p:txBody>
          <a:bodyPr/>
          <a:lstStyle>
            <a:lvl1pPr>
              <a:defRPr>
                <a:solidFill>
                  <a:schemeClr val="tx1"/>
                </a:solidFill>
              </a:defRPr>
            </a:lvl1pPr>
          </a:lstStyle>
          <a:p>
            <a:fld id="{BDC57488-3539-8349-95E7-E0E3D7B2EDB0}" type="datetime2">
              <a:rPr lang="en-US" smtClean="0"/>
              <a:pPr/>
              <a:t>Monday, October 6, 2025</a:t>
            </a:fld>
            <a:endParaRPr lang="en-US" dirty="0"/>
          </a:p>
        </p:txBody>
      </p:sp>
    </p:spTree>
    <p:extLst>
      <p:ext uri="{BB962C8B-B14F-4D97-AF65-F5344CB8AC3E}">
        <p14:creationId xmlns:p14="http://schemas.microsoft.com/office/powerpoint/2010/main" val="24720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A60E-8FCF-9BDF-AD2E-079931042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56A38-9983-38CB-D2A0-457F316DA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F9034-E322-81F6-DE1F-DFA48047E9B5}"/>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5" name="Footer Placeholder 4">
            <a:extLst>
              <a:ext uri="{FF2B5EF4-FFF2-40B4-BE49-F238E27FC236}">
                <a16:creationId xmlns:a16="http://schemas.microsoft.com/office/drawing/2014/main" id="{CCD33124-C358-D41F-5910-59470B26D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619D0-23C5-33FE-6F77-54EAFA9DE9C1}"/>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92507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C5FC-0C03-70A8-5881-A6F2277D0A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BE8F75-2F48-EB2A-BEE0-F8FEE9A9CA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9D5535-FE8E-63A3-0833-5F2BBF5197F6}"/>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5" name="Footer Placeholder 4">
            <a:extLst>
              <a:ext uri="{FF2B5EF4-FFF2-40B4-BE49-F238E27FC236}">
                <a16:creationId xmlns:a16="http://schemas.microsoft.com/office/drawing/2014/main" id="{62A77EE8-75D4-EB81-0FBA-01525B502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6D9EB-AB52-1C1B-C2FF-81BAE4154534}"/>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263536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B469-3663-C5A5-DA9B-4B9073B66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C9B92D-BAA2-629F-E194-530AF55E9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B2301E-B565-B10C-6AD6-85E46975F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F5C282-D263-0D24-2DB9-88494AA857B5}"/>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6" name="Footer Placeholder 5">
            <a:extLst>
              <a:ext uri="{FF2B5EF4-FFF2-40B4-BE49-F238E27FC236}">
                <a16:creationId xmlns:a16="http://schemas.microsoft.com/office/drawing/2014/main" id="{DAE5890F-32D6-B798-C08A-779971DB7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1D551-3565-67A7-9C1A-330C4D97D174}"/>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208883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76A4-B706-CC39-ED82-6245B8584B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FF882C-E3D5-E6BF-0AC2-48B3A9F9B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7E0201-D2BA-2ADE-C6B0-057A409AE3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956D1-2948-CB58-E888-67E935845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FCB76-344A-6CF1-CA1D-372CFFC3DB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ED820A-DDFB-F88D-DC77-DD903CEE450D}"/>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8" name="Footer Placeholder 7">
            <a:extLst>
              <a:ext uri="{FF2B5EF4-FFF2-40B4-BE49-F238E27FC236}">
                <a16:creationId xmlns:a16="http://schemas.microsoft.com/office/drawing/2014/main" id="{7E756BD8-6B12-90C0-691B-E11BB89767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04996D-0E8C-28A6-ECA1-231056537A75}"/>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291337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B0CE-4323-B12F-8B19-2D677061C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85FBDB-F317-117F-73C5-F038E19C5A6B}"/>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4" name="Footer Placeholder 3">
            <a:extLst>
              <a:ext uri="{FF2B5EF4-FFF2-40B4-BE49-F238E27FC236}">
                <a16:creationId xmlns:a16="http://schemas.microsoft.com/office/drawing/2014/main" id="{9BCB7929-068A-94C4-7F64-98F6D2D071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594ABA-750F-3A2D-9BD2-906427BD6BBA}"/>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166594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ED9579-3138-8D47-EA94-12C52D101B5C}"/>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3" name="Footer Placeholder 2">
            <a:extLst>
              <a:ext uri="{FF2B5EF4-FFF2-40B4-BE49-F238E27FC236}">
                <a16:creationId xmlns:a16="http://schemas.microsoft.com/office/drawing/2014/main" id="{182E9290-19E1-678A-953B-EEE73E9FF1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C9DDBF-170A-5FB2-599B-93BEC1DE7D6D}"/>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301090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9127-D553-A10D-D97E-97168279C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F1A21C-4B83-9DFE-4CD4-914F149ED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9CA5A0-7CAF-61B7-F38A-1D6A573A0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7AF5B-AC88-EA9C-9E5F-4B19C8EA8EBB}"/>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6" name="Footer Placeholder 5">
            <a:extLst>
              <a:ext uri="{FF2B5EF4-FFF2-40B4-BE49-F238E27FC236}">
                <a16:creationId xmlns:a16="http://schemas.microsoft.com/office/drawing/2014/main" id="{BD9BF9EC-4414-C1CE-CEEC-23447E92B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2E0B0-2C68-F465-5C2B-4A7EB83AF068}"/>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599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DC94-07BD-394E-EC1D-C2B02577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ED33A-910C-D7C3-6AA1-15DFCEEC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B6E86F-AB32-5981-EDE0-8241C8608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3A350-D33C-2D6A-B302-3629633DEF85}"/>
              </a:ext>
            </a:extLst>
          </p:cNvPr>
          <p:cNvSpPr>
            <a:spLocks noGrp="1"/>
          </p:cNvSpPr>
          <p:nvPr>
            <p:ph type="dt" sz="half" idx="10"/>
          </p:nvPr>
        </p:nvSpPr>
        <p:spPr/>
        <p:txBody>
          <a:bodyPr/>
          <a:lstStyle/>
          <a:p>
            <a:fld id="{63872C51-498D-42F1-858D-D90C5D99BB27}" type="datetimeFigureOut">
              <a:rPr lang="en-US" smtClean="0"/>
              <a:t>10/2/2025</a:t>
            </a:fld>
            <a:endParaRPr lang="en-US"/>
          </a:p>
        </p:txBody>
      </p:sp>
      <p:sp>
        <p:nvSpPr>
          <p:cNvPr id="6" name="Footer Placeholder 5">
            <a:extLst>
              <a:ext uri="{FF2B5EF4-FFF2-40B4-BE49-F238E27FC236}">
                <a16:creationId xmlns:a16="http://schemas.microsoft.com/office/drawing/2014/main" id="{EB19AEAF-5205-D2D2-5815-0E23E596C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AD62C-5DE5-58DB-2BD6-D60D7BE7634C}"/>
              </a:ext>
            </a:extLst>
          </p:cNvPr>
          <p:cNvSpPr>
            <a:spLocks noGrp="1"/>
          </p:cNvSpPr>
          <p:nvPr>
            <p:ph type="sldNum" sz="quarter" idx="12"/>
          </p:nvPr>
        </p:nvSpPr>
        <p:spPr/>
        <p:txBody>
          <a:bodyPr/>
          <a:lstStyle/>
          <a:p>
            <a:fld id="{4E79268C-C24B-4840-B16B-15D22C6FFDE3}" type="slidenum">
              <a:rPr lang="en-US" smtClean="0"/>
              <a:t>‹#›</a:t>
            </a:fld>
            <a:endParaRPr lang="en-US"/>
          </a:p>
        </p:txBody>
      </p:sp>
    </p:spTree>
    <p:extLst>
      <p:ext uri="{BB962C8B-B14F-4D97-AF65-F5344CB8AC3E}">
        <p14:creationId xmlns:p14="http://schemas.microsoft.com/office/powerpoint/2010/main" val="165671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C74B6-7225-8D02-D755-4DF759BB28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24BC2C-9BAE-F016-2B93-12406EE51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7A549-620C-AF45-4DFC-535123D945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72C51-498D-42F1-858D-D90C5D99BB27}" type="datetimeFigureOut">
              <a:rPr lang="en-US" smtClean="0"/>
              <a:t>10/2/2025</a:t>
            </a:fld>
            <a:endParaRPr lang="en-US"/>
          </a:p>
        </p:txBody>
      </p:sp>
      <p:sp>
        <p:nvSpPr>
          <p:cNvPr id="5" name="Footer Placeholder 4">
            <a:extLst>
              <a:ext uri="{FF2B5EF4-FFF2-40B4-BE49-F238E27FC236}">
                <a16:creationId xmlns:a16="http://schemas.microsoft.com/office/drawing/2014/main" id="{D87FBC61-7010-DA7F-9C2C-0BCCD1649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D9852A-DC9C-FEA9-BD0D-5BCC7F1FC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79268C-C24B-4840-B16B-15D22C6FFDE3}" type="slidenum">
              <a:rPr lang="en-US" smtClean="0"/>
              <a:t>‹#›</a:t>
            </a:fld>
            <a:endParaRPr lang="en-US"/>
          </a:p>
        </p:txBody>
      </p:sp>
    </p:spTree>
    <p:extLst>
      <p:ext uri="{BB962C8B-B14F-4D97-AF65-F5344CB8AC3E}">
        <p14:creationId xmlns:p14="http://schemas.microsoft.com/office/powerpoint/2010/main" val="193439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310407"/>
          </a:xfrm>
        </p:spPr>
        <p:txBody>
          <a:bodyPr anchor="ctr">
            <a:noAutofit/>
          </a:bodyPr>
          <a:lstStyle/>
          <a:p>
            <a:r>
              <a:rPr lang="en-US" sz="4000" dirty="0">
                <a:solidFill>
                  <a:srgbClr val="002060"/>
                </a:solidFill>
              </a:rPr>
              <a:t>Facilities Management &amp; Logistics (FM&amp;L)</a:t>
            </a:r>
            <a:endParaRPr lang="en-US" sz="4000" dirty="0"/>
          </a:p>
        </p:txBody>
      </p:sp>
      <p:sp>
        <p:nvSpPr>
          <p:cNvPr id="3" name="Subtitle 2"/>
          <p:cNvSpPr>
            <a:spLocks noGrp="1"/>
          </p:cNvSpPr>
          <p:nvPr>
            <p:ph type="subTitle" idx="1"/>
          </p:nvPr>
        </p:nvSpPr>
        <p:spPr>
          <a:xfrm>
            <a:off x="374754" y="2151396"/>
            <a:ext cx="6700603" cy="3246671"/>
          </a:xfrm>
        </p:spPr>
        <p:txBody>
          <a:bodyPr>
            <a:norm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ptos" panose="02110004020202020204"/>
                <a:ea typeface="+mn-ea"/>
                <a:cs typeface="+mn-cs"/>
              </a:rPr>
              <a:t>Facilities Downtime – FY25 Run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ptos" panose="02110004020202020204"/>
                <a:ea typeface="+mn-ea"/>
                <a:cs typeface="+mn-cs"/>
              </a:rPr>
              <a:t>Central Utility Plant (CUP) Upgrade Project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ptos" panose="02110004020202020204"/>
                <a:ea typeface="+mn-ea"/>
                <a:cs typeface="+mn-cs"/>
              </a:rPr>
              <a:t>Reliability Initiatives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ptos" panose="02110004020202020204"/>
                <a:ea typeface="+mn-ea"/>
                <a:cs typeface="+mn-cs"/>
              </a:rPr>
              <a:t>Water Intrusion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ptos" panose="02110004020202020204"/>
                <a:ea typeface="+mn-ea"/>
                <a:cs typeface="+mn-cs"/>
              </a:rPr>
              <a:t>Energy Audits</a:t>
            </a:r>
          </a:p>
        </p:txBody>
      </p:sp>
      <p:pic>
        <p:nvPicPr>
          <p:cNvPr id="7" name="Picture 6">
            <a:extLst>
              <a:ext uri="{FF2B5EF4-FFF2-40B4-BE49-F238E27FC236}">
                <a16:creationId xmlns:a16="http://schemas.microsoft.com/office/drawing/2014/main" id="{062B4CAE-04E8-D41C-141B-C00060E58AB4}"/>
              </a:ext>
            </a:extLst>
          </p:cNvPr>
          <p:cNvPicPr>
            <a:picLocks noChangeAspect="1"/>
          </p:cNvPicPr>
          <p:nvPr/>
        </p:nvPicPr>
        <p:blipFill>
          <a:blip r:embed="rId2"/>
          <a:stretch>
            <a:fillRect/>
          </a:stretch>
        </p:blipFill>
        <p:spPr>
          <a:xfrm>
            <a:off x="6810176" y="2324997"/>
            <a:ext cx="4630964" cy="2801733"/>
          </a:xfrm>
          <a:prstGeom prst="rect">
            <a:avLst/>
          </a:prstGeom>
          <a:noFill/>
        </p:spPr>
      </p:pic>
      <p:sp>
        <p:nvSpPr>
          <p:cNvPr id="5" name="Text Placeholder 4"/>
          <p:cNvSpPr>
            <a:spLocks noGrp="1"/>
          </p:cNvSpPr>
          <p:nvPr>
            <p:ph type="body" sz="quarter" idx="14"/>
          </p:nvPr>
        </p:nvSpPr>
        <p:spPr>
          <a:xfrm>
            <a:off x="1856387" y="5126730"/>
            <a:ext cx="4051834" cy="420862"/>
          </a:xfrm>
        </p:spPr>
        <p:txBody>
          <a:bodyPr>
            <a:normAutofit/>
          </a:bodyPr>
          <a:lstStyle/>
          <a:p>
            <a:r>
              <a:rPr lang="en-US" dirty="0"/>
              <a:t>Kent Hammack</a:t>
            </a:r>
          </a:p>
        </p:txBody>
      </p:sp>
      <p:sp>
        <p:nvSpPr>
          <p:cNvPr id="12" name="Date Placeholder 5">
            <a:extLst>
              <a:ext uri="{FF2B5EF4-FFF2-40B4-BE49-F238E27FC236}">
                <a16:creationId xmlns:a16="http://schemas.microsoft.com/office/drawing/2014/main" id="{95873E07-6711-A0D7-B146-DDE216E291FA}"/>
              </a:ext>
            </a:extLst>
          </p:cNvPr>
          <p:cNvSpPr>
            <a:spLocks noGrp="1"/>
          </p:cNvSpPr>
          <p:nvPr>
            <p:ph type="dt" sz="half" idx="15"/>
          </p:nvPr>
        </p:nvSpPr>
        <p:spPr>
          <a:xfrm>
            <a:off x="1857244" y="5611327"/>
            <a:ext cx="2057400" cy="365125"/>
          </a:xfrm>
        </p:spPr>
        <p:txBody>
          <a:bodyPr anchor="ctr">
            <a:normAutofit/>
          </a:bodyPr>
          <a:lstStyle/>
          <a:p>
            <a:pPr>
              <a:spcAft>
                <a:spcPts val="600"/>
              </a:spcAft>
            </a:pPr>
            <a:fld id="{BDC57488-3539-8349-95E7-E0E3D7B2EDB0}" type="datetime2">
              <a:rPr lang="en-US" smtClean="0"/>
              <a:pPr>
                <a:spcAft>
                  <a:spcPts val="600"/>
                </a:spcAft>
              </a:pPr>
              <a:t>Monday, October 6, 2025</a:t>
            </a:fld>
            <a:endParaRPr lang="en-US" dirty="0"/>
          </a:p>
        </p:txBody>
      </p:sp>
    </p:spTree>
    <p:extLst>
      <p:ext uri="{BB962C8B-B14F-4D97-AF65-F5344CB8AC3E}">
        <p14:creationId xmlns:p14="http://schemas.microsoft.com/office/powerpoint/2010/main" val="139274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1B2844-1907-F205-77AC-590251DC553C}"/>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2CCFF2-1048-7899-7CEE-EA69C185D22A}"/>
              </a:ext>
            </a:extLst>
          </p:cNvPr>
          <p:cNvCxnSpPr>
            <a:cxnSpLocks/>
          </p:cNvCxnSpPr>
          <p:nvPr/>
        </p:nvCxnSpPr>
        <p:spPr>
          <a:xfrm>
            <a:off x="0" y="931817"/>
            <a:ext cx="10466024"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733CA7B0-E971-2405-587D-4B9A5BE33B95}"/>
              </a:ext>
            </a:extLst>
          </p:cNvPr>
          <p:cNvSpPr txBox="1"/>
          <p:nvPr/>
        </p:nvSpPr>
        <p:spPr>
          <a:xfrm>
            <a:off x="104503" y="-50127"/>
            <a:ext cx="12192000" cy="1077218"/>
          </a:xfrm>
          <a:prstGeom prst="rect">
            <a:avLst/>
          </a:prstGeom>
          <a:noFill/>
        </p:spPr>
        <p:txBody>
          <a:bodyPr wrap="square" rtlCol="0" anchor="ctr">
            <a:spAutoFit/>
          </a:bodyPr>
          <a:lstStyle/>
          <a:p>
            <a:r>
              <a:rPr lang="en-US" dirty="0"/>
              <a:t> </a:t>
            </a:r>
          </a:p>
          <a:p>
            <a:r>
              <a:rPr lang="en-US" sz="2800" b="1" dirty="0">
                <a:solidFill>
                  <a:srgbClr val="002060"/>
                </a:solidFill>
              </a:rPr>
              <a:t>FY25 Run Summary</a:t>
            </a:r>
          </a:p>
          <a:p>
            <a:endParaRPr lang="en-US" b="1" dirty="0">
              <a:solidFill>
                <a:srgbClr val="002060"/>
              </a:solidFill>
            </a:endParaRPr>
          </a:p>
        </p:txBody>
      </p:sp>
      <p:sp>
        <p:nvSpPr>
          <p:cNvPr id="12" name="TextBox 11">
            <a:extLst>
              <a:ext uri="{FF2B5EF4-FFF2-40B4-BE49-F238E27FC236}">
                <a16:creationId xmlns:a16="http://schemas.microsoft.com/office/drawing/2014/main" id="{8F1F1C69-3F4B-44FF-6B71-CB215A3F712F}"/>
              </a:ext>
            </a:extLst>
          </p:cNvPr>
          <p:cNvSpPr txBox="1"/>
          <p:nvPr/>
        </p:nvSpPr>
        <p:spPr>
          <a:xfrm>
            <a:off x="272898" y="1480457"/>
            <a:ext cx="5511859" cy="3323987"/>
          </a:xfrm>
          <a:prstGeom prst="rect">
            <a:avLst/>
          </a:prstGeom>
          <a:noFill/>
        </p:spPr>
        <p:txBody>
          <a:bodyPr wrap="square" rtlCol="0">
            <a:spAutoFit/>
          </a:bodyPr>
          <a:lstStyle/>
          <a:p>
            <a:r>
              <a:rPr lang="en-US" sz="2400" b="1" dirty="0">
                <a:solidFill>
                  <a:srgbClr val="002060"/>
                </a:solidFill>
              </a:rPr>
              <a:t>Facilities Downtime – FY25 Run</a:t>
            </a:r>
          </a:p>
          <a:p>
            <a:pPr marL="742950" lvl="1" indent="-285750">
              <a:buFont typeface="Arial" panose="020B0604020202020204" pitchFamily="34" charset="0"/>
              <a:buChar char="•"/>
            </a:pPr>
            <a:r>
              <a:rPr lang="en-US" sz="2400" dirty="0"/>
              <a:t>&gt;99% availability </a:t>
            </a:r>
          </a:p>
          <a:p>
            <a:pPr marL="742950" lvl="1" indent="-285750">
              <a:buFont typeface="Arial" panose="020B0604020202020204" pitchFamily="34" charset="0"/>
              <a:buChar char="•"/>
            </a:pPr>
            <a:r>
              <a:rPr lang="en-US" sz="2400" dirty="0"/>
              <a:t>2 Events (10 hours 42 minutes total)</a:t>
            </a:r>
          </a:p>
          <a:p>
            <a:pPr marL="1200150" lvl="2" indent="-285750">
              <a:buFont typeface="Arial" panose="020B0604020202020204" pitchFamily="34" charset="0"/>
              <a:buChar char="•"/>
            </a:pPr>
            <a:r>
              <a:rPr lang="en-US" sz="2400" dirty="0"/>
              <a:t>Loss of Chilled Water (24 June)</a:t>
            </a:r>
          </a:p>
          <a:p>
            <a:pPr marL="1200150" lvl="2" indent="-285750">
              <a:buFont typeface="Arial" panose="020B0604020202020204" pitchFamily="34" charset="0"/>
              <a:buChar char="•"/>
            </a:pPr>
            <a:r>
              <a:rPr lang="en-US" sz="2400" dirty="0"/>
              <a:t>HVAC Chiller -1 Down (27 July)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b="1" dirty="0">
              <a:solidFill>
                <a:srgbClr val="002060"/>
              </a:solidFill>
            </a:endParaRPr>
          </a:p>
          <a:p>
            <a:endParaRPr lang="en-US" b="1" dirty="0">
              <a:solidFill>
                <a:srgbClr val="002060"/>
              </a:solidFill>
            </a:endParaRPr>
          </a:p>
        </p:txBody>
      </p:sp>
      <p:pic>
        <p:nvPicPr>
          <p:cNvPr id="14" name="Picture 13">
            <a:extLst>
              <a:ext uri="{FF2B5EF4-FFF2-40B4-BE49-F238E27FC236}">
                <a16:creationId xmlns:a16="http://schemas.microsoft.com/office/drawing/2014/main" id="{3B7DA00A-ED39-548C-314E-7F71F6714257}"/>
              </a:ext>
            </a:extLst>
          </p:cNvPr>
          <p:cNvPicPr>
            <a:picLocks noChangeAspect="1"/>
          </p:cNvPicPr>
          <p:nvPr/>
        </p:nvPicPr>
        <p:blipFill>
          <a:blip r:embed="rId3"/>
          <a:srcRect l="18214" t="15391" r="2584" b="2742"/>
          <a:stretch>
            <a:fillRect/>
          </a:stretch>
        </p:blipFill>
        <p:spPr>
          <a:xfrm>
            <a:off x="5784757" y="1608908"/>
            <a:ext cx="5783159" cy="3640183"/>
          </a:xfrm>
          <a:prstGeom prst="rect">
            <a:avLst/>
          </a:prstGeom>
          <a:ln>
            <a:solidFill>
              <a:schemeClr val="accent1"/>
            </a:solidFill>
          </a:ln>
        </p:spPr>
      </p:pic>
    </p:spTree>
    <p:extLst>
      <p:ext uri="{BB962C8B-B14F-4D97-AF65-F5344CB8AC3E}">
        <p14:creationId xmlns:p14="http://schemas.microsoft.com/office/powerpoint/2010/main" val="344145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8478F4-13F7-C66A-D51D-2DB6C66B662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CC68B4A-6955-86D9-9663-B5447B791073}"/>
              </a:ext>
            </a:extLst>
          </p:cNvPr>
          <p:cNvPicPr>
            <a:picLocks noChangeAspect="1"/>
          </p:cNvPicPr>
          <p:nvPr/>
        </p:nvPicPr>
        <p:blipFill>
          <a:blip r:embed="rId3"/>
          <a:srcRect l="977" t="9034" r="13648" b="46177"/>
          <a:stretch>
            <a:fillRect/>
          </a:stretch>
        </p:blipFill>
        <p:spPr>
          <a:xfrm>
            <a:off x="693470" y="1196698"/>
            <a:ext cx="10512533" cy="2546819"/>
          </a:xfrm>
          <a:prstGeom prst="rect">
            <a:avLst/>
          </a:prstGeom>
          <a:solidFill>
            <a:schemeClr val="bg1">
              <a:lumMod val="95000"/>
            </a:schemeClr>
          </a:solidFill>
          <a:ln>
            <a:solidFill>
              <a:schemeClr val="accent1"/>
            </a:solidFill>
          </a:ln>
        </p:spPr>
      </p:pic>
      <p:sp>
        <p:nvSpPr>
          <p:cNvPr id="7" name="TextBox 6">
            <a:extLst>
              <a:ext uri="{FF2B5EF4-FFF2-40B4-BE49-F238E27FC236}">
                <a16:creationId xmlns:a16="http://schemas.microsoft.com/office/drawing/2014/main" id="{8C263010-47CE-ADCF-1525-3F997C56E538}"/>
              </a:ext>
            </a:extLst>
          </p:cNvPr>
          <p:cNvSpPr txBox="1"/>
          <p:nvPr/>
        </p:nvSpPr>
        <p:spPr>
          <a:xfrm>
            <a:off x="582159" y="3998199"/>
            <a:ext cx="11236688" cy="2031325"/>
          </a:xfrm>
          <a:prstGeom prst="rect">
            <a:avLst/>
          </a:prstGeom>
          <a:noFill/>
        </p:spPr>
        <p:txBody>
          <a:bodyPr wrap="square">
            <a:spAutoFit/>
          </a:bodyPr>
          <a:lstStyle/>
          <a:p>
            <a:r>
              <a:rPr lang="en-US" dirty="0"/>
              <a:t>After a power transient at 0426 as a result of a line arrestor failure in Dominion's offsite equipment, </a:t>
            </a:r>
            <a:r>
              <a:rPr lang="en-US" b="1" dirty="0">
                <a:highlight>
                  <a:srgbClr val="FFFF00"/>
                </a:highlight>
              </a:rPr>
              <a:t>lost a chiller at the CUP</a:t>
            </a:r>
            <a:r>
              <a:rPr lang="en-US" dirty="0">
                <a:highlight>
                  <a:srgbClr val="FFFF00"/>
                </a:highlight>
              </a:rPr>
              <a:t> </a:t>
            </a:r>
            <a:r>
              <a:rPr lang="en-US" dirty="0"/>
              <a:t>that cools water for CEBAF </a:t>
            </a:r>
            <a:r>
              <a:rPr lang="en-US" dirty="0" err="1"/>
              <a:t>ServBldg</a:t>
            </a:r>
            <a:r>
              <a:rPr lang="en-US" dirty="0"/>
              <a:t> HVAC. Ops powered down magnets and RF, reducing </a:t>
            </a:r>
            <a:r>
              <a:rPr lang="en-US" dirty="0" err="1"/>
              <a:t>ServBldg</a:t>
            </a:r>
            <a:r>
              <a:rPr lang="en-US" dirty="0"/>
              <a:t> heat loads. Facilities came on-site to restart, but encountered a few issues. Just before 0800, Ops got the go ahead to begin powering equipment back on, but about ~hour later found CUP not quite ready for full-fledged equipment operation, particularly in North </a:t>
            </a:r>
            <a:r>
              <a:rPr lang="en-US" dirty="0" err="1"/>
              <a:t>ServBldgs</a:t>
            </a:r>
            <a:r>
              <a:rPr lang="en-US" dirty="0"/>
              <a:t> (NLSB, E1, E2), so powered magnet and RF PSs housed in these buildings back off. Shortly after 1000, go-ahead given to power equipment back on. All systems back on with </a:t>
            </a:r>
            <a:r>
              <a:rPr lang="en-US" dirty="0" err="1"/>
              <a:t>ServBldg</a:t>
            </a:r>
            <a:r>
              <a:rPr lang="en-US" dirty="0"/>
              <a:t> HVACs working at full capacity just after 1100, outside heat index ~97F at that time.</a:t>
            </a:r>
          </a:p>
        </p:txBody>
      </p:sp>
      <p:cxnSp>
        <p:nvCxnSpPr>
          <p:cNvPr id="10" name="Straight Connector 9">
            <a:extLst>
              <a:ext uri="{FF2B5EF4-FFF2-40B4-BE49-F238E27FC236}">
                <a16:creationId xmlns:a16="http://schemas.microsoft.com/office/drawing/2014/main" id="{256219C5-A6EC-E4DC-88A3-0C6626DB211D}"/>
              </a:ext>
            </a:extLst>
          </p:cNvPr>
          <p:cNvCxnSpPr>
            <a:cxnSpLocks/>
          </p:cNvCxnSpPr>
          <p:nvPr/>
        </p:nvCxnSpPr>
        <p:spPr>
          <a:xfrm>
            <a:off x="0" y="931817"/>
            <a:ext cx="10466024"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9ACE2405-1536-F6F9-2C5A-BCA594E5D2D9}"/>
              </a:ext>
            </a:extLst>
          </p:cNvPr>
          <p:cNvSpPr txBox="1"/>
          <p:nvPr/>
        </p:nvSpPr>
        <p:spPr>
          <a:xfrm>
            <a:off x="104503" y="-50127"/>
            <a:ext cx="12192000" cy="1077218"/>
          </a:xfrm>
          <a:prstGeom prst="rect">
            <a:avLst/>
          </a:prstGeom>
          <a:noFill/>
        </p:spPr>
        <p:txBody>
          <a:bodyPr wrap="square" rtlCol="0" anchor="ctr">
            <a:spAutoFit/>
          </a:bodyPr>
          <a:lstStyle/>
          <a:p>
            <a:r>
              <a:rPr lang="en-US" dirty="0"/>
              <a:t> </a:t>
            </a:r>
          </a:p>
          <a:p>
            <a:r>
              <a:rPr lang="en-US" dirty="0"/>
              <a:t> </a:t>
            </a:r>
            <a:r>
              <a:rPr lang="en-US" sz="2800" b="1" dirty="0">
                <a:solidFill>
                  <a:srgbClr val="002060"/>
                </a:solidFill>
              </a:rPr>
              <a:t>Loss of Chilled Water (24 June)</a:t>
            </a:r>
          </a:p>
          <a:p>
            <a:endParaRPr lang="en-US" b="1" dirty="0">
              <a:solidFill>
                <a:srgbClr val="002060"/>
              </a:solidFill>
            </a:endParaRPr>
          </a:p>
        </p:txBody>
      </p:sp>
    </p:spTree>
    <p:extLst>
      <p:ext uri="{BB962C8B-B14F-4D97-AF65-F5344CB8AC3E}">
        <p14:creationId xmlns:p14="http://schemas.microsoft.com/office/powerpoint/2010/main" val="339640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3BCCF9-74BC-EBB5-8C5C-94D21352F816}"/>
              </a:ext>
            </a:extLst>
          </p:cNvPr>
          <p:cNvPicPr>
            <a:picLocks noChangeAspect="1"/>
          </p:cNvPicPr>
          <p:nvPr/>
        </p:nvPicPr>
        <p:blipFill>
          <a:blip r:embed="rId3"/>
          <a:srcRect l="711" t="2006" r="13581" b="41392"/>
          <a:stretch>
            <a:fillRect/>
          </a:stretch>
        </p:blipFill>
        <p:spPr>
          <a:xfrm>
            <a:off x="567955" y="1184423"/>
            <a:ext cx="10693280" cy="2436355"/>
          </a:xfrm>
          <a:prstGeom prst="rect">
            <a:avLst/>
          </a:prstGeom>
          <a:ln>
            <a:solidFill>
              <a:schemeClr val="accent1"/>
            </a:solidFill>
          </a:ln>
        </p:spPr>
      </p:pic>
      <p:sp>
        <p:nvSpPr>
          <p:cNvPr id="7" name="TextBox 6">
            <a:extLst>
              <a:ext uri="{FF2B5EF4-FFF2-40B4-BE49-F238E27FC236}">
                <a16:creationId xmlns:a16="http://schemas.microsoft.com/office/drawing/2014/main" id="{21DBA1D6-48CC-6688-123F-024B98BED5BF}"/>
              </a:ext>
            </a:extLst>
          </p:cNvPr>
          <p:cNvSpPr txBox="1"/>
          <p:nvPr/>
        </p:nvSpPr>
        <p:spPr>
          <a:xfrm>
            <a:off x="484816" y="3778110"/>
            <a:ext cx="10776419" cy="2585323"/>
          </a:xfrm>
          <a:prstGeom prst="rect">
            <a:avLst/>
          </a:prstGeom>
          <a:noFill/>
        </p:spPr>
        <p:txBody>
          <a:bodyPr wrap="square">
            <a:spAutoFit/>
          </a:bodyPr>
          <a:lstStyle/>
          <a:p>
            <a:r>
              <a:rPr lang="en-US" dirty="0"/>
              <a:t>Storms in the area Sunday night caused power disturbances that </a:t>
            </a:r>
            <a:r>
              <a:rPr lang="en-US" b="1" dirty="0">
                <a:highlight>
                  <a:srgbClr val="FFFF00"/>
                </a:highlight>
              </a:rPr>
              <a:t>tripped one of the two 800ton chillers at the CUP</a:t>
            </a:r>
            <a:r>
              <a:rPr lang="en-US" b="1" dirty="0"/>
              <a:t> </a:t>
            </a:r>
            <a:r>
              <a:rPr lang="en-US" dirty="0"/>
              <a:t>that provide chilled water for Accelerator site service building HVAC. Additionally, two secondary pumps that pump the water to the service buildings tripped off. Facilities responded, and traced secondary pump issues to blown fuses; fuses replaced with on-hand spares and pumps returned to service. 800ton chiller was troubleshot, bringing in Johnson Control Expert on-call, and found to have a damaged variable speed drive card for the associated oil pump (oil used to lubricate chiller). Part needed to repair not on-hand, so for time being a 400ton chiller in basement of Test Lab was brought online, balancing with the one functioning 800ton chiller in CUP. Damaged variable speed drive card for oil pump repaired Tuesday and second 800ton chiller in CUP returned to service.</a:t>
            </a:r>
          </a:p>
        </p:txBody>
      </p:sp>
      <p:cxnSp>
        <p:nvCxnSpPr>
          <p:cNvPr id="10" name="Straight Connector 9">
            <a:extLst>
              <a:ext uri="{FF2B5EF4-FFF2-40B4-BE49-F238E27FC236}">
                <a16:creationId xmlns:a16="http://schemas.microsoft.com/office/drawing/2014/main" id="{683E9B26-8790-35EE-3E2F-BE7800178F91}"/>
              </a:ext>
            </a:extLst>
          </p:cNvPr>
          <p:cNvCxnSpPr>
            <a:cxnSpLocks/>
          </p:cNvCxnSpPr>
          <p:nvPr/>
        </p:nvCxnSpPr>
        <p:spPr>
          <a:xfrm>
            <a:off x="0" y="931817"/>
            <a:ext cx="10466024"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AD3F3511-E3E4-A5DC-24D5-9CA4A0F41668}"/>
              </a:ext>
            </a:extLst>
          </p:cNvPr>
          <p:cNvSpPr txBox="1"/>
          <p:nvPr/>
        </p:nvSpPr>
        <p:spPr>
          <a:xfrm>
            <a:off x="104503" y="-50127"/>
            <a:ext cx="12192000" cy="1077218"/>
          </a:xfrm>
          <a:prstGeom prst="rect">
            <a:avLst/>
          </a:prstGeom>
          <a:noFill/>
        </p:spPr>
        <p:txBody>
          <a:bodyPr wrap="square" rtlCol="0" anchor="ctr">
            <a:spAutoFit/>
          </a:bodyPr>
          <a:lstStyle/>
          <a:p>
            <a:r>
              <a:rPr lang="en-US" dirty="0"/>
              <a:t> </a:t>
            </a:r>
          </a:p>
          <a:p>
            <a:r>
              <a:rPr lang="en-US" dirty="0"/>
              <a:t> </a:t>
            </a:r>
            <a:r>
              <a:rPr lang="en-US" sz="2800" b="1" dirty="0">
                <a:solidFill>
                  <a:srgbClr val="002060"/>
                </a:solidFill>
              </a:rPr>
              <a:t>HVAC Chiller -1 Down (27 July)</a:t>
            </a:r>
          </a:p>
          <a:p>
            <a:endParaRPr lang="en-US" b="1" dirty="0">
              <a:solidFill>
                <a:srgbClr val="002060"/>
              </a:solidFill>
            </a:endParaRPr>
          </a:p>
        </p:txBody>
      </p:sp>
    </p:spTree>
    <p:extLst>
      <p:ext uri="{BB962C8B-B14F-4D97-AF65-F5344CB8AC3E}">
        <p14:creationId xmlns:p14="http://schemas.microsoft.com/office/powerpoint/2010/main" val="56731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895EF6-303D-6E83-A256-24AC48530DD4}"/>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F5D01A0-991A-1A33-AF1A-32B8C0E75AD5}"/>
              </a:ext>
            </a:extLst>
          </p:cNvPr>
          <p:cNvCxnSpPr>
            <a:cxnSpLocks/>
          </p:cNvCxnSpPr>
          <p:nvPr/>
        </p:nvCxnSpPr>
        <p:spPr>
          <a:xfrm>
            <a:off x="0" y="931817"/>
            <a:ext cx="10466024"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EE56EBB3-5AF8-85BC-0637-2033CB1377E9}"/>
              </a:ext>
            </a:extLst>
          </p:cNvPr>
          <p:cNvSpPr txBox="1"/>
          <p:nvPr/>
        </p:nvSpPr>
        <p:spPr>
          <a:xfrm>
            <a:off x="104503" y="-50127"/>
            <a:ext cx="12192000" cy="1077218"/>
          </a:xfrm>
          <a:prstGeom prst="rect">
            <a:avLst/>
          </a:prstGeom>
          <a:noFill/>
        </p:spPr>
        <p:txBody>
          <a:bodyPr wrap="square" rtlCol="0" anchor="ctr">
            <a:spAutoFit/>
          </a:bodyPr>
          <a:lstStyle/>
          <a:p>
            <a:r>
              <a:rPr lang="en-US" dirty="0"/>
              <a:t> </a:t>
            </a:r>
          </a:p>
          <a:p>
            <a:r>
              <a:rPr lang="en-US" dirty="0"/>
              <a:t> </a:t>
            </a:r>
            <a:r>
              <a:rPr lang="en-US" sz="2800" b="1" dirty="0">
                <a:solidFill>
                  <a:srgbClr val="002060"/>
                </a:solidFill>
              </a:rPr>
              <a:t>Central Utility Plant (CUP) Upgrade Project ($5.2M)</a:t>
            </a:r>
          </a:p>
          <a:p>
            <a:endParaRPr lang="en-US" b="1" dirty="0">
              <a:solidFill>
                <a:srgbClr val="002060"/>
              </a:solidFill>
            </a:endParaRPr>
          </a:p>
        </p:txBody>
      </p:sp>
      <p:sp>
        <p:nvSpPr>
          <p:cNvPr id="4" name="TextBox 3">
            <a:extLst>
              <a:ext uri="{FF2B5EF4-FFF2-40B4-BE49-F238E27FC236}">
                <a16:creationId xmlns:a16="http://schemas.microsoft.com/office/drawing/2014/main" id="{18286E0E-5F61-DFEE-291F-92A39E1F05F0}"/>
              </a:ext>
            </a:extLst>
          </p:cNvPr>
          <p:cNvSpPr txBox="1"/>
          <p:nvPr/>
        </p:nvSpPr>
        <p:spPr>
          <a:xfrm>
            <a:off x="452846" y="1262743"/>
            <a:ext cx="10310091" cy="5262979"/>
          </a:xfrm>
          <a:prstGeom prst="rect">
            <a:avLst/>
          </a:prstGeom>
          <a:noFill/>
        </p:spPr>
        <p:txBody>
          <a:bodyPr wrap="square" rtlCol="0">
            <a:spAutoFit/>
          </a:bodyPr>
          <a:lstStyle/>
          <a:p>
            <a:r>
              <a:rPr lang="en-US" sz="2400" b="1" dirty="0"/>
              <a:t>Mission Need:</a:t>
            </a:r>
          </a:p>
          <a:p>
            <a:pPr marL="742950" lvl="1" indent="-285750">
              <a:buFont typeface="Arial" panose="020B0604020202020204" pitchFamily="34" charset="0"/>
              <a:buChar char="•"/>
            </a:pPr>
            <a:r>
              <a:rPr lang="en-US" sz="2400" dirty="0"/>
              <a:t>Increase chiller plant cooling capacity and system resiliency and reliability</a:t>
            </a:r>
          </a:p>
          <a:p>
            <a:endParaRPr lang="en-US" sz="2400" dirty="0"/>
          </a:p>
          <a:p>
            <a:r>
              <a:rPr lang="en-US" sz="2400" b="1" dirty="0"/>
              <a:t>Project Scope:</a:t>
            </a:r>
          </a:p>
          <a:p>
            <a:pPr marL="742950" lvl="1" indent="-285750">
              <a:buFont typeface="Arial" panose="020B0604020202020204" pitchFamily="34" charset="0"/>
              <a:buChar char="•"/>
            </a:pPr>
            <a:r>
              <a:rPr lang="en-US" sz="2400" dirty="0"/>
              <a:t>Decommission 3 chillers in the Test Lab basement by installing an additional 800-ton chiller to the CUP</a:t>
            </a:r>
          </a:p>
          <a:p>
            <a:pPr marL="742950" lvl="1" indent="-285750">
              <a:buFont typeface="Arial" panose="020B0604020202020204" pitchFamily="34" charset="0"/>
              <a:buChar char="•"/>
            </a:pPr>
            <a:r>
              <a:rPr lang="en-US" sz="2400" dirty="0"/>
              <a:t>Add a fourth 800-ton chiller to provide redundancy while responding to casualties and maintenance </a:t>
            </a:r>
          </a:p>
          <a:p>
            <a:pPr marL="285750" indent="-285750">
              <a:buFont typeface="Arial" panose="020B0604020202020204" pitchFamily="34" charset="0"/>
              <a:buChar char="•"/>
            </a:pPr>
            <a:endParaRPr lang="en-US" sz="2400" dirty="0"/>
          </a:p>
          <a:p>
            <a:r>
              <a:rPr lang="en-US" sz="2400" dirty="0"/>
              <a:t>____________________________________</a:t>
            </a:r>
          </a:p>
          <a:p>
            <a:pPr marL="285750" indent="-285750">
              <a:buFont typeface="Arial" panose="020B0604020202020204" pitchFamily="34" charset="0"/>
              <a:buChar char="•"/>
            </a:pPr>
            <a:r>
              <a:rPr lang="en-US" sz="2400" dirty="0"/>
              <a:t>(4)  800-ton Chillers</a:t>
            </a:r>
          </a:p>
          <a:p>
            <a:pPr marL="285750" indent="-285750">
              <a:buFont typeface="Arial" panose="020B0604020202020204" pitchFamily="34" charset="0"/>
              <a:buChar char="•"/>
            </a:pPr>
            <a:r>
              <a:rPr lang="en-US" sz="2400" dirty="0"/>
              <a:t>Fed from 2 independent sub-stations (Campus and Accelerator)</a:t>
            </a:r>
          </a:p>
          <a:p>
            <a:pPr marL="285750" indent="-285750">
              <a:buFont typeface="Arial" panose="020B0604020202020204" pitchFamily="34" charset="0"/>
              <a:buChar char="•"/>
            </a:pPr>
            <a:r>
              <a:rPr lang="en-US" sz="2400" dirty="0"/>
              <a:t>Scheduled Completed in Q1FY26</a:t>
            </a:r>
          </a:p>
        </p:txBody>
      </p:sp>
    </p:spTree>
    <p:extLst>
      <p:ext uri="{BB962C8B-B14F-4D97-AF65-F5344CB8AC3E}">
        <p14:creationId xmlns:p14="http://schemas.microsoft.com/office/powerpoint/2010/main" val="171923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C49117-F591-2F5C-281A-1E27DAD7EA76}"/>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88A7115-D21E-1127-DAC2-1F78BE358A9A}"/>
              </a:ext>
            </a:extLst>
          </p:cNvPr>
          <p:cNvCxnSpPr>
            <a:cxnSpLocks/>
          </p:cNvCxnSpPr>
          <p:nvPr/>
        </p:nvCxnSpPr>
        <p:spPr>
          <a:xfrm>
            <a:off x="0" y="931817"/>
            <a:ext cx="10466024"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28846EEE-EF27-BDEF-63D5-36AFB01436F7}"/>
              </a:ext>
            </a:extLst>
          </p:cNvPr>
          <p:cNvSpPr txBox="1"/>
          <p:nvPr/>
        </p:nvSpPr>
        <p:spPr>
          <a:xfrm>
            <a:off x="104503" y="-50127"/>
            <a:ext cx="12192000" cy="1077218"/>
          </a:xfrm>
          <a:prstGeom prst="rect">
            <a:avLst/>
          </a:prstGeom>
          <a:noFill/>
        </p:spPr>
        <p:txBody>
          <a:bodyPr wrap="square" rtlCol="0" anchor="ctr">
            <a:spAutoFit/>
          </a:bodyPr>
          <a:lstStyle/>
          <a:p>
            <a:r>
              <a:rPr lang="en-US" dirty="0"/>
              <a:t> </a:t>
            </a:r>
          </a:p>
          <a:p>
            <a:r>
              <a:rPr lang="en-US" dirty="0"/>
              <a:t> </a:t>
            </a:r>
            <a:r>
              <a:rPr lang="en-US" sz="2800" b="1" dirty="0">
                <a:solidFill>
                  <a:srgbClr val="002060"/>
                </a:solidFill>
              </a:rPr>
              <a:t>Reliability Initiatives</a:t>
            </a:r>
          </a:p>
          <a:p>
            <a:endParaRPr lang="en-US" b="1" dirty="0">
              <a:solidFill>
                <a:srgbClr val="002060"/>
              </a:solidFill>
            </a:endParaRPr>
          </a:p>
        </p:txBody>
      </p:sp>
      <p:sp>
        <p:nvSpPr>
          <p:cNvPr id="4" name="TextBox 3">
            <a:extLst>
              <a:ext uri="{FF2B5EF4-FFF2-40B4-BE49-F238E27FC236}">
                <a16:creationId xmlns:a16="http://schemas.microsoft.com/office/drawing/2014/main" id="{4FC54379-E833-F201-C3AB-76E69A715915}"/>
              </a:ext>
            </a:extLst>
          </p:cNvPr>
          <p:cNvSpPr txBox="1"/>
          <p:nvPr/>
        </p:nvSpPr>
        <p:spPr>
          <a:xfrm>
            <a:off x="452846" y="1262743"/>
            <a:ext cx="7586509" cy="4708981"/>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Cooling Tower Fan Maintenance </a:t>
            </a:r>
          </a:p>
          <a:p>
            <a:pPr marL="285750" indent="-285750">
              <a:buFont typeface="Arial" panose="020B0604020202020204" pitchFamily="34" charset="0"/>
              <a:buChar char="•"/>
            </a:pPr>
            <a:r>
              <a:rPr lang="en-US" sz="2400" b="1" dirty="0"/>
              <a:t>North and South Access Cooling Upgrades </a:t>
            </a:r>
          </a:p>
          <a:p>
            <a:pPr marL="285750" indent="-285750">
              <a:buFont typeface="Arial" panose="020B0604020202020204" pitchFamily="34" charset="0"/>
              <a:buChar char="•"/>
            </a:pPr>
            <a:r>
              <a:rPr lang="en-US" sz="2400" b="1" dirty="0"/>
              <a:t>Control System Upgrade Building 87</a:t>
            </a:r>
          </a:p>
          <a:p>
            <a:pPr marL="285750" indent="-285750">
              <a:buFont typeface="Arial" panose="020B0604020202020204" pitchFamily="34" charset="0"/>
              <a:buChar char="•"/>
            </a:pPr>
            <a:r>
              <a:rPr lang="en-US" sz="2400" b="1" dirty="0"/>
              <a:t>Power Monitoring </a:t>
            </a:r>
          </a:p>
          <a:p>
            <a:pPr marL="285750" indent="-285750">
              <a:buFont typeface="Arial" panose="020B0604020202020204" pitchFamily="34" charset="0"/>
              <a:buChar char="•"/>
            </a:pPr>
            <a:r>
              <a:rPr lang="en-US" sz="2400" b="1" dirty="0"/>
              <a:t>Pavement Upgrades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Preventive Maintenance Program</a:t>
            </a:r>
          </a:p>
          <a:p>
            <a:pPr marL="742950" lvl="1" indent="-285750">
              <a:buFont typeface="Arial" panose="020B0604020202020204" pitchFamily="34" charset="0"/>
              <a:buChar char="•"/>
            </a:pPr>
            <a:r>
              <a:rPr lang="en-US" sz="2400" b="1" dirty="0"/>
              <a:t>Mechanical</a:t>
            </a:r>
          </a:p>
          <a:p>
            <a:pPr marL="742950" lvl="1" indent="-285750">
              <a:buFont typeface="Arial" panose="020B0604020202020204" pitchFamily="34" charset="0"/>
              <a:buChar char="•"/>
            </a:pPr>
            <a:r>
              <a:rPr lang="en-US" sz="2400" b="1" dirty="0"/>
              <a:t>Electrical</a:t>
            </a:r>
          </a:p>
          <a:p>
            <a:pPr marL="742950" lvl="1" indent="-285750">
              <a:buFont typeface="Arial" panose="020B0604020202020204" pitchFamily="34" charset="0"/>
              <a:buChar char="•"/>
            </a:pPr>
            <a:endParaRPr lang="en-US" sz="2400" b="1" dirty="0"/>
          </a:p>
          <a:p>
            <a:pPr marL="742950" lvl="1" indent="-285750">
              <a:buFont typeface="Arial" panose="020B0604020202020204" pitchFamily="34" charset="0"/>
              <a:buChar char="•"/>
            </a:pPr>
            <a:endParaRPr lang="en-US" sz="2400" b="1" dirty="0"/>
          </a:p>
          <a:p>
            <a:endParaRPr lang="en-US" b="1" dirty="0"/>
          </a:p>
          <a:p>
            <a:endParaRPr lang="en-US" b="1" dirty="0"/>
          </a:p>
        </p:txBody>
      </p:sp>
    </p:spTree>
    <p:extLst>
      <p:ext uri="{BB962C8B-B14F-4D97-AF65-F5344CB8AC3E}">
        <p14:creationId xmlns:p14="http://schemas.microsoft.com/office/powerpoint/2010/main" val="40274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B1595D8-0D50-78A0-F7FB-3CA21F7787F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E2E6C6F-012B-758D-8EDC-7BDEA6A03A67}"/>
              </a:ext>
            </a:extLst>
          </p:cNvPr>
          <p:cNvSpPr txBox="1"/>
          <p:nvPr/>
        </p:nvSpPr>
        <p:spPr>
          <a:xfrm>
            <a:off x="235133" y="1027091"/>
            <a:ext cx="10711542" cy="5632311"/>
          </a:xfrm>
          <a:prstGeom prst="rect">
            <a:avLst/>
          </a:prstGeom>
          <a:noFill/>
        </p:spPr>
        <p:txBody>
          <a:bodyPr wrap="square" rtlCol="0">
            <a:spAutoFit/>
          </a:bodyPr>
          <a:lstStyle/>
          <a:p>
            <a:pPr fontAlgn="base"/>
            <a:r>
              <a:rPr lang="en-US" b="1" dirty="0"/>
              <a:t>Underground Infrastructure Condition Assessment (UCA): </a:t>
            </a:r>
            <a:r>
              <a:rPr lang="en-US" dirty="0"/>
              <a:t>Completed December 2024. Intermediate project recommendations are on schedule for implementation, including crack repair, replacement of water collection and pumping stations, and upgraded electrical circuit installation. </a:t>
            </a:r>
          </a:p>
          <a:p>
            <a:pPr lvl="1" fontAlgn="base"/>
            <a:endParaRPr lang="en-US" dirty="0"/>
          </a:p>
          <a:p>
            <a:pPr lvl="1" fontAlgn="base"/>
            <a:r>
              <a:rPr lang="en-US" b="1" dirty="0"/>
              <a:t>Leak Repair:  </a:t>
            </a:r>
          </a:p>
          <a:p>
            <a:pPr marL="1200150" lvl="2" indent="-285750" fontAlgn="base">
              <a:buFont typeface="Arial" panose="020B0604020202020204" pitchFamily="34" charset="0"/>
              <a:buChar char="•"/>
            </a:pPr>
            <a:r>
              <a:rPr lang="en-US" dirty="0"/>
              <a:t>Hall A Truck Ramp: Completed February 2025 with no additional leaks in this area. </a:t>
            </a:r>
          </a:p>
          <a:p>
            <a:pPr marL="1200150" lvl="2" indent="-285750" fontAlgn="base">
              <a:buFont typeface="Arial" panose="020B0604020202020204" pitchFamily="34" charset="0"/>
              <a:buChar char="•"/>
            </a:pPr>
            <a:r>
              <a:rPr lang="en-US" dirty="0"/>
              <a:t>RFP for leak repairs issued, with work to be executed during the SAM period. </a:t>
            </a:r>
          </a:p>
          <a:p>
            <a:pPr marL="1200150" lvl="2" indent="-285750" fontAlgn="base">
              <a:buFont typeface="Arial" panose="020B0604020202020204" pitchFamily="34" charset="0"/>
              <a:buChar char="•"/>
            </a:pPr>
            <a:r>
              <a:rPr lang="en-US" dirty="0"/>
              <a:t>GFE HEPA vacuum system and drills were purchased (to be pre-certified by </a:t>
            </a:r>
            <a:r>
              <a:rPr lang="en-US" dirty="0" err="1"/>
              <a:t>RadCon</a:t>
            </a:r>
            <a:r>
              <a:rPr lang="en-US" dirty="0"/>
              <a:t>) and will be provided to the repair contractor to enable quick repairs under time-constrained SAM periods. </a:t>
            </a:r>
          </a:p>
          <a:p>
            <a:pPr lvl="1" fontAlgn="base"/>
            <a:r>
              <a:rPr lang="en-US" b="1" dirty="0"/>
              <a:t>Electrical: </a:t>
            </a:r>
          </a:p>
          <a:p>
            <a:pPr marL="1200150" lvl="2" indent="-285750" fontAlgn="base">
              <a:buFont typeface="Arial" panose="020B0604020202020204" pitchFamily="34" charset="0"/>
              <a:buChar char="•"/>
            </a:pPr>
            <a:r>
              <a:rPr lang="en-US" dirty="0"/>
              <a:t>Upgrade to permanent wiring in support of 17 water collection pump stations, scheduled to be completed during this SAM. </a:t>
            </a:r>
          </a:p>
          <a:p>
            <a:pPr lvl="1" fontAlgn="base"/>
            <a:r>
              <a:rPr lang="en-US" b="1" dirty="0"/>
              <a:t>Mechanical: </a:t>
            </a:r>
          </a:p>
          <a:p>
            <a:pPr marL="1200150" lvl="2" indent="-285750" fontAlgn="base">
              <a:buFont typeface="Arial" panose="020B0604020202020204" pitchFamily="34" charset="0"/>
              <a:buChar char="•"/>
            </a:pPr>
            <a:r>
              <a:rPr lang="en-US" dirty="0"/>
              <a:t>Project to replace 10 water collection and pumping stations with permanent engineered solutions, on schedule for this SAM. </a:t>
            </a:r>
          </a:p>
          <a:p>
            <a:pPr marL="1200150" lvl="2" indent="-285750" fontAlgn="base">
              <a:buFont typeface="Arial" panose="020B0604020202020204" pitchFamily="34" charset="0"/>
              <a:buChar char="•"/>
            </a:pPr>
            <a:r>
              <a:rPr lang="en-US" dirty="0"/>
              <a:t>Remaining seven stations will be refurbished until they can be replaced during the next SAM in FY26</a:t>
            </a:r>
          </a:p>
          <a:p>
            <a:pPr lvl="1" fontAlgn="base"/>
            <a:r>
              <a:rPr lang="en-US" b="1" dirty="0"/>
              <a:t>Long Term:</a:t>
            </a:r>
          </a:p>
          <a:p>
            <a:pPr marL="1200150" lvl="2" indent="-285750" fontAlgn="base">
              <a:buFont typeface="Arial" panose="020B0604020202020204" pitchFamily="34" charset="0"/>
              <a:buChar char="•"/>
            </a:pPr>
            <a:r>
              <a:rPr lang="en-US" dirty="0"/>
              <a:t> Investigation of feasibility of localized lowering of the water table</a:t>
            </a:r>
          </a:p>
        </p:txBody>
      </p:sp>
      <p:cxnSp>
        <p:nvCxnSpPr>
          <p:cNvPr id="11" name="Straight Connector 10">
            <a:extLst>
              <a:ext uri="{FF2B5EF4-FFF2-40B4-BE49-F238E27FC236}">
                <a16:creationId xmlns:a16="http://schemas.microsoft.com/office/drawing/2014/main" id="{BD8099DC-2E30-237B-6F9D-AB704F7CBCE8}"/>
              </a:ext>
            </a:extLst>
          </p:cNvPr>
          <p:cNvCxnSpPr>
            <a:cxnSpLocks/>
          </p:cNvCxnSpPr>
          <p:nvPr/>
        </p:nvCxnSpPr>
        <p:spPr>
          <a:xfrm>
            <a:off x="0" y="931817"/>
            <a:ext cx="10466024"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95429E84-CD2E-8A27-2937-758388BA66F0}"/>
              </a:ext>
            </a:extLst>
          </p:cNvPr>
          <p:cNvSpPr txBox="1"/>
          <p:nvPr/>
        </p:nvSpPr>
        <p:spPr>
          <a:xfrm>
            <a:off x="104503" y="-50127"/>
            <a:ext cx="12192000" cy="1077218"/>
          </a:xfrm>
          <a:prstGeom prst="rect">
            <a:avLst/>
          </a:prstGeom>
          <a:noFill/>
        </p:spPr>
        <p:txBody>
          <a:bodyPr wrap="square" rtlCol="0" anchor="ctr">
            <a:spAutoFit/>
          </a:bodyPr>
          <a:lstStyle/>
          <a:p>
            <a:r>
              <a:rPr lang="en-US" dirty="0"/>
              <a:t> </a:t>
            </a:r>
          </a:p>
          <a:p>
            <a:r>
              <a:rPr lang="en-US" dirty="0"/>
              <a:t> </a:t>
            </a:r>
            <a:r>
              <a:rPr lang="en-US" sz="2800" b="1" dirty="0">
                <a:solidFill>
                  <a:srgbClr val="002060"/>
                </a:solidFill>
              </a:rPr>
              <a:t>Water Intrusion</a:t>
            </a:r>
          </a:p>
          <a:p>
            <a:endParaRPr lang="en-US" b="1" dirty="0">
              <a:solidFill>
                <a:srgbClr val="002060"/>
              </a:solidFill>
            </a:endParaRPr>
          </a:p>
        </p:txBody>
      </p:sp>
    </p:spTree>
    <p:extLst>
      <p:ext uri="{BB962C8B-B14F-4D97-AF65-F5344CB8AC3E}">
        <p14:creationId xmlns:p14="http://schemas.microsoft.com/office/powerpoint/2010/main" val="231507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72BC3A-410B-BB31-FCD6-5D098BDF8CF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5C677A1-A198-8774-6881-A45AD31CF01F}"/>
              </a:ext>
            </a:extLst>
          </p:cNvPr>
          <p:cNvPicPr>
            <a:picLocks noChangeAspect="1"/>
          </p:cNvPicPr>
          <p:nvPr/>
        </p:nvPicPr>
        <p:blipFill>
          <a:blip r:embed="rId3"/>
          <a:srcRect b="2595"/>
          <a:stretch>
            <a:fillRect/>
          </a:stretch>
        </p:blipFill>
        <p:spPr>
          <a:xfrm>
            <a:off x="1102937" y="1292476"/>
            <a:ext cx="3965452" cy="5018781"/>
          </a:xfrm>
          <a:prstGeom prst="rect">
            <a:avLst/>
          </a:prstGeom>
          <a:ln>
            <a:solidFill>
              <a:schemeClr val="accent1"/>
            </a:solidFill>
          </a:ln>
        </p:spPr>
      </p:pic>
      <p:sp>
        <p:nvSpPr>
          <p:cNvPr id="6" name="TextBox 5">
            <a:extLst>
              <a:ext uri="{FF2B5EF4-FFF2-40B4-BE49-F238E27FC236}">
                <a16:creationId xmlns:a16="http://schemas.microsoft.com/office/drawing/2014/main" id="{C0B83669-7AD8-239B-C0A9-20B10CA5420E}"/>
              </a:ext>
            </a:extLst>
          </p:cNvPr>
          <p:cNvSpPr txBox="1"/>
          <p:nvPr/>
        </p:nvSpPr>
        <p:spPr>
          <a:xfrm>
            <a:off x="5930536" y="1805727"/>
            <a:ext cx="5225143" cy="3816429"/>
          </a:xfrm>
          <a:prstGeom prst="rect">
            <a:avLst/>
          </a:prstGeom>
          <a:noFill/>
        </p:spPr>
        <p:txBody>
          <a:bodyPr wrap="square" rtlCol="0">
            <a:spAutoFit/>
          </a:bodyPr>
          <a:lstStyle/>
          <a:p>
            <a:r>
              <a:rPr lang="en-US" b="1" u="sng" dirty="0"/>
              <a:t>EXECUTIVE SUMMARY:</a:t>
            </a:r>
          </a:p>
          <a:p>
            <a:endParaRPr lang="en-US" sz="1600" b="1" u="sng" dirty="0"/>
          </a:p>
          <a:p>
            <a:r>
              <a:rPr lang="en-US" sz="1600" dirty="0"/>
              <a:t>Building 82 South Extractor Service (W1) is currently </a:t>
            </a:r>
            <a:r>
              <a:rPr lang="en-US" sz="1600" b="1" dirty="0"/>
              <a:t>consuming more energy than </a:t>
            </a:r>
          </a:p>
          <a:p>
            <a:r>
              <a:rPr lang="en-US" sz="1600" b="1" dirty="0"/>
              <a:t>necessary </a:t>
            </a:r>
            <a:r>
              <a:rPr lang="en-US" sz="1600" dirty="0"/>
              <a:t>for operations. Energy costs at this facility are approximately </a:t>
            </a:r>
            <a:r>
              <a:rPr lang="en-US" sz="1600" b="1" dirty="0"/>
              <a:t>$72,614 annually</a:t>
            </a:r>
            <a:r>
              <a:rPr lang="en-US" sz="1600" dirty="0"/>
              <a:t>. </a:t>
            </a:r>
          </a:p>
          <a:p>
            <a:r>
              <a:rPr lang="en-US" sz="1600" dirty="0"/>
              <a:t>Several energy conservation measures (ECMs) were identified to reduce the facility’s impact </a:t>
            </a:r>
          </a:p>
          <a:p>
            <a:r>
              <a:rPr lang="en-US" sz="1600" dirty="0"/>
              <a:t>on energy consumption and costs. If all the recommended measures in Table 1 were </a:t>
            </a:r>
          </a:p>
          <a:p>
            <a:r>
              <a:rPr lang="en-US" sz="1600" dirty="0"/>
              <a:t>implemented, the building would </a:t>
            </a:r>
            <a:r>
              <a:rPr lang="en-US" sz="1600" b="1" dirty="0"/>
              <a:t>save approximately $2,953 annually in energy costs and an estimated $1,250 in maintenance costs.</a:t>
            </a:r>
            <a:r>
              <a:rPr lang="en-US" sz="1600" dirty="0"/>
              <a:t> The bundled recommended measures provide </a:t>
            </a:r>
          </a:p>
          <a:p>
            <a:r>
              <a:rPr lang="en-US" sz="1600" dirty="0"/>
              <a:t>a simple payback of 7.7 years, for a $32,449 investment.</a:t>
            </a:r>
          </a:p>
        </p:txBody>
      </p:sp>
      <p:cxnSp>
        <p:nvCxnSpPr>
          <p:cNvPr id="11" name="Straight Connector 10">
            <a:extLst>
              <a:ext uri="{FF2B5EF4-FFF2-40B4-BE49-F238E27FC236}">
                <a16:creationId xmlns:a16="http://schemas.microsoft.com/office/drawing/2014/main" id="{29852DFF-557A-C1EE-FEBC-F150308B4F63}"/>
              </a:ext>
            </a:extLst>
          </p:cNvPr>
          <p:cNvCxnSpPr>
            <a:cxnSpLocks/>
          </p:cNvCxnSpPr>
          <p:nvPr/>
        </p:nvCxnSpPr>
        <p:spPr>
          <a:xfrm>
            <a:off x="0" y="931817"/>
            <a:ext cx="10466024"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7E2121A9-B5B0-15CF-4A33-AB3B4612B897}"/>
              </a:ext>
            </a:extLst>
          </p:cNvPr>
          <p:cNvSpPr txBox="1"/>
          <p:nvPr/>
        </p:nvSpPr>
        <p:spPr>
          <a:xfrm>
            <a:off x="104503" y="-50127"/>
            <a:ext cx="12192000" cy="1077218"/>
          </a:xfrm>
          <a:prstGeom prst="rect">
            <a:avLst/>
          </a:prstGeom>
          <a:noFill/>
        </p:spPr>
        <p:txBody>
          <a:bodyPr wrap="square" rtlCol="0" anchor="ctr">
            <a:spAutoFit/>
          </a:bodyPr>
          <a:lstStyle/>
          <a:p>
            <a:r>
              <a:rPr lang="en-US" dirty="0"/>
              <a:t> </a:t>
            </a:r>
          </a:p>
          <a:p>
            <a:r>
              <a:rPr lang="en-US" dirty="0"/>
              <a:t> </a:t>
            </a:r>
            <a:r>
              <a:rPr lang="en-US" sz="2800" b="1" dirty="0">
                <a:solidFill>
                  <a:srgbClr val="002060"/>
                </a:solidFill>
              </a:rPr>
              <a:t>Energy Audits</a:t>
            </a:r>
          </a:p>
          <a:p>
            <a:endParaRPr lang="en-US" b="1" dirty="0">
              <a:solidFill>
                <a:srgbClr val="002060"/>
              </a:solidFill>
            </a:endParaRPr>
          </a:p>
        </p:txBody>
      </p:sp>
    </p:spTree>
    <p:extLst>
      <p:ext uri="{BB962C8B-B14F-4D97-AF65-F5344CB8AC3E}">
        <p14:creationId xmlns:p14="http://schemas.microsoft.com/office/powerpoint/2010/main" val="2737140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DD099FD73EDA4D8CAFDBAE21D0CEEB" ma:contentTypeVersion="16" ma:contentTypeDescription="Create a new document." ma:contentTypeScope="" ma:versionID="655fbef80ad5792bde03aa085b586761">
  <xsd:schema xmlns:xsd="http://www.w3.org/2001/XMLSchema" xmlns:xs="http://www.w3.org/2001/XMLSchema" xmlns:p="http://schemas.microsoft.com/office/2006/metadata/properties" xmlns:ns3="1996d7a0-f463-454b-ad9c-533109831602" xmlns:ns4="77120e9a-c7bc-49cc-8e8d-17bd53bedd15" targetNamespace="http://schemas.microsoft.com/office/2006/metadata/properties" ma:root="true" ma:fieldsID="93158defbef154563332b7b15b256e65" ns3:_="" ns4:_="">
    <xsd:import namespace="1996d7a0-f463-454b-ad9c-533109831602"/>
    <xsd:import namespace="77120e9a-c7bc-49cc-8e8d-17bd53bedd1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6d7a0-f463-454b-ad9c-5331098316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120e9a-c7bc-49cc-8e8d-17bd53bedd1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996d7a0-f463-454b-ad9c-533109831602" xsi:nil="true"/>
  </documentManagement>
</p:properties>
</file>

<file path=customXml/itemProps1.xml><?xml version="1.0" encoding="utf-8"?>
<ds:datastoreItem xmlns:ds="http://schemas.openxmlformats.org/officeDocument/2006/customXml" ds:itemID="{F73FB92B-9C56-4214-ABF5-442E4309A0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96d7a0-f463-454b-ad9c-533109831602"/>
    <ds:schemaRef ds:uri="77120e9a-c7bc-49cc-8e8d-17bd53bed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B06441-7EE1-4A8D-8180-185921C08A3E}">
  <ds:schemaRefs>
    <ds:schemaRef ds:uri="http://schemas.microsoft.com/sharepoint/v3/contenttype/forms"/>
  </ds:schemaRefs>
</ds:datastoreItem>
</file>

<file path=customXml/itemProps3.xml><?xml version="1.0" encoding="utf-8"?>
<ds:datastoreItem xmlns:ds="http://schemas.openxmlformats.org/officeDocument/2006/customXml" ds:itemID="{965815FF-E076-470B-AEE9-D696C5F2106E}">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77120e9a-c7bc-49cc-8e8d-17bd53bedd15"/>
    <ds:schemaRef ds:uri="http://purl.org/dc/dcmitype/"/>
    <ds:schemaRef ds:uri="http://schemas.microsoft.com/office/2006/metadata/properties"/>
    <ds:schemaRef ds:uri="1996d7a0-f463-454b-ad9c-53310983160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5659</TotalTime>
  <Words>794</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Facilities Management &amp; Logistics (FM&amp;L)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Kent Hammack</dc:creator>
  <cp:lastModifiedBy>Kent Hammack</cp:lastModifiedBy>
  <cp:revision>9</cp:revision>
  <dcterms:created xsi:type="dcterms:W3CDTF">2025-10-02T17:03:45Z</dcterms:created>
  <dcterms:modified xsi:type="dcterms:W3CDTF">2025-10-06T15:23:07Z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0x01010032DD099FD73EDA4D8CAFDBAE21D0CEEB</vt:lpwstr>
  </property>
</Properties>
</file>