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348" r:id="rId4"/>
    <p:sldId id="259" r:id="rId5"/>
    <p:sldId id="349" r:id="rId6"/>
    <p:sldId id="268" r:id="rId7"/>
    <p:sldId id="291" r:id="rId8"/>
    <p:sldId id="29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8" autoAdjust="0"/>
  </p:normalViewPr>
  <p:slideViewPr>
    <p:cSldViewPr snapToGrid="0" snapToObjects="1">
      <p:cViewPr varScale="1">
        <p:scale>
          <a:sx n="82" d="100"/>
          <a:sy n="82" d="100"/>
        </p:scale>
        <p:origin x="1502" y="4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C3C55-3BBE-6CB3-0703-16053A182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78E5C-E786-05D8-4A12-C848F19A5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40317-BF42-CD7E-AA76-EC807934B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83E5C-FDCB-A475-0E84-711E0661D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9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7, 2025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7, 2025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30593"/>
            <a:ext cx="30861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75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330593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75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487" y="80669"/>
            <a:ext cx="1016877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531951"/>
            <a:ext cx="8283530" cy="678664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820" y="1319202"/>
            <a:ext cx="8283530" cy="489143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3795" y="6330593"/>
            <a:ext cx="2057400" cy="365125"/>
          </a:xfrm>
          <a:prstGeom prst="rect">
            <a:avLst/>
          </a:prstGeom>
        </p:spPr>
        <p:txBody>
          <a:bodyPr anchor="ctr"/>
          <a:lstStyle>
            <a:lvl1pPr>
              <a:defRPr sz="75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10/7/2025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487" y="80669"/>
            <a:ext cx="1016877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44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531951"/>
            <a:ext cx="4338989" cy="678664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5097" y="549107"/>
            <a:ext cx="4458903" cy="2763982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820" y="1319202"/>
            <a:ext cx="4338989" cy="489143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487" y="80669"/>
            <a:ext cx="1016877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85097" y="3446653"/>
            <a:ext cx="4458903" cy="2763982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3795" y="6330593"/>
            <a:ext cx="2057400" cy="365125"/>
          </a:xfrm>
          <a:prstGeom prst="rect">
            <a:avLst/>
          </a:prstGeom>
        </p:spPr>
        <p:txBody>
          <a:bodyPr anchor="ctr"/>
          <a:lstStyle>
            <a:lvl1pPr>
              <a:defRPr sz="750">
                <a:latin typeface="Arial" panose="020B0604020202020204" pitchFamily="34" charset="0"/>
              </a:defRPr>
            </a:lvl1pPr>
          </a:lstStyle>
          <a:p>
            <a:fld id="{6EBAFD0E-D06F-4BA8-85DB-C467BCFDE5EA}" type="datetime1">
              <a:rPr lang="en-US" smtClean="0"/>
              <a:t>10/7/2025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30593"/>
            <a:ext cx="3086100" cy="365125"/>
          </a:xfrm>
          <a:prstGeom prst="rect">
            <a:avLst/>
          </a:prstGeom>
        </p:spPr>
        <p:txBody>
          <a:bodyPr anchor="ctr"/>
          <a:lstStyle>
            <a:lvl1pPr algn="ctr">
              <a:defRPr sz="750">
                <a:latin typeface="Arial" panose="020B0604020202020204" pitchFamily="34" charset="0"/>
              </a:defRPr>
            </a:lvl1pPr>
          </a:lstStyle>
          <a:p>
            <a:r>
              <a:rPr lang="en-US"/>
              <a:t>CEBAF FY25 Run Retreat - Cryogenic Department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5278" y="6330593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75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487" y="80669"/>
            <a:ext cx="1016877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3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elweissconnect.com/join-us/scientific-project-manager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 and CRYO Perspectives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7" y="4780156"/>
            <a:ext cx="4051834" cy="7674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Ken Baggett, Jonathon Creel</a:t>
            </a:r>
          </a:p>
          <a:p>
            <a:r>
              <a:rPr lang="en-US" dirty="0"/>
              <a:t>Neil Wilson, Chris Gould, Glenn Schrader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Tuesday, October 7, 2025</a:t>
            </a:fld>
            <a:endParaRPr lang="en-US" dirty="0"/>
          </a:p>
        </p:txBody>
      </p:sp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3BBD762F-1C50-4AF4-951F-AACF766257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286" r="12286"/>
          <a:stretch>
            <a:fillRect/>
          </a:stretch>
        </p:blipFill>
        <p:spPr>
          <a:xfrm>
            <a:off x="4506913" y="1725613"/>
            <a:ext cx="4630737" cy="3822700"/>
          </a:xfr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AE28B-C734-462A-A005-05D8F759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08" y="1009768"/>
            <a:ext cx="7059877" cy="505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1C888-7828-A6AD-6F1F-9D47F0F42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F299C-A906-E1F1-1F18-EC8A727F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6570EB-9C76-B026-A889-87DBFCC3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406878"/>
            <a:ext cx="8283530" cy="508998"/>
          </a:xfrm>
        </p:spPr>
        <p:txBody>
          <a:bodyPr/>
          <a:lstStyle/>
          <a:p>
            <a:r>
              <a:rPr lang="en-US" dirty="0"/>
              <a:t>Engineering Reliability Initiatives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C72C0-6255-2DA5-4605-899D92B25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139" y="1508781"/>
            <a:ext cx="5508479" cy="4301723"/>
          </a:xfrm>
        </p:spPr>
        <p:txBody>
          <a:bodyPr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Dog Leg Rails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LCW Component Reliability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/>
              <a:t>Hose Reliability</a:t>
            </a:r>
            <a:endParaRPr lang="en-US" sz="1200" b="1" dirty="0">
              <a:solidFill>
                <a:srgbClr val="0070C0"/>
              </a:solidFill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/>
              <a:t>Water Quality</a:t>
            </a:r>
            <a:endParaRPr lang="en-US" sz="1200" b="1" dirty="0">
              <a:solidFill>
                <a:srgbClr val="0070C0"/>
              </a:solidFill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/>
              <a:t>Descaling Improvements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/>
              <a:t>Hall Dumps Engagement</a:t>
            </a:r>
            <a:endParaRPr lang="en-US" sz="1200" b="1" dirty="0">
              <a:solidFill>
                <a:srgbClr val="0070C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Magnet Coils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/>
              <a:t>Spares and Current Health Assessment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Inventory System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Engineering Work Request System</a:t>
            </a:r>
            <a:endParaRPr lang="en-US" sz="1200" b="1" dirty="0">
              <a:solidFill>
                <a:srgbClr val="0070C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CEBAF Song Sheet Updates</a:t>
            </a:r>
            <a:endParaRPr lang="en-US" sz="1200" b="1" dirty="0">
              <a:solidFill>
                <a:srgbClr val="0070C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I&amp;C Updates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/>
              <a:t>Drawing Corrections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00" dirty="0"/>
              <a:t>Custom Polymer Radiation Shielding</a:t>
            </a:r>
            <a:endParaRPr lang="en-US" sz="1200" b="1" dirty="0">
              <a:solidFill>
                <a:srgbClr val="0070C0"/>
              </a:solidFill>
            </a:endParaRPr>
          </a:p>
          <a:p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6007F-8E6A-5822-C7B8-A61E9CE50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00" r="15021" b="27958"/>
          <a:stretch/>
        </p:blipFill>
        <p:spPr>
          <a:xfrm>
            <a:off x="7291427" y="1253101"/>
            <a:ext cx="1305180" cy="125335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98668-6FF3-A806-1DDE-87E8FD29D0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96" t="1151" r="993" b="59887"/>
          <a:stretch/>
        </p:blipFill>
        <p:spPr>
          <a:xfrm>
            <a:off x="6109657" y="2631052"/>
            <a:ext cx="2332721" cy="113915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2AC42-70AF-1F80-1CE8-3E5DDD0DB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21241" y="380038"/>
            <a:ext cx="1458956" cy="279387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8F6BC1-FA6B-A181-EEB0-3C9DD973F9BE}"/>
              </a:ext>
            </a:extLst>
          </p:cNvPr>
          <p:cNvSpPr txBox="1"/>
          <p:nvPr/>
        </p:nvSpPr>
        <p:spPr>
          <a:xfrm>
            <a:off x="5489281" y="2206227"/>
            <a:ext cx="1040670" cy="2308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DWG: 28401-0800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6A1B87-1EEA-9616-5836-2233CD5D5952}"/>
              </a:ext>
            </a:extLst>
          </p:cNvPr>
          <p:cNvSpPr/>
          <p:nvPr/>
        </p:nvSpPr>
        <p:spPr>
          <a:xfrm>
            <a:off x="4580038" y="1047496"/>
            <a:ext cx="301295" cy="1426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09726-140F-E1E0-C596-BD9AC06741AB}"/>
              </a:ext>
            </a:extLst>
          </p:cNvPr>
          <p:cNvSpPr txBox="1"/>
          <p:nvPr/>
        </p:nvSpPr>
        <p:spPr>
          <a:xfrm>
            <a:off x="5207589" y="1599983"/>
            <a:ext cx="1364557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Rail and Carriage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5C09D7-E68C-EF74-F7B6-AEA0A24DAFEE}"/>
              </a:ext>
            </a:extLst>
          </p:cNvPr>
          <p:cNvCxnSpPr>
            <a:cxnSpLocks/>
          </p:cNvCxnSpPr>
          <p:nvPr/>
        </p:nvCxnSpPr>
        <p:spPr>
          <a:xfrm flipH="1">
            <a:off x="4881333" y="1734779"/>
            <a:ext cx="3262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indoor, old, dirty, stack&#10;&#10;AI-generated content may be incorrect.">
            <a:extLst>
              <a:ext uri="{FF2B5EF4-FFF2-40B4-BE49-F238E27FC236}">
                <a16:creationId xmlns:a16="http://schemas.microsoft.com/office/drawing/2014/main" id="{C1065C2D-07CE-2D13-A98C-432FE4BF8A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726" r="41354"/>
          <a:stretch>
            <a:fillRect/>
          </a:stretch>
        </p:blipFill>
        <p:spPr>
          <a:xfrm rot="16200000">
            <a:off x="6657802" y="3558379"/>
            <a:ext cx="1503038" cy="313828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94E39A-A909-8228-DD38-C556C0353027}"/>
              </a:ext>
            </a:extLst>
          </p:cNvPr>
          <p:cNvSpPr txBox="1"/>
          <p:nvPr/>
        </p:nvSpPr>
        <p:spPr>
          <a:xfrm>
            <a:off x="5981271" y="4484385"/>
            <a:ext cx="1516441" cy="3000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Major Degradation</a:t>
            </a:r>
          </a:p>
        </p:txBody>
      </p:sp>
      <p:pic>
        <p:nvPicPr>
          <p:cNvPr id="16" name="Picture 15" descr="A picture containing ground, sand&#10;&#10;AI-generated content may be incorrect.">
            <a:extLst>
              <a:ext uri="{FF2B5EF4-FFF2-40B4-BE49-F238E27FC236}">
                <a16:creationId xmlns:a16="http://schemas.microsoft.com/office/drawing/2014/main" id="{7D309367-3630-30C3-0441-9590B2E665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372" t="34193" r="27932" b="26077"/>
          <a:stretch>
            <a:fillRect/>
          </a:stretch>
        </p:blipFill>
        <p:spPr>
          <a:xfrm>
            <a:off x="4248986" y="2652220"/>
            <a:ext cx="1258689" cy="77019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26569E-9A18-BBA9-2A1C-73CD66F169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619" t="32029" r="15295" b="27004"/>
          <a:stretch>
            <a:fillRect/>
          </a:stretch>
        </p:blipFill>
        <p:spPr>
          <a:xfrm>
            <a:off x="4248986" y="3967495"/>
            <a:ext cx="1308074" cy="5424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107BD7-7F03-0C70-4845-F9381CA1A620}"/>
              </a:ext>
            </a:extLst>
          </p:cNvPr>
          <p:cNvSpPr txBox="1"/>
          <p:nvPr/>
        </p:nvSpPr>
        <p:spPr>
          <a:xfrm>
            <a:off x="3989883" y="3452583"/>
            <a:ext cx="1757533" cy="507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350" dirty="0"/>
              <a:t>Ear clamp, Hose barb, </a:t>
            </a:r>
          </a:p>
          <a:p>
            <a:pPr algn="ctr"/>
            <a:r>
              <a:rPr lang="en-US" sz="1350" dirty="0"/>
              <a:t>and JIC nut = $12.75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4380E-0D0C-0ADF-5A39-AA78B9C6EAB3}"/>
              </a:ext>
            </a:extLst>
          </p:cNvPr>
          <p:cNvSpPr/>
          <p:nvPr/>
        </p:nvSpPr>
        <p:spPr>
          <a:xfrm>
            <a:off x="5352544" y="3049527"/>
            <a:ext cx="596348" cy="2325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ETFE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1640501-C5E4-F1D2-AE8B-17641C501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157" y="4680516"/>
            <a:ext cx="2039289" cy="122997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4167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Support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8" y="966055"/>
            <a:ext cx="5733294" cy="538169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500" b="1" dirty="0"/>
              <a:t>Survey and Alignment</a:t>
            </a:r>
          </a:p>
          <a:p>
            <a:r>
              <a:rPr lang="en-US" sz="2400" dirty="0"/>
              <a:t>Re-</a:t>
            </a:r>
            <a:r>
              <a:rPr lang="en-US" sz="2400" dirty="0" err="1"/>
              <a:t>torquing</a:t>
            </a:r>
            <a:r>
              <a:rPr lang="en-US" sz="2400" dirty="0"/>
              <a:t> magnet stands</a:t>
            </a:r>
          </a:p>
          <a:p>
            <a:pPr lvl="1"/>
            <a:r>
              <a:rPr lang="en-US" sz="2400" dirty="0"/>
              <a:t>First noticed issue in 2018</a:t>
            </a:r>
          </a:p>
          <a:p>
            <a:pPr lvl="1"/>
            <a:r>
              <a:rPr lang="en-US" sz="2400" dirty="0"/>
              <a:t>Required an extensive initial re-alignment</a:t>
            </a:r>
          </a:p>
          <a:p>
            <a:pPr lvl="1"/>
            <a:r>
              <a:rPr lang="en-US" sz="2400" dirty="0"/>
              <a:t>Yearly checks keep changes minimal now</a:t>
            </a:r>
          </a:p>
          <a:p>
            <a:r>
              <a:rPr lang="en-US" sz="2400" dirty="0"/>
              <a:t>Re-</a:t>
            </a:r>
            <a:r>
              <a:rPr lang="en-US" sz="2400" dirty="0" err="1"/>
              <a:t>fiducialize</a:t>
            </a:r>
            <a:r>
              <a:rPr lang="en-US" sz="2400" dirty="0"/>
              <a:t> all quadrupoles in the machine. </a:t>
            </a:r>
          </a:p>
          <a:p>
            <a:pPr lvl="1"/>
            <a:r>
              <a:rPr lang="en-US" sz="2200" dirty="0"/>
              <a:t>Eliminates the use of alignment fixtures, improving efficiency and reducing potential sources of error associated with the tooling.</a:t>
            </a:r>
          </a:p>
          <a:p>
            <a:r>
              <a:rPr lang="en-US" sz="2400" dirty="0"/>
              <a:t>Perform alignment checks</a:t>
            </a:r>
          </a:p>
          <a:p>
            <a:pPr lvl="1"/>
            <a:r>
              <a:rPr lang="en-US" sz="2200" dirty="0"/>
              <a:t>Ensure there are no beamline misalignments preventing clean beam delivery. </a:t>
            </a:r>
          </a:p>
          <a:p>
            <a:pPr lvl="1"/>
            <a:r>
              <a:rPr lang="en-US" sz="2200" dirty="0"/>
              <a:t>During this SAM: Checked RF separators in the SW Extension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Mechanical Systems Support Group</a:t>
            </a:r>
            <a:br>
              <a:rPr lang="en-US" sz="2400" dirty="0"/>
            </a:br>
            <a:r>
              <a:rPr lang="en-US" sz="2400" dirty="0"/>
              <a:t>F</a:t>
            </a:r>
            <a:r>
              <a:rPr lang="en-US" altLang="en-US" sz="2400" dirty="0"/>
              <a:t>lushing</a:t>
            </a:r>
          </a:p>
          <a:p>
            <a:pPr lvl="1"/>
            <a:r>
              <a:rPr lang="en-US" sz="2400" dirty="0"/>
              <a:t>Pre-emptive magnet flow checks – ZA’s, YB’s &amp; XP’s to determine flushing requirements </a:t>
            </a:r>
          </a:p>
          <a:p>
            <a:pPr lvl="1"/>
            <a:r>
              <a:rPr lang="en-US" sz="2400" dirty="0"/>
              <a:t>Expanded magnet flushing – Pre-Emptive Measures </a:t>
            </a:r>
          </a:p>
          <a:p>
            <a:pPr lvl="1"/>
            <a:r>
              <a:rPr lang="en-US" sz="2400" dirty="0"/>
              <a:t>Additional power supply flushing – Halls B, C &amp; D </a:t>
            </a:r>
          </a:p>
          <a:p>
            <a:pPr lvl="1"/>
            <a:r>
              <a:rPr lang="en-US" sz="2400" dirty="0"/>
              <a:t>Considering planned flushing ZA’s &amp; YB’s mid Physics run – Based on ZA &amp; YBBS06 &amp; 06 </a:t>
            </a:r>
            <a:r>
              <a:rPr lang="en-US" sz="2400" dirty="0" err="1"/>
              <a:t>overtemp</a:t>
            </a:r>
            <a:r>
              <a:rPr lang="en-US" dirty="0"/>
              <a:t>. Trips during last run </a:t>
            </a:r>
          </a:p>
          <a:p>
            <a:r>
              <a:rPr lang="en-US" sz="2400" dirty="0"/>
              <a:t>Hose Inspection &amp; Replacement – </a:t>
            </a:r>
          </a:p>
          <a:p>
            <a:pPr lvl="1"/>
            <a:r>
              <a:rPr lang="en-US" sz="2400" dirty="0"/>
              <a:t>Pre-Emptive hose inspections &amp; replacement of ZA’s &amp; XP’s </a:t>
            </a:r>
          </a:p>
          <a:p>
            <a:pPr lvl="1"/>
            <a:r>
              <a:rPr lang="en-US" sz="2400" dirty="0"/>
              <a:t>LCW Hose Alternative </a:t>
            </a:r>
          </a:p>
          <a:p>
            <a:pPr lvl="1"/>
            <a:r>
              <a:rPr lang="en-US" sz="2400" dirty="0"/>
              <a:t>Investigating alternative hose materials and fittings </a:t>
            </a:r>
          </a:p>
          <a:p>
            <a:pPr lvl="1"/>
            <a:r>
              <a:rPr lang="en-US" sz="2400" dirty="0"/>
              <a:t>Performance testing of alternative hose materials &amp; fittings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3EEC-C794-4CA9-9529-B4BAD088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or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8D775-3358-4D12-87D7-23D60D3C8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8" y="966055"/>
            <a:ext cx="8381599" cy="308555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Personnel issues as a result of the VSP are minimal at this time.  </a:t>
            </a:r>
          </a:p>
          <a:p>
            <a:pPr lvl="1"/>
            <a:r>
              <a:rPr lang="en-US" dirty="0"/>
              <a:t>Some loss for CEBAF support but mitigation plan in place or being discussed.</a:t>
            </a:r>
          </a:p>
          <a:p>
            <a:r>
              <a:rPr lang="en-US" dirty="0"/>
              <a:t>Cashflow</a:t>
            </a:r>
          </a:p>
          <a:p>
            <a:pPr lvl="1"/>
            <a:r>
              <a:rPr lang="en-US" dirty="0"/>
              <a:t>Most project parts are already purchased so this is not a major concern for this SAM</a:t>
            </a:r>
          </a:p>
          <a:p>
            <a:r>
              <a:rPr lang="en-US" dirty="0"/>
              <a:t>Schedule</a:t>
            </a:r>
          </a:p>
          <a:p>
            <a:pPr lvl="1"/>
            <a:r>
              <a:rPr lang="en-US" dirty="0"/>
              <a:t>The possible shutdown and mandatory vacation days will cause disruptions.  </a:t>
            </a:r>
          </a:p>
          <a:p>
            <a:pPr lvl="1"/>
            <a:r>
              <a:rPr lang="en-US" dirty="0"/>
              <a:t>We need to monitor this closely and talk openly in the 1:30 meetings about impacts. Leadership is aware.</a:t>
            </a:r>
          </a:p>
          <a:p>
            <a:pPr lvl="1"/>
            <a:r>
              <a:rPr lang="en-US" dirty="0"/>
              <a:t>Some </a:t>
            </a:r>
            <a:r>
              <a:rPr lang="en-US" dirty="0" err="1"/>
              <a:t>cryo</a:t>
            </a:r>
            <a:r>
              <a:rPr lang="en-US" dirty="0"/>
              <a:t> plans already changing, Jonathan can say more.</a:t>
            </a:r>
          </a:p>
          <a:p>
            <a:r>
              <a:rPr lang="en-US" dirty="0"/>
              <a:t>Downtime</a:t>
            </a:r>
          </a:p>
          <a:p>
            <a:pPr lvl="1"/>
            <a:r>
              <a:rPr lang="en-US" dirty="0"/>
              <a:t>Need to make sure folks know how to look at downtime associated with their groups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F51D8-9912-4CA0-BDE3-CDA3E33B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1117C8-2971-44B9-8184-565FAE5A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34" y="3638702"/>
            <a:ext cx="4594301" cy="27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1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903143"/>
            <a:ext cx="4338989" cy="508998"/>
          </a:xfrm>
        </p:spPr>
        <p:txBody>
          <a:bodyPr/>
          <a:lstStyle/>
          <a:p>
            <a:r>
              <a:rPr lang="en-US"/>
              <a:t>Summarize the FY25 Run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820" y="1493580"/>
            <a:ext cx="8912180" cy="3668575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Operated and maintained five cryogenic plants for the 2025 CEBAF run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Central Helium Liquefiers (CHL1 and 2)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>
                <a:latin typeface="Arial"/>
                <a:cs typeface="Arial"/>
              </a:rPr>
              <a:t>CHL1, 3.5 hours, CHL-ESR </a:t>
            </a:r>
            <a:r>
              <a:rPr lang="en-US" sz="1350" err="1">
                <a:latin typeface="Arial"/>
                <a:cs typeface="Arial"/>
              </a:rPr>
              <a:t>Transferline</a:t>
            </a:r>
            <a:r>
              <a:rPr lang="en-US" sz="1350">
                <a:latin typeface="Arial"/>
                <a:cs typeface="Arial"/>
              </a:rPr>
              <a:t> Vacuum Issue</a:t>
            </a:r>
            <a:endParaRPr lang="en-US" sz="135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>
                <a:latin typeface="Arial"/>
                <a:cs typeface="Arial"/>
              </a:rPr>
              <a:t>CHL2 0.0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End Station Refrigerator 1/2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>
                <a:latin typeface="Arial"/>
                <a:cs typeface="Arial"/>
              </a:rPr>
              <a:t>ESR1, 0.0 hours</a:t>
            </a:r>
            <a:endParaRPr lang="en-US" sz="135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>
                <a:latin typeface="Arial"/>
                <a:cs typeface="Arial"/>
              </a:rPr>
              <a:t>ESR2, 0.5 hours, Turbine Pod T4 24V Issue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Hall D refrigerator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>
                <a:latin typeface="Arial"/>
                <a:cs typeface="Arial"/>
              </a:rPr>
              <a:t>HDR, 0.0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LINACs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>
                <a:latin typeface="Arial"/>
                <a:cs typeface="Arial"/>
              </a:rPr>
              <a:t>2L11, 0.4 hours, Liquid Level Overshoot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>
              <a:latin typeface="Arial"/>
              <a:cs typeface="Arial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50">
              <a:latin typeface="Arial"/>
              <a:cs typeface="Arial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68609-7526-4B25-8273-986B417A83BE}" type="datetime1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FY25 Run Retreat - Cryogenic Department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2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7ACED9-75A9-E262-07FA-EF707D60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FY25 Run Retreat - Cryogenic Department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D3FA2E-DE99-4944-0BC1-35FF149E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6E842F7-17D3-C52B-089A-4CFA93886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Strengths and Weaknesses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0652C1-B888-DBC8-0CF9-F6E00F10F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150" y="1849980"/>
            <a:ext cx="8283530" cy="3668575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57175" indent="-257175">
              <a:buFont typeface="Wingdings" panose="05000000000000000000" pitchFamily="2" charset="2"/>
              <a:buChar char="q"/>
            </a:pPr>
            <a:r>
              <a:rPr lang="en-US" sz="1800">
                <a:latin typeface="Arial"/>
                <a:cs typeface="Arial"/>
              </a:rPr>
              <a:t>Strengths: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Ability to modulate operating point of </a:t>
            </a:r>
            <a:r>
              <a:rPr lang="en-US" sz="1200" err="1">
                <a:latin typeface="Arial"/>
                <a:cs typeface="Arial"/>
              </a:rPr>
              <a:t>cryoplants</a:t>
            </a:r>
            <a:r>
              <a:rPr lang="en-US" sz="1200">
                <a:latin typeface="Arial"/>
                <a:cs typeface="Arial"/>
              </a:rPr>
              <a:t> to save site wide electric power usage. 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CHL1 optimization and wide operating range of the ESR2 </a:t>
            </a:r>
            <a:r>
              <a:rPr lang="en-US" sz="1200" err="1">
                <a:latin typeface="Arial"/>
                <a:cs typeface="Arial"/>
              </a:rPr>
              <a:t>cryoplants</a:t>
            </a:r>
            <a:r>
              <a:rPr lang="en-US" sz="1200">
                <a:latin typeface="Arial"/>
                <a:cs typeface="Arial"/>
              </a:rPr>
              <a:t> are few examples.</a:t>
            </a:r>
            <a:endParaRPr lang="en-US"/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Supported single module pump down's which isn’t common around the DOE complex. 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In-house troubleshoot and repair capabilities to quickly address alarms/trips/shutdowns.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In-house fabrication and installation capabilities to upgrade existing aging sub-system.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endParaRPr lang="en-US" sz="1200"/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n-US" sz="1800">
                <a:latin typeface="Arial"/>
                <a:cs typeface="Arial"/>
              </a:rPr>
              <a:t>Weaknesses: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Aging 2K Cold Box [SC2N] for CHL2 </a:t>
            </a:r>
            <a:r>
              <a:rPr lang="en-US" sz="1200" err="1">
                <a:latin typeface="Arial"/>
                <a:cs typeface="Arial"/>
              </a:rPr>
              <a:t>cryoplant</a:t>
            </a:r>
            <a:endParaRPr lang="en-US" sz="1200">
              <a:latin typeface="Arial"/>
              <a:cs typeface="Arial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Lack of helium gas recovery and purification capability at ESR2 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Insulation vacuum leak issue at north LINAC return transfer line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200">
                <a:latin typeface="Arial"/>
                <a:cs typeface="Arial"/>
              </a:rPr>
              <a:t>Aging CAMAC </a:t>
            </a:r>
          </a:p>
          <a:p>
            <a:pPr lvl="1"/>
            <a:endParaRPr lang="en-US" sz="1200">
              <a:latin typeface="Arial"/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BE9D22-6167-04DD-2FEE-00A13F7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AFD0E-D06F-4BA8-85DB-C467BCFDE5EA}" type="datetime1">
              <a:rPr lang="en-US" smtClean="0"/>
              <a:t>10/7/2025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E68164-4424-4513-2AEC-FDD4A350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CEBAF FY25 Run Retreat - Cryogenic Department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A7726-DF17-AD3A-A2DC-CE06ECFE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EE92EE-79C8-E50D-84DF-86AD0A7F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Improvements and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2C622-1EE3-994B-7354-DA8F210B2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pPr marL="257175" indent="-257175">
              <a:buFont typeface="Wingdings" panose="05000000000000000000" pitchFamily="2" charset="2"/>
              <a:buChar char="q"/>
            </a:pPr>
            <a:r>
              <a:rPr lang="en-US" dirty="0">
                <a:latin typeface="Arial"/>
                <a:cs typeface="Arial"/>
              </a:rPr>
              <a:t>Improvements [Ongoing and Completed]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ESR2 replaced aging ESR1 </a:t>
            </a:r>
            <a:r>
              <a:rPr lang="en-US" dirty="0" err="1">
                <a:latin typeface="Arial"/>
                <a:cs typeface="Arial"/>
              </a:rPr>
              <a:t>cryoplant</a:t>
            </a:r>
            <a:r>
              <a:rPr lang="en-US" dirty="0">
                <a:latin typeface="Arial"/>
                <a:cs typeface="Arial"/>
              </a:rPr>
              <a:t> after internal piping helium leak repair. 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Addition of a new 10k Liter Liquide Helium Dewar at ESR2 provide us greater flexibility in helium inventory management 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Addition of a new 20k gal. Liquid Nitrogen Dewar provided a boost for the onsite inventory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New CTF Shield Refrigerator [CB1] and distribution system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Refurbishment of old CTF Cold Box – 2 and a short run test so it can serve as a backup for cold box 3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Installation of warm cross connect piping to allow use of ESR1 compressor skid as a backup for ESR2 </a:t>
            </a:r>
            <a:r>
              <a:rPr lang="en-US" dirty="0" err="1">
                <a:latin typeface="Arial"/>
                <a:cs typeface="Arial"/>
              </a:rPr>
              <a:t>cryoplant</a:t>
            </a:r>
            <a:endParaRPr lang="en-US" dirty="0">
              <a:latin typeface="Arial"/>
              <a:cs typeface="Arial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Replacing CAMAC with PLC control in the North LINAC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endParaRPr lang="en-US"/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en-US" dirty="0">
                <a:latin typeface="Arial"/>
                <a:cs typeface="Arial"/>
              </a:rPr>
              <a:t>Goals: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Replace CHL2 2 K Cold Box [SC2N]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Upgrade CTF 2K/4K Recovery Refrigerator, Cold Box - 4 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Recovery system and helium purifier for ESR2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Helium gas storage tank for ESR2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Refurbish helium compressors with high run time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Secure more operational spares such as MECOS cold compressor controls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079F0C-B8BE-77C3-63CE-0B2FF888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4399-32FD-477B-9C9C-91109BAD5666}" type="datetime1">
              <a:rPr lang="en-US" smtClean="0"/>
              <a:t>10/7/2025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B9BD4EE-E615-4E0C-86E1-48CEB3C27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141" y="3137647"/>
            <a:ext cx="5761156" cy="3210102"/>
          </a:xfrm>
        </p:spPr>
        <p:txBody>
          <a:bodyPr>
            <a:normAutofit/>
          </a:bodyPr>
          <a:lstStyle/>
          <a:p>
            <a:r>
              <a:rPr lang="en-US" sz="2800" b="1" dirty="0"/>
              <a:t>Questions???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5611813"/>
            <a:ext cx="2057400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Tuesday, October 7,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(1)</Template>
  <TotalTime>30550</TotalTime>
  <Words>778</Words>
  <Application>Microsoft Office PowerPoint</Application>
  <PresentationFormat>On-screen Show (4:3)</PresentationFormat>
  <Paragraphs>122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.PingFangSC-Regular</vt:lpstr>
      <vt:lpstr>Arial</vt:lpstr>
      <vt:lpstr>Calibri</vt:lpstr>
      <vt:lpstr>PingFangSC-Regular</vt:lpstr>
      <vt:lpstr>Wingdings</vt:lpstr>
      <vt:lpstr>Office Theme</vt:lpstr>
      <vt:lpstr>ENG and CRYO Perspectives</vt:lpstr>
      <vt:lpstr>Organization</vt:lpstr>
      <vt:lpstr>Engineering Reliability Initiatives</vt:lpstr>
      <vt:lpstr>SAM Support</vt:lpstr>
      <vt:lpstr>Issues or concerns</vt:lpstr>
      <vt:lpstr>Summarize the FY25 Run</vt:lpstr>
      <vt:lpstr>Strengths and Weaknesses </vt:lpstr>
      <vt:lpstr>Improvements and Goals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Azevedo</dc:creator>
  <cp:lastModifiedBy>Kathy Azevedo</cp:lastModifiedBy>
  <cp:revision>29</cp:revision>
  <dcterms:created xsi:type="dcterms:W3CDTF">2023-04-26T12:25:55Z</dcterms:created>
  <dcterms:modified xsi:type="dcterms:W3CDTF">2025-10-07T18:10:43Z</dcterms:modified>
</cp:coreProperties>
</file>