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  <p:sldMasterId id="2147483685" r:id="rId5"/>
  </p:sldMasterIdLst>
  <p:notesMasterIdLst>
    <p:notesMasterId r:id="rId18"/>
  </p:notesMasterIdLst>
  <p:sldIdLst>
    <p:sldId id="316" r:id="rId6"/>
    <p:sldId id="318" r:id="rId7"/>
    <p:sldId id="308" r:id="rId8"/>
    <p:sldId id="312" r:id="rId9"/>
    <p:sldId id="328" r:id="rId10"/>
    <p:sldId id="329" r:id="rId11"/>
    <p:sldId id="332" r:id="rId12"/>
    <p:sldId id="306" r:id="rId13"/>
    <p:sldId id="307" r:id="rId14"/>
    <p:sldId id="330" r:id="rId15"/>
    <p:sldId id="331" r:id="rId16"/>
    <p:sldId id="33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6" autoAdjust="0"/>
    <p:restoredTop sz="96206"/>
  </p:normalViewPr>
  <p:slideViewPr>
    <p:cSldViewPr snapToGrid="0">
      <p:cViewPr varScale="1">
        <p:scale>
          <a:sx n="77" d="100"/>
          <a:sy n="77" d="100"/>
        </p:scale>
        <p:origin x="13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2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83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0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1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4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4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0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10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4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10/17/2025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10/17/2025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9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77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3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7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7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10/17/2025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10/17/2025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10/17/2025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6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5387975" y="1599"/>
            <a:ext cx="6804025" cy="685480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1212210"/>
            <a:ext cx="6295015" cy="1462896"/>
          </a:xfrm>
        </p:spPr>
        <p:txBody>
          <a:bodyPr>
            <a:noAutofit/>
          </a:bodyPr>
          <a:lstStyle/>
          <a:p>
            <a:r>
              <a:rPr lang="en-US" dirty="0"/>
              <a:t>MOLLER Program – Progress and Plans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October 7,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Riad Suleiman</a:t>
            </a:r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2807BF-72A7-47F4-A294-AD622E57B4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 Run Retreat</a:t>
            </a:r>
          </a:p>
        </p:txBody>
      </p:sp>
    </p:spTree>
    <p:extLst>
      <p:ext uri="{BB962C8B-B14F-4D97-AF65-F5344CB8AC3E}">
        <p14:creationId xmlns:p14="http://schemas.microsoft.com/office/powerpoint/2010/main" val="271944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Injector Beam Studies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/>
              <a:t>Wien Flip symmetry measurements when using Vertical Wien and using Solenoids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adiabatic damping in Injector using parity DAQ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helicity pickup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transmission and parity-quality beam – evaluate apertures (A1, A2, A3, and A4)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Commission Helicity Magnets and test position feedback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vacuum window birefringence and photocathode analyzing power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Preform Chopper scans: measure electron beam properties along bunch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There are two spare photocathodes in prep chamber in addition to operation photocathode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800" dirty="0"/>
              <a:t>Evaluate these three photocathodes (quantum efficiency, polarization, and analyzing power) and plan to run MOLLER with best one</a:t>
            </a:r>
          </a:p>
        </p:txBody>
      </p:sp>
    </p:spTree>
    <p:extLst>
      <p:ext uri="{BB962C8B-B14F-4D97-AF65-F5344CB8AC3E}">
        <p14:creationId xmlns:p14="http://schemas.microsoft.com/office/powerpoint/2010/main" val="156932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Other Activities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Laser Table – 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altLang="en-US" sz="2000" dirty="0">
                <a:solidFill>
                  <a:srgbClr val="000000"/>
                </a:solidFill>
              </a:rPr>
              <a:t>ext SAM, MOLLER Collaboration want to install a new RTP cell on laser table followed by a few weeks of laser alignment and parity-quality laser beam studies:</a:t>
            </a:r>
          </a:p>
          <a:p>
            <a:pPr lvl="1"/>
            <a:r>
              <a:rPr lang="en-US" altLang="en-US" sz="1800" b="1" dirty="0">
                <a:solidFill>
                  <a:srgbClr val="000000"/>
                </a:solidFill>
              </a:rPr>
              <a:t>Need very clear roles and responsibilities</a:t>
            </a:r>
          </a:p>
          <a:p>
            <a:pPr marL="457200" lvl="1" indent="0">
              <a:buNone/>
            </a:pPr>
            <a:endParaRPr lang="en-US" altLang="en-US" sz="2000" dirty="0"/>
          </a:p>
          <a:p>
            <a:pPr marL="457200" lvl="1" indent="0">
              <a:buNone/>
            </a:pP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MOLLER Compton AI/ML:</a:t>
            </a:r>
          </a:p>
          <a:p>
            <a:pPr lvl="1"/>
            <a:r>
              <a:rPr lang="en-US" sz="1800" dirty="0"/>
              <a:t>Goal: minimize Compton detector background and deliver beam that achieves several competing objectives (beam sizes, phase advances, …)</a:t>
            </a:r>
          </a:p>
          <a:p>
            <a:pPr lvl="1"/>
            <a:r>
              <a:rPr lang="en-US" sz="1800" dirty="0"/>
              <a:t>Period-of-Performance: August 29, 2025 – October 31, 2027</a:t>
            </a:r>
          </a:p>
          <a:p>
            <a:pPr lvl="1"/>
            <a:r>
              <a:rPr lang="en-US" sz="1800" dirty="0"/>
              <a:t>Staff: CIS (Riad Suleiman), CASA  (Randy Gamage and He Zhang), and ACG (Adam Carpenter)</a:t>
            </a:r>
          </a:p>
          <a:p>
            <a:pPr lvl="1"/>
            <a:endParaRPr lang="en-US" sz="1800" dirty="0"/>
          </a:p>
          <a:p>
            <a:r>
              <a:rPr lang="en-US" sz="2000" dirty="0"/>
              <a:t> SBIR Phase II: possibility of new 6.8 MeV Wiens for polarization feedback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8BFF547-1629-5B43-9551-8254ADDB2D67}"/>
              </a:ext>
            </a:extLst>
          </p:cNvPr>
          <p:cNvSpPr/>
          <p:nvPr/>
        </p:nvSpPr>
        <p:spPr>
          <a:xfrm>
            <a:off x="5598616" y="2462338"/>
            <a:ext cx="5641942" cy="989815"/>
          </a:xfrm>
          <a:prstGeom prst="wedgeRoundRectCallout">
            <a:avLst>
              <a:gd name="adj1" fmla="val -31842"/>
              <a:gd name="adj2" fmla="val -77224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the new theme in 2026, while beam studies was the theme of 2025</a:t>
            </a:r>
          </a:p>
        </p:txBody>
      </p:sp>
    </p:spTree>
    <p:extLst>
      <p:ext uri="{BB962C8B-B14F-4D97-AF65-F5344CB8AC3E}">
        <p14:creationId xmlns:p14="http://schemas.microsoft.com/office/powerpoint/2010/main" val="217077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4CA3-5045-4E71-9D47-811A19B9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510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0258354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MOLLER 2025 Beam Studies: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Injector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Hall A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MOLLER Tasks –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Non-Beam Activities: RTP HV Driver, IA HV Driver, Helicity Magnets Controller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SAM25 Activities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Injector Beam Studies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Other Activities: Laser Table, MOLLER Compton AI/ML, SBIR Phase II MeV Wiens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8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Beam Studies – Injector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5BC65E-6A1B-4731-B445-2BFA7B96E2D1}"/>
              </a:ext>
            </a:extLst>
          </p:cNvPr>
          <p:cNvSpPr txBox="1">
            <a:spLocks/>
          </p:cNvSpPr>
          <p:nvPr/>
        </p:nvSpPr>
        <p:spPr>
          <a:xfrm>
            <a:off x="417230" y="1433189"/>
            <a:ext cx="5057296" cy="4741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Completed initial studies in Injector at 200 keV with encouraging results: 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Small helicity-correlated beam asymmetries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Good transmission (&gt;98%)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b="1" dirty="0"/>
              <a:t>Wiens slow helicity reversal (see Figure)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Charge and position feedbacks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Longitudinal beam polarization feedback using Wien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Measured adiabatic damping across Booster - transfer matrix shows adiabatic damping of about expected order of magnitude </a:t>
            </a:r>
          </a:p>
          <a:p>
            <a:pPr marL="0" indent="0">
              <a:buNone/>
            </a:pPr>
            <a:endParaRPr lang="en-US" sz="2000" b="1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Trained MOLLER students and postdocs</a:t>
            </a:r>
          </a:p>
          <a:p>
            <a:r>
              <a:rPr lang="en-US" sz="2000" dirty="0">
                <a:latin typeface="Arial"/>
                <a:cs typeface="Arial"/>
              </a:rPr>
              <a:t>Continue with more studies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2A6E339-EA78-4E2E-9EBB-B4F15CA24D7D}"/>
              </a:ext>
            </a:extLst>
          </p:cNvPr>
          <p:cNvSpPr/>
          <p:nvPr/>
        </p:nvSpPr>
        <p:spPr>
          <a:xfrm>
            <a:off x="9657681" y="3041310"/>
            <a:ext cx="1987496" cy="1772420"/>
          </a:xfrm>
          <a:prstGeom prst="wedgeRoundRectCallout">
            <a:avLst>
              <a:gd name="adj1" fmla="val -48293"/>
              <a:gd name="adj2" fmla="val 9884"/>
              <a:gd name="adj3" fmla="val 16667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Helicity-correlated position differences are very similar – good cancellation when combining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7">
                <a:extLst>
                  <a:ext uri="{FF2B5EF4-FFF2-40B4-BE49-F238E27FC236}">
                    <a16:creationId xmlns:a16="http://schemas.microsoft.com/office/drawing/2014/main" id="{EEA4FBBF-2098-4DA2-9283-FB3C9FA2D420}"/>
                  </a:ext>
                </a:extLst>
              </p:cNvPr>
              <p:cNvSpPr/>
              <p:nvPr/>
            </p:nvSpPr>
            <p:spPr>
              <a:xfrm>
                <a:off x="9687738" y="1838228"/>
                <a:ext cx="1755508" cy="834045"/>
              </a:xfrm>
              <a:prstGeom prst="wedgeRoundRectCallout">
                <a:avLst>
                  <a:gd name="adj1" fmla="val -57503"/>
                  <a:gd name="adj2" fmla="val 24633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Flip Right</a:t>
                </a:r>
              </a:p>
              <a:p>
                <a:pPr algn="ctr"/>
                <a:r>
                  <a:rPr lang="en-US" sz="1200" dirty="0"/>
                  <a:t>Wien 45.9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V, 90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Solenoids, 45.9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H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Speech Bubble: Rectangle with Corners Rounded 7">
                <a:extLst>
                  <a:ext uri="{FF2B5EF4-FFF2-40B4-BE49-F238E27FC236}">
                    <a16:creationId xmlns:a16="http://schemas.microsoft.com/office/drawing/2014/main" id="{EEA4FBBF-2098-4DA2-9283-FB3C9FA2D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738" y="1838228"/>
                <a:ext cx="1755508" cy="834045"/>
              </a:xfrm>
              <a:prstGeom prst="wedgeRoundRectCallout">
                <a:avLst>
                  <a:gd name="adj1" fmla="val -57503"/>
                  <a:gd name="adj2" fmla="val 24633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1FC7AE48-D665-4776-A82E-445759ACA6F5}"/>
              </a:ext>
            </a:extLst>
          </p:cNvPr>
          <p:cNvGrpSpPr/>
          <p:nvPr/>
        </p:nvGrpSpPr>
        <p:grpSpPr>
          <a:xfrm>
            <a:off x="5972905" y="1324711"/>
            <a:ext cx="3502868" cy="5443776"/>
            <a:chOff x="5972905" y="1324711"/>
            <a:chExt cx="3502868" cy="5443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041067-7E35-45DC-96BA-552455926556}"/>
                </a:ext>
              </a:extLst>
            </p:cNvPr>
            <p:cNvGrpSpPr/>
            <p:nvPr/>
          </p:nvGrpSpPr>
          <p:grpSpPr>
            <a:xfrm>
              <a:off x="5972905" y="1324711"/>
              <a:ext cx="3502868" cy="5443776"/>
              <a:chOff x="5972905" y="1324711"/>
              <a:chExt cx="3502868" cy="5443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01B9B7-D15E-47A3-870A-698AA51C5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847" t="606" r="2033" b="6057"/>
              <a:stretch/>
            </p:blipFill>
            <p:spPr>
              <a:xfrm>
                <a:off x="6202877" y="1324711"/>
                <a:ext cx="3272896" cy="251561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18A6AE0-3842-4DFB-90CB-34284FCBF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824" r="2123" b="7018"/>
              <a:stretch/>
            </p:blipFill>
            <p:spPr>
              <a:xfrm>
                <a:off x="6183963" y="3958742"/>
                <a:ext cx="3291810" cy="251561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48512C-586B-4D34-B43E-F935E55C9AAB}"/>
                  </a:ext>
                </a:extLst>
              </p:cNvPr>
              <p:cNvSpPr txBox="1"/>
              <p:nvPr/>
            </p:nvSpPr>
            <p:spPr>
              <a:xfrm>
                <a:off x="6311459" y="6429933"/>
                <a:ext cx="29787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Injector Beam Position Monitor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97726F-FE9A-4659-82B5-F0F1ED4F7756}"/>
                  </a:ext>
                </a:extLst>
              </p:cNvPr>
              <p:cNvSpPr txBox="1"/>
              <p:nvPr/>
            </p:nvSpPr>
            <p:spPr>
              <a:xfrm rot="16200000">
                <a:off x="3882047" y="3568100"/>
                <a:ext cx="45202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Helicity Correlated Position Differences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BCCC66-9B63-45A9-9C93-7E368E83A9DD}"/>
                </a:ext>
              </a:extLst>
            </p:cNvPr>
            <p:cNvSpPr txBox="1"/>
            <p:nvPr/>
          </p:nvSpPr>
          <p:spPr>
            <a:xfrm>
              <a:off x="6519553" y="1413463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F0FCBB-7294-4B7E-9587-786C83446A85}"/>
                </a:ext>
              </a:extLst>
            </p:cNvPr>
            <p:cNvSpPr txBox="1"/>
            <p:nvPr/>
          </p:nvSpPr>
          <p:spPr>
            <a:xfrm>
              <a:off x="6596956" y="2672273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1A7CC-846E-4857-9A26-16ED9F857389}"/>
                </a:ext>
              </a:extLst>
            </p:cNvPr>
            <p:cNvSpPr txBox="1"/>
            <p:nvPr/>
          </p:nvSpPr>
          <p:spPr>
            <a:xfrm>
              <a:off x="6596956" y="4042694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653D44-3345-433D-943E-CF6F91A3BA42}"/>
                </a:ext>
              </a:extLst>
            </p:cNvPr>
            <p:cNvSpPr txBox="1"/>
            <p:nvPr/>
          </p:nvSpPr>
          <p:spPr>
            <a:xfrm>
              <a:off x="6519553" y="5312153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peech Bubble: Rectangle with Corners Rounded 7">
                <a:extLst>
                  <a:ext uri="{FF2B5EF4-FFF2-40B4-BE49-F238E27FC236}">
                    <a16:creationId xmlns:a16="http://schemas.microsoft.com/office/drawing/2014/main" id="{0D67864C-94E7-3C4B-970C-9DC6123AD46D}"/>
                  </a:ext>
                </a:extLst>
              </p:cNvPr>
              <p:cNvSpPr/>
              <p:nvPr/>
            </p:nvSpPr>
            <p:spPr>
              <a:xfrm>
                <a:off x="9687738" y="5312153"/>
                <a:ext cx="1755508" cy="834045"/>
              </a:xfrm>
              <a:prstGeom prst="wedgeRoundRectCallout">
                <a:avLst>
                  <a:gd name="adj1" fmla="val -57503"/>
                  <a:gd name="adj2" fmla="val 24633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Flip Left</a:t>
                </a:r>
              </a:p>
              <a:p>
                <a:pPr algn="ctr"/>
                <a:r>
                  <a:rPr lang="en-US" sz="1200" dirty="0"/>
                  <a:t>Wien -44.1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V, 90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Solenoids, -44.1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H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Speech Bubble: Rectangle with Corners Rounded 7">
                <a:extLst>
                  <a:ext uri="{FF2B5EF4-FFF2-40B4-BE49-F238E27FC236}">
                    <a16:creationId xmlns:a16="http://schemas.microsoft.com/office/drawing/2014/main" id="{0D67864C-94E7-3C4B-970C-9DC6123AD4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738" y="5312153"/>
                <a:ext cx="1755508" cy="834045"/>
              </a:xfrm>
              <a:prstGeom prst="wedgeRoundRectCallout">
                <a:avLst>
                  <a:gd name="adj1" fmla="val -57503"/>
                  <a:gd name="adj2" fmla="val 2463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75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Beam Studies – Hall 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77240C-9E5C-4F1D-9653-A9E7A346432D}"/>
              </a:ext>
            </a:extLst>
          </p:cNvPr>
          <p:cNvSpPr txBox="1">
            <a:spLocks/>
          </p:cNvSpPr>
          <p:nvPr/>
        </p:nvSpPr>
        <p:spPr>
          <a:xfrm>
            <a:off x="417229" y="1476306"/>
            <a:ext cx="11285837" cy="46513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2025 run period was last opportunity for MOLLER beam studies in Hall A</a:t>
            </a:r>
          </a:p>
          <a:p>
            <a:r>
              <a:rPr lang="en-US" sz="2400" dirty="0"/>
              <a:t>Completed beam studies: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Studied Fast Feedback (FFB) system to reduce line-harmonics position and energy noise (system was routinely used in 6 GeV era but rarely after 12 GeV upgrade):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sz="1800" dirty="0"/>
              <a:t>Hall A 2025 physics run had FFB ON during routine operations 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sz="1800" dirty="0"/>
              <a:t>Measured beam noise using MOLLER parity data acquisition system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sz="1800" dirty="0"/>
              <a:t>Measured beam noise using accelerator </a:t>
            </a:r>
            <a:r>
              <a:rPr lang="en-US" sz="1800" dirty="0" err="1"/>
              <a:t>LabJack</a:t>
            </a:r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Measured adiabatic damping with accelerator tools (</a:t>
            </a:r>
            <a:r>
              <a:rPr lang="en-US" sz="2000" dirty="0" err="1"/>
              <a:t>raytrace</a:t>
            </a:r>
            <a:r>
              <a:rPr lang="en-US" sz="2000" dirty="0"/>
              <a:t>) – more work to develop this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Tested Beam Modulation (position, angle, and energy) – system is fully operational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Tested Polarization Feedback using Horizontal Wien – acceptable beam in Injector and Halls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D481B55-8A70-A741-8140-F7F990A4EDC9}"/>
              </a:ext>
            </a:extLst>
          </p:cNvPr>
          <p:cNvSpPr/>
          <p:nvPr/>
        </p:nvSpPr>
        <p:spPr>
          <a:xfrm>
            <a:off x="9543139" y="3295387"/>
            <a:ext cx="1697419" cy="732309"/>
          </a:xfrm>
          <a:prstGeom prst="wedgeRoundRectCallout">
            <a:avLst>
              <a:gd name="adj1" fmla="val -24490"/>
              <a:gd name="adj2" fmla="val -46748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on FFB in next slide </a:t>
            </a:r>
          </a:p>
        </p:txBody>
      </p:sp>
    </p:spTree>
    <p:extLst>
      <p:ext uri="{BB962C8B-B14F-4D97-AF65-F5344CB8AC3E}">
        <p14:creationId xmlns:p14="http://schemas.microsoft.com/office/powerpoint/2010/main" val="236506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Fast Feedback Studies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950481-40D6-40AD-9A1B-339A7D8D5AB2}"/>
              </a:ext>
            </a:extLst>
          </p:cNvPr>
          <p:cNvSpPr txBox="1">
            <a:spLocks/>
          </p:cNvSpPr>
          <p:nvPr/>
        </p:nvSpPr>
        <p:spPr>
          <a:xfrm>
            <a:off x="453081" y="1314022"/>
            <a:ext cx="11285837" cy="51342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FFB is designed to reduce </a:t>
            </a:r>
            <a:r>
              <a:rPr lang="en-US" sz="2000" dirty="0" err="1"/>
              <a:t>rms</a:t>
            </a:r>
            <a:r>
              <a:rPr lang="en-US" sz="2000" dirty="0"/>
              <a:t> motion at 60 Hz, 120, and 180 Hz line harmonics (and near dc). Most of motion above 200 Hz is either unaffected or slightly amplified by FFB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b="1" dirty="0"/>
              <a:t>Beam studies showed that FFB system works as designed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r>
              <a:rPr lang="en-US" sz="2000" dirty="0"/>
              <a:t>FFB was designed to reduce </a:t>
            </a:r>
            <a:r>
              <a:rPr lang="en-US" sz="2000" dirty="0" err="1"/>
              <a:t>rms</a:t>
            </a:r>
            <a:r>
              <a:rPr lang="en-US" sz="2000" dirty="0"/>
              <a:t> motion in 60 Hz harmonics not </a:t>
            </a:r>
            <a:r>
              <a:rPr lang="en-US" sz="2000" dirty="0" err="1"/>
              <a:t>rms</a:t>
            </a:r>
            <a:r>
              <a:rPr lang="en-US" sz="2000" dirty="0"/>
              <a:t> differences in a band with aliased signals</a:t>
            </a:r>
          </a:p>
          <a:p>
            <a:pPr lvl="1"/>
            <a:r>
              <a:rPr lang="en-US" sz="1800" dirty="0"/>
              <a:t>FFB will always increase these </a:t>
            </a:r>
            <a:r>
              <a:rPr lang="en-US" sz="1800" dirty="0" err="1"/>
              <a:t>rms</a:t>
            </a:r>
            <a:r>
              <a:rPr lang="en-US" sz="1800" dirty="0"/>
              <a:t> differences when on</a:t>
            </a:r>
          </a:p>
          <a:p>
            <a:endParaRPr lang="en-US" sz="2000" dirty="0"/>
          </a:p>
          <a:p>
            <a:r>
              <a:rPr lang="en-US" sz="2000" dirty="0"/>
              <a:t>MOLLER still wants FFB on to reduce overall beam motion and stabilize beam energy (</a:t>
            </a:r>
            <a:r>
              <a:rPr lang="en-US" sz="2000" b="1" dirty="0"/>
              <a:t>MOLLER ERR Comment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Excessive noise in vertical position is due to SEE BPMs readout – any beam current noise adds artificial noise to vertical but not horizontal position (</a:t>
            </a:r>
            <a:r>
              <a:rPr lang="en-US" sz="2000" b="1" dirty="0"/>
              <a:t>ERR Comment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b="1" dirty="0"/>
              <a:t>Investigate and reduce beam current noise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3ED1EB5-2F4D-E743-BA05-752947996BF0}"/>
              </a:ext>
            </a:extLst>
          </p:cNvPr>
          <p:cNvSpPr/>
          <p:nvPr/>
        </p:nvSpPr>
        <p:spPr>
          <a:xfrm>
            <a:off x="9207238" y="3260768"/>
            <a:ext cx="2146562" cy="866498"/>
          </a:xfrm>
          <a:prstGeom prst="wedgeRoundRectCallout">
            <a:avLst>
              <a:gd name="adj1" fmla="val -24490"/>
              <a:gd name="adj2" fmla="val -46748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Many thanks to Nick Sereno </a:t>
            </a:r>
          </a:p>
        </p:txBody>
      </p:sp>
    </p:spTree>
    <p:extLst>
      <p:ext uri="{BB962C8B-B14F-4D97-AF65-F5344CB8AC3E}">
        <p14:creationId xmlns:p14="http://schemas.microsoft.com/office/powerpoint/2010/main" val="163735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Tasks –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1E5D6A-3FD2-4AE1-A48B-521763718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91266"/>
              </p:ext>
            </p:extLst>
          </p:nvPr>
        </p:nvGraphicFramePr>
        <p:xfrm>
          <a:off x="439387" y="1427265"/>
          <a:ext cx="10801171" cy="49024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75013">
                  <a:extLst>
                    <a:ext uri="{9D8B030D-6E8A-4147-A177-3AD203B41FA5}">
                      <a16:colId xmlns:a16="http://schemas.microsoft.com/office/drawing/2014/main" val="2443244176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837299424"/>
                    </a:ext>
                  </a:extLst>
                </a:gridCol>
                <a:gridCol w="3273552">
                  <a:extLst>
                    <a:ext uri="{9D8B030D-6E8A-4147-A177-3AD203B41FA5}">
                      <a16:colId xmlns:a16="http://schemas.microsoft.com/office/drawing/2014/main" val="2985176365"/>
                    </a:ext>
                  </a:extLst>
                </a:gridCol>
                <a:gridCol w="2551176">
                  <a:extLst>
                    <a:ext uri="{9D8B030D-6E8A-4147-A177-3AD203B41FA5}">
                      <a16:colId xmlns:a16="http://schemas.microsoft.com/office/drawing/2014/main" val="1075503146"/>
                    </a:ext>
                  </a:extLst>
                </a:gridCol>
                <a:gridCol w="2376686">
                  <a:extLst>
                    <a:ext uri="{9D8B030D-6E8A-4147-A177-3AD203B41FA5}">
                      <a16:colId xmlns:a16="http://schemas.microsoft.com/office/drawing/2014/main" val="1764674269"/>
                    </a:ext>
                  </a:extLst>
                </a:gridCol>
                <a:gridCol w="597696">
                  <a:extLst>
                    <a:ext uri="{9D8B030D-6E8A-4147-A177-3AD203B41FA5}">
                      <a16:colId xmlns:a16="http://schemas.microsoft.com/office/drawing/2014/main" val="670148764"/>
                    </a:ext>
                  </a:extLst>
                </a:gridCol>
              </a:tblGrid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Task ID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Topic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Scope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Status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Comment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Completion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4181111987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Helicity Generator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Helicity board with new settings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Settings are available and tested at 2 kHz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 CEBAF-wide beam test to check readiness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94441880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Helicity Decoder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Boards for delayed helicity reporting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Built and distributed to  few users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All DAQs must use – distribute boards to halls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48255159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RTP Pockels Cell HV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a new 8-channel driver, with 10 µs risetime,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Final optimization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Install in SAM25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637879974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IA HV Driver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a new 4-channel driver, with 10 µs risetime,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Prototype design is ready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Build, test, and install in 2026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20743147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Helicity Magnets Controller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new control system, with 10 µs rise-time,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Requirement document is ready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Build, test, and install in 2026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694256484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Polarization Feedback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Provide Wien feedback  to keep longitudinal polarization within 0.03°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Beam tests showed viability of using keV Wiens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Possible Phase II SBIR to build MeV Wiens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174196708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Wien Filter Slow Reversal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Study Wiens Flip-Right and Flip-Left setups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Initial beam studies showed a reasonable reversal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Must fix vacuum spikes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536368545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Injector Transmission and PQB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Optimize injector transmission for &gt; 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Initial beam studies showed acceptable transmission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Evaluate apertures (A1, A2, A3, and A4)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70298482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Matching and Adiabatic Damping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Deliver matched beam and adequate damping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Measured across Booster, Accelerator will use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raytrace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Finish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raytrace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analysis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57082619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Fast Feedback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Test and maintain existing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FFB works as designed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Measure current noise affecting vertical position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157068543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Compton Polarimeter Background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Setup beam thru polarimeter with low halo &gt; 100 Hz/µA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Added harp. No beam to Hall A till 2027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Working on Compton AI/ML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285249717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Beam Modulation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Hot checkout and maintain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Beam study showed a working system, need final results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Collaboration want current modulation (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request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07992782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Phase Advance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Design Hall A beam optics with sufficient phase advance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Was done before and designed optics with phase advance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Test in 2027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529419812"/>
                  </a:ext>
                </a:extLst>
              </a:tr>
              <a:tr h="241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sngStrike">
                          <a:effectLst/>
                        </a:rPr>
                        <a:t>14</a:t>
                      </a:r>
                      <a:endParaRPr lang="en-US" sz="800" b="1" i="0" u="none" strike="sng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sngStrike" dirty="0">
                          <a:effectLst/>
                        </a:rPr>
                        <a:t>K-long Beam</a:t>
                      </a:r>
                      <a:endParaRPr lang="en-US" sz="800" b="0" i="0" u="none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Study photocathode effects and beam loading in Linacs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K-long is not running in Hall D during MOLLER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Propose to retire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sngStrike" dirty="0">
                          <a:effectLst/>
                        </a:rPr>
                        <a:t>--</a:t>
                      </a:r>
                      <a:endParaRPr lang="en-US" sz="800" b="1" i="0" u="none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157273787"/>
                  </a:ext>
                </a:extLst>
              </a:tr>
              <a:tr h="241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Low Beam Current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Deliver low beam current for detectors calibration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Task, </a:t>
                      </a:r>
                      <a:r>
                        <a:rPr lang="en-US" sz="800" b="1" u="none" strike="noStrike" dirty="0">
                          <a:effectLst/>
                        </a:rPr>
                        <a:t>ERR Recommendation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MOLLER collaboration will provide requirements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5999440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Control of Charge Asymmetry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Measure and control charge asymmetry of Halls B, C, 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New IA system was added in Hall D laser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 feedback tests for Hall B and D beams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07379822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PQB in Injector and Hall 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Setup PQB in injector and Hall A and perform beam studies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Performed initial beam studies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More beam studies and reduce vertical position noise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114843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Hallo Monitors in Hall 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Install halo target and detectors and provide FSD and EPICS controls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New halo monitor is being built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Install halo monitor in Hall A beamline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5868027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MOLLER Apparatus Protection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Protect apparatus from beam mis-steering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Comprehensive scheme has been outlined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Implement with Ops and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RadCon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Group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(ERR Comment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704010485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BPM Receivers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receivers in Hall A line instead of old SEE electronics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Digital receivers are ready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Implement during MOLLER installation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233213778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20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BCM Receivers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BCM receivers in Hall A line to meet linearity and noise requirements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Receivers meet linearity requirement but not resolution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Identify source of noise and rebuild digital receivers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213186551"/>
                  </a:ext>
                </a:extLst>
              </a:tr>
            </a:tbl>
          </a:graphicData>
        </a:graphic>
      </p:graphicFrame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0CE724A-6A1F-5047-B0B3-8452367D9017}"/>
              </a:ext>
            </a:extLst>
          </p:cNvPr>
          <p:cNvSpPr/>
          <p:nvPr/>
        </p:nvSpPr>
        <p:spPr>
          <a:xfrm>
            <a:off x="8625526" y="6389746"/>
            <a:ext cx="1765792" cy="246816"/>
          </a:xfrm>
          <a:prstGeom prst="wedgeRoundRectCallout">
            <a:avLst>
              <a:gd name="adj1" fmla="val -31434"/>
              <a:gd name="adj2" fmla="val -415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Items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259927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B32E69-1CD3-46C8-87BC-2BF3111BDCB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74062" y="1424693"/>
                <a:ext cx="5798137" cy="4901356"/>
              </a:xfrm>
            </p:spPr>
            <p:txBody>
              <a:bodyPr/>
              <a:lstStyle/>
              <a:p>
                <a:r>
                  <a:rPr lang="en-US" sz="2000" dirty="0"/>
                  <a:t>Rubidium-Titanyl-Phosphate (RTP) Pockels cell is used to produce Right-handed and Left-handed circularly-polarized laser light</a:t>
                </a:r>
              </a:p>
              <a:p>
                <a:endParaRPr lang="en-US" sz="1800" dirty="0"/>
              </a:p>
              <a:p>
                <a:r>
                  <a:rPr lang="en-US" sz="2000" dirty="0"/>
                  <a:t>UVA Prototype Driver:</a:t>
                </a:r>
              </a:p>
              <a:p>
                <a:pPr lvl="1"/>
                <a:r>
                  <a:rPr lang="en-US" sz="1600" dirty="0"/>
                  <a:t>Use an opto-diode to switch HV between ±800 V</a:t>
                </a:r>
              </a:p>
              <a:p>
                <a:pPr lvl="1"/>
                <a:r>
                  <a:rPr lang="en-US" sz="1600" dirty="0"/>
                  <a:t>Switching time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/>
                  <a:t> µs and ringing amplitude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In use since </a:t>
                </a:r>
                <a:r>
                  <a:rPr lang="en-US" sz="1600" dirty="0" err="1"/>
                  <a:t>PREx</a:t>
                </a:r>
                <a:r>
                  <a:rPr lang="en-US" sz="1600" dirty="0"/>
                  <a:t>-II</a:t>
                </a:r>
              </a:p>
              <a:p>
                <a:pPr lvl="1"/>
                <a:endParaRPr lang="en-US" sz="1600" dirty="0"/>
              </a:p>
              <a:p>
                <a:pPr marL="342900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2000" dirty="0" err="1"/>
                  <a:t>JLab</a:t>
                </a:r>
                <a:r>
                  <a:rPr lang="en-US" sz="2000" dirty="0"/>
                  <a:t> Driver: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Designed and built by Steven Covert and Jim </a:t>
                </a:r>
                <a:r>
                  <a:rPr lang="en-US" sz="1600" dirty="0" err="1"/>
                  <a:t>Kortze</a:t>
                </a:r>
                <a:r>
                  <a:rPr lang="en-US" sz="1600" dirty="0"/>
                  <a:t> – use MOSFET transistors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Prototype tested in November 2024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Production driver to be installed in SAM25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B32E69-1CD3-46C8-87BC-2BF3111BDC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4062" y="1424693"/>
                <a:ext cx="5798137" cy="4901356"/>
              </a:xfrm>
              <a:blipFill>
                <a:blip r:embed="rId2"/>
                <a:stretch>
                  <a:fillRect l="-946" t="-622" r="-1893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685B665-94F1-4B60-9EAB-FEE8C9E0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New </a:t>
            </a:r>
            <a:r>
              <a:rPr lang="en-US" dirty="0" err="1"/>
              <a:t>JLab</a:t>
            </a:r>
            <a:r>
              <a:rPr lang="en-US" dirty="0"/>
              <a:t> RTP HV Driver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63-3FF8-44D6-B17E-AEC2513D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49E5BE-9EB6-459A-83DE-8793683D27B2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A86C20-A12D-4BA1-923E-C3BD18CF1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15378"/>
          <a:stretch/>
        </p:blipFill>
        <p:spPr>
          <a:xfrm>
            <a:off x="6215109" y="1820217"/>
            <a:ext cx="5188287" cy="3899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3E3BD-6944-4CA6-9141-A14EF9FD4181}"/>
              </a:ext>
            </a:extLst>
          </p:cNvPr>
          <p:cNvSpPr txBox="1"/>
          <p:nvPr/>
        </p:nvSpPr>
        <p:spPr>
          <a:xfrm>
            <a:off x="8719043" y="3355105"/>
            <a:ext cx="84991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HV Driver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44E44-0C14-43B7-8CB5-5F01F6B7D2F1}"/>
              </a:ext>
            </a:extLst>
          </p:cNvPr>
          <p:cNvSpPr txBox="1"/>
          <p:nvPr/>
        </p:nvSpPr>
        <p:spPr>
          <a:xfrm>
            <a:off x="7006210" y="2834599"/>
            <a:ext cx="10848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RTP Crystals</a:t>
            </a:r>
          </a:p>
        </p:txBody>
      </p:sp>
    </p:spTree>
    <p:extLst>
      <p:ext uri="{BB962C8B-B14F-4D97-AF65-F5344CB8AC3E}">
        <p14:creationId xmlns:p14="http://schemas.microsoft.com/office/powerpoint/2010/main" val="161981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IA HV Driver and Helicity Magnets Controller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D754887-4D27-4C06-8966-B14BB3A37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792" y="1314023"/>
                <a:ext cx="6119047" cy="501201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New Intensity Attenuator (IA) HV Driver is planned</a:t>
                </a:r>
              </a:p>
              <a:p>
                <a:r>
                  <a:rPr lang="en-US" sz="1600" dirty="0"/>
                  <a:t>Use ±105 V precision Operational Amplifiers</a:t>
                </a:r>
              </a:p>
              <a:p>
                <a:r>
                  <a:rPr lang="en-US" sz="1600" dirty="0"/>
                  <a:t>Switching time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/>
                  <a:t> µs</a:t>
                </a:r>
              </a:p>
              <a:p>
                <a:r>
                  <a:rPr lang="en-US" sz="1600" dirty="0"/>
                  <a:t>IA system for each Hall (A, B, C, and D)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D754887-4D27-4C06-8966-B14BB3A37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92" y="1314023"/>
                <a:ext cx="6119047" cy="5012012"/>
              </a:xfrm>
              <a:prstGeom prst="rect">
                <a:avLst/>
              </a:prstGeom>
              <a:blipFill>
                <a:blip r:embed="rId3"/>
                <a:stretch>
                  <a:fillRect l="-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DED947B-3ECA-421E-BD24-4702CD71C2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9196" y="1314023"/>
                <a:ext cx="5022647" cy="501201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New Helicity Magnets controller is planned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Switching time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µs – need to overdrive magnets or use ceramic pipes (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ERR Comment</a:t>
                </a:r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Four air-core magnets made of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Litz</a:t>
                </a:r>
                <a:r>
                  <a:rPr lang="en-US" sz="1600" dirty="0">
                    <a:solidFill>
                      <a:schemeClr val="tx1"/>
                    </a:solidFill>
                  </a:rPr>
                  <a:t> wire are installed in Injector MeV region</a:t>
                </a: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DED947B-3ECA-421E-BD24-4702CD71C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196" y="1314023"/>
                <a:ext cx="5022647" cy="5012019"/>
              </a:xfrm>
              <a:prstGeom prst="rect">
                <a:avLst/>
              </a:prstGeom>
              <a:blipFill>
                <a:blip r:embed="rId4"/>
                <a:stretch>
                  <a:fillRect l="-2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7A9A8-6149-418A-843E-DEBFDB69E1DC}"/>
              </a:ext>
            </a:extLst>
          </p:cNvPr>
          <p:cNvGrpSpPr>
            <a:grpSpLocks noChangeAspect="1"/>
          </p:cNvGrpSpPr>
          <p:nvPr/>
        </p:nvGrpSpPr>
        <p:grpSpPr>
          <a:xfrm>
            <a:off x="704383" y="2998536"/>
            <a:ext cx="4876800" cy="3329777"/>
            <a:chOff x="672915" y="2690149"/>
            <a:chExt cx="4876800" cy="33297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5128B6-4A11-4662-A447-56B7D2900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3"/>
            <a:stretch/>
          </p:blipFill>
          <p:spPr>
            <a:xfrm>
              <a:off x="672915" y="2690149"/>
              <a:ext cx="4876800" cy="33297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348AEB-D3A8-4BDB-B417-B67F53B3F9CC}"/>
                </a:ext>
              </a:extLst>
            </p:cNvPr>
            <p:cNvSpPr txBox="1"/>
            <p:nvPr/>
          </p:nvSpPr>
          <p:spPr>
            <a:xfrm>
              <a:off x="3224664" y="4832480"/>
              <a:ext cx="813492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KD*P PC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C9AEE9-C721-4B47-936B-ABC114A35392}"/>
                </a:ext>
              </a:extLst>
            </p:cNvPr>
            <p:cNvSpPr txBox="1"/>
            <p:nvPr/>
          </p:nvSpPr>
          <p:spPr>
            <a:xfrm>
              <a:off x="1362954" y="4518949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83135B-F782-4730-BEAA-83A9341F1A8C}"/>
                </a:ext>
              </a:extLst>
            </p:cNvPr>
            <p:cNvSpPr txBox="1"/>
            <p:nvPr/>
          </p:nvSpPr>
          <p:spPr>
            <a:xfrm>
              <a:off x="1787306" y="4806274"/>
              <a:ext cx="681597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λ/2 WP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593B97-3E66-44E3-AE62-074158D2F6FE}"/>
                </a:ext>
              </a:extLst>
            </p:cNvPr>
            <p:cNvSpPr txBox="1"/>
            <p:nvPr/>
          </p:nvSpPr>
          <p:spPr>
            <a:xfrm>
              <a:off x="4834543" y="4696435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9644B0F-F2D6-495E-AA20-7B6B90C71F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66" r="15353"/>
          <a:stretch/>
        </p:blipFill>
        <p:spPr>
          <a:xfrm rot="5400000">
            <a:off x="7556298" y="2721574"/>
            <a:ext cx="336844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SAM25 Activities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Investigate Wiens vacuum spikes</a:t>
            </a:r>
          </a:p>
          <a:p>
            <a:r>
              <a:rPr lang="en-US" sz="2400" dirty="0"/>
              <a:t>Laser Table Tasks: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laser power noise spectra 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Isolate why Hall A Tune-Mode-Generator extinction ratio is 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Determine root cause for Hall A laser drift 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photocathode analyzing power with anode biased at low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Check laser beam position on vacuum window for different </a:t>
            </a:r>
            <a:r>
              <a:rPr lang="en-US" sz="2000" i="1" dirty="0" err="1"/>
              <a:t>xy</a:t>
            </a:r>
            <a:r>
              <a:rPr lang="en-US" sz="2000" dirty="0"/>
              <a:t>-stage values covering photocathode active area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/>
              <a:t>Measure degree-of-linear-polarization </a:t>
            </a:r>
            <a:r>
              <a:rPr lang="en-US" sz="2000" dirty="0"/>
              <a:t>before and after steering lens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rise-time KD*P </a:t>
            </a:r>
            <a:r>
              <a:rPr lang="en-US" sz="2000" dirty="0" err="1"/>
              <a:t>Pockels</a:t>
            </a:r>
            <a:r>
              <a:rPr lang="en-US" sz="2000" dirty="0"/>
              <a:t> cell of IA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Change reference laser to Hall A (MOLLER and high current laser) instead of Hall B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Install a camera to monitor laser beam size and pointing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C04D254-1FA7-534B-A768-69D379B5A797}"/>
              </a:ext>
            </a:extLst>
          </p:cNvPr>
          <p:cNvSpPr/>
          <p:nvPr/>
        </p:nvSpPr>
        <p:spPr>
          <a:xfrm>
            <a:off x="8710367" y="2253656"/>
            <a:ext cx="2417070" cy="1149420"/>
          </a:xfrm>
          <a:prstGeom prst="wedgeRoundRectCallout">
            <a:avLst>
              <a:gd name="adj1" fmla="val -24490"/>
              <a:gd name="adj2" fmla="val -46748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Hall A Laser is  not ready for MOLLER </a:t>
            </a:r>
          </a:p>
        </p:txBody>
      </p:sp>
    </p:spTree>
    <p:extLst>
      <p:ext uri="{BB962C8B-B14F-4D97-AF65-F5344CB8AC3E}">
        <p14:creationId xmlns:p14="http://schemas.microsoft.com/office/powerpoint/2010/main" val="1153018004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1_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14" ma:contentTypeDescription="Create a new document." ma:contentTypeScope="" ma:versionID="bd28b30c3dbfaa8682b75f1b25a70f13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ab6e2701ed48914029b246c140fed032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d9a9a06-a251-4954-ba57-1f60e5fb816a}" ma:internalName="TaxCatchAll" ma:showField="CatchAllData" ma:web="b3d45c07-3350-48b8-8699-306b33596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24de50-05d1-4ead-956f-39ed5306b4ae">
      <Terms xmlns="http://schemas.microsoft.com/office/infopath/2007/PartnerControls"/>
    </lcf76f155ced4ddcb4097134ff3c332f>
    <TaxCatchAll xmlns="b3d45c07-3350-48b8-8699-306b33596a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926022-DE24-4DBE-BB06-25140B9C10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54C9BC-52AE-4B0C-8E8B-650ACC8B8443}">
  <ds:schemaRefs>
    <ds:schemaRef ds:uri="http://purl.org/dc/elements/1.1/"/>
    <ds:schemaRef ds:uri="http://schemas.openxmlformats.org/package/2006/metadata/core-properties"/>
    <ds:schemaRef ds:uri="http://purl.org/dc/dcmitype/"/>
    <ds:schemaRef ds:uri="b3d45c07-3350-48b8-8699-306b33596a2c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8d24de50-05d1-4ead-956f-39ed5306b4a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CD7C47-21A9-4F17-9919-BC6FA5F801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Template_010825(1)</Template>
  <TotalTime>1502</TotalTime>
  <Words>1819</Words>
  <Application>Microsoft Office PowerPoint</Application>
  <PresentationFormat>Widescreen</PresentationFormat>
  <Paragraphs>287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Wingdings</vt:lpstr>
      <vt:lpstr>Arial</vt:lpstr>
      <vt:lpstr>Calibri</vt:lpstr>
      <vt:lpstr>Cambria Math</vt:lpstr>
      <vt:lpstr>Jefferson Lab Theme 1</vt:lpstr>
      <vt:lpstr>1_Jefferson Lab Theme 1</vt:lpstr>
      <vt:lpstr>MOLLER Program – Progress and Plans</vt:lpstr>
      <vt:lpstr>Outline </vt:lpstr>
      <vt:lpstr>MOLLER Beam Studies – Injector</vt:lpstr>
      <vt:lpstr>MOLLER Beam Studies – Hall A</vt:lpstr>
      <vt:lpstr>Results of Fast Feedback Studies</vt:lpstr>
      <vt:lpstr>MOLLER Tasks – status</vt:lpstr>
      <vt:lpstr>Plans – New JLab RTP HV Driver</vt:lpstr>
      <vt:lpstr>Plans – IA HV Driver and Helicity Magnets Controller</vt:lpstr>
      <vt:lpstr>Plans – SAM25 Activities</vt:lpstr>
      <vt:lpstr>Plans – Injector Beam Studies</vt:lpstr>
      <vt:lpstr>Plans – Other Activities</vt:lpstr>
      <vt:lpstr> Thank you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Riad Suleiman</cp:lastModifiedBy>
  <cp:revision>446</cp:revision>
  <cp:lastPrinted>2024-11-21T18:51:38Z</cp:lastPrinted>
  <dcterms:created xsi:type="dcterms:W3CDTF">2025-01-23T16:55:45Z</dcterms:created>
  <dcterms:modified xsi:type="dcterms:W3CDTF">2025-10-17T13:11:58Z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