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</p:sldMasterIdLst>
  <p:notesMasterIdLst>
    <p:notesMasterId r:id="rId15"/>
  </p:notesMasterIdLst>
  <p:sldIdLst>
    <p:sldId id="256" r:id="rId3"/>
    <p:sldId id="281" r:id="rId4"/>
    <p:sldId id="290" r:id="rId5"/>
    <p:sldId id="291" r:id="rId6"/>
    <p:sldId id="289" r:id="rId7"/>
    <p:sldId id="287" r:id="rId8"/>
    <p:sldId id="288" r:id="rId9"/>
    <p:sldId id="259" r:id="rId10"/>
    <p:sldId id="294" r:id="rId11"/>
    <p:sldId id="257" r:id="rId12"/>
    <p:sldId id="258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McCaughan" initials="MM" lastIdx="15" clrIdx="0">
    <p:extLst>
      <p:ext uri="{19B8F6BF-5375-455C-9EA6-DF929625EA0E}">
        <p15:presenceInfo xmlns:p15="http://schemas.microsoft.com/office/powerpoint/2012/main" userId="S-1-5-21-1097014734-140981682-1849977318-252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05" autoAdjust="0"/>
  </p:normalViewPr>
  <p:slideViewPr>
    <p:cSldViewPr snapToGrid="0" snapToObjects="1">
      <p:cViewPr varScale="1">
        <p:scale>
          <a:sx n="82" d="100"/>
          <a:sy n="82" d="100"/>
        </p:scale>
        <p:origin x="1411" y="4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October 7, 2025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October 7, 2025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5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4D8CC85D-C39D-48B2-9CE0-7049E3CC8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0982" y="0"/>
            <a:ext cx="510301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C685D8-2EA3-4B03-BB48-8F036B1364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497953" cy="686000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734F480-9A57-44CD-9495-359E1E5AF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62" y="3047267"/>
            <a:ext cx="6116821" cy="52986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5E5E5E"/>
                </a:solidFill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86F44869-25A0-4FCC-8B54-8F4DE92A6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722" y="4775200"/>
            <a:ext cx="4499372" cy="501650"/>
          </a:xfrm>
        </p:spPr>
        <p:txBody>
          <a:bodyPr/>
          <a:lstStyle>
            <a:lvl1pPr marL="0" indent="0" algn="r">
              <a:buNone/>
              <a:defRPr>
                <a:solidFill>
                  <a:srgbClr val="5E5E5E"/>
                </a:solidFill>
              </a:defRPr>
            </a:lvl1pPr>
          </a:lstStyle>
          <a:p>
            <a:r>
              <a:rPr lang="en-US" sz="1800" dirty="0"/>
              <a:t>Speaker Goes Here</a:t>
            </a:r>
          </a:p>
          <a:p>
            <a:endParaRPr lang="en-US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31FD36DF-C1B4-4E10-9EBB-1038A778D7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722" y="4273550"/>
            <a:ext cx="4499372" cy="501650"/>
          </a:xfrm>
        </p:spPr>
        <p:txBody>
          <a:bodyPr/>
          <a:lstStyle>
            <a:lvl1pPr marL="0" indent="0" algn="r">
              <a:buNone/>
              <a:defRPr>
                <a:solidFill>
                  <a:srgbClr val="5E5E5E"/>
                </a:solidFill>
              </a:defRPr>
            </a:lvl1pPr>
          </a:lstStyle>
          <a:p>
            <a:r>
              <a:rPr lang="en-US" sz="1800" dirty="0"/>
              <a:t>Date Goes Here</a:t>
            </a:r>
          </a:p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7890424-CA10-4192-AF7D-40F76442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" y="1720377"/>
            <a:ext cx="6116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17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4454045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| Warm Beamline Modification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923" y="6467337"/>
            <a:ext cx="536158" cy="312889"/>
          </a:xfrm>
        </p:spPr>
        <p:txBody>
          <a:bodyPr/>
          <a:lstStyle>
            <a:lvl1pPr algn="ctr">
              <a:defRPr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3" y="257128"/>
            <a:ext cx="1071001" cy="46243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88BBE2-5632-44BB-8484-D9D4AA3DA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2965" y="6467336"/>
            <a:ext cx="2903762" cy="311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24 July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7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44827"/>
            <a:ext cx="8464378" cy="5502923"/>
          </a:xfrm>
        </p:spPr>
        <p:txBody>
          <a:bodyPr/>
          <a:lstStyle>
            <a:lvl1pPr>
              <a:defRPr sz="1500" baseline="0">
                <a:solidFill>
                  <a:schemeClr val="tx1"/>
                </a:solidFill>
                <a:latin typeface="Arial" charset="0"/>
              </a:defRPr>
            </a:lvl1pPr>
            <a:lvl2pPr marL="342900" indent="-171450">
              <a:buFont typeface="PingFangSC-Regular" charset="-122"/>
              <a:buChar char="－"/>
              <a:defRPr sz="1350" baseline="0">
                <a:solidFill>
                  <a:schemeClr val="tx1"/>
                </a:solidFill>
                <a:latin typeface="Arial" charset="0"/>
              </a:defRPr>
            </a:lvl2pPr>
            <a:lvl3pPr marL="5143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685800" indent="-171450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8572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4454045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| Warm Beamline Modification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923" y="6467336"/>
            <a:ext cx="536158" cy="303364"/>
          </a:xfrm>
        </p:spPr>
        <p:txBody>
          <a:bodyPr/>
          <a:lstStyle>
            <a:lvl1pPr algn="ctr">
              <a:defRPr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D11F9F-F79D-43E0-A84A-66C8A10A6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2965" y="6467336"/>
            <a:ext cx="2903762" cy="311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24 July 2025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A355F-8A21-412B-A30C-9A0DC36A5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3" y="257128"/>
            <a:ext cx="1071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9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34887"/>
            <a:ext cx="4173274" cy="5512862"/>
          </a:xfrm>
        </p:spPr>
        <p:txBody>
          <a:bodyPr/>
          <a:lstStyle>
            <a:lvl1pPr>
              <a:defRPr sz="1500" baseline="0">
                <a:solidFill>
                  <a:schemeClr val="tx1"/>
                </a:solidFill>
                <a:latin typeface="Arial" charset="0"/>
              </a:defRPr>
            </a:lvl1pPr>
            <a:lvl2pPr marL="342900" indent="-171450">
              <a:buFont typeface="PingFangSC-Regular" charset="-122"/>
              <a:buChar char="－"/>
              <a:defRPr sz="1350" baseline="0">
                <a:solidFill>
                  <a:schemeClr val="tx1"/>
                </a:solidFill>
                <a:latin typeface="Arial" charset="0"/>
              </a:defRPr>
            </a:lvl2pPr>
            <a:lvl3pPr marL="5143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685800" indent="-171450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8572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4454045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| Warm Beamline Modification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923" y="6467336"/>
            <a:ext cx="536158" cy="303364"/>
          </a:xfrm>
        </p:spPr>
        <p:txBody>
          <a:bodyPr/>
          <a:lstStyle>
            <a:lvl1pPr algn="ctr">
              <a:defRPr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53642" y="834887"/>
            <a:ext cx="4119655" cy="5512862"/>
          </a:xfrm>
        </p:spPr>
        <p:txBody>
          <a:bodyPr/>
          <a:lstStyle>
            <a:lvl1pPr>
              <a:defRPr sz="1500" baseline="0">
                <a:solidFill>
                  <a:schemeClr val="tx1"/>
                </a:solidFill>
                <a:latin typeface="Arial" charset="0"/>
              </a:defRPr>
            </a:lvl1pPr>
            <a:lvl2pPr marL="342900" indent="-171450">
              <a:buFont typeface="PingFangSC-Regular" charset="-122"/>
              <a:buChar char="－"/>
              <a:defRPr sz="1350" baseline="0">
                <a:solidFill>
                  <a:schemeClr val="tx1"/>
                </a:solidFill>
                <a:latin typeface="Arial" charset="0"/>
              </a:defRPr>
            </a:lvl2pPr>
            <a:lvl3pPr marL="5143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685800" indent="-171450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813197" indent="-127397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448C0-17F4-F649-755F-E407EDB73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2965" y="6467336"/>
            <a:ext cx="2903762" cy="311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24 July 2025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1588F0-D493-4E4B-865A-5258043AD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3" y="257128"/>
            <a:ext cx="1071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0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5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>
            <a:noAutofit/>
          </a:bodyPr>
          <a:lstStyle>
            <a:lvl1pPr>
              <a:defRPr sz="1200" b="1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200" b="1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200" b="1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="1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200" b="1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| Warm Beamline Modification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33" y="6387402"/>
            <a:ext cx="1071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4173274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| Warm Beamline Modification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33" y="6387402"/>
            <a:ext cx="1071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53642" y="966055"/>
            <a:ext cx="4119655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8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October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24 July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Roger Ruber | Warm Beamline Modification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22E87-3D75-4627-AFCF-F63D0E20F854}"/>
              </a:ext>
            </a:extLst>
          </p:cNvPr>
          <p:cNvSpPr/>
          <p:nvPr userDrawn="1"/>
        </p:nvSpPr>
        <p:spPr>
          <a:xfrm>
            <a:off x="0" y="0"/>
            <a:ext cx="1457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8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Run Retreat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SRF Ops and Vacuum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63B137B-83AF-49C2-96A3-7E156218E9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9" b="3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7" y="4967463"/>
            <a:ext cx="4051834" cy="58012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M. Drury, A. </a:t>
            </a:r>
            <a:r>
              <a:rPr lang="en-US" dirty="0" err="1"/>
              <a:t>Duzik</a:t>
            </a:r>
            <a:r>
              <a:rPr lang="en-US" dirty="0"/>
              <a:t>, M. McCaughan, R. </a:t>
            </a:r>
            <a:r>
              <a:rPr lang="en-US" dirty="0" err="1"/>
              <a:t>Ruber</a:t>
            </a:r>
            <a:r>
              <a:rPr lang="en-US" dirty="0"/>
              <a:t>, H. </a:t>
            </a:r>
            <a:r>
              <a:rPr lang="en-US" dirty="0" err="1"/>
              <a:t>Senevirathne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z="1400" dirty="0"/>
              <a:t>7-Oct 2025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6AB5-CD4C-46BA-84C0-4A1594FF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Vacuum –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D5F5-367D-49B3-AAB4-45C6AEDF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Warm Beam Line Sections in between Cryomodules</a:t>
            </a:r>
          </a:p>
          <a:p>
            <a:pPr lvl="1"/>
            <a:r>
              <a:rPr lang="en-US" dirty="0"/>
              <a:t>add gauges to monitor vacuum pressure</a:t>
            </a:r>
          </a:p>
          <a:p>
            <a:pPr lvl="2"/>
            <a:r>
              <a:rPr lang="en-US" dirty="0"/>
              <a:t>at present, using ion pumps</a:t>
            </a:r>
          </a:p>
          <a:p>
            <a:pPr lvl="2"/>
            <a:r>
              <a:rPr lang="en-US" dirty="0"/>
              <a:t>gauges are closer to beam, and available if pumps off</a:t>
            </a:r>
          </a:p>
          <a:p>
            <a:pPr lvl="1"/>
            <a:r>
              <a:rPr lang="en-US" dirty="0"/>
              <a:t>add venting valve</a:t>
            </a:r>
          </a:p>
          <a:p>
            <a:pPr lvl="2"/>
            <a:r>
              <a:rPr lang="en-US" dirty="0"/>
              <a:t>avoid venting through ion pump</a:t>
            </a:r>
          </a:p>
          <a:p>
            <a:pPr lvl="2"/>
            <a:r>
              <a:rPr lang="en-US" dirty="0"/>
              <a:t>also useful for plasma processing</a:t>
            </a:r>
          </a:p>
          <a:p>
            <a:pPr lvl="1"/>
            <a:r>
              <a:rPr lang="en-US" dirty="0"/>
              <a:t>extend union-tee for ion pump</a:t>
            </a:r>
          </a:p>
          <a:p>
            <a:pPr lvl="2"/>
            <a:r>
              <a:rPr lang="en-US" dirty="0"/>
              <a:t>to ensure sufficient clearance for HV cable connection</a:t>
            </a:r>
          </a:p>
          <a:p>
            <a:r>
              <a:rPr lang="en-US" b="1" dirty="0">
                <a:solidFill>
                  <a:srgbClr val="C00000"/>
                </a:solidFill>
              </a:rPr>
              <a:t>Differential Pumping Station</a:t>
            </a:r>
          </a:p>
          <a:p>
            <a:pPr lvl="1"/>
            <a:r>
              <a:rPr lang="en-US" dirty="0"/>
              <a:t>replace NEG module with modern type</a:t>
            </a:r>
          </a:p>
          <a:p>
            <a:pPr lvl="2"/>
            <a:r>
              <a:rPr lang="en-US" dirty="0"/>
              <a:t>shedding less particulate</a:t>
            </a:r>
          </a:p>
          <a:p>
            <a:pPr lvl="1"/>
            <a:r>
              <a:rPr lang="en-US" dirty="0"/>
              <a:t>remove internal slotted beam tube</a:t>
            </a:r>
          </a:p>
          <a:p>
            <a:pPr lvl="2"/>
            <a:r>
              <a:rPr lang="en-US" dirty="0"/>
              <a:t>to increase pumping capacity</a:t>
            </a:r>
          </a:p>
          <a:p>
            <a:pPr lvl="1"/>
            <a:r>
              <a:rPr lang="en-US" dirty="0"/>
              <a:t>increase beam tube diameter</a:t>
            </a:r>
          </a:p>
          <a:p>
            <a:pPr lvl="2"/>
            <a:r>
              <a:rPr lang="en-US" dirty="0"/>
              <a:t>decreases differential pumping effect</a:t>
            </a:r>
          </a:p>
          <a:p>
            <a:pPr lvl="2"/>
            <a:r>
              <a:rPr lang="en-US" dirty="0"/>
              <a:t>increases beam steering aperture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B92DC-828F-4A72-A26E-B903E31E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000000"/>
                </a:solidFill>
              </a:rPr>
              <a:t>Roger Ruber | Warm Beamline Modification Design Review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FAAE4-7A5D-4A7A-8327-598F8D0B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7E1C93C-5050-FC42-8F10-D22D4F119D13}" type="slidenum">
              <a:rPr lang="en-US">
                <a:solidFill>
                  <a:srgbClr val="000000"/>
                </a:solidFill>
              </a:rPr>
              <a:pPr defTabSz="685800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BCD21D-A64E-4C61-B13D-D5691FC7E5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defTabSz="685800"/>
            <a:r>
              <a:rPr lang="en-US" dirty="0">
                <a:solidFill>
                  <a:srgbClr val="000000"/>
                </a:solidFill>
              </a:rPr>
              <a:t>24 July 2025</a:t>
            </a:r>
          </a:p>
        </p:txBody>
      </p:sp>
      <p:pic>
        <p:nvPicPr>
          <p:cNvPr id="1026" name="image_0" descr="895773ad-1d77-4801-ab6d-2a5c505c09dd">
            <a:extLst>
              <a:ext uri="{FF2B5EF4-FFF2-40B4-BE49-F238E27FC236}">
                <a16:creationId xmlns:a16="http://schemas.microsoft.com/office/drawing/2014/main" id="{8B4A89D1-2038-4FE3-90FD-1318D4087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99" y="1272481"/>
            <a:ext cx="2053828" cy="215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9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CB38-0D51-086E-F56C-15DB8705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446C-6CD2-9C5A-30DB-E96C6F67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r>
              <a:rPr lang="en-US" dirty="0"/>
              <a:t>Problems: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No unified or simple way of recording maintenance events (valve seal replacements, ion pump swaps, turbo pump swaps, etc.)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No system for tracking schedule maintenance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Some spreadsheets have been tried, with limited success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Usually lost in the folder structure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Cumbersome to filter and sort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Not accessible in tunnel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Hard to add pictures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/>
            <a:r>
              <a:rPr lang="en-US" dirty="0"/>
              <a:t>Proposed solution: adapt Pansophy for tracking maintenance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Pansophy used for SRF traveler documentation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Currently testing ideas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45FC7-9949-F528-771F-C723B39E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| Warm Beamline Modification Design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F4F67-699F-BB4C-696F-2963DC85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47BA69-A613-A233-A222-C080475C1F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en-US"/>
              <a:t>24 July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2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47" y="1004854"/>
            <a:ext cx="7145281" cy="343394"/>
          </a:xfrm>
        </p:spPr>
        <p:txBody>
          <a:bodyPr>
            <a:normAutofit fontScale="90000"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 Reach Plan for the 2025 SAM for Cryomodules </a:t>
            </a:r>
          </a:p>
        </p:txBody>
      </p:sp>
      <p:sp>
        <p:nvSpPr>
          <p:cNvPr id="7" name="CustomShape 3"/>
          <p:cNvSpPr/>
          <p:nvPr/>
        </p:nvSpPr>
        <p:spPr>
          <a:xfrm>
            <a:off x="1371065" y="3682320"/>
            <a:ext cx="6423705" cy="718673"/>
          </a:xfrm>
          <a:prstGeom prst="roundRect">
            <a:avLst>
              <a:gd name="adj" fmla="val 48564"/>
            </a:avLst>
          </a:prstGeom>
          <a:noFill/>
          <a:ln w="19044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12" name="CustomShape 16"/>
          <p:cNvSpPr/>
          <p:nvPr/>
        </p:nvSpPr>
        <p:spPr>
          <a:xfrm>
            <a:off x="4532616" y="4496168"/>
            <a:ext cx="1488375" cy="387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/>
          <a:lstStyle/>
          <a:p>
            <a:pPr>
              <a:lnSpc>
                <a:spcPct val="100000"/>
              </a:lnSpc>
            </a:pPr>
            <a:endParaRPr lang="en-US" sz="5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14"/>
          <p:cNvSpPr/>
          <p:nvPr/>
        </p:nvSpPr>
        <p:spPr>
          <a:xfrm rot="10800000" flipV="1">
            <a:off x="5746611" y="4472200"/>
            <a:ext cx="493046" cy="676544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77766" y="234611"/>
                  <a:pt x="165901" y="322746"/>
                </a:cubicBezTo>
                <a:cubicBezTo>
                  <a:pt x="254036" y="410881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33" name="CustomShape 21"/>
          <p:cNvSpPr/>
          <p:nvPr/>
        </p:nvSpPr>
        <p:spPr>
          <a:xfrm>
            <a:off x="5378932" y="5186936"/>
            <a:ext cx="938588" cy="205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C20-029 (Norfolk) Out for Rebuild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599" y="1433689"/>
            <a:ext cx="387457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00B050"/>
                </a:solidFill>
              </a:rPr>
              <a:t>Overall for NL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Installed </a:t>
            </a:r>
            <a:r>
              <a:rPr lang="en-US" sz="1350" b="1" dirty="0">
                <a:solidFill>
                  <a:srgbClr val="C00000"/>
                </a:solidFill>
              </a:rPr>
              <a:t>C100-03R</a:t>
            </a:r>
            <a:r>
              <a:rPr lang="en-US" sz="1350" b="1" dirty="0">
                <a:solidFill>
                  <a:srgbClr val="00B050"/>
                </a:solidFill>
              </a:rPr>
              <a:t> into 1L26: +27 MeV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1L12 Insulating vacuum repair (U.S. O-ring)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Various Ion pump / Valve repairs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1L04-8 Tuner examination (6.5 MeV)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1L09-4 Tuner examination (10.5 MeV)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1L12-2 Tuner examination (5.6 MeV)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C100 Microphonics Stabilization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Potential NL net gain of ~ </a:t>
            </a:r>
            <a:r>
              <a:rPr lang="en-US" sz="1350" b="1" dirty="0">
                <a:solidFill>
                  <a:srgbClr val="FF0000"/>
                </a:solidFill>
              </a:rPr>
              <a:t>XX</a:t>
            </a:r>
            <a:r>
              <a:rPr lang="en-US" sz="1350" b="1" dirty="0">
                <a:solidFill>
                  <a:srgbClr val="00B050"/>
                </a:solidFill>
              </a:rPr>
              <a:t> MeV</a:t>
            </a:r>
            <a:endParaRPr lang="en-US" sz="1500" b="1" dirty="0">
              <a:solidFill>
                <a:srgbClr val="00B05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435582" y="4929413"/>
            <a:ext cx="572468" cy="584010"/>
            <a:chOff x="3965726" y="1640555"/>
            <a:chExt cx="1017720" cy="1038240"/>
          </a:xfrm>
        </p:grpSpPr>
        <p:sp>
          <p:nvSpPr>
            <p:cNvPr id="42" name="CustomShape 17"/>
            <p:cNvSpPr/>
            <p:nvPr/>
          </p:nvSpPr>
          <p:spPr>
            <a:xfrm>
              <a:off x="4108286" y="2005595"/>
              <a:ext cx="781920" cy="308160"/>
            </a:xfrm>
            <a:prstGeom prst="rect">
              <a:avLst/>
            </a:prstGeom>
            <a:solidFill>
              <a:srgbClr val="0432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43" name="CustomShape 18"/>
            <p:cNvSpPr/>
            <p:nvPr/>
          </p:nvSpPr>
          <p:spPr>
            <a:xfrm>
              <a:off x="3965726" y="1640555"/>
              <a:ext cx="10177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~65 MeV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4" name="CustomShape 19"/>
            <p:cNvSpPr/>
            <p:nvPr/>
          </p:nvSpPr>
          <p:spPr>
            <a:xfrm>
              <a:off x="4056446" y="2314115"/>
              <a:ext cx="836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C75-05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46" name="CustomShape 4"/>
          <p:cNvSpPr/>
          <p:nvPr/>
        </p:nvSpPr>
        <p:spPr>
          <a:xfrm>
            <a:off x="6334217" y="4314323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49" name="CustomShape 5"/>
          <p:cNvSpPr/>
          <p:nvPr/>
        </p:nvSpPr>
        <p:spPr>
          <a:xfrm>
            <a:off x="6313904" y="4484221"/>
            <a:ext cx="502308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2L03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C20 @ ~25 MeV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353" y="4580242"/>
            <a:ext cx="443519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00B050"/>
                </a:solidFill>
              </a:rPr>
              <a:t>Overall for SL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Install </a:t>
            </a:r>
            <a:r>
              <a:rPr lang="en-US" sz="1350" b="1" dirty="0">
                <a:solidFill>
                  <a:srgbClr val="C00000"/>
                </a:solidFill>
              </a:rPr>
              <a:t>C75-05</a:t>
            </a:r>
            <a:r>
              <a:rPr lang="en-US" sz="1350" b="1" dirty="0">
                <a:solidFill>
                  <a:srgbClr val="00B050"/>
                </a:solidFill>
              </a:rPr>
              <a:t> into 2L03: + ~40 MeV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2L25 Insulating vacuum repair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C100 Microphonics Stabilization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00B05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7925" y="3607531"/>
            <a:ext cx="852174" cy="1156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0" name="CustomShape 20"/>
          <p:cNvSpPr/>
          <p:nvPr/>
        </p:nvSpPr>
        <p:spPr>
          <a:xfrm rot="18987596" flipH="1">
            <a:off x="5621901" y="3032376"/>
            <a:ext cx="508671" cy="402618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264404" y="176270"/>
                  <a:pt x="352539" y="264405"/>
                </a:cubicBezTo>
                <a:cubicBezTo>
                  <a:pt x="440674" y="352540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72" name="CustomShape 14"/>
          <p:cNvSpPr/>
          <p:nvPr/>
        </p:nvSpPr>
        <p:spPr>
          <a:xfrm rot="19550314">
            <a:off x="6338529" y="3261008"/>
            <a:ext cx="935026" cy="152418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77766" y="234611"/>
                  <a:pt x="165901" y="322746"/>
                </a:cubicBezTo>
                <a:cubicBezTo>
                  <a:pt x="254036" y="410881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73" name="TextBox 72"/>
          <p:cNvSpPr txBox="1"/>
          <p:nvPr/>
        </p:nvSpPr>
        <p:spPr>
          <a:xfrm>
            <a:off x="5414947" y="5500747"/>
            <a:ext cx="27091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i="1" dirty="0"/>
              <a:t>Note: Energy from 2025 run data</a:t>
            </a:r>
          </a:p>
        </p:txBody>
      </p:sp>
      <p:sp>
        <p:nvSpPr>
          <p:cNvPr id="52" name="CustomShape 4">
            <a:extLst>
              <a:ext uri="{FF2B5EF4-FFF2-40B4-BE49-F238E27FC236}">
                <a16:creationId xmlns:a16="http://schemas.microsoft.com/office/drawing/2014/main" id="{5CE14485-91BE-4658-A87F-B14F006BE221}"/>
              </a:ext>
            </a:extLst>
          </p:cNvPr>
          <p:cNvSpPr/>
          <p:nvPr/>
        </p:nvSpPr>
        <p:spPr>
          <a:xfrm>
            <a:off x="3768998" y="3582287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53" name="CustomShape 5">
            <a:extLst>
              <a:ext uri="{FF2B5EF4-FFF2-40B4-BE49-F238E27FC236}">
                <a16:creationId xmlns:a16="http://schemas.microsoft.com/office/drawing/2014/main" id="{4C58E172-3CD5-49C1-BA0A-2A2C7C3BA343}"/>
              </a:ext>
            </a:extLst>
          </p:cNvPr>
          <p:cNvSpPr/>
          <p:nvPr/>
        </p:nvSpPr>
        <p:spPr>
          <a:xfrm>
            <a:off x="5826790" y="3775795"/>
            <a:ext cx="502308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1L26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C100@ 72.5 MeV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5">
            <a:extLst>
              <a:ext uri="{FF2B5EF4-FFF2-40B4-BE49-F238E27FC236}">
                <a16:creationId xmlns:a16="http://schemas.microsoft.com/office/drawing/2014/main" id="{81C09298-A8C0-4DB0-AD14-DD754A38BB40}"/>
              </a:ext>
            </a:extLst>
          </p:cNvPr>
          <p:cNvSpPr/>
          <p:nvPr/>
        </p:nvSpPr>
        <p:spPr>
          <a:xfrm>
            <a:off x="3715489" y="3758207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1L10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C75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4">
            <a:extLst>
              <a:ext uri="{FF2B5EF4-FFF2-40B4-BE49-F238E27FC236}">
                <a16:creationId xmlns:a16="http://schemas.microsoft.com/office/drawing/2014/main" id="{EA437111-E980-4C1D-8123-E1205F59EE19}"/>
              </a:ext>
            </a:extLst>
          </p:cNvPr>
          <p:cNvSpPr/>
          <p:nvPr/>
        </p:nvSpPr>
        <p:spPr>
          <a:xfrm>
            <a:off x="5874074" y="3586343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57" name="CustomShape 14">
            <a:extLst>
              <a:ext uri="{FF2B5EF4-FFF2-40B4-BE49-F238E27FC236}">
                <a16:creationId xmlns:a16="http://schemas.microsoft.com/office/drawing/2014/main" id="{145EE9AF-3FB3-4F68-A95D-CBD6A9CEE6BD}"/>
              </a:ext>
            </a:extLst>
          </p:cNvPr>
          <p:cNvSpPr/>
          <p:nvPr/>
        </p:nvSpPr>
        <p:spPr>
          <a:xfrm rot="15783661" flipV="1">
            <a:off x="6994474" y="4360131"/>
            <a:ext cx="493046" cy="676544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77766" y="234611"/>
                  <a:pt x="165901" y="322746"/>
                </a:cubicBezTo>
                <a:cubicBezTo>
                  <a:pt x="254036" y="410881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6B329-C64E-46E8-AD87-1E91D94303CF}"/>
              </a:ext>
            </a:extLst>
          </p:cNvPr>
          <p:cNvGrpSpPr/>
          <p:nvPr/>
        </p:nvGrpSpPr>
        <p:grpSpPr>
          <a:xfrm>
            <a:off x="5962914" y="2317356"/>
            <a:ext cx="572468" cy="584010"/>
            <a:chOff x="3965726" y="1640555"/>
            <a:chExt cx="1017720" cy="1038240"/>
          </a:xfrm>
        </p:grpSpPr>
        <p:sp>
          <p:nvSpPr>
            <p:cNvPr id="80" name="CustomShape 17">
              <a:extLst>
                <a:ext uri="{FF2B5EF4-FFF2-40B4-BE49-F238E27FC236}">
                  <a16:creationId xmlns:a16="http://schemas.microsoft.com/office/drawing/2014/main" id="{7E71F661-325F-43D4-83F5-BD83967FEA82}"/>
                </a:ext>
              </a:extLst>
            </p:cNvPr>
            <p:cNvSpPr/>
            <p:nvPr/>
          </p:nvSpPr>
          <p:spPr>
            <a:xfrm>
              <a:off x="4108286" y="2005595"/>
              <a:ext cx="781920" cy="308160"/>
            </a:xfrm>
            <a:prstGeom prst="rect">
              <a:avLst/>
            </a:prstGeom>
            <a:solidFill>
              <a:srgbClr val="0432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81" name="CustomShape 18">
              <a:extLst>
                <a:ext uri="{FF2B5EF4-FFF2-40B4-BE49-F238E27FC236}">
                  <a16:creationId xmlns:a16="http://schemas.microsoft.com/office/drawing/2014/main" id="{C6F93241-3372-468C-8BED-5F6D262EB728}"/>
                </a:ext>
              </a:extLst>
            </p:cNvPr>
            <p:cNvSpPr/>
            <p:nvPr/>
          </p:nvSpPr>
          <p:spPr>
            <a:xfrm>
              <a:off x="3965726" y="1640555"/>
              <a:ext cx="10177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~100 MeV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82" name="CustomShape 19">
              <a:extLst>
                <a:ext uri="{FF2B5EF4-FFF2-40B4-BE49-F238E27FC236}">
                  <a16:creationId xmlns:a16="http://schemas.microsoft.com/office/drawing/2014/main" id="{C3AF450C-9919-415B-8172-219A2C7532E6}"/>
                </a:ext>
              </a:extLst>
            </p:cNvPr>
            <p:cNvSpPr/>
            <p:nvPr/>
          </p:nvSpPr>
          <p:spPr>
            <a:xfrm>
              <a:off x="4056446" y="2314115"/>
              <a:ext cx="836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C100-03R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83" name="CustomShape 21">
            <a:extLst>
              <a:ext uri="{FF2B5EF4-FFF2-40B4-BE49-F238E27FC236}">
                <a16:creationId xmlns:a16="http://schemas.microsoft.com/office/drawing/2014/main" id="{FFFDAB1E-1E12-42F7-AF4B-461D281FB7F3}"/>
              </a:ext>
            </a:extLst>
          </p:cNvPr>
          <p:cNvSpPr/>
          <p:nvPr/>
        </p:nvSpPr>
        <p:spPr>
          <a:xfrm>
            <a:off x="7468390" y="3023594"/>
            <a:ext cx="938588" cy="205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C100-5R Out for Rebuild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DC19698-B131-487F-98D8-C937EC285F20}"/>
              </a:ext>
            </a:extLst>
          </p:cNvPr>
          <p:cNvSpPr txBox="1"/>
          <p:nvPr/>
        </p:nvSpPr>
        <p:spPr>
          <a:xfrm>
            <a:off x="4644853" y="1474864"/>
            <a:ext cx="402056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00B050"/>
                </a:solidFill>
              </a:rPr>
              <a:t>Plasma Processing Plans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Process (2) C75s in NL; 1L05 &amp; 1L10: + </a:t>
            </a:r>
            <a:r>
              <a:rPr lang="en-US" sz="1350" b="1" dirty="0">
                <a:solidFill>
                  <a:srgbClr val="FF0000"/>
                </a:solidFill>
              </a:rPr>
              <a:t>XX</a:t>
            </a:r>
            <a:r>
              <a:rPr lang="en-US" sz="1350" b="1" dirty="0">
                <a:solidFill>
                  <a:srgbClr val="00B050"/>
                </a:solidFill>
              </a:rPr>
              <a:t> MeV</a:t>
            </a:r>
          </a:p>
        </p:txBody>
      </p:sp>
      <p:sp>
        <p:nvSpPr>
          <p:cNvPr id="85" name="CustomShape 4">
            <a:extLst>
              <a:ext uri="{FF2B5EF4-FFF2-40B4-BE49-F238E27FC236}">
                <a16:creationId xmlns:a16="http://schemas.microsoft.com/office/drawing/2014/main" id="{B29CBCBE-F32B-4C73-9D4C-DAD92567E55D}"/>
              </a:ext>
            </a:extLst>
          </p:cNvPr>
          <p:cNvSpPr/>
          <p:nvPr/>
        </p:nvSpPr>
        <p:spPr>
          <a:xfrm>
            <a:off x="4461411" y="3600270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86" name="CustomShape 5">
            <a:extLst>
              <a:ext uri="{FF2B5EF4-FFF2-40B4-BE49-F238E27FC236}">
                <a16:creationId xmlns:a16="http://schemas.microsoft.com/office/drawing/2014/main" id="{E2FB8010-7F09-4CA7-9240-8E0782FA1DEF}"/>
              </a:ext>
            </a:extLst>
          </p:cNvPr>
          <p:cNvSpPr/>
          <p:nvPr/>
        </p:nvSpPr>
        <p:spPr>
          <a:xfrm>
            <a:off x="4398790" y="3746737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1L12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Ins. Vac.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1L12-2 Tuner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">
            <a:extLst>
              <a:ext uri="{FF2B5EF4-FFF2-40B4-BE49-F238E27FC236}">
                <a16:creationId xmlns:a16="http://schemas.microsoft.com/office/drawing/2014/main" id="{1A181874-A3AD-4B7F-9334-2705DA47C890}"/>
              </a:ext>
            </a:extLst>
          </p:cNvPr>
          <p:cNvSpPr/>
          <p:nvPr/>
        </p:nvSpPr>
        <p:spPr>
          <a:xfrm>
            <a:off x="2496680" y="3600270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88" name="CustomShape 5">
            <a:extLst>
              <a:ext uri="{FF2B5EF4-FFF2-40B4-BE49-F238E27FC236}">
                <a16:creationId xmlns:a16="http://schemas.microsoft.com/office/drawing/2014/main" id="{1FB52920-CF10-4898-A4EE-EED6A268CD56}"/>
              </a:ext>
            </a:extLst>
          </p:cNvPr>
          <p:cNvSpPr/>
          <p:nvPr/>
        </p:nvSpPr>
        <p:spPr>
          <a:xfrm>
            <a:off x="2434059" y="3746737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1L05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C75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>
            <a:extLst>
              <a:ext uri="{FF2B5EF4-FFF2-40B4-BE49-F238E27FC236}">
                <a16:creationId xmlns:a16="http://schemas.microsoft.com/office/drawing/2014/main" id="{805EDC63-B9DF-4172-91F0-4F8708C43F57}"/>
              </a:ext>
            </a:extLst>
          </p:cNvPr>
          <p:cNvSpPr/>
          <p:nvPr/>
        </p:nvSpPr>
        <p:spPr>
          <a:xfrm>
            <a:off x="2270951" y="4309531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47" name="CustomShape 5">
            <a:extLst>
              <a:ext uri="{FF2B5EF4-FFF2-40B4-BE49-F238E27FC236}">
                <a16:creationId xmlns:a16="http://schemas.microsoft.com/office/drawing/2014/main" id="{69FB2954-5CCB-4EFE-BF5F-57FA58DF6F92}"/>
              </a:ext>
            </a:extLst>
          </p:cNvPr>
          <p:cNvSpPr/>
          <p:nvPr/>
        </p:nvSpPr>
        <p:spPr>
          <a:xfrm>
            <a:off x="2234298" y="4457106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2L25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Ins. Vac.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E858E6-0548-410E-BEAA-30338524A796}"/>
              </a:ext>
            </a:extLst>
          </p:cNvPr>
          <p:cNvCxnSpPr>
            <a:cxnSpLocks/>
          </p:cNvCxnSpPr>
          <p:nvPr/>
        </p:nvCxnSpPr>
        <p:spPr>
          <a:xfrm flipH="1">
            <a:off x="2710780" y="1850699"/>
            <a:ext cx="2019317" cy="1704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B5487A-0126-43CB-8218-B0CE641D3FF9}"/>
              </a:ext>
            </a:extLst>
          </p:cNvPr>
          <p:cNvCxnSpPr>
            <a:cxnSpLocks/>
          </p:cNvCxnSpPr>
          <p:nvPr/>
        </p:nvCxnSpPr>
        <p:spPr>
          <a:xfrm flipH="1">
            <a:off x="3978876" y="1850699"/>
            <a:ext cx="751222" cy="16934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stomShape 4">
            <a:extLst>
              <a:ext uri="{FF2B5EF4-FFF2-40B4-BE49-F238E27FC236}">
                <a16:creationId xmlns:a16="http://schemas.microsoft.com/office/drawing/2014/main" id="{53920C42-E928-4092-913D-829D09CA2777}"/>
              </a:ext>
            </a:extLst>
          </p:cNvPr>
          <p:cNvSpPr/>
          <p:nvPr/>
        </p:nvSpPr>
        <p:spPr>
          <a:xfrm>
            <a:off x="3287227" y="3581219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50" name="CustomShape 4">
            <a:extLst>
              <a:ext uri="{FF2B5EF4-FFF2-40B4-BE49-F238E27FC236}">
                <a16:creationId xmlns:a16="http://schemas.microsoft.com/office/drawing/2014/main" id="{A75C287B-F8CD-4C69-A4B1-8D99D3156D7B}"/>
              </a:ext>
            </a:extLst>
          </p:cNvPr>
          <p:cNvSpPr/>
          <p:nvPr/>
        </p:nvSpPr>
        <p:spPr>
          <a:xfrm>
            <a:off x="2034137" y="3592792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51" name="CustomShape 5">
            <a:extLst>
              <a:ext uri="{FF2B5EF4-FFF2-40B4-BE49-F238E27FC236}">
                <a16:creationId xmlns:a16="http://schemas.microsoft.com/office/drawing/2014/main" id="{FDC0E0E1-3368-4EDC-B6FF-FA69E826A45A}"/>
              </a:ext>
            </a:extLst>
          </p:cNvPr>
          <p:cNvSpPr/>
          <p:nvPr/>
        </p:nvSpPr>
        <p:spPr>
          <a:xfrm>
            <a:off x="1997152" y="3745669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1L04-8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Tuner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5">
            <a:extLst>
              <a:ext uri="{FF2B5EF4-FFF2-40B4-BE49-F238E27FC236}">
                <a16:creationId xmlns:a16="http://schemas.microsoft.com/office/drawing/2014/main" id="{974F3840-2BF8-4EAD-9B4C-2D8E3F2CB36A}"/>
              </a:ext>
            </a:extLst>
          </p:cNvPr>
          <p:cNvSpPr/>
          <p:nvPr/>
        </p:nvSpPr>
        <p:spPr>
          <a:xfrm>
            <a:off x="3252314" y="3751009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1L09-4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Tuner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0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47" y="1004854"/>
            <a:ext cx="7145281" cy="343394"/>
          </a:xfrm>
        </p:spPr>
        <p:txBody>
          <a:bodyPr>
            <a:normAutofit fontScale="90000"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 Reach Plan for the FY24 SAD for Cryomodules </a:t>
            </a:r>
          </a:p>
        </p:txBody>
      </p:sp>
      <p:sp>
        <p:nvSpPr>
          <p:cNvPr id="7" name="CustomShape 3"/>
          <p:cNvSpPr/>
          <p:nvPr/>
        </p:nvSpPr>
        <p:spPr>
          <a:xfrm>
            <a:off x="1371065" y="3682320"/>
            <a:ext cx="6423705" cy="718673"/>
          </a:xfrm>
          <a:prstGeom prst="roundRect">
            <a:avLst>
              <a:gd name="adj" fmla="val 48564"/>
            </a:avLst>
          </a:prstGeom>
          <a:noFill/>
          <a:ln w="19044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12" name="CustomShape 16"/>
          <p:cNvSpPr/>
          <p:nvPr/>
        </p:nvSpPr>
        <p:spPr>
          <a:xfrm>
            <a:off x="4532616" y="4496168"/>
            <a:ext cx="1488375" cy="387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/>
          <a:lstStyle/>
          <a:p>
            <a:pPr>
              <a:lnSpc>
                <a:spcPct val="100000"/>
              </a:lnSpc>
            </a:pPr>
            <a:endParaRPr lang="en-US" sz="5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14"/>
          <p:cNvSpPr/>
          <p:nvPr/>
        </p:nvSpPr>
        <p:spPr>
          <a:xfrm rot="10800000" flipV="1">
            <a:off x="5746611" y="4472200"/>
            <a:ext cx="493046" cy="676544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77766" y="234611"/>
                  <a:pt x="165901" y="322746"/>
                </a:cubicBezTo>
                <a:cubicBezTo>
                  <a:pt x="254036" y="410881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33" name="CustomShape 21"/>
          <p:cNvSpPr/>
          <p:nvPr/>
        </p:nvSpPr>
        <p:spPr>
          <a:xfrm>
            <a:off x="5378932" y="5186936"/>
            <a:ext cx="938588" cy="205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 for Rebuild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428" y="1824660"/>
            <a:ext cx="3874571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00B050"/>
                </a:solidFill>
              </a:rPr>
              <a:t>Overall for NL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Installed </a:t>
            </a:r>
            <a:r>
              <a:rPr lang="en-US" sz="1350" b="1" dirty="0">
                <a:solidFill>
                  <a:srgbClr val="C00000"/>
                </a:solidFill>
              </a:rPr>
              <a:t>C100-08R</a:t>
            </a:r>
            <a:r>
              <a:rPr lang="en-US" sz="1350" b="1" dirty="0">
                <a:solidFill>
                  <a:srgbClr val="00B050"/>
                </a:solidFill>
              </a:rPr>
              <a:t> into 1L22: +23 MeV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Installed </a:t>
            </a:r>
            <a:r>
              <a:rPr lang="en-US" sz="1350" b="1" dirty="0">
                <a:solidFill>
                  <a:srgbClr val="C00000"/>
                </a:solidFill>
              </a:rPr>
              <a:t>C75-04</a:t>
            </a:r>
            <a:r>
              <a:rPr lang="en-US" sz="1350" b="1" dirty="0">
                <a:solidFill>
                  <a:srgbClr val="00B050"/>
                </a:solidFill>
              </a:rPr>
              <a:t> into 1L09: +35 MeV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Results in a potential gain of ~ 58 MeV</a:t>
            </a:r>
            <a:endParaRPr lang="en-US" sz="1500" b="1" dirty="0">
              <a:solidFill>
                <a:srgbClr val="00B05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435582" y="4929413"/>
            <a:ext cx="572468" cy="584010"/>
            <a:chOff x="3965726" y="1640555"/>
            <a:chExt cx="1017720" cy="1038240"/>
          </a:xfrm>
        </p:grpSpPr>
        <p:sp>
          <p:nvSpPr>
            <p:cNvPr id="42" name="CustomShape 17"/>
            <p:cNvSpPr/>
            <p:nvPr/>
          </p:nvSpPr>
          <p:spPr>
            <a:xfrm>
              <a:off x="4108286" y="2005595"/>
              <a:ext cx="781920" cy="308160"/>
            </a:xfrm>
            <a:prstGeom prst="rect">
              <a:avLst/>
            </a:prstGeom>
            <a:solidFill>
              <a:srgbClr val="0432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43" name="CustomShape 18"/>
            <p:cNvSpPr/>
            <p:nvPr/>
          </p:nvSpPr>
          <p:spPr>
            <a:xfrm>
              <a:off x="3965726" y="1640555"/>
              <a:ext cx="10177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~65 MeV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4" name="CustomShape 19"/>
            <p:cNvSpPr/>
            <p:nvPr/>
          </p:nvSpPr>
          <p:spPr>
            <a:xfrm>
              <a:off x="4056446" y="2314115"/>
              <a:ext cx="836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C75-03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46" name="CustomShape 4"/>
          <p:cNvSpPr/>
          <p:nvPr/>
        </p:nvSpPr>
        <p:spPr>
          <a:xfrm>
            <a:off x="6334217" y="4314323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49" name="CustomShape 5"/>
          <p:cNvSpPr/>
          <p:nvPr/>
        </p:nvSpPr>
        <p:spPr>
          <a:xfrm>
            <a:off x="6313904" y="4484221"/>
            <a:ext cx="502308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2L05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C20@ 17 MeV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503" y="4496918"/>
            <a:ext cx="4435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00B050"/>
                </a:solidFill>
              </a:rPr>
              <a:t>Overall for SL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Installed </a:t>
            </a:r>
            <a:r>
              <a:rPr lang="en-US" sz="1350" b="1" dirty="0">
                <a:solidFill>
                  <a:srgbClr val="C00000"/>
                </a:solidFill>
              </a:rPr>
              <a:t>C75-03</a:t>
            </a:r>
            <a:r>
              <a:rPr lang="en-US" sz="1350" b="1" dirty="0">
                <a:solidFill>
                  <a:srgbClr val="00B050"/>
                </a:solidFill>
              </a:rPr>
              <a:t> into 2L05: +26 MeV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Results in a potential gain of ~ 26 MeV </a:t>
            </a:r>
          </a:p>
        </p:txBody>
      </p:sp>
      <p:cxnSp>
        <p:nvCxnSpPr>
          <p:cNvPr id="5" name="Curved Connector 4"/>
          <p:cNvCxnSpPr>
            <a:cxnSpLocks/>
          </p:cNvCxnSpPr>
          <p:nvPr/>
        </p:nvCxnSpPr>
        <p:spPr>
          <a:xfrm rot="10800000">
            <a:off x="2942379" y="3262480"/>
            <a:ext cx="529447" cy="300638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37925" y="3607531"/>
            <a:ext cx="852174" cy="1156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0" name="CustomShape 20"/>
          <p:cNvSpPr/>
          <p:nvPr/>
        </p:nvSpPr>
        <p:spPr>
          <a:xfrm rot="18987596" flipH="1">
            <a:off x="5621901" y="3032376"/>
            <a:ext cx="508671" cy="402618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264404" y="176270"/>
                  <a:pt x="352539" y="264405"/>
                </a:cubicBezTo>
                <a:cubicBezTo>
                  <a:pt x="440674" y="352540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72" name="CustomShape 14"/>
          <p:cNvSpPr/>
          <p:nvPr/>
        </p:nvSpPr>
        <p:spPr>
          <a:xfrm rot="19550314">
            <a:off x="6338529" y="3261008"/>
            <a:ext cx="935026" cy="152418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77766" y="234611"/>
                  <a:pt x="165901" y="322746"/>
                </a:cubicBezTo>
                <a:cubicBezTo>
                  <a:pt x="254036" y="410881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73" name="TextBox 72"/>
          <p:cNvSpPr txBox="1"/>
          <p:nvPr/>
        </p:nvSpPr>
        <p:spPr>
          <a:xfrm>
            <a:off x="5414947" y="5500747"/>
            <a:ext cx="27091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i="1" dirty="0"/>
              <a:t>Note: Cryomodule MeV recorded from 12/18/23 data</a:t>
            </a:r>
          </a:p>
        </p:txBody>
      </p:sp>
      <p:sp>
        <p:nvSpPr>
          <p:cNvPr id="52" name="CustomShape 4">
            <a:extLst>
              <a:ext uri="{FF2B5EF4-FFF2-40B4-BE49-F238E27FC236}">
                <a16:creationId xmlns:a16="http://schemas.microsoft.com/office/drawing/2014/main" id="{5CE14485-91BE-4658-A87F-B14F006BE221}"/>
              </a:ext>
            </a:extLst>
          </p:cNvPr>
          <p:cNvSpPr/>
          <p:nvPr/>
        </p:nvSpPr>
        <p:spPr>
          <a:xfrm>
            <a:off x="3551075" y="3582287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53" name="CustomShape 5">
            <a:extLst>
              <a:ext uri="{FF2B5EF4-FFF2-40B4-BE49-F238E27FC236}">
                <a16:creationId xmlns:a16="http://schemas.microsoft.com/office/drawing/2014/main" id="{4C58E172-3CD5-49C1-BA0A-2A2C7C3BA343}"/>
              </a:ext>
            </a:extLst>
          </p:cNvPr>
          <p:cNvSpPr/>
          <p:nvPr/>
        </p:nvSpPr>
        <p:spPr>
          <a:xfrm>
            <a:off x="5826790" y="3775795"/>
            <a:ext cx="502308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1L22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C100@ 75 MeV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5">
            <a:extLst>
              <a:ext uri="{FF2B5EF4-FFF2-40B4-BE49-F238E27FC236}">
                <a16:creationId xmlns:a16="http://schemas.microsoft.com/office/drawing/2014/main" id="{81C09298-A8C0-4DB0-AD14-DD754A38BB40}"/>
              </a:ext>
            </a:extLst>
          </p:cNvPr>
          <p:cNvSpPr/>
          <p:nvPr/>
        </p:nvSpPr>
        <p:spPr>
          <a:xfrm>
            <a:off x="3497566" y="3758207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1L09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C50@ 0 MeV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4">
            <a:extLst>
              <a:ext uri="{FF2B5EF4-FFF2-40B4-BE49-F238E27FC236}">
                <a16:creationId xmlns:a16="http://schemas.microsoft.com/office/drawing/2014/main" id="{EA437111-E980-4C1D-8123-E1205F59EE19}"/>
              </a:ext>
            </a:extLst>
          </p:cNvPr>
          <p:cNvSpPr/>
          <p:nvPr/>
        </p:nvSpPr>
        <p:spPr>
          <a:xfrm>
            <a:off x="5874074" y="3586343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57" name="CustomShape 14">
            <a:extLst>
              <a:ext uri="{FF2B5EF4-FFF2-40B4-BE49-F238E27FC236}">
                <a16:creationId xmlns:a16="http://schemas.microsoft.com/office/drawing/2014/main" id="{145EE9AF-3FB3-4F68-A95D-CBD6A9CEE6BD}"/>
              </a:ext>
            </a:extLst>
          </p:cNvPr>
          <p:cNvSpPr/>
          <p:nvPr/>
        </p:nvSpPr>
        <p:spPr>
          <a:xfrm rot="15783661" flipV="1">
            <a:off x="6994474" y="4360131"/>
            <a:ext cx="493046" cy="676544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77766" y="234611"/>
                  <a:pt x="165901" y="322746"/>
                </a:cubicBezTo>
                <a:cubicBezTo>
                  <a:pt x="254036" y="410881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58" name="CustomShape 14">
            <a:extLst>
              <a:ext uri="{FF2B5EF4-FFF2-40B4-BE49-F238E27FC236}">
                <a16:creationId xmlns:a16="http://schemas.microsoft.com/office/drawing/2014/main" id="{F81E1479-E876-4BF1-8327-BDD4DF01CF6A}"/>
              </a:ext>
            </a:extLst>
          </p:cNvPr>
          <p:cNvSpPr/>
          <p:nvPr/>
        </p:nvSpPr>
        <p:spPr>
          <a:xfrm rot="10800000" flipV="1">
            <a:off x="4044721" y="2878271"/>
            <a:ext cx="493046" cy="676544"/>
          </a:xfrm>
          <a:custGeom>
            <a:avLst/>
            <a:gdLst/>
            <a:ahLst/>
            <a:cxnLst/>
            <a:rect l="l" t="t" r="r" b="b"/>
            <a:pathLst>
              <a:path w="528809" h="528810">
                <a:moveTo>
                  <a:pt x="0" y="0"/>
                </a:moveTo>
                <a:cubicBezTo>
                  <a:pt x="132202" y="88135"/>
                  <a:pt x="77766" y="234611"/>
                  <a:pt x="165901" y="322746"/>
                </a:cubicBezTo>
                <a:cubicBezTo>
                  <a:pt x="254036" y="410881"/>
                  <a:pt x="484741" y="440675"/>
                  <a:pt x="528809" y="528810"/>
                </a:cubicBezTo>
              </a:path>
            </a:pathLst>
          </a:custGeom>
          <a:noFill/>
          <a:ln w="63360">
            <a:solidFill>
              <a:srgbClr val="C0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8BADFB7-1087-4919-822E-CBDAE20E9B1E}"/>
              </a:ext>
            </a:extLst>
          </p:cNvPr>
          <p:cNvGrpSpPr/>
          <p:nvPr/>
        </p:nvGrpSpPr>
        <p:grpSpPr>
          <a:xfrm>
            <a:off x="4532616" y="2479797"/>
            <a:ext cx="572468" cy="584010"/>
            <a:chOff x="3965726" y="1640555"/>
            <a:chExt cx="1017720" cy="1038240"/>
          </a:xfrm>
        </p:grpSpPr>
        <p:sp>
          <p:nvSpPr>
            <p:cNvPr id="74" name="CustomShape 17">
              <a:extLst>
                <a:ext uri="{FF2B5EF4-FFF2-40B4-BE49-F238E27FC236}">
                  <a16:creationId xmlns:a16="http://schemas.microsoft.com/office/drawing/2014/main" id="{9601FAAA-9FE2-4BF5-9619-F15BE8DE4036}"/>
                </a:ext>
              </a:extLst>
            </p:cNvPr>
            <p:cNvSpPr/>
            <p:nvPr/>
          </p:nvSpPr>
          <p:spPr>
            <a:xfrm>
              <a:off x="4108286" y="2005595"/>
              <a:ext cx="781920" cy="308160"/>
            </a:xfrm>
            <a:prstGeom prst="rect">
              <a:avLst/>
            </a:prstGeom>
            <a:solidFill>
              <a:srgbClr val="0432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75" name="CustomShape 18">
              <a:extLst>
                <a:ext uri="{FF2B5EF4-FFF2-40B4-BE49-F238E27FC236}">
                  <a16:creationId xmlns:a16="http://schemas.microsoft.com/office/drawing/2014/main" id="{6DE19385-5E28-4B39-A7E7-1886135195AD}"/>
                </a:ext>
              </a:extLst>
            </p:cNvPr>
            <p:cNvSpPr/>
            <p:nvPr/>
          </p:nvSpPr>
          <p:spPr>
            <a:xfrm>
              <a:off x="3965726" y="1640555"/>
              <a:ext cx="10177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~65 MeV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6" name="CustomShape 19">
              <a:extLst>
                <a:ext uri="{FF2B5EF4-FFF2-40B4-BE49-F238E27FC236}">
                  <a16:creationId xmlns:a16="http://schemas.microsoft.com/office/drawing/2014/main" id="{CD72430E-7129-471C-BA30-046ABF3355F3}"/>
                </a:ext>
              </a:extLst>
            </p:cNvPr>
            <p:cNvSpPr/>
            <p:nvPr/>
          </p:nvSpPr>
          <p:spPr>
            <a:xfrm>
              <a:off x="4056446" y="2314115"/>
              <a:ext cx="836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C75-04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78" name="CustomShape 21">
            <a:extLst>
              <a:ext uri="{FF2B5EF4-FFF2-40B4-BE49-F238E27FC236}">
                <a16:creationId xmlns:a16="http://schemas.microsoft.com/office/drawing/2014/main" id="{BA68EEAD-DE07-45DA-B43C-5D7D7149F6E6}"/>
              </a:ext>
            </a:extLst>
          </p:cNvPr>
          <p:cNvSpPr/>
          <p:nvPr/>
        </p:nvSpPr>
        <p:spPr>
          <a:xfrm>
            <a:off x="2003791" y="3159913"/>
            <a:ext cx="938588" cy="205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 for Rebuild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6B329-C64E-46E8-AD87-1E91D94303CF}"/>
              </a:ext>
            </a:extLst>
          </p:cNvPr>
          <p:cNvGrpSpPr/>
          <p:nvPr/>
        </p:nvGrpSpPr>
        <p:grpSpPr>
          <a:xfrm>
            <a:off x="5962914" y="2317356"/>
            <a:ext cx="572468" cy="584010"/>
            <a:chOff x="3965726" y="1640555"/>
            <a:chExt cx="1017720" cy="1038240"/>
          </a:xfrm>
        </p:grpSpPr>
        <p:sp>
          <p:nvSpPr>
            <p:cNvPr id="80" name="CustomShape 17">
              <a:extLst>
                <a:ext uri="{FF2B5EF4-FFF2-40B4-BE49-F238E27FC236}">
                  <a16:creationId xmlns:a16="http://schemas.microsoft.com/office/drawing/2014/main" id="{7E71F661-325F-43D4-83F5-BD83967FEA82}"/>
                </a:ext>
              </a:extLst>
            </p:cNvPr>
            <p:cNvSpPr/>
            <p:nvPr/>
          </p:nvSpPr>
          <p:spPr>
            <a:xfrm>
              <a:off x="4108286" y="2005595"/>
              <a:ext cx="781920" cy="308160"/>
            </a:xfrm>
            <a:prstGeom prst="rect">
              <a:avLst/>
            </a:prstGeom>
            <a:solidFill>
              <a:srgbClr val="0432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81" name="CustomShape 18">
              <a:extLst>
                <a:ext uri="{FF2B5EF4-FFF2-40B4-BE49-F238E27FC236}">
                  <a16:creationId xmlns:a16="http://schemas.microsoft.com/office/drawing/2014/main" id="{C6F93241-3372-468C-8BED-5F6D262EB728}"/>
                </a:ext>
              </a:extLst>
            </p:cNvPr>
            <p:cNvSpPr/>
            <p:nvPr/>
          </p:nvSpPr>
          <p:spPr>
            <a:xfrm>
              <a:off x="3965726" y="1640555"/>
              <a:ext cx="10177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~98 MeV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82" name="CustomShape 19">
              <a:extLst>
                <a:ext uri="{FF2B5EF4-FFF2-40B4-BE49-F238E27FC236}">
                  <a16:creationId xmlns:a16="http://schemas.microsoft.com/office/drawing/2014/main" id="{C3AF450C-9919-415B-8172-219A2C7532E6}"/>
                </a:ext>
              </a:extLst>
            </p:cNvPr>
            <p:cNvSpPr/>
            <p:nvPr/>
          </p:nvSpPr>
          <p:spPr>
            <a:xfrm>
              <a:off x="4056446" y="2314115"/>
              <a:ext cx="836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0625" tIns="25313" rIns="50625" bIns="25313"/>
            <a:lstStyle/>
            <a:p>
              <a:pPr algn="ctr">
                <a:lnSpc>
                  <a:spcPct val="100000"/>
                </a:lnSpc>
              </a:pPr>
              <a:r>
                <a:rPr lang="en-US" sz="101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C100-08R</a:t>
              </a:r>
              <a:endPara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83" name="CustomShape 21">
            <a:extLst>
              <a:ext uri="{FF2B5EF4-FFF2-40B4-BE49-F238E27FC236}">
                <a16:creationId xmlns:a16="http://schemas.microsoft.com/office/drawing/2014/main" id="{FFFDAB1E-1E12-42F7-AF4B-461D281FB7F3}"/>
              </a:ext>
            </a:extLst>
          </p:cNvPr>
          <p:cNvSpPr/>
          <p:nvPr/>
        </p:nvSpPr>
        <p:spPr>
          <a:xfrm>
            <a:off x="7214706" y="2896376"/>
            <a:ext cx="938588" cy="205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 for Rebuild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DC19698-B131-487F-98D8-C937EC285F20}"/>
              </a:ext>
            </a:extLst>
          </p:cNvPr>
          <p:cNvSpPr txBox="1"/>
          <p:nvPr/>
        </p:nvSpPr>
        <p:spPr>
          <a:xfrm>
            <a:off x="4612806" y="1442816"/>
            <a:ext cx="4020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00B050"/>
                </a:solidFill>
              </a:rPr>
              <a:t>Plasma Processing Plans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Process (4) C100s in NL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>
                    <a:alpha val="49000"/>
                  </a:srgbClr>
                </a:solidFill>
              </a:rPr>
              <a:t>Process 1L05 and 1L10 (C75s) in the NL </a:t>
            </a:r>
          </a:p>
        </p:txBody>
      </p:sp>
      <p:sp>
        <p:nvSpPr>
          <p:cNvPr id="85" name="CustomShape 4">
            <a:extLst>
              <a:ext uri="{FF2B5EF4-FFF2-40B4-BE49-F238E27FC236}">
                <a16:creationId xmlns:a16="http://schemas.microsoft.com/office/drawing/2014/main" id="{B29CBCBE-F32B-4C73-9D4C-DAD92567E55D}"/>
              </a:ext>
            </a:extLst>
          </p:cNvPr>
          <p:cNvSpPr/>
          <p:nvPr/>
        </p:nvSpPr>
        <p:spPr>
          <a:xfrm>
            <a:off x="4461411" y="3600270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86" name="CustomShape 5">
            <a:extLst>
              <a:ext uri="{FF2B5EF4-FFF2-40B4-BE49-F238E27FC236}">
                <a16:creationId xmlns:a16="http://schemas.microsoft.com/office/drawing/2014/main" id="{E2FB8010-7F09-4CA7-9240-8E0782FA1DEF}"/>
              </a:ext>
            </a:extLst>
          </p:cNvPr>
          <p:cNvSpPr/>
          <p:nvPr/>
        </p:nvSpPr>
        <p:spPr>
          <a:xfrm>
            <a:off x="4398790" y="3746737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1L10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C75@ 57 MeV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">
            <a:extLst>
              <a:ext uri="{FF2B5EF4-FFF2-40B4-BE49-F238E27FC236}">
                <a16:creationId xmlns:a16="http://schemas.microsoft.com/office/drawing/2014/main" id="{1A181874-A3AD-4B7F-9334-2705DA47C890}"/>
              </a:ext>
            </a:extLst>
          </p:cNvPr>
          <p:cNvSpPr/>
          <p:nvPr/>
        </p:nvSpPr>
        <p:spPr>
          <a:xfrm>
            <a:off x="2246714" y="3600270"/>
            <a:ext cx="439830" cy="173340"/>
          </a:xfrm>
          <a:prstGeom prst="rect">
            <a:avLst/>
          </a:prstGeom>
          <a:gradFill>
            <a:gsLst>
              <a:gs pos="0">
                <a:srgbClr val="FF0000"/>
              </a:gs>
              <a:gs pos="44000">
                <a:srgbClr val="FF0000"/>
              </a:gs>
              <a:gs pos="100000">
                <a:srgbClr val="0432FF"/>
              </a:gs>
            </a:gsLst>
            <a:lin ang="162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sp>
        <p:nvSpPr>
          <p:cNvPr id="88" name="CustomShape 5">
            <a:extLst>
              <a:ext uri="{FF2B5EF4-FFF2-40B4-BE49-F238E27FC236}">
                <a16:creationId xmlns:a16="http://schemas.microsoft.com/office/drawing/2014/main" id="{1FB52920-CF10-4898-A4EE-EED6A268CD56}"/>
              </a:ext>
            </a:extLst>
          </p:cNvPr>
          <p:cNvSpPr/>
          <p:nvPr/>
        </p:nvSpPr>
        <p:spPr>
          <a:xfrm>
            <a:off x="2184093" y="3746737"/>
            <a:ext cx="526775" cy="208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625" tIns="25313" rIns="50625" bIns="25313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1L05</a:t>
            </a:r>
          </a:p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C75@ 60 MeV</a:t>
            </a:r>
            <a:endParaRPr lang="en-US" sz="101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415BFD-5E23-4A12-82E5-69E473C2EC0F}"/>
              </a:ext>
            </a:extLst>
          </p:cNvPr>
          <p:cNvSpPr/>
          <p:nvPr/>
        </p:nvSpPr>
        <p:spPr>
          <a:xfrm>
            <a:off x="456964" y="212650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+mj-ea"/>
                <a:cs typeface="Arial" panose="020B0604020202020204" pitchFamily="34" charset="0"/>
              </a:rPr>
              <a:t>Run Summary: Starting Set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1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8AD3-8F88-4883-9E1F-924EEDC3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Run Summary: Cryomodule 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29C0-36A2-4599-AEFF-0495D3DA4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No major problems during the FY25 Run</a:t>
            </a:r>
          </a:p>
          <a:p>
            <a:pPr lvl="1"/>
            <a:r>
              <a:rPr lang="en-US" dirty="0"/>
              <a:t>Major Problems – Problems that require CM taken offline or invasive repairs that halt operations</a:t>
            </a:r>
          </a:p>
          <a:p>
            <a:r>
              <a:rPr lang="en-US" dirty="0"/>
              <a:t>Some minor problems:</a:t>
            </a:r>
          </a:p>
          <a:p>
            <a:pPr lvl="1"/>
            <a:r>
              <a:rPr lang="en-US" dirty="0"/>
              <a:t>Tuners frozen or otherwise misbehaving</a:t>
            </a:r>
          </a:p>
          <a:p>
            <a:pPr lvl="1"/>
            <a:r>
              <a:rPr lang="en-US" dirty="0"/>
              <a:t>IR’s – dead or possible cable problems</a:t>
            </a:r>
          </a:p>
          <a:p>
            <a:pPr lvl="1"/>
            <a:r>
              <a:rPr lang="en-US" dirty="0"/>
              <a:t>Pump Replacements (Turbo / Scroll)</a:t>
            </a:r>
          </a:p>
          <a:p>
            <a:pPr lvl="1"/>
            <a:r>
              <a:rPr lang="en-US" dirty="0"/>
              <a:t>4 Appendage pumps added (and now removed)</a:t>
            </a:r>
          </a:p>
          <a:p>
            <a:r>
              <a:rPr lang="en-US" dirty="0"/>
              <a:t>Some decline in Energy Gain during Run</a:t>
            </a:r>
          </a:p>
          <a:p>
            <a:pPr lvl="1"/>
            <a:r>
              <a:rPr lang="en-US" dirty="0"/>
              <a:t>~10 MV in NL</a:t>
            </a:r>
          </a:p>
          <a:p>
            <a:pPr lvl="1"/>
            <a:r>
              <a:rPr lang="en-US" dirty="0"/>
              <a:t>~18 MV in SL</a:t>
            </a:r>
          </a:p>
          <a:p>
            <a:pPr lvl="2"/>
            <a:r>
              <a:rPr lang="en-US" dirty="0"/>
              <a:t>Very rough assessment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FCC9D-0EED-40F8-A06B-5B29568B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101A3C-29C9-420C-94BB-023ABC9D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Vacuum – FY25 Run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CEDBFC-52D7-4D53-96ED-3DFB2045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Beam Line Vacuum</a:t>
            </a:r>
          </a:p>
          <a:p>
            <a:pPr lvl="1"/>
            <a:r>
              <a:rPr lang="en-US" dirty="0"/>
              <a:t>no major problems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Cryomodule Insulation Vacuum</a:t>
            </a:r>
          </a:p>
          <a:p>
            <a:pPr lvl="1"/>
            <a:r>
              <a:rPr lang="en-US" dirty="0"/>
              <a:t>regular preventive maintenance/replacement of scroll pumps</a:t>
            </a:r>
          </a:p>
          <a:p>
            <a:pPr lvl="1"/>
            <a:r>
              <a:rPr lang="en-US" dirty="0"/>
              <a:t>increased scroll pump capacity on 0L04 and 2L03 (</a:t>
            </a:r>
            <a:r>
              <a:rPr lang="en-US" dirty="0" err="1"/>
              <a:t>Triscroll</a:t>
            </a:r>
            <a:r>
              <a:rPr lang="en-US" dirty="0"/>
              <a:t> 300 → 600 ≡ 250 → 500 L/min)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Controls / EPICS Displays</a:t>
            </a:r>
          </a:p>
          <a:p>
            <a:pPr lvl="1"/>
            <a:r>
              <a:rPr lang="en-US" dirty="0"/>
              <a:t>dead or not operated pumps were not included on EPICS displays</a:t>
            </a:r>
          </a:p>
          <a:p>
            <a:pPr lvl="1"/>
            <a:r>
              <a:rPr lang="en-US" dirty="0"/>
              <a:t>we missed some such ion pumps when doing maintenance</a:t>
            </a:r>
          </a:p>
          <a:p>
            <a:pPr lvl="1"/>
            <a:r>
              <a:rPr lang="en-US" dirty="0"/>
              <a:t>modified to include and identify by display in black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seems similar for other beam line equipment such as vacuum gauges and BPMs</a:t>
            </a:r>
          </a:p>
          <a:p>
            <a:pPr lvl="1"/>
            <a:r>
              <a:rPr lang="en-US" dirty="0"/>
              <a:t>consider if value to do a systematic effort to identify these equipment</a:t>
            </a:r>
          </a:p>
          <a:p>
            <a:pPr lvl="1"/>
            <a:r>
              <a:rPr lang="en-US" dirty="0"/>
              <a:t>Thanks to Adam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255A2-DC33-4AE9-B103-96796E160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370" y="3393577"/>
            <a:ext cx="771633" cy="821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AC5D70-50EA-45C0-BD69-0E334474A203}"/>
              </a:ext>
            </a:extLst>
          </p:cNvPr>
          <p:cNvSpPr txBox="1"/>
          <p:nvPr/>
        </p:nvSpPr>
        <p:spPr>
          <a:xfrm>
            <a:off x="6732035" y="6309684"/>
            <a:ext cx="180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Thanks to Adam </a:t>
            </a:r>
            <a:r>
              <a:rPr lang="en-US" sz="1400" dirty="0" err="1"/>
              <a:t>Duzik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27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3840-DE40-4D5A-806F-071F1DCB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Run Summary: FE Before / After Run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19E8-4150-41B4-ADA7-AE9F8C73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FE data from the </a:t>
            </a:r>
            <a:r>
              <a:rPr lang="en-US" dirty="0" err="1"/>
              <a:t>DecaRads</a:t>
            </a:r>
            <a:r>
              <a:rPr lang="en-US" dirty="0"/>
              <a:t>.</a:t>
            </a:r>
          </a:p>
          <a:p>
            <a:r>
              <a:rPr lang="en-US" dirty="0"/>
              <a:t>Collected by Tom and Co. in Feb 2025 after any processing</a:t>
            </a:r>
          </a:p>
          <a:p>
            <a:r>
              <a:rPr lang="en-US" dirty="0"/>
              <a:t>And towards end of Run in July and August before any new processing</a:t>
            </a:r>
          </a:p>
          <a:p>
            <a:r>
              <a:rPr lang="en-US" dirty="0"/>
              <a:t>Data collected from 49 cavities in 1L05, 1L07, 1L09, 1L10, 1L26 and 2L23</a:t>
            </a:r>
          </a:p>
          <a:p>
            <a:r>
              <a:rPr lang="en-US" dirty="0"/>
              <a:t>Average change in the FE Onset gradient = -1.1 MV/m</a:t>
            </a:r>
          </a:p>
          <a:p>
            <a:endParaRPr lang="en-US" dirty="0"/>
          </a:p>
          <a:p>
            <a:r>
              <a:rPr lang="en-US" dirty="0"/>
              <a:t>We need more tracking with </a:t>
            </a:r>
            <a:r>
              <a:rPr lang="en-US" dirty="0" err="1"/>
              <a:t>DecaRads</a:t>
            </a:r>
            <a:endParaRPr lang="en-US" dirty="0"/>
          </a:p>
          <a:p>
            <a:r>
              <a:rPr lang="en-US" dirty="0"/>
              <a:t>We need to push the dose rates lower administratively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mR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? 1R/</a:t>
            </a:r>
            <a:r>
              <a:rPr lang="en-US" dirty="0" err="1"/>
              <a:t>hr</a:t>
            </a:r>
            <a:r>
              <a:rPr lang="en-US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126EF-4B4A-4F3E-BB62-7627D421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9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6F96-3308-4856-B8BC-665762AF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Summary: FE Before / After Run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D5881-8CB3-4C38-A16F-4FDF0482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CC2E8-EF0E-4F93-8E40-3B43F8C35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6" y="1250130"/>
            <a:ext cx="6990580" cy="5076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932485-27C5-4459-8F08-C108024AA234}"/>
              </a:ext>
            </a:extLst>
          </p:cNvPr>
          <p:cNvSpPr txBox="1"/>
          <p:nvPr/>
        </p:nvSpPr>
        <p:spPr>
          <a:xfrm>
            <a:off x="777508" y="880798"/>
            <a:ext cx="275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Tom Powers’ data</a:t>
            </a:r>
          </a:p>
        </p:txBody>
      </p:sp>
    </p:spTree>
    <p:extLst>
      <p:ext uri="{BB962C8B-B14F-4D97-AF65-F5344CB8AC3E}">
        <p14:creationId xmlns:p14="http://schemas.microsoft.com/office/powerpoint/2010/main" val="219065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0E56-C5B2-4322-BFD3-2E9AADFD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A705-A953-49FC-9A7C-8B0A5D58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Strength:</a:t>
            </a:r>
          </a:p>
          <a:p>
            <a:pPr lvl="1"/>
            <a:r>
              <a:rPr lang="en-US" dirty="0"/>
              <a:t> Many talented people supporting Accelerator Ops from SRF</a:t>
            </a:r>
          </a:p>
          <a:p>
            <a:r>
              <a:rPr lang="en-US" dirty="0"/>
              <a:t>Weakness</a:t>
            </a:r>
          </a:p>
          <a:p>
            <a:pPr lvl="1"/>
            <a:r>
              <a:rPr lang="en-US" dirty="0"/>
              <a:t>Not enough talented people supporting Accelerator Ops from SRF</a:t>
            </a:r>
          </a:p>
          <a:p>
            <a:pPr lvl="1"/>
            <a:endParaRPr lang="en-US" dirty="0"/>
          </a:p>
          <a:p>
            <a:pPr lvl="0"/>
            <a:r>
              <a:rPr lang="en-US" sz="1800" dirty="0"/>
              <a:t>Frank – cold vacuum work</a:t>
            </a:r>
          </a:p>
          <a:p>
            <a:pPr lvl="0"/>
            <a:r>
              <a:rPr lang="en-US" sz="1800" dirty="0"/>
              <a:t>Mike D – work planning, testing</a:t>
            </a:r>
          </a:p>
          <a:p>
            <a:pPr lvl="0"/>
            <a:r>
              <a:rPr lang="en-US" sz="1800" dirty="0"/>
              <a:t>Mike M – Accelerator operations and maintenance functions</a:t>
            </a:r>
          </a:p>
          <a:p>
            <a:pPr lvl="0"/>
            <a:r>
              <a:rPr lang="en-US" sz="1800" dirty="0"/>
              <a:t>Tom, Peter, </a:t>
            </a:r>
            <a:r>
              <a:rPr lang="en-US" sz="1800" dirty="0" err="1"/>
              <a:t>Harshani</a:t>
            </a:r>
            <a:r>
              <a:rPr lang="en-US" sz="1800" dirty="0"/>
              <a:t> – microphonics, plasma processing, </a:t>
            </a:r>
            <a:r>
              <a:rPr lang="en-US" sz="1800" dirty="0" err="1"/>
              <a:t>etc</a:t>
            </a:r>
            <a:endParaRPr lang="en-US" sz="1800" dirty="0"/>
          </a:p>
          <a:p>
            <a:pPr lvl="0"/>
            <a:r>
              <a:rPr lang="en-US" sz="1800" dirty="0"/>
              <a:t>Roger et al – Warm Vac work</a:t>
            </a:r>
            <a:endParaRPr lang="en-US" sz="1800" dirty="0">
              <a:solidFill>
                <a:srgbClr val="FF0000"/>
              </a:solidFill>
            </a:endParaRPr>
          </a:p>
          <a:p>
            <a:pPr lvl="0"/>
            <a:endParaRPr lang="en-US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>
                <a:solidFill>
                  <a:srgbClr val="FF0000"/>
                </a:solidFill>
              </a:rPr>
              <a:t>Several Senior Staff heading towards retirement</a:t>
            </a:r>
          </a:p>
          <a:p>
            <a:pPr lvl="0"/>
            <a:r>
              <a:rPr lang="en-US" sz="1800" dirty="0">
                <a:solidFill>
                  <a:srgbClr val="FF0000"/>
                </a:solidFill>
              </a:rPr>
              <a:t>Need a couple more Vac Techs</a:t>
            </a:r>
          </a:p>
          <a:p>
            <a:pPr lvl="0"/>
            <a:r>
              <a:rPr lang="en-US" sz="1800" dirty="0">
                <a:solidFill>
                  <a:srgbClr val="FF0000"/>
                </a:solidFill>
              </a:rPr>
              <a:t>Unplanned Major Repairs can slow down other work as a result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BD947-5A3C-4CB3-98E6-0ECAB180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4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A478-FD33-4E98-9AA1-E7143FCF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CEBAF Vacuum – Strengths and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99FE-8FDA-4D84-89D9-E18DD6EF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Strengths</a:t>
            </a:r>
          </a:p>
          <a:p>
            <a:pPr lvl="1"/>
            <a:r>
              <a:rPr lang="en-GB" dirty="0"/>
              <a:t>manage to keep the system operating with limited resources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C00000"/>
                </a:solidFill>
              </a:rPr>
              <a:t>Weaknesses</a:t>
            </a:r>
          </a:p>
          <a:p>
            <a:pPr lvl="1"/>
            <a:r>
              <a:rPr lang="en-GB" dirty="0"/>
              <a:t>limited resources, both people and spare parts, </a:t>
            </a:r>
          </a:p>
          <a:p>
            <a:pPr lvl="1"/>
            <a:r>
              <a:rPr lang="en-GB" dirty="0"/>
              <a:t>barely manage with our stock of spare parts:</a:t>
            </a:r>
          </a:p>
          <a:p>
            <a:pPr lvl="2"/>
            <a:r>
              <a:rPr lang="en-GB" dirty="0"/>
              <a:t>more pumps and valves not operational than we can fix during maintenance periods</a:t>
            </a:r>
          </a:p>
          <a:p>
            <a:pPr lvl="2"/>
            <a:r>
              <a:rPr lang="en-GB" dirty="0"/>
              <a:t>example is the AE line where pumps had to be changed out in March as then run was starting because spares only arrived a week before</a:t>
            </a:r>
          </a:p>
          <a:p>
            <a:pPr lvl="1"/>
            <a:r>
              <a:rPr lang="en-GB" dirty="0"/>
              <a:t>no funds for real improvements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019F1-54DD-4765-9023-64F208BD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000000"/>
                </a:solidFill>
              </a:rPr>
              <a:t>Roger </a:t>
            </a:r>
            <a:r>
              <a:rPr lang="en-US" dirty="0" err="1">
                <a:solidFill>
                  <a:srgbClr val="000000"/>
                </a:solidFill>
              </a:rPr>
              <a:t>Ruber</a:t>
            </a:r>
            <a:r>
              <a:rPr lang="en-US" dirty="0">
                <a:solidFill>
                  <a:srgbClr val="000000"/>
                </a:solidFill>
              </a:rPr>
              <a:t> | Warm Beamline Modification Design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87473-FC96-4598-A7E9-BEAE6ADD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7E1C93C-5050-FC42-8F10-D22D4F119D13}" type="slidenum">
              <a:rPr lang="en-US">
                <a:solidFill>
                  <a:srgbClr val="000000"/>
                </a:solidFill>
              </a:rPr>
              <a:pPr defTabSz="685800"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B793C9-5E2F-42CA-A675-6F73724352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defTabSz="685800"/>
            <a:r>
              <a:rPr lang="en-US">
                <a:solidFill>
                  <a:srgbClr val="000000"/>
                </a:solidFill>
              </a:rPr>
              <a:t>24 July 2025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2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12FF-BA9F-43AC-B608-E135DFCE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E36AB-4C08-4800-80AE-883417962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C75 Tuners</a:t>
            </a:r>
          </a:p>
          <a:p>
            <a:pPr lvl="1"/>
            <a:r>
              <a:rPr lang="en-US" sz="1800" dirty="0"/>
              <a:t>Extensive Testing of Mechanical Tuners and Steppers during Acceptance Testing</a:t>
            </a:r>
          </a:p>
          <a:p>
            <a:r>
              <a:rPr lang="en-US" sz="1800" dirty="0"/>
              <a:t>Microphonics Mitigation</a:t>
            </a:r>
          </a:p>
          <a:p>
            <a:pPr lvl="1"/>
            <a:r>
              <a:rPr lang="en-US" sz="1800" dirty="0"/>
              <a:t>Final round of Bracing in Progress</a:t>
            </a:r>
          </a:p>
          <a:p>
            <a:pPr lvl="1"/>
            <a:r>
              <a:rPr lang="en-US" sz="1800" dirty="0"/>
              <a:t>Improvements to Damping Bags</a:t>
            </a:r>
          </a:p>
          <a:p>
            <a:r>
              <a:rPr lang="en-US" sz="1800" dirty="0"/>
              <a:t>Better FE tracking using </a:t>
            </a:r>
            <a:r>
              <a:rPr lang="en-US" sz="1800" dirty="0" err="1"/>
              <a:t>Decarads</a:t>
            </a:r>
            <a:r>
              <a:rPr lang="en-US" sz="1800" dirty="0"/>
              <a:t> or similar instrumentation</a:t>
            </a:r>
          </a:p>
          <a:p>
            <a:r>
              <a:rPr lang="en-US" sz="1800" dirty="0"/>
              <a:t>Improvements to procedures and Work Controls in progress</a:t>
            </a:r>
          </a:p>
          <a:p>
            <a:r>
              <a:rPr lang="en-US" sz="1800" dirty="0"/>
              <a:t>Improved CM hand-offs to begin with new installations</a:t>
            </a:r>
          </a:p>
          <a:p>
            <a:r>
              <a:rPr lang="en-US" sz="1800" dirty="0"/>
              <a:t>Implement the new DRVH scheme</a:t>
            </a:r>
          </a:p>
          <a:p>
            <a:pPr lvl="1"/>
            <a:r>
              <a:rPr lang="en-US" sz="1800" dirty="0"/>
              <a:t>Requires input from all Groups with concerns about CM performance  </a:t>
            </a:r>
          </a:p>
          <a:p>
            <a:r>
              <a:rPr lang="en-US" sz="1800" dirty="0"/>
              <a:t>Step up processing game.</a:t>
            </a:r>
          </a:p>
          <a:p>
            <a:pPr lvl="1"/>
            <a:r>
              <a:rPr lang="en-US" sz="1800" dirty="0"/>
              <a:t>More Training</a:t>
            </a:r>
          </a:p>
          <a:p>
            <a:pPr lvl="1"/>
            <a:r>
              <a:rPr lang="en-US" sz="1800" dirty="0"/>
              <a:t>Defined Team</a:t>
            </a:r>
          </a:p>
          <a:p>
            <a:pPr lvl="1"/>
            <a:r>
              <a:rPr lang="en-US" sz="1800" dirty="0"/>
              <a:t>Make more efficient use of different processing techniques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A5650-117C-4819-9DDA-ABF9D49D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7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_Standard" id="{C827FAA7-516A-D449-BEDD-B5FC91024FEC}" vid="{B010C366-98B8-504F-B911-D3F895C7B8B4}"/>
    </a:ext>
  </a:extLst>
</a:theme>
</file>

<file path=ppt/theme/theme2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JeffersonLab_Standard</Template>
  <TotalTime>1086</TotalTime>
  <Words>1084</Words>
  <Application>Microsoft Office PowerPoint</Application>
  <PresentationFormat>On-screen Show (4:3)</PresentationFormat>
  <Paragraphs>202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.PingFangSC-Regular</vt:lpstr>
      <vt:lpstr>Arial</vt:lpstr>
      <vt:lpstr>Calibri</vt:lpstr>
      <vt:lpstr>PingFangSC-Regular</vt:lpstr>
      <vt:lpstr>Office Theme</vt:lpstr>
      <vt:lpstr>1_Office Theme</vt:lpstr>
      <vt:lpstr>2025 Run Retreat</vt:lpstr>
      <vt:lpstr>Energy Reach Plan for the FY24 SAD for Cryomodules </vt:lpstr>
      <vt:lpstr>Run Summary: Cryomodule Health</vt:lpstr>
      <vt:lpstr>CEBAF Vacuum – FY25 Run</vt:lpstr>
      <vt:lpstr>Run Summary: FE Before / After Run</vt:lpstr>
      <vt:lpstr>Run Summary: FE Before / After Run</vt:lpstr>
      <vt:lpstr>Strengths and Weaknesses</vt:lpstr>
      <vt:lpstr>CEBAF Vacuum – Strengths and Weaknesses</vt:lpstr>
      <vt:lpstr>Opportunities for Improvement</vt:lpstr>
      <vt:lpstr>CEBAF Vacuum – Improvements</vt:lpstr>
      <vt:lpstr>Maintenance Tracking</vt:lpstr>
      <vt:lpstr>Energy Reach Plan for the 2025 SAM for Cryomodules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C75-03 Update</dc:title>
  <dc:creator>Mike McCaughan</dc:creator>
  <cp:lastModifiedBy>Kathy Azevedo</cp:lastModifiedBy>
  <cp:revision>75</cp:revision>
  <dcterms:created xsi:type="dcterms:W3CDTF">2023-12-13T20:01:22Z</dcterms:created>
  <dcterms:modified xsi:type="dcterms:W3CDTF">2025-10-07T13:01:33Z</dcterms:modified>
</cp:coreProperties>
</file>