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257" r:id="rId4"/>
    <p:sldId id="258" r:id="rId5"/>
    <p:sldId id="260" r:id="rId6"/>
    <p:sldId id="259" r:id="rId7"/>
    <p:sldId id="264" r:id="rId8"/>
    <p:sldId id="263" r:id="rId9"/>
    <p:sldId id="261" r:id="rId10"/>
    <p:sldId id="262" r:id="rId11"/>
    <p:sldId id="266" r:id="rId12"/>
    <p:sldId id="267" r:id="rId13"/>
    <p:sldId id="268" r:id="rId14"/>
    <p:sldId id="269" r:id="rId15"/>
    <p:sldId id="271" r:id="rId16"/>
    <p:sldId id="27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1C38C-E567-60BF-E43A-F166EA0232F4}" v="770" dt="2025-10-06T19:48:03.110"/>
    <p1510:client id="{1D85475D-FC17-4FED-A287-00366A6B1DB6}" v="2" dt="2025-10-06T16:31:46.256"/>
    <p1510:client id="{3FBF8D7F-ECA5-B04F-97D7-FEB790351C99}" v="298" dt="2025-10-06T14:07:00.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9" autoAdjust="0"/>
    <p:restoredTop sz="94660"/>
  </p:normalViewPr>
  <p:slideViewPr>
    <p:cSldViewPr snapToGrid="0">
      <p:cViewPr varScale="1">
        <p:scale>
          <a:sx n="82" d="100"/>
          <a:sy n="82"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85E52-4EFE-4568-9C4F-77292C29FD50}" type="datetimeFigureOut">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6796F-F71B-4483-A65F-34F9A3B4A262}" type="slidenum">
              <a:t>‹#›</a:t>
            </a:fld>
            <a:endParaRPr lang="en-US"/>
          </a:p>
        </p:txBody>
      </p:sp>
    </p:spTree>
    <p:extLst>
      <p:ext uri="{BB962C8B-B14F-4D97-AF65-F5344CB8AC3E}">
        <p14:creationId xmlns:p14="http://schemas.microsoft.com/office/powerpoint/2010/main" val="130896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About a year ago, we were fortunate to get 4 great new hires (near the beginning of the fiscal year).  Unfortunately, the Safety Stop and other issues prevented running.</a:t>
            </a:r>
          </a:p>
        </p:txBody>
      </p:sp>
      <p:sp>
        <p:nvSpPr>
          <p:cNvPr id="4" name="Slide Number Placeholder 3"/>
          <p:cNvSpPr>
            <a:spLocks noGrp="1"/>
          </p:cNvSpPr>
          <p:nvPr>
            <p:ph type="sldNum" sz="quarter" idx="5"/>
          </p:nvPr>
        </p:nvSpPr>
        <p:spPr/>
        <p:txBody>
          <a:bodyPr/>
          <a:lstStyle/>
          <a:p>
            <a:fld id="{7376796F-F71B-4483-A65F-34F9A3B4A262}" type="slidenum">
              <a:t>12</a:t>
            </a:fld>
            <a:endParaRPr lang="en-US"/>
          </a:p>
        </p:txBody>
      </p:sp>
    </p:spTree>
    <p:extLst>
      <p:ext uri="{BB962C8B-B14F-4D97-AF65-F5344CB8AC3E}">
        <p14:creationId xmlns:p14="http://schemas.microsoft.com/office/powerpoint/2010/main" val="5669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tried to keep them busy.  They are Sweep Qualified for most segments.  (1 shadow sweep; 1 pseudo-lead sweep)</a:t>
            </a:r>
            <a:endParaRPr lang="en-US" dirty="0"/>
          </a:p>
          <a:p>
            <a:endParaRPr lang="en-US" dirty="0">
              <a:ea typeface="Calibri"/>
              <a:cs typeface="Calibri"/>
            </a:endParaRPr>
          </a:p>
          <a:p>
            <a:r>
              <a:rPr lang="en-US" dirty="0">
                <a:ea typeface="Calibri"/>
                <a:cs typeface="Calibri"/>
              </a:rPr>
              <a:t>Helped with a phone survey.  Ryan </a:t>
            </a:r>
            <a:r>
              <a:rPr lang="en-US" dirty="0" err="1">
                <a:ea typeface="Calibri"/>
                <a:cs typeface="Calibri"/>
              </a:rPr>
              <a:t>Bodensten's</a:t>
            </a:r>
            <a:r>
              <a:rPr lang="en-US" dirty="0">
                <a:ea typeface="Calibri"/>
                <a:cs typeface="Calibri"/>
              </a:rPr>
              <a:t> magnet assembly.</a:t>
            </a:r>
            <a:endParaRPr lang="en-US">
              <a:ea typeface="Calibri"/>
              <a:cs typeface="Calibri"/>
            </a:endParaRPr>
          </a:p>
        </p:txBody>
      </p:sp>
      <p:sp>
        <p:nvSpPr>
          <p:cNvPr id="4" name="Slide Number Placeholder 3"/>
          <p:cNvSpPr>
            <a:spLocks noGrp="1"/>
          </p:cNvSpPr>
          <p:nvPr>
            <p:ph type="sldNum" sz="quarter" idx="5"/>
          </p:nvPr>
        </p:nvSpPr>
        <p:spPr/>
        <p:txBody>
          <a:bodyPr/>
          <a:lstStyle/>
          <a:p>
            <a:fld id="{7376796F-F71B-4483-A65F-34F9A3B4A262}" type="slidenum">
              <a:t>13</a:t>
            </a:fld>
            <a:endParaRPr lang="en-US"/>
          </a:p>
        </p:txBody>
      </p:sp>
    </p:spTree>
    <p:extLst>
      <p:ext uri="{BB962C8B-B14F-4D97-AF65-F5344CB8AC3E}">
        <p14:creationId xmlns:p14="http://schemas.microsoft.com/office/powerpoint/2010/main" val="266680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Jacob trained them to be ARM qualified; having them follow in his footsteps to get ARM Qualified before SSO.</a:t>
            </a:r>
          </a:p>
        </p:txBody>
      </p:sp>
      <p:sp>
        <p:nvSpPr>
          <p:cNvPr id="4" name="Slide Number Placeholder 3"/>
          <p:cNvSpPr>
            <a:spLocks noGrp="1"/>
          </p:cNvSpPr>
          <p:nvPr>
            <p:ph type="sldNum" sz="quarter" idx="5"/>
          </p:nvPr>
        </p:nvSpPr>
        <p:spPr/>
        <p:txBody>
          <a:bodyPr/>
          <a:lstStyle/>
          <a:p>
            <a:fld id="{7376796F-F71B-4483-A65F-34F9A3B4A262}" type="slidenum">
              <a:t>14</a:t>
            </a:fld>
            <a:endParaRPr lang="en-US"/>
          </a:p>
        </p:txBody>
      </p:sp>
    </p:spTree>
    <p:extLst>
      <p:ext uri="{BB962C8B-B14F-4D97-AF65-F5344CB8AC3E}">
        <p14:creationId xmlns:p14="http://schemas.microsoft.com/office/powerpoint/2010/main" val="92462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Come March, Jacob &amp; Eric's Crew Chief promotions came through allowing a bit more flexibility in the schedule.</a:t>
            </a:r>
          </a:p>
        </p:txBody>
      </p:sp>
      <p:sp>
        <p:nvSpPr>
          <p:cNvPr id="4" name="Slide Number Placeholder 3"/>
          <p:cNvSpPr>
            <a:spLocks noGrp="1"/>
          </p:cNvSpPr>
          <p:nvPr>
            <p:ph type="sldNum" sz="quarter" idx="5"/>
          </p:nvPr>
        </p:nvSpPr>
        <p:spPr/>
        <p:txBody>
          <a:bodyPr/>
          <a:lstStyle/>
          <a:p>
            <a:fld id="{7376796F-F71B-4483-A65F-34F9A3B4A262}" type="slidenum">
              <a:t>15</a:t>
            </a:fld>
            <a:endParaRPr lang="en-US"/>
          </a:p>
        </p:txBody>
      </p:sp>
    </p:spTree>
    <p:extLst>
      <p:ext uri="{BB962C8B-B14F-4D97-AF65-F5344CB8AC3E}">
        <p14:creationId xmlns:p14="http://schemas.microsoft.com/office/powerpoint/2010/main" val="280367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Then once we were finally sending to the halls for a respectable amount of time, the new hires were qualified!  And performing to a high standard.</a:t>
            </a:r>
          </a:p>
        </p:txBody>
      </p:sp>
      <p:sp>
        <p:nvSpPr>
          <p:cNvPr id="4" name="Slide Number Placeholder 3"/>
          <p:cNvSpPr>
            <a:spLocks noGrp="1"/>
          </p:cNvSpPr>
          <p:nvPr>
            <p:ph type="sldNum" sz="quarter" idx="5"/>
          </p:nvPr>
        </p:nvSpPr>
        <p:spPr/>
        <p:txBody>
          <a:bodyPr/>
          <a:lstStyle/>
          <a:p>
            <a:fld id="{7376796F-F71B-4483-A65F-34F9A3B4A262}" type="slidenum">
              <a:t>16</a:t>
            </a:fld>
            <a:endParaRPr lang="en-US"/>
          </a:p>
        </p:txBody>
      </p:sp>
    </p:spTree>
    <p:extLst>
      <p:ext uri="{BB962C8B-B14F-4D97-AF65-F5344CB8AC3E}">
        <p14:creationId xmlns:p14="http://schemas.microsoft.com/office/powerpoint/2010/main" val="228761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SSO Qualifications followed at a more relaxed pace.  </a:t>
            </a:r>
          </a:p>
          <a:p>
            <a:r>
              <a:rPr lang="en-US" dirty="0">
                <a:ea typeface="Calibri"/>
                <a:cs typeface="Calibri"/>
              </a:rPr>
              <a:t>The additional Crew Chiefs &amp; Operators allowed 4 person crews on all shifts.  This was especially helpful on Maintenance &amp; Beam Studies days.  It lessened the strain of CCIT training.  And of course makes scheduling less stressful when someone calls out!</a:t>
            </a:r>
          </a:p>
          <a:p>
            <a:r>
              <a:rPr lang="en-US" dirty="0">
                <a:ea typeface="Calibri"/>
                <a:cs typeface="Calibri"/>
              </a:rPr>
              <a:t>SSO Jam session recordings online.</a:t>
            </a:r>
          </a:p>
        </p:txBody>
      </p:sp>
      <p:sp>
        <p:nvSpPr>
          <p:cNvPr id="4" name="Slide Number Placeholder 3"/>
          <p:cNvSpPr>
            <a:spLocks noGrp="1"/>
          </p:cNvSpPr>
          <p:nvPr>
            <p:ph type="sldNum" sz="quarter" idx="5"/>
          </p:nvPr>
        </p:nvSpPr>
        <p:spPr/>
        <p:txBody>
          <a:bodyPr/>
          <a:lstStyle/>
          <a:p>
            <a:fld id="{7376796F-F71B-4483-A65F-34F9A3B4A262}" type="slidenum">
              <a:t>17</a:t>
            </a:fld>
            <a:endParaRPr lang="en-US"/>
          </a:p>
        </p:txBody>
      </p:sp>
    </p:spTree>
    <p:extLst>
      <p:ext uri="{BB962C8B-B14F-4D97-AF65-F5344CB8AC3E}">
        <p14:creationId xmlns:p14="http://schemas.microsoft.com/office/powerpoint/2010/main" val="181402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840F-D36B-4BC1-8712-95E5AE68B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090DC-19A5-4413-B32A-F93AAE218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4A22A8-DBB9-44B5-99E1-CCB52A85CBA6}"/>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A6340D79-F5A4-402A-A621-AF876DCA8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F6AB4-E306-4393-8892-B100BB6515E3}"/>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348202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6141-3196-488B-B433-6D7174BBD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53B98-2928-417C-AF57-9248421347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F8BE9-3E04-4334-A485-37A7D8757CAD}"/>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D4DE6E13-B135-4316-BF53-C3013D022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34037-5505-46BA-AFF3-EA50FC046A01}"/>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154702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26EAB-6C63-4D86-87DC-FD521ACE5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3D5B0-D6E1-48DA-8F3F-444169F2F8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6D98-D9DC-4663-ABF0-A87D28B29634}"/>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1E24C096-2C61-4307-A740-4EB6E6FF2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BEBF6-82F8-4786-972D-5FD006302276}"/>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338403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D2DD-EF60-4E72-882A-9C9FD25FE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DF5CE-B641-40C0-9EED-9291AB38BB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CB93A-FF05-4E96-98A7-EBAFAD449576}"/>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D47DA37A-EDE0-4961-B0F7-5DD00E985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9AC2B-3223-4971-BB77-7F19BC5C4691}"/>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160286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F5B6-8EFF-4507-AC29-DFA760228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71DEC-DFC7-45F7-8494-EC42B1A9E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D48764-23ED-477B-9D70-8EB77FAF4D23}"/>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AEB069EE-040B-4466-A3C7-8708A4227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6D822-3125-4D78-88C2-2841CB5F9C0B}"/>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21675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7AA0-DE94-4222-9F93-B955E9FA9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CF854-9AB1-4F17-BC0E-01E7962D17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AF7FF-4BC3-4A02-A06A-0949A6CD9B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9026D-8DE0-4F10-845F-B03DE3CA0E24}"/>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6" name="Footer Placeholder 5">
            <a:extLst>
              <a:ext uri="{FF2B5EF4-FFF2-40B4-BE49-F238E27FC236}">
                <a16:creationId xmlns:a16="http://schemas.microsoft.com/office/drawing/2014/main" id="{D5D15D62-05FB-47EC-B649-E384C240B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3450B-8C77-482D-920C-88709C461033}"/>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93106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DFAA-42A5-44CF-A65D-B0ECA0C20A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95333-5671-4BD1-AC05-C8D816ED4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5BB48D-01B9-4085-A942-87D6EA314A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3657A-352C-499F-859B-B151C4C22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40EE8-ECC5-47EE-A819-9E7C061019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E4163-A2D7-4F6E-89C8-4116766A25E6}"/>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8" name="Footer Placeholder 7">
            <a:extLst>
              <a:ext uri="{FF2B5EF4-FFF2-40B4-BE49-F238E27FC236}">
                <a16:creationId xmlns:a16="http://schemas.microsoft.com/office/drawing/2014/main" id="{03023FE7-ED38-4C8F-86BE-3845A3AD9A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51DF9E-4EA4-43D0-8179-E6162F7987B2}"/>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409091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F081-FACD-4CBD-9BFF-49BA280B1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D277FC-D5D1-47F9-9B8F-D8C7DD22CC2D}"/>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4" name="Footer Placeholder 3">
            <a:extLst>
              <a:ext uri="{FF2B5EF4-FFF2-40B4-BE49-F238E27FC236}">
                <a16:creationId xmlns:a16="http://schemas.microsoft.com/office/drawing/2014/main" id="{79F7DCF2-5299-4907-BB3E-F441DC56A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46E3A-70B0-4226-AB5F-3C1E3E7ACD36}"/>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395147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2804F-C50B-4F94-879C-B5FEAA600303}"/>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3" name="Footer Placeholder 2">
            <a:extLst>
              <a:ext uri="{FF2B5EF4-FFF2-40B4-BE49-F238E27FC236}">
                <a16:creationId xmlns:a16="http://schemas.microsoft.com/office/drawing/2014/main" id="{967DB7D8-568E-43F9-A3CA-CC7BBF495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B9249-C31A-4E74-BDA1-0B0804236388}"/>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230748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4DBF-6EB7-4686-A3E3-95351EDCE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1ECDA-9331-4655-B2C7-13B7EB36A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F20FA-0FCA-42FF-8CF2-0935208F6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82F6D4-76A8-4875-9BD8-12B1298F3ED4}"/>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6" name="Footer Placeholder 5">
            <a:extLst>
              <a:ext uri="{FF2B5EF4-FFF2-40B4-BE49-F238E27FC236}">
                <a16:creationId xmlns:a16="http://schemas.microsoft.com/office/drawing/2014/main" id="{7CFA4BEB-CAA4-4BEF-BDE6-50B0FC5F0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BEF55-D69A-48A9-B06F-E6AF0034F3C6}"/>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209108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03E3-15E7-404F-99C9-F145172CE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12CE42-EBF0-4316-9917-D422FD91A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397DF-E5A2-44DD-92F7-3E1B5523F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42696D-5057-4BE6-86EE-709627752D07}"/>
              </a:ext>
            </a:extLst>
          </p:cNvPr>
          <p:cNvSpPr>
            <a:spLocks noGrp="1"/>
          </p:cNvSpPr>
          <p:nvPr>
            <p:ph type="dt" sz="half" idx="10"/>
          </p:nvPr>
        </p:nvSpPr>
        <p:spPr/>
        <p:txBody>
          <a:bodyPr/>
          <a:lstStyle/>
          <a:p>
            <a:fld id="{0B414FD3-18E3-4C71-BA57-BE5135F99DD4}" type="datetimeFigureOut">
              <a:rPr lang="en-US" smtClean="0"/>
              <a:t>10/6/2025</a:t>
            </a:fld>
            <a:endParaRPr lang="en-US"/>
          </a:p>
        </p:txBody>
      </p:sp>
      <p:sp>
        <p:nvSpPr>
          <p:cNvPr id="6" name="Footer Placeholder 5">
            <a:extLst>
              <a:ext uri="{FF2B5EF4-FFF2-40B4-BE49-F238E27FC236}">
                <a16:creationId xmlns:a16="http://schemas.microsoft.com/office/drawing/2014/main" id="{87DA0025-C581-4088-9BC1-62AFFD410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43E50-5FEF-4A2D-A146-3682B9B16EF5}"/>
              </a:ext>
            </a:extLst>
          </p:cNvPr>
          <p:cNvSpPr>
            <a:spLocks noGrp="1"/>
          </p:cNvSpPr>
          <p:nvPr>
            <p:ph type="sldNum" sz="quarter" idx="12"/>
          </p:nvPr>
        </p:nvSpPr>
        <p:spPr/>
        <p:txBody>
          <a:bodyPr/>
          <a:lstStyle/>
          <a:p>
            <a:fld id="{6CB9F633-5702-4E3F-A20B-7BA7C8D2857B}" type="slidenum">
              <a:rPr lang="en-US" smtClean="0"/>
              <a:t>‹#›</a:t>
            </a:fld>
            <a:endParaRPr lang="en-US"/>
          </a:p>
        </p:txBody>
      </p:sp>
    </p:spTree>
    <p:extLst>
      <p:ext uri="{BB962C8B-B14F-4D97-AF65-F5344CB8AC3E}">
        <p14:creationId xmlns:p14="http://schemas.microsoft.com/office/powerpoint/2010/main" val="315686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62DF17-CF70-4655-857B-AF1C5472D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53303-1091-4D5B-A424-5B8345622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F28B9-9544-421B-9E1F-EFB8AFDEB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14FD3-18E3-4C71-BA57-BE5135F99DD4}" type="datetimeFigureOut">
              <a:rPr lang="en-US" smtClean="0"/>
              <a:t>10/6/2025</a:t>
            </a:fld>
            <a:endParaRPr lang="en-US"/>
          </a:p>
        </p:txBody>
      </p:sp>
      <p:sp>
        <p:nvSpPr>
          <p:cNvPr id="5" name="Footer Placeholder 4">
            <a:extLst>
              <a:ext uri="{FF2B5EF4-FFF2-40B4-BE49-F238E27FC236}">
                <a16:creationId xmlns:a16="http://schemas.microsoft.com/office/drawing/2014/main" id="{7DB3666D-7C41-405B-9465-8B1D72D86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699EE-130E-4347-9CE4-B8BA604DD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9F633-5702-4E3F-A20B-7BA7C8D2857B}" type="slidenum">
              <a:rPr lang="en-US" smtClean="0"/>
              <a:t>‹#›</a:t>
            </a:fld>
            <a:endParaRPr lang="en-US"/>
          </a:p>
        </p:txBody>
      </p:sp>
    </p:spTree>
    <p:extLst>
      <p:ext uri="{BB962C8B-B14F-4D97-AF65-F5344CB8AC3E}">
        <p14:creationId xmlns:p14="http://schemas.microsoft.com/office/powerpoint/2010/main" val="23661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B111-2BE0-4CF9-9974-7CA1979C0027}"/>
              </a:ext>
            </a:extLst>
          </p:cNvPr>
          <p:cNvSpPr>
            <a:spLocks noGrp="1"/>
          </p:cNvSpPr>
          <p:nvPr>
            <p:ph type="ctrTitle"/>
          </p:nvPr>
        </p:nvSpPr>
        <p:spPr/>
        <p:txBody>
          <a:bodyPr/>
          <a:lstStyle/>
          <a:p>
            <a:r>
              <a:rPr lang="en-US" dirty="0"/>
              <a:t>The 2025 Run From an Operations Perspective</a:t>
            </a:r>
          </a:p>
        </p:txBody>
      </p:sp>
      <p:sp>
        <p:nvSpPr>
          <p:cNvPr id="3" name="Subtitle 2">
            <a:extLst>
              <a:ext uri="{FF2B5EF4-FFF2-40B4-BE49-F238E27FC236}">
                <a16:creationId xmlns:a16="http://schemas.microsoft.com/office/drawing/2014/main" id="{3739CB2B-1562-4F81-B957-20FFC2C3014F}"/>
              </a:ext>
            </a:extLst>
          </p:cNvPr>
          <p:cNvSpPr>
            <a:spLocks noGrp="1"/>
          </p:cNvSpPr>
          <p:nvPr>
            <p:ph type="subTitle" idx="1"/>
          </p:nvPr>
        </p:nvSpPr>
        <p:spPr/>
        <p:txBody>
          <a:bodyPr/>
          <a:lstStyle/>
          <a:p>
            <a:r>
              <a:rPr lang="en-US" dirty="0"/>
              <a:t>Ken Surles-Law</a:t>
            </a:r>
          </a:p>
          <a:p>
            <a:r>
              <a:rPr lang="en-US" dirty="0"/>
              <a:t>Michael Merz</a:t>
            </a:r>
          </a:p>
        </p:txBody>
      </p:sp>
    </p:spTree>
    <p:extLst>
      <p:ext uri="{BB962C8B-B14F-4D97-AF65-F5344CB8AC3E}">
        <p14:creationId xmlns:p14="http://schemas.microsoft.com/office/powerpoint/2010/main" val="128903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B6D6-F3F1-4A3B-ACAC-2AB5AC207B49}"/>
              </a:ext>
            </a:extLst>
          </p:cNvPr>
          <p:cNvSpPr>
            <a:spLocks noGrp="1"/>
          </p:cNvSpPr>
          <p:nvPr>
            <p:ph type="title"/>
          </p:nvPr>
        </p:nvSpPr>
        <p:spPr/>
        <p:txBody>
          <a:bodyPr>
            <a:normAutofit fontScale="90000"/>
          </a:bodyPr>
          <a:lstStyle/>
          <a:p>
            <a:r>
              <a:rPr lang="en-US" dirty="0"/>
              <a:t>Versatility of Operations Personnel During the SAM:</a:t>
            </a:r>
            <a:br>
              <a:rPr lang="en-US" dirty="0"/>
            </a:br>
            <a:endParaRPr lang="en-US" dirty="0"/>
          </a:p>
        </p:txBody>
      </p:sp>
      <p:sp>
        <p:nvSpPr>
          <p:cNvPr id="3" name="Content Placeholder 2">
            <a:extLst>
              <a:ext uri="{FF2B5EF4-FFF2-40B4-BE49-F238E27FC236}">
                <a16:creationId xmlns:a16="http://schemas.microsoft.com/office/drawing/2014/main" id="{BC9F80FE-012F-4A2A-96B3-966B7678F930}"/>
              </a:ext>
            </a:extLst>
          </p:cNvPr>
          <p:cNvSpPr>
            <a:spLocks noGrp="1"/>
          </p:cNvSpPr>
          <p:nvPr>
            <p:ph idx="1"/>
          </p:nvPr>
        </p:nvSpPr>
        <p:spPr/>
        <p:txBody>
          <a:bodyPr>
            <a:normAutofit fontScale="92500" lnSpcReduction="20000"/>
          </a:bodyPr>
          <a:lstStyle/>
          <a:p>
            <a:r>
              <a:rPr lang="en-US" dirty="0"/>
              <a:t>Working with DC Power</a:t>
            </a:r>
          </a:p>
          <a:p>
            <a:r>
              <a:rPr lang="en-US" dirty="0"/>
              <a:t>RF Group</a:t>
            </a:r>
          </a:p>
          <a:p>
            <a:r>
              <a:rPr lang="en-US" dirty="0"/>
              <a:t>SRF Group</a:t>
            </a:r>
          </a:p>
          <a:p>
            <a:r>
              <a:rPr lang="en-US" dirty="0"/>
              <a:t>CIS Group</a:t>
            </a:r>
          </a:p>
          <a:p>
            <a:r>
              <a:rPr lang="en-US" dirty="0"/>
              <a:t>Injector Group</a:t>
            </a:r>
          </a:p>
          <a:p>
            <a:r>
              <a:rPr lang="en-US" dirty="0"/>
              <a:t>SSG</a:t>
            </a:r>
          </a:p>
          <a:p>
            <a:r>
              <a:rPr lang="en-US" dirty="0"/>
              <a:t>Operability</a:t>
            </a:r>
          </a:p>
          <a:p>
            <a:r>
              <a:rPr lang="en-US" dirty="0" err="1"/>
              <a:t>CCoC</a:t>
            </a:r>
            <a:r>
              <a:rPr lang="en-US" dirty="0"/>
              <a:t> and PD</a:t>
            </a:r>
          </a:p>
          <a:p>
            <a:r>
              <a:rPr lang="en-US" dirty="0"/>
              <a:t>Software Group</a:t>
            </a:r>
          </a:p>
          <a:p>
            <a:r>
              <a:rPr lang="en-US" dirty="0" err="1"/>
              <a:t>RadCon</a:t>
            </a:r>
            <a:endParaRPr lang="en-US" dirty="0"/>
          </a:p>
          <a:p>
            <a:endParaRPr lang="en-US" dirty="0"/>
          </a:p>
          <a:p>
            <a:endParaRPr lang="en-US" dirty="0"/>
          </a:p>
        </p:txBody>
      </p:sp>
    </p:spTree>
    <p:extLst>
      <p:ext uri="{BB962C8B-B14F-4D97-AF65-F5344CB8AC3E}">
        <p14:creationId xmlns:p14="http://schemas.microsoft.com/office/powerpoint/2010/main" val="240982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EE7A-FFC5-9947-85E2-5D40AB5C5054}"/>
              </a:ext>
            </a:extLst>
          </p:cNvPr>
          <p:cNvSpPr>
            <a:spLocks noGrp="1"/>
          </p:cNvSpPr>
          <p:nvPr>
            <p:ph type="title"/>
          </p:nvPr>
        </p:nvSpPr>
        <p:spPr/>
        <p:txBody>
          <a:bodyPr/>
          <a:lstStyle/>
          <a:p>
            <a:r>
              <a:rPr lang="en-US" dirty="0">
                <a:ea typeface="Calibri Light"/>
                <a:cs typeface="Calibri Light"/>
              </a:rPr>
              <a:t>Training</a:t>
            </a:r>
            <a:endParaRPr lang="en-US" dirty="0"/>
          </a:p>
        </p:txBody>
      </p:sp>
      <p:pic>
        <p:nvPicPr>
          <p:cNvPr id="4" name="Content Placeholder 3" descr="A picture containing train; Clint Eastwood">
            <a:extLst>
              <a:ext uri="{FF2B5EF4-FFF2-40B4-BE49-F238E27FC236}">
                <a16:creationId xmlns:a16="http://schemas.microsoft.com/office/drawing/2014/main" id="{51F0E94C-9C07-48E3-CFCB-DA738D31944A}"/>
              </a:ext>
            </a:extLst>
          </p:cNvPr>
          <p:cNvPicPr>
            <a:picLocks noGrp="1" noChangeAspect="1"/>
          </p:cNvPicPr>
          <p:nvPr>
            <p:ph idx="1"/>
          </p:nvPr>
        </p:nvPicPr>
        <p:blipFill>
          <a:blip r:embed="rId2"/>
          <a:stretch>
            <a:fillRect/>
          </a:stretch>
        </p:blipFill>
        <p:spPr>
          <a:xfrm>
            <a:off x="838200" y="1996273"/>
            <a:ext cx="10515600" cy="4010041"/>
          </a:xfrm>
          <a:prstGeom prst="rect">
            <a:avLst/>
          </a:prstGeom>
        </p:spPr>
      </p:pic>
      <p:pic>
        <p:nvPicPr>
          <p:cNvPr id="5" name="Picture 4" descr="Banner made with AI but it couldn't figure out 8:1 aspect ratio so I had to crop &amp; stretch.">
            <a:extLst>
              <a:ext uri="{FF2B5EF4-FFF2-40B4-BE49-F238E27FC236}">
                <a16:creationId xmlns:a16="http://schemas.microsoft.com/office/drawing/2014/main" id="{E5332108-EC02-506C-0924-01EC978F0CED}"/>
              </a:ext>
            </a:extLst>
          </p:cNvPr>
          <p:cNvPicPr>
            <a:picLocks noChangeAspect="1"/>
          </p:cNvPicPr>
          <p:nvPr/>
        </p:nvPicPr>
        <p:blipFill>
          <a:blip r:embed="rId3"/>
          <a:srcRect l="134" t="25208" r="134" b="25403"/>
          <a:stretch>
            <a:fillRect/>
          </a:stretch>
        </p:blipFill>
        <p:spPr>
          <a:xfrm>
            <a:off x="830855" y="211157"/>
            <a:ext cx="10530302" cy="1636872"/>
          </a:xfrm>
          <a:prstGeom prst="rect">
            <a:avLst/>
          </a:prstGeom>
        </p:spPr>
      </p:pic>
    </p:spTree>
    <p:extLst>
      <p:ext uri="{BB962C8B-B14F-4D97-AF65-F5344CB8AC3E}">
        <p14:creationId xmlns:p14="http://schemas.microsoft.com/office/powerpoint/2010/main" val="30655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920FC-52AE-A472-1373-70CE1C99844E}"/>
              </a:ext>
            </a:extLst>
          </p:cNvPr>
          <p:cNvSpPr>
            <a:spLocks noGrp="1"/>
          </p:cNvSpPr>
          <p:nvPr>
            <p:ph idx="1"/>
          </p:nvPr>
        </p:nvSpPr>
        <p:spPr>
          <a:xfrm>
            <a:off x="838200" y="3836203"/>
            <a:ext cx="4740926" cy="2340760"/>
          </a:xfrm>
        </p:spPr>
        <p:txBody>
          <a:bodyPr vert="horz" lIns="91440" tIns="45720" rIns="91440" bIns="45720" rtlCol="0" anchor="t">
            <a:normAutofit/>
          </a:bodyPr>
          <a:lstStyle/>
          <a:p>
            <a:r>
              <a:rPr lang="en-US" dirty="0">
                <a:ea typeface="Calibri"/>
                <a:cs typeface="Calibri"/>
              </a:rPr>
              <a:t>Matt Janak</a:t>
            </a:r>
          </a:p>
          <a:p>
            <a:r>
              <a:rPr lang="en-US" dirty="0">
                <a:ea typeface="Calibri"/>
                <a:cs typeface="Calibri"/>
              </a:rPr>
              <a:t>Jerone Samari</a:t>
            </a:r>
          </a:p>
          <a:p>
            <a:r>
              <a:rPr lang="en-US" dirty="0">
                <a:ea typeface="Calibri"/>
                <a:cs typeface="Calibri"/>
              </a:rPr>
              <a:t>Sarah Shriner</a:t>
            </a:r>
          </a:p>
          <a:p>
            <a:r>
              <a:rPr lang="en-US" dirty="0">
                <a:ea typeface="Calibri"/>
                <a:cs typeface="Calibri"/>
              </a:rPr>
              <a:t>Max Smith</a:t>
            </a:r>
          </a:p>
        </p:txBody>
      </p:sp>
      <p:sp>
        <p:nvSpPr>
          <p:cNvPr id="7" name="Content Placeholder 2">
            <a:extLst>
              <a:ext uri="{FF2B5EF4-FFF2-40B4-BE49-F238E27FC236}">
                <a16:creationId xmlns:a16="http://schemas.microsoft.com/office/drawing/2014/main" id="{2F4B7F96-D4B7-75A6-69F9-E576C2FC8544}"/>
              </a:ext>
            </a:extLst>
          </p:cNvPr>
          <p:cNvSpPr txBox="1">
            <a:spLocks/>
          </p:cNvSpPr>
          <p:nvPr/>
        </p:nvSpPr>
        <p:spPr>
          <a:xfrm>
            <a:off x="6095082" y="3832530"/>
            <a:ext cx="4740926" cy="23407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libri"/>
                <a:cs typeface="Calibri"/>
              </a:rPr>
              <a:t>Sweeps</a:t>
            </a:r>
            <a:endParaRPr lang="en-US" dirty="0"/>
          </a:p>
          <a:p>
            <a:r>
              <a:rPr lang="en-US" dirty="0">
                <a:ea typeface="Calibri"/>
                <a:cs typeface="Calibri"/>
              </a:rPr>
              <a:t>ARM</a:t>
            </a:r>
          </a:p>
          <a:p>
            <a:r>
              <a:rPr lang="en-US" dirty="0">
                <a:ea typeface="Calibri"/>
                <a:cs typeface="Calibri"/>
              </a:rPr>
              <a:t>Moodle</a:t>
            </a:r>
          </a:p>
          <a:p>
            <a:r>
              <a:rPr lang="en-US" dirty="0">
                <a:ea typeface="Calibri"/>
                <a:cs typeface="Calibri"/>
              </a:rPr>
              <a:t>SSO</a:t>
            </a:r>
          </a:p>
        </p:txBody>
      </p:sp>
      <p:pic>
        <p:nvPicPr>
          <p:cNvPr id="10" name="Picture 9">
            <a:extLst>
              <a:ext uri="{FF2B5EF4-FFF2-40B4-BE49-F238E27FC236}">
                <a16:creationId xmlns:a16="http://schemas.microsoft.com/office/drawing/2014/main" id="{5740675F-9D91-EAC1-1C82-34C65221E7ED}"/>
              </a:ext>
            </a:extLst>
          </p:cNvPr>
          <p:cNvPicPr>
            <a:picLocks noChangeAspect="1"/>
          </p:cNvPicPr>
          <p:nvPr/>
        </p:nvPicPr>
        <p:blipFill>
          <a:blip r:embed="rId3"/>
          <a:srcRect l="4150" t="31325" r="3614" b="27443"/>
          <a:stretch>
            <a:fillRect/>
          </a:stretch>
        </p:blipFill>
        <p:spPr>
          <a:xfrm>
            <a:off x="2419120" y="403952"/>
            <a:ext cx="6325525" cy="2827665"/>
          </a:xfrm>
          <a:prstGeom prst="rect">
            <a:avLst/>
          </a:prstGeom>
        </p:spPr>
      </p:pic>
    </p:spTree>
    <p:extLst>
      <p:ext uri="{BB962C8B-B14F-4D97-AF65-F5344CB8AC3E}">
        <p14:creationId xmlns:p14="http://schemas.microsoft.com/office/powerpoint/2010/main" val="273586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B3CC-6B6B-86D2-49C4-01C4F7886833}"/>
              </a:ext>
            </a:extLst>
          </p:cNvPr>
          <p:cNvSpPr>
            <a:spLocks noGrp="1"/>
          </p:cNvSpPr>
          <p:nvPr>
            <p:ph type="title"/>
          </p:nvPr>
        </p:nvSpPr>
        <p:spPr/>
        <p:txBody>
          <a:bodyPr>
            <a:normAutofit/>
          </a:bodyPr>
          <a:lstStyle/>
          <a:p>
            <a:r>
              <a:rPr lang="en-US" sz="4000" dirty="0">
                <a:latin typeface="Algerian"/>
                <a:ea typeface="Calibri Light"/>
                <a:cs typeface="Calibri Light"/>
              </a:rPr>
              <a:t>Sweep Qualified: overseen by Schoene</a:t>
            </a:r>
            <a:endParaRPr lang="en-US" sz="4000">
              <a:latin typeface="Algerian"/>
            </a:endParaRPr>
          </a:p>
        </p:txBody>
      </p:sp>
      <p:pic>
        <p:nvPicPr>
          <p:cNvPr id="20" name="Picture 19">
            <a:extLst>
              <a:ext uri="{FF2B5EF4-FFF2-40B4-BE49-F238E27FC236}">
                <a16:creationId xmlns:a16="http://schemas.microsoft.com/office/drawing/2014/main" id="{1C20BD36-50D5-0C16-D993-F10874837EA3}"/>
              </a:ext>
            </a:extLst>
          </p:cNvPr>
          <p:cNvPicPr>
            <a:picLocks noChangeAspect="1"/>
          </p:cNvPicPr>
          <p:nvPr/>
        </p:nvPicPr>
        <p:blipFill>
          <a:blip r:embed="rId3"/>
          <a:stretch>
            <a:fillRect/>
          </a:stretch>
        </p:blipFill>
        <p:spPr>
          <a:xfrm>
            <a:off x="841602" y="1875692"/>
            <a:ext cx="10525543" cy="3810000"/>
          </a:xfrm>
          <a:prstGeom prst="rect">
            <a:avLst/>
          </a:prstGeom>
        </p:spPr>
      </p:pic>
    </p:spTree>
    <p:extLst>
      <p:ext uri="{BB962C8B-B14F-4D97-AF65-F5344CB8AC3E}">
        <p14:creationId xmlns:p14="http://schemas.microsoft.com/office/powerpoint/2010/main" val="222738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B5D020-5115-A480-5384-71480CD64FA7}"/>
              </a:ext>
            </a:extLst>
          </p:cNvPr>
          <p:cNvPicPr>
            <a:picLocks noChangeAspect="1"/>
          </p:cNvPicPr>
          <p:nvPr/>
        </p:nvPicPr>
        <p:blipFill>
          <a:blip r:embed="rId3"/>
          <a:stretch>
            <a:fillRect/>
          </a:stretch>
        </p:blipFill>
        <p:spPr>
          <a:xfrm>
            <a:off x="2395123" y="596747"/>
            <a:ext cx="7401755" cy="5673687"/>
          </a:xfrm>
          <a:prstGeom prst="rect">
            <a:avLst/>
          </a:prstGeom>
        </p:spPr>
      </p:pic>
      <p:sp>
        <p:nvSpPr>
          <p:cNvPr id="2" name="Title 1">
            <a:extLst>
              <a:ext uri="{FF2B5EF4-FFF2-40B4-BE49-F238E27FC236}">
                <a16:creationId xmlns:a16="http://schemas.microsoft.com/office/drawing/2014/main" id="{F1755741-6E88-303D-0D72-F8A6694F3A5C}"/>
              </a:ext>
            </a:extLst>
          </p:cNvPr>
          <p:cNvSpPr>
            <a:spLocks noGrp="1"/>
          </p:cNvSpPr>
          <p:nvPr>
            <p:ph type="title"/>
          </p:nvPr>
        </p:nvSpPr>
        <p:spPr>
          <a:xfrm>
            <a:off x="838200" y="365125"/>
            <a:ext cx="10708395" cy="1343924"/>
          </a:xfrm>
        </p:spPr>
        <p:txBody>
          <a:bodyPr>
            <a:normAutofit fontScale="90000"/>
          </a:bodyPr>
          <a:lstStyle/>
          <a:p>
            <a:r>
              <a:rPr lang="en-US" sz="4800" dirty="0">
                <a:latin typeface="Algerian"/>
                <a:ea typeface="Calibri Light"/>
                <a:cs typeface="Calibri Light"/>
              </a:rPr>
              <a:t>ARM T</a:t>
            </a:r>
            <a:r>
              <a:rPr lang="en-US" sz="4000" dirty="0">
                <a:latin typeface="Algerian"/>
                <a:ea typeface="Calibri Light"/>
                <a:cs typeface="Calibri Light"/>
              </a:rPr>
              <a:t>raining: </a:t>
            </a:r>
            <a:r>
              <a:rPr lang="en-US" sz="4800" dirty="0">
                <a:latin typeface="Algerian"/>
                <a:ea typeface="Calibri Light"/>
                <a:cs typeface="Calibri Light"/>
              </a:rPr>
              <a:t>o</a:t>
            </a:r>
            <a:r>
              <a:rPr lang="en-US" sz="4000" dirty="0">
                <a:latin typeface="Algerian"/>
                <a:ea typeface="Calibri Light"/>
                <a:cs typeface="Calibri Light"/>
              </a:rPr>
              <a:t>verseen by </a:t>
            </a:r>
            <a:r>
              <a:rPr lang="en-US" sz="4800" dirty="0">
                <a:latin typeface="Algerian"/>
                <a:ea typeface="Calibri Light"/>
                <a:cs typeface="Calibri Light"/>
              </a:rPr>
              <a:t>B</a:t>
            </a:r>
            <a:r>
              <a:rPr lang="en-US" sz="4000" dirty="0">
                <a:latin typeface="Algerian"/>
                <a:ea typeface="Calibri Light"/>
                <a:cs typeface="Calibri Light"/>
              </a:rPr>
              <a:t>lackshaw</a:t>
            </a:r>
            <a:endParaRPr lang="en-US" sz="4000">
              <a:latin typeface="Algerian"/>
            </a:endParaRPr>
          </a:p>
        </p:txBody>
      </p:sp>
      <p:sp>
        <p:nvSpPr>
          <p:cNvPr id="3" name="Content Placeholder 2">
            <a:extLst>
              <a:ext uri="{FF2B5EF4-FFF2-40B4-BE49-F238E27FC236}">
                <a16:creationId xmlns:a16="http://schemas.microsoft.com/office/drawing/2014/main" id="{C06F4D68-8D05-A72A-955F-360106817197}"/>
              </a:ext>
            </a:extLst>
          </p:cNvPr>
          <p:cNvSpPr>
            <a:spLocks noGrp="1"/>
          </p:cNvSpPr>
          <p:nvPr>
            <p:ph idx="1"/>
          </p:nvPr>
        </p:nvSpPr>
        <p:spPr/>
        <p:txBody>
          <a:bodyPr vert="horz" lIns="91440" tIns="45720" rIns="91440" bIns="45720" rtlCol="0" anchor="t">
            <a:noAutofit/>
          </a:bodyPr>
          <a:lstStyle/>
          <a:p>
            <a:r>
              <a:rPr lang="en-US" dirty="0">
                <a:latin typeface="Calibri"/>
                <a:ea typeface="Calibri"/>
                <a:cs typeface="Calibri"/>
              </a:rPr>
              <a:t>About 10 hours of training surveys (Five 2-hour long sessions).</a:t>
            </a:r>
          </a:p>
          <a:p>
            <a:r>
              <a:rPr lang="en-US" dirty="0">
                <a:latin typeface="Calibri"/>
                <a:ea typeface="Calibri"/>
                <a:cs typeface="Calibri"/>
              </a:rPr>
              <a:t>1 training survey of each segment (Injector is not included. LERF is included). For a total of 9 familiarization surveys each. </a:t>
            </a:r>
          </a:p>
          <a:p>
            <a:r>
              <a:rPr lang="en-US" dirty="0">
                <a:latin typeface="Calibri"/>
                <a:ea typeface="Calibri"/>
                <a:cs typeface="Calibri"/>
              </a:rPr>
              <a:t>Two-part proctored exam. </a:t>
            </a:r>
          </a:p>
          <a:p>
            <a:r>
              <a:rPr lang="en-US" dirty="0">
                <a:latin typeface="Calibri"/>
                <a:ea typeface="Calibri"/>
                <a:cs typeface="Calibri"/>
              </a:rPr>
              <a:t>Proctored mock survey of the calibration range (building 54) in which sources are strategically located to create radiological areas the trainees should recognize.</a:t>
            </a:r>
            <a:endParaRPr lang="en-US"/>
          </a:p>
          <a:p>
            <a:endParaRPr lang="en-US" dirty="0">
              <a:ea typeface="Calibri"/>
              <a:cs typeface="Calibri"/>
            </a:endParaRPr>
          </a:p>
        </p:txBody>
      </p:sp>
    </p:spTree>
    <p:extLst>
      <p:ext uri="{BB962C8B-B14F-4D97-AF65-F5344CB8AC3E}">
        <p14:creationId xmlns:p14="http://schemas.microsoft.com/office/powerpoint/2010/main" val="408604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7CB278-F3A8-ADA6-22E7-48FD22353639}"/>
              </a:ext>
            </a:extLst>
          </p:cNvPr>
          <p:cNvPicPr>
            <a:picLocks noGrp="1" noChangeAspect="1"/>
          </p:cNvPicPr>
          <p:nvPr>
            <p:ph idx="1"/>
          </p:nvPr>
        </p:nvPicPr>
        <p:blipFill>
          <a:blip r:embed="rId3"/>
          <a:stretch>
            <a:fillRect/>
          </a:stretch>
        </p:blipFill>
        <p:spPr>
          <a:xfrm>
            <a:off x="3030621" y="393433"/>
            <a:ext cx="8453479" cy="5783530"/>
          </a:xfrm>
          <a:prstGeom prst="rect">
            <a:avLst/>
          </a:prstGeom>
        </p:spPr>
      </p:pic>
      <p:sp>
        <p:nvSpPr>
          <p:cNvPr id="2" name="Title 1">
            <a:extLst>
              <a:ext uri="{FF2B5EF4-FFF2-40B4-BE49-F238E27FC236}">
                <a16:creationId xmlns:a16="http://schemas.microsoft.com/office/drawing/2014/main" id="{DF8FB953-4283-D6D5-1C98-B99AFB5ECCE1}"/>
              </a:ext>
            </a:extLst>
          </p:cNvPr>
          <p:cNvSpPr>
            <a:spLocks noGrp="1"/>
          </p:cNvSpPr>
          <p:nvPr>
            <p:ph type="title"/>
          </p:nvPr>
        </p:nvSpPr>
        <p:spPr>
          <a:xfrm>
            <a:off x="682128" y="392666"/>
            <a:ext cx="2326394" cy="5787394"/>
          </a:xfrm>
        </p:spPr>
        <p:txBody>
          <a:bodyPr/>
          <a:lstStyle/>
          <a:p>
            <a:r>
              <a:rPr lang="en-US" sz="4800" dirty="0" err="1">
                <a:latin typeface="Algerian"/>
                <a:ea typeface="Calibri Light"/>
                <a:cs typeface="Calibri Light"/>
              </a:rPr>
              <a:t>C</a:t>
            </a:r>
            <a:r>
              <a:rPr lang="en-US" sz="3200" dirty="0" err="1">
                <a:latin typeface="Algerian"/>
                <a:ea typeface="Calibri Light"/>
                <a:cs typeface="Calibri Light"/>
              </a:rPr>
              <a:t>ongrat-ulations</a:t>
            </a:r>
            <a:r>
              <a:rPr lang="en-US" sz="3200" dirty="0">
                <a:latin typeface="Algerian"/>
                <a:ea typeface="Calibri Light"/>
                <a:cs typeface="Calibri Light"/>
              </a:rPr>
              <a:t> </a:t>
            </a:r>
            <a:r>
              <a:rPr lang="en-US" sz="4800" dirty="0">
                <a:latin typeface="Algerian"/>
                <a:ea typeface="Calibri Light"/>
                <a:cs typeface="Calibri Light"/>
              </a:rPr>
              <a:t>N</a:t>
            </a:r>
            <a:r>
              <a:rPr lang="en-US" sz="3200" dirty="0">
                <a:latin typeface="Algerian"/>
                <a:ea typeface="Calibri Light"/>
                <a:cs typeface="Calibri Light"/>
              </a:rPr>
              <a:t>ew </a:t>
            </a:r>
            <a:r>
              <a:rPr lang="en-US" sz="4800" dirty="0">
                <a:latin typeface="Algerian"/>
                <a:ea typeface="Calibri Light"/>
                <a:cs typeface="Calibri Light"/>
              </a:rPr>
              <a:t>C</a:t>
            </a:r>
            <a:r>
              <a:rPr lang="en-US" sz="3200" dirty="0">
                <a:latin typeface="Algerian"/>
                <a:ea typeface="Calibri Light"/>
                <a:cs typeface="Calibri Light"/>
              </a:rPr>
              <a:t>rew </a:t>
            </a:r>
            <a:r>
              <a:rPr lang="en-US" sz="4800" dirty="0">
                <a:latin typeface="Algerian"/>
                <a:ea typeface="Calibri Light"/>
                <a:cs typeface="Calibri Light"/>
              </a:rPr>
              <a:t>C</a:t>
            </a:r>
            <a:r>
              <a:rPr lang="en-US" sz="3200" dirty="0">
                <a:latin typeface="Algerian"/>
                <a:ea typeface="Calibri Light"/>
                <a:cs typeface="Calibri Light"/>
              </a:rPr>
              <a:t>hiefs!</a:t>
            </a:r>
            <a:endParaRPr lang="en-US" sz="3200">
              <a:latin typeface="Algerian"/>
            </a:endParaRPr>
          </a:p>
        </p:txBody>
      </p:sp>
    </p:spTree>
    <p:extLst>
      <p:ext uri="{BB962C8B-B14F-4D97-AF65-F5344CB8AC3E}">
        <p14:creationId xmlns:p14="http://schemas.microsoft.com/office/powerpoint/2010/main" val="141733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39DA51-9482-444C-25C2-9B03D94C85BB}"/>
              </a:ext>
            </a:extLst>
          </p:cNvPr>
          <p:cNvPicPr>
            <a:picLocks noChangeAspect="1"/>
          </p:cNvPicPr>
          <p:nvPr/>
        </p:nvPicPr>
        <p:blipFill>
          <a:blip r:embed="rId3"/>
          <a:stretch>
            <a:fillRect/>
          </a:stretch>
        </p:blipFill>
        <p:spPr>
          <a:xfrm>
            <a:off x="0" y="404628"/>
            <a:ext cx="12192000" cy="6048744"/>
          </a:xfrm>
          <a:prstGeom prst="rect">
            <a:avLst/>
          </a:prstGeom>
        </p:spPr>
      </p:pic>
      <p:sp>
        <p:nvSpPr>
          <p:cNvPr id="2" name="Title 1">
            <a:extLst>
              <a:ext uri="{FF2B5EF4-FFF2-40B4-BE49-F238E27FC236}">
                <a16:creationId xmlns:a16="http://schemas.microsoft.com/office/drawing/2014/main" id="{1587AFC6-F380-51D3-C1B1-98796A935C13}"/>
              </a:ext>
            </a:extLst>
          </p:cNvPr>
          <p:cNvSpPr>
            <a:spLocks noGrp="1"/>
          </p:cNvSpPr>
          <p:nvPr>
            <p:ph type="title"/>
          </p:nvPr>
        </p:nvSpPr>
        <p:spPr>
          <a:xfrm>
            <a:off x="266675" y="235182"/>
            <a:ext cx="4184735" cy="856640"/>
          </a:xfrm>
        </p:spPr>
        <p:txBody>
          <a:bodyPr>
            <a:noAutofit/>
          </a:bodyPr>
          <a:lstStyle/>
          <a:p>
            <a:r>
              <a:rPr lang="en-US" sz="4800" dirty="0">
                <a:latin typeface="Algerian"/>
                <a:ea typeface="Calibri Light"/>
                <a:cs typeface="Calibri Light"/>
              </a:rPr>
              <a:t>O</a:t>
            </a:r>
            <a:r>
              <a:rPr lang="en-US" sz="3200" dirty="0">
                <a:latin typeface="Algerian"/>
                <a:ea typeface="Calibri Light"/>
                <a:cs typeface="Calibri Light"/>
              </a:rPr>
              <a:t>perator </a:t>
            </a:r>
            <a:r>
              <a:rPr lang="en-US" sz="4800" dirty="0">
                <a:latin typeface="Algerian"/>
                <a:ea typeface="Calibri Light"/>
                <a:cs typeface="Calibri Light"/>
              </a:rPr>
              <a:t>S</a:t>
            </a:r>
            <a:r>
              <a:rPr lang="en-US" sz="3200" dirty="0">
                <a:latin typeface="Algerian"/>
                <a:ea typeface="Calibri Light"/>
                <a:cs typeface="Calibri Light"/>
              </a:rPr>
              <a:t>hifts</a:t>
            </a:r>
            <a:r>
              <a:rPr lang="en-US" sz="4800" dirty="0">
                <a:latin typeface="Algerian"/>
                <a:ea typeface="Calibri Light"/>
                <a:cs typeface="Calibri Light"/>
              </a:rPr>
              <a:t>!</a:t>
            </a:r>
          </a:p>
        </p:txBody>
      </p:sp>
    </p:spTree>
    <p:extLst>
      <p:ext uri="{BB962C8B-B14F-4D97-AF65-F5344CB8AC3E}">
        <p14:creationId xmlns:p14="http://schemas.microsoft.com/office/powerpoint/2010/main" val="47478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7233A-74AA-2384-F36D-2372401C4048}"/>
              </a:ext>
            </a:extLst>
          </p:cNvPr>
          <p:cNvPicPr>
            <a:picLocks noChangeAspect="1"/>
          </p:cNvPicPr>
          <p:nvPr/>
        </p:nvPicPr>
        <p:blipFill>
          <a:blip r:embed="rId3"/>
          <a:srcRect t="32396" r="79"/>
          <a:stretch>
            <a:fillRect/>
          </a:stretch>
        </p:blipFill>
        <p:spPr>
          <a:xfrm>
            <a:off x="1376715" y="3112264"/>
            <a:ext cx="9438585" cy="3745740"/>
          </a:xfrm>
          <a:prstGeom prst="rect">
            <a:avLst/>
          </a:prstGeom>
        </p:spPr>
      </p:pic>
      <p:sp>
        <p:nvSpPr>
          <p:cNvPr id="2" name="Title 1">
            <a:extLst>
              <a:ext uri="{FF2B5EF4-FFF2-40B4-BE49-F238E27FC236}">
                <a16:creationId xmlns:a16="http://schemas.microsoft.com/office/drawing/2014/main" id="{DEA3B2BB-FCD4-96A9-A3E2-53D71EB66331}"/>
              </a:ext>
            </a:extLst>
          </p:cNvPr>
          <p:cNvSpPr>
            <a:spLocks noGrp="1"/>
          </p:cNvSpPr>
          <p:nvPr>
            <p:ph type="title"/>
          </p:nvPr>
        </p:nvSpPr>
        <p:spPr>
          <a:xfrm>
            <a:off x="838200" y="365125"/>
            <a:ext cx="10515600" cy="958335"/>
          </a:xfrm>
        </p:spPr>
        <p:txBody>
          <a:bodyPr/>
          <a:lstStyle/>
          <a:p>
            <a:r>
              <a:rPr lang="en-US" sz="4800" dirty="0">
                <a:latin typeface="Algerian"/>
              </a:rPr>
              <a:t>S</a:t>
            </a:r>
            <a:r>
              <a:rPr lang="en-US" sz="3200" dirty="0">
                <a:latin typeface="Algerian"/>
              </a:rPr>
              <a:t>afety </a:t>
            </a:r>
            <a:r>
              <a:rPr lang="en-US" sz="4800" dirty="0">
                <a:latin typeface="Algerian"/>
              </a:rPr>
              <a:t>S</a:t>
            </a:r>
            <a:r>
              <a:rPr lang="en-US" sz="3200" dirty="0">
                <a:latin typeface="Algerian"/>
              </a:rPr>
              <a:t>ystem </a:t>
            </a:r>
            <a:r>
              <a:rPr lang="en-US" sz="4800" dirty="0">
                <a:latin typeface="Algerian"/>
              </a:rPr>
              <a:t>O</a:t>
            </a:r>
            <a:r>
              <a:rPr lang="en-US" sz="3200" dirty="0">
                <a:latin typeface="Algerian"/>
              </a:rPr>
              <a:t>perator</a:t>
            </a:r>
          </a:p>
        </p:txBody>
      </p:sp>
      <p:sp>
        <p:nvSpPr>
          <p:cNvPr id="3" name="Content Placeholder 2">
            <a:extLst>
              <a:ext uri="{FF2B5EF4-FFF2-40B4-BE49-F238E27FC236}">
                <a16:creationId xmlns:a16="http://schemas.microsoft.com/office/drawing/2014/main" id="{7C07E849-23F6-3C9A-7320-1E022B1FC8B8}"/>
              </a:ext>
            </a:extLst>
          </p:cNvPr>
          <p:cNvSpPr>
            <a:spLocks noGrp="1"/>
          </p:cNvSpPr>
          <p:nvPr>
            <p:ph idx="1"/>
          </p:nvPr>
        </p:nvSpPr>
        <p:spPr>
          <a:xfrm>
            <a:off x="838200" y="1458396"/>
            <a:ext cx="10515601" cy="1661387"/>
          </a:xfrm>
        </p:spPr>
        <p:txBody>
          <a:bodyPr vert="horz" lIns="91440" tIns="45720" rIns="91440" bIns="45720" rtlCol="0" anchor="t">
            <a:normAutofit lnSpcReduction="10000"/>
          </a:bodyPr>
          <a:lstStyle/>
          <a:p>
            <a:r>
              <a:rPr lang="en-US" dirty="0">
                <a:ea typeface="Calibri"/>
                <a:cs typeface="Calibri"/>
              </a:rPr>
              <a:t>All new hires qualified in 2 attempts or less.</a:t>
            </a:r>
          </a:p>
          <a:p>
            <a:r>
              <a:rPr lang="en-US">
                <a:ea typeface="Calibri"/>
                <a:cs typeface="Calibri"/>
              </a:rPr>
              <a:t>First update to official training since 2013 is underway!  (See </a:t>
            </a:r>
            <a:r>
              <a:rPr lang="en-US" dirty="0">
                <a:ea typeface="Calibri"/>
                <a:cs typeface="Calibri"/>
              </a:rPr>
              <a:t>Adam, Jerry, or myself for access if your qualification is near to expiring and would like access to the Draft material.)</a:t>
            </a:r>
            <a:endParaRPr lang="en-US"/>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5593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BE09-5EE4-E818-146E-E3C97CCF0681}"/>
              </a:ext>
            </a:extLst>
          </p:cNvPr>
          <p:cNvSpPr>
            <a:spLocks noGrp="1"/>
          </p:cNvSpPr>
          <p:nvPr>
            <p:ph type="title"/>
          </p:nvPr>
        </p:nvSpPr>
        <p:spPr/>
        <p:txBody>
          <a:bodyPr/>
          <a:lstStyle/>
          <a:p>
            <a:r>
              <a:rPr lang="en-US" sz="4800" dirty="0">
                <a:latin typeface="Algerian"/>
              </a:rPr>
              <a:t>C</a:t>
            </a:r>
            <a:r>
              <a:rPr lang="en-US" sz="3200" dirty="0">
                <a:latin typeface="Algerian"/>
              </a:rPr>
              <a:t>rew </a:t>
            </a:r>
            <a:r>
              <a:rPr lang="en-US" sz="4800" dirty="0">
                <a:latin typeface="Algerian"/>
              </a:rPr>
              <a:t>C</a:t>
            </a:r>
            <a:r>
              <a:rPr lang="en-US" sz="3200" dirty="0">
                <a:latin typeface="Algerian"/>
              </a:rPr>
              <a:t>hief in </a:t>
            </a:r>
            <a:r>
              <a:rPr lang="en-US" sz="4800" dirty="0" err="1">
                <a:latin typeface="Algerian"/>
              </a:rPr>
              <a:t>T</a:t>
            </a:r>
            <a:r>
              <a:rPr lang="en-US" sz="3200" dirty="0" err="1">
                <a:latin typeface="Algerian"/>
              </a:rPr>
              <a:t>Raining</a:t>
            </a:r>
            <a:endParaRPr lang="en-US" dirty="0" err="1"/>
          </a:p>
        </p:txBody>
      </p:sp>
      <p:sp>
        <p:nvSpPr>
          <p:cNvPr id="3" name="Content Placeholder 2">
            <a:extLst>
              <a:ext uri="{FF2B5EF4-FFF2-40B4-BE49-F238E27FC236}">
                <a16:creationId xmlns:a16="http://schemas.microsoft.com/office/drawing/2014/main" id="{F7B2F0D0-D9F3-DBC4-1BFF-96EBE18F1E93}"/>
              </a:ext>
            </a:extLst>
          </p:cNvPr>
          <p:cNvSpPr>
            <a:spLocks noGrp="1"/>
          </p:cNvSpPr>
          <p:nvPr>
            <p:ph idx="1"/>
          </p:nvPr>
        </p:nvSpPr>
        <p:spPr/>
        <p:txBody>
          <a:bodyPr vert="horz" lIns="91440" tIns="45720" rIns="91440" bIns="45720" rtlCol="0" anchor="t">
            <a:normAutofit/>
          </a:bodyPr>
          <a:lstStyle/>
          <a:p>
            <a:r>
              <a:rPr lang="en-US" dirty="0">
                <a:ea typeface="Calibri"/>
                <a:cs typeface="Calibri"/>
              </a:rPr>
              <a:t>James Howard &amp; Adam Schoene passed the Crew Chief Exam</a:t>
            </a:r>
          </a:p>
          <a:p>
            <a:pPr lvl="1"/>
            <a:r>
              <a:rPr lang="en-US">
                <a:ea typeface="Calibri"/>
                <a:cs typeface="Calibri"/>
              </a:rPr>
              <a:t>Tests </a:t>
            </a:r>
            <a:r>
              <a:rPr lang="en-US" dirty="0">
                <a:ea typeface="Calibri"/>
                <a:cs typeface="Calibri"/>
              </a:rPr>
              <a:t>administered by Kitty</a:t>
            </a:r>
          </a:p>
        </p:txBody>
      </p:sp>
    </p:spTree>
    <p:extLst>
      <p:ext uri="{BB962C8B-B14F-4D97-AF65-F5344CB8AC3E}">
        <p14:creationId xmlns:p14="http://schemas.microsoft.com/office/powerpoint/2010/main" val="342000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F0B7-A4E4-4DE4-8074-89094716D43C}"/>
              </a:ext>
            </a:extLst>
          </p:cNvPr>
          <p:cNvSpPr>
            <a:spLocks noGrp="1"/>
          </p:cNvSpPr>
          <p:nvPr>
            <p:ph type="title"/>
          </p:nvPr>
        </p:nvSpPr>
        <p:spPr/>
        <p:txBody>
          <a:bodyPr/>
          <a:lstStyle/>
          <a:p>
            <a:pPr algn="ctr"/>
            <a:r>
              <a:rPr lang="en-US" dirty="0"/>
              <a:t>The Good, The Bad, The Ugly</a:t>
            </a:r>
          </a:p>
        </p:txBody>
      </p:sp>
      <p:pic>
        <p:nvPicPr>
          <p:cNvPr id="4" name="Content Placeholder 4">
            <a:extLst>
              <a:ext uri="{FF2B5EF4-FFF2-40B4-BE49-F238E27FC236}">
                <a16:creationId xmlns:a16="http://schemas.microsoft.com/office/drawing/2014/main" id="{2B2096A2-D240-4263-BF91-300B88405F0F}"/>
              </a:ext>
            </a:extLst>
          </p:cNvPr>
          <p:cNvPicPr>
            <a:picLocks noChangeAspect="1"/>
          </p:cNvPicPr>
          <p:nvPr/>
        </p:nvPicPr>
        <p:blipFill>
          <a:blip r:embed="rId2"/>
          <a:stretch>
            <a:fillRect/>
          </a:stretch>
        </p:blipFill>
        <p:spPr>
          <a:xfrm>
            <a:off x="3870440" y="2249488"/>
            <a:ext cx="4447946" cy="3541712"/>
          </a:xfrm>
          <a:prstGeom prst="rect">
            <a:avLst/>
          </a:prstGeom>
        </p:spPr>
      </p:pic>
    </p:spTree>
    <p:extLst>
      <p:ext uri="{BB962C8B-B14F-4D97-AF65-F5344CB8AC3E}">
        <p14:creationId xmlns:p14="http://schemas.microsoft.com/office/powerpoint/2010/main" val="307470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653B-350F-4E8D-AA53-D3E4F92DF967}"/>
              </a:ext>
            </a:extLst>
          </p:cNvPr>
          <p:cNvSpPr>
            <a:spLocks noGrp="1"/>
          </p:cNvSpPr>
          <p:nvPr>
            <p:ph type="title"/>
          </p:nvPr>
        </p:nvSpPr>
        <p:spPr>
          <a:xfrm>
            <a:off x="186446" y="394308"/>
            <a:ext cx="10515600" cy="724373"/>
          </a:xfrm>
        </p:spPr>
        <p:txBody>
          <a:bodyPr/>
          <a:lstStyle/>
          <a:p>
            <a:pPr algn="ctr"/>
            <a:r>
              <a:rPr lang="en-US" dirty="0"/>
              <a:t>The Good</a:t>
            </a:r>
          </a:p>
        </p:txBody>
      </p:sp>
      <p:sp>
        <p:nvSpPr>
          <p:cNvPr id="3" name="Content Placeholder 2">
            <a:extLst>
              <a:ext uri="{FF2B5EF4-FFF2-40B4-BE49-F238E27FC236}">
                <a16:creationId xmlns:a16="http://schemas.microsoft.com/office/drawing/2014/main" id="{04085CD7-E36F-4B07-90E2-1378D5FB676A}"/>
              </a:ext>
            </a:extLst>
          </p:cNvPr>
          <p:cNvSpPr>
            <a:spLocks noGrp="1"/>
          </p:cNvSpPr>
          <p:nvPr>
            <p:ph idx="1"/>
          </p:nvPr>
        </p:nvSpPr>
        <p:spPr>
          <a:xfrm>
            <a:off x="186446" y="1845080"/>
            <a:ext cx="10515600" cy="4351338"/>
          </a:xfrm>
        </p:spPr>
        <p:txBody>
          <a:bodyPr>
            <a:normAutofit/>
          </a:bodyPr>
          <a:lstStyle/>
          <a:p>
            <a:r>
              <a:rPr lang="en-US" dirty="0"/>
              <a:t>RF Maintenance: Great communication betwixt RF maintenance lead and on duty CC. The RF lead gave a pass down to the Crew Chief at the close of each RF Maintenance day.</a:t>
            </a:r>
          </a:p>
          <a:p>
            <a:r>
              <a:rPr lang="en-US" dirty="0"/>
              <a:t>Good support from Optics and DC power, during the Quad mislabeling trauma.</a:t>
            </a:r>
          </a:p>
          <a:p>
            <a:r>
              <a:rPr lang="en-US" dirty="0"/>
              <a:t>Good support from Optics assisting Ops with troubleshooting the consistent Hall B increased Halo rates.</a:t>
            </a:r>
          </a:p>
          <a:p>
            <a:endParaRPr lang="en-US" dirty="0"/>
          </a:p>
        </p:txBody>
      </p:sp>
      <p:pic>
        <p:nvPicPr>
          <p:cNvPr id="4" name="Content Placeholder 7">
            <a:extLst>
              <a:ext uri="{FF2B5EF4-FFF2-40B4-BE49-F238E27FC236}">
                <a16:creationId xmlns:a16="http://schemas.microsoft.com/office/drawing/2014/main" id="{36AA3CC5-7312-42A3-B35F-D2E336C423E9}"/>
              </a:ext>
            </a:extLst>
          </p:cNvPr>
          <p:cNvPicPr>
            <a:picLocks noChangeAspect="1"/>
          </p:cNvPicPr>
          <p:nvPr/>
        </p:nvPicPr>
        <p:blipFill rotWithShape="1">
          <a:blip r:embed="rId2"/>
          <a:srcRect t="-1092" r="67878"/>
          <a:stretch/>
        </p:blipFill>
        <p:spPr>
          <a:xfrm>
            <a:off x="10787976" y="0"/>
            <a:ext cx="1326204" cy="2741096"/>
          </a:xfrm>
          <a:prstGeom prst="rect">
            <a:avLst/>
          </a:prstGeom>
        </p:spPr>
      </p:pic>
    </p:spTree>
    <p:extLst>
      <p:ext uri="{BB962C8B-B14F-4D97-AF65-F5344CB8AC3E}">
        <p14:creationId xmlns:p14="http://schemas.microsoft.com/office/powerpoint/2010/main" val="179651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923-6EA2-460A-9AA6-FC45BF1A0C61}"/>
              </a:ext>
            </a:extLst>
          </p:cNvPr>
          <p:cNvSpPr>
            <a:spLocks noGrp="1"/>
          </p:cNvSpPr>
          <p:nvPr>
            <p:ph type="title"/>
          </p:nvPr>
        </p:nvSpPr>
        <p:spPr/>
        <p:txBody>
          <a:bodyPr/>
          <a:lstStyle/>
          <a:p>
            <a:pPr algn="ctr"/>
            <a:r>
              <a:rPr lang="en-US" dirty="0"/>
              <a:t>The Good</a:t>
            </a:r>
          </a:p>
        </p:txBody>
      </p:sp>
      <p:sp>
        <p:nvSpPr>
          <p:cNvPr id="3" name="Content Placeholder 2">
            <a:extLst>
              <a:ext uri="{FF2B5EF4-FFF2-40B4-BE49-F238E27FC236}">
                <a16:creationId xmlns:a16="http://schemas.microsoft.com/office/drawing/2014/main" id="{E7147D3F-64BC-49B3-8899-DA40BA5FDAC9}"/>
              </a:ext>
            </a:extLst>
          </p:cNvPr>
          <p:cNvSpPr>
            <a:spLocks noGrp="1"/>
          </p:cNvSpPr>
          <p:nvPr>
            <p:ph idx="1"/>
          </p:nvPr>
        </p:nvSpPr>
        <p:spPr/>
        <p:txBody>
          <a:bodyPr/>
          <a:lstStyle/>
          <a:p>
            <a:r>
              <a:rPr lang="en-US" dirty="0"/>
              <a:t>Injector stabilization: great effort during the last SAM replacing the helium vent damper in the Injector to gain better control of injector tunnel temperature variations which indeed improved Injector stabilization. Not once did we have to turn on the </a:t>
            </a:r>
            <a:r>
              <a:rPr lang="en-US" dirty="0" err="1"/>
              <a:t>Inj</a:t>
            </a:r>
            <a:r>
              <a:rPr lang="en-US" dirty="0"/>
              <a:t> PID locks.</a:t>
            </a:r>
          </a:p>
          <a:p>
            <a:r>
              <a:rPr lang="en-US" dirty="0"/>
              <a:t>Great support and cooperation from CIS/Injector group with creating processes for Ops to better understand Injector steering from the laser to the ILD. We are finalizing procedures and processes for Ops to use for this upcoming restoration. Having these procedures available will also give Ops needed injector troubleshooting skills.</a:t>
            </a:r>
          </a:p>
        </p:txBody>
      </p:sp>
    </p:spTree>
    <p:extLst>
      <p:ext uri="{BB962C8B-B14F-4D97-AF65-F5344CB8AC3E}">
        <p14:creationId xmlns:p14="http://schemas.microsoft.com/office/powerpoint/2010/main" val="311866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D437-BDD0-45FA-813E-3015A86FDEE2}"/>
              </a:ext>
            </a:extLst>
          </p:cNvPr>
          <p:cNvSpPr>
            <a:spLocks noGrp="1"/>
          </p:cNvSpPr>
          <p:nvPr>
            <p:ph type="title"/>
          </p:nvPr>
        </p:nvSpPr>
        <p:spPr/>
        <p:txBody>
          <a:bodyPr/>
          <a:lstStyle/>
          <a:p>
            <a:pPr algn="ctr"/>
            <a:r>
              <a:rPr lang="en-US" dirty="0"/>
              <a:t>The Good</a:t>
            </a:r>
          </a:p>
        </p:txBody>
      </p:sp>
      <p:sp>
        <p:nvSpPr>
          <p:cNvPr id="3" name="Content Placeholder 2">
            <a:extLst>
              <a:ext uri="{FF2B5EF4-FFF2-40B4-BE49-F238E27FC236}">
                <a16:creationId xmlns:a16="http://schemas.microsoft.com/office/drawing/2014/main" id="{4FF2FF30-0EFB-4C1C-BB0E-904414720917}"/>
              </a:ext>
            </a:extLst>
          </p:cNvPr>
          <p:cNvSpPr>
            <a:spLocks noGrp="1"/>
          </p:cNvSpPr>
          <p:nvPr>
            <p:ph idx="1"/>
          </p:nvPr>
        </p:nvSpPr>
        <p:spPr/>
        <p:txBody>
          <a:bodyPr>
            <a:normAutofit lnSpcReduction="10000"/>
          </a:bodyPr>
          <a:lstStyle/>
          <a:p>
            <a:r>
              <a:rPr lang="en-US" dirty="0"/>
              <a:t>Great support from Optics working with Ops with devising a Beam restoration plan in the form of a </a:t>
            </a:r>
            <a:r>
              <a:rPr lang="en-US" dirty="0" err="1"/>
              <a:t>BSList</a:t>
            </a:r>
            <a:r>
              <a:rPr lang="en-US" dirty="0"/>
              <a:t>.</a:t>
            </a:r>
          </a:p>
          <a:p>
            <a:r>
              <a:rPr lang="en-US" dirty="0"/>
              <a:t>Great support from our technical writers and administrative assistant with putting together the documents needed to support the upcoming 2026 run.</a:t>
            </a:r>
          </a:p>
          <a:p>
            <a:r>
              <a:rPr lang="en-US" dirty="0"/>
              <a:t>Thanks to our Operations Director for his support and encouragement  of his team, from the Supervisors to the New Operators. </a:t>
            </a:r>
          </a:p>
          <a:p>
            <a:r>
              <a:rPr lang="en-US" dirty="0"/>
              <a:t>Generating documents on best practices using IDX detectors as steering and scraping diagnostics. </a:t>
            </a:r>
          </a:p>
          <a:p>
            <a:r>
              <a:rPr lang="en-US" dirty="0"/>
              <a:t>Slowly but surely developing troubleshooting documents.</a:t>
            </a:r>
          </a:p>
        </p:txBody>
      </p:sp>
    </p:spTree>
    <p:extLst>
      <p:ext uri="{BB962C8B-B14F-4D97-AF65-F5344CB8AC3E}">
        <p14:creationId xmlns:p14="http://schemas.microsoft.com/office/powerpoint/2010/main" val="65206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27AA-8DCE-488B-A89B-68DE116D278D}"/>
              </a:ext>
            </a:extLst>
          </p:cNvPr>
          <p:cNvSpPr>
            <a:spLocks noGrp="1"/>
          </p:cNvSpPr>
          <p:nvPr>
            <p:ph type="title"/>
          </p:nvPr>
        </p:nvSpPr>
        <p:spPr>
          <a:xfrm>
            <a:off x="838200" y="365125"/>
            <a:ext cx="10515600" cy="899471"/>
          </a:xfrm>
        </p:spPr>
        <p:txBody>
          <a:bodyPr/>
          <a:lstStyle/>
          <a:p>
            <a:pPr algn="ctr"/>
            <a:r>
              <a:rPr lang="en-US" dirty="0"/>
              <a:t>The Bad</a:t>
            </a:r>
          </a:p>
        </p:txBody>
      </p:sp>
      <p:sp>
        <p:nvSpPr>
          <p:cNvPr id="3" name="Content Placeholder 2">
            <a:extLst>
              <a:ext uri="{FF2B5EF4-FFF2-40B4-BE49-F238E27FC236}">
                <a16:creationId xmlns:a16="http://schemas.microsoft.com/office/drawing/2014/main" id="{D9A39A7E-C605-42F5-9944-660154F51129}"/>
              </a:ext>
            </a:extLst>
          </p:cNvPr>
          <p:cNvSpPr>
            <a:spLocks noGrp="1"/>
          </p:cNvSpPr>
          <p:nvPr>
            <p:ph idx="1"/>
          </p:nvPr>
        </p:nvSpPr>
        <p:spPr>
          <a:xfrm>
            <a:off x="166992" y="1568175"/>
            <a:ext cx="10515600" cy="4351338"/>
          </a:xfrm>
        </p:spPr>
        <p:txBody>
          <a:bodyPr>
            <a:normAutofit/>
          </a:bodyPr>
          <a:lstStyle/>
          <a:p>
            <a:r>
              <a:rPr lang="en-US" dirty="0"/>
              <a:t>1L06 and 2L06 : recovered after being tagged as bad in cavity history. Once restored, Cavity history not updated, LEM ignored that extra gradient and hence, no compensation made for it. Need better communication and action from CC and RF group. When a cavity or zone is brought back on-line, </a:t>
            </a:r>
            <a:r>
              <a:rPr lang="en-US" b="1" dirty="0"/>
              <a:t>CC ensure that cavity history is updated</a:t>
            </a:r>
            <a:r>
              <a:rPr lang="en-US" dirty="0"/>
              <a:t>.  Note: Hall B BOM rates reduced considerably once 1L06 updated in cavity history and </a:t>
            </a:r>
            <a:r>
              <a:rPr lang="en-US" dirty="0" err="1"/>
              <a:t>reLEM</a:t>
            </a:r>
            <a:r>
              <a:rPr lang="en-US" dirty="0"/>
              <a:t>.</a:t>
            </a:r>
          </a:p>
          <a:p>
            <a:endParaRPr lang="en-US" dirty="0"/>
          </a:p>
        </p:txBody>
      </p:sp>
      <p:pic>
        <p:nvPicPr>
          <p:cNvPr id="4" name="Content Placeholder 5">
            <a:extLst>
              <a:ext uri="{FF2B5EF4-FFF2-40B4-BE49-F238E27FC236}">
                <a16:creationId xmlns:a16="http://schemas.microsoft.com/office/drawing/2014/main" id="{4C89200D-C2D2-4E2B-9952-70D94E98C4D7}"/>
              </a:ext>
            </a:extLst>
          </p:cNvPr>
          <p:cNvPicPr>
            <a:picLocks noChangeAspect="1"/>
          </p:cNvPicPr>
          <p:nvPr/>
        </p:nvPicPr>
        <p:blipFill rotWithShape="1">
          <a:blip r:embed="rId2"/>
          <a:srcRect l="32827" t="45" r="31354" b="1467"/>
          <a:stretch/>
        </p:blipFill>
        <p:spPr>
          <a:xfrm>
            <a:off x="10544783" y="61546"/>
            <a:ext cx="1647216" cy="2742614"/>
          </a:xfrm>
          <a:prstGeom prst="rect">
            <a:avLst/>
          </a:prstGeom>
        </p:spPr>
      </p:pic>
    </p:spTree>
    <p:extLst>
      <p:ext uri="{BB962C8B-B14F-4D97-AF65-F5344CB8AC3E}">
        <p14:creationId xmlns:p14="http://schemas.microsoft.com/office/powerpoint/2010/main" val="237492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E98E-3769-4081-9B18-DD597C06C49F}"/>
              </a:ext>
            </a:extLst>
          </p:cNvPr>
          <p:cNvSpPr>
            <a:spLocks noGrp="1"/>
          </p:cNvSpPr>
          <p:nvPr>
            <p:ph type="title"/>
          </p:nvPr>
        </p:nvSpPr>
        <p:spPr>
          <a:xfrm>
            <a:off x="838200" y="365125"/>
            <a:ext cx="10515600" cy="734101"/>
          </a:xfrm>
        </p:spPr>
        <p:txBody>
          <a:bodyPr/>
          <a:lstStyle/>
          <a:p>
            <a:pPr algn="ctr"/>
            <a:r>
              <a:rPr lang="en-US" dirty="0"/>
              <a:t>The Ugly</a:t>
            </a:r>
          </a:p>
        </p:txBody>
      </p:sp>
      <p:sp>
        <p:nvSpPr>
          <p:cNvPr id="3" name="Content Placeholder 2">
            <a:extLst>
              <a:ext uri="{FF2B5EF4-FFF2-40B4-BE49-F238E27FC236}">
                <a16:creationId xmlns:a16="http://schemas.microsoft.com/office/drawing/2014/main" id="{63017C79-84C9-4745-9DC6-1F101619C7E9}"/>
              </a:ext>
            </a:extLst>
          </p:cNvPr>
          <p:cNvSpPr>
            <a:spLocks noGrp="1"/>
          </p:cNvSpPr>
          <p:nvPr>
            <p:ph idx="1"/>
          </p:nvPr>
        </p:nvSpPr>
        <p:spPr>
          <a:xfrm>
            <a:off x="264268" y="1845080"/>
            <a:ext cx="10515600" cy="4351338"/>
          </a:xfrm>
        </p:spPr>
        <p:txBody>
          <a:bodyPr/>
          <a:lstStyle/>
          <a:p>
            <a:r>
              <a:rPr lang="en-US" dirty="0"/>
              <a:t>ORFP zig-zag woes (ORFP pushes forward towards higher arcs just to start over again in lower arcs: groundhog day). ORFP started 03/11, ended 04/02. </a:t>
            </a:r>
          </a:p>
          <a:p>
            <a:r>
              <a:rPr lang="en-US" dirty="0"/>
              <a:t>Hall B high BOM rates. On again, off again from: 04/10 – 05/31. Finally settled down 05/31.</a:t>
            </a:r>
          </a:p>
          <a:p>
            <a:endParaRPr lang="en-US" dirty="0"/>
          </a:p>
        </p:txBody>
      </p:sp>
      <p:pic>
        <p:nvPicPr>
          <p:cNvPr id="4" name="Content Placeholder 5">
            <a:extLst>
              <a:ext uri="{FF2B5EF4-FFF2-40B4-BE49-F238E27FC236}">
                <a16:creationId xmlns:a16="http://schemas.microsoft.com/office/drawing/2014/main" id="{492660FB-F806-4EB7-8DAF-9C85549C7E1D}"/>
              </a:ext>
            </a:extLst>
          </p:cNvPr>
          <p:cNvPicPr>
            <a:picLocks noChangeAspect="1"/>
          </p:cNvPicPr>
          <p:nvPr/>
        </p:nvPicPr>
        <p:blipFill rotWithShape="1">
          <a:blip r:embed="rId2"/>
          <a:srcRect l="67929" t="803"/>
          <a:stretch/>
        </p:blipFill>
        <p:spPr>
          <a:xfrm>
            <a:off x="10623855" y="112541"/>
            <a:ext cx="1464567" cy="2855743"/>
          </a:xfrm>
          <a:prstGeom prst="rect">
            <a:avLst/>
          </a:prstGeom>
        </p:spPr>
      </p:pic>
    </p:spTree>
    <p:extLst>
      <p:ext uri="{BB962C8B-B14F-4D97-AF65-F5344CB8AC3E}">
        <p14:creationId xmlns:p14="http://schemas.microsoft.com/office/powerpoint/2010/main" val="366546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442-0C35-456A-9381-85E25E378EFD}"/>
              </a:ext>
            </a:extLst>
          </p:cNvPr>
          <p:cNvSpPr>
            <a:spLocks noGrp="1"/>
          </p:cNvSpPr>
          <p:nvPr>
            <p:ph type="title"/>
          </p:nvPr>
        </p:nvSpPr>
        <p:spPr/>
        <p:txBody>
          <a:bodyPr/>
          <a:lstStyle/>
          <a:p>
            <a:r>
              <a:rPr lang="en-US" dirty="0"/>
              <a:t>Some Improvements</a:t>
            </a:r>
          </a:p>
        </p:txBody>
      </p:sp>
      <p:sp>
        <p:nvSpPr>
          <p:cNvPr id="3" name="Content Placeholder 2">
            <a:extLst>
              <a:ext uri="{FF2B5EF4-FFF2-40B4-BE49-F238E27FC236}">
                <a16:creationId xmlns:a16="http://schemas.microsoft.com/office/drawing/2014/main" id="{EADEA44C-E1B6-4A48-965F-DFD5C40F7689}"/>
              </a:ext>
            </a:extLst>
          </p:cNvPr>
          <p:cNvSpPr>
            <a:spLocks noGrp="1"/>
          </p:cNvSpPr>
          <p:nvPr>
            <p:ph idx="1"/>
          </p:nvPr>
        </p:nvSpPr>
        <p:spPr/>
        <p:txBody>
          <a:bodyPr>
            <a:normAutofit lnSpcReduction="10000"/>
          </a:bodyPr>
          <a:lstStyle/>
          <a:p>
            <a:r>
              <a:rPr lang="en-US" dirty="0"/>
              <a:t>Ops will take an active role with assisting Operability with HCO.</a:t>
            </a:r>
          </a:p>
          <a:p>
            <a:r>
              <a:rPr lang="en-US" dirty="0"/>
              <a:t>Ops with SME input generating procedures and processes to restore beam after SAM from start to finish.</a:t>
            </a:r>
          </a:p>
          <a:p>
            <a:r>
              <a:rPr lang="en-US" dirty="0"/>
              <a:t>The CC will be responsible for ensuring that the cavity history is updated for any cavities/zones recovered or by-passed prior to performing a LEM (A simple LEM software reminder to the crew that will  detect a cavity being “on” with a history stating it is bad).</a:t>
            </a:r>
          </a:p>
          <a:p>
            <a:r>
              <a:rPr lang="en-US" dirty="0"/>
              <a:t>Hall B Moller quad controls will be turned over to Ops (similar to Hall A and C).</a:t>
            </a:r>
          </a:p>
          <a:p>
            <a:r>
              <a:rPr lang="en-US" dirty="0"/>
              <a:t>CC to perform pre-job brief with ops and PI prior to performing </a:t>
            </a:r>
            <a:r>
              <a:rPr lang="en-US" dirty="0" err="1"/>
              <a:t>BSList</a:t>
            </a:r>
            <a:r>
              <a:rPr lang="en-US" dirty="0"/>
              <a:t>.</a:t>
            </a:r>
          </a:p>
        </p:txBody>
      </p:sp>
    </p:spTree>
    <p:extLst>
      <p:ext uri="{BB962C8B-B14F-4D97-AF65-F5344CB8AC3E}">
        <p14:creationId xmlns:p14="http://schemas.microsoft.com/office/powerpoint/2010/main" val="346913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88FA-6BFB-4468-91AE-23A87017596B}"/>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9DFFC36C-0EE7-4B73-A8FA-9821555BF1B4}"/>
              </a:ext>
            </a:extLst>
          </p:cNvPr>
          <p:cNvSpPr>
            <a:spLocks noGrp="1"/>
          </p:cNvSpPr>
          <p:nvPr>
            <p:ph idx="1"/>
          </p:nvPr>
        </p:nvSpPr>
        <p:spPr/>
        <p:txBody>
          <a:bodyPr/>
          <a:lstStyle/>
          <a:p>
            <a:r>
              <a:rPr lang="en-US" dirty="0"/>
              <a:t>More RF training on LLRF.</a:t>
            </a:r>
          </a:p>
          <a:p>
            <a:r>
              <a:rPr lang="en-US" dirty="0"/>
              <a:t>CASA assigned Hall SME should work closely with Ops Hall Liaison for developing procedures, troubleshooting guidance, and keeping procedures up-to-date for current experiments. </a:t>
            </a:r>
          </a:p>
          <a:p>
            <a:endParaRPr lang="en-US" dirty="0"/>
          </a:p>
          <a:p>
            <a:endParaRPr lang="en-US" dirty="0"/>
          </a:p>
        </p:txBody>
      </p:sp>
    </p:spTree>
    <p:extLst>
      <p:ext uri="{BB962C8B-B14F-4D97-AF65-F5344CB8AC3E}">
        <p14:creationId xmlns:p14="http://schemas.microsoft.com/office/powerpoint/2010/main" val="3430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otalTime>220</TotalTime>
  <Words>961</Words>
  <Application>Microsoft Office PowerPoint</Application>
  <PresentationFormat>Widescreen</PresentationFormat>
  <Paragraphs>81</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The 2025 Run From an Operations Perspective</vt:lpstr>
      <vt:lpstr>The Good, The Bad, The Ugly</vt:lpstr>
      <vt:lpstr>The Good</vt:lpstr>
      <vt:lpstr>The Good</vt:lpstr>
      <vt:lpstr>The Good</vt:lpstr>
      <vt:lpstr>The Bad</vt:lpstr>
      <vt:lpstr>The Ugly</vt:lpstr>
      <vt:lpstr>Some Improvements</vt:lpstr>
      <vt:lpstr>Improvements</vt:lpstr>
      <vt:lpstr>Versatility of Operations Personnel During the SAM: </vt:lpstr>
      <vt:lpstr>Training</vt:lpstr>
      <vt:lpstr>PowerPoint Presentation</vt:lpstr>
      <vt:lpstr>Sweep Qualified: overseen by Schoene</vt:lpstr>
      <vt:lpstr>ARM Training: overseen by Blackshaw</vt:lpstr>
      <vt:lpstr>Congrat-ulations New Crew Chiefs!</vt:lpstr>
      <vt:lpstr>Operator Shifts!</vt:lpstr>
      <vt:lpstr>Safety System Operator</vt:lpstr>
      <vt:lpstr>Crew Chief in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From an Operations Perspective</dc:title>
  <dc:creator>Ken Surles-Law</dc:creator>
  <cp:lastModifiedBy>Kathy Azevedo</cp:lastModifiedBy>
  <cp:revision>377</cp:revision>
  <dcterms:created xsi:type="dcterms:W3CDTF">2025-10-03T11:44:07Z</dcterms:created>
  <dcterms:modified xsi:type="dcterms:W3CDTF">2025-10-07T02:20:13Z</dcterms:modified>
</cp:coreProperties>
</file>