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autoCompressPictures="0">
  <p:sldMasterIdLst>
    <p:sldMasterId id="2147483670" r:id="rId1"/>
  </p:sldMasterIdLst>
  <p:notesMasterIdLst>
    <p:notesMasterId r:id="rId21"/>
  </p:notesMasterIdLst>
  <p:sldIdLst>
    <p:sldId id="289" r:id="rId2"/>
    <p:sldId id="539" r:id="rId3"/>
    <p:sldId id="529" r:id="rId4"/>
    <p:sldId id="530" r:id="rId5"/>
    <p:sldId id="532" r:id="rId6"/>
    <p:sldId id="540" r:id="rId7"/>
    <p:sldId id="531" r:id="rId8"/>
    <p:sldId id="533" r:id="rId9"/>
    <p:sldId id="534" r:id="rId10"/>
    <p:sldId id="537" r:id="rId11"/>
    <p:sldId id="538" r:id="rId12"/>
    <p:sldId id="541" r:id="rId13"/>
    <p:sldId id="545" r:id="rId14"/>
    <p:sldId id="523" r:id="rId15"/>
    <p:sldId id="542" r:id="rId16"/>
    <p:sldId id="543" r:id="rId17"/>
    <p:sldId id="536" r:id="rId18"/>
    <p:sldId id="535" r:id="rId19"/>
    <p:sldId id="544" r:id="rId20"/>
  </p:sldIdLst>
  <p:sldSz cx="12192000" cy="6858000"/>
  <p:notesSz cx="6858000" cy="9144000"/>
  <p:embeddedFontLst>
    <p:embeddedFont>
      <p:font typeface="Calibri" panose="020F0502020204030204" pitchFamily="34" charset="0"/>
      <p:regular r:id="rId22"/>
      <p:bold r:id="rId23"/>
      <p:italic r:id="rId24"/>
      <p:boldItalic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DD5DD"/>
    <a:srgbClr val="C31230"/>
    <a:srgbClr val="C0C0C0"/>
    <a:srgbClr val="FFFFFF"/>
    <a:srgbClr val="F8B2BE"/>
    <a:srgbClr val="B3DEFF"/>
    <a:srgbClr val="131D46"/>
    <a:srgbClr val="041237"/>
    <a:srgbClr val="66FF33"/>
    <a:srgbClr val="5C728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129" autoAdjust="0"/>
    <p:restoredTop sz="96286" autoAdjust="0"/>
  </p:normalViewPr>
  <p:slideViewPr>
    <p:cSldViewPr snapToGrid="0">
      <p:cViewPr varScale="1">
        <p:scale>
          <a:sx n="128" d="100"/>
          <a:sy n="128" d="100"/>
        </p:scale>
        <p:origin x="192" y="4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7" d="100"/>
          <a:sy n="97" d="100"/>
        </p:scale>
        <p:origin x="3120" y="20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Book2" TargetMode="Externa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Sheet1!$K$9</c:f>
              <c:strCache>
                <c:ptCount val="1"/>
                <c:pt idx="0">
                  <c:v>FC1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Sheet1!$I$10:$I$15</c:f>
              <c:numCache>
                <c:formatCode>General</c:formatCode>
                <c:ptCount val="6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</c:numCache>
            </c:numRef>
          </c:cat>
          <c:val>
            <c:numRef>
              <c:f>Sheet1!$K$10:$K$15</c:f>
              <c:numCache>
                <c:formatCode>General</c:formatCode>
                <c:ptCount val="6"/>
                <c:pt idx="0">
                  <c:v>4672</c:v>
                </c:pt>
                <c:pt idx="1">
                  <c:v>808</c:v>
                </c:pt>
                <c:pt idx="2">
                  <c:v>276</c:v>
                </c:pt>
                <c:pt idx="3">
                  <c:v>21310</c:v>
                </c:pt>
                <c:pt idx="4">
                  <c:v>24142</c:v>
                </c:pt>
                <c:pt idx="5">
                  <c:v>30462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9EE-1940-96BE-CB80D3424613}"/>
            </c:ext>
          </c:extLst>
        </c:ser>
        <c:ser>
          <c:idx val="1"/>
          <c:order val="1"/>
          <c:tx>
            <c:strRef>
              <c:f>Sheet1!$L$9</c:f>
              <c:strCache>
                <c:ptCount val="1"/>
                <c:pt idx="0">
                  <c:v>FC2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Sheet1!$I$10:$I$15</c:f>
              <c:numCache>
                <c:formatCode>General</c:formatCode>
                <c:ptCount val="6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</c:numCache>
            </c:numRef>
          </c:cat>
          <c:val>
            <c:numRef>
              <c:f>Sheet1!$L$10:$L$15</c:f>
              <c:numCache>
                <c:formatCode>General</c:formatCode>
                <c:ptCount val="6"/>
                <c:pt idx="0">
                  <c:v>35296</c:v>
                </c:pt>
                <c:pt idx="1">
                  <c:v>22971</c:v>
                </c:pt>
                <c:pt idx="2">
                  <c:v>66569</c:v>
                </c:pt>
                <c:pt idx="3">
                  <c:v>20879</c:v>
                </c:pt>
                <c:pt idx="4">
                  <c:v>617</c:v>
                </c:pt>
                <c:pt idx="5">
                  <c:v>1298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9EE-1940-96BE-CB80D342461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2116534464"/>
        <c:axId val="2116527264"/>
      </c:barChart>
      <c:catAx>
        <c:axId val="21165344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16527264"/>
        <c:crosses val="autoZero"/>
        <c:auto val="1"/>
        <c:lblAlgn val="ctr"/>
        <c:lblOffset val="100"/>
        <c:noMultiLvlLbl val="0"/>
      </c:catAx>
      <c:valAx>
        <c:axId val="2116527264"/>
        <c:scaling>
          <c:orientation val="minMax"/>
          <c:max val="80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Bellows Cycles</a:t>
                </a:r>
              </a:p>
            </c:rich>
          </c:tx>
          <c:layout>
            <c:manualLayout>
              <c:xMode val="edge"/>
              <c:yMode val="edge"/>
              <c:x val="1.550384692446761E-2"/>
              <c:y val="0.2245919840588634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16534464"/>
        <c:crosses val="autoZero"/>
        <c:crossBetween val="between"/>
        <c:majorUnit val="20000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76006754969582291"/>
          <c:y val="5.9383390126224213E-2"/>
          <c:w val="0.16203544324401312"/>
          <c:h val="0.1652666066271233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 sz="1600"/>
      </a:pPr>
      <a:endParaRPr lang="en-U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0.21633</cdr:x>
      <cdr:y>0.67119</cdr:y>
    </cdr:from>
    <cdr:to>
      <cdr:x>0.96563</cdr:x>
      <cdr:y>0.67119</cdr:y>
    </cdr:to>
    <cdr:cxnSp macro="">
      <cdr:nvCxnSpPr>
        <cdr:cNvPr id="3" name="Straight Connector 2">
          <a:extLst xmlns:a="http://schemas.openxmlformats.org/drawingml/2006/main">
            <a:ext uri="{FF2B5EF4-FFF2-40B4-BE49-F238E27FC236}">
              <a16:creationId xmlns:a16="http://schemas.microsoft.com/office/drawing/2014/main" id="{0B05EE92-7058-340F-0678-05E101AC576E}"/>
            </a:ext>
          </a:extLst>
        </cdr:cNvPr>
        <cdr:cNvCxnSpPr/>
      </cdr:nvCxnSpPr>
      <cdr:spPr>
        <a:xfrm xmlns:a="http://schemas.openxmlformats.org/drawingml/2006/main">
          <a:off x="1213767" y="2543784"/>
          <a:ext cx="4204047" cy="0"/>
        </a:xfrm>
        <a:prstGeom xmlns:a="http://schemas.openxmlformats.org/drawingml/2006/main" prst="line">
          <a:avLst/>
        </a:prstGeom>
        <a:ln xmlns:a="http://schemas.openxmlformats.org/drawingml/2006/main" w="38100">
          <a:solidFill>
            <a:srgbClr val="00B050"/>
          </a:solidFill>
          <a:prstDash val="lgDash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Arial" panose="020B0604020202020204" pitchFamily="34" charset="0"/>
              </a:defRPr>
            </a:lvl1pPr>
          </a:lstStyle>
          <a:p>
            <a:fld id="{DDC30C42-F1EA-EA44-9613-5E7947EE8325}" type="datetimeFigureOut">
              <a:rPr lang="en-US" smtClean="0"/>
              <a:pPr/>
              <a:t>10/7/25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Arial" panose="020B0604020202020204" pitchFamily="34" charset="0"/>
              </a:defRPr>
            </a:lvl1pPr>
          </a:lstStyle>
          <a:p>
            <a:fld id="{493BBF43-A868-D94C-A9CC-39C296714D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56744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16C7AA-86AD-BEB3-BF4C-54F9FAF3F5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6A6DA5A-5942-5391-17F4-CC5604FF4DF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4894558-4C39-B51D-662D-EBC000912F2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Tip: Keep titles under 60 characters for readability</a:t>
            </a:r>
          </a:p>
          <a:p>
            <a: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To change the photo: Right-click on photo and select change photo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F6D029-F3FF-09D9-212B-90FD668CEB0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3BBF43-A868-D94C-A9CC-39C296714D2B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18942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5BF14DA4-6BD3-41D0-ED7B-F5CF63D8E02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387975" y="0"/>
            <a:ext cx="6804025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9795D8-36C7-9AC6-7BB0-2FA187F49B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1417" y="2125014"/>
            <a:ext cx="6297984" cy="919032"/>
          </a:xfrm>
        </p:spPr>
        <p:txBody>
          <a:bodyPr anchor="b">
            <a:noAutofit/>
          </a:bodyPr>
          <a:lstStyle>
            <a:lvl1pPr algn="l"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A76DAF6-7FAD-3329-1F2F-26D428433E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1416" y="3047266"/>
            <a:ext cx="6559241" cy="529861"/>
          </a:xfrm>
        </p:spPr>
        <p:txBody>
          <a:bodyPr>
            <a:noAutofit/>
          </a:bodyPr>
          <a:lstStyle>
            <a:lvl1pPr marL="0" indent="0" algn="l">
              <a:buNone/>
              <a:defRPr sz="2800">
                <a:solidFill>
                  <a:schemeClr val="accent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25E06F63-AE6B-E540-C04D-8905B2EFD5B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96963" y="4244658"/>
            <a:ext cx="5999008" cy="529861"/>
          </a:xfrm>
        </p:spPr>
        <p:txBody>
          <a:bodyPr>
            <a:noAutofit/>
          </a:bodyPr>
          <a:lstStyle>
            <a:lvl1pPr marL="0" indent="0" algn="r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2BCBF152-3CD9-3B8D-5C6A-83D9FE6F56E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96963" y="4775200"/>
            <a:ext cx="5999162" cy="501650"/>
          </a:xfrm>
        </p:spPr>
        <p:txBody>
          <a:bodyPr>
            <a:noAutofit/>
          </a:bodyPr>
          <a:lstStyle>
            <a:lvl1pPr marL="0" indent="0" algn="r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946072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dy Slide - 1 Righ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7D567A-C123-96A9-1DD3-17C276C7D0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46796" y="665018"/>
            <a:ext cx="5945204" cy="448887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425B193-7653-FA58-7C69-56865C4DF7B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9A65267B-D68D-AD5F-98C2-6810944CC1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093" y="531951"/>
            <a:ext cx="5785319" cy="678664"/>
          </a:xfrm>
        </p:spPr>
        <p:txBody>
          <a:bodyPr anchor="b">
            <a:noAutofit/>
          </a:bodyPr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80D2211A-9B16-224E-FFC5-4225BAB41A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09093" y="1319201"/>
            <a:ext cx="5785319" cy="4891433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Footer Placeholder 5">
            <a:extLst>
              <a:ext uri="{FF2B5EF4-FFF2-40B4-BE49-F238E27FC236}">
                <a16:creationId xmlns:a16="http://schemas.microsoft.com/office/drawing/2014/main" id="{AA5FB620-142D-2BE0-8116-9FAAA7F693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30592"/>
            <a:ext cx="4114800" cy="365125"/>
          </a:xfrm>
          <a:prstGeom prst="rect">
            <a:avLst/>
          </a:prstGeom>
        </p:spPr>
        <p:txBody>
          <a:bodyPr anchor="ctr"/>
          <a:lstStyle>
            <a:lvl1pPr algn="ctr">
              <a:defRPr sz="100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8" name="Slide Number Placeholder 6">
            <a:extLst>
              <a:ext uri="{FF2B5EF4-FFF2-40B4-BE49-F238E27FC236}">
                <a16:creationId xmlns:a16="http://schemas.microsoft.com/office/drawing/2014/main" id="{85A35A3C-EFCE-E977-5D10-513BA05CD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00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 algn="r">
              <a:defRPr sz="1000">
                <a:latin typeface="Arial" panose="020B0604020202020204" pitchFamily="34" charset="0"/>
              </a:defRPr>
            </a:lvl1pPr>
          </a:lstStyle>
          <a:p>
            <a:fld id="{7D1BE87E-F0DE-A44C-894B-E142BEB21E4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Date Placeholder 4">
            <a:extLst>
              <a:ext uri="{FF2B5EF4-FFF2-40B4-BE49-F238E27FC236}">
                <a16:creationId xmlns:a16="http://schemas.microsoft.com/office/drawing/2014/main" id="{FD481F92-CD79-AD15-7CA5-87C78AC695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1726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>
              <a:defRPr sz="1000">
                <a:latin typeface="Arial" panose="020B0604020202020204" pitchFamily="34" charset="0"/>
              </a:defRPr>
            </a:lvl1pPr>
          </a:lstStyle>
          <a:p>
            <a:fld id="{CAADF119-FBE4-4B30-887E-7063E5FE77D4}" type="datetime1">
              <a:rPr lang="en-US" smtClean="0"/>
              <a:t>10/7/25</a:t>
            </a:fld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DB17564-960C-4BE2-AE3B-9E042530BCE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1387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dy Slide - No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C7FC8732-2197-B9C7-FC84-CA5395C6506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99465704-2370-60F7-6005-D0288DFD87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093" y="531951"/>
            <a:ext cx="11044707" cy="678664"/>
          </a:xfrm>
        </p:spPr>
        <p:txBody>
          <a:bodyPr anchor="b">
            <a:noAutofit/>
          </a:bodyPr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D0A29258-15C1-6FB2-52AC-108985A071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09094" y="1319201"/>
            <a:ext cx="5682288" cy="4891433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7E85E37D-8958-2DEE-18A0-03962A83466E}"/>
              </a:ext>
            </a:extLst>
          </p:cNvPr>
          <p:cNvSpPr>
            <a:spLocks noGrp="1"/>
          </p:cNvSpPr>
          <p:nvPr>
            <p:ph type="body" sz="half" idx="13"/>
          </p:nvPr>
        </p:nvSpPr>
        <p:spPr>
          <a:xfrm>
            <a:off x="6110467" y="1322610"/>
            <a:ext cx="5682289" cy="4891433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Footer Placeholder 5">
            <a:extLst>
              <a:ext uri="{FF2B5EF4-FFF2-40B4-BE49-F238E27FC236}">
                <a16:creationId xmlns:a16="http://schemas.microsoft.com/office/drawing/2014/main" id="{6FBE509B-CE41-57EF-59C3-275E43C033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30592"/>
            <a:ext cx="4114800" cy="365125"/>
          </a:xfrm>
          <a:prstGeom prst="rect">
            <a:avLst/>
          </a:prstGeom>
        </p:spPr>
        <p:txBody>
          <a:bodyPr anchor="ctr"/>
          <a:lstStyle>
            <a:lvl1pPr algn="ctr">
              <a:defRPr sz="100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6">
            <a:extLst>
              <a:ext uri="{FF2B5EF4-FFF2-40B4-BE49-F238E27FC236}">
                <a16:creationId xmlns:a16="http://schemas.microsoft.com/office/drawing/2014/main" id="{944E86B8-08A1-6B0A-9E8F-1A2C02525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00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 algn="r">
              <a:defRPr sz="1000">
                <a:latin typeface="Arial" panose="020B0604020202020204" pitchFamily="34" charset="0"/>
              </a:defRPr>
            </a:lvl1pPr>
          </a:lstStyle>
          <a:p>
            <a:fld id="{7D1BE87E-F0DE-A44C-894B-E142BEB21E4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E111C8-7DEA-F7D8-15DA-EC66E6103A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1726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>
              <a:defRPr sz="1000">
                <a:latin typeface="Arial" panose="020B0604020202020204" pitchFamily="34" charset="0"/>
              </a:defRPr>
            </a:lvl1pPr>
          </a:lstStyle>
          <a:p>
            <a:fld id="{8ABF4FA7-1E5E-4092-8A64-2F16A7152577}" type="datetime1">
              <a:rPr lang="en-US" smtClean="0"/>
              <a:t>10/7/25</a:t>
            </a:fld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D72F205-0884-4182-ADD8-D44EB482580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4543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dy Slide - Slate Two Photos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17BE5B-D462-52DE-1421-03616B30BC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093" y="531951"/>
            <a:ext cx="5785319" cy="678664"/>
          </a:xfrm>
        </p:spPr>
        <p:txBody>
          <a:bodyPr anchor="b">
            <a:no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7D567A-C123-96A9-1DD3-17C276C7D0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46796" y="549107"/>
            <a:ext cx="5945204" cy="276398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A92B06-2663-62EC-E8B1-7567E866D3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09093" y="1319201"/>
            <a:ext cx="5785319" cy="4891433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1" name="Picture 10" descr="Logo, company name&#10;&#10;Description automatically generated">
            <a:extLst>
              <a:ext uri="{FF2B5EF4-FFF2-40B4-BE49-F238E27FC236}">
                <a16:creationId xmlns:a16="http://schemas.microsoft.com/office/drawing/2014/main" id="{59AD2392-E6B3-D73D-424E-42A0157E1CA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9331" y="-12193"/>
            <a:ext cx="1474015" cy="574180"/>
          </a:xfrm>
          <a:prstGeom prst="rect">
            <a:avLst/>
          </a:prstGeom>
        </p:spPr>
      </p:pic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02C1D150-46A5-C3E3-0093-1693429B2A69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6246796" y="3446653"/>
            <a:ext cx="5945204" cy="276398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Footer Placeholder 5">
            <a:extLst>
              <a:ext uri="{FF2B5EF4-FFF2-40B4-BE49-F238E27FC236}">
                <a16:creationId xmlns:a16="http://schemas.microsoft.com/office/drawing/2014/main" id="{DF46FADE-5392-BCFC-BAD6-D700EFBD77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30592"/>
            <a:ext cx="4114800" cy="365125"/>
          </a:xfrm>
          <a:prstGeom prst="rect">
            <a:avLst/>
          </a:prstGeom>
        </p:spPr>
        <p:txBody>
          <a:bodyPr anchor="ctr"/>
          <a:lstStyle>
            <a:lvl1pPr algn="ctr">
              <a:defRPr sz="100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2" name="Slide Number Placeholder 6">
            <a:extLst>
              <a:ext uri="{FF2B5EF4-FFF2-40B4-BE49-F238E27FC236}">
                <a16:creationId xmlns:a16="http://schemas.microsoft.com/office/drawing/2014/main" id="{4B37EFF6-260E-A1F5-FF79-F0ABEF7A2E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00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 algn="r">
              <a:defRPr sz="100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fld id="{7D1BE87E-F0DE-A44C-894B-E142BEB21E4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871D8BB-52A9-22B5-DB17-DA5C230724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1726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>
              <a:defRPr sz="100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fld id="{84D608DB-8471-438C-96F2-BF69B78E0782}" type="datetime1">
              <a:rPr lang="en-US" smtClean="0"/>
              <a:t>10/7/25</a:t>
            </a:fld>
            <a:endParaRPr lang="en-US" dirty="0"/>
          </a:p>
        </p:txBody>
      </p:sp>
      <p:pic>
        <p:nvPicPr>
          <p:cNvPr id="13" name="Picture 12" descr="Logo, company name&#10;&#10;Description automatically generated">
            <a:extLst>
              <a:ext uri="{FF2B5EF4-FFF2-40B4-BE49-F238E27FC236}">
                <a16:creationId xmlns:a16="http://schemas.microsoft.com/office/drawing/2014/main" id="{D19EE4BA-CD94-40C8-BA88-88F35B10B1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9331" y="-12193"/>
            <a:ext cx="1474015" cy="574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0324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dy Slide - Grey 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7D567A-C123-96A9-1DD3-17C276C7D0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46796" y="665018"/>
            <a:ext cx="5945204" cy="448887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A65267B-D68D-AD5F-98C2-6810944CC1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093" y="531951"/>
            <a:ext cx="5785319" cy="678664"/>
          </a:xfrm>
        </p:spPr>
        <p:txBody>
          <a:bodyPr anchor="b">
            <a:no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80D2211A-9B16-224E-FFC5-4225BAB41A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09093" y="1319201"/>
            <a:ext cx="5785319" cy="4891433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B903C67-DC6F-088A-9EA9-D734508F8DF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77E5CE1A-809C-DEBF-5077-24C3A3D42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30592"/>
            <a:ext cx="4114800" cy="365125"/>
          </a:xfrm>
          <a:prstGeom prst="rect">
            <a:avLst/>
          </a:prstGeom>
        </p:spPr>
        <p:txBody>
          <a:bodyPr anchor="ctr"/>
          <a:lstStyle>
            <a:lvl1pPr algn="ctr">
              <a:defRPr sz="100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6">
            <a:extLst>
              <a:ext uri="{FF2B5EF4-FFF2-40B4-BE49-F238E27FC236}">
                <a16:creationId xmlns:a16="http://schemas.microsoft.com/office/drawing/2014/main" id="{6A59512F-10DA-5515-E4C4-B98127B24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00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 algn="r">
              <a:defRPr sz="1000">
                <a:latin typeface="Arial" panose="020B0604020202020204" pitchFamily="34" charset="0"/>
              </a:defRPr>
            </a:lvl1pPr>
          </a:lstStyle>
          <a:p>
            <a:fld id="{7D1BE87E-F0DE-A44C-894B-E142BEB21E4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8FEC5F-8621-2ECE-218F-2628960DE6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1726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>
              <a:defRPr sz="1000">
                <a:latin typeface="Arial" panose="020B0604020202020204" pitchFamily="34" charset="0"/>
              </a:defRPr>
            </a:lvl1pPr>
          </a:lstStyle>
          <a:p>
            <a:fld id="{A52F8196-A714-4021-8525-BBF3DB1CC2B9}" type="datetime1">
              <a:rPr lang="en-US" smtClean="0"/>
              <a:t>10/7/25</a:t>
            </a:fld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FCFCA19-01CD-4B66-B389-82A12968C55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8606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estion Slid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7E41ED-F47F-85C7-0527-8C9FCCC7AD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0767" y="2759119"/>
            <a:ext cx="10053033" cy="880970"/>
          </a:xfrm>
        </p:spPr>
        <p:txBody>
          <a:bodyPr>
            <a:noAutofit/>
          </a:bodyPr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A830D66-7C16-31AC-766A-71753A6062A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77059" y="6170055"/>
            <a:ext cx="1728303" cy="495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3022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tro Slide">
    <p:bg>
      <p:bgPr>
        <a:blipFill dpi="0"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7E41ED-F47F-85C7-0527-8C9FCCC7AD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0766" y="1891183"/>
            <a:ext cx="10053033" cy="1325563"/>
          </a:xfrm>
        </p:spPr>
        <p:txBody>
          <a:bodyPr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7373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ansitions Slid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7E41ED-F47F-85C7-0527-8C9FCCC7AD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0766" y="1891183"/>
            <a:ext cx="10053033" cy="1325563"/>
          </a:xfrm>
        </p:spPr>
        <p:txBody>
          <a:bodyPr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36327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dy Slide - 2 Photos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17BE5B-D462-52DE-1421-03616B30BC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093" y="531951"/>
            <a:ext cx="5785319" cy="678664"/>
          </a:xfrm>
        </p:spPr>
        <p:txBody>
          <a:bodyPr anchor="b">
            <a:noAutofit/>
          </a:bodyPr>
          <a:lstStyle>
            <a:lvl1pPr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7D567A-C123-96A9-1DD3-17C276C7D0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46796" y="549107"/>
            <a:ext cx="5945204" cy="2763982"/>
          </a:xfrm>
        </p:spPr>
        <p:txBody>
          <a:bodyPr>
            <a:no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A92B06-2663-62EC-E8B1-7567E866D3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09093" y="1319201"/>
            <a:ext cx="5785319" cy="4891433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F8DF632-CAE9-022C-6607-B217F56D5CC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02C1D150-46A5-C3E3-0093-1693429B2A69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6246796" y="3446653"/>
            <a:ext cx="5945204" cy="2763982"/>
          </a:xfrm>
        </p:spPr>
        <p:txBody>
          <a:bodyPr>
            <a:no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Date Placeholder 4">
            <a:extLst>
              <a:ext uri="{FF2B5EF4-FFF2-40B4-BE49-F238E27FC236}">
                <a16:creationId xmlns:a16="http://schemas.microsoft.com/office/drawing/2014/main" id="{A6C8BEAD-C13B-93F9-6676-CE56FFBEEBF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1726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>
              <a:defRPr sz="1000">
                <a:latin typeface="Arial" panose="020B0604020202020204" pitchFamily="34" charset="0"/>
              </a:defRPr>
            </a:lvl1pPr>
          </a:lstStyle>
          <a:p>
            <a:fld id="{EDB80F63-0339-4821-9425-EEBDE7EE0A50}" type="datetime1">
              <a:rPr lang="en-US" smtClean="0"/>
              <a:t>10/7/25</a:t>
            </a:fld>
            <a:endParaRPr lang="en-US" dirty="0"/>
          </a:p>
        </p:txBody>
      </p:sp>
      <p:sp>
        <p:nvSpPr>
          <p:cNvPr id="11" name="Footer Placeholder 5">
            <a:extLst>
              <a:ext uri="{FF2B5EF4-FFF2-40B4-BE49-F238E27FC236}">
                <a16:creationId xmlns:a16="http://schemas.microsoft.com/office/drawing/2014/main" id="{9B986840-5762-4DAF-7AD9-5F837D0622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30592"/>
            <a:ext cx="4114800" cy="365125"/>
          </a:xfrm>
          <a:prstGeom prst="rect">
            <a:avLst/>
          </a:prstGeom>
        </p:spPr>
        <p:txBody>
          <a:bodyPr anchor="ctr"/>
          <a:lstStyle>
            <a:lvl1pPr algn="ctr">
              <a:defRPr sz="100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3" name="Slide Number Placeholder 6">
            <a:extLst>
              <a:ext uri="{FF2B5EF4-FFF2-40B4-BE49-F238E27FC236}">
                <a16:creationId xmlns:a16="http://schemas.microsoft.com/office/drawing/2014/main" id="{1E2F678D-103F-49D4-B531-CA075474F3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0371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 algn="r">
              <a:defRPr sz="1000">
                <a:latin typeface="Arial" panose="020B0604020202020204" pitchFamily="34" charset="0"/>
              </a:defRPr>
            </a:lvl1pPr>
          </a:lstStyle>
          <a:p>
            <a:fld id="{7D1BE87E-F0DE-A44C-894B-E142BEB21E4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B721D4D-BA71-46BF-9E11-753BC33668E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2023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dy Slide - Top Photo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7D567A-C123-96A9-1DD3-17C276C7D0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8195"/>
            <a:ext cx="12192000" cy="342080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A92B06-2663-62EC-E8B1-7567E866D3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35924" y="3666870"/>
            <a:ext cx="5642016" cy="2414481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718A1B46-8C31-1942-9CDD-F244EA45E1A6}"/>
              </a:ext>
            </a:extLst>
          </p:cNvPr>
          <p:cNvSpPr>
            <a:spLocks noGrp="1"/>
          </p:cNvSpPr>
          <p:nvPr>
            <p:ph type="body" sz="half" idx="13"/>
          </p:nvPr>
        </p:nvSpPr>
        <p:spPr>
          <a:xfrm>
            <a:off x="6103516" y="3666870"/>
            <a:ext cx="5642016" cy="2414481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E2D036AA-9340-745D-7ECF-2C66965EE7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" y="531951"/>
            <a:ext cx="6094412" cy="678664"/>
          </a:xfrm>
        </p:spPr>
        <p:txBody>
          <a:bodyPr anchor="b">
            <a:no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  Click to edit Master title style</a:t>
            </a:r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E2354D38-C6CF-E355-ADC2-9780C4F402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30592"/>
            <a:ext cx="4114800" cy="365125"/>
          </a:xfrm>
          <a:prstGeom prst="rect">
            <a:avLst/>
          </a:prstGeom>
        </p:spPr>
        <p:txBody>
          <a:bodyPr anchor="ctr"/>
          <a:lstStyle>
            <a:lvl1pPr algn="ctr">
              <a:defRPr sz="100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6">
            <a:extLst>
              <a:ext uri="{FF2B5EF4-FFF2-40B4-BE49-F238E27FC236}">
                <a16:creationId xmlns:a16="http://schemas.microsoft.com/office/drawing/2014/main" id="{24DF5B5C-0FB6-281B-79D1-3AAEEBC738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00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 algn="r">
              <a:defRPr sz="1000">
                <a:latin typeface="Arial" panose="020B0604020202020204" pitchFamily="34" charset="0"/>
              </a:defRPr>
            </a:lvl1pPr>
          </a:lstStyle>
          <a:p>
            <a:fld id="{7D1BE87E-F0DE-A44C-894B-E142BEB21E4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Date Placeholder 4">
            <a:extLst>
              <a:ext uri="{FF2B5EF4-FFF2-40B4-BE49-F238E27FC236}">
                <a16:creationId xmlns:a16="http://schemas.microsoft.com/office/drawing/2014/main" id="{CE744EEC-877B-6658-1AF3-402C4637D6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1726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>
              <a:defRPr sz="1000">
                <a:latin typeface="Arial" panose="020B0604020202020204" pitchFamily="34" charset="0"/>
              </a:defRPr>
            </a:lvl1pPr>
          </a:lstStyle>
          <a:p>
            <a:fld id="{9AD7FFB5-2B44-4A61-A840-20A8B411001D}" type="datetime1">
              <a:rPr lang="en-US" smtClean="0"/>
              <a:t>10/7/25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9518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dy Slide - 1 Photo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7D567A-C123-96A9-1DD3-17C276C7D0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46796" y="665018"/>
            <a:ext cx="5945204" cy="448887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F8DF632-CAE9-022C-6607-B217F56D5CC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F69CE8BE-367E-106F-0A1A-D4403D3CF3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093" y="531951"/>
            <a:ext cx="5785319" cy="678664"/>
          </a:xfrm>
        </p:spPr>
        <p:txBody>
          <a:bodyPr anchor="b">
            <a:noAutofit/>
          </a:bodyPr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EA0AC1C4-21D9-DD3B-28D1-1E97E488E1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09093" y="1319201"/>
            <a:ext cx="5785319" cy="4891433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Footer Placeholder 5">
            <a:extLst>
              <a:ext uri="{FF2B5EF4-FFF2-40B4-BE49-F238E27FC236}">
                <a16:creationId xmlns:a16="http://schemas.microsoft.com/office/drawing/2014/main" id="{A4AF7EA1-AC10-6B34-7D70-18A57ABFF3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30592"/>
            <a:ext cx="4114800" cy="365125"/>
          </a:xfrm>
          <a:prstGeom prst="rect">
            <a:avLst/>
          </a:prstGeom>
        </p:spPr>
        <p:txBody>
          <a:bodyPr anchor="ctr"/>
          <a:lstStyle>
            <a:lvl1pPr algn="ctr">
              <a:defRPr sz="100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0B83816E-8201-5044-F359-AFD3FCE21A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00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 algn="r">
              <a:defRPr sz="1000">
                <a:latin typeface="Arial" panose="020B0604020202020204" pitchFamily="34" charset="0"/>
              </a:defRPr>
            </a:lvl1pPr>
          </a:lstStyle>
          <a:p>
            <a:fld id="{7D1BE87E-F0DE-A44C-894B-E142BEB21E4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8CE785-B03D-6A9D-B2E7-6E9D526B228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1726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>
              <a:defRPr sz="1000">
                <a:latin typeface="Arial" panose="020B0604020202020204" pitchFamily="34" charset="0"/>
              </a:defRPr>
            </a:lvl1pPr>
          </a:lstStyle>
          <a:p>
            <a:fld id="{41AFAF23-1F56-4840-A737-495C4921DE94}" type="datetime1">
              <a:rPr lang="en-US" smtClean="0"/>
              <a:t>10/7/25</a:t>
            </a:fld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6869AEF-C002-4444-8791-56AEEFBFD84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4834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dy Slide - Circular Photo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7D567A-C123-96A9-1DD3-17C276C7D0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20496" y="531951"/>
            <a:ext cx="5971504" cy="567868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F8DF632-CAE9-022C-6607-B217F56D5CC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F69CE8BE-367E-106F-0A1A-D4403D3CF3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093" y="531951"/>
            <a:ext cx="5785319" cy="678664"/>
          </a:xfrm>
        </p:spPr>
        <p:txBody>
          <a:bodyPr anchor="b">
            <a:noAutofit/>
          </a:bodyPr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EA0AC1C4-21D9-DD3B-28D1-1E97E488E1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09093" y="1319201"/>
            <a:ext cx="5785319" cy="4891433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Footer Placeholder 5">
            <a:extLst>
              <a:ext uri="{FF2B5EF4-FFF2-40B4-BE49-F238E27FC236}">
                <a16:creationId xmlns:a16="http://schemas.microsoft.com/office/drawing/2014/main" id="{EF6ADE35-BF0E-DF23-D913-1DAA8CCD67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30592"/>
            <a:ext cx="4114800" cy="365125"/>
          </a:xfrm>
          <a:prstGeom prst="rect">
            <a:avLst/>
          </a:prstGeom>
        </p:spPr>
        <p:txBody>
          <a:bodyPr anchor="ctr"/>
          <a:lstStyle>
            <a:lvl1pPr algn="ctr">
              <a:defRPr sz="100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BB898288-99FE-E6BE-FBE5-A3D4DE28F2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00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 algn="r">
              <a:defRPr sz="1000">
                <a:latin typeface="Arial" panose="020B0604020202020204" pitchFamily="34" charset="0"/>
              </a:defRPr>
            </a:lvl1pPr>
          </a:lstStyle>
          <a:p>
            <a:fld id="{7D1BE87E-F0DE-A44C-894B-E142BEB21E4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636C01-DAC5-C8E5-E590-A408A6BB45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1726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>
              <a:defRPr sz="1000">
                <a:latin typeface="Arial" panose="020B0604020202020204" pitchFamily="34" charset="0"/>
              </a:defRPr>
            </a:lvl1pPr>
          </a:lstStyle>
          <a:p>
            <a:fld id="{8063D29F-10D7-4725-BF37-BCBE1D282228}" type="datetime1">
              <a:rPr lang="en-US" smtClean="0"/>
              <a:t>10/7/25</a:t>
            </a:fld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6F161EE-76CC-45E3-AC2B-F55638E7178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8918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dy Slide - No Photos 2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25C33B-E0CB-3D46-9D0E-8184533773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30592"/>
            <a:ext cx="4114800" cy="365125"/>
          </a:xfrm>
          <a:prstGeom prst="rect">
            <a:avLst/>
          </a:prstGeom>
        </p:spPr>
        <p:txBody>
          <a:bodyPr anchor="ctr" anchorCtr="0"/>
          <a:lstStyle>
            <a:lvl1pPr algn="ctr">
              <a:defRPr sz="100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4E25E4-5B52-F70B-5E1A-F65D7D4618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00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 algn="r">
              <a:defRPr sz="1000">
                <a:latin typeface="Arial" panose="020B0604020202020204" pitchFamily="34" charset="0"/>
              </a:defRPr>
            </a:lvl1pPr>
          </a:lstStyle>
          <a:p>
            <a:fld id="{7D1BE87E-F0DE-A44C-894B-E142BEB21E4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058F0D3-C01F-3256-0218-65AF71F7594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73F0606B-4EF8-C644-338C-2B63D06C1F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093" y="531951"/>
            <a:ext cx="11044707" cy="678664"/>
          </a:xfrm>
        </p:spPr>
        <p:txBody>
          <a:bodyPr anchor="b">
            <a:noAutofit/>
          </a:bodyPr>
          <a:lstStyle>
            <a:lvl1pPr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73B0BD89-A704-0E29-46BD-5C54BB3971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09094" y="1319201"/>
            <a:ext cx="11044706" cy="4891433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Date Placeholder 4">
            <a:extLst>
              <a:ext uri="{FF2B5EF4-FFF2-40B4-BE49-F238E27FC236}">
                <a16:creationId xmlns:a16="http://schemas.microsoft.com/office/drawing/2014/main" id="{C31EC031-12D9-ECFF-D858-559CF0816D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1726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>
              <a:defRPr sz="1000">
                <a:latin typeface="Arial" panose="020B0604020202020204" pitchFamily="34" charset="0"/>
              </a:defRPr>
            </a:lvl1pPr>
          </a:lstStyle>
          <a:p>
            <a:fld id="{65A77A9B-52E9-4C6D-837D-58A3F8540DC7}" type="datetime1">
              <a:rPr lang="en-US" smtClean="0"/>
              <a:t>10/7/25</a:t>
            </a:fld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E176E9F-8359-4E77-8769-BF761EF6EDE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4098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dy Slide - Char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61F1912-9CBC-18CD-A6E2-D8584EE6F3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74062" y="1424693"/>
            <a:ext cx="5798137" cy="3804129"/>
          </a:xfrm>
        </p:spPr>
        <p:txBody>
          <a:bodyPr anchor="t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278444A-CE1E-BF31-5D75-39569219C3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36406" y="1424694"/>
            <a:ext cx="5018982" cy="4422313"/>
          </a:xfrm>
        </p:spPr>
        <p:txBody>
          <a:bodyPr anchor="t">
            <a:noAutofit/>
          </a:bodyPr>
          <a:lstStyle>
            <a:lvl1pPr marL="0" indent="0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7FC8732-2197-B9C7-FC84-CA5395C6506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0D9F4886-7D05-5680-AF1E-08F9985969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093" y="531951"/>
            <a:ext cx="11044707" cy="678664"/>
          </a:xfrm>
        </p:spPr>
        <p:txBody>
          <a:bodyPr anchor="b">
            <a:noAutofit/>
          </a:bodyPr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 5">
            <a:extLst>
              <a:ext uri="{FF2B5EF4-FFF2-40B4-BE49-F238E27FC236}">
                <a16:creationId xmlns:a16="http://schemas.microsoft.com/office/drawing/2014/main" id="{C475642F-9965-9846-0682-55C7C6944A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30592"/>
            <a:ext cx="4114800" cy="365125"/>
          </a:xfrm>
          <a:prstGeom prst="rect">
            <a:avLst/>
          </a:prstGeom>
        </p:spPr>
        <p:txBody>
          <a:bodyPr anchor="ctr"/>
          <a:lstStyle>
            <a:lvl1pPr algn="ctr">
              <a:defRPr sz="100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6">
            <a:extLst>
              <a:ext uri="{FF2B5EF4-FFF2-40B4-BE49-F238E27FC236}">
                <a16:creationId xmlns:a16="http://schemas.microsoft.com/office/drawing/2014/main" id="{7914D833-6B3E-46B1-EDE5-A7FD64C91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00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 algn="r">
              <a:defRPr sz="1000">
                <a:latin typeface="Arial" panose="020B0604020202020204" pitchFamily="34" charset="0"/>
              </a:defRPr>
            </a:lvl1pPr>
          </a:lstStyle>
          <a:p>
            <a:fld id="{7D1BE87E-F0DE-A44C-894B-E142BEB21E4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Date Placeholder 4">
            <a:extLst>
              <a:ext uri="{FF2B5EF4-FFF2-40B4-BE49-F238E27FC236}">
                <a16:creationId xmlns:a16="http://schemas.microsoft.com/office/drawing/2014/main" id="{0EA70E93-BE46-91B7-C94B-CF452506D78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1726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>
              <a:defRPr sz="1000">
                <a:latin typeface="Arial" panose="020B0604020202020204" pitchFamily="34" charset="0"/>
              </a:defRPr>
            </a:lvl1pPr>
          </a:lstStyle>
          <a:p>
            <a:fld id="{74AC1CC6-0B45-432C-B9F8-F3C20CF98313}" type="datetime1">
              <a:rPr lang="en-US" smtClean="0"/>
              <a:t>10/7/25</a:t>
            </a:fld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8C10AA7-5409-41F3-BC4E-22F426FB6B3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8387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ody Slide - 1 Lef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17BE5B-D462-52DE-1421-03616B30BC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79584" y="674221"/>
            <a:ext cx="6057364" cy="716698"/>
          </a:xfrm>
        </p:spPr>
        <p:txBody>
          <a:bodyPr anchor="t">
            <a:noAutofit/>
          </a:bodyPr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7D567A-C123-96A9-1DD3-17C276C7D0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-1" y="659082"/>
            <a:ext cx="5550795" cy="344927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A92B06-2663-62EC-E8B1-7567E866D3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679584" y="1560773"/>
            <a:ext cx="6057364" cy="4659093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425B193-7653-FA58-7C69-56865C4DF7B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  <p:sp>
        <p:nvSpPr>
          <p:cNvPr id="11" name="Footer Placeholder 5">
            <a:extLst>
              <a:ext uri="{FF2B5EF4-FFF2-40B4-BE49-F238E27FC236}">
                <a16:creationId xmlns:a16="http://schemas.microsoft.com/office/drawing/2014/main" id="{B1BBB6AD-F5E7-2C7D-F208-959FE1C644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30592"/>
            <a:ext cx="4114800" cy="365125"/>
          </a:xfrm>
          <a:prstGeom prst="rect">
            <a:avLst/>
          </a:prstGeom>
        </p:spPr>
        <p:txBody>
          <a:bodyPr anchor="ctr"/>
          <a:lstStyle>
            <a:lvl1pPr algn="ctr">
              <a:defRPr sz="100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2" name="Slide Number Placeholder 6">
            <a:extLst>
              <a:ext uri="{FF2B5EF4-FFF2-40B4-BE49-F238E27FC236}">
                <a16:creationId xmlns:a16="http://schemas.microsoft.com/office/drawing/2014/main" id="{E6658A98-A780-C524-1137-D3BF53A55A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00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 algn="r">
              <a:defRPr sz="1000">
                <a:latin typeface="Arial" panose="020B0604020202020204" pitchFamily="34" charset="0"/>
              </a:defRPr>
            </a:lvl1pPr>
          </a:lstStyle>
          <a:p>
            <a:fld id="{7D1BE87E-F0DE-A44C-894B-E142BEB21E4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91057C-FA10-F5DE-B4C8-C3931D750C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1726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>
              <a:defRPr sz="1000">
                <a:latin typeface="Arial" panose="020B0604020202020204" pitchFamily="34" charset="0"/>
              </a:defRPr>
            </a:lvl1pPr>
          </a:lstStyle>
          <a:p>
            <a:fld id="{480ED2E1-3D77-48DC-8AFF-0FC8EA98F3DB}" type="datetime1">
              <a:rPr lang="en-US" smtClean="0"/>
              <a:t>10/7/25</a:t>
            </a:fld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1C835BB-5A9A-4887-AD28-9C7DC0F8151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6471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0BD8159-AD9B-885B-18F2-9B7C42B96B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15885B-F131-1373-A6B2-E992A159BA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EC86D55-AA86-4418-BC5F-C51768C252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440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53F9866-9D6A-4E48-8AAE-F0F10B4380F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6144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  <p:sldLayoutId id="2147483683" r:id="rId13"/>
    <p:sldLayoutId id="2147483684" r:id="rId14"/>
    <p:sldLayoutId id="2147483650" r:id="rId15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 baseline="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800" kern="1200" baseline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400" kern="1200" baseline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jpg"/><Relationship Id="rId7" Type="http://schemas.openxmlformats.org/officeDocument/2006/relationships/image" Target="../media/image47.pn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18.jpg"/><Relationship Id="rId4" Type="http://schemas.openxmlformats.org/officeDocument/2006/relationships/image" Target="../media/image12.emf"/><Relationship Id="rId9" Type="http://schemas.openxmlformats.org/officeDocument/2006/relationships/image" Target="../media/image1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A18706-BE92-5674-8ED0-33DF2CC724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Placeholder 34" descr="A close-up of a machine&#10;&#10;Description automatically generated with low confidence">
            <a:extLst>
              <a:ext uri="{FF2B5EF4-FFF2-40B4-BE49-F238E27FC236}">
                <a16:creationId xmlns:a16="http://schemas.microsoft.com/office/drawing/2014/main" id="{F4A7F67A-F711-D40B-01C6-A6770706EF7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D2A7D87-594F-52B2-2EA3-D41B34B42A5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8663937" cy="6860009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AB7C2221-BF13-0BB7-7CAB-FCDFA3F405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0156" y="2135077"/>
            <a:ext cx="5874069" cy="2674283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FY25 run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Strengths, weaknesses, and opportunities for improvement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Operational goals and technical plans</a:t>
            </a:r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B1FD6E6E-8348-06B4-85C7-15104B0D78E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95050" y="4707172"/>
            <a:ext cx="5999008" cy="529861"/>
          </a:xfrm>
        </p:spPr>
        <p:txBody>
          <a:bodyPr/>
          <a:lstStyle/>
          <a:p>
            <a:r>
              <a:rPr lang="en-US" sz="2400" dirty="0"/>
              <a:t>October 7, 2025</a:t>
            </a:r>
          </a:p>
          <a:p>
            <a:endParaRPr lang="en-US" dirty="0"/>
          </a:p>
        </p:txBody>
      </p:sp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3CEEBFA1-2D11-2C9E-5C4A-9C08BAE97DC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5050" y="5237714"/>
            <a:ext cx="5999162" cy="501650"/>
          </a:xfrm>
        </p:spPr>
        <p:txBody>
          <a:bodyPr/>
          <a:lstStyle/>
          <a:p>
            <a:r>
              <a:rPr lang="en-US" sz="2400" dirty="0"/>
              <a:t>Joe Grames</a:t>
            </a:r>
          </a:p>
          <a:p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B893E9C-1F0F-9B20-0455-769785BAB580}"/>
              </a:ext>
            </a:extLst>
          </p:cNvPr>
          <p:cNvSpPr txBox="1">
            <a:spLocks/>
          </p:cNvSpPr>
          <p:nvPr/>
        </p:nvSpPr>
        <p:spPr>
          <a:xfrm>
            <a:off x="331417" y="1121634"/>
            <a:ext cx="5056559" cy="91903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 baseline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/>
              <a:t>CIS perspective and plans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38482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A4E0244-D31C-1DA3-57FD-4464888D11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84106" y="4264207"/>
            <a:ext cx="2415563" cy="205658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8CABCF4-5B57-3558-9501-5E37C30E54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68489" y="1897393"/>
            <a:ext cx="2531180" cy="205658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0A33658-A337-FC11-2D6E-B56E50F29B36}"/>
              </a:ext>
            </a:extLst>
          </p:cNvPr>
          <p:cNvSpPr txBox="1"/>
          <p:nvPr/>
        </p:nvSpPr>
        <p:spPr>
          <a:xfrm>
            <a:off x="432178" y="92468"/>
            <a:ext cx="48910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accent1"/>
                </a:solidFill>
              </a:rPr>
              <a:t>FY26 SAM – End of run HCO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6466816-70FA-DB09-1406-79215D804AD9}"/>
              </a:ext>
            </a:extLst>
          </p:cNvPr>
          <p:cNvSpPr txBox="1"/>
          <p:nvPr/>
        </p:nvSpPr>
        <p:spPr>
          <a:xfrm>
            <a:off x="544285" y="848193"/>
            <a:ext cx="7049589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We have now begun doing pre-SAM walkthroughs for equipment we provide or use for injector operations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dirty="0"/>
              <a:t>Vacuum system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dirty="0"/>
              <a:t>High voltage system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dirty="0"/>
              <a:t>Magnets and RF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dirty="0"/>
              <a:t>Laser</a:t>
            </a:r>
          </a:p>
          <a:p>
            <a:pPr lvl="1"/>
            <a:endParaRPr lang="en-US" sz="2400" dirty="0"/>
          </a:p>
          <a:p>
            <a:r>
              <a:rPr lang="en-US" sz="2400" dirty="0"/>
              <a:t>Identified some issues !!!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dirty="0"/>
              <a:t>Failed air fitting seals at the pneumatics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dirty="0"/>
              <a:t>Air core magnets that are deformed or cracked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dirty="0"/>
              <a:t>Viewer that does not have proper stroke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dirty="0"/>
              <a:t>Communication issues with laser amplifiers and possibly with LLRF stepper motor chassis (used for laser table stepper motors)</a:t>
            </a:r>
          </a:p>
        </p:txBody>
      </p:sp>
    </p:spTree>
    <p:extLst>
      <p:ext uri="{BB962C8B-B14F-4D97-AF65-F5344CB8AC3E}">
        <p14:creationId xmlns:p14="http://schemas.microsoft.com/office/powerpoint/2010/main" val="37528607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1F449EF-4326-1BD8-AC87-7C63EB8FD307}"/>
              </a:ext>
            </a:extLst>
          </p:cNvPr>
          <p:cNvSpPr txBox="1"/>
          <p:nvPr/>
        </p:nvSpPr>
        <p:spPr>
          <a:xfrm>
            <a:off x="432178" y="92468"/>
            <a:ext cx="749955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accent1"/>
                </a:solidFill>
              </a:rPr>
              <a:t>FY26 SAM – Prioritizing safety &amp; inspection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8449EF9-44E4-2B24-81E9-C306D176C352}"/>
              </a:ext>
            </a:extLst>
          </p:cNvPr>
          <p:cNvSpPr txBox="1"/>
          <p:nvPr/>
        </p:nvSpPr>
        <p:spPr>
          <a:xfrm>
            <a:off x="940869" y="956623"/>
            <a:ext cx="25686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SF6 relief valve exchange every 5 years</a:t>
            </a:r>
            <a:br>
              <a:rPr lang="en-US" dirty="0"/>
            </a:br>
            <a:r>
              <a:rPr lang="en-US" dirty="0"/>
              <a:t>(CATS item)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9578BD2-9E64-A108-6C11-BDA341CD5B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7802880" y="2539363"/>
            <a:ext cx="4360817" cy="327061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F55350A-CFC7-C044-4770-BEA0FA8955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162197" y="2517321"/>
            <a:ext cx="4184469" cy="313835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F95B67A-561D-1369-5198-3DC89A2DF3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3915591" y="2539363"/>
            <a:ext cx="4360817" cy="327061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8048024-97BE-6490-2768-1807A65B5421}"/>
              </a:ext>
            </a:extLst>
          </p:cNvPr>
          <p:cNvSpPr txBox="1"/>
          <p:nvPr/>
        </p:nvSpPr>
        <p:spPr>
          <a:xfrm>
            <a:off x="4811656" y="942462"/>
            <a:ext cx="25686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Upgrading driver laser room with CANS</a:t>
            </a:r>
            <a:br>
              <a:rPr lang="en-US" dirty="0"/>
            </a:br>
            <a:r>
              <a:rPr lang="en-US" dirty="0"/>
              <a:t>(CATS item)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4985AFE-2ED0-8BEF-2725-5049A8C09C74}"/>
              </a:ext>
            </a:extLst>
          </p:cNvPr>
          <p:cNvSpPr txBox="1"/>
          <p:nvPr/>
        </p:nvSpPr>
        <p:spPr>
          <a:xfrm>
            <a:off x="8476790" y="956623"/>
            <a:ext cx="301299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Working with FML to prioritize our breaker panel PM</a:t>
            </a:r>
            <a:br>
              <a:rPr lang="en-US" dirty="0"/>
            </a:br>
            <a:r>
              <a:rPr lang="en-US" dirty="0"/>
              <a:t>(CAT1 PPE)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732BFA16-7345-5A44-2687-24EA9DCC33D0}"/>
              </a:ext>
            </a:extLst>
          </p:cNvPr>
          <p:cNvSpPr/>
          <p:nvPr/>
        </p:nvSpPr>
        <p:spPr>
          <a:xfrm>
            <a:off x="1851102" y="3429000"/>
            <a:ext cx="624469" cy="1042639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52830ADB-2A57-A080-D023-997B30A41C73}"/>
              </a:ext>
            </a:extLst>
          </p:cNvPr>
          <p:cNvSpPr/>
          <p:nvPr/>
        </p:nvSpPr>
        <p:spPr>
          <a:xfrm>
            <a:off x="6597805" y="3653350"/>
            <a:ext cx="624469" cy="818290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7123E94D-C7AB-25B2-2E4F-D6CCADEC5BBD}"/>
              </a:ext>
            </a:extLst>
          </p:cNvPr>
          <p:cNvSpPr/>
          <p:nvPr/>
        </p:nvSpPr>
        <p:spPr>
          <a:xfrm rot="5400000">
            <a:off x="9930491" y="4064953"/>
            <a:ext cx="902588" cy="1315844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0787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961B2E5-D7DC-4154-9AB0-CC5B993AEB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98290" y="1096993"/>
            <a:ext cx="11693023" cy="540802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C172309-B920-2B9B-B706-1A164CFE757E}"/>
              </a:ext>
            </a:extLst>
          </p:cNvPr>
          <p:cNvSpPr txBox="1"/>
          <p:nvPr/>
        </p:nvSpPr>
        <p:spPr>
          <a:xfrm>
            <a:off x="432178" y="92468"/>
            <a:ext cx="228440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accent1"/>
                </a:solidFill>
              </a:rPr>
              <a:t>FY26 SAM – </a:t>
            </a:r>
          </a:p>
        </p:txBody>
      </p:sp>
      <p:sp>
        <p:nvSpPr>
          <p:cNvPr id="3" name="Line Callout 1 2">
            <a:extLst>
              <a:ext uri="{FF2B5EF4-FFF2-40B4-BE49-F238E27FC236}">
                <a16:creationId xmlns:a16="http://schemas.microsoft.com/office/drawing/2014/main" id="{6F9A016D-E59E-5EFE-F971-2D613C574F35}"/>
              </a:ext>
            </a:extLst>
          </p:cNvPr>
          <p:cNvSpPr/>
          <p:nvPr/>
        </p:nvSpPr>
        <p:spPr>
          <a:xfrm>
            <a:off x="376230" y="1860875"/>
            <a:ext cx="2873632" cy="1016000"/>
          </a:xfrm>
          <a:prstGeom prst="borderCallout1">
            <a:avLst>
              <a:gd name="adj1" fmla="val 110351"/>
              <a:gd name="adj2" fmla="val 32193"/>
              <a:gd name="adj3" fmla="val 275361"/>
              <a:gd name="adj4" fmla="val 37987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u="sng" dirty="0">
                <a:solidFill>
                  <a:schemeClr val="tx1"/>
                </a:solidFill>
              </a:rPr>
              <a:t>Gun HVPS system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SF6 relief valve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Regrease HV connections</a:t>
            </a:r>
          </a:p>
        </p:txBody>
      </p:sp>
      <p:sp>
        <p:nvSpPr>
          <p:cNvPr id="4" name="Line Callout 1 3">
            <a:extLst>
              <a:ext uri="{FF2B5EF4-FFF2-40B4-BE49-F238E27FC236}">
                <a16:creationId xmlns:a16="http://schemas.microsoft.com/office/drawing/2014/main" id="{6952A1FA-A79B-D3AA-76ED-9EFB4E8A2EA9}"/>
              </a:ext>
            </a:extLst>
          </p:cNvPr>
          <p:cNvSpPr/>
          <p:nvPr/>
        </p:nvSpPr>
        <p:spPr>
          <a:xfrm>
            <a:off x="3222368" y="169243"/>
            <a:ext cx="2873632" cy="1016000"/>
          </a:xfrm>
          <a:prstGeom prst="borderCallout1">
            <a:avLst>
              <a:gd name="adj1" fmla="val 111601"/>
              <a:gd name="adj2" fmla="val 15841"/>
              <a:gd name="adj3" fmla="val 409111"/>
              <a:gd name="adj4" fmla="val 10586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u="sng" dirty="0">
                <a:solidFill>
                  <a:schemeClr val="tx1"/>
                </a:solidFill>
              </a:rPr>
              <a:t>200 keV Wien filters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Evaluate root cause trips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Test prototype solution</a:t>
            </a:r>
          </a:p>
        </p:txBody>
      </p:sp>
      <p:sp>
        <p:nvSpPr>
          <p:cNvPr id="7" name="Line Callout 1 6">
            <a:extLst>
              <a:ext uri="{FF2B5EF4-FFF2-40B4-BE49-F238E27FC236}">
                <a16:creationId xmlns:a16="http://schemas.microsoft.com/office/drawing/2014/main" id="{DC94A4F8-C968-01E7-AA7D-2021F9832BBB}"/>
              </a:ext>
            </a:extLst>
          </p:cNvPr>
          <p:cNvSpPr/>
          <p:nvPr/>
        </p:nvSpPr>
        <p:spPr>
          <a:xfrm>
            <a:off x="3924382" y="1852318"/>
            <a:ext cx="3841861" cy="1016000"/>
          </a:xfrm>
          <a:prstGeom prst="borderCallout1">
            <a:avLst>
              <a:gd name="adj1" fmla="val 110351"/>
              <a:gd name="adj2" fmla="val 32193"/>
              <a:gd name="adj3" fmla="val 221611"/>
              <a:gd name="adj4" fmla="val 2382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u="sng" dirty="0">
                <a:solidFill>
                  <a:schemeClr val="tx1"/>
                </a:solidFill>
              </a:rPr>
              <a:t>Vacuum system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Eliminate JLab UHV for I&amp;C solution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Evaluate chopper ion pumps</a:t>
            </a:r>
          </a:p>
        </p:txBody>
      </p:sp>
      <p:sp>
        <p:nvSpPr>
          <p:cNvPr id="8" name="Line Callout 1 7">
            <a:extLst>
              <a:ext uri="{FF2B5EF4-FFF2-40B4-BE49-F238E27FC236}">
                <a16:creationId xmlns:a16="http://schemas.microsoft.com/office/drawing/2014/main" id="{32CBE2A5-C530-7AD0-F587-B572E789F6F6}"/>
              </a:ext>
            </a:extLst>
          </p:cNvPr>
          <p:cNvSpPr/>
          <p:nvPr/>
        </p:nvSpPr>
        <p:spPr>
          <a:xfrm>
            <a:off x="2716586" y="5359400"/>
            <a:ext cx="3841861" cy="1464839"/>
          </a:xfrm>
          <a:prstGeom prst="borderCallout1">
            <a:avLst>
              <a:gd name="adj1" fmla="val 50010"/>
              <a:gd name="adj2" fmla="val -4499"/>
              <a:gd name="adj3" fmla="val 11800"/>
              <a:gd name="adj4" fmla="val -24393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u="sng" dirty="0">
                <a:solidFill>
                  <a:schemeClr val="tx1"/>
                </a:solidFill>
              </a:rPr>
              <a:t>Laser jobs (Moller)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Measure photocathode anisotropy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Characterize laser setup for 9/3 BS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Test prototype RTP switch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Measure IA risetime</a:t>
            </a:r>
          </a:p>
        </p:txBody>
      </p:sp>
      <p:sp>
        <p:nvSpPr>
          <p:cNvPr id="9" name="Line Callout 1 8">
            <a:extLst>
              <a:ext uri="{FF2B5EF4-FFF2-40B4-BE49-F238E27FC236}">
                <a16:creationId xmlns:a16="http://schemas.microsoft.com/office/drawing/2014/main" id="{EEED3976-667E-E172-955B-AAC2ED5D2DCF}"/>
              </a:ext>
            </a:extLst>
          </p:cNvPr>
          <p:cNvSpPr/>
          <p:nvPr/>
        </p:nvSpPr>
        <p:spPr>
          <a:xfrm>
            <a:off x="7157754" y="4635501"/>
            <a:ext cx="4556293" cy="1781276"/>
          </a:xfrm>
          <a:prstGeom prst="borderCallout1">
            <a:avLst>
              <a:gd name="adj1" fmla="val 35995"/>
              <a:gd name="adj2" fmla="val -3508"/>
              <a:gd name="adj3" fmla="val 18032"/>
              <a:gd name="adj4" fmla="val -62976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u="sng" dirty="0">
                <a:solidFill>
                  <a:schemeClr val="tx1"/>
                </a:solidFill>
              </a:rPr>
              <a:t>Laser jobs (reliability)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Laser room CANS system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Upgrade helicity generator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Install fast MPS laser shutter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Install remote laser profile/position monitor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Evaluate root cause Hall A laser issues</a:t>
            </a:r>
          </a:p>
        </p:txBody>
      </p:sp>
      <p:sp>
        <p:nvSpPr>
          <p:cNvPr id="10" name="Line Callout 1 9">
            <a:extLst>
              <a:ext uri="{FF2B5EF4-FFF2-40B4-BE49-F238E27FC236}">
                <a16:creationId xmlns:a16="http://schemas.microsoft.com/office/drawing/2014/main" id="{AC66B103-AA5E-341E-430B-2D8B0EFB064C}"/>
              </a:ext>
            </a:extLst>
          </p:cNvPr>
          <p:cNvSpPr/>
          <p:nvPr/>
        </p:nvSpPr>
        <p:spPr>
          <a:xfrm>
            <a:off x="6698855" y="441224"/>
            <a:ext cx="3228557" cy="1016000"/>
          </a:xfrm>
          <a:prstGeom prst="borderCallout1">
            <a:avLst>
              <a:gd name="adj1" fmla="val 112119"/>
              <a:gd name="adj2" fmla="val 52428"/>
              <a:gd name="adj3" fmla="val 183793"/>
              <a:gd name="adj4" fmla="val 57669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u="sng" dirty="0">
                <a:solidFill>
                  <a:schemeClr val="tx1"/>
                </a:solidFill>
              </a:rPr>
              <a:t>Prepare for Beam studies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Moller PQB studies (Dec FC1)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Degrader studies (Jan FC2)</a:t>
            </a:r>
          </a:p>
        </p:txBody>
      </p:sp>
    </p:spTree>
    <p:extLst>
      <p:ext uri="{BB962C8B-B14F-4D97-AF65-F5344CB8AC3E}">
        <p14:creationId xmlns:p14="http://schemas.microsoft.com/office/powerpoint/2010/main" val="10961846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57CDF65-4935-498F-DC9E-0547F2311026}"/>
              </a:ext>
            </a:extLst>
          </p:cNvPr>
          <p:cNvSpPr txBox="1"/>
          <p:nvPr/>
        </p:nvSpPr>
        <p:spPr>
          <a:xfrm>
            <a:off x="432178" y="92468"/>
            <a:ext cx="481375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accent1"/>
                </a:solidFill>
              </a:rPr>
              <a:t>FY25 – 200 keV Wien filters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9DADF43-6EAC-2937-C425-D4B5DF31D22C}"/>
              </a:ext>
            </a:extLst>
          </p:cNvPr>
          <p:cNvSpPr txBox="1">
            <a:spLocks/>
          </p:cNvSpPr>
          <p:nvPr/>
        </p:nvSpPr>
        <p:spPr>
          <a:xfrm>
            <a:off x="309091" y="888439"/>
            <a:ext cx="5785319" cy="567394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/>
              <a:t>Wien filters upgraded SAM 2021</a:t>
            </a:r>
          </a:p>
          <a:p>
            <a:pPr lvl="1"/>
            <a:r>
              <a:rPr lang="en-US" sz="1400" dirty="0"/>
              <a:t>130 keV, 90 deg: 11 kV / electrode, B= 2,500 G-cm (~10 A)</a:t>
            </a:r>
          </a:p>
          <a:p>
            <a:pPr lvl="1"/>
            <a:r>
              <a:rPr lang="en-US" sz="1400" dirty="0"/>
              <a:t>200 keV, 90 deg: 18 kV / electrode, B = 3,633 G-cm (14.5 A)</a:t>
            </a:r>
          </a:p>
          <a:p>
            <a:pPr marL="0" indent="0">
              <a:buNone/>
            </a:pPr>
            <a:r>
              <a:rPr lang="en-US" sz="1800" dirty="0"/>
              <a:t>Performance at 200 keV limited</a:t>
            </a:r>
          </a:p>
          <a:p>
            <a:pPr marL="800100" lvl="1" indent="-342900"/>
            <a:r>
              <a:rPr lang="en-US" sz="1400" dirty="0"/>
              <a:t>In January learned 90 deg spin angle resulted in vacuum activity</a:t>
            </a:r>
          </a:p>
          <a:p>
            <a:pPr marL="800100" lvl="1" indent="-342900"/>
            <a:r>
              <a:rPr lang="en-US" sz="1400" dirty="0"/>
              <a:t>Limited each Wien to 60 deg; then used both Wiens together to reach requirements for Spring program</a:t>
            </a:r>
            <a:r>
              <a:rPr lang="en-US" sz="1400" b="1" dirty="0"/>
              <a:t>, worked well</a:t>
            </a:r>
          </a:p>
          <a:p>
            <a:pPr marL="0" indent="0">
              <a:buNone/>
            </a:pPr>
            <a:r>
              <a:rPr lang="en-US" sz="1800" dirty="0"/>
              <a:t>Evaluated SAM 2025</a:t>
            </a:r>
          </a:p>
          <a:p>
            <a:pPr marL="800100" lvl="1" indent="-342900"/>
            <a:r>
              <a:rPr lang="en-US" sz="1600" dirty="0"/>
              <a:t>Applied 19 kV per electrode over 3 days, no issues with magnet off</a:t>
            </a:r>
          </a:p>
          <a:p>
            <a:pPr marL="800100" lvl="1" indent="-342900"/>
            <a:r>
              <a:rPr lang="en-US" sz="1600" b="1" dirty="0"/>
              <a:t>No vacuum issues </a:t>
            </a:r>
            <a:r>
              <a:rPr lang="en-US" sz="1600" dirty="0"/>
              <a:t>with magnet set to 3,145 G-cm (12.5 A) and 19 kV per electrode (magnet yoke temp ~ 42 C)</a:t>
            </a:r>
          </a:p>
          <a:p>
            <a:pPr marL="800100" lvl="1" indent="-342900"/>
            <a:r>
              <a:rPr lang="en-US" sz="1600" dirty="0"/>
              <a:t>Vacuum activity present with magnet set to 3,755 G-cm (15 A) and 19 kV per electrode (magnet yoke temp ~ 55 C)</a:t>
            </a:r>
          </a:p>
          <a:p>
            <a:pPr marL="800100" lvl="1" indent="-342900"/>
            <a:r>
              <a:rPr lang="en-US" sz="1600" b="1" dirty="0"/>
              <a:t>Vacuum activity looks related to vacuum load due to magnet temp (heating beam pipe)</a:t>
            </a:r>
          </a:p>
          <a:p>
            <a:pPr marL="800100" lvl="1" indent="-342900"/>
            <a:r>
              <a:rPr lang="en-US" sz="1600" b="1" dirty="0"/>
              <a:t>Cooling schemes will be tested this SAM</a:t>
            </a:r>
          </a:p>
          <a:p>
            <a:pPr marL="800100" lvl="1" indent="-342900"/>
            <a:endParaRPr lang="en-US" sz="1600" dirty="0"/>
          </a:p>
          <a:p>
            <a:pPr marL="800100" lvl="1" indent="-342900"/>
            <a:endParaRPr lang="en-US" sz="1600" dirty="0"/>
          </a:p>
          <a:p>
            <a:pPr marL="800100" lvl="1" indent="-342900"/>
            <a:endParaRPr lang="en-US" sz="1600" dirty="0"/>
          </a:p>
          <a:p>
            <a:pPr marL="800100" lvl="1" indent="-342900"/>
            <a:endParaRPr lang="en-US" sz="1600" dirty="0"/>
          </a:p>
          <a:p>
            <a:pPr marL="342900" indent="-342900"/>
            <a:endParaRPr lang="en-US" sz="1800" dirty="0"/>
          </a:p>
          <a:p>
            <a:pPr marL="342900" indent="-342900"/>
            <a:endParaRPr lang="en-US" sz="1800" dirty="0"/>
          </a:p>
        </p:txBody>
      </p:sp>
      <p:sp>
        <p:nvSpPr>
          <p:cNvPr id="5" name="Slide Number Placeholder 6">
            <a:extLst>
              <a:ext uri="{FF2B5EF4-FFF2-40B4-BE49-F238E27FC236}">
                <a16:creationId xmlns:a16="http://schemas.microsoft.com/office/drawing/2014/main" id="{D88D02AC-B92A-CCFC-19DA-BB0B4847B935}"/>
              </a:ext>
            </a:extLst>
          </p:cNvPr>
          <p:cNvSpPr txBox="1">
            <a:spLocks/>
          </p:cNvSpPr>
          <p:nvPr/>
        </p:nvSpPr>
        <p:spPr>
          <a:xfrm>
            <a:off x="9140371" y="6330592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D1BE87E-F0DE-A44C-894B-E142BEB21E42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6" name="Picture Placeholder 10">
            <a:extLst>
              <a:ext uri="{FF2B5EF4-FFF2-40B4-BE49-F238E27FC236}">
                <a16:creationId xmlns:a16="http://schemas.microsoft.com/office/drawing/2014/main" id="{804BE3AB-29E9-CD3A-0190-92AD0B9C581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59" t="27767" b="3593"/>
          <a:stretch/>
        </p:blipFill>
        <p:spPr>
          <a:xfrm>
            <a:off x="6440556" y="3856382"/>
            <a:ext cx="5751443" cy="3001617"/>
          </a:xfrm>
          <a:prstGeom prst="rect">
            <a:avLst/>
          </a:prstGeom>
        </p:spPr>
      </p:pic>
      <p:pic>
        <p:nvPicPr>
          <p:cNvPr id="7" name="Picture Placeholder 14">
            <a:extLst>
              <a:ext uri="{FF2B5EF4-FFF2-40B4-BE49-F238E27FC236}">
                <a16:creationId xmlns:a16="http://schemas.microsoft.com/office/drawing/2014/main" id="{D56D3010-8604-D628-D553-E0FB87EF85F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58" t="19844" r="2690" b="28419"/>
          <a:stretch/>
        </p:blipFill>
        <p:spPr>
          <a:xfrm>
            <a:off x="6456805" y="173961"/>
            <a:ext cx="5591560" cy="331308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AF827B0-E62A-432D-1544-BC6853EA0D40}"/>
              </a:ext>
            </a:extLst>
          </p:cNvPr>
          <p:cNvSpPr txBox="1"/>
          <p:nvPr/>
        </p:nvSpPr>
        <p:spPr>
          <a:xfrm>
            <a:off x="6086226" y="3487050"/>
            <a:ext cx="58871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 vacuum activity: Electrodes at 19 kV, magnet up to 12.5 A</a:t>
            </a:r>
          </a:p>
        </p:txBody>
      </p:sp>
      <p:sp>
        <p:nvSpPr>
          <p:cNvPr id="9" name="Right Arrow 8">
            <a:extLst>
              <a:ext uri="{FF2B5EF4-FFF2-40B4-BE49-F238E27FC236}">
                <a16:creationId xmlns:a16="http://schemas.microsoft.com/office/drawing/2014/main" id="{2595AB3A-A9D7-D604-9B5E-901561988F98}"/>
              </a:ext>
            </a:extLst>
          </p:cNvPr>
          <p:cNvSpPr/>
          <p:nvPr/>
        </p:nvSpPr>
        <p:spPr>
          <a:xfrm rot="2548667">
            <a:off x="5874280" y="4711841"/>
            <a:ext cx="697875" cy="3599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9F8035F-12DC-B9AE-C947-971798A686A6}"/>
              </a:ext>
            </a:extLst>
          </p:cNvPr>
          <p:cNvSpPr txBox="1"/>
          <p:nvPr/>
        </p:nvSpPr>
        <p:spPr>
          <a:xfrm>
            <a:off x="6456805" y="33600"/>
            <a:ext cx="503522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Vacuum activity: Electrodes at 19 kV, magnet 14.5 A</a:t>
            </a:r>
          </a:p>
        </p:txBody>
      </p:sp>
    </p:spTree>
    <p:extLst>
      <p:ext uri="{BB962C8B-B14F-4D97-AF65-F5344CB8AC3E}">
        <p14:creationId xmlns:p14="http://schemas.microsoft.com/office/powerpoint/2010/main" val="34423646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ECB9AD-3277-8866-F3DC-AE89F7D9D2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13" descr="A picture containing engine&#10;&#10;AI-generated content may be incorrect.">
            <a:extLst>
              <a:ext uri="{FF2B5EF4-FFF2-40B4-BE49-F238E27FC236}">
                <a16:creationId xmlns:a16="http://schemas.microsoft.com/office/drawing/2014/main" id="{0E167E71-0DBC-16E7-7D6A-3CB322AC7E93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7074" r="7074"/>
          <a:stretch>
            <a:fillRect/>
          </a:stretch>
        </p:blipFill>
        <p:spPr>
          <a:xfrm>
            <a:off x="7679093" y="821090"/>
            <a:ext cx="3453544" cy="260791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0D7DC82-532B-BEB1-E1FD-235AE0737974}"/>
              </a:ext>
            </a:extLst>
          </p:cNvPr>
          <p:cNvSpPr txBox="1"/>
          <p:nvPr/>
        </p:nvSpPr>
        <p:spPr>
          <a:xfrm>
            <a:off x="432178" y="92468"/>
            <a:ext cx="76190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accent1"/>
                </a:solidFill>
              </a:rPr>
              <a:t>FY26 – Chopping chamber remediation plan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9C3D8DC-EEB0-6A00-0DC5-561CD86C1BB8}"/>
              </a:ext>
            </a:extLst>
          </p:cNvPr>
          <p:cNvSpPr txBox="1"/>
          <p:nvPr/>
        </p:nvSpPr>
        <p:spPr>
          <a:xfrm>
            <a:off x="236374" y="1315617"/>
            <a:ext cx="6099111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Chopping chamber critical for CEBAF operations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but, bellows of 6 critical function devices beyond end of life, have started to fail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and, not well documented, also those who serviced it have retired</a:t>
            </a:r>
          </a:p>
          <a:p>
            <a:endParaRPr lang="en-US" sz="2400" dirty="0"/>
          </a:p>
          <a:p>
            <a:r>
              <a:rPr lang="en-US" sz="2400" dirty="0"/>
              <a:t>Plan A – proposal submitted to design and build a new chopping chamber, improved alignment, fixturing, serviceability, solenoids</a:t>
            </a:r>
          </a:p>
          <a:p>
            <a:endParaRPr lang="en-US" sz="2400" dirty="0"/>
          </a:p>
          <a:p>
            <a:r>
              <a:rPr lang="en-US" sz="2400" dirty="0"/>
              <a:t>Plan B – in the meantime, develop an “emergency repair” by stakeholders involved in doing Plan A</a:t>
            </a:r>
          </a:p>
        </p:txBody>
      </p:sp>
      <p:pic>
        <p:nvPicPr>
          <p:cNvPr id="3" name="Picture Placeholder 10" descr="A picture containing text, indoor, opened&#10;&#10;AI-generated content may be incorrect.">
            <a:extLst>
              <a:ext uri="{FF2B5EF4-FFF2-40B4-BE49-F238E27FC236}">
                <a16:creationId xmlns:a16="http://schemas.microsoft.com/office/drawing/2014/main" id="{05F7E113-A114-131F-8352-C781A3AA859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86" t="9438" b="1267"/>
          <a:stretch>
            <a:fillRect/>
          </a:stretch>
        </p:blipFill>
        <p:spPr>
          <a:xfrm>
            <a:off x="8117011" y="3572847"/>
            <a:ext cx="2734491" cy="3073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3516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E8759ED6-98C8-084D-59D8-FDA62AF7635E}"/>
              </a:ext>
            </a:extLst>
          </p:cNvPr>
          <p:cNvSpPr txBox="1"/>
          <p:nvPr/>
        </p:nvSpPr>
        <p:spPr>
          <a:xfrm>
            <a:off x="120570" y="83235"/>
            <a:ext cx="87816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accent1"/>
                </a:solidFill>
              </a:rPr>
              <a:t>CIS R&amp;D – Commercializing insulators (KEK/Kyocera/JLAB)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F4869F98-C2A2-7D06-DCE4-9CEDAF6D47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5094" y="1284122"/>
            <a:ext cx="12126905" cy="989116"/>
          </a:xfrm>
        </p:spPr>
        <p:txBody>
          <a:bodyPr>
            <a:noAutofit/>
          </a:bodyPr>
          <a:lstStyle/>
          <a:p>
            <a:pPr marL="285750" indent="-285750">
              <a:spcBef>
                <a:spcPts val="600"/>
              </a:spcBef>
              <a:buFont typeface="Wingdings" pitchFamily="2" charset="2"/>
              <a:buChar char="ü"/>
            </a:pPr>
            <a:r>
              <a:rPr lang="en-US" sz="1800" dirty="0"/>
              <a:t>Compact inverted insulators are ideal for mating a photogun to the high voltage power supply via a cable</a:t>
            </a:r>
          </a:p>
          <a:p>
            <a:pPr marL="285750" indent="-285750">
              <a:spcBef>
                <a:spcPts val="600"/>
              </a:spcBef>
              <a:buFont typeface="Wingdings" pitchFamily="2" charset="2"/>
              <a:buChar char="ü"/>
            </a:pPr>
            <a:r>
              <a:rPr lang="en-US" sz="1800" dirty="0"/>
              <a:t>Compared with cylindrical insulators, an inverted insulator reduces the electrode surface exposed to high voltage</a:t>
            </a:r>
          </a:p>
          <a:p>
            <a:pPr marL="285750" indent="-285750">
              <a:spcBef>
                <a:spcPts val="600"/>
              </a:spcBef>
              <a:buFont typeface="Wingdings" pitchFamily="2" charset="2"/>
              <a:buChar char="ü"/>
            </a:pPr>
            <a:r>
              <a:rPr lang="en-US" sz="1800" dirty="0"/>
              <a:t>The photogun vacuum chamber volume and surface area are reduced to reach lower ultimate vacuum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739B94DB-717D-C5E2-3625-75F237ADCEFA}"/>
              </a:ext>
            </a:extLst>
          </p:cNvPr>
          <p:cNvSpPr txBox="1">
            <a:spLocks/>
          </p:cNvSpPr>
          <p:nvPr/>
        </p:nvSpPr>
        <p:spPr>
          <a:xfrm>
            <a:off x="267869" y="2462178"/>
            <a:ext cx="3994548" cy="396507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KEK received funding for Kyocera to manufacture a test insulator with low secondary electron yield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B0372516-D6FC-643A-6ED0-418277E7BC96}"/>
              </a:ext>
            </a:extLst>
          </p:cNvPr>
          <p:cNvSpPr txBox="1">
            <a:spLocks/>
          </p:cNvSpPr>
          <p:nvPr/>
        </p:nvSpPr>
        <p:spPr>
          <a:xfrm>
            <a:off x="4239801" y="2488681"/>
            <a:ext cx="2997322" cy="75171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sz="1800" dirty="0"/>
              <a:t>JLab manufactured test electrodes 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413DAA6E-A479-64F2-7E40-BB3AE62B0148}"/>
              </a:ext>
            </a:extLst>
          </p:cNvPr>
          <p:cNvSpPr txBox="1">
            <a:spLocks/>
          </p:cNvSpPr>
          <p:nvPr/>
        </p:nvSpPr>
        <p:spPr>
          <a:xfrm>
            <a:off x="7383643" y="2395478"/>
            <a:ext cx="4450920" cy="18612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JLab will be high voltage testing the Kyocera insulator with electrodes under vacuum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B18FFB1-5D56-E45E-C36C-B6E68A0368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4102406" y="3568620"/>
            <a:ext cx="3272113" cy="245408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0814D18-E308-AAFA-DA6F-91040F3066A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995" r="32663" b="30290"/>
          <a:stretch/>
        </p:blipFill>
        <p:spPr>
          <a:xfrm>
            <a:off x="2373429" y="3453697"/>
            <a:ext cx="1814461" cy="3059457"/>
          </a:xfrm>
          <a:prstGeom prst="rect">
            <a:avLst/>
          </a:prstGeom>
        </p:spPr>
      </p:pic>
      <p:pic>
        <p:nvPicPr>
          <p:cNvPr id="16" name="図 3">
            <a:extLst>
              <a:ext uri="{FF2B5EF4-FFF2-40B4-BE49-F238E27FC236}">
                <a16:creationId xmlns:a16="http://schemas.microsoft.com/office/drawing/2014/main" id="{F707C117-3927-CDB0-A162-8909B982C8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-133411" y="4199824"/>
            <a:ext cx="2714612" cy="191205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26E2E14-7FB3-0FC0-7906-75D1C97CE6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57085" y="3296132"/>
            <a:ext cx="1980526" cy="351845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85B1138-622B-90E2-9D17-618A765C7AF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2673" t="6234" r="21272" b="23768"/>
          <a:stretch/>
        </p:blipFill>
        <p:spPr>
          <a:xfrm>
            <a:off x="9984230" y="3117228"/>
            <a:ext cx="1813518" cy="3675119"/>
          </a:xfrm>
          <a:prstGeom prst="rect">
            <a:avLst/>
          </a:prstGeom>
        </p:spPr>
      </p:pic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9B0ABB21-6BB8-25DB-3B6A-6892978364C4}"/>
              </a:ext>
            </a:extLst>
          </p:cNvPr>
          <p:cNvCxnSpPr/>
          <p:nvPr/>
        </p:nvCxnSpPr>
        <p:spPr>
          <a:xfrm>
            <a:off x="7757085" y="3475405"/>
            <a:ext cx="0" cy="3360887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91665B98-7758-E642-696C-D4FF8FC94B93}"/>
              </a:ext>
            </a:extLst>
          </p:cNvPr>
          <p:cNvSpPr txBox="1"/>
          <p:nvPr/>
        </p:nvSpPr>
        <p:spPr>
          <a:xfrm>
            <a:off x="7242871" y="4909340"/>
            <a:ext cx="75373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96 cm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3493049-AF54-942D-5A76-F1D9E9C077A8}"/>
              </a:ext>
            </a:extLst>
          </p:cNvPr>
          <p:cNvSpPr txBox="1"/>
          <p:nvPr/>
        </p:nvSpPr>
        <p:spPr>
          <a:xfrm>
            <a:off x="360629" y="699347"/>
            <a:ext cx="5840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Slide courtesy Carlos Hernandez-Garcia, Jefferson Lab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E181F584-7AE6-C5B6-028C-2CC2E8324F0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84230" y="470375"/>
            <a:ext cx="1061032" cy="32224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030A187-8E38-0A97-95E4-6B938D65646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35104" y="812915"/>
            <a:ext cx="1280614" cy="348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5541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F68ADE4-DF55-A7F9-2F45-8FE69C6AB0F9}"/>
              </a:ext>
            </a:extLst>
          </p:cNvPr>
          <p:cNvSpPr txBox="1"/>
          <p:nvPr/>
        </p:nvSpPr>
        <p:spPr>
          <a:xfrm>
            <a:off x="432178" y="92468"/>
            <a:ext cx="872115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CIS R&amp;D – </a:t>
            </a:r>
            <a:r>
              <a:rPr lang="en-US" sz="2800" dirty="0">
                <a:solidFill>
                  <a:srgbClr val="C00000"/>
                </a:solidFill>
              </a:rPr>
              <a:t>strained </a:t>
            </a:r>
            <a:r>
              <a:rPr lang="en-US" sz="2800" dirty="0" err="1">
                <a:solidFill>
                  <a:srgbClr val="C00000"/>
                </a:solidFill>
              </a:rPr>
              <a:t>AlGaAs</a:t>
            </a:r>
            <a:r>
              <a:rPr lang="en-US" sz="2800" dirty="0">
                <a:solidFill>
                  <a:srgbClr val="C00000"/>
                </a:solidFill>
              </a:rPr>
              <a:t>/</a:t>
            </a:r>
            <a:r>
              <a:rPr lang="en-US" sz="2800" dirty="0" err="1">
                <a:solidFill>
                  <a:srgbClr val="C00000"/>
                </a:solidFill>
              </a:rPr>
              <a:t>InAlGaAs</a:t>
            </a:r>
            <a:r>
              <a:rPr lang="en-US" sz="2800" dirty="0">
                <a:solidFill>
                  <a:srgbClr val="C00000"/>
                </a:solidFill>
              </a:rPr>
              <a:t> high polarization photocathodes grown by MBE (UCSB/JLAB)</a:t>
            </a:r>
            <a:endParaRPr lang="en-US" sz="2800" b="1" dirty="0">
              <a:solidFill>
                <a:srgbClr val="C00000"/>
              </a:solidFill>
            </a:endParaRPr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E0C7FBAA-569E-AB69-0E96-3B506A466F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1161" y="739497"/>
            <a:ext cx="1074154" cy="443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45F1B83-8035-7C64-7E8C-18A37F14649C}"/>
              </a:ext>
            </a:extLst>
          </p:cNvPr>
          <p:cNvSpPr txBox="1">
            <a:spLocks/>
          </p:cNvSpPr>
          <p:nvPr/>
        </p:nvSpPr>
        <p:spPr>
          <a:xfrm>
            <a:off x="478701" y="1329070"/>
            <a:ext cx="5181600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GaAs/</a:t>
            </a:r>
            <a:r>
              <a:rPr lang="en-US" sz="2400" dirty="0" err="1"/>
              <a:t>GaAsP</a:t>
            </a:r>
            <a:r>
              <a:rPr lang="en-US" sz="2400" dirty="0"/>
              <a:t>: phosphorus </a:t>
            </a:r>
          </a:p>
          <a:p>
            <a:pPr lvl="1"/>
            <a:r>
              <a:rPr lang="en-US" sz="2000" dirty="0"/>
              <a:t>Complicated in MBE systems</a:t>
            </a:r>
          </a:p>
          <a:p>
            <a:r>
              <a:rPr lang="en-US" sz="2400" dirty="0" err="1"/>
              <a:t>InAlGaAs</a:t>
            </a:r>
            <a:r>
              <a:rPr lang="en-US" sz="2400" dirty="0"/>
              <a:t>: all common in MBE</a:t>
            </a:r>
          </a:p>
          <a:p>
            <a:pPr lvl="1"/>
            <a:r>
              <a:rPr lang="en-US" sz="2000" dirty="0"/>
              <a:t>Easier for commercial vendors</a:t>
            </a:r>
          </a:p>
          <a:p>
            <a:pPr lvl="2"/>
            <a:r>
              <a:rPr lang="en-US" sz="1800" dirty="0">
                <a:solidFill>
                  <a:srgbClr val="C00000"/>
                </a:solidFill>
              </a:rPr>
              <a:t>Commercial vendor can’t procure substrate GaAs at this time</a:t>
            </a:r>
          </a:p>
          <a:p>
            <a:pPr lvl="1"/>
            <a:r>
              <a:rPr lang="en-US" sz="2000" dirty="0"/>
              <a:t>Independent control of strain </a:t>
            </a:r>
            <a:br>
              <a:rPr lang="en-US" sz="2000" dirty="0"/>
            </a:br>
            <a:r>
              <a:rPr lang="en-US" sz="2000" dirty="0"/>
              <a:t>and band gap</a:t>
            </a:r>
          </a:p>
          <a:p>
            <a:pPr lvl="1"/>
            <a:r>
              <a:rPr lang="en-US" sz="2000" dirty="0"/>
              <a:t>Arsenic caps</a:t>
            </a:r>
          </a:p>
          <a:p>
            <a:pPr lvl="2"/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FFF0B1A-BFC3-E95B-BB4A-FA622F2C9D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8858" y="4072908"/>
            <a:ext cx="2762706" cy="276270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07912D7-C218-1831-BCE1-5FB22DF9AD5D}"/>
              </a:ext>
            </a:extLst>
          </p:cNvPr>
          <p:cNvSpPr txBox="1"/>
          <p:nvPr/>
        </p:nvSpPr>
        <p:spPr>
          <a:xfrm>
            <a:off x="557245" y="4796700"/>
            <a:ext cx="253173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Can increase polarization (strain) and bandgap (wavelength)</a:t>
            </a:r>
          </a:p>
          <a:p>
            <a:r>
              <a:rPr lang="en-US" dirty="0"/>
              <a:t>simultaneously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A5F332C-D227-FA48-205B-6786A9C3A1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1068" y="1191537"/>
            <a:ext cx="5017378" cy="3376762"/>
          </a:xfrm>
          <a:prstGeom prst="rect">
            <a:avLst/>
          </a:prstGeom>
        </p:spPr>
      </p:pic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F7581527-C64C-8167-7171-65EAC333C5A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6535861"/>
              </p:ext>
            </p:extLst>
          </p:nvPr>
        </p:nvGraphicFramePr>
        <p:xfrm>
          <a:off x="6246848" y="4796700"/>
          <a:ext cx="5537199" cy="176741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76450">
                  <a:extLst>
                    <a:ext uri="{9D8B030D-6E8A-4147-A177-3AD203B41FA5}">
                      <a16:colId xmlns:a16="http://schemas.microsoft.com/office/drawing/2014/main" val="1204081023"/>
                    </a:ext>
                  </a:extLst>
                </a:gridCol>
                <a:gridCol w="2006600">
                  <a:extLst>
                    <a:ext uri="{9D8B030D-6E8A-4147-A177-3AD203B41FA5}">
                      <a16:colId xmlns:a16="http://schemas.microsoft.com/office/drawing/2014/main" val="3428049268"/>
                    </a:ext>
                  </a:extLst>
                </a:gridCol>
                <a:gridCol w="1454149">
                  <a:extLst>
                    <a:ext uri="{9D8B030D-6E8A-4147-A177-3AD203B41FA5}">
                      <a16:colId xmlns:a16="http://schemas.microsoft.com/office/drawing/2014/main" val="1018977147"/>
                    </a:ext>
                  </a:extLst>
                </a:gridCol>
              </a:tblGrid>
              <a:tr h="441854"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AlGaAs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InAlGaAs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Polarization (%)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QE (%)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66401642"/>
                  </a:ext>
                </a:extLst>
              </a:tr>
              <a:tr h="441854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Standard (green)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85 ± 0.9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0.48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04797235"/>
                  </a:ext>
                </a:extLst>
              </a:tr>
              <a:tr h="441854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Best Pol. (orange)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90 ±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0.33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69917606"/>
                  </a:ext>
                </a:extLst>
              </a:tr>
              <a:tr h="441854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Best overall (red)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88 ± 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0.95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98209205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F94B5893-6C15-1EA9-38C4-99C9CC945132}"/>
              </a:ext>
            </a:extLst>
          </p:cNvPr>
          <p:cNvSpPr txBox="1"/>
          <p:nvPr/>
        </p:nvSpPr>
        <p:spPr>
          <a:xfrm>
            <a:off x="637802" y="969677"/>
            <a:ext cx="48910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Slide courtesy Marcy Stutzman, Jefferson Lab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FD2C7319-F0B1-E1EF-DC81-6A8309E0E6B8}"/>
              </a:ext>
            </a:extLst>
          </p:cNvPr>
          <p:cNvSpPr/>
          <p:nvPr/>
        </p:nvSpPr>
        <p:spPr>
          <a:xfrm>
            <a:off x="8272288" y="5997029"/>
            <a:ext cx="3703812" cy="665922"/>
          </a:xfrm>
          <a:prstGeom prst="ellipse">
            <a:avLst/>
          </a:prstGeom>
          <a:noFill/>
          <a:ln w="41275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8148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4">
            <a:extLst>
              <a:ext uri="{FF2B5EF4-FFF2-40B4-BE49-F238E27FC236}">
                <a16:creationId xmlns:a16="http://schemas.microsoft.com/office/drawing/2014/main" id="{0B547D90-C787-D77E-4708-954EC5C917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217" y="214038"/>
            <a:ext cx="9451909" cy="678664"/>
          </a:xfrm>
        </p:spPr>
        <p:txBody>
          <a:bodyPr/>
          <a:lstStyle/>
          <a:p>
            <a:r>
              <a:rPr lang="en-US" sz="2800" dirty="0">
                <a:solidFill>
                  <a:srgbClr val="C00000"/>
                </a:solidFill>
              </a:rPr>
              <a:t>CIS R&amp;D – strained GaAs/</a:t>
            </a:r>
            <a:r>
              <a:rPr lang="en-US" sz="2800" dirty="0" err="1">
                <a:solidFill>
                  <a:srgbClr val="C00000"/>
                </a:solidFill>
              </a:rPr>
              <a:t>GaAsP</a:t>
            </a:r>
            <a:r>
              <a:rPr lang="en-US" sz="2800" dirty="0">
                <a:solidFill>
                  <a:srgbClr val="C00000"/>
                </a:solidFill>
              </a:rPr>
              <a:t> spin polarized electron sources grown by MOCVD (ODU/JLAB)</a:t>
            </a:r>
          </a:p>
        </p:txBody>
      </p:sp>
      <p:pic>
        <p:nvPicPr>
          <p:cNvPr id="8" name="Picture 7" descr="A graph of blue and white lines&#10;&#10;AI-generated content may be incorrect.">
            <a:extLst>
              <a:ext uri="{FF2B5EF4-FFF2-40B4-BE49-F238E27FC236}">
                <a16:creationId xmlns:a16="http://schemas.microsoft.com/office/drawing/2014/main" id="{08F570BF-2A3E-65E6-6E30-6D96FE26A7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4386" y="2806707"/>
            <a:ext cx="3031367" cy="1633445"/>
          </a:xfrm>
          <a:prstGeom prst="rect">
            <a:avLst/>
          </a:prstGeom>
        </p:spPr>
      </p:pic>
      <p:pic>
        <p:nvPicPr>
          <p:cNvPr id="9" name="Picture 8" descr="A graph of blue and white lines&#10;&#10;AI-generated content may be incorrect.">
            <a:extLst>
              <a:ext uri="{FF2B5EF4-FFF2-40B4-BE49-F238E27FC236}">
                <a16:creationId xmlns:a16="http://schemas.microsoft.com/office/drawing/2014/main" id="{336FEE32-C19C-7586-2ACE-D6D8AC22F8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4386" y="4489510"/>
            <a:ext cx="3031368" cy="185010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8879801-B5BA-28FE-F5A2-CC9A68BA8A7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5460"/>
          <a:stretch>
            <a:fillRect/>
          </a:stretch>
        </p:blipFill>
        <p:spPr>
          <a:xfrm>
            <a:off x="1016612" y="3048000"/>
            <a:ext cx="2323307" cy="344975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189684E-87A0-233E-5FC2-89AF8696EE32}"/>
              </a:ext>
            </a:extLst>
          </p:cNvPr>
          <p:cNvSpPr txBox="1"/>
          <p:nvPr/>
        </p:nvSpPr>
        <p:spPr>
          <a:xfrm flipH="1">
            <a:off x="698425" y="6497752"/>
            <a:ext cx="26414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Device Structure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E5B7746-6E6C-321E-730B-DF163C03BC2A}"/>
              </a:ext>
            </a:extLst>
          </p:cNvPr>
          <p:cNvSpPr txBox="1"/>
          <p:nvPr/>
        </p:nvSpPr>
        <p:spPr>
          <a:xfrm flipH="1">
            <a:off x="3820723" y="6322641"/>
            <a:ext cx="39253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DBR: QE: 1.4%; Pol: 90% @ 780nm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69203E6-15C8-64DD-1CDC-BCCB357EF93D}"/>
              </a:ext>
            </a:extLst>
          </p:cNvPr>
          <p:cNvSpPr txBox="1"/>
          <p:nvPr/>
        </p:nvSpPr>
        <p:spPr>
          <a:xfrm>
            <a:off x="479045" y="1476528"/>
            <a:ext cx="1045690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SPES successfully grown by MOCVD with and without Diffracted Bragg Reflector (DBR)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Polarization above 90% can be obtained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QE above 1% without DBR and above 2% with DBR can be obtained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Devices achieved 11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with the free limit range and 9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with an 8 mm diameter laser</a:t>
            </a:r>
            <a:r>
              <a:rPr lang="en-US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0701C0F-BBF2-1ED3-8619-0232B93832DF}"/>
              </a:ext>
            </a:extLst>
          </p:cNvPr>
          <p:cNvSpPr txBox="1"/>
          <p:nvPr/>
        </p:nvSpPr>
        <p:spPr>
          <a:xfrm>
            <a:off x="563162" y="969674"/>
            <a:ext cx="70711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Slide courtesy Professor Sylvain </a:t>
            </a:r>
            <a:r>
              <a:rPr lang="en-US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Marsillac</a:t>
            </a:r>
            <a:r>
              <a:rPr lang="en-US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Old Dominion University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41C9C3A-0327-6C13-37D5-B7CAB020AD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76008" y="686910"/>
            <a:ext cx="1352830" cy="565527"/>
          </a:xfrm>
          <a:prstGeom prst="rect">
            <a:avLst/>
          </a:prstGeom>
        </p:spPr>
      </p:pic>
      <p:pic>
        <p:nvPicPr>
          <p:cNvPr id="2" name="Content Placeholder 8" descr="C:\Users\poelker\AppData\Local\Microsoft\Windows\INetCache\Content.MSO\9665EADB.tmp">
            <a:extLst>
              <a:ext uri="{FF2B5EF4-FFF2-40B4-BE49-F238E27FC236}">
                <a16:creationId xmlns:a16="http://schemas.microsoft.com/office/drawing/2014/main" id="{E8216531-C286-7DD1-0A16-9271DA96BF29}"/>
              </a:ext>
            </a:extLst>
          </p:cNvPr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87822" y="3027923"/>
            <a:ext cx="4005785" cy="310890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5238F3A-16DB-1D76-DAF0-6BCA5D064BD2}"/>
              </a:ext>
            </a:extLst>
          </p:cNvPr>
          <p:cNvSpPr txBox="1"/>
          <p:nvPr/>
        </p:nvSpPr>
        <p:spPr>
          <a:xfrm>
            <a:off x="8068208" y="6307252"/>
            <a:ext cx="35814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DBR: QE: 2.3%, Pol: 92% @ 780nm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A9443F43-C605-4227-BD7F-D99CFA529128}"/>
              </a:ext>
            </a:extLst>
          </p:cNvPr>
          <p:cNvSpPr/>
          <p:nvPr/>
        </p:nvSpPr>
        <p:spPr>
          <a:xfrm>
            <a:off x="3658105" y="6143568"/>
            <a:ext cx="4129717" cy="665922"/>
          </a:xfrm>
          <a:prstGeom prst="ellipse">
            <a:avLst/>
          </a:prstGeom>
          <a:noFill/>
          <a:ln w="41275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41BA7BD3-7E5E-90C6-D4B2-8E1FCE7B8900}"/>
              </a:ext>
            </a:extLst>
          </p:cNvPr>
          <p:cNvSpPr/>
          <p:nvPr/>
        </p:nvSpPr>
        <p:spPr>
          <a:xfrm>
            <a:off x="7787822" y="6136828"/>
            <a:ext cx="4129717" cy="665922"/>
          </a:xfrm>
          <a:prstGeom prst="ellipse">
            <a:avLst/>
          </a:prstGeom>
          <a:noFill/>
          <a:ln w="41275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4725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4F7D6ED-E047-0201-B9EA-5B27C3617908}"/>
              </a:ext>
            </a:extLst>
          </p:cNvPr>
          <p:cNvSpPr txBox="1"/>
          <p:nvPr/>
        </p:nvSpPr>
        <p:spPr>
          <a:xfrm>
            <a:off x="432179" y="1059864"/>
            <a:ext cx="11416922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The polarized source and injector contain critical and unique components</a:t>
            </a:r>
            <a:endParaRPr lang="en-US" dirty="0"/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/>
              <a:t>some are single points of failure, so require high reliability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/>
              <a:t>some push the limits of performance, so require time to test-fail-learn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/>
              <a:t>some like our photocathodes and insulator rely on critical R&amp;D</a:t>
            </a:r>
          </a:p>
          <a:p>
            <a:endParaRPr lang="en-US" sz="2800" dirty="0"/>
          </a:p>
          <a:p>
            <a:r>
              <a:rPr lang="en-US" sz="2800" dirty="0"/>
              <a:t>The changing face of CIS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/>
              <a:t>None of the “original” EGG are with the group, many were technical staff and the R&amp;D was highly NP oriented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/>
              <a:t>Today we have an older group, experienced scientists who are able to contribute to broader R&amp;D interests, consequently less focused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/>
              <a:t>We’re starting to move the needle, but need the lab’s support to hire, train and retain new and younger staff, </a:t>
            </a:r>
            <a:r>
              <a:rPr lang="en-US" sz="2800"/>
              <a:t>to set </a:t>
            </a:r>
            <a:r>
              <a:rPr lang="en-US" sz="2800" dirty="0"/>
              <a:t>priorities is essential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DDC3621-2BCE-ECA5-77FD-64FFEC1DB42A}"/>
              </a:ext>
            </a:extLst>
          </p:cNvPr>
          <p:cNvSpPr txBox="1"/>
          <p:nvPr/>
        </p:nvSpPr>
        <p:spPr>
          <a:xfrm>
            <a:off x="432178" y="92468"/>
            <a:ext cx="16578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accent1"/>
                </a:solidFill>
              </a:rPr>
              <a:t>Outlook </a:t>
            </a:r>
          </a:p>
        </p:txBody>
      </p:sp>
    </p:spTree>
    <p:extLst>
      <p:ext uri="{BB962C8B-B14F-4D97-AF65-F5344CB8AC3E}">
        <p14:creationId xmlns:p14="http://schemas.microsoft.com/office/powerpoint/2010/main" val="23150511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74D641-3FDF-7922-9D20-FC63A0A06B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 ???</a:t>
            </a:r>
          </a:p>
        </p:txBody>
      </p:sp>
    </p:spTree>
    <p:extLst>
      <p:ext uri="{BB962C8B-B14F-4D97-AF65-F5344CB8AC3E}">
        <p14:creationId xmlns:p14="http://schemas.microsoft.com/office/powerpoint/2010/main" val="32048927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2A3E92E-A265-EA26-52B3-F3D91816F1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110" y="822960"/>
            <a:ext cx="11693023" cy="540802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72DE7CF-0155-1C9E-5DBA-F514832DE752}"/>
              </a:ext>
            </a:extLst>
          </p:cNvPr>
          <p:cNvSpPr txBox="1"/>
          <p:nvPr/>
        </p:nvSpPr>
        <p:spPr>
          <a:xfrm>
            <a:off x="432178" y="92468"/>
            <a:ext cx="47069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accent1"/>
                </a:solidFill>
              </a:rPr>
              <a:t>CIS – Key CEBAF objectives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2AA764F-381B-1067-FE14-6E564B60F7FD}"/>
              </a:ext>
            </a:extLst>
          </p:cNvPr>
          <p:cNvSpPr txBox="1"/>
          <p:nvPr/>
        </p:nvSpPr>
        <p:spPr>
          <a:xfrm>
            <a:off x="836023" y="992777"/>
            <a:ext cx="6262292" cy="19645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800" dirty="0"/>
              <a:t> Complete the 200 keV injector upgrade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800" dirty="0"/>
              <a:t> Improve reliability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800" dirty="0"/>
              <a:t> Prepare for Moller</a:t>
            </a:r>
          </a:p>
        </p:txBody>
      </p:sp>
    </p:spTree>
    <p:extLst>
      <p:ext uri="{BB962C8B-B14F-4D97-AF65-F5344CB8AC3E}">
        <p14:creationId xmlns:p14="http://schemas.microsoft.com/office/powerpoint/2010/main" val="21554827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178D082-AF78-FB65-63E1-FE10377D1275}"/>
              </a:ext>
            </a:extLst>
          </p:cNvPr>
          <p:cNvSpPr txBox="1"/>
          <p:nvPr/>
        </p:nvSpPr>
        <p:spPr>
          <a:xfrm>
            <a:off x="432178" y="92468"/>
            <a:ext cx="81177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accent1"/>
                </a:solidFill>
              </a:rPr>
              <a:t>FY25 SAM – correcting work flow design errors</a:t>
            </a:r>
          </a:p>
        </p:txBody>
      </p:sp>
      <p:pic>
        <p:nvPicPr>
          <p:cNvPr id="27" name="Content Placeholder 2">
            <a:extLst>
              <a:ext uri="{FF2B5EF4-FFF2-40B4-BE49-F238E27FC236}">
                <a16:creationId xmlns:a16="http://schemas.microsoft.com/office/drawing/2014/main" id="{BB1662E4-7E40-B12A-2090-B3341FFDDFD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9858" t="15448" r="7949" b="21653"/>
          <a:stretch/>
        </p:blipFill>
        <p:spPr>
          <a:xfrm>
            <a:off x="9361679" y="1696791"/>
            <a:ext cx="2310376" cy="2115927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28" name="Content Placeholder 1">
            <a:extLst>
              <a:ext uri="{FF2B5EF4-FFF2-40B4-BE49-F238E27FC236}">
                <a16:creationId xmlns:a16="http://schemas.microsoft.com/office/drawing/2014/main" id="{11663774-391C-5048-8F62-EB687A90F18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2570" b="7084"/>
          <a:stretch/>
        </p:blipFill>
        <p:spPr>
          <a:xfrm>
            <a:off x="7000984" y="1694855"/>
            <a:ext cx="2243724" cy="2119748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D6B584E1-4063-E2BD-AE16-A2F1BF7E560C}"/>
              </a:ext>
            </a:extLst>
          </p:cNvPr>
          <p:cNvSpPr txBox="1"/>
          <p:nvPr/>
        </p:nvSpPr>
        <p:spPr>
          <a:xfrm>
            <a:off x="7082775" y="1015999"/>
            <a:ext cx="4554186" cy="55399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ea typeface="Calibri"/>
                <a:cs typeface="Calibri"/>
              </a:rPr>
              <a:t>All solenoids repaired:</a:t>
            </a:r>
            <a:endParaRPr lang="en-US" sz="1200">
              <a:ea typeface="+mn-lt"/>
              <a:cs typeface="+mn-lt"/>
            </a:endParaRPr>
          </a:p>
          <a:p>
            <a:r>
              <a:rPr lang="en-US" sz="1200" dirty="0">
                <a:ea typeface="+mn-lt"/>
                <a:cs typeface="+mn-lt"/>
              </a:rPr>
              <a:t>https://tasklists.jlab.org/atlis/tasks/110664</a:t>
            </a:r>
            <a:endParaRPr lang="en-US" sz="1200">
              <a:ea typeface="Calibri"/>
              <a:cs typeface="Calibri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E16E777-2EE2-6C6C-76E9-49268CB616DC}"/>
              </a:ext>
            </a:extLst>
          </p:cNvPr>
          <p:cNvSpPr txBox="1"/>
          <p:nvPr/>
        </p:nvSpPr>
        <p:spPr>
          <a:xfrm>
            <a:off x="6998658" y="1692234"/>
            <a:ext cx="828304" cy="369332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dirty="0">
                <a:ea typeface="Calibri"/>
                <a:cs typeface="Calibri"/>
              </a:rPr>
              <a:t>before</a:t>
            </a:r>
            <a:endParaRPr lang="en-US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330C537-39CD-3AA9-4B98-8C8D2F282684}"/>
              </a:ext>
            </a:extLst>
          </p:cNvPr>
          <p:cNvSpPr txBox="1"/>
          <p:nvPr/>
        </p:nvSpPr>
        <p:spPr>
          <a:xfrm>
            <a:off x="9360528" y="1697182"/>
            <a:ext cx="665019" cy="365760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dirty="0">
                <a:ea typeface="Calibri"/>
                <a:cs typeface="Calibri"/>
              </a:rPr>
              <a:t>after</a:t>
            </a:r>
            <a:endParaRPr lang="en-US" dirty="0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0B8E00F2-4535-0052-C643-2B1EFF7D3CA7}"/>
              </a:ext>
            </a:extLst>
          </p:cNvPr>
          <p:cNvSpPr/>
          <p:nvPr/>
        </p:nvSpPr>
        <p:spPr>
          <a:xfrm>
            <a:off x="8050943" y="2063338"/>
            <a:ext cx="362857" cy="36628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41569276-D3D0-79AE-93E1-CA28C6C2C5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99486" y="3941940"/>
            <a:ext cx="3168396" cy="2556510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4DB14CCE-8D46-3BC7-32C8-62C14A797AF0}"/>
              </a:ext>
            </a:extLst>
          </p:cNvPr>
          <p:cNvSpPr txBox="1"/>
          <p:nvPr/>
        </p:nvSpPr>
        <p:spPr>
          <a:xfrm>
            <a:off x="10262724" y="4192649"/>
            <a:ext cx="1824180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ea typeface="Calibri"/>
                <a:cs typeface="Calibri"/>
              </a:rPr>
              <a:t>As built:</a:t>
            </a:r>
          </a:p>
          <a:p>
            <a:r>
              <a:rPr lang="en-US" dirty="0">
                <a:ea typeface="Calibri"/>
                <a:cs typeface="Calibri"/>
              </a:rPr>
              <a:t>Notch caused skew multipoles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DCEE200-2688-144A-6868-A31A1F949A4E}"/>
              </a:ext>
            </a:extLst>
          </p:cNvPr>
          <p:cNvSpPr txBox="1"/>
          <p:nvPr/>
        </p:nvSpPr>
        <p:spPr>
          <a:xfrm>
            <a:off x="10262723" y="5216895"/>
            <a:ext cx="182418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ea typeface="Calibri"/>
                <a:cs typeface="Calibri"/>
              </a:rPr>
              <a:t>Repaired:</a:t>
            </a:r>
          </a:p>
          <a:p>
            <a:r>
              <a:rPr lang="en-US" dirty="0">
                <a:ea typeface="Calibri"/>
                <a:cs typeface="Calibri"/>
              </a:rPr>
              <a:t>Correct response</a:t>
            </a:r>
            <a:endParaRPr lang="en-US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AFDDC18-B305-5621-4D16-C56E21610FFD}"/>
              </a:ext>
            </a:extLst>
          </p:cNvPr>
          <p:cNvSpPr txBox="1"/>
          <p:nvPr/>
        </p:nvSpPr>
        <p:spPr>
          <a:xfrm>
            <a:off x="10318801" y="5879934"/>
            <a:ext cx="1806038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200" dirty="0">
                <a:ea typeface="+mn-lt"/>
                <a:cs typeface="+mn-lt"/>
              </a:rPr>
              <a:t>https://tasklists.jlab.org/bslist/tasks/109864</a:t>
            </a:r>
            <a:endParaRPr lang="en-US" sz="1200" dirty="0">
              <a:ea typeface="Calibri"/>
              <a:cs typeface="Calibri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0F79BCC-D442-685E-F8EA-FDAB956B78B0}"/>
              </a:ext>
            </a:extLst>
          </p:cNvPr>
          <p:cNvSpPr txBox="1"/>
          <p:nvPr/>
        </p:nvSpPr>
        <p:spPr>
          <a:xfrm>
            <a:off x="8234021" y="2584531"/>
            <a:ext cx="932214" cy="46166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 dirty="0">
                <a:solidFill>
                  <a:srgbClr val="FF0000"/>
                </a:solidFill>
                <a:ea typeface="Calibri"/>
                <a:cs typeface="Calibri"/>
              </a:rPr>
              <a:t>Notch in center plate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65682BF-7708-D519-7D4E-AE37B65ADE47}"/>
              </a:ext>
            </a:extLst>
          </p:cNvPr>
          <p:cNvSpPr txBox="1"/>
          <p:nvPr/>
        </p:nvSpPr>
        <p:spPr>
          <a:xfrm>
            <a:off x="645359" y="920337"/>
            <a:ext cx="5390407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ea typeface="Calibri"/>
                <a:cs typeface="Calibri"/>
              </a:rPr>
              <a:t>Short focal length of R30-3 gun led to overfocusing. Fixed by lowering cathode focusing strength</a:t>
            </a:r>
            <a:endParaRPr lang="en-US" dirty="0"/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08690EA3-72C5-47BB-4A9D-541DAD3B90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4000" y="1880259"/>
            <a:ext cx="2089148" cy="221178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9E94E030-1998-B0F3-8448-CB8D9E94C9A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41166" y="1880259"/>
            <a:ext cx="2013971" cy="2211779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18E9F7E9-E5FA-BE93-3A7E-932B6DD1E57D}"/>
              </a:ext>
            </a:extLst>
          </p:cNvPr>
          <p:cNvSpPr txBox="1"/>
          <p:nvPr/>
        </p:nvSpPr>
        <p:spPr>
          <a:xfrm>
            <a:off x="644000" y="1566883"/>
            <a:ext cx="216530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ea typeface="Calibri"/>
                <a:cs typeface="Calibri"/>
              </a:rPr>
              <a:t>R30-3, 2023 (25 deg)</a:t>
            </a:r>
            <a:endParaRPr lang="en-US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F5545F8D-1F31-1259-9715-EA2B59BF155E}"/>
              </a:ext>
            </a:extLst>
          </p:cNvPr>
          <p:cNvSpPr txBox="1"/>
          <p:nvPr/>
        </p:nvSpPr>
        <p:spPr>
          <a:xfrm>
            <a:off x="3341166" y="1566882"/>
            <a:ext cx="212277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ea typeface="Calibri"/>
                <a:cs typeface="Calibri"/>
              </a:rPr>
              <a:t>R30-4, 2024 (16 deg)</a:t>
            </a:r>
            <a:endParaRPr lang="en-US" dirty="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1F196BD0-B369-D04D-DB96-EF541DEB147D}"/>
              </a:ext>
            </a:extLst>
          </p:cNvPr>
          <p:cNvSpPr txBox="1"/>
          <p:nvPr/>
        </p:nvSpPr>
        <p:spPr>
          <a:xfrm>
            <a:off x="645359" y="3727532"/>
            <a:ext cx="1323109" cy="2769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dirty="0">
                <a:ea typeface="Calibri"/>
                <a:cs typeface="Calibri"/>
              </a:rPr>
              <a:t>25° cathode angle</a:t>
            </a:r>
            <a:endParaRPr lang="en-US" sz="1200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F696546E-4F67-F09B-2434-B3D351994E95}"/>
              </a:ext>
            </a:extLst>
          </p:cNvPr>
          <p:cNvSpPr txBox="1"/>
          <p:nvPr/>
        </p:nvSpPr>
        <p:spPr>
          <a:xfrm>
            <a:off x="3524929" y="3727532"/>
            <a:ext cx="1323109" cy="2769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dirty="0">
                <a:ea typeface="Calibri"/>
                <a:cs typeface="Calibri"/>
              </a:rPr>
              <a:t>16° cathode angle</a:t>
            </a:r>
            <a:endParaRPr lang="en-US" sz="1200" dirty="0"/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1D721BB0-69B1-D3FA-ECA9-5E09A43EF72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8637" y="4210966"/>
            <a:ext cx="2743200" cy="1847850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CFE06F08-0305-6643-5ED3-2B7EE2FB365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71544" y="4210224"/>
            <a:ext cx="2750745" cy="1849334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231F3E8B-4D7B-3AAD-A4D4-1FF414B2EBAC}"/>
              </a:ext>
            </a:extLst>
          </p:cNvPr>
          <p:cNvSpPr txBox="1"/>
          <p:nvPr/>
        </p:nvSpPr>
        <p:spPr>
          <a:xfrm>
            <a:off x="437145" y="6162437"/>
            <a:ext cx="5607792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dirty="0">
                <a:ea typeface="Calibri"/>
                <a:cs typeface="Calibri"/>
              </a:rPr>
              <a:t>M. Bruker, C. Hernandez-Garcia, A. Hofler, G. Palacios-Serrano, "</a:t>
            </a:r>
            <a:r>
              <a:rPr lang="en-US" sz="1200" dirty="0" err="1">
                <a:ea typeface="Calibri"/>
                <a:cs typeface="Calibri"/>
              </a:rPr>
              <a:t>Photogun</a:t>
            </a:r>
            <a:r>
              <a:rPr lang="en-US" sz="1200" dirty="0">
                <a:ea typeface="Calibri"/>
                <a:cs typeface="Calibri"/>
              </a:rPr>
              <a:t> simulation workflow: from geometry to beam dynamics". Technical Note JLAB-TN-24-015</a:t>
            </a:r>
            <a:endParaRPr lang="en-US" dirty="0"/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6676A767-3048-D4EC-A465-FA4566251B3A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2081" b="19175"/>
          <a:stretch/>
        </p:blipFill>
        <p:spPr>
          <a:xfrm flipH="1">
            <a:off x="351092" y="4537411"/>
            <a:ext cx="780605" cy="1079619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EBCDB6BA-174C-5F20-360F-F52F194EF15E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10287" b="5379"/>
          <a:stretch/>
        </p:blipFill>
        <p:spPr>
          <a:xfrm rot="5400000">
            <a:off x="3083692" y="4724009"/>
            <a:ext cx="1094048" cy="691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3245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D4AACE7-FB52-A962-FD55-DDB23BEDBB7B}"/>
              </a:ext>
            </a:extLst>
          </p:cNvPr>
          <p:cNvSpPr txBox="1"/>
          <p:nvPr/>
        </p:nvSpPr>
        <p:spPr>
          <a:xfrm>
            <a:off x="432178" y="92468"/>
            <a:ext cx="758053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accent1"/>
                </a:solidFill>
              </a:rPr>
              <a:t>FY25 SAM – improving drive laser reliability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342C26C-B433-5799-3D5A-925BC16FEF7F}"/>
              </a:ext>
            </a:extLst>
          </p:cNvPr>
          <p:cNvSpPr txBox="1"/>
          <p:nvPr/>
        </p:nvSpPr>
        <p:spPr>
          <a:xfrm>
            <a:off x="432178" y="875212"/>
            <a:ext cx="11759822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In FY24 we had a beam strike event, traced back to a misconfigured shutter on the laser table</a:t>
            </a:r>
          </a:p>
          <a:p>
            <a:endParaRPr lang="en-US" sz="2400" dirty="0"/>
          </a:p>
          <a:p>
            <a:r>
              <a:rPr lang="en-US" sz="2400" dirty="0"/>
              <a:t>The RAR process resulted in developing various laser system improvements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Replacing hand-aligned with tool-aligned fixturing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Developing configuration control of the laser table layout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Overhauling the hot-checkout process, now a detailed laser checklist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Installing a remote laser-control health check that Ops runs daily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Installing a new fast MPS laser shutter (this SAM)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191D988-5463-AC32-A942-856790EAD4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208" y="4120169"/>
            <a:ext cx="3867237" cy="232363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1DE2AE2-6464-BDA4-6FF7-AAAE138F24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1261" y="3812392"/>
            <a:ext cx="3488296" cy="2695501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113932E-494F-9832-0AE0-3C879881674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3311" b="-1"/>
          <a:stretch/>
        </p:blipFill>
        <p:spPr>
          <a:xfrm>
            <a:off x="8117993" y="3696515"/>
            <a:ext cx="3987829" cy="177043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AE4995F-A9E4-70CB-AE33-0AAC3C8420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15699" y="4470758"/>
            <a:ext cx="3292562" cy="216845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3249920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49CBFAF-1E84-934E-3067-F262B4477376}"/>
              </a:ext>
            </a:extLst>
          </p:cNvPr>
          <p:cNvSpPr txBox="1"/>
          <p:nvPr/>
        </p:nvSpPr>
        <p:spPr>
          <a:xfrm>
            <a:off x="432178" y="92468"/>
            <a:ext cx="712361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accent1"/>
                </a:solidFill>
              </a:rPr>
              <a:t>FY25 Restoration – over-cycled hardware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15C89F4-9ED9-F14C-93AA-137FF49DDA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90780" y="3631086"/>
            <a:ext cx="2663645" cy="292638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85C26C9-91DF-8702-4F94-5E35FD7962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6126" y="2480022"/>
            <a:ext cx="2277544" cy="3587867"/>
          </a:xfrm>
          <a:prstGeom prst="rect">
            <a:avLst/>
          </a:prstGeom>
        </p:spPr>
      </p:pic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3985F928-4825-0F94-B05B-B75D4BB461E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31121049"/>
              </p:ext>
            </p:extLst>
          </p:nvPr>
        </p:nvGraphicFramePr>
        <p:xfrm>
          <a:off x="984684" y="2767518"/>
          <a:ext cx="5610669" cy="37899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B0BFF53D-BD62-FE18-779E-9BDA8D150F5E}"/>
              </a:ext>
            </a:extLst>
          </p:cNvPr>
          <p:cNvSpPr txBox="1"/>
          <p:nvPr/>
        </p:nvSpPr>
        <p:spPr>
          <a:xfrm>
            <a:off x="523748" y="2143761"/>
            <a:ext cx="66866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B050"/>
                </a:solidFill>
              </a:rPr>
              <a:t>Bellows rate lifetime: 5,000-10,000 cycles.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ACB637B-D826-0EC8-A8A9-11B478D1861A}"/>
              </a:ext>
            </a:extLst>
          </p:cNvPr>
          <p:cNvSpPr txBox="1"/>
          <p:nvPr/>
        </p:nvSpPr>
        <p:spPr>
          <a:xfrm>
            <a:off x="523748" y="790111"/>
            <a:ext cx="1009885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Insertable Faraday cups were not designed to be cycled as often as FSD trips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Bellows failures on FC1 and FC2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Bearings failure on FC1 (during FY25 restoration) </a:t>
            </a:r>
          </a:p>
        </p:txBody>
      </p:sp>
    </p:spTree>
    <p:extLst>
      <p:ext uri="{BB962C8B-B14F-4D97-AF65-F5344CB8AC3E}">
        <p14:creationId xmlns:p14="http://schemas.microsoft.com/office/powerpoint/2010/main" val="3116333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872D66A-B802-A9AC-9A0F-BFF5996AB129}"/>
              </a:ext>
            </a:extLst>
          </p:cNvPr>
          <p:cNvSpPr txBox="1"/>
          <p:nvPr/>
        </p:nvSpPr>
        <p:spPr>
          <a:xfrm>
            <a:off x="432178" y="92468"/>
            <a:ext cx="95040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accent1"/>
                </a:solidFill>
              </a:rPr>
              <a:t>FY25 Restoration – 25+ year old chopper bellows failed</a:t>
            </a:r>
          </a:p>
        </p:txBody>
      </p:sp>
      <p:pic>
        <p:nvPicPr>
          <p:cNvPr id="157" name="Picture 156">
            <a:extLst>
              <a:ext uri="{FF2B5EF4-FFF2-40B4-BE49-F238E27FC236}">
                <a16:creationId xmlns:a16="http://schemas.microsoft.com/office/drawing/2014/main" id="{F696CE8F-737F-5CAA-5974-5891A60E8E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580" y="2422425"/>
            <a:ext cx="3137435" cy="3871338"/>
          </a:xfrm>
          <a:prstGeom prst="rect">
            <a:avLst/>
          </a:prstGeom>
        </p:spPr>
      </p:pic>
      <p:sp>
        <p:nvSpPr>
          <p:cNvPr id="159" name="TextBox 158">
            <a:extLst>
              <a:ext uri="{FF2B5EF4-FFF2-40B4-BE49-F238E27FC236}">
                <a16:creationId xmlns:a16="http://schemas.microsoft.com/office/drawing/2014/main" id="{A6C18155-8776-AEA2-205A-42E08F20819C}"/>
              </a:ext>
            </a:extLst>
          </p:cNvPr>
          <p:cNvSpPr txBox="1"/>
          <p:nvPr/>
        </p:nvSpPr>
        <p:spPr>
          <a:xfrm>
            <a:off x="523748" y="790111"/>
            <a:ext cx="1182065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Chopper viewer bellows failed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Catching early indicators can help us avoid vacuum loss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Diagnosis was easy, but repair was confounded by unknown captured part</a:t>
            </a:r>
          </a:p>
        </p:txBody>
      </p:sp>
      <p:pic>
        <p:nvPicPr>
          <p:cNvPr id="168" name="Picture 167">
            <a:extLst>
              <a:ext uri="{FF2B5EF4-FFF2-40B4-BE49-F238E27FC236}">
                <a16:creationId xmlns:a16="http://schemas.microsoft.com/office/drawing/2014/main" id="{935B6FF8-B375-2529-D1F2-E962AC9F3C9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4634"/>
          <a:stretch/>
        </p:blipFill>
        <p:spPr>
          <a:xfrm>
            <a:off x="3825370" y="2154927"/>
            <a:ext cx="4541260" cy="2368382"/>
          </a:xfrm>
          <a:prstGeom prst="rect">
            <a:avLst/>
          </a:prstGeom>
        </p:spPr>
      </p:pic>
      <p:pic>
        <p:nvPicPr>
          <p:cNvPr id="169" name="Picture Placeholder 10" descr="A picture containing text, indoor, opened&#10;&#10;AI-generated content may be incorrect.">
            <a:extLst>
              <a:ext uri="{FF2B5EF4-FFF2-40B4-BE49-F238E27FC236}">
                <a16:creationId xmlns:a16="http://schemas.microsoft.com/office/drawing/2014/main" id="{18A33BDC-11CB-E09D-1EB3-182B005E845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86" t="9438" b="1267"/>
          <a:stretch>
            <a:fillRect/>
          </a:stretch>
        </p:blipFill>
        <p:spPr>
          <a:xfrm>
            <a:off x="8637137" y="2487489"/>
            <a:ext cx="3460439" cy="3889167"/>
          </a:xfrm>
          <a:prstGeom prst="rect">
            <a:avLst/>
          </a:prstGeom>
        </p:spPr>
      </p:pic>
      <p:pic>
        <p:nvPicPr>
          <p:cNvPr id="170" name="Picture 169">
            <a:extLst>
              <a:ext uri="{FF2B5EF4-FFF2-40B4-BE49-F238E27FC236}">
                <a16:creationId xmlns:a16="http://schemas.microsoft.com/office/drawing/2014/main" id="{E1769F14-1406-1C03-5A3B-2E9E5C2B01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37138" y="2485864"/>
            <a:ext cx="2177542" cy="1037061"/>
          </a:xfrm>
          <a:prstGeom prst="rect">
            <a:avLst/>
          </a:prstGeom>
        </p:spPr>
      </p:pic>
      <p:sp>
        <p:nvSpPr>
          <p:cNvPr id="172" name="Text Placeholder 5">
            <a:extLst>
              <a:ext uri="{FF2B5EF4-FFF2-40B4-BE49-F238E27FC236}">
                <a16:creationId xmlns:a16="http://schemas.microsoft.com/office/drawing/2014/main" id="{97008C60-D550-D0A5-9D13-2D75A2FD9AAE}"/>
              </a:ext>
            </a:extLst>
          </p:cNvPr>
          <p:cNvSpPr txBox="1">
            <a:spLocks/>
          </p:cNvSpPr>
          <p:nvPr/>
        </p:nvSpPr>
        <p:spPr>
          <a:xfrm>
            <a:off x="3647269" y="4687797"/>
            <a:ext cx="4989867" cy="168886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/>
              <a:t>Options to react, e.g. </a:t>
            </a:r>
          </a:p>
          <a:p>
            <a:r>
              <a:rPr lang="en-US" sz="1600" dirty="0"/>
              <a:t>P &gt; 5x10</a:t>
            </a:r>
            <a:r>
              <a:rPr lang="en-US" sz="1600" baseline="30000" dirty="0"/>
              <a:t>-5</a:t>
            </a:r>
            <a:r>
              <a:rPr lang="en-US" sz="1600" dirty="0"/>
              <a:t> Torr: Hard trip, close valves, pumps off</a:t>
            </a:r>
          </a:p>
          <a:p>
            <a:r>
              <a:rPr lang="en-US" sz="1600" dirty="0"/>
              <a:t>P &gt; 1x10</a:t>
            </a:r>
            <a:r>
              <a:rPr lang="en-US" sz="1600" baseline="30000" dirty="0"/>
              <a:t>-6</a:t>
            </a:r>
            <a:r>
              <a:rPr lang="en-US" sz="1600" dirty="0"/>
              <a:t> Torr: Fast trip, close valves</a:t>
            </a:r>
          </a:p>
          <a:p>
            <a:r>
              <a:rPr lang="en-US" sz="1600" dirty="0"/>
              <a:t>P &gt; 1x10</a:t>
            </a:r>
            <a:r>
              <a:rPr lang="en-US" sz="1600" baseline="30000" dirty="0"/>
              <a:t>-7</a:t>
            </a:r>
            <a:r>
              <a:rPr lang="en-US" sz="1600" dirty="0"/>
              <a:t> Torr: Slow trip – after 45 minutes above</a:t>
            </a:r>
          </a:p>
        </p:txBody>
      </p:sp>
    </p:spTree>
    <p:extLst>
      <p:ext uri="{BB962C8B-B14F-4D97-AF65-F5344CB8AC3E}">
        <p14:creationId xmlns:p14="http://schemas.microsoft.com/office/powerpoint/2010/main" val="41990948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C8BFDCB2-F711-0C59-B6C0-6CAB0944905D}"/>
              </a:ext>
            </a:extLst>
          </p:cNvPr>
          <p:cNvSpPr txBox="1">
            <a:spLocks/>
          </p:cNvSpPr>
          <p:nvPr/>
        </p:nvSpPr>
        <p:spPr>
          <a:xfrm>
            <a:off x="1069483" y="5001096"/>
            <a:ext cx="1005303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 baseline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7DCCEDB-3ED8-E6B1-2889-01A7D9EF50B0}"/>
              </a:ext>
            </a:extLst>
          </p:cNvPr>
          <p:cNvSpPr txBox="1"/>
          <p:nvPr/>
        </p:nvSpPr>
        <p:spPr>
          <a:xfrm>
            <a:off x="432178" y="92468"/>
            <a:ext cx="66599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accent1"/>
                </a:solidFill>
              </a:rPr>
              <a:t>FY25 Spring Run source performance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C3AB50B-2B3F-17E8-A25C-8FB823B21D0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07" t="6259" r="18678" b="6259"/>
          <a:stretch/>
        </p:blipFill>
        <p:spPr>
          <a:xfrm>
            <a:off x="432178" y="2586605"/>
            <a:ext cx="8265507" cy="398550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82DA31B-E9F9-335D-1EF3-F75F908DD6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9188" y="938773"/>
            <a:ext cx="3118938" cy="233920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05F6F49-B488-155A-1E88-0EB18629B5A7}"/>
              </a:ext>
            </a:extLst>
          </p:cNvPr>
          <p:cNvSpPr txBox="1"/>
          <p:nvPr/>
        </p:nvSpPr>
        <p:spPr>
          <a:xfrm>
            <a:off x="534634" y="646693"/>
            <a:ext cx="1182065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Polarized Electron Source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Gun ran reliably @ 200 kV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Beam to 4 halls as needed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Produced 300 C from two spots (lifetime 100-150C)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Beam polarization was expectedly high 85-90%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BF41E56-EDBB-9BC0-0D3E-55A303B9981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453" t="51297" r="9213" b="6788"/>
          <a:stretch/>
        </p:blipFill>
        <p:spPr>
          <a:xfrm>
            <a:off x="1496761" y="3102428"/>
            <a:ext cx="4517837" cy="156865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5A485C9-A67A-5806-D9FF-4CEEA4CC45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5999" y="3118962"/>
            <a:ext cx="2144487" cy="155212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BF31CDF-BFC1-B622-0780-EF933939CE38}"/>
              </a:ext>
            </a:extLst>
          </p:cNvPr>
          <p:cNvSpPr txBox="1"/>
          <p:nvPr/>
        </p:nvSpPr>
        <p:spPr>
          <a:xfrm>
            <a:off x="3455804" y="3267091"/>
            <a:ext cx="8835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150 C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A8FEA09-78FF-D0E9-255B-E7CE3D6DB8FE}"/>
              </a:ext>
            </a:extLst>
          </p:cNvPr>
          <p:cNvSpPr txBox="1"/>
          <p:nvPr/>
        </p:nvSpPr>
        <p:spPr>
          <a:xfrm>
            <a:off x="6914354" y="3277977"/>
            <a:ext cx="8835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150 C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AA6A281-1757-F0B9-A008-68BF891757BA}"/>
              </a:ext>
            </a:extLst>
          </p:cNvPr>
          <p:cNvSpPr txBox="1"/>
          <p:nvPr/>
        </p:nvSpPr>
        <p:spPr>
          <a:xfrm>
            <a:off x="9061646" y="4307473"/>
            <a:ext cx="2788007" cy="138499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u="sng" dirty="0"/>
              <a:t>Recent Downtime</a:t>
            </a:r>
          </a:p>
          <a:p>
            <a:r>
              <a:rPr lang="en-US" sz="2800" dirty="0">
                <a:solidFill>
                  <a:srgbClr val="FF0000"/>
                </a:solidFill>
              </a:rPr>
              <a:t>FY24 – 350 hours</a:t>
            </a:r>
          </a:p>
          <a:p>
            <a:r>
              <a:rPr lang="en-US" sz="2800" b="1" dirty="0">
                <a:solidFill>
                  <a:srgbClr val="00B050"/>
                </a:solidFill>
              </a:rPr>
              <a:t>FY25 – ½ hour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A2C5E9C8-264C-8333-8ECE-105FAB9B62FE}"/>
              </a:ext>
            </a:extLst>
          </p:cNvPr>
          <p:cNvSpPr/>
          <p:nvPr/>
        </p:nvSpPr>
        <p:spPr>
          <a:xfrm>
            <a:off x="8869188" y="5138531"/>
            <a:ext cx="2759595" cy="665922"/>
          </a:xfrm>
          <a:prstGeom prst="ellipse">
            <a:avLst/>
          </a:prstGeom>
          <a:noFill/>
          <a:ln w="41275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24F38BD-E218-4EDC-138B-165942D28E4C}"/>
              </a:ext>
            </a:extLst>
          </p:cNvPr>
          <p:cNvSpPr txBox="1"/>
          <p:nvPr/>
        </p:nvSpPr>
        <p:spPr>
          <a:xfrm rot="16200000">
            <a:off x="-307908" y="4394693"/>
            <a:ext cx="19364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Beam Current (</a:t>
            </a:r>
            <a:r>
              <a:rPr lang="en-US" dirty="0" err="1">
                <a:solidFill>
                  <a:srgbClr val="FF0000"/>
                </a:solidFill>
              </a:rPr>
              <a:t>uA</a:t>
            </a:r>
            <a:r>
              <a:rPr lang="en-US" dirty="0">
                <a:solidFill>
                  <a:srgbClr val="FF0000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6497104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227C57D-4DD4-F853-F7B2-F64CFFB74A0F}"/>
              </a:ext>
            </a:extLst>
          </p:cNvPr>
          <p:cNvSpPr txBox="1"/>
          <p:nvPr/>
        </p:nvSpPr>
        <p:spPr>
          <a:xfrm>
            <a:off x="432178" y="92468"/>
            <a:ext cx="66681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accent1"/>
                </a:solidFill>
              </a:rPr>
              <a:t>FY25 – keeping hardware on our radar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D9CE167-044D-DC70-666C-DDED9F16D48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39" t="13734" r="821" b="1152"/>
          <a:stretch/>
        </p:blipFill>
        <p:spPr>
          <a:xfrm>
            <a:off x="6352325" y="1678971"/>
            <a:ext cx="5577194" cy="335955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011E02E-C38E-718D-8441-753BB529F3E0}"/>
              </a:ext>
            </a:extLst>
          </p:cNvPr>
          <p:cNvSpPr txBox="1"/>
          <p:nvPr/>
        </p:nvSpPr>
        <p:spPr>
          <a:xfrm>
            <a:off x="316646" y="763889"/>
            <a:ext cx="6021403" cy="6001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Like the RF system our lasers need amplifiers to boost the power needed for the program, typically 50-100 </a:t>
            </a:r>
            <a:r>
              <a:rPr lang="en-US" sz="2400" dirty="0" err="1"/>
              <a:t>mW</a:t>
            </a: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They do have a finite lifetime, we use them as long as possible b/c they’re not cheap $25k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During the Spring run Ops struggled with transporting beam, until we ”coincidentally” swapped the aging Hall A amplifier…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No beam diagnostic revealed a smoking gun, but we can lobby for funds to replace amps sooner, and we’re adding some additional remote diagnostics for operators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137D1119-E8DE-00AF-B639-BDBC78FE5826}"/>
              </a:ext>
            </a:extLst>
          </p:cNvPr>
          <p:cNvCxnSpPr>
            <a:cxnSpLocks/>
          </p:cNvCxnSpPr>
          <p:nvPr/>
        </p:nvCxnSpPr>
        <p:spPr>
          <a:xfrm>
            <a:off x="10963470" y="3125755"/>
            <a:ext cx="0" cy="485192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7E45577D-6726-1BDF-5DD0-34667C967BCD}"/>
              </a:ext>
            </a:extLst>
          </p:cNvPr>
          <p:cNvSpPr txBox="1"/>
          <p:nvPr/>
        </p:nvSpPr>
        <p:spPr>
          <a:xfrm>
            <a:off x="10275175" y="1956204"/>
            <a:ext cx="137659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C00000"/>
                </a:solidFill>
              </a:rPr>
              <a:t>Spring run - squeaking out last bit of power from Hall A amp</a:t>
            </a:r>
          </a:p>
        </p:txBody>
      </p:sp>
      <p:sp>
        <p:nvSpPr>
          <p:cNvPr id="15" name="Right Brace 14">
            <a:extLst>
              <a:ext uri="{FF2B5EF4-FFF2-40B4-BE49-F238E27FC236}">
                <a16:creationId xmlns:a16="http://schemas.microsoft.com/office/drawing/2014/main" id="{8A4E31F3-467D-8355-10B1-3206FC3B4118}"/>
              </a:ext>
            </a:extLst>
          </p:cNvPr>
          <p:cNvSpPr/>
          <p:nvPr/>
        </p:nvSpPr>
        <p:spPr>
          <a:xfrm rot="5400000">
            <a:off x="9288742" y="3447783"/>
            <a:ext cx="270051" cy="3732544"/>
          </a:xfrm>
          <a:prstGeom prst="rightBrac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CE4F52E-B469-B062-3B81-E23FF7CF9338}"/>
              </a:ext>
            </a:extLst>
          </p:cNvPr>
          <p:cNvSpPr txBox="1"/>
          <p:nvPr/>
        </p:nvSpPr>
        <p:spPr>
          <a:xfrm>
            <a:off x="8830752" y="5516428"/>
            <a:ext cx="1261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24 months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1F98B2F-88BF-AC2C-A096-46822BAC1576}"/>
              </a:ext>
            </a:extLst>
          </p:cNvPr>
          <p:cNvSpPr txBox="1"/>
          <p:nvPr/>
        </p:nvSpPr>
        <p:spPr>
          <a:xfrm rot="16200000">
            <a:off x="5393047" y="3204861"/>
            <a:ext cx="21977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Power to cathode (Watts)</a:t>
            </a:r>
          </a:p>
        </p:txBody>
      </p:sp>
    </p:spTree>
    <p:extLst>
      <p:ext uri="{BB962C8B-B14F-4D97-AF65-F5344CB8AC3E}">
        <p14:creationId xmlns:p14="http://schemas.microsoft.com/office/powerpoint/2010/main" val="14134022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1BB68B-D81A-A849-7A8D-F7FD23237B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Now, FY26…</a:t>
            </a:r>
          </a:p>
        </p:txBody>
      </p:sp>
    </p:spTree>
    <p:extLst>
      <p:ext uri="{BB962C8B-B14F-4D97-AF65-F5344CB8AC3E}">
        <p14:creationId xmlns:p14="http://schemas.microsoft.com/office/powerpoint/2010/main" val="3777150937"/>
      </p:ext>
    </p:extLst>
  </p:cSld>
  <p:clrMapOvr>
    <a:masterClrMapping/>
  </p:clrMapOvr>
</p:sld>
</file>

<file path=ppt/theme/theme1.xml><?xml version="1.0" encoding="utf-8"?>
<a:theme xmlns:a="http://schemas.openxmlformats.org/drawingml/2006/main" name="Jefferson Lab Theme 1">
  <a:themeElements>
    <a:clrScheme name="JLab Color Theme 1">
      <a:dk1>
        <a:srgbClr val="000000"/>
      </a:dk1>
      <a:lt1>
        <a:srgbClr val="FFFFFF"/>
      </a:lt1>
      <a:dk2>
        <a:srgbClr val="1C5068"/>
      </a:dk2>
      <a:lt2>
        <a:srgbClr val="8397A9"/>
      </a:lt2>
      <a:accent1>
        <a:srgbClr val="C31230"/>
      </a:accent1>
      <a:accent2>
        <a:srgbClr val="10A1AF"/>
      </a:accent2>
      <a:accent3>
        <a:srgbClr val="5E5E5E"/>
      </a:accent3>
      <a:accent4>
        <a:srgbClr val="821282"/>
      </a:accent4>
      <a:accent5>
        <a:srgbClr val="385723"/>
      </a:accent5>
      <a:accent6>
        <a:srgbClr val="BF9000"/>
      </a:accent6>
      <a:hlink>
        <a:srgbClr val="1C5068"/>
      </a:hlink>
      <a:folHlink>
        <a:srgbClr val="10A1A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JeffersonLabTemplate_JG_2503" id="{3B269B79-482B-CB48-8F1B-DE1E93D1D15C}" vid="{F7CB5D91-9C74-4C48-B8C9-8E1FE7F854B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Metadata/LabelInfo.xml><?xml version="1.0" encoding="utf-8"?>
<clbl:labelList xmlns:clbl="http://schemas.microsoft.com/office/2020/mipLabelMetadata">
  <clbl:label id="{b4d7ee1f-4fb3-4f06-9037-2b5b522042ab}" enabled="0" method="" siteId="{b4d7ee1f-4fb3-4f06-9037-2b5b522042ab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JeffersonLabTemplate_JG_2503</Template>
  <TotalTime>6865</TotalTime>
  <Words>1542</Words>
  <Application>Microsoft Macintosh PowerPoint</Application>
  <PresentationFormat>Widescreen</PresentationFormat>
  <Paragraphs>198</Paragraphs>
  <Slides>19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Calibri</vt:lpstr>
      <vt:lpstr>Wingdings</vt:lpstr>
      <vt:lpstr>Arial</vt:lpstr>
      <vt:lpstr>Jefferson Lab Theme 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Now, FY26…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CIS R&amp;D – strained GaAs/GaAsP spin polarized electron sources grown by MOCVD (ODU/JLAB)</vt:lpstr>
      <vt:lpstr>PowerPoint Presentation</vt:lpstr>
      <vt:lpstr>Questions ???</vt:lpstr>
    </vt:vector>
  </TitlesOfParts>
  <Company>Jefferson Lab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Marcy Stutzman</dc:creator>
  <cp:lastModifiedBy>Joe Grames</cp:lastModifiedBy>
  <cp:revision>43</cp:revision>
  <cp:lastPrinted>2024-11-21T18:51:38Z</cp:lastPrinted>
  <dcterms:created xsi:type="dcterms:W3CDTF">2025-09-09T19:46:48Z</dcterms:created>
  <dcterms:modified xsi:type="dcterms:W3CDTF">2025-10-07T12:55:31Z</dcterms:modified>
</cp:coreProperties>
</file>