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0" r:id="rId1"/>
  </p:sldMasterIdLst>
  <p:notesMasterIdLst>
    <p:notesMasterId r:id="rId17"/>
  </p:notesMasterIdLst>
  <p:sldIdLst>
    <p:sldId id="289" r:id="rId2"/>
    <p:sldId id="268" r:id="rId3"/>
    <p:sldId id="315" r:id="rId4"/>
    <p:sldId id="358" r:id="rId5"/>
    <p:sldId id="359" r:id="rId6"/>
    <p:sldId id="369" r:id="rId7"/>
    <p:sldId id="360" r:id="rId8"/>
    <p:sldId id="362" r:id="rId9"/>
    <p:sldId id="363" r:id="rId10"/>
    <p:sldId id="364" r:id="rId11"/>
    <p:sldId id="294" r:id="rId12"/>
    <p:sldId id="370" r:id="rId13"/>
    <p:sldId id="365" r:id="rId14"/>
    <p:sldId id="368" r:id="rId15"/>
    <p:sldId id="33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5DD"/>
    <a:srgbClr val="5C7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9B601E-D47A-4F9B-BD72-4E98433A9B08}" v="35" dt="2025-10-06T01:26:05.355"/>
    <p1510:client id="{849DB0FC-5E09-3273-4851-B16D340C1C69}" v="4" dt="2025-10-06T15:12:21.3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76575"/>
  </p:normalViewPr>
  <p:slideViewPr>
    <p:cSldViewPr snapToGrid="0">
      <p:cViewPr varScale="1">
        <p:scale>
          <a:sx n="113" d="100"/>
          <a:sy n="113" d="100"/>
        </p:scale>
        <p:origin x="42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DC30C42-F1EA-EA44-9613-5E7947EE8325}" type="datetimeFigureOut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493BBF43-A868-D94C-A9CC-39C296714D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67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6C7AA-86AD-BEB3-BF4C-54F9FAF3F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A6DA5A-5942-5391-17F4-CC5604FF4D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894558-4C39-B51D-662D-EBC000912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Tip: Keep titles under 60 characters for readability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change the photo: Right-click on photo and select change photo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6D029-F3FF-09D9-212B-90FD668CEB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94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change the photo: Right-click on photo and select change photo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298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3BB68-02E3-A0F5-A223-91B9C4709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53A286-0D47-ABAA-DB55-E3205F4455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46A9D8-990D-4188-2F9A-C663F19E7E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change the photo: Right-click on photo and select change photo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4412B-3277-6534-4BC8-945FA82091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852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4C323-60BA-9149-2BFB-1961ED3F6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34FE1C-E37A-97F7-FDE1-2380442E02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4FBF03-BD2C-B7B2-5F97-98506A13CF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change the photo: Right-click on photo and select change photo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03F8E-47A4-2AAD-DB9D-318F46C0BB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039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26967-7CF3-7881-A1D0-817330763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700585-A93F-F026-D0CB-1E202A04A3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6ED9E8-91C8-639D-28DC-69510EBCBC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change the photo: Right-click on photo and select change photo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96840-5AC8-4DE0-B885-459CF71D9C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43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AF3BC-5D7A-6DB9-FAE0-044D1824F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DD26BA-7D2F-0633-41EB-A9A21C862F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002956-EEEA-B076-8C19-3B1EAD31E4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change the photo: Right-click on photo and select change photo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3BC82-9EBD-31A9-A4CF-8ED0F53BE9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05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0235D-E53E-510A-224C-5BE0DDFD0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B943F1-2A38-2ABE-C00F-FB3BAF0CD1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9B608E-11BB-464A-F60C-4DC41FBD62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change the photo: Right-click on photo and select change photo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4B31E-7873-8EF6-B349-BC32279F1C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708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B20C2-26C6-70A3-BD31-978E8B1FF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B4CFD9-FED8-7DE9-2E63-786C111027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636921-8E5E-BD51-3811-C29B9383D3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change the photo: Right-click on photo and select change photo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74CDC-6673-A7AA-A61C-B32D187673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974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7E810-620C-9135-17C2-680C17BB5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AE6655-AE62-D009-B817-AB4C7A3C9D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D32FEB-D340-32F5-43CC-E693774B97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change the photo: Right-click on photo and select change photo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6BD26-371D-45F3-F2A8-EBA05DC516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88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BF14DA4-6BD3-41D0-ED7B-F5CF63D8E0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87975" y="0"/>
            <a:ext cx="680402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795D8-36C7-9AC6-7BB0-2FA187F49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417" y="2125014"/>
            <a:ext cx="6297984" cy="919032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76DAF6-7FAD-3329-1F2F-26D428433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416" y="3047266"/>
            <a:ext cx="6559241" cy="529861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E06F63-AE6B-E540-C04D-8905B2EFD5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6963" y="4244658"/>
            <a:ext cx="5999008" cy="529861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BCBF152-3CD9-3B8D-5C6A-83D9FE6F56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6963" y="4775200"/>
            <a:ext cx="5999162" cy="501650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460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1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B193-7653-FA58-7C69-56865C4DF7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A65267B-D68D-AD5F-98C2-6810944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D2211A-9B16-224E-FFC5-4225BAB41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AA5FB620-142D-2BE0-8116-9FAAA7F6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Introduction to SDDS and the SDDS Toolkit</a:t>
            </a:r>
            <a:endParaRPr lang="en-US" dirty="0"/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85A35A3C-EFCE-E977-5D10-513BA05C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FD481F92-CD79-AD15-7CA5-87C78AC6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E98FD50D-3AAC-4EAF-B1F8-BB972BEE5F03}" type="datetime1">
              <a:rPr lang="en-US" smtClean="0"/>
              <a:t>10/6/2025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B17564-960C-4BE2-AE3B-9E042530B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3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FC8732-2197-B9C7-FC84-CA5395C650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9465704-2370-60F7-6005-D0288DFD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0A29258-15C1-6FB2-52AC-108985A07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5682288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E85E37D-8958-2DEE-18A0-03962A8346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10467" y="1322610"/>
            <a:ext cx="568228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6FBE509B-CE41-57EF-59C3-275E43C0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Introduction to SDDS and the SDDS Toolkit</a:t>
            </a:r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44E86B8-08A1-6B0A-9E8F-1A2C0252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111C8-7DEA-F7D8-15DA-EC66E6103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F41540EA-49EC-4E27-90FE-4A062A16B5AE}" type="datetime1">
              <a:rPr lang="en-US" smtClean="0"/>
              <a:t>10/6/2025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72F205-0884-4182-ADD8-D44EB4825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54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Slate Two Photo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549107"/>
            <a:ext cx="5945204" cy="27639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9AD2392-E6B3-D73D-424E-42A0157E1C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331" y="-12193"/>
            <a:ext cx="1474015" cy="574180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C1D150-46A5-C3E3-0093-1693429B2A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46796" y="3446653"/>
            <a:ext cx="5945204" cy="27639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F46FADE-5392-BCFC-BAD6-D700EFBD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Introduction to SDDS and the SDDS Toolkit</a:t>
            </a:r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B37EFF6-260E-A1F5-FF79-F0ABEF7A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1D8BB-52A9-22B5-DB17-DA5C2307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036C8E4B-B072-47F3-8AC8-FBEDA3307287}" type="datetime1">
              <a:rPr lang="en-US" smtClean="0"/>
              <a:t>10/6/2025</a:t>
            </a:fld>
            <a:endParaRPr lang="en-US" dirty="0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D19EE4BA-CD94-40C8-BA88-88F35B10B1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331" y="-12193"/>
            <a:ext cx="1474015" cy="5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32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Grey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65267B-D68D-AD5F-98C2-6810944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D2211A-9B16-224E-FFC5-4225BAB41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903C67-DC6F-088A-9EA9-D734508F8D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7E5CE1A-809C-DEBF-5077-24C3A3D4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Introduction to SDDS and the SDDS Toolkit</a:t>
            </a:r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A59512F-10DA-5515-E4C4-B98127B2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FEC5F-8621-2ECE-218F-2628960DE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4A5BD3CF-3DCE-4561-810D-98C90A38A829}" type="datetime1">
              <a:rPr lang="en-US" smtClean="0"/>
              <a:t>10/6/2025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CFCA19-01CD-4B66-B389-82A12968C5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60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7" y="2759119"/>
            <a:ext cx="10053033" cy="880970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830D66-7C16-31AC-766A-71753A606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37303" y="6248622"/>
            <a:ext cx="1724183" cy="41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02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Slid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6" y="1891183"/>
            <a:ext cx="10053033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7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10DBD-88BB-81AB-F6F4-F8A5CBE2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5FE0A-4FC9-B138-87BC-EBC9FBCDC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D1EB9-3DF7-0E6D-53BB-19FA02B62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D65FF8-24FC-7B83-6A1B-CDF409FC0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DF9A88-D7B7-6FB0-B202-D87EBC6F0F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863E04-9CA8-CCDA-A638-14D3F6EA1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69F41-5A6F-EA49-8336-45CDB62AA2A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EF6AD9-ACD8-4316-9317-95F09C468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2EE2CC-18BF-7646-DBC7-ED8C5E970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3B5B-2F63-9248-BBF1-E36DE548A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5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s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6" y="1891183"/>
            <a:ext cx="10053033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3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2 Pho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549107"/>
            <a:ext cx="5945204" cy="2763982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C1D150-46A5-C3E3-0093-1693429B2A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46796" y="3446653"/>
            <a:ext cx="5945204" cy="2763982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A6C8BEAD-C13B-93F9-6676-CE56FFBEE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D61FF257-7C93-4DAA-B5D0-02156A1E36E3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9B986840-5762-4DAF-7AD9-5F837D062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Introduction to SDDS and the SDDS Toolkit</a:t>
            </a:r>
            <a:endParaRPr lang="en-US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E2F678D-103F-49D4-B531-CA075474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371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721D4D-BA71-46BF-9E11-753BC33668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0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Top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8195"/>
            <a:ext cx="12192000" cy="34208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924" y="3666870"/>
            <a:ext cx="5642016" cy="24144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18A1B46-8C31-1942-9CDD-F244EA45E1A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03516" y="3666870"/>
            <a:ext cx="5642016" cy="24144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2D036AA-9340-745D-7ECF-2C66965EE7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1951"/>
            <a:ext cx="6094412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Click to edit Master title style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2354D38-C6CF-E355-ADC2-9780C4F40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Introduction to SDDS and the SDDS Toolkit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DF5B5C-0FB6-281B-79D1-3AAEEBC7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E744EEC-877B-6658-1AF3-402C4637D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A8D24497-BDD4-49E9-9822-28BF354AD2C6}" type="datetime1">
              <a:rPr lang="en-US" smtClean="0"/>
              <a:t>10/6/2025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1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9CE8BE-367E-106F-0A1A-D4403D3C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A0AC1C4-21D9-DD3B-28D1-1E97E488E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A4AF7EA1-AC10-6B34-7D70-18A57ABFF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Introduction to SDDS and the SDDS Toolkit</a:t>
            </a:r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0B83816E-8201-5044-F359-AFD3FCE2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CE785-B03D-6A9D-B2E7-6E9D526B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C471CF57-4777-409C-A4B0-56A3CE6272A3}" type="datetime1">
              <a:rPr lang="en-US" smtClean="0"/>
              <a:t>10/6/2025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869AEF-C002-4444-8791-56AEEFBFD8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8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Circular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20496" y="531951"/>
            <a:ext cx="5971504" cy="56786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9CE8BE-367E-106F-0A1A-D4403D3C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A0AC1C4-21D9-DD3B-28D1-1E97E488E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EF6ADE35-BF0E-DF23-D913-1DAA8CCD6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Introduction to SDDS and the SDDS Toolkit</a:t>
            </a:r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B898288-99FE-E6BE-FBE5-A3D4DE28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36C01-DAC5-C8E5-E590-A408A6BB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1B77FEF0-7228-4682-81CE-5478C2504108}" type="datetime1">
              <a:rPr lang="en-US" smtClean="0"/>
              <a:t>10/6/2025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F161EE-76CC-45E3-AC2B-F55638E717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9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No Photos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5C33B-E0CB-3D46-9D0E-81845337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Introduction to SDDS and the SDDS Toolkit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E25E4-5B52-F70B-5E1A-F65D7D46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58F0D3-C01F-3256-0218-65AF71F759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3F0606B-4EF8-C644-338C-2B63D06C1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3B0BD89-A704-0E29-46BD-5C54BB397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11044706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C31EC031-12D9-ECFF-D858-559CF081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ABF3591C-B857-46EC-93D7-5C9C298C8293}" type="datetime1">
              <a:rPr lang="en-US" smtClean="0"/>
              <a:t>10/6/2025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176E9F-8359-4E77-8769-BF761EF6ED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0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F1912-9CBC-18CD-A6E2-D8584EE6F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062" y="1424693"/>
            <a:ext cx="5798137" cy="3804129"/>
          </a:xfrm>
        </p:spPr>
        <p:txBody>
          <a:bodyPr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8444A-CE1E-BF31-5D75-39569219C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406" y="1424694"/>
            <a:ext cx="5018982" cy="4422313"/>
          </a:xfrm>
        </p:spPr>
        <p:txBody>
          <a:bodyPr anchor="t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FC8732-2197-B9C7-FC84-CA5395C650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D9F4886-7D05-5680-AF1E-08F998596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C475642F-9965-9846-0682-55C7C6944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Introduction to SDDS and the SDDS Toolkit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914D833-6B3E-46B1-EDE5-A7FD64C9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EA70E93-BE46-91B7-C94B-CF452506D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2FD112A3-1BE7-497D-AB9E-F52F45247067}" type="datetime1">
              <a:rPr lang="en-US" smtClean="0"/>
              <a:t>10/6/2025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C10AA7-5409-41F3-BC4E-22F426FB6B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3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ody Slide - 1 Lef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9584" y="674221"/>
            <a:ext cx="6057364" cy="716698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659082"/>
            <a:ext cx="5550795" cy="34492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9584" y="1560773"/>
            <a:ext cx="6057364" cy="465909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B193-7653-FA58-7C69-56865C4DF7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B1BBB6AD-F5E7-2C7D-F208-959FE1C6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Introduction to SDDS and the SDDS Toolkit</a:t>
            </a:r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6658A98-A780-C524-1137-D3BF53A55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1057C-FA10-F5DE-B4C8-C3931D750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1394DA5A-CCFA-44B0-9BD9-0772FC4F41F8}" type="datetime1">
              <a:rPr lang="en-US" smtClean="0"/>
              <a:t>10/6/2025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C835BB-5A9A-4887-AD28-9C7DC0F81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4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BD8159-AD9B-885B-18F2-9B7C42B96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5885B-F131-1373-A6B2-E992A159B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C86D55-AA86-4418-BC5F-C51768C25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F9866-9D6A-4E48-8AAE-F0F10B438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4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50" r:id="rId15"/>
    <p:sldLayoutId id="2147483685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18706-BE92-5674-8ED0-33DF2CC72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Placeholder 34" descr="A close-up of a machine&#10;&#10;Description automatically generated with low confidence">
            <a:extLst>
              <a:ext uri="{FF2B5EF4-FFF2-40B4-BE49-F238E27FC236}">
                <a16:creationId xmlns:a16="http://schemas.microsoft.com/office/drawing/2014/main" id="{F4A7F67A-F711-D40B-01C6-A6770706EF7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2A7D87-594F-52B2-2EA3-D41B34B42A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8663938" cy="6860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AC87CA-8223-4766-DC0C-EF69FC282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416" y="1554997"/>
            <a:ext cx="8155761" cy="1489049"/>
          </a:xfrm>
        </p:spPr>
        <p:txBody>
          <a:bodyPr>
            <a:noAutofit/>
          </a:bodyPr>
          <a:lstStyle/>
          <a:p>
            <a:r>
              <a:rPr lang="en-US" dirty="0"/>
              <a:t>Beam studies, machine performance and future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7C2221-BF13-0BB7-7CAB-FCDFA3F40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416" y="3047266"/>
            <a:ext cx="8155761" cy="529861"/>
          </a:xfrm>
        </p:spPr>
        <p:txBody>
          <a:bodyPr>
            <a:noAutofit/>
          </a:bodyPr>
          <a:lstStyle/>
          <a:p>
            <a:r>
              <a:rPr lang="en-US" dirty="0"/>
              <a:t>Yves Roblin, CASA</a:t>
            </a:r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1FD6E6E-8348-06B4-85C7-15104B0D78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416" y="3646302"/>
            <a:ext cx="5999008" cy="529861"/>
          </a:xfrm>
        </p:spPr>
        <p:txBody>
          <a:bodyPr/>
          <a:lstStyle/>
          <a:p>
            <a:pPr algn="l"/>
            <a:r>
              <a:rPr lang="en-US" dirty="0"/>
              <a:t>October 7th, </a:t>
            </a:r>
            <a:r>
              <a:rPr lang="en-US" sz="2400" dirty="0"/>
              <a:t>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48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219EC7-82FB-E0F5-6565-8C37A1430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3FF051-C5E3-70D4-4D5F-00B01464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studies in time and frequency domain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EBC5B7-0840-1658-B9C1-812E3BDCB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95327D1-C5C6-0081-80C1-8D83C686F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591C-B857-46EC-93D7-5C9C298C8293}" type="datetime1">
              <a:rPr lang="en-US" smtClean="0"/>
              <a:t>10/6/2025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EC596A-24EB-6BCC-8D96-6D974BE02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61" y="1292296"/>
            <a:ext cx="5080000" cy="2572107"/>
          </a:xfrm>
          <a:prstGeom prst="rect">
            <a:avLst/>
          </a:prstGeom>
        </p:spPr>
      </p:pic>
      <p:pic>
        <p:nvPicPr>
          <p:cNvPr id="9" name="Picture 8" descr="Chart, line chart&#10;&#10;AI-generated content may be incorrect.">
            <a:extLst>
              <a:ext uri="{FF2B5EF4-FFF2-40B4-BE49-F238E27FC236}">
                <a16:creationId xmlns:a16="http://schemas.microsoft.com/office/drawing/2014/main" id="{3B3AD016-0BB0-5293-4BC4-972239518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1664181"/>
            <a:ext cx="2937516" cy="2262936"/>
          </a:xfrm>
          <a:prstGeom prst="rect">
            <a:avLst/>
          </a:prstGeom>
        </p:spPr>
      </p:pic>
      <p:pic>
        <p:nvPicPr>
          <p:cNvPr id="10" name="Picture 9" descr="Diagram&#10;&#10;AI-generated content may be incorrect.">
            <a:extLst>
              <a:ext uri="{FF2B5EF4-FFF2-40B4-BE49-F238E27FC236}">
                <a16:creationId xmlns:a16="http://schemas.microsoft.com/office/drawing/2014/main" id="{09DB99B8-06FC-BEAB-B4B2-D1F57340A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6976" y="4218156"/>
            <a:ext cx="2727391" cy="2101064"/>
          </a:xfrm>
          <a:prstGeom prst="rect">
            <a:avLst/>
          </a:prstGeom>
        </p:spPr>
      </p:pic>
      <p:pic>
        <p:nvPicPr>
          <p:cNvPr id="11" name="Picture 10" descr="A picture containing shape&#10;&#10;AI-generated content may be incorrect.">
            <a:extLst>
              <a:ext uri="{FF2B5EF4-FFF2-40B4-BE49-F238E27FC236}">
                <a16:creationId xmlns:a16="http://schemas.microsoft.com/office/drawing/2014/main" id="{9BCADEFF-C08E-9C6B-7670-C941CC928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8742" y="4229528"/>
            <a:ext cx="2727391" cy="21010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7AED86-A718-C7DC-0D31-3E4742E9D56B}"/>
              </a:ext>
            </a:extLst>
          </p:cNvPr>
          <p:cNvSpPr txBox="1"/>
          <p:nvPr/>
        </p:nvSpPr>
        <p:spPr>
          <a:xfrm>
            <a:off x="200143" y="4114188"/>
            <a:ext cx="50450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Analysis by N. Serano.</a:t>
            </a:r>
            <a:br>
              <a:rPr lang="en-US" dirty="0"/>
            </a:br>
            <a:endParaRPr lang="en-US" dirty="0"/>
          </a:p>
          <a:p>
            <a:r>
              <a:rPr lang="en-US" dirty="0"/>
              <a:t>We can use SVD to look for abnormal beam motion.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Potential to develop a real time tool for monitoring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the machine.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D94725BD-A4A8-C6BA-CF55-BB96F644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</p:spPr>
        <p:txBody>
          <a:bodyPr/>
          <a:lstStyle/>
          <a:p>
            <a:r>
              <a:rPr lang="en-US" dirty="0"/>
              <a:t>Beam studies, machine performance and future development</a:t>
            </a:r>
          </a:p>
        </p:txBody>
      </p:sp>
    </p:spTree>
    <p:extLst>
      <p:ext uri="{BB962C8B-B14F-4D97-AF65-F5344CB8AC3E}">
        <p14:creationId xmlns:p14="http://schemas.microsoft.com/office/powerpoint/2010/main" val="2358381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F3D7F-54E5-C29D-D0C5-E0D14871A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71F0EC-6178-5DAA-B0E8-992820387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22" y="105456"/>
            <a:ext cx="10994339" cy="588549"/>
          </a:xfrm>
        </p:spPr>
        <p:txBody>
          <a:bodyPr/>
          <a:lstStyle/>
          <a:p>
            <a:r>
              <a:rPr lang="en-US" dirty="0" err="1"/>
              <a:t>JLab</a:t>
            </a:r>
            <a:r>
              <a:rPr lang="en-US" dirty="0"/>
              <a:t> Example:  Hall A FFB Orbit/Trajectory Attenuation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661C71-6E41-0401-E0CF-5FD97C500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750833"/>
            <a:ext cx="4448886" cy="526767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BPM position/trajectory attenuation plots show effectiveness of feedback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Divide PSD Closed loop by PSD Open loop and express in dB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First look at in-loop BPMs 1C07 and 1C16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20-30 dB attenuation seen at 60, 120 and 180 Hz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Significant attenuation near DC too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No attenuation at 30 Hz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As expected not much suppression beyond ~200 Hz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E8FA8-0474-F131-E3E3-9697BE9ED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E847-5DBA-44AA-A959-D8424F80D9E5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3B5C076-A23C-41C7-7DF3-6946D3867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 descr="Chart&#10;&#10;AI-generated content may be incorrect.">
            <a:extLst>
              <a:ext uri="{FF2B5EF4-FFF2-40B4-BE49-F238E27FC236}">
                <a16:creationId xmlns:a16="http://schemas.microsoft.com/office/drawing/2014/main" id="{DC1800CA-0296-9784-11DD-474F18109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273" y="750832"/>
            <a:ext cx="7319275" cy="5645661"/>
          </a:xfrm>
          <a:prstGeom prst="rect">
            <a:avLst/>
          </a:prstGeom>
        </p:spPr>
      </p:pic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08D4414E-5991-6B93-A024-EE2F1ACD9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</p:spPr>
        <p:txBody>
          <a:bodyPr/>
          <a:lstStyle/>
          <a:p>
            <a:r>
              <a:rPr lang="en-US" dirty="0"/>
              <a:t>Beam studies, machine performance and future development</a:t>
            </a:r>
          </a:p>
        </p:txBody>
      </p:sp>
    </p:spTree>
    <p:extLst>
      <p:ext uri="{BB962C8B-B14F-4D97-AF65-F5344CB8AC3E}">
        <p14:creationId xmlns:p14="http://schemas.microsoft.com/office/powerpoint/2010/main" val="3776221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BA8E0-8981-7F5C-6D2B-421846037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8EAA21-0721-E39E-B9BC-026A6E3AE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22" y="105456"/>
            <a:ext cx="10994339" cy="588549"/>
          </a:xfrm>
        </p:spPr>
        <p:txBody>
          <a:bodyPr/>
          <a:lstStyle/>
          <a:p>
            <a:r>
              <a:rPr lang="en-US" dirty="0"/>
              <a:t>Making use of machine maintenance for beam studies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28EB1-DD96-5AFB-7D5A-E474F6E02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E847-5DBA-44AA-A959-D8424F80D9E5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A61DEC8A-E157-89EF-AA30-2DCF250D6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6F20D928-E9D5-59DD-BFE4-A7A6A4138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</p:spPr>
        <p:txBody>
          <a:bodyPr/>
          <a:lstStyle/>
          <a:p>
            <a:r>
              <a:rPr lang="en-US" dirty="0"/>
              <a:t>Beam studies, machine performance and future development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8D2D01-E686-645D-7DA9-673E9CCFC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750" y="878476"/>
            <a:ext cx="9350828" cy="51010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21D4F4D-B552-D37A-7740-C812CA4692E6}"/>
              </a:ext>
            </a:extLst>
          </p:cNvPr>
          <p:cNvSpPr txBox="1"/>
          <p:nvPr/>
        </p:nvSpPr>
        <p:spPr>
          <a:xfrm>
            <a:off x="10314804" y="5979329"/>
            <a:ext cx="1749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Ryan Bodenstein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9ED84F-BD33-1AB2-F8BE-EAB050E03FD7}"/>
              </a:ext>
            </a:extLst>
          </p:cNvPr>
          <p:cNvSpPr txBox="1"/>
          <p:nvPr/>
        </p:nvSpPr>
        <p:spPr>
          <a:xfrm>
            <a:off x="127422" y="1951671"/>
            <a:ext cx="22686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LDRD for 22GeV but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can be the jumping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point for beam loss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studies for the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CEBAF machine</a:t>
            </a:r>
          </a:p>
        </p:txBody>
      </p:sp>
    </p:spTree>
    <p:extLst>
      <p:ext uri="{BB962C8B-B14F-4D97-AF65-F5344CB8AC3E}">
        <p14:creationId xmlns:p14="http://schemas.microsoft.com/office/powerpoint/2010/main" val="2980585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8FFA4-2BEA-6DFB-F595-EEEB91752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91FB43-14A4-F5C3-3B6C-5F7D24713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AI to identify machine patterns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CD8278B-714A-A738-6334-21269937E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591C-B857-46EC-93D7-5C9C298C8293}" type="datetime1">
              <a:rPr lang="en-US" smtClean="0"/>
              <a:t>10/6/2025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B17E46-2606-0888-9FFD-72F2DD8D8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626" y="1300904"/>
            <a:ext cx="8733307" cy="4939399"/>
          </a:xfrm>
          <a:prstGeom prst="rect">
            <a:avLst/>
          </a:prstGeom>
        </p:spPr>
      </p:pic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E1BD939D-75E2-9CE9-BA48-48AC5E83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</p:spPr>
        <p:txBody>
          <a:bodyPr/>
          <a:lstStyle/>
          <a:p>
            <a:r>
              <a:rPr lang="en-US" dirty="0"/>
              <a:t>Beam studies, machine performance and future development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5634BA-6105-465D-483D-81CCA5E8DAE9}"/>
              </a:ext>
            </a:extLst>
          </p:cNvPr>
          <p:cNvSpPr txBox="1"/>
          <p:nvPr/>
        </p:nvSpPr>
        <p:spPr>
          <a:xfrm>
            <a:off x="76201" y="1617133"/>
            <a:ext cx="28809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Show the need for a data </a:t>
            </a:r>
            <a:br>
              <a:rPr lang="en-US" dirty="0"/>
            </a:br>
            <a:r>
              <a:rPr lang="en-US" dirty="0"/>
              <a:t>retention and storage policy</a:t>
            </a:r>
          </a:p>
          <a:p>
            <a:endParaRPr lang="en-US" dirty="0"/>
          </a:p>
          <a:p>
            <a:r>
              <a:rPr lang="en-US" dirty="0"/>
              <a:t>There is a vast interest in the</a:t>
            </a:r>
            <a:br>
              <a:rPr lang="en-US" dirty="0"/>
            </a:br>
            <a:r>
              <a:rPr lang="en-US" dirty="0"/>
              <a:t>accelerator community for</a:t>
            </a:r>
            <a:br>
              <a:rPr lang="en-US" dirty="0"/>
            </a:br>
            <a:r>
              <a:rPr lang="en-US" dirty="0"/>
              <a:t>developing techniques like </a:t>
            </a:r>
            <a:br>
              <a:rPr lang="en-US" dirty="0"/>
            </a:br>
            <a:r>
              <a:rPr lang="en-US" dirty="0"/>
              <a:t>these. </a:t>
            </a:r>
          </a:p>
        </p:txBody>
      </p:sp>
    </p:spTree>
    <p:extLst>
      <p:ext uri="{BB962C8B-B14F-4D97-AF65-F5344CB8AC3E}">
        <p14:creationId xmlns:p14="http://schemas.microsoft.com/office/powerpoint/2010/main" val="159699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7625AE-8C4F-9C2F-EB55-072BFAB36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FD09E32-957C-5C48-011B-2C4FF1CF1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timing system?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5B9D7D-F42C-F6FB-E4CE-B3D6DA9B4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F257-7C93-4DAA-B5D0-02156A1E36E3}" type="datetime1">
              <a:rPr lang="en-US" smtClean="0"/>
              <a:t>10/6/2025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8557FA-7F16-CA15-1A3D-20501E5E1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0" y="1358208"/>
            <a:ext cx="8867829" cy="4647280"/>
          </a:xfrm>
          <a:prstGeom prst="rect">
            <a:avLst/>
          </a:prstGeom>
        </p:spPr>
      </p:pic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4C387B5-CBF7-9993-B172-C569DF21B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</p:spPr>
        <p:txBody>
          <a:bodyPr/>
          <a:lstStyle/>
          <a:p>
            <a:r>
              <a:rPr lang="en-US" dirty="0"/>
              <a:t>Beam studies, machine performance and future development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9CB4CB-FA8F-F292-6F06-31BC48C7FF63}"/>
              </a:ext>
            </a:extLst>
          </p:cNvPr>
          <p:cNvSpPr txBox="1"/>
          <p:nvPr/>
        </p:nvSpPr>
        <p:spPr>
          <a:xfrm>
            <a:off x="152400" y="1879600"/>
            <a:ext cx="29025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Nate Ryder is leading the effort </a:t>
            </a:r>
            <a:br>
              <a:rPr lang="en-US" dirty="0"/>
            </a:br>
            <a:r>
              <a:rPr lang="en-US" dirty="0"/>
              <a:t>for the </a:t>
            </a:r>
            <a:r>
              <a:rPr lang="en-US" dirty="0" err="1"/>
              <a:t>nextGEN</a:t>
            </a:r>
            <a:r>
              <a:rPr lang="en-US" dirty="0"/>
              <a:t> bpm system </a:t>
            </a:r>
            <a:br>
              <a:rPr lang="en-US" dirty="0"/>
            </a:br>
            <a:r>
              <a:rPr lang="en-US" dirty="0"/>
              <a:t>which includes a global timing system. The next step is to consider synchronizing everything (</a:t>
            </a:r>
            <a:r>
              <a:rPr lang="en-US" dirty="0" err="1"/>
              <a:t>diagnostics+hardware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/>
              <a:t>Other labs are looking at White Rabbit implementations</a:t>
            </a:r>
            <a:r>
              <a:rPr lang="en-US" dirty="0">
                <a:solidFill>
                  <a:srgbClr val="FF0000"/>
                </a:solidFill>
              </a:rPr>
              <a:t>. We suggest forming a working group to study this.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077106-345E-DE69-EC81-127A46BF54CC}"/>
              </a:ext>
            </a:extLst>
          </p:cNvPr>
          <p:cNvSpPr txBox="1"/>
          <p:nvPr/>
        </p:nvSpPr>
        <p:spPr>
          <a:xfrm>
            <a:off x="10693860" y="5956717"/>
            <a:ext cx="119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T. </a:t>
            </a:r>
            <a:r>
              <a:rPr lang="en-US" dirty="0" err="1"/>
              <a:t>Satogata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03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76FB7-A2EE-377A-0A69-76EB4C7E2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1C7DC4-E07E-4404-06C5-B0DF0FAF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22" y="105456"/>
            <a:ext cx="10994339" cy="588549"/>
          </a:xfrm>
        </p:spPr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F1C03C-964D-37C1-7173-E193CB592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22" y="935065"/>
            <a:ext cx="12017222" cy="468048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Beam studies were carried out to address three different goals (future projects, model development, investigation of machine issues)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Efficient use of time during machine maintenance for further beam studies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Alternating between beam studies and machine maintenance optimizes time used for restoration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Future programs will require commissioning new diagnostics and capabilities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Developing a framework enabling the use of AI and fast data analysis is key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Working groups could be established to study specific issues. Beam loss, timing synchronization and management of fast data, integration with AI tools.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CASA is expecting to ramp up efforts in FY26 to support this effort ( PhD student/Ryan B.)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Identified issues will lead to beam studies for corrective action (BPM SOFS)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96536-2281-FFC4-58EE-378D3039E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18F0-B2F8-48AA-B674-4873E6DD54F2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7272E634-1038-2DBE-4699-B3C4C8DBD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2B4A8A-90A4-BC65-4ACF-0C1EAB03F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12" y="5330427"/>
            <a:ext cx="10583573" cy="1182727"/>
          </a:xfrm>
          <a:prstGeom prst="rect">
            <a:avLst/>
          </a:prstGeom>
        </p:spPr>
      </p:pic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6459289C-0EA0-933B-B809-A3E1713E3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</p:spPr>
        <p:txBody>
          <a:bodyPr/>
          <a:lstStyle/>
          <a:p>
            <a:r>
              <a:rPr lang="en-US" dirty="0"/>
              <a:t>Beam studies, machine performance and future development</a:t>
            </a:r>
          </a:p>
        </p:txBody>
      </p:sp>
    </p:spTree>
    <p:extLst>
      <p:ext uri="{BB962C8B-B14F-4D97-AF65-F5344CB8AC3E}">
        <p14:creationId xmlns:p14="http://schemas.microsoft.com/office/powerpoint/2010/main" val="39174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FA356A-1588-8476-3268-E01ADF374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72168"/>
            <a:ext cx="10379571" cy="678664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28DA69-7434-32C2-8419-F4CADF24D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750833"/>
            <a:ext cx="11707260" cy="587068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Timeline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Machine tuning and setup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Beam studies scope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Development for future projects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Optics characterization for model and procedural improvements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Targeted studies for resolving immediate machine issues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Analyzing time domain data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Use of AI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Analysis effort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Beam loss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Low energy run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Fast data Analysis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High speed data framework, global timing synchronization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White rabbit implementation 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conclusions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ABCAA5-3A88-9547-8743-D2FAF8238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FBA7-D2F7-469F-8ADA-2DB62341D843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1ACA85-45F7-27CF-FA3D-4DB9BDF75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Beam studies, machine performance and future development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B54941F-BD1F-4BB3-A492-CD071C146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672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734DA-104C-7CCC-D964-9940B4ED9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B8F3E3-CD67-8CC7-FA22-A69F616EE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72168"/>
            <a:ext cx="10379571" cy="678664"/>
          </a:xfrm>
        </p:spPr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0127D2-4290-3733-DB94-649A9FEB7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750833"/>
            <a:ext cx="11707260" cy="5870684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Started setting up for 1060 per linac on March 19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  <a:p>
            <a:r>
              <a:rPr lang="en-US" dirty="0"/>
              <a:t>March 19</a:t>
            </a:r>
            <a:r>
              <a:rPr lang="en-US" baseline="30000" dirty="0"/>
              <a:t>th</a:t>
            </a:r>
            <a:r>
              <a:rPr lang="en-US" dirty="0"/>
              <a:t> : Starting Cold Startup (</a:t>
            </a:r>
            <a:r>
              <a:rPr lang="en-US" dirty="0" err="1"/>
              <a:t>Nl</a:t>
            </a:r>
            <a:r>
              <a:rPr lang="en-US" dirty="0"/>
              <a:t>/SL phasing, M56 adjustments in ARC1/ARC2)</a:t>
            </a:r>
          </a:p>
          <a:p>
            <a:r>
              <a:rPr lang="en-US" dirty="0"/>
              <a:t>March 20th 8pm, starting ORFP, 22:34 ARC1 match done</a:t>
            </a:r>
          </a:p>
          <a:p>
            <a:r>
              <a:rPr lang="en-US" dirty="0"/>
              <a:t>March 22th . 6pm  starting ARC5 ORFP.</a:t>
            </a:r>
          </a:p>
          <a:p>
            <a:r>
              <a:rPr lang="en-US" dirty="0"/>
              <a:t>March 30</a:t>
            </a:r>
            <a:r>
              <a:rPr lang="en-US" baseline="30000" dirty="0"/>
              <a:t>h</a:t>
            </a:r>
            <a:r>
              <a:rPr lang="en-US" dirty="0"/>
              <a:t> 11pm finishing ARC8 ORFP</a:t>
            </a:r>
          </a:p>
          <a:p>
            <a:r>
              <a:rPr lang="en-US" dirty="0"/>
              <a:t>Apr 2</a:t>
            </a:r>
            <a:r>
              <a:rPr lang="en-US" baseline="30000" dirty="0"/>
              <a:t>nd</a:t>
            </a:r>
            <a:r>
              <a:rPr lang="en-US" dirty="0"/>
              <a:t> 7pm beam extracted to Hall C.</a:t>
            </a:r>
          </a:p>
          <a:p>
            <a:r>
              <a:rPr lang="en-US" dirty="0"/>
              <a:t>Apr 3</a:t>
            </a:r>
            <a:r>
              <a:rPr lang="en-US" baseline="30000" dirty="0"/>
              <a:t>rd</a:t>
            </a:r>
            <a:r>
              <a:rPr lang="en-US" dirty="0"/>
              <a:t> HALL D setup started.</a:t>
            </a:r>
          </a:p>
          <a:p>
            <a:r>
              <a:rPr lang="en-US" dirty="0"/>
              <a:t>Apr 4</a:t>
            </a:r>
            <a:r>
              <a:rPr lang="en-US" baseline="30000" dirty="0"/>
              <a:t>th</a:t>
            </a:r>
            <a:r>
              <a:rPr lang="en-US" dirty="0"/>
              <a:t> Hall D setup done.</a:t>
            </a:r>
          </a:p>
          <a:p>
            <a:r>
              <a:rPr lang="en-US" dirty="0"/>
              <a:t>Apr 6</a:t>
            </a:r>
            <a:r>
              <a:rPr lang="en-US" baseline="30000" dirty="0"/>
              <a:t>th  </a:t>
            </a:r>
            <a:r>
              <a:rPr lang="en-US" dirty="0"/>
              <a:t>three halls taking CW beam. (B,C,D)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Along the way, found four swapped quadrupole channels, one </a:t>
            </a:r>
            <a:r>
              <a:rPr lang="en-US" dirty="0" err="1">
                <a:solidFill>
                  <a:srgbClr val="FF0000"/>
                </a:solidFill>
              </a:rPr>
              <a:t>miswired</a:t>
            </a:r>
            <a:r>
              <a:rPr lang="en-US" dirty="0">
                <a:solidFill>
                  <a:srgbClr val="FF0000"/>
                </a:solidFill>
              </a:rPr>
              <a:t> SL quad</a:t>
            </a:r>
            <a:r>
              <a:rPr lang="en-US" dirty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64BA9-B329-82E1-91F1-940983053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7A3C-4A68-4D22-BCD5-AB1738D0E99F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DF5E2601-C90B-9D0B-AD4C-2DF66F71B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90A613D4-80B2-3104-44F7-F573B423EC27}"/>
              </a:ext>
            </a:extLst>
          </p:cNvPr>
          <p:cNvSpPr/>
          <p:nvPr/>
        </p:nvSpPr>
        <p:spPr>
          <a:xfrm>
            <a:off x="10210800" y="1333500"/>
            <a:ext cx="304800" cy="24511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FABA9C-E350-E9EF-33FE-F8DB5E41C973}"/>
              </a:ext>
            </a:extLst>
          </p:cNvPr>
          <p:cNvSpPr txBox="1"/>
          <p:nvPr/>
        </p:nvSpPr>
        <p:spPr>
          <a:xfrm>
            <a:off x="10511971" y="2235884"/>
            <a:ext cx="1592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Within allotted</a:t>
            </a:r>
            <a:br>
              <a:rPr lang="en-US" dirty="0"/>
            </a:br>
            <a:r>
              <a:rPr lang="en-US" dirty="0"/>
              <a:t>time</a:t>
            </a: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054C863C-F1DD-0E21-7C47-A0A97B691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</p:spPr>
        <p:txBody>
          <a:bodyPr/>
          <a:lstStyle/>
          <a:p>
            <a:r>
              <a:rPr lang="en-US" dirty="0"/>
              <a:t>Beam studies, machine performance and future development</a:t>
            </a:r>
          </a:p>
        </p:txBody>
      </p:sp>
    </p:spTree>
    <p:extLst>
      <p:ext uri="{BB962C8B-B14F-4D97-AF65-F5344CB8AC3E}">
        <p14:creationId xmlns:p14="http://schemas.microsoft.com/office/powerpoint/2010/main" val="1780714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FE895-B236-7703-B297-5ED471A7F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D4D027-EF7E-8065-6940-BE187382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72168"/>
            <a:ext cx="10379571" cy="678664"/>
          </a:xfrm>
        </p:spPr>
        <p:txBody>
          <a:bodyPr/>
          <a:lstStyle/>
          <a:p>
            <a:r>
              <a:rPr lang="en-US" dirty="0"/>
              <a:t>Analyzing machine tuning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8BA79C-0C79-AEFB-F653-9F5172347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750833"/>
            <a:ext cx="11707260" cy="5870684"/>
          </a:xfrm>
        </p:spPr>
        <p:txBody>
          <a:bodyPr/>
          <a:lstStyle/>
          <a:p>
            <a:r>
              <a:rPr lang="en-US" sz="2000" dirty="0"/>
              <a:t>Took regular beam envelope measurements (see talk by J. Samari). Very useful information for assessing transverse ma</a:t>
            </a:r>
            <a:r>
              <a:rPr lang="en-US" dirty="0"/>
              <a:t>tching as well as off nominal running due to misconfigured components</a:t>
            </a:r>
          </a:p>
          <a:p>
            <a:endParaRPr lang="en-US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4000F-1D97-ADC5-67A8-FFBD4C930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7A3C-4A68-4D22-BCD5-AB1738D0E99F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6D3F118-4199-36AC-C837-9D3B4A4E2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F9D1FFC3-0A27-3B2B-A9F0-8BED207D1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</p:spPr>
        <p:txBody>
          <a:bodyPr/>
          <a:lstStyle/>
          <a:p>
            <a:r>
              <a:rPr lang="en-US" dirty="0"/>
              <a:t>Beam studies, machine performance and future development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9137C9-EFAE-6674-53F1-42C636048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93" y="3479821"/>
            <a:ext cx="3843807" cy="1385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AE061A-1C71-6F97-7FD9-06B985556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1369" y="2237769"/>
            <a:ext cx="6518248" cy="386939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3E7604-3AF8-294B-2E75-9F8BAEA8B34B}"/>
              </a:ext>
            </a:extLst>
          </p:cNvPr>
          <p:cNvCxnSpPr/>
          <p:nvPr/>
        </p:nvCxnSpPr>
        <p:spPr>
          <a:xfrm flipH="1">
            <a:off x="10363200" y="2237769"/>
            <a:ext cx="1308100" cy="429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11B9138-D225-7C98-92FF-5BB5AE3795E9}"/>
              </a:ext>
            </a:extLst>
          </p:cNvPr>
          <p:cNvSpPr txBox="1"/>
          <p:nvPr/>
        </p:nvSpPr>
        <p:spPr>
          <a:xfrm>
            <a:off x="10956802" y="1868437"/>
            <a:ext cx="1279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prebuncher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519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7337A-0CB7-6B3B-0811-21157F315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9DAA8D-5AA8-6755-065B-73A55FC64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72168"/>
            <a:ext cx="10379571" cy="678664"/>
          </a:xfrm>
        </p:spPr>
        <p:txBody>
          <a:bodyPr/>
          <a:lstStyle/>
          <a:p>
            <a:r>
              <a:rPr lang="en-US" dirty="0"/>
              <a:t>Beam studies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03239F-894E-5D14-6B56-248CA9592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750833"/>
            <a:ext cx="11707260" cy="587068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About 111.3 hours.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Mainly in three buckets: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Development for future projects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Optics characterizations for model impro.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Targeted studies for machine issues.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      Essential part of successful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machine running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716F7-9C91-C800-6FD7-C8F03A668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FBA7-D2F7-469F-8ADA-2DB62341D843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25D732-F16C-3900-F64B-B4313A42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Beam studies, machine performance and future development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99AF671F-4C83-8D3D-EC78-31CA1B062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Chart, pie chart&#10;&#10;AI-generated content may be incorrect.">
            <a:extLst>
              <a:ext uri="{FF2B5EF4-FFF2-40B4-BE49-F238E27FC236}">
                <a16:creationId xmlns:a16="http://schemas.microsoft.com/office/drawing/2014/main" id="{BE02DD2A-9888-D4E8-6F71-BD1EFC98B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221" y="895432"/>
            <a:ext cx="6948980" cy="521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52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B5E7F-6E76-F371-BDBA-43B94577C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B2EEE2-AE23-FEA4-02B6-ED29C53A4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72168"/>
            <a:ext cx="10379571" cy="678664"/>
          </a:xfrm>
        </p:spPr>
        <p:txBody>
          <a:bodyPr/>
          <a:lstStyle/>
          <a:p>
            <a:r>
              <a:rPr lang="en-US" dirty="0"/>
              <a:t>Beam studies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D5A058-21C6-09A3-A3E9-033E4EEF5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750833"/>
            <a:ext cx="11707260" cy="587068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Managing list of beam studies</a:t>
            </a:r>
            <a:br>
              <a:rPr lang="en-US" dirty="0"/>
            </a:br>
            <a:r>
              <a:rPr lang="en-US" dirty="0"/>
              <a:t>could be better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In particular, tracking what is partially </a:t>
            </a:r>
            <a:br>
              <a:rPr lang="en-US" dirty="0"/>
            </a:br>
            <a:r>
              <a:rPr lang="en-US" dirty="0"/>
              <a:t>completed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Efficient use of machine </a:t>
            </a:r>
            <a:br>
              <a:rPr lang="en-US" dirty="0"/>
            </a:br>
            <a:r>
              <a:rPr lang="en-US" dirty="0"/>
              <a:t>maintenance time is key.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37997D-A79C-9FEC-7880-A6052AE46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FBA7-D2F7-469F-8ADA-2DB62341D843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F870E2-8674-7933-D576-7252EA102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Beam studies, machine performance and future development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918641F-C731-22AE-75D6-03FDEC6AA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9246DC-7D28-27DC-7516-79BE9CDA1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601" y="818679"/>
            <a:ext cx="6453598" cy="544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50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5A06F68-5351-5761-89B7-B39BD61B7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BBE9384-DA2F-BC90-7A7E-EAC8DFD2A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studies for MOLLER experiment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D322D4E-2E37-88CD-578D-06FAE8C2B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MOLLER experiment</a:t>
            </a:r>
            <a:br>
              <a:rPr lang="en-US" dirty="0"/>
            </a:br>
            <a:r>
              <a:rPr lang="en-US" dirty="0"/>
              <a:t>required many beam </a:t>
            </a:r>
            <a:br>
              <a:rPr lang="en-US" dirty="0"/>
            </a:br>
            <a:r>
              <a:rPr lang="en-US" dirty="0"/>
              <a:t>studies to prove readiness.</a:t>
            </a:r>
          </a:p>
          <a:p>
            <a:endParaRPr lang="en-US" dirty="0"/>
          </a:p>
          <a:p>
            <a:r>
              <a:rPr lang="en-US" dirty="0"/>
              <a:t>Successfully completed most of ?</a:t>
            </a:r>
            <a:br>
              <a:rPr lang="en-US" dirty="0"/>
            </a:br>
            <a:r>
              <a:rPr lang="en-US" dirty="0"/>
              <a:t>them. 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Compton polarimeter still need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to be finalized (laser failure)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F48E4B-CE5E-F748-C260-9DAAA6814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F257-7C93-4DAA-B5D0-02156A1E36E3}" type="datetime1">
              <a:rPr lang="en-US" smtClean="0"/>
              <a:t>10/6/2025</a:t>
            </a:fld>
            <a:endParaRPr lang="en-US" dirty="0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CEA6A7F1-0C87-6940-34A1-01CDB412D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504" y="1210615"/>
            <a:ext cx="7864401" cy="4123385"/>
          </a:xfrm>
          <a:prstGeom prst="rect">
            <a:avLst/>
          </a:prstGeom>
        </p:spPr>
      </p:pic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B2F859BF-0122-5871-F390-D74AA66C7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</p:spPr>
        <p:txBody>
          <a:bodyPr/>
          <a:lstStyle/>
          <a:p>
            <a:r>
              <a:rPr lang="en-US" dirty="0"/>
              <a:t>Beam studies, machine performance and future development</a:t>
            </a:r>
          </a:p>
        </p:txBody>
      </p:sp>
    </p:spTree>
    <p:extLst>
      <p:ext uri="{BB962C8B-B14F-4D97-AF65-F5344CB8AC3E}">
        <p14:creationId xmlns:p14="http://schemas.microsoft.com/office/powerpoint/2010/main" val="1898302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B83F0-2177-3146-CCD1-87D0ED092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D97A834-C9EB-B6BA-05BE-EC82AF0CA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013695B-E5D3-13E2-6C5D-1A33290B6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studies for </a:t>
            </a:r>
            <a:r>
              <a:rPr lang="en-US" dirty="0" err="1"/>
              <a:t>Hypernuclear</a:t>
            </a:r>
            <a:r>
              <a:rPr lang="en-US" dirty="0"/>
              <a:t> exp. (SLI test)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82424B8-8D05-BC82-90A3-F46EFA5AC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BD7B9CE-1F1A-CC58-B053-918AC4840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F257-7C93-4DAA-B5D0-02156A1E36E3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E8483156-BDC9-AC36-BED4-5E300E2BC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</p:spPr>
        <p:txBody>
          <a:bodyPr/>
          <a:lstStyle/>
          <a:p>
            <a:r>
              <a:rPr lang="en-US" dirty="0"/>
              <a:t>Beam studies, machine performance and future development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EC3EEE-A111-F839-E53B-1ECCEC45C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93" y="1473200"/>
            <a:ext cx="5027608" cy="2362200"/>
          </a:xfrm>
          <a:prstGeom prst="rect">
            <a:avLst/>
          </a:prstGeom>
        </p:spPr>
      </p:pic>
      <p:pic>
        <p:nvPicPr>
          <p:cNvPr id="21" name="Picture 20" descr="Graphical user interface&#10;&#10;AI-generated content may be incorrect.">
            <a:extLst>
              <a:ext uri="{FF2B5EF4-FFF2-40B4-BE49-F238E27FC236}">
                <a16:creationId xmlns:a16="http://schemas.microsoft.com/office/drawing/2014/main" id="{B60BFE42-B678-F15E-0548-1A1763D7C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660" y="1574774"/>
            <a:ext cx="2579607" cy="198975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6F741D7-AB33-517D-9902-53AE29CA7504}"/>
              </a:ext>
            </a:extLst>
          </p:cNvPr>
          <p:cNvSpPr txBox="1"/>
          <p:nvPr/>
        </p:nvSpPr>
        <p:spPr>
          <a:xfrm>
            <a:off x="524933" y="4114800"/>
            <a:ext cx="105580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Analysis continuing over SAM.  SLI appears to produce interference pattern. </a:t>
            </a:r>
            <a:br>
              <a:rPr lang="en-US" dirty="0"/>
            </a:br>
            <a:r>
              <a:rPr lang="en-US" dirty="0"/>
              <a:t>Preliminary estimates using Harp at 3C12 indicate that energy spread was &lt;5e-5.</a:t>
            </a:r>
          </a:p>
          <a:p>
            <a:r>
              <a:rPr lang="en-US" dirty="0"/>
              <a:t> MOMOD was revived successfully. 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Future beam studies planned this next running period for reviving Krest, finish SLI and MOMOD commissioning.</a:t>
            </a:r>
          </a:p>
        </p:txBody>
      </p:sp>
    </p:spTree>
    <p:extLst>
      <p:ext uri="{BB962C8B-B14F-4D97-AF65-F5344CB8AC3E}">
        <p14:creationId xmlns:p14="http://schemas.microsoft.com/office/powerpoint/2010/main" val="101477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49806-4E13-3B86-9E48-A30B60C40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22484E6-FD16-503A-25E1-186867024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868FB6F-DF84-26C1-E4E3-8AFCDAE0F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studies for model improvement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27FBCB2-7828-2DF8-4F16-F2E64033C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58F00A7-DFD0-6FFA-49C1-81D34D989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F257-7C93-4DAA-B5D0-02156A1E36E3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DC2989C6-8A06-21C5-8865-B70514046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</p:spPr>
        <p:txBody>
          <a:bodyPr/>
          <a:lstStyle/>
          <a:p>
            <a:r>
              <a:rPr lang="en-US" dirty="0"/>
              <a:t>Beam studies, machine performance and future development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1AE5C2-7961-E474-B4FC-5A0DBAF8A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134" y="1229317"/>
            <a:ext cx="4390516" cy="24546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BE5610-4C98-D248-A04D-10B8A9036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52" y="3902309"/>
            <a:ext cx="4396348" cy="24264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4430372-25E5-3FBB-888C-675CD7AE9681}"/>
              </a:ext>
            </a:extLst>
          </p:cNvPr>
          <p:cNvSpPr/>
          <p:nvPr/>
        </p:nvSpPr>
        <p:spPr>
          <a:xfrm>
            <a:off x="2861733" y="2040467"/>
            <a:ext cx="1608667" cy="177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B8BF740-71C9-5A4B-5153-8DDD9DAA0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093" y="1229317"/>
            <a:ext cx="4466107" cy="24546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D3926BB-D9DC-C108-3FB9-0615ABC5D390}"/>
              </a:ext>
            </a:extLst>
          </p:cNvPr>
          <p:cNvSpPr txBox="1"/>
          <p:nvPr/>
        </p:nvSpPr>
        <p:spPr>
          <a:xfrm>
            <a:off x="5413162" y="3977806"/>
            <a:ext cx="55289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Many of these studies were done by taking advantage of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time available during machine maintenance days.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Resulting in new tools, procedural improvements and/or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checking specifications against MOLLER requirements.</a:t>
            </a:r>
          </a:p>
        </p:txBody>
      </p:sp>
    </p:spTree>
    <p:extLst>
      <p:ext uri="{BB962C8B-B14F-4D97-AF65-F5344CB8AC3E}">
        <p14:creationId xmlns:p14="http://schemas.microsoft.com/office/powerpoint/2010/main" val="2883719904"/>
      </p:ext>
    </p:extLst>
  </p:cSld>
  <p:clrMapOvr>
    <a:masterClrMapping/>
  </p:clrMapOvr>
</p:sld>
</file>

<file path=ppt/theme/theme1.xml><?xml version="1.0" encoding="utf-8"?>
<a:theme xmlns:a="http://schemas.openxmlformats.org/drawingml/2006/main" name="Jefferson Lab Theme 1">
  <a:themeElements>
    <a:clrScheme name="JLab Color Theme 1">
      <a:dk1>
        <a:srgbClr val="000000"/>
      </a:dk1>
      <a:lt1>
        <a:srgbClr val="FFFFFF"/>
      </a:lt1>
      <a:dk2>
        <a:srgbClr val="1C5068"/>
      </a:dk2>
      <a:lt2>
        <a:srgbClr val="8397A9"/>
      </a:lt2>
      <a:accent1>
        <a:srgbClr val="C31230"/>
      </a:accent1>
      <a:accent2>
        <a:srgbClr val="10A1AF"/>
      </a:accent2>
      <a:accent3>
        <a:srgbClr val="5E5E5E"/>
      </a:accent3>
      <a:accent4>
        <a:srgbClr val="821282"/>
      </a:accent4>
      <a:accent5>
        <a:srgbClr val="385723"/>
      </a:accent5>
      <a:accent6>
        <a:srgbClr val="BF9000"/>
      </a:accent6>
      <a:hlink>
        <a:srgbClr val="1C5068"/>
      </a:hlink>
      <a:folHlink>
        <a:srgbClr val="10A1A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ffersonLabTemplate_JG_2502" id="{4D6FAADA-1D6A-2342-8AD4-634F40DEB6C9}" vid="{A7D0D775-8475-364C-82CC-419FF2D569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b4d7ee1f-4fb3-4f06-9037-2b5b522042ab}" enabled="0" method="" siteId="{b4d7ee1f-4fb3-4f06-9037-2b5b522042a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Hall A FFB Studies 04-25-2025</Template>
  <TotalTime>10457</TotalTime>
  <Words>1268</Words>
  <Application>Microsoft Office PowerPoint</Application>
  <PresentationFormat>Widescreen</PresentationFormat>
  <Paragraphs>205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Jefferson Lab Theme 1</vt:lpstr>
      <vt:lpstr>Beam studies, machine performance and future development</vt:lpstr>
      <vt:lpstr>Outline</vt:lpstr>
      <vt:lpstr>Timeline</vt:lpstr>
      <vt:lpstr>Analyzing machine tuning</vt:lpstr>
      <vt:lpstr>Beam studies</vt:lpstr>
      <vt:lpstr>Beam studies (cont)</vt:lpstr>
      <vt:lpstr>Beam studies for MOLLER experiment</vt:lpstr>
      <vt:lpstr>Beam studies for Hypernuclear exp. (SLI test)</vt:lpstr>
      <vt:lpstr>Beam studies for model improvement</vt:lpstr>
      <vt:lpstr>Beam studies in time and frequency domain</vt:lpstr>
      <vt:lpstr>JLab Example:  Hall A FFB Orbit/Trajectory Attenuation</vt:lpstr>
      <vt:lpstr>Making use of machine maintenance for beam studies</vt:lpstr>
      <vt:lpstr>Using AI to identify machine patterns</vt:lpstr>
      <vt:lpstr>Global timing system?</vt:lpstr>
      <vt:lpstr>Final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SDDS and the SDDS Toolkit</dc:title>
  <dc:creator>Nick Sereno</dc:creator>
  <cp:lastModifiedBy>Yves Roblin</cp:lastModifiedBy>
  <cp:revision>331</cp:revision>
  <cp:lastPrinted>2024-11-21T18:51:38Z</cp:lastPrinted>
  <dcterms:created xsi:type="dcterms:W3CDTF">2025-04-29T00:22:49Z</dcterms:created>
  <dcterms:modified xsi:type="dcterms:W3CDTF">2025-10-06T15:17:26Z</dcterms:modified>
</cp:coreProperties>
</file>