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4"/>
    <p:sldMasterId id="2147483685" r:id="rId5"/>
  </p:sldMasterIdLst>
  <p:notesMasterIdLst>
    <p:notesMasterId r:id="rId21"/>
  </p:notesMasterIdLst>
  <p:sldIdLst>
    <p:sldId id="291" r:id="rId6"/>
    <p:sldId id="399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8" r:id="rId17"/>
    <p:sldId id="396" r:id="rId18"/>
    <p:sldId id="385" r:id="rId19"/>
    <p:sldId id="397" r:id="rId20"/>
  </p:sldIdLst>
  <p:sldSz cx="12192000" cy="6858000"/>
  <p:notesSz cx="6858000" cy="9144000"/>
  <p:embeddedFontLst>
    <p:embeddedFont>
      <p:font typeface="Arial Black" panose="020B0604020202020204" pitchFamily="34" charset="0"/>
      <p:bold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198"/>
    <a:srgbClr val="CD5F04"/>
    <a:srgbClr val="FF9300"/>
    <a:srgbClr val="385723"/>
    <a:srgbClr val="CD7801"/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1"/>
    <p:restoredTop sz="94521"/>
  </p:normalViewPr>
  <p:slideViewPr>
    <p:cSldViewPr snapToGrid="0">
      <p:cViewPr varScale="1">
        <p:scale>
          <a:sx n="120" d="100"/>
          <a:sy n="120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10/6/25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Run Overview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9B4AC16-90B8-6646-9003-8BED1846EBAF}" type="datetime1">
              <a:rPr lang="en-US" smtClean="0"/>
              <a:t>10/7/25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Run Overview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C2D9B2A-4014-DC4C-BA68-60B118A1C2BB}" type="datetime1">
              <a:rPr lang="en-US" smtClean="0"/>
              <a:t>10/7/25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Run Overview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EAE2ED5C-56CC-924D-A0AB-F96EF1E70FF2}" type="datetime1">
              <a:rPr lang="en-US" smtClean="0"/>
              <a:t>10/7/25</a:t>
            </a:fld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Run Overview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5735F1-E8EC-774D-9E5C-605CFA095282}" type="datetime1">
              <a:rPr lang="en-US" smtClean="0"/>
              <a:t>10/7/25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0" cy="6076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9094" y="6343229"/>
            <a:ext cx="269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4" y="610558"/>
            <a:ext cx="11561038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39094" y="4070981"/>
            <a:ext cx="11154058" cy="12469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 Science and Technology Review of Jefferson Lab July 19-21, 2022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358" y="6476356"/>
            <a:ext cx="1759328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5686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1" y="6063449"/>
            <a:ext cx="12192000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76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3" y="161927"/>
            <a:ext cx="11425236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990600"/>
            <a:ext cx="11372771" cy="5181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451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72E877-54EF-3AC0-E7D3-14415E9DB3C2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DA797733-415B-AF49-B509-4878C3DA737C}" type="datetime1">
              <a:rPr lang="en-US" smtClean="0"/>
              <a:t>10/7/25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Run Overview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Run Overview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2546B7C-48A3-724E-BE60-21073081D653}" type="datetime1">
              <a:rPr lang="en-US" smtClean="0"/>
              <a:t>10/7/25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Run Overview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84CD54C-EF70-584D-BE27-898E12151857}" type="datetime1">
              <a:rPr lang="en-US" smtClean="0"/>
              <a:t>10/7/25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Run Overview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3C5953A0-0D78-404B-BFDB-2CD1C39C43D8}" type="datetime1">
              <a:rPr lang="en-US" smtClean="0"/>
              <a:t>10/7/25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Run Overview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4" y="165035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928067"/>
            <a:ext cx="11044706" cy="528256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0229EEA1-80B4-364F-8CA0-02366D0A0A02}" type="datetime1">
              <a:rPr lang="en-US" smtClean="0"/>
              <a:t>10/7/25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Run Overview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3C5B3E17-D1A2-1D4F-A3B8-1059DBBFEC77}" type="datetime1">
              <a:rPr lang="en-US" smtClean="0"/>
              <a:t>10/7/25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Eduard Pozdeyev, Run Overview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D37FFC78-8F4D-AE4E-8A93-B385BB1B94F9}" type="datetime1">
              <a:rPr lang="en-US" smtClean="0"/>
              <a:t>10/7/25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659" y="289937"/>
            <a:ext cx="1137809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563" y="1508761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5812406" y="6659562"/>
            <a:ext cx="280401" cy="10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659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310" y="6510173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7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09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1690577"/>
            <a:ext cx="6630858" cy="1353469"/>
          </a:xfrm>
        </p:spPr>
        <p:txBody>
          <a:bodyPr>
            <a:noAutofit/>
          </a:bodyPr>
          <a:lstStyle/>
          <a:p>
            <a:r>
              <a:rPr lang="en-US" dirty="0"/>
              <a:t>FY25 Run Summary and FY26 Projections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8155761" cy="529861"/>
          </a:xfrm>
        </p:spPr>
        <p:txBody>
          <a:bodyPr>
            <a:noAutofit/>
          </a:bodyPr>
          <a:lstStyle/>
          <a:p>
            <a:r>
              <a:rPr lang="en-US" dirty="0"/>
              <a:t>2025 Run Retreat</a:t>
            </a:r>
          </a:p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10/07/2025</a:t>
            </a:r>
            <a:endParaRPr lang="en-US" sz="2400" dirty="0"/>
          </a:p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Eduard Pozdeyev</a:t>
            </a:r>
          </a:p>
          <a:p>
            <a:r>
              <a:rPr lang="en-US" sz="2000" dirty="0"/>
              <a:t>Director of Accelerator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A6686A-162C-72A0-E085-C23EB51C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0B1E6-1A2A-B6DB-F469-03812D3C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EF9628-63CC-208D-6796-E8E42327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OFI: Project Planning, Approval, and Execution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95175-51C6-AB8A-A19A-EFD11A5DF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are lacking process to initiate, approve, and track CEBAF improvement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Projects do not follow best practices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This is related in part to the first bullet but partially to established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results 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Underperforming or failed CEBAF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Unplanned work requests, schedule conflicts, unplanned funding requests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Inconsistent approach to reviews and approvals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to establish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Process to initiate, approve, and track CEBAF projects on the division level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Graded, with clear rules, tracking on the division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CEBAF configuration Control Committee to ensure projects follow established process and best engineering practices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8A914D-F2E3-493F-BEE6-96980B2A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D2C7-C0C0-BC44-B0D6-1C3EF0C7DEDF}" type="datetime1">
              <a:rPr lang="en-US" smtClean="0"/>
              <a:t>10/7/25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9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BBC956-FE1C-FF29-0061-1AF7917B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2B49D-B197-32C2-2B0D-1CCE83DF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CB7EE3-900D-A19C-0C21-D4350130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Effort To Improve Reliability [1]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341E7-D5AC-49B6-4AF3-F5CB01BE1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Systematic improvement of reliability requires systematic approach to addressing issues causing downtime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Continue investments in reliability of accelerator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 to review and refresh inventory of critical spares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a well-thought, integrated plan to address Obsolescence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address these issues efficiently, SMEs need to understand main contributions to downtime on the sub-system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Ops provide downtime report by accelerator systems – it is just an indicator, insufficient to understand what specifically causes downtime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SMEs and system owners need to dig a level down into failure data to find main contributors to downtime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Some system owners do it better than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Obsolescence analysis is required to predict future needs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3A1516-81FE-A1FA-E2D9-6BE8AEF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C121-946E-5C40-9BA6-C70EF70740DA}" type="datetime1">
              <a:rPr lang="en-US" smtClean="0"/>
              <a:t>10/7/25</a:t>
            </a:fld>
            <a:endParaRPr lang="en-US"/>
          </a:p>
        </p:txBody>
      </p:sp>
      <p:pic>
        <p:nvPicPr>
          <p:cNvPr id="8" name="Picture 7" descr="Graphical user interface&#10;&#10;AI-generated content may be incorrect.">
            <a:extLst>
              <a:ext uri="{FF2B5EF4-FFF2-40B4-BE49-F238E27FC236}">
                <a16:creationId xmlns:a16="http://schemas.microsoft.com/office/drawing/2014/main" id="{A2BC44B1-F9FF-1520-812A-D5A32430D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91" y="1366590"/>
            <a:ext cx="2111437" cy="14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1A042-929E-03B1-AAED-78461DDE1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2176B7-366D-801C-5A25-7139BFDA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CCC3D-85FF-0CFC-39CC-C757C2B6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C465F3-F8D4-1600-65C7-4BB8DBF8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Effort To Improve Reliability [2]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03EF6-AFD9-EDD9-D750-821CC14FD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928067"/>
            <a:ext cx="11044706" cy="54025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 wants 85% CEBAF reliability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Data-driven approach to meet reliability is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Allocate reliability numbers for each high-level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Group leaders/system owners develop a plan how they are going to meet the allocated downtime number and provide the plan to the Director of Accelerator Ops and Division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This requires understanding main downtime contributions for each system based on the actual downtime data and developing a plan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This plan will have to be executed working with the Division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reliability numbers are those during June – August 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I’ll distribute those numbers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 numbers can be iteratively adjusted and redistributed depending on feedback and projected cost/effort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Analize what you need to do to meet those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and provide plans clearly showing analysis and response to 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FD26CC-2A6F-E436-050A-4C6F8A8F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8F2D-F0B0-E746-ACCE-0F8ECBDFEBBC}" type="datetime1">
              <a:rPr lang="en-US" smtClean="0"/>
              <a:t>10/7/25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0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832BC4-E14E-58EC-1244-C0E79E96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6B487-26B7-597F-3EB5-6C23A8BD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A790B8-02A9-513B-08AA-D2AF451B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FY26 Run Projections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0C41D-CCC7-4E8A-2F67-4C8B8CD3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Halls B,C,D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Polarized bam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FY26 Run to begin in February, Feb 6</a:t>
            </a:r>
            <a:r>
              <a:rPr lang="en-US" baseline="30000" dirty="0"/>
              <a:t>th </a:t>
            </a:r>
            <a:r>
              <a:rPr lang="en-US" dirty="0"/>
              <a:t>(dates are tentative)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25 weeks of running including restore and reconfiguration: 23 + 2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runs in 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Low energy run: 700 MeV/pass, Feb 20 – Apr 20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High energy run: 2.1 MeV/pass, Apr 4 – Jul 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Beam intensity and power: up to 80 </a:t>
            </a:r>
            <a:r>
              <a:rPr lang="en-US" sz="2200" dirty="0" err="1"/>
              <a:t>uA</a:t>
            </a:r>
            <a:r>
              <a:rPr lang="en-US" sz="2200" dirty="0"/>
              <a:t> to </a:t>
            </a:r>
            <a:r>
              <a:rPr lang="en-US" sz="2200" dirty="0" err="1"/>
              <a:t>xC</a:t>
            </a:r>
            <a:r>
              <a:rPr lang="en-US" sz="2200" dirty="0"/>
              <a:t> and 860 kW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Arc magnet reconfiguration between the low and high energy runs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61333D-82D3-5D1F-483B-C3D4C071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F7F-CA03-8640-8319-40C15053576D}" type="datetime1">
              <a:rPr lang="en-US" smtClean="0"/>
              <a:t>10/7/25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816FCF-F2CC-CE97-97B3-4BD863EE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7EEE5-4CD4-D332-E6AD-2EFEAF8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90E497-B77B-D43A-2BBD-7798B171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F8525-1558-8CE7-C30B-C9B8E71CF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Excellent FY25 Run with 12 GeV era record reliability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Issues and opportunities for improvement exist. They will be discussed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consistent effort to maintain CEBAF Operations at this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3C1CEA-A607-32E4-4336-E14E2ADA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B2F5-6401-8E45-A89F-A2685065E0F0}" type="datetime1">
              <a:rPr lang="en-US" smtClean="0"/>
              <a:t>10/7/25</a:t>
            </a:fld>
            <a:endParaRPr lang="en-US"/>
          </a:p>
        </p:txBody>
      </p:sp>
      <p:pic>
        <p:nvPicPr>
          <p:cNvPr id="8" name="Picture 7" descr="A person in a garment&#10;&#10;AI-generated content may be incorrect.">
            <a:extLst>
              <a:ext uri="{FF2B5EF4-FFF2-40B4-BE49-F238E27FC236}">
                <a16:creationId xmlns:a16="http://schemas.microsoft.com/office/drawing/2014/main" id="{2B4E9FB3-165C-CE5C-88C7-F7E54339B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590" y="3064375"/>
            <a:ext cx="2490820" cy="24586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F72FCB-27F4-5276-CCBD-8A402ECE6C9B}"/>
              </a:ext>
            </a:extLst>
          </p:cNvPr>
          <p:cNvSpPr/>
          <p:nvPr/>
        </p:nvSpPr>
        <p:spPr>
          <a:xfrm>
            <a:off x="5231756" y="2602710"/>
            <a:ext cx="17284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WANT YOU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ECFC5D-A32E-391B-72EC-9EB7F499EE44}"/>
              </a:ext>
            </a:extLst>
          </p:cNvPr>
          <p:cNvSpPr/>
          <p:nvPr/>
        </p:nvSpPr>
        <p:spPr>
          <a:xfrm>
            <a:off x="3861702" y="5523055"/>
            <a:ext cx="44685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IMPROVE CEBAF OPERATIONS</a:t>
            </a:r>
          </a:p>
        </p:txBody>
      </p:sp>
    </p:spTree>
    <p:extLst>
      <p:ext uri="{BB962C8B-B14F-4D97-AF65-F5344CB8AC3E}">
        <p14:creationId xmlns:p14="http://schemas.microsoft.com/office/powerpoint/2010/main" val="197076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16FBE5-E3F8-ECD8-CEBE-A46F2793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76E20-303F-0A62-C4B8-36CC7B02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6DE53B-64F1-C913-BA28-84996254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FY25 Delivered Beam Hours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F8CCDB-6518-7F4A-83BB-C12B403A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B59C-0511-7F4F-815C-913D5CF5C345}" type="datetime1">
              <a:rPr lang="en-US" smtClean="0"/>
              <a:t>10/7/25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254769-6685-AD83-FAAF-040F2FFC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80" y="1012374"/>
            <a:ext cx="9171934" cy="457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6770F4-597A-89F7-D833-E78218A69F6C}"/>
              </a:ext>
            </a:extLst>
          </p:cNvPr>
          <p:cNvSpPr txBox="1"/>
          <p:nvPr/>
        </p:nvSpPr>
        <p:spPr>
          <a:xfrm>
            <a:off x="1245480" y="5695873"/>
            <a:ext cx="9171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Integrated total delivered beam hours. The plot shows DOE expected hours calculated from the assumption of 3000h over 24 weeks (orange) and the actual delivered beam hours (blue).</a:t>
            </a:r>
          </a:p>
        </p:txBody>
      </p:sp>
    </p:spTree>
    <p:extLst>
      <p:ext uri="{BB962C8B-B14F-4D97-AF65-F5344CB8AC3E}">
        <p14:creationId xmlns:p14="http://schemas.microsoft.com/office/powerpoint/2010/main" val="292992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0F1EE1-4DE2-E5B2-DE34-DF40FC7E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1C42B-E68A-5F5F-E074-936DA163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7D6C40-9F1D-2914-E60C-E1B7416A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Retreat Goals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C1136-CB49-5C80-7456-70EFFCD3D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Summarize the FY25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strengths and weaknesses. Identify opportunities for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Outline goals and discuss technical plans, ensure they are aligned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Address charge with respect to your systems. Do others see it same way?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Written report after the Run with input from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B5B1EF-1DAF-0ABA-8C24-71F1B9CE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8274-F548-C943-A942-60645A8CC581}" type="datetime1">
              <a:rPr lang="en-US" smtClean="0"/>
              <a:t>10/7/25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4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76F9F5-03F5-95F6-AF4F-283962DE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47F81F-518A-C420-DEE3-1FB10719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A8B1B2-8036-7A22-2E83-F3550274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FY25 Run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9C682-429E-3712-056E-84962E2E7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928068"/>
            <a:ext cx="11044706" cy="28783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22 weeks of Physics + 2 weeks of beam restore (03/19 – 09/03, 2025)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Hall A operations stopped on 08/25 (21 weeks of Physics)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 gain 1060 MeV/linac (E</a:t>
            </a:r>
            <a:r>
              <a:rPr lang="en-US" baseline="-25000" dirty="0"/>
              <a:t>5.5</a:t>
            </a:r>
            <a:r>
              <a:rPr lang="en-US" dirty="0"/>
              <a:t> = 11.7 GeV)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Delivered beam power up to 830 kW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Polarized beams to Halls A, B, C,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FY25 Delivered Beam Statistics (hours)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07A3D9-F85A-66EF-76FD-908A909B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519-152C-3848-835D-2B7E15A77AD3}" type="datetime1">
              <a:rPr lang="en-US" smtClean="0"/>
              <a:t>10/7/25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2C5651-DBB5-B646-5078-D4231267F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41783"/>
              </p:ext>
            </p:extLst>
          </p:nvPr>
        </p:nvGraphicFramePr>
        <p:xfrm>
          <a:off x="3600142" y="3652282"/>
          <a:ext cx="4462610" cy="2535867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3211513">
                  <a:extLst>
                    <a:ext uri="{9D8B030D-6E8A-4147-A177-3AD203B41FA5}">
                      <a16:colId xmlns:a16="http://schemas.microsoft.com/office/drawing/2014/main" val="2242155883"/>
                    </a:ext>
                  </a:extLst>
                </a:gridCol>
                <a:gridCol w="1251097">
                  <a:extLst>
                    <a:ext uri="{9D8B030D-6E8A-4147-A177-3AD203B41FA5}">
                      <a16:colId xmlns:a16="http://schemas.microsoft.com/office/drawing/2014/main" val="25256880"/>
                    </a:ext>
                  </a:extLst>
                </a:gridCol>
              </a:tblGrid>
              <a:tr h="359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Total delivered beam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273879"/>
                  </a:ext>
                </a:extLst>
              </a:tr>
              <a:tr h="359260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Delivered research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2767.4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613582"/>
                  </a:ext>
                </a:extLst>
              </a:tr>
              <a:tr h="359260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Delivered beam study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30757"/>
                  </a:ext>
                </a:extLst>
              </a:tr>
              <a:tr h="359260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Delivered tuning, setup, restore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325.7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83835"/>
                  </a:ext>
                </a:extLst>
              </a:tr>
              <a:tr h="380307">
                <a:tc>
                  <a:txBody>
                    <a:bodyPr/>
                    <a:lstStyle/>
                    <a:p>
                      <a:r>
                        <a:rPr lang="en-US" sz="1600" dirty="0"/>
                        <a:t>Unscheduled failure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70582"/>
                  </a:ext>
                </a:extLst>
              </a:tr>
              <a:tr h="359260">
                <a:tc>
                  <a:txBody>
                    <a:bodyPr/>
                    <a:lstStyle/>
                    <a:p>
                      <a:r>
                        <a:rPr lang="en-US" sz="1600" dirty="0"/>
                        <a:t>Total scheduled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3736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95527"/>
                  </a:ext>
                </a:extLst>
              </a:tr>
              <a:tr h="359260">
                <a:tc>
                  <a:txBody>
                    <a:bodyPr/>
                    <a:lstStyle/>
                    <a:p>
                      <a:r>
                        <a:rPr lang="en-US" sz="1600" dirty="0"/>
                        <a:t>Reliability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8976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A4C1424-CE00-8A3A-24BB-8F03C8ABDF00}"/>
              </a:ext>
            </a:extLst>
          </p:cNvPr>
          <p:cNvSpPr/>
          <p:nvPr/>
        </p:nvSpPr>
        <p:spPr>
          <a:xfrm rot="20379627">
            <a:off x="8162628" y="3073998"/>
            <a:ext cx="30912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DOE Requirement for FY25, </a:t>
            </a:r>
          </a:p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delivered 3000 h,</a:t>
            </a:r>
          </a:p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exceeded by 8%.</a:t>
            </a:r>
          </a:p>
        </p:txBody>
      </p:sp>
    </p:spTree>
    <p:extLst>
      <p:ext uri="{BB962C8B-B14F-4D97-AF65-F5344CB8AC3E}">
        <p14:creationId xmlns:p14="http://schemas.microsoft.com/office/powerpoint/2010/main" val="182459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18A438-65C3-28FD-BDAB-BCA8C029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A6239-4685-34EB-1932-A36562DC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34CC62-59A6-BAF8-944C-3280AE71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FY25 Run Reliability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71AA76-53DC-8B21-FB46-437B9F8E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936B-7228-E84C-9EE3-1E5D20BCA2CD}" type="datetime1">
              <a:rPr lang="en-US" smtClean="0"/>
              <a:t>10/7/25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44CCC-AC51-F2DE-E42E-1DD80E14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25" y="1013820"/>
            <a:ext cx="9471950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E395C6-1FB5-EACE-DB60-F21BD8689FCD}"/>
              </a:ext>
            </a:extLst>
          </p:cNvPr>
          <p:cNvSpPr txBox="1"/>
          <p:nvPr/>
        </p:nvSpPr>
        <p:spPr>
          <a:xfrm>
            <a:off x="1360025" y="5696596"/>
            <a:ext cx="947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CEBAF reliability, weekly and average since 03/19 (beginning of the run) until 09/03. </a:t>
            </a:r>
          </a:p>
          <a:p>
            <a:pPr algn="ctr"/>
            <a:r>
              <a:rPr lang="en-US" sz="1400" i="1" dirty="0"/>
              <a:t>The figure also shows the CEBAF average FY24 run reliability (09/23 – 05/24), 75.2%, for reference.</a:t>
            </a:r>
          </a:p>
        </p:txBody>
      </p:sp>
    </p:spTree>
    <p:extLst>
      <p:ext uri="{BB962C8B-B14F-4D97-AF65-F5344CB8AC3E}">
        <p14:creationId xmlns:p14="http://schemas.microsoft.com/office/powerpoint/2010/main" val="22195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55FCB3-287A-B0C7-E0AA-97608B8E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86B65-28F1-6435-C31B-F9538E31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22B2A-26EE-4E34-88BF-7C247795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4" y="186326"/>
            <a:ext cx="11044707" cy="678664"/>
          </a:xfrm>
        </p:spPr>
        <p:txBody>
          <a:bodyPr/>
          <a:lstStyle/>
          <a:p>
            <a:r>
              <a:rPr lang="en-US" dirty="0"/>
              <a:t>FY25 Run Was a Success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75B342F-8B09-7501-DE3C-7580706AD011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Highest reliability in 12 GeV era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Downtime was reduced by nearly factor of two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100−86.6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100 −75.2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=0.54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Less FSD trips and better beam quality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More RF energy margin (especially in North Linac)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Reduced beam losses due to addition of Ion Chambers (!)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Letter from </a:t>
                </a:r>
                <a:r>
                  <a:rPr lang="en-US" dirty="0" err="1"/>
                  <a:t>JLab</a:t>
                </a:r>
                <a:r>
                  <a:rPr lang="en-US" dirty="0"/>
                  <a:t> User Organization Board of Directors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75B342F-8B09-7501-DE3C-7580706AD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459"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E01AE7-9DAD-F869-30DF-87C27DEE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403E-B91F-4743-9E99-EB8F52B7E41C}" type="datetime1">
              <a:rPr lang="en-US" smtClean="0"/>
              <a:t>10/7/25</a:t>
            </a:fld>
            <a:endParaRPr lang="en-US"/>
          </a:p>
        </p:txBody>
      </p:sp>
      <p:pic>
        <p:nvPicPr>
          <p:cNvPr id="8" name="Picture 7" descr="Chart, line chart&#10;&#10;AI-generated content may be incorrect.">
            <a:extLst>
              <a:ext uri="{FF2B5EF4-FFF2-40B4-BE49-F238E27FC236}">
                <a16:creationId xmlns:a16="http://schemas.microsoft.com/office/drawing/2014/main" id="{DC331967-D9DA-A48B-BABB-35BE70B9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784" y="241635"/>
            <a:ext cx="1485900" cy="1231900"/>
          </a:xfrm>
          <a:prstGeom prst="rect">
            <a:avLst/>
          </a:prstGeom>
        </p:spPr>
      </p:pic>
      <p:pic>
        <p:nvPicPr>
          <p:cNvPr id="10" name="Picture 9" descr="Text, letter&#10;&#10;AI-generated content may be incorrect.">
            <a:extLst>
              <a:ext uri="{FF2B5EF4-FFF2-40B4-BE49-F238E27FC236}">
                <a16:creationId xmlns:a16="http://schemas.microsoft.com/office/drawing/2014/main" id="{886235B2-AACA-4249-90CA-2DB1B7C3A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952" y="1701647"/>
            <a:ext cx="4038600" cy="47371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A2DCB6-8E1D-2697-AFF8-3765F98F7014}"/>
              </a:ext>
            </a:extLst>
          </p:cNvPr>
          <p:cNvCxnSpPr/>
          <p:nvPr/>
        </p:nvCxnSpPr>
        <p:spPr>
          <a:xfrm>
            <a:off x="7881784" y="3097161"/>
            <a:ext cx="2300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2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7D3700-B769-ED1B-6791-BB529904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09C4F-8546-56AC-8057-4442BA6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1E3C9C-9260-9747-ED62-E7F03286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Contributing to Higher Reliability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84440-4CC1-07C4-F645-EDBC72DF8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Fixed Time Accounting inconsistencies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Fixed downtime assigned to accelerator in case of inability to deliver beam to a specific hall.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Better planning for recovery time after maintenance, recovery, etc. </a:t>
            </a:r>
            <a:r>
              <a:rPr lang="en-US" sz="1600" dirty="0" err="1"/>
              <a:t>Underpromise</a:t>
            </a:r>
            <a:r>
              <a:rPr lang="en-US" sz="1600" dirty="0"/>
              <a:t>, overdeliver.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Better maintenance planning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Improved RF Maintenance Planning (</a:t>
            </a:r>
            <a:r>
              <a:rPr lang="en-US" sz="1600" dirty="0" err="1"/>
              <a:t>Jayendrika’s</a:t>
            </a:r>
            <a:r>
              <a:rPr lang="en-US" sz="1600" dirty="0"/>
              <a:t> RF Table)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Weekly RF maintenance supported gradient margin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Less entries to the tunnel help with stable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Improved communication between technical teams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Gradient 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SRF/RF/Ops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Communication between technical teams improved in general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Investment into CEBAF accelerator systems and infrastructure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Reliability, Energy Reach, Beam Loss Detection, Injector, Facilities, and other projects.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Investment into personnel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CEBAF Operator team staffing allows for operating CEBAF without extreme stress and training new operators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6FC18D-B0A5-0801-20D8-E6EC2CC4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DCD1-D19C-4D41-AA3A-21D668D3FC39}" type="datetime1">
              <a:rPr lang="en-US" smtClean="0"/>
              <a:t>10/7/25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1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A23F1A-EC41-2F1E-6B65-E4CC1869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0F9201-0BBD-4824-2CFD-E5C339D0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D68E-5732-1324-03C0-A5D6D804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Developments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653EE-6F39-6235-D29F-D3F1AE2CD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Upgraded gun and injector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Improvements in accelerator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MO fiber distribution in North Linac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Progress with MOLLER studies and hardware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Degrader installed and commissioned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5D line re-installed and commissioned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Experimental cryostat is not ready yet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Fast Feedback revival and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Deployment of </a:t>
            </a:r>
            <a:r>
              <a:rPr lang="en-US" dirty="0" err="1"/>
              <a:t>LabJacks</a:t>
            </a:r>
            <a:r>
              <a:rPr lang="en-US" dirty="0"/>
              <a:t> to monitor beam stability around CEBAF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Continuing development and deployment of software to monitor beam stability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DB6103-5E41-DCEC-322E-9006513E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05B2-D266-124C-93CE-7C305374BE43}" type="datetime1">
              <a:rPr lang="en-US" smtClean="0"/>
              <a:t>10/7/25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5932E-FDB4-B577-CD87-C901E653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AB3BF-1AEF-54C8-1F12-70E8F6F1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B4A5FF-4DDB-2D9A-AFBF-AD0561F1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For Improvement (OFI): Beam Transport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EACE2-94FF-3750-75DB-7A524A33A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still can acquire significant downtime due to </a:t>
            </a:r>
            <a:r>
              <a:rPr lang="en-US" u="sng" dirty="0"/>
              <a:t>unexplained</a:t>
            </a:r>
            <a:r>
              <a:rPr lang="en-US" dirty="0"/>
              <a:t> issues with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Example: Hall B halo in May 2025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Beam-based information is utilized insufficiently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Mis-wired quads during March Beam Restore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Noise, oscillations, instabilities…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can we do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Improved and additional instrumentation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Beam quality, Halo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Continue deployment of ion chambers to improve beam loss detection – significant improvement in FY25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System upgrades (BPM, timing,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Focused interdisciplinary teams and campaigns (e.g., Ops/CASA Beam Transport Downtime Team)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Development and use of new software stools to collect and process beam data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Adam, Dennis, Kyle, Tom’s loggers and watchers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ML/AI can provide significant help in processing data and detecting issues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507B88-6B94-6C19-E511-B22DB585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50E8-71DF-7A45-8402-CBB7D70BC48E}" type="datetime1">
              <a:rPr lang="en-US" smtClean="0"/>
              <a:t>10/7/25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2B046A-FE1C-A589-6D8D-E766A21A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Eduard Pozdeyev, Run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71B27-184E-825A-9B8C-63FBA4B7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A38A22-0804-029F-26D3-539DBB15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OFI: RF and High Intensity Performance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EB657-2336-B35F-CDFA-B5480C6B8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to resolve issues with 8 kW circulators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This issue impacts performance of C75 CMs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Need to improve performance of 13 kW klystrons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Some improvement (~10%) was achieved last run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Some klystrons still perform at ~8 kW level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CEBAF beam intensity limit needs to be understood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CEBAF beam intensity limit is below expected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Possible contributors (not blaming, just asking):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LLRF is not performing as expected - ?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200" dirty="0"/>
              <a:t>Klystron power-dependent phase shift was brought up as one possibility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200" dirty="0"/>
              <a:t>Did we have a comprehensive review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Microphonics is larger than expected - 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Other sources of instability - 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95E90D-4808-5137-2C30-C7F3149C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9DE-B565-6A49-8085-DA02D7B21A75}" type="datetime1">
              <a:rPr lang="en-US" smtClean="0"/>
              <a:t>10/7/25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3194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24de50-05d1-4ead-956f-39ed5306b4ae">
      <Terms xmlns="http://schemas.microsoft.com/office/infopath/2007/PartnerControls"/>
    </lcf76f155ced4ddcb4097134ff3c332f>
    <TaxCatchAll xmlns="b3d45c07-3350-48b8-8699-306b33596a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407EBAA4744DB3E22E2D5259322A" ma:contentTypeVersion="14" ma:contentTypeDescription="Create a new document." ma:contentTypeScope="" ma:versionID="bd28b30c3dbfaa8682b75f1b25a70f13">
  <xsd:schema xmlns:xsd="http://www.w3.org/2001/XMLSchema" xmlns:xs="http://www.w3.org/2001/XMLSchema" xmlns:p="http://schemas.microsoft.com/office/2006/metadata/properties" xmlns:ns2="8d24de50-05d1-4ead-956f-39ed5306b4ae" xmlns:ns3="b3d45c07-3350-48b8-8699-306b33596a2c" targetNamespace="http://schemas.microsoft.com/office/2006/metadata/properties" ma:root="true" ma:fieldsID="ab6e2701ed48914029b246c140fed032" ns2:_="" ns3:_="">
    <xsd:import namespace="8d24de50-05d1-4ead-956f-39ed5306b4ae"/>
    <xsd:import namespace="b3d45c07-3350-48b8-8699-306b33596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4de50-05d1-4ead-956f-39ed5306b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45c07-3350-48b8-8699-306b33596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d9a9a06-a251-4954-ba57-1f60e5fb816a}" ma:internalName="TaxCatchAll" ma:showField="CatchAllData" ma:web="b3d45c07-3350-48b8-8699-306b33596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0AD4DA-BDF4-457B-B095-316F82131230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b3d45c07-3350-48b8-8699-306b33596a2c"/>
    <ds:schemaRef ds:uri="http://schemas.microsoft.com/office/2006/documentManagement/types"/>
    <ds:schemaRef ds:uri="8d24de50-05d1-4ead-956f-39ed5306b4a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670FA8-3D0D-42A0-8012-F3F43908FBC5}">
  <ds:schemaRefs>
    <ds:schemaRef ds:uri="8d24de50-05d1-4ead-956f-39ed5306b4ae"/>
    <ds:schemaRef ds:uri="b3d45c07-3350-48b8-8699-306b33596a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DE64EF-3D1E-4AB7-81A2-C34EC4F340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JeffersonLabTemplate_JG_2503(2)</Template>
  <TotalTime>6210</TotalTime>
  <Words>1386</Words>
  <Application>Microsoft Macintosh PowerPoint</Application>
  <PresentationFormat>Widescreen</PresentationFormat>
  <Paragraphs>207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Cambria Math</vt:lpstr>
      <vt:lpstr>Arial Black</vt:lpstr>
      <vt:lpstr>Arial</vt:lpstr>
      <vt:lpstr>Jefferson Lab Theme 1</vt:lpstr>
      <vt:lpstr>Presentations (Wide Screen)</vt:lpstr>
      <vt:lpstr>FY25 Run Summary and FY26 Projections</vt:lpstr>
      <vt:lpstr>Retreat Goals</vt:lpstr>
      <vt:lpstr>FY25 Run</vt:lpstr>
      <vt:lpstr>FY25 Run Reliability</vt:lpstr>
      <vt:lpstr>FY25 Run Was a Success</vt:lpstr>
      <vt:lpstr>Factors Contributing to Higher Reliability</vt:lpstr>
      <vt:lpstr>Other Developments</vt:lpstr>
      <vt:lpstr>Opportunity For Improvement (OFI): Beam Transport</vt:lpstr>
      <vt:lpstr>OFI: RF and High Intensity Performance</vt:lpstr>
      <vt:lpstr>OFI: Project Planning, Approval, and Execution</vt:lpstr>
      <vt:lpstr>Systematic Effort To Improve Reliability [1]</vt:lpstr>
      <vt:lpstr>Systematic Effort To Improve Reliability [2]</vt:lpstr>
      <vt:lpstr>FY26 Run Projections</vt:lpstr>
      <vt:lpstr>Conclusions</vt:lpstr>
      <vt:lpstr>FY25 Delivered Beam Hours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Update</dc:title>
  <dc:creator>Betty Jean-Pierre</dc:creator>
  <cp:lastModifiedBy>Eduard Pozdeyev</cp:lastModifiedBy>
  <cp:revision>915</cp:revision>
  <cp:lastPrinted>2024-11-21T18:51:38Z</cp:lastPrinted>
  <dcterms:created xsi:type="dcterms:W3CDTF">2025-04-08T17:33:36Z</dcterms:created>
  <dcterms:modified xsi:type="dcterms:W3CDTF">2025-10-07T11:39:59Z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0x010100E520407EBAA4744DB3E22E2D5259322A</vt:lpwstr>
  </property>
</Properties>
</file>