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60" r:id="rId3"/>
    <p:sldId id="260" r:id="rId4"/>
    <p:sldId id="356" r:id="rId5"/>
    <p:sldId id="358" r:id="rId6"/>
  </p:sldIdLst>
  <p:sldSz cx="12192000" cy="6858000"/>
  <p:notesSz cx="7099300" cy="9385300"/>
  <p:embeddedFontLst>
    <p:embeddedFont>
      <p:font typeface="Cambria Math" panose="02040503050406030204" pitchFamily="18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Helvetica Neue Light" panose="020B0604020202020204" charset="0"/>
      <p:regular r:id="rId13"/>
      <p:bold r:id="rId14"/>
      <p:italic r:id="rId15"/>
      <p:boldItalic r:id="rId16"/>
    </p:embeddedFont>
    <p:embeddedFont>
      <p:font typeface="Quattrocento Sans" panose="020B05020500000200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80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c1vx4llwENSMNsC/yIVH7LMDp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7"/>
    <p:restoredTop sz="96098"/>
  </p:normalViewPr>
  <p:slideViewPr>
    <p:cSldViewPr snapToGrid="0">
      <p:cViewPr varScale="1">
        <p:scale>
          <a:sx n="86" d="100"/>
          <a:sy n="86" d="100"/>
        </p:scale>
        <p:origin x="42" y="270"/>
      </p:cViewPr>
      <p:guideLst>
        <p:guide orient="horz" pos="288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3"/>
          <p:cNvSpPr txBox="1">
            <a:spLocks noGrp="1"/>
          </p:cNvSpPr>
          <p:nvPr>
            <p:ph type="title"/>
          </p:nvPr>
        </p:nvSpPr>
        <p:spPr>
          <a:xfrm>
            <a:off x="448056" y="2551176"/>
            <a:ext cx="99224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  <a:defRPr sz="5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3"/>
          <p:cNvSpPr txBox="1">
            <a:spLocks noGrp="1"/>
          </p:cNvSpPr>
          <p:nvPr>
            <p:ph type="body" idx="1"/>
          </p:nvPr>
        </p:nvSpPr>
        <p:spPr>
          <a:xfrm>
            <a:off x="448056" y="3575304"/>
            <a:ext cx="992194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Quattrocento Sans"/>
              <a:buNone/>
              <a:defRPr sz="2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4"/>
          <p:cNvSpPr txBox="1">
            <a:spLocks noGrp="1"/>
          </p:cNvSpPr>
          <p:nvPr>
            <p:ph type="title"/>
          </p:nvPr>
        </p:nvSpPr>
        <p:spPr>
          <a:xfrm>
            <a:off x="444500" y="430609"/>
            <a:ext cx="11210544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4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74"/>
          <p:cNvSpPr txBox="1">
            <a:spLocks noGrp="1"/>
          </p:cNvSpPr>
          <p:nvPr>
            <p:ph type="body" idx="1"/>
          </p:nvPr>
        </p:nvSpPr>
        <p:spPr>
          <a:xfrm>
            <a:off x="444500" y="1463040"/>
            <a:ext cx="112104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4"/>
          <p:cNvSpPr txBox="1">
            <a:spLocks noGrp="1"/>
          </p:cNvSpPr>
          <p:nvPr>
            <p:ph type="ftr" idx="11"/>
          </p:nvPr>
        </p:nvSpPr>
        <p:spPr>
          <a:xfrm>
            <a:off x="7099519" y="6427391"/>
            <a:ext cx="4260011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7570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hort">
  <p:cSld name="Title and Content shor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7"/>
          <p:cNvSpPr txBox="1">
            <a:spLocks noGrp="1"/>
          </p:cNvSpPr>
          <p:nvPr>
            <p:ph type="title"/>
          </p:nvPr>
        </p:nvSpPr>
        <p:spPr>
          <a:xfrm>
            <a:off x="444500" y="430609"/>
            <a:ext cx="11210544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7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77"/>
          <p:cNvSpPr txBox="1">
            <a:spLocks noGrp="1"/>
          </p:cNvSpPr>
          <p:nvPr>
            <p:ph type="body" idx="1"/>
          </p:nvPr>
        </p:nvSpPr>
        <p:spPr>
          <a:xfrm>
            <a:off x="444500" y="1463040"/>
            <a:ext cx="5330952" cy="46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7"/>
          <p:cNvSpPr txBox="1">
            <a:spLocks noGrp="1"/>
          </p:cNvSpPr>
          <p:nvPr>
            <p:ph type="ftr" idx="11"/>
          </p:nvPr>
        </p:nvSpPr>
        <p:spPr>
          <a:xfrm>
            <a:off x="7099519" y="6427391"/>
            <a:ext cx="4260011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7570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title"/>
          </p:nvPr>
        </p:nvSpPr>
        <p:spPr>
          <a:xfrm>
            <a:off x="444500" y="430609"/>
            <a:ext cx="11210544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2"/>
          <p:cNvSpPr txBox="1">
            <a:spLocks noGrp="1"/>
          </p:cNvSpPr>
          <p:nvPr>
            <p:ph type="body" idx="1"/>
          </p:nvPr>
        </p:nvSpPr>
        <p:spPr>
          <a:xfrm>
            <a:off x="448056" y="1447800"/>
            <a:ext cx="11210543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Quattrocento Sans"/>
              <a:buNone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72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72"/>
          <p:cNvGrpSpPr/>
          <p:nvPr/>
        </p:nvGrpSpPr>
        <p:grpSpPr>
          <a:xfrm>
            <a:off x="511834" y="989502"/>
            <a:ext cx="11102316" cy="115366"/>
            <a:chOff x="511834" y="940140"/>
            <a:chExt cx="11102316" cy="115366"/>
          </a:xfrm>
        </p:grpSpPr>
        <p:sp>
          <p:nvSpPr>
            <p:cNvPr id="14" name="Google Shape;14;p72"/>
            <p:cNvSpPr/>
            <p:nvPr/>
          </p:nvSpPr>
          <p:spPr>
            <a:xfrm>
              <a:off x="10740613" y="940140"/>
              <a:ext cx="115366" cy="115366"/>
            </a:xfrm>
            <a:prstGeom prst="ellipse">
              <a:avLst/>
            </a:prstGeom>
            <a:solidFill>
              <a:srgbClr val="EA9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" name="Google Shape;15;p72"/>
            <p:cNvCxnSpPr/>
            <p:nvPr/>
          </p:nvCxnSpPr>
          <p:spPr>
            <a:xfrm>
              <a:off x="511834" y="998652"/>
              <a:ext cx="11102316" cy="0"/>
            </a:xfrm>
            <a:prstGeom prst="straightConnector1">
              <a:avLst/>
            </a:prstGeom>
            <a:noFill/>
            <a:ln w="19050" cap="flat" cmpd="sng">
              <a:solidFill>
                <a:srgbClr val="EA913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72"/>
          <p:cNvSpPr txBox="1">
            <a:spLocks noGrp="1"/>
          </p:cNvSpPr>
          <p:nvPr>
            <p:ph type="ftr" idx="11"/>
          </p:nvPr>
        </p:nvSpPr>
        <p:spPr>
          <a:xfrm>
            <a:off x="7099519" y="6427391"/>
            <a:ext cx="4260011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A black and white image of smok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 descr="Hom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10"/>
          <p:cNvSpPr txBox="1"/>
          <p:nvPr/>
        </p:nvSpPr>
        <p:spPr>
          <a:xfrm>
            <a:off x="3856383" y="163001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486" y="2060135"/>
            <a:ext cx="4127028" cy="273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363F-97B5-9658-9861-E1A67E32B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744D-CE72-78BD-DB66-2C9BDD10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92065"/>
            <a:ext cx="11210544" cy="557784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Subcritical Systems Inc.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040F2-A9F4-FECB-42F8-3A2BB1DC0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155" y="1203412"/>
            <a:ext cx="10969904" cy="1478830"/>
          </a:xfrm>
        </p:spPr>
        <p:txBody>
          <a:bodyPr>
            <a:normAutofit/>
          </a:bodyPr>
          <a:lstStyle/>
          <a:p>
            <a:pPr marL="46355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2000" kern="200" spc="10" dirty="0">
                <a:solidFill>
                  <a:srgbClr val="000000"/>
                </a:solidFill>
                <a:latin typeface="+mn-lt"/>
              </a:rPr>
              <a:t>Based</a:t>
            </a:r>
            <a:r>
              <a:rPr lang="en-US" sz="2000" b="0" i="0" u="none" strike="noStrike" kern="200" cap="none" spc="10" dirty="0">
                <a:solidFill>
                  <a:srgbClr val="000000"/>
                </a:solidFill>
                <a:latin typeface="+mn-lt"/>
              </a:rPr>
              <a:t> in Austin, Texas, incorporated in early 2025 to bring the Energy </a:t>
            </a:r>
            <a:r>
              <a:rPr lang="en-US" sz="2000" kern="200" spc="10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000" b="0" i="0" u="none" strike="noStrike" kern="200" cap="none" spc="10" dirty="0">
                <a:solidFill>
                  <a:srgbClr val="000000"/>
                </a:solidFill>
                <a:latin typeface="+mn-lt"/>
              </a:rPr>
              <a:t>mplifier concept to the US to safely generate electrical power </a:t>
            </a:r>
          </a:p>
          <a:p>
            <a:pPr marL="463550" lvl="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2000" kern="200" spc="10" dirty="0">
                <a:solidFill>
                  <a:srgbClr val="000000"/>
                </a:solidFill>
                <a:latin typeface="+mn-lt"/>
              </a:rPr>
              <a:t>Motivated by U.S. electricity demand forecast of nearly 150 GW needed in the next 5 years to power the AI revolution</a:t>
            </a:r>
            <a:endParaRPr lang="en-US" sz="2000" b="0" i="0" u="none" strike="noStrike" kern="200" cap="none" spc="1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9" descr="A collage of two people&#10;&#10;Description automatically generated">
            <a:extLst>
              <a:ext uri="{FF2B5EF4-FFF2-40B4-BE49-F238E27FC236}">
                <a16:creationId xmlns:a16="http://schemas.microsoft.com/office/drawing/2014/main" id="{B6E12A9E-ECB5-5636-20C9-C1ADEF09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814" y="2699163"/>
            <a:ext cx="6722172" cy="366050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CFFEB23-92E8-BD85-E2EB-2D4792CA9856}"/>
              </a:ext>
            </a:extLst>
          </p:cNvPr>
          <p:cNvSpPr txBox="1">
            <a:spLocks/>
          </p:cNvSpPr>
          <p:nvPr/>
        </p:nvSpPr>
        <p:spPr>
          <a:xfrm>
            <a:off x="267155" y="2633630"/>
            <a:ext cx="4881191" cy="372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Quattrocento Sans"/>
              <a:buNone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46355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2000" kern="200" spc="10" dirty="0">
                <a:solidFill>
                  <a:srgbClr val="000000"/>
                </a:solidFill>
                <a:latin typeface="+mn-lt"/>
              </a:rPr>
              <a:t>Energy Amplifier consists of accelerator to sustain fission of nuclear fuel in a subcritical core. It is safe, can never go critical </a:t>
            </a:r>
          </a:p>
          <a:p>
            <a:pPr marL="46355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2000" kern="200" spc="10" dirty="0">
                <a:solidFill>
                  <a:srgbClr val="000000"/>
                </a:solidFill>
                <a:latin typeface="+mn-lt"/>
              </a:rPr>
              <a:t>A subcritical system will likely take a different licensing path within NRC, relative to a critical reactor </a:t>
            </a:r>
          </a:p>
          <a:p>
            <a:pPr marL="463550" indent="-3429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2000" kern="200" spc="10" dirty="0">
                <a:solidFill>
                  <a:srgbClr val="000000"/>
                </a:solidFill>
                <a:latin typeface="+mn-lt"/>
              </a:rPr>
              <a:t>Founding team of entrepreneurs have built companies with billions in revenue and scientists and engineers with deep experience in the underlying technology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541934" y="33726"/>
            <a:ext cx="11507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"/>
              <a:buFont typeface="Quattrocento Sans"/>
              <a:buNone/>
            </a:pPr>
            <a:r>
              <a:rPr lang="en-US" b="1" i="0" u="none" strike="noStrike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Energy </a:t>
            </a:r>
            <a:r>
              <a:rPr lang="en-US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Amplifier based on an </a:t>
            </a:r>
            <a:r>
              <a:rPr lang="en-US" b="1" i="0" u="none" strike="noStrike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Accelerator Driven </a:t>
            </a:r>
            <a:r>
              <a:rPr lang="en-US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</a:t>
            </a:r>
            <a:r>
              <a:rPr lang="en-US" b="1" i="0" u="none" strike="noStrike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ubcritical System</a:t>
            </a:r>
            <a:endParaRPr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480447" y="1190645"/>
            <a:ext cx="12003425" cy="171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8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Subcritical System’s Energy Amplifier Concept</a:t>
            </a:r>
            <a:endParaRPr sz="1800"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429768" lvl="0" indent="-2816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Proton accelerator provides an external, controllable source of neutrons via spallation</a:t>
            </a:r>
            <a:endParaRPr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429768" lvl="0" indent="-2816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Neutrons sustain fission reaction in subcritical assembly</a:t>
            </a:r>
            <a:endParaRPr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429768" lvl="0" indent="-28168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Fission of nuclear fuel (HALEU) generates heat and subsequently electrical power </a:t>
            </a:r>
            <a:endParaRPr dirty="0">
              <a:latin typeface="+mn-lt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Quattrocento Sans"/>
              <a:buNone/>
            </a:pPr>
            <a:endParaRPr b="0" i="0" u="none" strike="noStrik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8665096" y="5608908"/>
            <a:ext cx="26944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Energy Amplifier Plant: Energy output is proportional to proton beam power</a:t>
            </a:r>
            <a:endParaRPr sz="1000" b="0" i="1" u="none" strike="noStrike" cap="none" dirty="0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" name="Picture 2" descr="A diagram of a chemical process&#10;&#10;Description automatically generated">
            <a:extLst>
              <a:ext uri="{FF2B5EF4-FFF2-40B4-BE49-F238E27FC236}">
                <a16:creationId xmlns:a16="http://schemas.microsoft.com/office/drawing/2014/main" id="{9B97731F-F7EC-E9A7-9BF5-A60C0D54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58"/>
          <a:stretch>
            <a:fillRect/>
          </a:stretch>
        </p:blipFill>
        <p:spPr>
          <a:xfrm>
            <a:off x="5016636" y="1839633"/>
            <a:ext cx="6882422" cy="414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F2DF0-689D-8ADB-163E-1772412CA127}"/>
              </a:ext>
            </a:extLst>
          </p:cNvPr>
          <p:cNvSpPr txBox="1"/>
          <p:nvPr/>
        </p:nvSpPr>
        <p:spPr>
          <a:xfrm>
            <a:off x="480446" y="2686667"/>
            <a:ext cx="48381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800" b="1" i="0" u="none" strike="noStrik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Advantages of ADS</a:t>
            </a:r>
            <a:endParaRPr lang="en-US" sz="1800" b="1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521208" lvl="0" indent="-37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Helvetica Neue"/>
              <a:buAutoNum type="arabicPeriod"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Safety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since the particle accelerator provides a simple on-off switch for the fission process. </a:t>
            </a:r>
            <a:r>
              <a:rPr lang="en-US" sz="1600" b="0" i="0" u="none" strike="noStrik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The core 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can not reach criticality </a:t>
            </a:r>
          </a:p>
          <a:p>
            <a:pPr marL="521208" lvl="0" indent="-37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Helvetica Neue"/>
              <a:buAutoNum type="arabicPeriod"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Uses existing technology with minimal “R&amp;D”</a:t>
            </a:r>
          </a:p>
          <a:p>
            <a:pPr marL="521208" lvl="0" indent="-37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Helvetica Neue"/>
              <a:buAutoNum type="arabicPeriod"/>
            </a:pPr>
            <a:r>
              <a:rPr lang="en-US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Licensing and regulatory process should be simpler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, resulting in lower capital and operating costs relative to critical systems</a:t>
            </a:r>
          </a:p>
          <a:p>
            <a:pPr marL="521208" lvl="0" indent="-37312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A913C"/>
              </a:buClr>
              <a:buSzPts val="1700"/>
              <a:buFont typeface="Helvetica Neue"/>
              <a:buAutoNum type="arabicPeriod"/>
            </a:pPr>
            <a:r>
              <a:rPr lang="en-US" sz="1600" b="1" dirty="0">
                <a:solidFill>
                  <a:schemeClr val="dk1"/>
                </a:solidFill>
                <a:latin typeface="+mn-lt"/>
                <a:sym typeface="Helvetica Neue"/>
              </a:rPr>
              <a:t>Ideally suited to exploit fuel cycle evolution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A1E44-F2C7-2B2B-9716-6FBF6E31DEA7}"/>
              </a:ext>
            </a:extLst>
          </p:cNvPr>
          <p:cNvSpPr txBox="1"/>
          <p:nvPr/>
        </p:nvSpPr>
        <p:spPr>
          <a:xfrm>
            <a:off x="10877678" y="5115288"/>
            <a:ext cx="1056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BD4F1-084E-9CBB-F533-B065AA65A0C7}"/>
              </a:ext>
            </a:extLst>
          </p:cNvPr>
          <p:cNvSpPr txBox="1"/>
          <p:nvPr/>
        </p:nvSpPr>
        <p:spPr>
          <a:xfrm>
            <a:off x="10662848" y="3172509"/>
            <a:ext cx="1056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27DB5-AA00-92F1-1951-8933DC493B9A}"/>
                  </a:ext>
                </a:extLst>
              </p:cNvPr>
              <p:cNvSpPr txBox="1"/>
              <p:nvPr/>
            </p:nvSpPr>
            <p:spPr>
              <a:xfrm>
                <a:off x="6873383" y="5499465"/>
                <a:ext cx="1791713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27DB5-AA00-92F1-1951-8933DC49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83" y="5499465"/>
                <a:ext cx="1791713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E737-E0C1-089F-FB6B-432980B5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+mj-lt"/>
              </a:rPr>
              <a:t>Technical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D8230-8D8D-F704-5A58-0C739C9C1E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980F9-5C56-BE27-E101-B60DFE809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302330"/>
            <a:ext cx="11210400" cy="501565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The Energy Amplifier requires a high-power high-energy proton linear accelerator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Continuous wave operation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All-superconducting design starting from RFQ output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Very high reliability</a:t>
            </a:r>
          </a:p>
          <a:p>
            <a:r>
              <a:rPr lang="en-US" sz="1800" dirty="0">
                <a:latin typeface="+mn-lt"/>
              </a:rPr>
              <a:t>In general utilize existing technology or technology that is “ready to go”; willing to pursue R&amp;D to push almost-ready-to-go into ready-to-go</a:t>
            </a:r>
          </a:p>
          <a:p>
            <a:r>
              <a:rPr lang="en-US" sz="1800" dirty="0">
                <a:latin typeface="+mn-lt"/>
              </a:rPr>
              <a:t>Cost is key in energy economics, both CAPEX and OPEX</a:t>
            </a:r>
          </a:p>
          <a:p>
            <a:r>
              <a:rPr lang="en-US" sz="1800" dirty="0">
                <a:latin typeface="+mn-lt"/>
              </a:rPr>
              <a:t>Therefore, we are looking at all opportunities to reduce costs relative to present facilities; we want to exploit accelerator R&amp;D developments over the last decade(s).</a:t>
            </a:r>
          </a:p>
          <a:p>
            <a:r>
              <a:rPr lang="en-US" sz="1800" dirty="0">
                <a:latin typeface="+mn-lt"/>
              </a:rPr>
              <a:t>Two big cost drivers are cryomodules and the high-power RF systems.</a:t>
            </a:r>
          </a:p>
          <a:p>
            <a:pPr lvl="1"/>
            <a:r>
              <a:rPr lang="en-US" sz="1800" dirty="0">
                <a:latin typeface="+mn-lt"/>
              </a:rPr>
              <a:t>We want to deploy Nb3Sn operating at 4K; interested in the cheapest possible approach, such as Nb3Sn on Copper</a:t>
            </a:r>
          </a:p>
          <a:p>
            <a:pPr lvl="1"/>
            <a:r>
              <a:rPr lang="en-US" sz="1800" dirty="0">
                <a:latin typeface="+mn-lt"/>
              </a:rPr>
              <a:t>We want to use magnetron RF systems to significantly reduce the cost of the RF plant </a:t>
            </a:r>
          </a:p>
          <a:p>
            <a:pPr lvl="1"/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22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0475-A49F-078E-3053-FC99E725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F29A-9F93-A139-C24B-F5D2236A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4848"/>
            <a:ext cx="11210544" cy="5577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Subcritical Systems will build out SRF capabilities in our 20,000 sq. ft facility</a:t>
            </a:r>
          </a:p>
        </p:txBody>
      </p:sp>
      <p:pic>
        <p:nvPicPr>
          <p:cNvPr id="8" name="Picture 7" descr="An empty warehouse with a lot of space&#10;&#10;AI-generated content may be incorrect.">
            <a:extLst>
              <a:ext uri="{FF2B5EF4-FFF2-40B4-BE49-F238E27FC236}">
                <a16:creationId xmlns:a16="http://schemas.microsoft.com/office/drawing/2014/main" id="{CBBE6C22-E38C-FB43-5588-0D4651F6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12" y="1462813"/>
            <a:ext cx="6439184" cy="48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382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CF3D1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395</Words>
  <Application>Microsoft Office PowerPoint</Application>
  <PresentationFormat>Widescreen</PresentationFormat>
  <Paragraphs>32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Helvetica Neue Light</vt:lpstr>
      <vt:lpstr>Calibri</vt:lpstr>
      <vt:lpstr>Arial</vt:lpstr>
      <vt:lpstr>Cambria Math</vt:lpstr>
      <vt:lpstr>Quattrocento Sans</vt:lpstr>
      <vt:lpstr>Helvetica Neue</vt:lpstr>
      <vt:lpstr>WelcomeDoc</vt:lpstr>
      <vt:lpstr>PowerPoint Presentation</vt:lpstr>
      <vt:lpstr>Subcritical Systems Inc. </vt:lpstr>
      <vt:lpstr>Energy Amplifier based on an Accelerator Driven Subcritical System</vt:lpstr>
      <vt:lpstr>Technical approach</vt:lpstr>
      <vt:lpstr>Subcritical Systems will build out SRF capabilities in our 20,000 sq. ft facility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Henderson</dc:creator>
  <cp:lastModifiedBy>Stuart Henderson</cp:lastModifiedBy>
  <cp:revision>37</cp:revision>
  <dcterms:created xsi:type="dcterms:W3CDTF">2022-05-26T06:44:04Z</dcterms:created>
  <dcterms:modified xsi:type="dcterms:W3CDTF">2025-11-13T03:38:06Z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