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Lst>
  <p:notesMasterIdLst>
    <p:notesMasterId r:id="rId15"/>
  </p:notesMasterIdLst>
  <p:sldIdLst>
    <p:sldId id="293" r:id="rId3"/>
    <p:sldId id="434" r:id="rId4"/>
    <p:sldId id="260" r:id="rId5"/>
    <p:sldId id="436" r:id="rId6"/>
    <p:sldId id="435" r:id="rId7"/>
    <p:sldId id="259" r:id="rId8"/>
    <p:sldId id="419" r:id="rId9"/>
    <p:sldId id="423" r:id="rId10"/>
    <p:sldId id="353" r:id="rId11"/>
    <p:sldId id="437" r:id="rId12"/>
    <p:sldId id="438" r:id="rId13"/>
    <p:sldId id="425" r:id="rId14"/>
  </p:sldIdLst>
  <p:sldSz cx="9144000" cy="5143500" type="screen16x9"/>
  <p:notesSz cx="7010400" cy="92360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643" userDrawn="1">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CC"/>
    <a:srgbClr val="306090"/>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69" autoAdjust="0"/>
    <p:restoredTop sz="92119" autoAdjust="0"/>
  </p:normalViewPr>
  <p:slideViewPr>
    <p:cSldViewPr>
      <p:cViewPr varScale="1">
        <p:scale>
          <a:sx n="130" d="100"/>
          <a:sy n="130" d="100"/>
        </p:scale>
        <p:origin x="768" y="108"/>
      </p:cViewPr>
      <p:guideLst>
        <p:guide orient="horz" pos="1643"/>
        <p:guide pos="2880"/>
      </p:guideLst>
    </p:cSldViewPr>
  </p:slideViewPr>
  <p:notesTextViewPr>
    <p:cViewPr>
      <p:scale>
        <a:sx n="100" d="100"/>
        <a:sy n="100" d="100"/>
      </p:scale>
      <p:origin x="0" y="0"/>
    </p:cViewPr>
  </p:notesTextViewPr>
  <p:sorterViewPr>
    <p:cViewPr>
      <p:scale>
        <a:sx n="1" d="1"/>
        <a:sy n="1" d="1"/>
      </p:scale>
      <p:origin x="0" y="-1920"/>
    </p:cViewPr>
  </p:sorterViewPr>
  <p:notesViewPr>
    <p:cSldViewPr>
      <p:cViewPr varScale="1">
        <p:scale>
          <a:sx n="87" d="100"/>
          <a:sy n="87" d="100"/>
        </p:scale>
        <p:origin x="-3780" y="-84"/>
      </p:cViewPr>
      <p:guideLst>
        <p:guide orient="horz" pos="2909"/>
        <p:guide pos="2208"/>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1963"/>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338" y="0"/>
            <a:ext cx="3038475" cy="461963"/>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D4431CB3-13F4-4BA7-A252-2AE10C3A1168}" type="datetimeFigureOut">
              <a:rPr lang="en-US"/>
              <a:pPr>
                <a:defRPr/>
              </a:pPr>
              <a:t>10/14/2025</a:t>
            </a:fld>
            <a:endParaRPr lang="en-US"/>
          </a:p>
        </p:txBody>
      </p:sp>
      <p:sp>
        <p:nvSpPr>
          <p:cNvPr id="4" name="Slide Image Placeholder 3"/>
          <p:cNvSpPr>
            <a:spLocks noGrp="1" noRot="1" noChangeAspect="1"/>
          </p:cNvSpPr>
          <p:nvPr>
            <p:ph type="sldImg" idx="2"/>
          </p:nvPr>
        </p:nvSpPr>
        <p:spPr>
          <a:xfrm>
            <a:off x="427038" y="692150"/>
            <a:ext cx="6156325" cy="34639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01675" y="4387850"/>
            <a:ext cx="5607050" cy="415607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525"/>
            <a:ext cx="3038475" cy="461963"/>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338" y="8772525"/>
            <a:ext cx="3038475" cy="461963"/>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43F1C75E-9316-45AB-BF47-BB64C3003F02}" type="slidenum">
              <a:rPr lang="en-US"/>
              <a:pPr>
                <a:defRPr/>
              </a:pPr>
              <a:t>‹#›</a:t>
            </a:fld>
            <a:endParaRPr lang="en-US"/>
          </a:p>
        </p:txBody>
      </p:sp>
    </p:spTree>
    <p:extLst>
      <p:ext uri="{BB962C8B-B14F-4D97-AF65-F5344CB8AC3E}">
        <p14:creationId xmlns:p14="http://schemas.microsoft.com/office/powerpoint/2010/main" val="377975667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4:notes"/>
          <p:cNvSpPr>
            <a:spLocks noGrp="1" noRot="1" noChangeAspect="1"/>
          </p:cNvSpPr>
          <p:nvPr>
            <p:ph type="sldImg" idx="2"/>
          </p:nvPr>
        </p:nvSpPr>
        <p:spPr>
          <a:xfrm>
            <a:off x="427038"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4:notes"/>
          <p:cNvSpPr txBox="1">
            <a:spLocks noGrp="1"/>
          </p:cNvSpPr>
          <p:nvPr>
            <p:ph type="body" idx="1"/>
          </p:nvPr>
        </p:nvSpPr>
        <p:spPr>
          <a:xfrm>
            <a:off x="701675" y="4387850"/>
            <a:ext cx="5607050" cy="41560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4:notes"/>
          <p:cNvSpPr txBox="1">
            <a:spLocks noGrp="1"/>
          </p:cNvSpPr>
          <p:nvPr>
            <p:ph type="sldNum" idx="12"/>
          </p:nvPr>
        </p:nvSpPr>
        <p:spPr>
          <a:xfrm>
            <a:off x="3970338" y="8772525"/>
            <a:ext cx="3038475" cy="46196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37b16e9704_8_0:notes"/>
          <p:cNvSpPr>
            <a:spLocks noGrp="1" noRot="1" noChangeAspect="1"/>
          </p:cNvSpPr>
          <p:nvPr>
            <p:ph type="sldImg" idx="2"/>
          </p:nvPr>
        </p:nvSpPr>
        <p:spPr>
          <a:xfrm>
            <a:off x="427038"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 name="Google Shape;61;g337b16e9704_8_0:notes"/>
          <p:cNvSpPr txBox="1">
            <a:spLocks noGrp="1"/>
          </p:cNvSpPr>
          <p:nvPr>
            <p:ph type="body" idx="1"/>
          </p:nvPr>
        </p:nvSpPr>
        <p:spPr>
          <a:xfrm>
            <a:off x="701675" y="4387850"/>
            <a:ext cx="5607000" cy="4156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 name="Google Shape;62;g337b16e9704_8_0:notes"/>
          <p:cNvSpPr txBox="1">
            <a:spLocks noGrp="1"/>
          </p:cNvSpPr>
          <p:nvPr>
            <p:ph type="sldNum" idx="12"/>
          </p:nvPr>
        </p:nvSpPr>
        <p:spPr>
          <a:xfrm>
            <a:off x="3970338" y="8772525"/>
            <a:ext cx="3038400" cy="4620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208404" y="4863192"/>
            <a:ext cx="478396" cy="273844"/>
          </a:xfr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pic>
        <p:nvPicPr>
          <p:cNvPr id="7" name="Picture 3"/>
          <p:cNvPicPr>
            <a:picLocks noChangeAspect="1"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62947" y="51470"/>
            <a:ext cx="2024777" cy="800100"/>
          </a:xfrm>
          <a:prstGeom prst="rect">
            <a:avLst/>
          </a:prstGeom>
          <a:noFill/>
          <a:ln w="9525">
            <a:noFill/>
            <a:miter lim="800000"/>
            <a:headEnd/>
            <a:tailEnd/>
          </a:ln>
        </p:spPr>
      </p:pic>
      <p:sp>
        <p:nvSpPr>
          <p:cNvPr id="8" name="Rectangle 7"/>
          <p:cNvSpPr/>
          <p:nvPr userDrawn="1"/>
        </p:nvSpPr>
        <p:spPr>
          <a:xfrm>
            <a:off x="-144524" y="0"/>
            <a:ext cx="9288524" cy="857250"/>
          </a:xfrm>
          <a:prstGeom prst="rect">
            <a:avLst/>
          </a:prstGeom>
          <a:gradFill flip="none" rotWithShape="1">
            <a:gsLst>
              <a:gs pos="18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08404" y="4863192"/>
            <a:ext cx="478396" cy="273844"/>
          </a:xfrm>
        </p:spPr>
        <p:txBody>
          <a:bodyPr/>
          <a:lstStyle/>
          <a:p>
            <a:fld id="{B6F15528-21DE-4FAA-801E-634DDDAF4B2B}" type="slidenum">
              <a:rPr lang="en-US" smtClean="0"/>
              <a:pPr/>
              <a:t>‹#›</a:t>
            </a:fld>
            <a:endParaRPr lang="en-US"/>
          </a:p>
        </p:txBody>
      </p:sp>
      <p:grpSp>
        <p:nvGrpSpPr>
          <p:cNvPr id="9" name="Group 8"/>
          <p:cNvGrpSpPr/>
          <p:nvPr userDrawn="1"/>
        </p:nvGrpSpPr>
        <p:grpSpPr>
          <a:xfrm>
            <a:off x="0" y="0"/>
            <a:ext cx="9144000" cy="857250"/>
            <a:chOff x="0" y="0"/>
            <a:chExt cx="9144000" cy="1143000"/>
          </a:xfrm>
        </p:grpSpPr>
        <p:pic>
          <p:nvPicPr>
            <p:cNvPr id="7" name="Picture 3"/>
            <p:cNvPicPr>
              <a:picLocks noChangeAspect="1"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62947" y="152400"/>
              <a:ext cx="2146853" cy="914400"/>
            </a:xfrm>
            <a:prstGeom prst="rect">
              <a:avLst/>
            </a:prstGeom>
            <a:noFill/>
            <a:ln w="9525">
              <a:noFill/>
              <a:miter lim="800000"/>
              <a:headEnd/>
              <a:tailEnd/>
            </a:ln>
          </p:spPr>
        </p:pic>
        <p:sp>
          <p:nvSpPr>
            <p:cNvPr id="8" name="Rectangle 7"/>
            <p:cNvSpPr/>
            <p:nvPr userDrawn="1"/>
          </p:nvSpPr>
          <p:spPr>
            <a:xfrm>
              <a:off x="0" y="0"/>
              <a:ext cx="9144000" cy="1143000"/>
            </a:xfrm>
            <a:prstGeom prst="rect">
              <a:avLst/>
            </a:prstGeom>
            <a:gradFill flip="none" rotWithShape="1">
              <a:gsLst>
                <a:gs pos="18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45494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23659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0278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52404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3531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55592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3"/>
          <p:cNvPicPr>
            <a:picLocks noChangeAspect="1"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67417" y="4838096"/>
            <a:ext cx="724163" cy="296333"/>
          </a:xfrm>
          <a:prstGeom prst="rect">
            <a:avLst/>
          </a:prstGeom>
          <a:noFill/>
          <a:ln w="9525">
            <a:noFill/>
            <a:miter lim="800000"/>
            <a:headEnd/>
            <a:tailEnd/>
          </a:ln>
        </p:spPr>
      </p:pic>
      <p:sp>
        <p:nvSpPr>
          <p:cNvPr id="7" name="Rectangle 6"/>
          <p:cNvSpPr/>
          <p:nvPr userDrawn="1"/>
        </p:nvSpPr>
        <p:spPr>
          <a:xfrm>
            <a:off x="4470" y="4876382"/>
            <a:ext cx="9144000" cy="285750"/>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userDrawn="1">
            <p:ph type="sldNum" sz="quarter" idx="12"/>
          </p:nvPr>
        </p:nvSpPr>
        <p:spPr>
          <a:xfrm>
            <a:off x="8255260" y="4863192"/>
            <a:ext cx="457200" cy="273844"/>
          </a:xfrm>
        </p:spPr>
        <p:txBody>
          <a:bodyPr/>
          <a:lstStyle>
            <a:lvl1pPr>
              <a:defRPr>
                <a:ln>
                  <a:solidFill>
                    <a:schemeClr val="bg1"/>
                  </a:solidFill>
                </a:ln>
              </a:defRPr>
            </a:lvl1pPr>
          </a:lstStyle>
          <a:p>
            <a:fld id="{B6F15528-21DE-4FAA-801E-634DDDAF4B2B}" type="slidenum">
              <a:rPr lang="en-US" smtClean="0"/>
              <a:pPr/>
              <a:t>‹#›</a:t>
            </a:fld>
            <a:endParaRPr lang="en-US" dirty="0"/>
          </a:p>
        </p:txBody>
      </p:sp>
      <p:sp>
        <p:nvSpPr>
          <p:cNvPr id="10" name="Rectangle 9"/>
          <p:cNvSpPr/>
          <p:nvPr userDrawn="1"/>
        </p:nvSpPr>
        <p:spPr>
          <a:xfrm>
            <a:off x="4752020" y="0"/>
            <a:ext cx="4391980" cy="114477"/>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1884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7308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25398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31006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5661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3"/>
          <p:cNvPicPr>
            <a:picLocks noChangeAspect="1"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62947" y="4840002"/>
            <a:ext cx="800641" cy="296333"/>
          </a:xfrm>
          <a:prstGeom prst="rect">
            <a:avLst/>
          </a:prstGeom>
          <a:noFill/>
          <a:ln w="9525">
            <a:noFill/>
            <a:miter lim="800000"/>
            <a:headEnd/>
            <a:tailEnd/>
          </a:ln>
        </p:spPr>
      </p:pic>
      <p:sp>
        <p:nvSpPr>
          <p:cNvPr id="7" name="Rectangle 6"/>
          <p:cNvSpPr/>
          <p:nvPr userDrawn="1"/>
        </p:nvSpPr>
        <p:spPr>
          <a:xfrm>
            <a:off x="9745" y="4878288"/>
            <a:ext cx="9144000" cy="285750"/>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 name="Slide Number Placeholder 3"/>
          <p:cNvSpPr>
            <a:spLocks noGrp="1"/>
          </p:cNvSpPr>
          <p:nvPr userDrawn="1">
            <p:ph type="sldNum" sz="quarter" idx="12"/>
          </p:nvPr>
        </p:nvSpPr>
        <p:spPr>
          <a:xfrm>
            <a:off x="8255260" y="4863192"/>
            <a:ext cx="457200" cy="273844"/>
          </a:xfrm>
        </p:spPr>
        <p:txBody>
          <a:bodyPr/>
          <a:lstStyle>
            <a:lvl1pPr>
              <a:defRPr>
                <a:ln>
                  <a:solidFill>
                    <a:schemeClr val="bg1"/>
                  </a:solidFill>
                </a:ln>
              </a:defRPr>
            </a:lvl1pPr>
          </a:lstStyle>
          <a:p>
            <a:fld id="{B6F15528-21DE-4FAA-801E-634DDDAF4B2B}" type="slidenum">
              <a:rPr lang="en-US" smtClean="0">
                <a:ln>
                  <a:solidFill>
                    <a:prstClr val="white"/>
                  </a:solidFill>
                </a:ln>
                <a:solidFill>
                  <a:prstClr val="black">
                    <a:tint val="75000"/>
                  </a:prstClr>
                </a:solidFill>
              </a:rPr>
              <a:pPr/>
              <a:t>‹#›</a:t>
            </a:fld>
            <a:endParaRPr lang="en-US" dirty="0">
              <a:ln>
                <a:solidFill>
                  <a:prstClr val="white"/>
                </a:solidFill>
              </a:ln>
              <a:solidFill>
                <a:prstClr val="black">
                  <a:tint val="75000"/>
                </a:prstClr>
              </a:solidFill>
            </a:endParaRPr>
          </a:p>
        </p:txBody>
      </p:sp>
      <p:sp>
        <p:nvSpPr>
          <p:cNvPr id="10" name="Rectangle 9"/>
          <p:cNvSpPr/>
          <p:nvPr userDrawn="1"/>
        </p:nvSpPr>
        <p:spPr>
          <a:xfrm>
            <a:off x="4752020" y="0"/>
            <a:ext cx="4391980" cy="114477"/>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032049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gif"/><Relationship Id="rId13" Type="http://schemas.microsoft.com/office/2007/relationships/hdphoto" Target="../media/hdphoto1.wdp"/><Relationship Id="rId18" Type="http://schemas.openxmlformats.org/officeDocument/2006/relationships/image" Target="../media/image21.jpeg"/><Relationship Id="rId26" Type="http://schemas.openxmlformats.org/officeDocument/2006/relationships/image" Target="../media/image29.png"/><Relationship Id="rId3" Type="http://schemas.openxmlformats.org/officeDocument/2006/relationships/image" Target="../media/image7.jpg"/><Relationship Id="rId21" Type="http://schemas.openxmlformats.org/officeDocument/2006/relationships/image" Target="../media/image24.png"/><Relationship Id="rId7" Type="http://schemas.openxmlformats.org/officeDocument/2006/relationships/image" Target="../media/image11.jpeg"/><Relationship Id="rId12" Type="http://schemas.openxmlformats.org/officeDocument/2006/relationships/image" Target="../media/image16.png"/><Relationship Id="rId17" Type="http://schemas.openxmlformats.org/officeDocument/2006/relationships/image" Target="../media/image20.jpeg"/><Relationship Id="rId25" Type="http://schemas.openxmlformats.org/officeDocument/2006/relationships/image" Target="../media/image28.png"/><Relationship Id="rId2" Type="http://schemas.openxmlformats.org/officeDocument/2006/relationships/notesSlide" Target="../notesSlides/notesSlide1.xml"/><Relationship Id="rId16" Type="http://schemas.openxmlformats.org/officeDocument/2006/relationships/image" Target="../media/image19.png"/><Relationship Id="rId20"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15.png"/><Relationship Id="rId24" Type="http://schemas.openxmlformats.org/officeDocument/2006/relationships/image" Target="../media/image27.png"/><Relationship Id="rId5" Type="http://schemas.openxmlformats.org/officeDocument/2006/relationships/image" Target="../media/image9.jpeg"/><Relationship Id="rId15" Type="http://schemas.openxmlformats.org/officeDocument/2006/relationships/image" Target="../media/image18.jpeg"/><Relationship Id="rId23" Type="http://schemas.openxmlformats.org/officeDocument/2006/relationships/image" Target="../media/image26.png"/><Relationship Id="rId10" Type="http://schemas.openxmlformats.org/officeDocument/2006/relationships/image" Target="../media/image14.jpeg"/><Relationship Id="rId19" Type="http://schemas.openxmlformats.org/officeDocument/2006/relationships/image" Target="../media/image22.jpeg"/><Relationship Id="rId4" Type="http://schemas.openxmlformats.org/officeDocument/2006/relationships/image" Target="../media/image8.jpg"/><Relationship Id="rId9" Type="http://schemas.openxmlformats.org/officeDocument/2006/relationships/image" Target="../media/image13.png"/><Relationship Id="rId14" Type="http://schemas.openxmlformats.org/officeDocument/2006/relationships/image" Target="../media/image17.jpeg"/><Relationship Id="rId22" Type="http://schemas.openxmlformats.org/officeDocument/2006/relationships/image" Target="../media/image25.jpeg"/><Relationship Id="rId27"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18" Type="http://schemas.openxmlformats.org/officeDocument/2006/relationships/image" Target="../media/image53.png"/><Relationship Id="rId3" Type="http://schemas.openxmlformats.org/officeDocument/2006/relationships/image" Target="../media/image38.png"/><Relationship Id="rId21" Type="http://schemas.openxmlformats.org/officeDocument/2006/relationships/image" Target="../media/image56.jpeg"/><Relationship Id="rId7" Type="http://schemas.openxmlformats.org/officeDocument/2006/relationships/image" Target="../media/image42.jpeg"/><Relationship Id="rId12" Type="http://schemas.openxmlformats.org/officeDocument/2006/relationships/image" Target="../media/image47.png"/><Relationship Id="rId17" Type="http://schemas.openxmlformats.org/officeDocument/2006/relationships/image" Target="../media/image52.jpeg"/><Relationship Id="rId25" Type="http://schemas.openxmlformats.org/officeDocument/2006/relationships/image" Target="../media/image60.png"/><Relationship Id="rId2" Type="http://schemas.openxmlformats.org/officeDocument/2006/relationships/image" Target="../media/image37.jpeg"/><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1.emf"/><Relationship Id="rId11" Type="http://schemas.openxmlformats.org/officeDocument/2006/relationships/image" Target="../media/image46.jpeg"/><Relationship Id="rId24" Type="http://schemas.openxmlformats.org/officeDocument/2006/relationships/image" Target="../media/image59.png"/><Relationship Id="rId5" Type="http://schemas.openxmlformats.org/officeDocument/2006/relationships/image" Target="../media/image40.png"/><Relationship Id="rId15" Type="http://schemas.openxmlformats.org/officeDocument/2006/relationships/image" Target="../media/image50.jpeg"/><Relationship Id="rId23" Type="http://schemas.openxmlformats.org/officeDocument/2006/relationships/image" Target="../media/image58.png"/><Relationship Id="rId10" Type="http://schemas.openxmlformats.org/officeDocument/2006/relationships/image" Target="../media/image45.jpeg"/><Relationship Id="rId19" Type="http://schemas.openxmlformats.org/officeDocument/2006/relationships/image" Target="../media/image54.png"/><Relationship Id="rId4" Type="http://schemas.openxmlformats.org/officeDocument/2006/relationships/image" Target="../media/image39.png"/><Relationship Id="rId9" Type="http://schemas.openxmlformats.org/officeDocument/2006/relationships/image" Target="../media/image44.jpeg"/><Relationship Id="rId14" Type="http://schemas.openxmlformats.org/officeDocument/2006/relationships/image" Target="../media/image49.jpeg"/><Relationship Id="rId22" Type="http://schemas.openxmlformats.org/officeDocument/2006/relationships/image" Target="../media/image57.png"/></Relationships>
</file>

<file path=ppt/slides/_rels/slide6.xml.rels><?xml version="1.0" encoding="UTF-8" standalone="yes"?>
<Relationships xmlns="http://schemas.openxmlformats.org/package/2006/relationships"><Relationship Id="rId8" Type="http://schemas.openxmlformats.org/officeDocument/2006/relationships/image" Target="../media/image66.jpg"/><Relationship Id="rId13" Type="http://schemas.openxmlformats.org/officeDocument/2006/relationships/image" Target="../media/image71.jpg"/><Relationship Id="rId18" Type="http://schemas.openxmlformats.org/officeDocument/2006/relationships/image" Target="../media/image76.jpg"/><Relationship Id="rId26" Type="http://schemas.openxmlformats.org/officeDocument/2006/relationships/image" Target="../media/image84.jpg"/><Relationship Id="rId3" Type="http://schemas.openxmlformats.org/officeDocument/2006/relationships/image" Target="../media/image61.png"/><Relationship Id="rId21" Type="http://schemas.openxmlformats.org/officeDocument/2006/relationships/image" Target="../media/image79.png"/><Relationship Id="rId7" Type="http://schemas.openxmlformats.org/officeDocument/2006/relationships/image" Target="../media/image65.jpg"/><Relationship Id="rId12" Type="http://schemas.openxmlformats.org/officeDocument/2006/relationships/image" Target="../media/image70.png"/><Relationship Id="rId17" Type="http://schemas.openxmlformats.org/officeDocument/2006/relationships/image" Target="../media/image75.png"/><Relationship Id="rId25" Type="http://schemas.openxmlformats.org/officeDocument/2006/relationships/image" Target="../media/image83.jpg"/><Relationship Id="rId2" Type="http://schemas.openxmlformats.org/officeDocument/2006/relationships/notesSlide" Target="../notesSlides/notesSlide2.xml"/><Relationship Id="rId16" Type="http://schemas.openxmlformats.org/officeDocument/2006/relationships/image" Target="../media/image74.png"/><Relationship Id="rId20" Type="http://schemas.openxmlformats.org/officeDocument/2006/relationships/image" Target="../media/image78.png"/><Relationship Id="rId29"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64.jpg"/><Relationship Id="rId11" Type="http://schemas.openxmlformats.org/officeDocument/2006/relationships/image" Target="../media/image69.png"/><Relationship Id="rId24" Type="http://schemas.openxmlformats.org/officeDocument/2006/relationships/image" Target="../media/image82.jpg"/><Relationship Id="rId5" Type="http://schemas.openxmlformats.org/officeDocument/2006/relationships/image" Target="../media/image63.png"/><Relationship Id="rId15" Type="http://schemas.openxmlformats.org/officeDocument/2006/relationships/image" Target="../media/image73.png"/><Relationship Id="rId23" Type="http://schemas.openxmlformats.org/officeDocument/2006/relationships/image" Target="../media/image81.jpg"/><Relationship Id="rId28" Type="http://schemas.openxmlformats.org/officeDocument/2006/relationships/image" Target="../media/image86.gif"/><Relationship Id="rId10" Type="http://schemas.openxmlformats.org/officeDocument/2006/relationships/image" Target="../media/image68.png"/><Relationship Id="rId19" Type="http://schemas.openxmlformats.org/officeDocument/2006/relationships/image" Target="../media/image77.jp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 Id="rId22" Type="http://schemas.openxmlformats.org/officeDocument/2006/relationships/image" Target="../media/image80.png"/><Relationship Id="rId27" Type="http://schemas.openxmlformats.org/officeDocument/2006/relationships/image" Target="../media/image85.png"/></Relationships>
</file>

<file path=ppt/slides/_rels/slide7.xml.rels><?xml version="1.0" encoding="UTF-8" standalone="yes"?>
<Relationships xmlns="http://schemas.openxmlformats.org/package/2006/relationships"><Relationship Id="rId8" Type="http://schemas.openxmlformats.org/officeDocument/2006/relationships/image" Target="../media/image92.gif"/><Relationship Id="rId13" Type="http://schemas.openxmlformats.org/officeDocument/2006/relationships/image" Target="../media/image97.png"/><Relationship Id="rId3" Type="http://schemas.openxmlformats.org/officeDocument/2006/relationships/slideLayout" Target="../slideLayouts/slideLayout18.xml"/><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8.jpeg"/><Relationship Id="rId2" Type="http://schemas.openxmlformats.org/officeDocument/2006/relationships/image" Target="../media/image98.png"/><Relationship Id="rId1" Type="http://schemas.openxmlformats.org/officeDocument/2006/relationships/slideLayout" Target="../slideLayouts/slideLayout18.xml"/><Relationship Id="rId6" Type="http://schemas.openxmlformats.org/officeDocument/2006/relationships/image" Target="../media/image102.jpeg"/><Relationship Id="rId11" Type="http://schemas.openxmlformats.org/officeDocument/2006/relationships/image" Target="../media/image107.png"/><Relationship Id="rId5" Type="http://schemas.openxmlformats.org/officeDocument/2006/relationships/image" Target="../media/image101.jpeg"/><Relationship Id="rId10" Type="http://schemas.openxmlformats.org/officeDocument/2006/relationships/image" Target="../media/image106.jpg"/><Relationship Id="rId4" Type="http://schemas.openxmlformats.org/officeDocument/2006/relationships/image" Target="../media/image100.png"/><Relationship Id="rId9" Type="http://schemas.openxmlformats.org/officeDocument/2006/relationships/image" Target="../media/image105.jpeg"/></Relationships>
</file>

<file path=ppt/slides/_rels/slide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 Id="rId4" Type="http://schemas.openxmlformats.org/officeDocument/2006/relationships/image" Target="../media/image1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7524" y="1154470"/>
            <a:ext cx="8460940" cy="1971651"/>
          </a:xfrm>
        </p:spPr>
        <p:txBody>
          <a:bodyPr>
            <a:normAutofit/>
          </a:bodyPr>
          <a:lstStyle/>
          <a:p>
            <a:r>
              <a:rPr lang="en-US" dirty="0">
                <a:solidFill>
                  <a:schemeClr val="accent1">
                    <a:lumMod val="50000"/>
                  </a:schemeClr>
                </a:solidFill>
                <a:latin typeface="Times New Roman" panose="02020603050405020304" pitchFamily="18" charset="0"/>
                <a:cs typeface="Times New Roman" panose="02020603050405020304" pitchFamily="18" charset="0"/>
              </a:rPr>
              <a:t>Euclid’s Capabilities and Interests in Applications of SRF Accelerators</a:t>
            </a:r>
            <a:endParaRPr lang="en-US" sz="48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563888" y="4551970"/>
            <a:ext cx="1584176"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11/13/2025</a:t>
            </a:r>
          </a:p>
        </p:txBody>
      </p:sp>
      <p:sp>
        <p:nvSpPr>
          <p:cNvPr id="3" name="TextBox 2">
            <a:extLst>
              <a:ext uri="{FF2B5EF4-FFF2-40B4-BE49-F238E27FC236}">
                <a16:creationId xmlns:a16="http://schemas.microsoft.com/office/drawing/2014/main" id="{429FDB71-6FD0-9A74-B0DC-404F04811F72}"/>
              </a:ext>
            </a:extLst>
          </p:cNvPr>
          <p:cNvSpPr txBox="1"/>
          <p:nvPr/>
        </p:nvSpPr>
        <p:spPr>
          <a:xfrm>
            <a:off x="3424554" y="3543858"/>
            <a:ext cx="3132348" cy="646331"/>
          </a:xfrm>
          <a:prstGeom prst="rect">
            <a:avLst/>
          </a:prstGeom>
          <a:noFill/>
        </p:spPr>
        <p:txBody>
          <a:bodyPr wrap="square" rtlCol="0">
            <a:spAutoFit/>
          </a:bodyPr>
          <a:lstStyle/>
          <a:p>
            <a:r>
              <a:rPr lang="en-US" dirty="0"/>
              <a:t>Chunguang Jing</a:t>
            </a:r>
          </a:p>
          <a:p>
            <a:r>
              <a:rPr lang="en-US" dirty="0"/>
              <a:t>Euclid </a:t>
            </a:r>
            <a:r>
              <a:rPr lang="en-US" dirty="0" err="1"/>
              <a:t>Techlabs</a:t>
            </a:r>
            <a:r>
              <a:rPr lang="en-US" dirty="0"/>
              <a:t> </a:t>
            </a:r>
          </a:p>
        </p:txBody>
      </p:sp>
      <p:sp>
        <p:nvSpPr>
          <p:cNvPr id="4" name="TextBox 3">
            <a:extLst>
              <a:ext uri="{FF2B5EF4-FFF2-40B4-BE49-F238E27FC236}">
                <a16:creationId xmlns:a16="http://schemas.microsoft.com/office/drawing/2014/main" id="{42B768C5-2536-B1F2-2269-68556383B1C7}"/>
              </a:ext>
            </a:extLst>
          </p:cNvPr>
          <p:cNvSpPr txBox="1"/>
          <p:nvPr/>
        </p:nvSpPr>
        <p:spPr>
          <a:xfrm>
            <a:off x="5538886" y="4740675"/>
            <a:ext cx="3600400" cy="369332"/>
          </a:xfrm>
          <a:prstGeom prst="rect">
            <a:avLst/>
          </a:prstGeom>
          <a:noFill/>
        </p:spPr>
        <p:txBody>
          <a:bodyPr wrap="square" rtlCol="0">
            <a:spAutoFit/>
          </a:bodyPr>
          <a:lstStyle/>
          <a:p>
            <a:pPr algn="r"/>
            <a:r>
              <a:rPr lang="en-US" dirty="0"/>
              <a:t>SRF Frontiers Workshop, </a:t>
            </a:r>
            <a:r>
              <a:rPr lang="en-US" dirty="0" err="1"/>
              <a:t>Jlab</a:t>
            </a:r>
            <a:endParaRPr lang="en-US" dirty="0"/>
          </a:p>
        </p:txBody>
      </p:sp>
    </p:spTree>
  </p:cSld>
  <p:clrMapOvr>
    <a:masterClrMapping/>
  </p:clrMapOvr>
  <p:transition spd="med" advClick="0" advTm="5000">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6F82A-4AAB-6664-5A21-5BE671C8C3EF}"/>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9AAD02AA-51CC-76E5-5E69-7D9A2F90D718}"/>
              </a:ext>
            </a:extLst>
          </p:cNvPr>
          <p:cNvPicPr>
            <a:picLocks noChangeAspect="1"/>
          </p:cNvPicPr>
          <p:nvPr/>
        </p:nvPicPr>
        <p:blipFill>
          <a:blip r:embed="rId2"/>
          <a:stretch>
            <a:fillRect/>
          </a:stretch>
        </p:blipFill>
        <p:spPr>
          <a:xfrm>
            <a:off x="79219" y="3068737"/>
            <a:ext cx="3580213" cy="2068326"/>
          </a:xfrm>
          <a:prstGeom prst="rect">
            <a:avLst/>
          </a:prstGeom>
        </p:spPr>
      </p:pic>
      <p:sp>
        <p:nvSpPr>
          <p:cNvPr id="2" name="Slide Number Placeholder 1">
            <a:extLst>
              <a:ext uri="{FF2B5EF4-FFF2-40B4-BE49-F238E27FC236}">
                <a16:creationId xmlns:a16="http://schemas.microsoft.com/office/drawing/2014/main" id="{9FB8591E-03CF-AC0C-D5C5-F80354EF297F}"/>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10</a:t>
            </a:fld>
            <a:endParaRPr lang="en-US" dirty="0">
              <a:ln>
                <a:solidFill>
                  <a:prstClr val="white"/>
                </a:solidFill>
              </a:ln>
              <a:solidFill>
                <a:prstClr val="black">
                  <a:tint val="75000"/>
                </a:prstClr>
              </a:solidFill>
            </a:endParaRPr>
          </a:p>
        </p:txBody>
      </p:sp>
      <p:sp>
        <p:nvSpPr>
          <p:cNvPr id="9" name="TextBox 8">
            <a:extLst>
              <a:ext uri="{FF2B5EF4-FFF2-40B4-BE49-F238E27FC236}">
                <a16:creationId xmlns:a16="http://schemas.microsoft.com/office/drawing/2014/main" id="{365B7702-89B3-E148-8248-CE0F000666A0}"/>
              </a:ext>
            </a:extLst>
          </p:cNvPr>
          <p:cNvSpPr txBox="1"/>
          <p:nvPr/>
        </p:nvSpPr>
        <p:spPr>
          <a:xfrm>
            <a:off x="2892" y="35072"/>
            <a:ext cx="9069608" cy="400110"/>
          </a:xfrm>
          <a:prstGeom prst="rect">
            <a:avLst/>
          </a:prstGeom>
          <a:noFill/>
        </p:spPr>
        <p:txBody>
          <a:bodyPr wrap="square" rtlCol="0">
            <a:spAutoFit/>
          </a:bodyPr>
          <a:lstStyle/>
          <a:p>
            <a:pPr defTabSz="685800" fontAlgn="auto">
              <a:spcBef>
                <a:spcPts val="0"/>
              </a:spcBef>
              <a:spcAft>
                <a:spcPts val="0"/>
              </a:spcAft>
            </a:pPr>
            <a:r>
              <a:rPr lang="en-US" sz="2000" b="1" dirty="0">
                <a:solidFill>
                  <a:srgbClr val="0070C0"/>
                </a:solidFill>
                <a:latin typeface="Arial" panose="020B0604020202020204" pitchFamily="34" charset="0"/>
                <a:cs typeface="Arial" panose="020B0604020202020204" pitchFamily="34" charset="0"/>
              </a:rPr>
              <a:t>Nb3Sn SRF</a:t>
            </a:r>
            <a:r>
              <a:rPr lang="en-US" sz="2000" b="1" i="1" dirty="0">
                <a:solidFill>
                  <a:srgbClr val="0070C0"/>
                </a:solidFill>
                <a:latin typeface="Arial" panose="020B0604020202020204" pitchFamily="34" charset="0"/>
                <a:cs typeface="Arial" panose="020B0604020202020204" pitchFamily="34" charset="0"/>
              </a:rPr>
              <a:t>: high average beam power for industrial applications</a:t>
            </a:r>
            <a:endParaRPr lang="en-US" sz="2000" b="1" dirty="0">
              <a:solidFill>
                <a:srgbClr val="0070C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311A0C2-5D09-1312-458C-8698093C5FC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59751" y="3221320"/>
            <a:ext cx="994671" cy="1617394"/>
          </a:xfrm>
          <a:prstGeom prst="rect">
            <a:avLst/>
          </a:prstGeom>
        </p:spPr>
      </p:pic>
      <p:pic>
        <p:nvPicPr>
          <p:cNvPr id="10" name="Picture 9">
            <a:extLst>
              <a:ext uri="{FF2B5EF4-FFF2-40B4-BE49-F238E27FC236}">
                <a16:creationId xmlns:a16="http://schemas.microsoft.com/office/drawing/2014/main" id="{A00F0E41-54AD-FBC2-5D6B-75AC43D07A89}"/>
              </a:ext>
            </a:extLst>
          </p:cNvPr>
          <p:cNvPicPr>
            <a:picLocks noChangeAspect="1"/>
          </p:cNvPicPr>
          <p:nvPr/>
        </p:nvPicPr>
        <p:blipFill>
          <a:blip r:embed="rId4"/>
          <a:stretch>
            <a:fillRect/>
          </a:stretch>
        </p:blipFill>
        <p:spPr>
          <a:xfrm>
            <a:off x="4353510" y="3830629"/>
            <a:ext cx="1284570" cy="975234"/>
          </a:xfrm>
          <a:prstGeom prst="rect">
            <a:avLst/>
          </a:prstGeom>
        </p:spPr>
      </p:pic>
      <p:grpSp>
        <p:nvGrpSpPr>
          <p:cNvPr id="11" name="Group 10">
            <a:extLst>
              <a:ext uri="{FF2B5EF4-FFF2-40B4-BE49-F238E27FC236}">
                <a16:creationId xmlns:a16="http://schemas.microsoft.com/office/drawing/2014/main" id="{6B86AB8F-209C-3F04-2896-F1EA57415340}"/>
              </a:ext>
            </a:extLst>
          </p:cNvPr>
          <p:cNvGrpSpPr/>
          <p:nvPr/>
        </p:nvGrpSpPr>
        <p:grpSpPr>
          <a:xfrm>
            <a:off x="96180" y="837461"/>
            <a:ext cx="4223792" cy="2231276"/>
            <a:chOff x="3212305" y="1768171"/>
            <a:chExt cx="6052605" cy="3231905"/>
          </a:xfrm>
        </p:grpSpPr>
        <p:pic>
          <p:nvPicPr>
            <p:cNvPr id="13" name="Picture 12">
              <a:extLst>
                <a:ext uri="{FF2B5EF4-FFF2-40B4-BE49-F238E27FC236}">
                  <a16:creationId xmlns:a16="http://schemas.microsoft.com/office/drawing/2014/main" id="{D7903331-2697-66CC-F74C-CDF81F707556}"/>
                </a:ext>
              </a:extLst>
            </p:cNvPr>
            <p:cNvPicPr>
              <a:picLocks noChangeAspect="1"/>
            </p:cNvPicPr>
            <p:nvPr/>
          </p:nvPicPr>
          <p:blipFill>
            <a:blip r:embed="rId5"/>
            <a:stretch>
              <a:fillRect/>
            </a:stretch>
          </p:blipFill>
          <p:spPr>
            <a:xfrm>
              <a:off x="3922561" y="1768171"/>
              <a:ext cx="5342349" cy="3231905"/>
            </a:xfrm>
            <a:prstGeom prst="rect">
              <a:avLst/>
            </a:prstGeom>
            <a:ln>
              <a:solidFill>
                <a:schemeClr val="tx2"/>
              </a:solidFill>
            </a:ln>
          </p:spPr>
        </p:pic>
        <p:pic>
          <p:nvPicPr>
            <p:cNvPr id="14" name="Picture 13">
              <a:extLst>
                <a:ext uri="{FF2B5EF4-FFF2-40B4-BE49-F238E27FC236}">
                  <a16:creationId xmlns:a16="http://schemas.microsoft.com/office/drawing/2014/main" id="{3032D7E6-C4C3-EDFB-295A-4AEA96B25377}"/>
                </a:ext>
              </a:extLst>
            </p:cNvPr>
            <p:cNvPicPr>
              <a:picLocks noChangeAspect="1"/>
            </p:cNvPicPr>
            <p:nvPr/>
          </p:nvPicPr>
          <p:blipFill>
            <a:blip r:embed="rId6"/>
            <a:stretch>
              <a:fillRect/>
            </a:stretch>
          </p:blipFill>
          <p:spPr>
            <a:xfrm flipH="1">
              <a:off x="3212305" y="3125451"/>
              <a:ext cx="1709335" cy="821853"/>
            </a:xfrm>
            <a:prstGeom prst="rect">
              <a:avLst/>
            </a:prstGeom>
          </p:spPr>
        </p:pic>
      </p:grpSp>
      <p:sp>
        <p:nvSpPr>
          <p:cNvPr id="15" name="TextBox 14">
            <a:extLst>
              <a:ext uri="{FF2B5EF4-FFF2-40B4-BE49-F238E27FC236}">
                <a16:creationId xmlns:a16="http://schemas.microsoft.com/office/drawing/2014/main" id="{DB623BF1-1329-8F1F-4A14-9F01B8380A83}"/>
              </a:ext>
            </a:extLst>
          </p:cNvPr>
          <p:cNvSpPr txBox="1"/>
          <p:nvPr/>
        </p:nvSpPr>
        <p:spPr>
          <a:xfrm>
            <a:off x="5436096" y="1131590"/>
            <a:ext cx="3420380" cy="1477328"/>
          </a:xfrm>
          <a:prstGeom prst="rect">
            <a:avLst/>
          </a:prstGeom>
          <a:noFill/>
        </p:spPr>
        <p:txBody>
          <a:bodyPr wrap="square" rtlCol="0">
            <a:spAutoFit/>
          </a:bodyPr>
          <a:lstStyle/>
          <a:p>
            <a:r>
              <a:rPr lang="en-US" dirty="0"/>
              <a:t>Main Features:</a:t>
            </a:r>
          </a:p>
          <a:p>
            <a:pPr marL="285750" indent="-285750">
              <a:buFont typeface="Arial" panose="020B0604020202020204" pitchFamily="34" charset="0"/>
              <a:buChar char="•"/>
            </a:pPr>
            <a:r>
              <a:rPr lang="en-US" dirty="0"/>
              <a:t>Compact (&lt;3.5m at 10MeV e-beam exit)</a:t>
            </a:r>
          </a:p>
          <a:p>
            <a:pPr marL="285750" indent="-285750">
              <a:buFont typeface="Arial" panose="020B0604020202020204" pitchFamily="34" charset="0"/>
              <a:buChar char="•"/>
            </a:pPr>
            <a:r>
              <a:rPr lang="en-US" dirty="0"/>
              <a:t>Full system driven by SSPA</a:t>
            </a:r>
          </a:p>
          <a:p>
            <a:pPr marL="285750" indent="-285750">
              <a:buFont typeface="Arial" panose="020B0604020202020204" pitchFamily="34" charset="0"/>
              <a:buChar char="•"/>
            </a:pPr>
            <a:r>
              <a:rPr lang="en-US" dirty="0"/>
              <a:t>NC injector +Nb3Sn SRF</a:t>
            </a:r>
          </a:p>
        </p:txBody>
      </p:sp>
      <p:sp>
        <p:nvSpPr>
          <p:cNvPr id="16" name="TextBox 15">
            <a:extLst>
              <a:ext uri="{FF2B5EF4-FFF2-40B4-BE49-F238E27FC236}">
                <a16:creationId xmlns:a16="http://schemas.microsoft.com/office/drawing/2014/main" id="{30F1E717-A572-CA97-AAFE-DA8DEE7DEE9F}"/>
              </a:ext>
            </a:extLst>
          </p:cNvPr>
          <p:cNvSpPr txBox="1"/>
          <p:nvPr/>
        </p:nvSpPr>
        <p:spPr>
          <a:xfrm>
            <a:off x="5671618" y="3055593"/>
            <a:ext cx="3420380" cy="1754326"/>
          </a:xfrm>
          <a:prstGeom prst="rect">
            <a:avLst/>
          </a:prstGeom>
          <a:noFill/>
        </p:spPr>
        <p:txBody>
          <a:bodyPr wrap="square" rtlCol="0">
            <a:spAutoFit/>
          </a:bodyPr>
          <a:lstStyle/>
          <a:p>
            <a:r>
              <a:rPr lang="en-US" dirty="0"/>
              <a:t>Status:</a:t>
            </a:r>
          </a:p>
          <a:p>
            <a:pPr marL="285750" indent="-285750">
              <a:buFont typeface="Arial" panose="020B0604020202020204" pitchFamily="34" charset="0"/>
              <a:buChar char="•"/>
            </a:pPr>
            <a:r>
              <a:rPr lang="en-US" dirty="0"/>
              <a:t>SRF linac cryomodule at Engineering Design (Euclid)</a:t>
            </a:r>
          </a:p>
          <a:p>
            <a:pPr marL="285750" indent="-285750">
              <a:buFont typeface="Arial" panose="020B0604020202020204" pitchFamily="34" charset="0"/>
              <a:buChar char="•"/>
            </a:pPr>
            <a:r>
              <a:rPr lang="en-US" dirty="0"/>
              <a:t>NC injector entering the fabrication stage (Euclid)</a:t>
            </a:r>
          </a:p>
          <a:p>
            <a:pPr marL="285750" indent="-285750">
              <a:buFont typeface="Arial" panose="020B0604020202020204" pitchFamily="34" charset="0"/>
              <a:buChar char="•"/>
            </a:pPr>
            <a:r>
              <a:rPr lang="en-US" dirty="0"/>
              <a:t>RF gun (ordered)</a:t>
            </a:r>
          </a:p>
        </p:txBody>
      </p:sp>
    </p:spTree>
    <p:extLst>
      <p:ext uri="{BB962C8B-B14F-4D97-AF65-F5344CB8AC3E}">
        <p14:creationId xmlns:p14="http://schemas.microsoft.com/office/powerpoint/2010/main" val="3832518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AD51F-1FF7-DADF-37EB-B7F0BCFE1C0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FCE335-1285-F3DA-EA84-2FA329661931}"/>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11</a:t>
            </a:fld>
            <a:endParaRPr lang="en-US" dirty="0">
              <a:ln>
                <a:solidFill>
                  <a:prstClr val="white"/>
                </a:solidFill>
              </a:ln>
              <a:solidFill>
                <a:prstClr val="black">
                  <a:tint val="75000"/>
                </a:prstClr>
              </a:solidFill>
            </a:endParaRPr>
          </a:p>
        </p:txBody>
      </p:sp>
      <p:sp>
        <p:nvSpPr>
          <p:cNvPr id="9" name="TextBox 8">
            <a:extLst>
              <a:ext uri="{FF2B5EF4-FFF2-40B4-BE49-F238E27FC236}">
                <a16:creationId xmlns:a16="http://schemas.microsoft.com/office/drawing/2014/main" id="{9B1C3622-F609-EB30-AD6F-2016ECE7D74A}"/>
              </a:ext>
            </a:extLst>
          </p:cNvPr>
          <p:cNvSpPr txBox="1"/>
          <p:nvPr/>
        </p:nvSpPr>
        <p:spPr>
          <a:xfrm>
            <a:off x="2892" y="35072"/>
            <a:ext cx="9069608" cy="400110"/>
          </a:xfrm>
          <a:prstGeom prst="rect">
            <a:avLst/>
          </a:prstGeom>
          <a:noFill/>
        </p:spPr>
        <p:txBody>
          <a:bodyPr wrap="square" rtlCol="0">
            <a:spAutoFit/>
          </a:bodyPr>
          <a:lstStyle/>
          <a:p>
            <a:pPr defTabSz="685800" fontAlgn="auto">
              <a:spcBef>
                <a:spcPts val="0"/>
              </a:spcBef>
              <a:spcAft>
                <a:spcPts val="0"/>
              </a:spcAft>
            </a:pPr>
            <a:r>
              <a:rPr lang="en-US" sz="2000" b="1" dirty="0">
                <a:solidFill>
                  <a:srgbClr val="0070C0"/>
                </a:solidFill>
                <a:latin typeface="Arial" panose="020B0604020202020204" pitchFamily="34" charset="0"/>
                <a:cs typeface="Arial" panose="020B0604020202020204" pitchFamily="34" charset="0"/>
              </a:rPr>
              <a:t>Nb3Sn SRF</a:t>
            </a:r>
            <a:r>
              <a:rPr lang="en-US" sz="2000" b="1" i="1" dirty="0">
                <a:solidFill>
                  <a:srgbClr val="0070C0"/>
                </a:solidFill>
                <a:latin typeface="Arial" panose="020B0604020202020204" pitchFamily="34" charset="0"/>
                <a:cs typeface="Arial" panose="020B0604020202020204" pitchFamily="34" charset="0"/>
              </a:rPr>
              <a:t>: high-quality CW beam for UED(M) application</a:t>
            </a:r>
            <a:endParaRPr lang="en-US" sz="2000" b="1" dirty="0">
              <a:solidFill>
                <a:srgbClr val="0070C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A5C9EE9-F4FF-51F7-E7CB-62A81773BB41}"/>
              </a:ext>
            </a:extLst>
          </p:cNvPr>
          <p:cNvSpPr txBox="1"/>
          <p:nvPr/>
        </p:nvSpPr>
        <p:spPr>
          <a:xfrm>
            <a:off x="7215841" y="294205"/>
            <a:ext cx="1925267" cy="369332"/>
          </a:xfrm>
          <a:prstGeom prst="rect">
            <a:avLst/>
          </a:prstGeom>
          <a:noFill/>
        </p:spPr>
        <p:txBody>
          <a:bodyPr wrap="square">
            <a:spAutoFit/>
          </a:bodyPr>
          <a:lstStyle/>
          <a:p>
            <a:pPr algn="ctr" eaLnBrk="0" hangingPunct="0">
              <a:spcAft>
                <a:spcPts val="0"/>
              </a:spcAft>
            </a:pPr>
            <a:r>
              <a:rPr lang="en-US" i="1" u="sng" dirty="0">
                <a:solidFill>
                  <a:schemeClr val="tx2"/>
                </a:solidFill>
                <a:latin typeface="Times New Roman" panose="02020603050405020304" pitchFamily="18" charset="0"/>
                <a:cs typeface="Times New Roman" panose="02020603050405020304" pitchFamily="18" charset="0"/>
              </a:rPr>
              <a:t>Gun parameters</a:t>
            </a:r>
          </a:p>
        </p:txBody>
      </p:sp>
      <p:grpSp>
        <p:nvGrpSpPr>
          <p:cNvPr id="6" name="Group 5">
            <a:extLst>
              <a:ext uri="{FF2B5EF4-FFF2-40B4-BE49-F238E27FC236}">
                <a16:creationId xmlns:a16="http://schemas.microsoft.com/office/drawing/2014/main" id="{EC95C6E5-9BFD-BC8B-206C-3B9495A8A985}"/>
              </a:ext>
            </a:extLst>
          </p:cNvPr>
          <p:cNvGrpSpPr/>
          <p:nvPr/>
        </p:nvGrpSpPr>
        <p:grpSpPr>
          <a:xfrm>
            <a:off x="1211038" y="3347288"/>
            <a:ext cx="1577081" cy="1773198"/>
            <a:chOff x="7959623" y="874622"/>
            <a:chExt cx="3656990" cy="4234995"/>
          </a:xfrm>
        </p:grpSpPr>
        <p:pic>
          <p:nvPicPr>
            <p:cNvPr id="7" name="Picture 6">
              <a:extLst>
                <a:ext uri="{FF2B5EF4-FFF2-40B4-BE49-F238E27FC236}">
                  <a16:creationId xmlns:a16="http://schemas.microsoft.com/office/drawing/2014/main" id="{960E95D9-B1BB-F416-5C60-B3F6232752ED}"/>
                </a:ext>
              </a:extLst>
            </p:cNvPr>
            <p:cNvPicPr>
              <a:picLocks noChangeAspect="1"/>
            </p:cNvPicPr>
            <p:nvPr/>
          </p:nvPicPr>
          <p:blipFill rotWithShape="1">
            <a:blip r:embed="rId2"/>
            <a:srcRect l="57772" t="547" r="1571" b="12684"/>
            <a:stretch/>
          </p:blipFill>
          <p:spPr>
            <a:xfrm>
              <a:off x="7959623" y="874622"/>
              <a:ext cx="3656990" cy="4234995"/>
            </a:xfrm>
            <a:prstGeom prst="rect">
              <a:avLst/>
            </a:prstGeom>
            <a:ln>
              <a:solidFill>
                <a:srgbClr val="0070C0"/>
              </a:solidFill>
            </a:ln>
          </p:spPr>
        </p:pic>
        <p:pic>
          <p:nvPicPr>
            <p:cNvPr id="8" name="Picture 7">
              <a:extLst>
                <a:ext uri="{FF2B5EF4-FFF2-40B4-BE49-F238E27FC236}">
                  <a16:creationId xmlns:a16="http://schemas.microsoft.com/office/drawing/2014/main" id="{31F4428A-CA9A-0FF2-E383-C7DDBC5A7390}"/>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backgroundRemoval t="9814" b="89848" l="3812" r="89962">
                          <a14:foregroundMark x1="10419" y1="85448" x2="4447" y2="40778"/>
                          <a14:foregroundMark x1="4447" y1="40778" x2="10038" y2="20305"/>
                          <a14:foregroundMark x1="7878" y1="85279" x2="4320" y2="50254"/>
                          <a14:foregroundMark x1="3812" y1="57530" x2="3939" y2="86464"/>
                          <a14:foregroundMark x1="6353" y1="44332" x2="3939" y2="28426"/>
                          <a14:foregroundMark x1="4447" y1="19628" x2="6607" y2="57360"/>
                          <a14:foregroundMark x1="7878" y1="85956" x2="6861" y2="17597"/>
                        </a14:backgroundRemoval>
                      </a14:imgEffect>
                    </a14:imgLayer>
                  </a14:imgProps>
                </a:ext>
              </a:extLst>
            </a:blip>
            <a:stretch>
              <a:fillRect/>
            </a:stretch>
          </p:blipFill>
          <p:spPr>
            <a:xfrm rot="10800000" flipV="1">
              <a:off x="9137463" y="3166141"/>
              <a:ext cx="1476170" cy="1147547"/>
            </a:xfrm>
            <a:prstGeom prst="rect">
              <a:avLst/>
            </a:prstGeom>
          </p:spPr>
        </p:pic>
      </p:grpSp>
      <p:graphicFrame>
        <p:nvGraphicFramePr>
          <p:cNvPr id="12" name="Table 7">
            <a:extLst>
              <a:ext uri="{FF2B5EF4-FFF2-40B4-BE49-F238E27FC236}">
                <a16:creationId xmlns:a16="http://schemas.microsoft.com/office/drawing/2014/main" id="{6FEAE8A9-B97F-A29E-E92F-41A17FAD8A16}"/>
              </a:ext>
            </a:extLst>
          </p:cNvPr>
          <p:cNvGraphicFramePr>
            <a:graphicFrameLocks noGrp="1"/>
          </p:cNvGraphicFramePr>
          <p:nvPr>
            <p:extLst>
              <p:ext uri="{D42A27DB-BD31-4B8C-83A1-F6EECF244321}">
                <p14:modId xmlns:p14="http://schemas.microsoft.com/office/powerpoint/2010/main" val="3674838907"/>
              </p:ext>
            </p:extLst>
          </p:nvPr>
        </p:nvGraphicFramePr>
        <p:xfrm>
          <a:off x="5630115" y="663538"/>
          <a:ext cx="3334373" cy="4199652"/>
        </p:xfrm>
        <a:graphic>
          <a:graphicData uri="http://schemas.openxmlformats.org/drawingml/2006/table">
            <a:tbl>
              <a:tblPr firstRow="1" bandRow="1">
                <a:tableStyleId>{5C22544A-7EE6-4342-B048-85BDC9FD1C3A}</a:tableStyleId>
              </a:tblPr>
              <a:tblGrid>
                <a:gridCol w="1646191">
                  <a:extLst>
                    <a:ext uri="{9D8B030D-6E8A-4147-A177-3AD203B41FA5}">
                      <a16:colId xmlns:a16="http://schemas.microsoft.com/office/drawing/2014/main" val="92545524"/>
                    </a:ext>
                  </a:extLst>
                </a:gridCol>
                <a:gridCol w="831493">
                  <a:extLst>
                    <a:ext uri="{9D8B030D-6E8A-4147-A177-3AD203B41FA5}">
                      <a16:colId xmlns:a16="http://schemas.microsoft.com/office/drawing/2014/main" val="2391615748"/>
                    </a:ext>
                  </a:extLst>
                </a:gridCol>
                <a:gridCol w="856689">
                  <a:extLst>
                    <a:ext uri="{9D8B030D-6E8A-4147-A177-3AD203B41FA5}">
                      <a16:colId xmlns:a16="http://schemas.microsoft.com/office/drawing/2014/main" val="2154799594"/>
                    </a:ext>
                  </a:extLst>
                </a:gridCol>
              </a:tblGrid>
              <a:tr h="203666">
                <a:tc>
                  <a:txBody>
                    <a:bodyPr/>
                    <a:lstStyle/>
                    <a:p>
                      <a:pPr marL="0" marR="0" algn="just">
                        <a:spcBef>
                          <a:spcPts val="300"/>
                        </a:spcBef>
                        <a:spcAft>
                          <a:spcPts val="0"/>
                        </a:spcAft>
                      </a:pPr>
                      <a:r>
                        <a:rPr lang="en-US" sz="1100" b="1" i="0" dirty="0">
                          <a:solidFill>
                            <a:srgbClr val="FFFFFF"/>
                          </a:solidFill>
                          <a:latin typeface="Times New Roman" panose="02020603050405020304" pitchFamily="18" charset="0"/>
                          <a:ea typeface="SimSun"/>
                          <a:cs typeface="Times New Roman" panose="02020603050405020304" pitchFamily="18" charset="0"/>
                        </a:rPr>
                        <a:t>Parameter</a:t>
                      </a:r>
                      <a:endParaRPr lang="en-US" sz="1100" i="0" dirty="0">
                        <a:latin typeface="Times New Roman" panose="02020603050405020304" pitchFamily="18" charset="0"/>
                        <a:ea typeface="SimSun"/>
                        <a:cs typeface="Times New Roman" panose="02020603050405020304" pitchFamily="18" charset="0"/>
                      </a:endParaRPr>
                    </a:p>
                  </a:txBody>
                  <a:tcPr marL="68580" marR="68580" marT="0" marB="0"/>
                </a:tc>
                <a:tc gridSpan="2">
                  <a:txBody>
                    <a:bodyPr/>
                    <a:lstStyle/>
                    <a:p>
                      <a:pPr marL="0" marR="0" algn="ctr">
                        <a:spcBef>
                          <a:spcPts val="300"/>
                        </a:spcBef>
                        <a:spcAft>
                          <a:spcPts val="0"/>
                        </a:spcAft>
                      </a:pPr>
                      <a:r>
                        <a:rPr lang="en-US" sz="1100" b="1" i="0" dirty="0">
                          <a:solidFill>
                            <a:srgbClr val="FFFFFF"/>
                          </a:solidFill>
                          <a:latin typeface="Times New Roman" panose="02020603050405020304" pitchFamily="18" charset="0"/>
                          <a:ea typeface="SimSun"/>
                          <a:cs typeface="Times New Roman" panose="02020603050405020304" pitchFamily="18" charset="0"/>
                        </a:rPr>
                        <a:t>Value</a:t>
                      </a:r>
                      <a:endParaRPr lang="en-US" sz="1100" i="0" dirty="0">
                        <a:latin typeface="Times New Roman" panose="02020603050405020304" pitchFamily="18" charset="0"/>
                        <a:ea typeface="SimSun"/>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83185246"/>
                  </a:ext>
                </a:extLst>
              </a:tr>
              <a:tr h="203666">
                <a:tc>
                  <a:txBody>
                    <a:bodyPr/>
                    <a:lstStyle/>
                    <a:p>
                      <a:pPr marL="0" marR="0" algn="just">
                        <a:spcBef>
                          <a:spcPts val="300"/>
                        </a:spcBef>
                        <a:spcAft>
                          <a:spcPts val="0"/>
                        </a:spcAft>
                      </a:pPr>
                      <a:r>
                        <a:rPr lang="en-US" sz="1100" i="0" dirty="0">
                          <a:latin typeface="Times New Roman" panose="02020603050405020304" pitchFamily="18" charset="0"/>
                          <a:ea typeface="SimSun"/>
                          <a:cs typeface="Times New Roman" panose="02020603050405020304" pitchFamily="18" charset="0"/>
                        </a:rPr>
                        <a:t>Application</a:t>
                      </a:r>
                    </a:p>
                  </a:txBody>
                  <a:tcPr marL="68580" marR="68580" marT="0" marB="0"/>
                </a:tc>
                <a:tc>
                  <a:txBody>
                    <a:bodyPr/>
                    <a:lstStyle/>
                    <a:p>
                      <a:pPr marL="0" marR="0" algn="ctr">
                        <a:spcBef>
                          <a:spcPts val="300"/>
                        </a:spcBef>
                        <a:spcAft>
                          <a:spcPts val="0"/>
                        </a:spcAft>
                      </a:pPr>
                      <a:r>
                        <a:rPr lang="en-US" sz="1100" i="0" dirty="0">
                          <a:latin typeface="Times New Roman" panose="02020603050405020304" pitchFamily="18" charset="0"/>
                          <a:ea typeface="SimSun"/>
                          <a:cs typeface="Times New Roman" panose="02020603050405020304" pitchFamily="18" charset="0"/>
                        </a:rPr>
                        <a:t>UED</a:t>
                      </a:r>
                    </a:p>
                  </a:txBody>
                  <a:tcPr marL="68580" marR="68580" marT="0" marB="0"/>
                </a:tc>
                <a:tc>
                  <a:txBody>
                    <a:bodyPr/>
                    <a:lstStyle/>
                    <a:p>
                      <a:pPr marL="0" marR="0" algn="ctr">
                        <a:spcBef>
                          <a:spcPts val="300"/>
                        </a:spcBef>
                        <a:spcAft>
                          <a:spcPts val="0"/>
                        </a:spcAft>
                      </a:pPr>
                      <a:r>
                        <a:rPr lang="en-US" sz="1100" i="0" dirty="0">
                          <a:latin typeface="Times New Roman" panose="02020603050405020304" pitchFamily="18" charset="0"/>
                          <a:ea typeface="SimSun"/>
                          <a:cs typeface="Times New Roman" panose="02020603050405020304" pitchFamily="18" charset="0"/>
                        </a:rPr>
                        <a:t>UEM</a:t>
                      </a:r>
                    </a:p>
                  </a:txBody>
                  <a:tcPr marL="68580" marR="68580" marT="0" marB="0"/>
                </a:tc>
                <a:extLst>
                  <a:ext uri="{0D108BD9-81ED-4DB2-BD59-A6C34878D82A}">
                    <a16:rowId xmlns:a16="http://schemas.microsoft.com/office/drawing/2014/main" val="3734305527"/>
                  </a:ext>
                </a:extLst>
              </a:tr>
              <a:tr h="203666">
                <a:tc>
                  <a:txBody>
                    <a:bodyPr/>
                    <a:lstStyle/>
                    <a:p>
                      <a:pPr marL="0" marR="0" algn="just">
                        <a:spcBef>
                          <a:spcPts val="300"/>
                        </a:spcBef>
                        <a:spcAft>
                          <a:spcPts val="0"/>
                        </a:spcAft>
                      </a:pPr>
                      <a:r>
                        <a:rPr lang="en-US" sz="1100" i="0" dirty="0">
                          <a:latin typeface="Times New Roman" panose="02020603050405020304" pitchFamily="18" charset="0"/>
                          <a:ea typeface="SimSun"/>
                          <a:cs typeface="Times New Roman" panose="02020603050405020304" pitchFamily="18" charset="0"/>
                        </a:rPr>
                        <a:t>Beam energy</a:t>
                      </a:r>
                    </a:p>
                  </a:txBody>
                  <a:tcPr marL="68580" marR="68580" marT="0" marB="0"/>
                </a:tc>
                <a:tc>
                  <a:txBody>
                    <a:bodyPr/>
                    <a:lstStyle/>
                    <a:p>
                      <a:pPr marL="0" marR="0" algn="ctr">
                        <a:spcBef>
                          <a:spcPts val="300"/>
                        </a:spcBef>
                        <a:spcAft>
                          <a:spcPts val="0"/>
                        </a:spcAft>
                      </a:pPr>
                      <a:r>
                        <a:rPr lang="en-US" sz="1100" i="0" dirty="0">
                          <a:latin typeface="Times New Roman" panose="02020603050405020304" pitchFamily="18" charset="0"/>
                          <a:ea typeface="SimSun"/>
                          <a:cs typeface="Times New Roman" panose="02020603050405020304" pitchFamily="18" charset="0"/>
                        </a:rPr>
                        <a:t>1.655MeV</a:t>
                      </a:r>
                    </a:p>
                  </a:txBody>
                  <a:tcPr marL="68580" marR="68580" marT="0" marB="0"/>
                </a:tc>
                <a:tc>
                  <a:txBody>
                    <a:bodyPr/>
                    <a:lstStyle/>
                    <a:p>
                      <a:pPr marL="0" marR="0" algn="ctr">
                        <a:spcBef>
                          <a:spcPts val="300"/>
                        </a:spcBef>
                        <a:spcAft>
                          <a:spcPts val="0"/>
                        </a:spcAft>
                      </a:pPr>
                      <a:r>
                        <a:rPr lang="en-US" sz="1100" i="0" dirty="0">
                          <a:latin typeface="Times New Roman" panose="02020603050405020304" pitchFamily="18" charset="0"/>
                          <a:ea typeface="SimSun"/>
                          <a:cs typeface="Times New Roman" panose="02020603050405020304" pitchFamily="18" charset="0"/>
                        </a:rPr>
                        <a:t>1.655MeV</a:t>
                      </a:r>
                    </a:p>
                  </a:txBody>
                  <a:tcPr marL="68580" marR="68580" marT="0" marB="0"/>
                </a:tc>
                <a:extLst>
                  <a:ext uri="{0D108BD9-81ED-4DB2-BD59-A6C34878D82A}">
                    <a16:rowId xmlns:a16="http://schemas.microsoft.com/office/drawing/2014/main" val="4018411529"/>
                  </a:ext>
                </a:extLst>
              </a:tr>
              <a:tr h="203666">
                <a:tc>
                  <a:txBody>
                    <a:bodyPr/>
                    <a:lstStyle/>
                    <a:p>
                      <a:pPr marL="0" marR="0" indent="0" algn="just" defTabSz="914400" rtl="0" eaLnBrk="1" fontAlgn="auto" latinLnBrk="0" hangingPunct="1">
                        <a:lnSpc>
                          <a:spcPct val="100000"/>
                        </a:lnSpc>
                        <a:spcBef>
                          <a:spcPts val="300"/>
                        </a:spcBef>
                        <a:spcAft>
                          <a:spcPts val="0"/>
                        </a:spcAft>
                        <a:buClrTx/>
                        <a:buSzTx/>
                        <a:buFontTx/>
                        <a:buNone/>
                        <a:tabLst/>
                        <a:defRPr/>
                      </a:pPr>
                      <a:r>
                        <a:rPr lang="en-US" sz="1100" i="0" dirty="0">
                          <a:latin typeface="Times New Roman" panose="02020603050405020304" pitchFamily="18" charset="0"/>
                          <a:ea typeface="SimSun"/>
                          <a:cs typeface="Times New Roman" panose="02020603050405020304" pitchFamily="18" charset="0"/>
                        </a:rPr>
                        <a:t>Charge</a:t>
                      </a:r>
                      <a:endParaRPr lang="en-US" sz="1100" i="0" baseline="0" dirty="0">
                        <a:latin typeface="Times New Roman" panose="02020603050405020304" pitchFamily="18" charset="0"/>
                        <a:ea typeface="SimSun"/>
                        <a:cs typeface="Times New Roman" panose="02020603050405020304" pitchFamily="18" charset="0"/>
                      </a:endParaRPr>
                    </a:p>
                  </a:txBody>
                  <a:tcPr marL="68580" marR="68580" marT="0" marB="0"/>
                </a:tc>
                <a:tc>
                  <a:txBody>
                    <a:bodyPr/>
                    <a:lstStyle/>
                    <a:p>
                      <a:pPr marL="0" marR="0" algn="ctr">
                        <a:spcBef>
                          <a:spcPts val="300"/>
                        </a:spcBef>
                        <a:spcAft>
                          <a:spcPts val="0"/>
                        </a:spcAft>
                      </a:pPr>
                      <a:r>
                        <a:rPr lang="en-US" sz="1100" i="0" dirty="0">
                          <a:latin typeface="Times New Roman" panose="02020603050405020304" pitchFamily="18" charset="0"/>
                          <a:ea typeface="SimSun"/>
                          <a:cs typeface="Times New Roman" panose="02020603050405020304" pitchFamily="18" charset="0"/>
                        </a:rPr>
                        <a:t>5fC</a:t>
                      </a:r>
                    </a:p>
                  </a:txBody>
                  <a:tcPr marL="68580" marR="68580" marT="0" marB="0"/>
                </a:tc>
                <a:tc>
                  <a:txBody>
                    <a:bodyPr/>
                    <a:lstStyle/>
                    <a:p>
                      <a:pPr marL="0" marR="0" algn="ctr">
                        <a:spcBef>
                          <a:spcPts val="300"/>
                        </a:spcBef>
                        <a:spcAft>
                          <a:spcPts val="0"/>
                        </a:spcAft>
                      </a:pPr>
                      <a:r>
                        <a:rPr lang="en-US" sz="1100" i="0" dirty="0">
                          <a:latin typeface="Times New Roman" panose="02020603050405020304" pitchFamily="18" charset="0"/>
                          <a:ea typeface="SimSun"/>
                          <a:cs typeface="Times New Roman" panose="02020603050405020304" pitchFamily="18" charset="0"/>
                        </a:rPr>
                        <a:t>0.5pC</a:t>
                      </a:r>
                    </a:p>
                  </a:txBody>
                  <a:tcPr marL="68580" marR="68580" marT="0" marB="0"/>
                </a:tc>
                <a:extLst>
                  <a:ext uri="{0D108BD9-81ED-4DB2-BD59-A6C34878D82A}">
                    <a16:rowId xmlns:a16="http://schemas.microsoft.com/office/drawing/2014/main" val="2811363623"/>
                  </a:ext>
                </a:extLst>
              </a:tr>
              <a:tr h="208729">
                <a:tc>
                  <a:txBody>
                    <a:bodyPr/>
                    <a:lstStyle/>
                    <a:p>
                      <a:pPr marL="0" marR="0" algn="just">
                        <a:spcBef>
                          <a:spcPts val="300"/>
                        </a:spcBef>
                        <a:spcAft>
                          <a:spcPts val="0"/>
                        </a:spcAft>
                      </a:pPr>
                      <a:r>
                        <a:rPr lang="en-US" sz="1100" i="0" dirty="0">
                          <a:latin typeface="Times New Roman" panose="02020603050405020304" pitchFamily="18" charset="0"/>
                          <a:ea typeface="SimSun"/>
                          <a:cs typeface="Times New Roman" panose="02020603050405020304" pitchFamily="18" charset="0"/>
                        </a:rPr>
                        <a:t>Laser pulse</a:t>
                      </a:r>
                      <a:r>
                        <a:rPr lang="en-US" sz="1100" i="0" baseline="0" dirty="0">
                          <a:latin typeface="Times New Roman" panose="02020603050405020304" pitchFamily="18" charset="0"/>
                          <a:ea typeface="SimSun"/>
                          <a:cs typeface="Times New Roman" panose="02020603050405020304" pitchFamily="18" charset="0"/>
                        </a:rPr>
                        <a:t> length, </a:t>
                      </a:r>
                      <a:r>
                        <a:rPr lang="en-US" sz="1100" i="0" baseline="0" dirty="0" err="1">
                          <a:latin typeface="Times New Roman" panose="02020603050405020304" pitchFamily="18" charset="0"/>
                          <a:ea typeface="SimSun"/>
                          <a:cs typeface="Times New Roman" panose="02020603050405020304" pitchFamily="18" charset="0"/>
                        </a:rPr>
                        <a:t>rms</a:t>
                      </a:r>
                      <a:endParaRPr lang="en-US" sz="1100" i="0" dirty="0">
                        <a:latin typeface="Times New Roman" panose="02020603050405020304" pitchFamily="18" charset="0"/>
                        <a:ea typeface="SimSun"/>
                        <a:cs typeface="Times New Roman" panose="02020603050405020304" pitchFamily="18" charset="0"/>
                      </a:endParaRPr>
                    </a:p>
                  </a:txBody>
                  <a:tcPr marL="68580" marR="68580" marT="0" marB="0"/>
                </a:tc>
                <a:tc>
                  <a:txBody>
                    <a:bodyPr/>
                    <a:lstStyle/>
                    <a:p>
                      <a:pPr marL="0" marR="0" algn="ctr">
                        <a:spcBef>
                          <a:spcPts val="300"/>
                        </a:spcBef>
                        <a:spcAft>
                          <a:spcPts val="0"/>
                        </a:spcAft>
                      </a:pPr>
                      <a:r>
                        <a:rPr lang="en-US" sz="1100" i="0" dirty="0">
                          <a:latin typeface="Times New Roman" panose="02020603050405020304" pitchFamily="18" charset="0"/>
                          <a:ea typeface="SimSun"/>
                          <a:cs typeface="Times New Roman" panose="02020603050405020304" pitchFamily="18" charset="0"/>
                        </a:rPr>
                        <a:t>6.4fs</a:t>
                      </a:r>
                    </a:p>
                  </a:txBody>
                  <a:tcPr marL="68580" marR="68580" marT="0" marB="0"/>
                </a:tc>
                <a:tc>
                  <a:txBody>
                    <a:bodyPr/>
                    <a:lstStyle/>
                    <a:p>
                      <a:pPr marL="0" marR="0" algn="ctr">
                        <a:spcBef>
                          <a:spcPts val="300"/>
                        </a:spcBef>
                        <a:spcAft>
                          <a:spcPts val="0"/>
                        </a:spcAft>
                      </a:pPr>
                      <a:r>
                        <a:rPr lang="en-US" sz="1100" i="0" dirty="0">
                          <a:latin typeface="Times New Roman" panose="02020603050405020304" pitchFamily="18" charset="0"/>
                          <a:ea typeface="SimSun"/>
                          <a:cs typeface="Times New Roman" panose="02020603050405020304" pitchFamily="18" charset="0"/>
                        </a:rPr>
                        <a:t>6.4fs</a:t>
                      </a:r>
                    </a:p>
                  </a:txBody>
                  <a:tcPr marL="68580" marR="68580" marT="0" marB="0"/>
                </a:tc>
                <a:extLst>
                  <a:ext uri="{0D108BD9-81ED-4DB2-BD59-A6C34878D82A}">
                    <a16:rowId xmlns:a16="http://schemas.microsoft.com/office/drawing/2014/main" val="2249761693"/>
                  </a:ext>
                </a:extLst>
              </a:tr>
              <a:tr h="203666">
                <a:tc>
                  <a:txBody>
                    <a:bodyPr/>
                    <a:lstStyle/>
                    <a:p>
                      <a:pPr marL="0" marR="0" algn="just">
                        <a:spcBef>
                          <a:spcPts val="300"/>
                        </a:spcBef>
                        <a:spcAft>
                          <a:spcPts val="0"/>
                        </a:spcAft>
                      </a:pPr>
                      <a:r>
                        <a:rPr lang="en-US" sz="1100" i="0" dirty="0">
                          <a:latin typeface="Times New Roman" panose="02020603050405020304" pitchFamily="18" charset="0"/>
                          <a:ea typeface="SimSun"/>
                          <a:cs typeface="Times New Roman" panose="02020603050405020304" pitchFamily="18" charset="0"/>
                        </a:rPr>
                        <a:t>Laser spot size</a:t>
                      </a:r>
                    </a:p>
                  </a:txBody>
                  <a:tcPr marL="68580" marR="68580" marT="0" marB="0"/>
                </a:tc>
                <a:tc>
                  <a:txBody>
                    <a:bodyPr/>
                    <a:lstStyle/>
                    <a:p>
                      <a:pPr marL="0" marR="0" algn="ctr">
                        <a:spcBef>
                          <a:spcPts val="300"/>
                        </a:spcBef>
                        <a:spcAft>
                          <a:spcPts val="0"/>
                        </a:spcAft>
                      </a:pPr>
                      <a:r>
                        <a:rPr lang="en-US" sz="1100" i="0" dirty="0">
                          <a:latin typeface="Times New Roman" panose="02020603050405020304" pitchFamily="18" charset="0"/>
                          <a:ea typeface="SimSun"/>
                          <a:cs typeface="Times New Roman" panose="02020603050405020304" pitchFamily="18" charset="0"/>
                        </a:rPr>
                        <a:t>36um</a:t>
                      </a:r>
                    </a:p>
                  </a:txBody>
                  <a:tcPr marL="68580" marR="68580" marT="0" marB="0"/>
                </a:tc>
                <a:tc>
                  <a:txBody>
                    <a:bodyPr/>
                    <a:lstStyle/>
                    <a:p>
                      <a:pPr marL="0" marR="0" algn="ctr">
                        <a:spcBef>
                          <a:spcPts val="300"/>
                        </a:spcBef>
                        <a:spcAft>
                          <a:spcPts val="0"/>
                        </a:spcAft>
                      </a:pPr>
                      <a:r>
                        <a:rPr lang="en-US" sz="1100" i="0" dirty="0">
                          <a:latin typeface="Times New Roman" panose="02020603050405020304" pitchFamily="18" charset="0"/>
                          <a:ea typeface="SimSun"/>
                          <a:cs typeface="Times New Roman" panose="02020603050405020304" pitchFamily="18" charset="0"/>
                        </a:rPr>
                        <a:t>180um</a:t>
                      </a:r>
                    </a:p>
                  </a:txBody>
                  <a:tcPr marL="68580" marR="68580" marT="0" marB="0"/>
                </a:tc>
                <a:extLst>
                  <a:ext uri="{0D108BD9-81ED-4DB2-BD59-A6C34878D82A}">
                    <a16:rowId xmlns:a16="http://schemas.microsoft.com/office/drawing/2014/main" val="4109021693"/>
                  </a:ext>
                </a:extLst>
              </a:tr>
              <a:tr h="208729">
                <a:tc>
                  <a:txBody>
                    <a:bodyPr/>
                    <a:lstStyle/>
                    <a:p>
                      <a:pPr marL="0" marR="0" algn="just">
                        <a:spcBef>
                          <a:spcPts val="300"/>
                        </a:spcBef>
                        <a:spcAft>
                          <a:spcPts val="0"/>
                        </a:spcAft>
                      </a:pPr>
                      <a:r>
                        <a:rPr lang="en-US" sz="1100" i="0" dirty="0">
                          <a:latin typeface="Times New Roman" panose="02020603050405020304" pitchFamily="18" charset="0"/>
                          <a:ea typeface="SimSun"/>
                          <a:cs typeface="Times New Roman" panose="02020603050405020304" pitchFamily="18" charset="0"/>
                        </a:rPr>
                        <a:t>Beam bunch length, </a:t>
                      </a:r>
                      <a:r>
                        <a:rPr lang="en-US" sz="1100" i="0" dirty="0" err="1">
                          <a:latin typeface="Times New Roman" panose="02020603050405020304" pitchFamily="18" charset="0"/>
                          <a:ea typeface="SimSun"/>
                          <a:cs typeface="Times New Roman" panose="02020603050405020304" pitchFamily="18" charset="0"/>
                        </a:rPr>
                        <a:t>rms</a:t>
                      </a:r>
                      <a:endParaRPr lang="en-US" sz="1100" i="0" dirty="0">
                        <a:latin typeface="Times New Roman" panose="02020603050405020304" pitchFamily="18" charset="0"/>
                        <a:ea typeface="SimSun"/>
                        <a:cs typeface="Times New Roman" panose="02020603050405020304" pitchFamily="18" charset="0"/>
                      </a:endParaRPr>
                    </a:p>
                  </a:txBody>
                  <a:tcPr marL="68580" marR="68580" marT="0" marB="0"/>
                </a:tc>
                <a:tc>
                  <a:txBody>
                    <a:bodyPr/>
                    <a:lstStyle/>
                    <a:p>
                      <a:pPr marL="0" marR="0" algn="ctr">
                        <a:spcBef>
                          <a:spcPts val="300"/>
                        </a:spcBef>
                        <a:spcAft>
                          <a:spcPts val="0"/>
                        </a:spcAft>
                      </a:pPr>
                      <a:r>
                        <a:rPr lang="en-US" sz="1100" i="0" dirty="0">
                          <a:latin typeface="Times New Roman" panose="02020603050405020304" pitchFamily="18" charset="0"/>
                          <a:ea typeface="SimSun"/>
                          <a:cs typeface="Times New Roman" panose="02020603050405020304" pitchFamily="18" charset="0"/>
                        </a:rPr>
                        <a:t>167fs</a:t>
                      </a:r>
                    </a:p>
                  </a:txBody>
                  <a:tcPr marL="68580" marR="68580" marT="0" marB="0"/>
                </a:tc>
                <a:tc>
                  <a:txBody>
                    <a:bodyPr/>
                    <a:lstStyle/>
                    <a:p>
                      <a:pPr marL="0" marR="0" algn="ctr">
                        <a:spcBef>
                          <a:spcPts val="300"/>
                        </a:spcBef>
                        <a:spcAft>
                          <a:spcPts val="0"/>
                        </a:spcAft>
                      </a:pPr>
                      <a:r>
                        <a:rPr lang="en-US" sz="1100" i="0" dirty="0">
                          <a:latin typeface="Times New Roman" panose="02020603050405020304" pitchFamily="18" charset="0"/>
                          <a:ea typeface="SimSun"/>
                          <a:cs typeface="Times New Roman" panose="02020603050405020304" pitchFamily="18" charset="0"/>
                        </a:rPr>
                        <a:t>741fs</a:t>
                      </a:r>
                    </a:p>
                  </a:txBody>
                  <a:tcPr marL="68580" marR="68580" marT="0" marB="0"/>
                </a:tc>
                <a:extLst>
                  <a:ext uri="{0D108BD9-81ED-4DB2-BD59-A6C34878D82A}">
                    <a16:rowId xmlns:a16="http://schemas.microsoft.com/office/drawing/2014/main" val="3864896378"/>
                  </a:ext>
                </a:extLst>
              </a:tr>
              <a:tr h="203666">
                <a:tc>
                  <a:txBody>
                    <a:bodyPr/>
                    <a:lstStyle/>
                    <a:p>
                      <a:pPr marL="0" marR="0" algn="just">
                        <a:spcBef>
                          <a:spcPts val="300"/>
                        </a:spcBef>
                        <a:spcAft>
                          <a:spcPts val="0"/>
                        </a:spcAft>
                      </a:pPr>
                      <a:r>
                        <a:rPr lang="en-US" sz="1100" i="0" dirty="0">
                          <a:latin typeface="Times New Roman" panose="02020603050405020304" pitchFamily="18" charset="0"/>
                          <a:ea typeface="SimSun"/>
                          <a:cs typeface="Times New Roman" panose="02020603050405020304" pitchFamily="18" charset="0"/>
                        </a:rPr>
                        <a:t>Beam </a:t>
                      </a:r>
                      <a:r>
                        <a:rPr lang="en-US" sz="1100" i="0" dirty="0" err="1">
                          <a:latin typeface="Times New Roman" panose="02020603050405020304" pitchFamily="18" charset="0"/>
                          <a:ea typeface="SimSun"/>
                          <a:cs typeface="Times New Roman" panose="02020603050405020304" pitchFamily="18" charset="0"/>
                        </a:rPr>
                        <a:t>emittance</a:t>
                      </a:r>
                      <a:endParaRPr lang="en-US" sz="1100" i="0" dirty="0">
                        <a:latin typeface="Times New Roman" panose="02020603050405020304" pitchFamily="18" charset="0"/>
                        <a:ea typeface="SimSun"/>
                        <a:cs typeface="Times New Roman" panose="02020603050405020304" pitchFamily="18" charset="0"/>
                      </a:endParaRPr>
                    </a:p>
                  </a:txBody>
                  <a:tcPr marL="68580" marR="68580" marT="0" marB="0"/>
                </a:tc>
                <a:tc>
                  <a:txBody>
                    <a:bodyPr/>
                    <a:lstStyle/>
                    <a:p>
                      <a:pPr marL="0" marR="0" algn="ctr">
                        <a:spcBef>
                          <a:spcPts val="300"/>
                        </a:spcBef>
                        <a:spcAft>
                          <a:spcPts val="0"/>
                        </a:spcAft>
                      </a:pPr>
                      <a:r>
                        <a:rPr lang="en-US" sz="1100" i="0" dirty="0">
                          <a:latin typeface="Times New Roman" panose="02020603050405020304" pitchFamily="18" charset="0"/>
                          <a:ea typeface="SimSun"/>
                          <a:cs typeface="Times New Roman" panose="02020603050405020304" pitchFamily="18" charset="0"/>
                        </a:rPr>
                        <a:t>6.6nm</a:t>
                      </a:r>
                    </a:p>
                  </a:txBody>
                  <a:tcPr marL="68580" marR="68580" marT="0" marB="0"/>
                </a:tc>
                <a:tc>
                  <a:txBody>
                    <a:bodyPr/>
                    <a:lstStyle/>
                    <a:p>
                      <a:pPr marL="0" marR="0" algn="ctr">
                        <a:spcBef>
                          <a:spcPts val="300"/>
                        </a:spcBef>
                        <a:spcAft>
                          <a:spcPts val="0"/>
                        </a:spcAft>
                      </a:pPr>
                      <a:r>
                        <a:rPr lang="en-US" sz="1100" i="0" dirty="0">
                          <a:latin typeface="Times New Roman" panose="02020603050405020304" pitchFamily="18" charset="0"/>
                          <a:ea typeface="SimSun"/>
                          <a:cs typeface="Times New Roman" panose="02020603050405020304" pitchFamily="18" charset="0"/>
                        </a:rPr>
                        <a:t>39nm</a:t>
                      </a:r>
                    </a:p>
                  </a:txBody>
                  <a:tcPr marL="68580" marR="68580" marT="0" marB="0"/>
                </a:tc>
                <a:extLst>
                  <a:ext uri="{0D108BD9-81ED-4DB2-BD59-A6C34878D82A}">
                    <a16:rowId xmlns:a16="http://schemas.microsoft.com/office/drawing/2014/main" val="3602273281"/>
                  </a:ext>
                </a:extLst>
              </a:tr>
              <a:tr h="208729">
                <a:tc>
                  <a:txBody>
                    <a:bodyPr/>
                    <a:lstStyle/>
                    <a:p>
                      <a:pPr marL="0" marR="0" algn="just">
                        <a:spcBef>
                          <a:spcPts val="300"/>
                        </a:spcBef>
                        <a:spcAft>
                          <a:spcPts val="0"/>
                        </a:spcAft>
                      </a:pPr>
                      <a:r>
                        <a:rPr lang="en-US" sz="1100" i="0" baseline="0" dirty="0">
                          <a:latin typeface="Times New Roman" panose="02020603050405020304" pitchFamily="18" charset="0"/>
                          <a:ea typeface="SimSun"/>
                          <a:cs typeface="Times New Roman" panose="02020603050405020304" pitchFamily="18" charset="0"/>
                        </a:rPr>
                        <a:t>Energy spread (relative)</a:t>
                      </a:r>
                      <a:endParaRPr lang="en-US" sz="1100" i="0" baseline="-25000" dirty="0">
                        <a:latin typeface="Times New Roman" panose="02020603050405020304" pitchFamily="18" charset="0"/>
                        <a:ea typeface="SimSun"/>
                        <a:cs typeface="Times New Roman" panose="02020603050405020304" pitchFamily="18" charset="0"/>
                      </a:endParaRPr>
                    </a:p>
                  </a:txBody>
                  <a:tcPr marL="68580" marR="68580" marT="0" marB="0"/>
                </a:tc>
                <a:tc>
                  <a:txBody>
                    <a:bodyPr/>
                    <a:lstStyle/>
                    <a:p>
                      <a:pPr marL="0" marR="0" algn="ctr">
                        <a:spcBef>
                          <a:spcPts val="300"/>
                        </a:spcBef>
                        <a:spcAft>
                          <a:spcPts val="0"/>
                        </a:spcAft>
                      </a:pPr>
                      <a:r>
                        <a:rPr lang="en-US" sz="1100" i="0" dirty="0">
                          <a:latin typeface="Times New Roman" panose="02020603050405020304" pitchFamily="18" charset="0"/>
                          <a:ea typeface="SimSun"/>
                          <a:cs typeface="Times New Roman" panose="02020603050405020304" pitchFamily="18" charset="0"/>
                        </a:rPr>
                        <a:t>1.3e-5</a:t>
                      </a:r>
                    </a:p>
                  </a:txBody>
                  <a:tcPr marL="68580" marR="68580" marT="0" marB="0"/>
                </a:tc>
                <a:tc>
                  <a:txBody>
                    <a:bodyPr/>
                    <a:lstStyle/>
                    <a:p>
                      <a:pPr marL="0" marR="0" indent="0" algn="ctr" defTabSz="914400" rtl="0" eaLnBrk="1" fontAlgn="auto" latinLnBrk="0" hangingPunct="1">
                        <a:lnSpc>
                          <a:spcPct val="100000"/>
                        </a:lnSpc>
                        <a:spcBef>
                          <a:spcPts val="300"/>
                        </a:spcBef>
                        <a:spcAft>
                          <a:spcPts val="0"/>
                        </a:spcAft>
                        <a:buClrTx/>
                        <a:buSzTx/>
                        <a:buFontTx/>
                        <a:buNone/>
                        <a:tabLst/>
                        <a:defRPr/>
                      </a:pPr>
                      <a:r>
                        <a:rPr lang="en-US" sz="1100" i="0" dirty="0">
                          <a:latin typeface="Times New Roman" panose="02020603050405020304" pitchFamily="18" charset="0"/>
                          <a:ea typeface="SimSun"/>
                          <a:cs typeface="Times New Roman" panose="02020603050405020304" pitchFamily="18" charset="0"/>
                        </a:rPr>
                        <a:t>6.4e-5</a:t>
                      </a:r>
                    </a:p>
                  </a:txBody>
                  <a:tcPr marL="68580" marR="68580" marT="0" marB="0"/>
                </a:tc>
                <a:extLst>
                  <a:ext uri="{0D108BD9-81ED-4DB2-BD59-A6C34878D82A}">
                    <a16:rowId xmlns:a16="http://schemas.microsoft.com/office/drawing/2014/main" val="3067065859"/>
                  </a:ext>
                </a:extLst>
              </a:tr>
              <a:tr h="208729">
                <a:tc gridSpan="3">
                  <a:txBody>
                    <a:bodyPr/>
                    <a:lstStyle/>
                    <a:p>
                      <a:pPr marL="0" marR="0" indent="0" algn="just" defTabSz="914400" rtl="0" eaLnBrk="1" fontAlgn="auto" latinLnBrk="0" hangingPunct="1">
                        <a:lnSpc>
                          <a:spcPct val="100000"/>
                        </a:lnSpc>
                        <a:spcBef>
                          <a:spcPts val="300"/>
                        </a:spcBef>
                        <a:spcAft>
                          <a:spcPts val="0"/>
                        </a:spcAft>
                        <a:buClrTx/>
                        <a:buSzTx/>
                        <a:buFontTx/>
                        <a:buNone/>
                        <a:tabLst/>
                        <a:defRPr/>
                      </a:pPr>
                      <a:endParaRPr lang="en-US" sz="1100" i="0" kern="1200" dirty="0">
                        <a:solidFill>
                          <a:schemeClr val="dk1"/>
                        </a:solidFill>
                        <a:latin typeface="Times New Roman" panose="02020603050405020304" pitchFamily="18" charset="0"/>
                        <a:ea typeface="SimSun"/>
                        <a:cs typeface="Times New Roman" panose="02020603050405020304" pitchFamily="18" charset="0"/>
                      </a:endParaRPr>
                    </a:p>
                  </a:txBody>
                  <a:tcPr marL="68580" marR="68580" marT="0" marB="0">
                    <a:solidFill>
                      <a:schemeClr val="accent1"/>
                    </a:solidFill>
                  </a:tcPr>
                </a:tc>
                <a:tc hMerge="1">
                  <a:txBody>
                    <a:bodyPr/>
                    <a:lstStyle/>
                    <a:p>
                      <a:pPr marL="0" marR="0" algn="ctr">
                        <a:spcBef>
                          <a:spcPts val="300"/>
                        </a:spcBef>
                        <a:spcAft>
                          <a:spcPts val="0"/>
                        </a:spcAft>
                      </a:pPr>
                      <a:endParaRPr lang="en-US" sz="1200" i="0" dirty="0">
                        <a:latin typeface="Times New Roman" panose="02020603050405020304" pitchFamily="18" charset="0"/>
                        <a:ea typeface="SimSun"/>
                        <a:cs typeface="Times New Roman" panose="02020603050405020304" pitchFamily="18" charset="0"/>
                      </a:endParaRPr>
                    </a:p>
                  </a:txBody>
                  <a:tcPr marL="68580" marR="68580" marT="0" marB="0"/>
                </a:tc>
                <a:tc hMerge="1">
                  <a:txBody>
                    <a:bodyPr/>
                    <a:lstStyle/>
                    <a:p>
                      <a:pPr marL="0" marR="0" indent="0" algn="ctr" defTabSz="914400" rtl="0" eaLnBrk="1" fontAlgn="auto" latinLnBrk="0" hangingPunct="1">
                        <a:lnSpc>
                          <a:spcPct val="100000"/>
                        </a:lnSpc>
                        <a:spcBef>
                          <a:spcPts val="300"/>
                        </a:spcBef>
                        <a:spcAft>
                          <a:spcPts val="0"/>
                        </a:spcAft>
                        <a:buClrTx/>
                        <a:buSzTx/>
                        <a:buFontTx/>
                        <a:buNone/>
                        <a:tabLst/>
                        <a:defRPr/>
                      </a:pPr>
                      <a:endParaRPr lang="en-US" sz="1200" i="0" dirty="0">
                        <a:latin typeface="Times New Roman" panose="02020603050405020304" pitchFamily="18" charset="0"/>
                        <a:ea typeface="SimSun"/>
                        <a:cs typeface="Times New Roman" panose="02020603050405020304" pitchFamily="18" charset="0"/>
                      </a:endParaRPr>
                    </a:p>
                  </a:txBody>
                  <a:tcPr marL="68580" marR="68580" marT="0" marB="0"/>
                </a:tc>
                <a:extLst>
                  <a:ext uri="{0D108BD9-81ED-4DB2-BD59-A6C34878D82A}">
                    <a16:rowId xmlns:a16="http://schemas.microsoft.com/office/drawing/2014/main" val="1845834222"/>
                  </a:ext>
                </a:extLst>
              </a:tr>
              <a:tr h="214274">
                <a:tc>
                  <a:txBody>
                    <a:bodyPr/>
                    <a:lstStyle/>
                    <a:p>
                      <a:pPr marL="0" marR="0" indent="0" algn="just" defTabSz="914400" rtl="0" eaLnBrk="1" fontAlgn="auto" latinLnBrk="0" hangingPunct="1">
                        <a:lnSpc>
                          <a:spcPct val="100000"/>
                        </a:lnSpc>
                        <a:spcBef>
                          <a:spcPts val="300"/>
                        </a:spcBef>
                        <a:spcAft>
                          <a:spcPts val="0"/>
                        </a:spcAft>
                        <a:buClrTx/>
                        <a:buSzTx/>
                        <a:buFontTx/>
                        <a:buNone/>
                        <a:tabLst/>
                        <a:defRPr/>
                      </a:pPr>
                      <a:r>
                        <a:rPr lang="en-US" sz="1100" i="0" kern="1200" dirty="0">
                          <a:solidFill>
                            <a:schemeClr val="dk1"/>
                          </a:solidFill>
                          <a:latin typeface="Times New Roman" panose="02020603050405020304" pitchFamily="18" charset="0"/>
                          <a:ea typeface="SimSun"/>
                          <a:cs typeface="Times New Roman" panose="02020603050405020304" pitchFamily="18" charset="0"/>
                        </a:rPr>
                        <a:t>Frequency, </a:t>
                      </a:r>
                    </a:p>
                  </a:txBody>
                  <a:tcPr marL="68580" marR="68580" marT="9525" marB="0"/>
                </a:tc>
                <a:tc gridSpan="2">
                  <a:txBody>
                    <a:bodyPr/>
                    <a:lstStyle/>
                    <a:p>
                      <a:pPr marL="0" marR="0" indent="0" algn="ctr" defTabSz="914400" rtl="0" eaLnBrk="1" fontAlgn="auto" latinLnBrk="0" hangingPunct="1">
                        <a:lnSpc>
                          <a:spcPct val="100000"/>
                        </a:lnSpc>
                        <a:spcBef>
                          <a:spcPts val="300"/>
                        </a:spcBef>
                        <a:spcAft>
                          <a:spcPts val="0"/>
                        </a:spcAft>
                        <a:buClrTx/>
                        <a:buSzTx/>
                        <a:buFontTx/>
                        <a:buNone/>
                        <a:tabLst/>
                        <a:defRPr/>
                      </a:pPr>
                      <a:r>
                        <a:rPr lang="en-US" sz="1100" i="0" kern="1200" dirty="0">
                          <a:solidFill>
                            <a:schemeClr val="dk1"/>
                          </a:solidFill>
                          <a:latin typeface="Times New Roman" panose="02020603050405020304" pitchFamily="18" charset="0"/>
                          <a:ea typeface="SimSun"/>
                          <a:cs typeface="Times New Roman" panose="02020603050405020304" pitchFamily="18" charset="0"/>
                        </a:rPr>
                        <a:t>1.3 GHz </a:t>
                      </a:r>
                    </a:p>
                  </a:txBody>
                  <a:tcPr marL="68580" marR="68580" marT="9525" marB="0"/>
                </a:tc>
                <a:tc hMerge="1">
                  <a:txBody>
                    <a:bodyPr/>
                    <a:lstStyle/>
                    <a:p>
                      <a:pPr marL="0" marR="0" indent="0" algn="ctr" defTabSz="914400" rtl="0" eaLnBrk="1" fontAlgn="auto" latinLnBrk="0" hangingPunct="1">
                        <a:lnSpc>
                          <a:spcPct val="100000"/>
                        </a:lnSpc>
                        <a:spcBef>
                          <a:spcPts val="300"/>
                        </a:spcBef>
                        <a:spcAft>
                          <a:spcPts val="0"/>
                        </a:spcAft>
                        <a:buClrTx/>
                        <a:buSzTx/>
                        <a:buFontTx/>
                        <a:buNone/>
                        <a:tabLst/>
                        <a:defRPr/>
                      </a:pPr>
                      <a:endParaRPr lang="en-US" sz="1200" i="0" dirty="0">
                        <a:latin typeface="Times New Roman" panose="02020603050405020304" pitchFamily="18" charset="0"/>
                        <a:ea typeface="SimSun"/>
                        <a:cs typeface="Times New Roman" panose="02020603050405020304" pitchFamily="18" charset="0"/>
                      </a:endParaRPr>
                    </a:p>
                  </a:txBody>
                  <a:tcPr marL="68580" marR="68580" marT="0" marB="0"/>
                </a:tc>
                <a:extLst>
                  <a:ext uri="{0D108BD9-81ED-4DB2-BD59-A6C34878D82A}">
                    <a16:rowId xmlns:a16="http://schemas.microsoft.com/office/drawing/2014/main" val="2063089043"/>
                  </a:ext>
                </a:extLst>
              </a:tr>
              <a:tr h="214274">
                <a:tc>
                  <a:txBody>
                    <a:bodyPr/>
                    <a:lstStyle/>
                    <a:p>
                      <a:pPr marL="0" marR="0" indent="0" algn="just" defTabSz="914400" rtl="0" eaLnBrk="1" fontAlgn="auto" latinLnBrk="0" hangingPunct="1">
                        <a:lnSpc>
                          <a:spcPct val="100000"/>
                        </a:lnSpc>
                        <a:spcBef>
                          <a:spcPts val="300"/>
                        </a:spcBef>
                        <a:spcAft>
                          <a:spcPts val="0"/>
                        </a:spcAft>
                        <a:buClrTx/>
                        <a:buSzTx/>
                        <a:buFontTx/>
                        <a:buNone/>
                        <a:tabLst/>
                        <a:defRPr/>
                      </a:pPr>
                      <a:r>
                        <a:rPr lang="en-US" sz="1100" i="0" kern="1200" dirty="0">
                          <a:solidFill>
                            <a:schemeClr val="dk1"/>
                          </a:solidFill>
                          <a:latin typeface="Times New Roman" panose="02020603050405020304" pitchFamily="18" charset="0"/>
                          <a:ea typeface="SimSun"/>
                          <a:cs typeface="Times New Roman" panose="02020603050405020304" pitchFamily="18" charset="0"/>
                        </a:rPr>
                        <a:t>Length </a:t>
                      </a:r>
                    </a:p>
                  </a:txBody>
                  <a:tcPr marL="68580" marR="68580" marT="9525" marB="0"/>
                </a:tc>
                <a:tc gridSpan="2">
                  <a:txBody>
                    <a:bodyPr/>
                    <a:lstStyle/>
                    <a:p>
                      <a:pPr marL="0" marR="0" indent="0" algn="ctr" defTabSz="914400" rtl="0" eaLnBrk="1" fontAlgn="auto" latinLnBrk="0" hangingPunct="1">
                        <a:lnSpc>
                          <a:spcPct val="100000"/>
                        </a:lnSpc>
                        <a:spcBef>
                          <a:spcPts val="300"/>
                        </a:spcBef>
                        <a:spcAft>
                          <a:spcPts val="0"/>
                        </a:spcAft>
                        <a:buClrTx/>
                        <a:buSzTx/>
                        <a:buFontTx/>
                        <a:buNone/>
                        <a:tabLst/>
                        <a:defRPr/>
                      </a:pPr>
                      <a:r>
                        <a:rPr lang="en-US" sz="1100" i="0" kern="1200" dirty="0">
                          <a:solidFill>
                            <a:schemeClr val="dk1"/>
                          </a:solidFill>
                          <a:latin typeface="Times New Roman" panose="02020603050405020304" pitchFamily="18" charset="0"/>
                          <a:ea typeface="SimSun"/>
                          <a:cs typeface="Times New Roman" panose="02020603050405020304" pitchFamily="18" charset="0"/>
                        </a:rPr>
                        <a:t>1.45cell (166.54mm)</a:t>
                      </a:r>
                    </a:p>
                  </a:txBody>
                  <a:tcPr marL="68580" marR="68580" marT="9525" marB="0"/>
                </a:tc>
                <a:tc hMerge="1">
                  <a:txBody>
                    <a:bodyPr/>
                    <a:lstStyle/>
                    <a:p>
                      <a:pPr marL="0" marR="0" indent="0" algn="ctr" defTabSz="914400" rtl="0" eaLnBrk="1" fontAlgn="auto" latinLnBrk="0" hangingPunct="1">
                        <a:lnSpc>
                          <a:spcPct val="100000"/>
                        </a:lnSpc>
                        <a:spcBef>
                          <a:spcPts val="300"/>
                        </a:spcBef>
                        <a:spcAft>
                          <a:spcPts val="0"/>
                        </a:spcAft>
                        <a:buClrTx/>
                        <a:buSzTx/>
                        <a:buFontTx/>
                        <a:buNone/>
                        <a:tabLst/>
                        <a:defRPr/>
                      </a:pPr>
                      <a:endParaRPr lang="en-US" sz="1200" i="0" dirty="0">
                        <a:latin typeface="Times New Roman" panose="02020603050405020304" pitchFamily="18" charset="0"/>
                        <a:ea typeface="SimSun"/>
                        <a:cs typeface="Times New Roman" panose="02020603050405020304" pitchFamily="18" charset="0"/>
                      </a:endParaRPr>
                    </a:p>
                  </a:txBody>
                  <a:tcPr marL="68580" marR="68580" marT="0" marB="0"/>
                </a:tc>
                <a:extLst>
                  <a:ext uri="{0D108BD9-81ED-4DB2-BD59-A6C34878D82A}">
                    <a16:rowId xmlns:a16="http://schemas.microsoft.com/office/drawing/2014/main" val="2142579926"/>
                  </a:ext>
                </a:extLst>
              </a:tr>
              <a:tr h="214274">
                <a:tc>
                  <a:txBody>
                    <a:bodyPr/>
                    <a:lstStyle/>
                    <a:p>
                      <a:pPr marL="0" marR="0" indent="0" algn="just" defTabSz="914400" rtl="0" eaLnBrk="1" fontAlgn="auto" latinLnBrk="0" hangingPunct="1">
                        <a:lnSpc>
                          <a:spcPct val="100000"/>
                        </a:lnSpc>
                        <a:spcBef>
                          <a:spcPts val="300"/>
                        </a:spcBef>
                        <a:spcAft>
                          <a:spcPts val="0"/>
                        </a:spcAft>
                        <a:buClrTx/>
                        <a:buSzTx/>
                        <a:buFontTx/>
                        <a:buNone/>
                        <a:tabLst/>
                        <a:defRPr/>
                      </a:pPr>
                      <a:r>
                        <a:rPr lang="en-US" sz="1100" i="0" kern="1200" dirty="0">
                          <a:solidFill>
                            <a:schemeClr val="dk1"/>
                          </a:solidFill>
                          <a:latin typeface="Times New Roman" panose="02020603050405020304" pitchFamily="18" charset="0"/>
                          <a:ea typeface="SimSun"/>
                          <a:cs typeface="Times New Roman" panose="02020603050405020304" pitchFamily="18" charset="0"/>
                        </a:rPr>
                        <a:t>Q0 at 4°K (Rs = 20 </a:t>
                      </a:r>
                      <a:r>
                        <a:rPr lang="en-US" sz="1100" i="0" kern="1200" dirty="0" err="1">
                          <a:solidFill>
                            <a:schemeClr val="dk1"/>
                          </a:solidFill>
                          <a:latin typeface="Times New Roman" panose="02020603050405020304" pitchFamily="18" charset="0"/>
                          <a:ea typeface="SimSun"/>
                          <a:cs typeface="Times New Roman" panose="02020603050405020304" pitchFamily="18" charset="0"/>
                        </a:rPr>
                        <a:t>nΩ</a:t>
                      </a:r>
                      <a:r>
                        <a:rPr lang="en-US" sz="1100" i="0" kern="1200" dirty="0">
                          <a:solidFill>
                            <a:schemeClr val="dk1"/>
                          </a:solidFill>
                          <a:latin typeface="Times New Roman" panose="02020603050405020304" pitchFamily="18" charset="0"/>
                          <a:ea typeface="SimSun"/>
                          <a:cs typeface="Times New Roman" panose="02020603050405020304" pitchFamily="18" charset="0"/>
                        </a:rPr>
                        <a:t> ) </a:t>
                      </a:r>
                    </a:p>
                  </a:txBody>
                  <a:tcPr marL="68580" marR="68580" marT="9525" marB="0"/>
                </a:tc>
                <a:tc gridSpan="2">
                  <a:txBody>
                    <a:bodyPr/>
                    <a:lstStyle/>
                    <a:p>
                      <a:pPr marL="0" marR="0" indent="0" algn="ctr" defTabSz="914400" rtl="0" eaLnBrk="1" fontAlgn="auto" latinLnBrk="0" hangingPunct="1">
                        <a:lnSpc>
                          <a:spcPct val="100000"/>
                        </a:lnSpc>
                        <a:spcBef>
                          <a:spcPts val="300"/>
                        </a:spcBef>
                        <a:spcAft>
                          <a:spcPts val="0"/>
                        </a:spcAft>
                        <a:buClrTx/>
                        <a:buSzTx/>
                        <a:buFontTx/>
                        <a:buNone/>
                        <a:tabLst/>
                        <a:defRPr/>
                      </a:pPr>
                      <a:r>
                        <a:rPr lang="en-US" sz="1100" i="0" kern="1200" dirty="0">
                          <a:solidFill>
                            <a:schemeClr val="dk1"/>
                          </a:solidFill>
                          <a:latin typeface="Times New Roman" panose="02020603050405020304" pitchFamily="18" charset="0"/>
                          <a:ea typeface="SimSun"/>
                          <a:cs typeface="Times New Roman" panose="02020603050405020304" pitchFamily="18" charset="0"/>
                        </a:rPr>
                        <a:t>1.16×10</a:t>
                      </a:r>
                      <a:r>
                        <a:rPr lang="en-US" sz="1100" i="0" kern="1200" baseline="30000" dirty="0">
                          <a:solidFill>
                            <a:schemeClr val="dk1"/>
                          </a:solidFill>
                          <a:latin typeface="Times New Roman" panose="02020603050405020304" pitchFamily="18" charset="0"/>
                          <a:ea typeface="SimSun"/>
                          <a:cs typeface="Times New Roman" panose="02020603050405020304" pitchFamily="18" charset="0"/>
                        </a:rPr>
                        <a:t>10</a:t>
                      </a:r>
                      <a:r>
                        <a:rPr lang="en-US" sz="1100" i="0" kern="1200" dirty="0">
                          <a:solidFill>
                            <a:schemeClr val="dk1"/>
                          </a:solidFill>
                          <a:latin typeface="Times New Roman" panose="02020603050405020304" pitchFamily="18" charset="0"/>
                          <a:ea typeface="SimSun"/>
                          <a:cs typeface="Times New Roman" panose="02020603050405020304" pitchFamily="18" charset="0"/>
                        </a:rPr>
                        <a:t> </a:t>
                      </a:r>
                    </a:p>
                  </a:txBody>
                  <a:tcPr marL="68580" marR="68580" marT="9525" marB="0"/>
                </a:tc>
                <a:tc hMerge="1">
                  <a:txBody>
                    <a:bodyPr/>
                    <a:lstStyle/>
                    <a:p>
                      <a:pPr marL="0" marR="0" indent="0" algn="ctr" defTabSz="914400" rtl="0" eaLnBrk="1" fontAlgn="auto" latinLnBrk="0" hangingPunct="1">
                        <a:lnSpc>
                          <a:spcPct val="100000"/>
                        </a:lnSpc>
                        <a:spcBef>
                          <a:spcPts val="300"/>
                        </a:spcBef>
                        <a:spcAft>
                          <a:spcPts val="0"/>
                        </a:spcAft>
                        <a:buClrTx/>
                        <a:buSzTx/>
                        <a:buFontTx/>
                        <a:buNone/>
                        <a:tabLst/>
                        <a:defRPr/>
                      </a:pPr>
                      <a:endParaRPr lang="en-US" sz="1200" i="0" dirty="0">
                        <a:latin typeface="Times New Roman" panose="02020603050405020304" pitchFamily="18" charset="0"/>
                        <a:ea typeface="SimSun"/>
                        <a:cs typeface="Times New Roman" panose="02020603050405020304" pitchFamily="18" charset="0"/>
                      </a:endParaRPr>
                    </a:p>
                  </a:txBody>
                  <a:tcPr marL="68580" marR="68580" marT="0" marB="0"/>
                </a:tc>
                <a:extLst>
                  <a:ext uri="{0D108BD9-81ED-4DB2-BD59-A6C34878D82A}">
                    <a16:rowId xmlns:a16="http://schemas.microsoft.com/office/drawing/2014/main" val="1364150940"/>
                  </a:ext>
                </a:extLst>
              </a:tr>
              <a:tr h="214274">
                <a:tc>
                  <a:txBody>
                    <a:bodyPr/>
                    <a:lstStyle/>
                    <a:p>
                      <a:pPr marL="0" marR="0" indent="0" algn="just" defTabSz="914400" rtl="0" eaLnBrk="1" fontAlgn="auto" latinLnBrk="0" hangingPunct="1">
                        <a:lnSpc>
                          <a:spcPct val="100000"/>
                        </a:lnSpc>
                        <a:spcBef>
                          <a:spcPts val="300"/>
                        </a:spcBef>
                        <a:spcAft>
                          <a:spcPts val="0"/>
                        </a:spcAft>
                        <a:buClrTx/>
                        <a:buSzTx/>
                        <a:buFontTx/>
                        <a:buNone/>
                        <a:tabLst/>
                        <a:defRPr/>
                      </a:pPr>
                      <a:r>
                        <a:rPr lang="en-US" sz="1100" i="0" kern="1200" dirty="0">
                          <a:solidFill>
                            <a:schemeClr val="dk1"/>
                          </a:solidFill>
                          <a:latin typeface="Times New Roman" panose="02020603050405020304" pitchFamily="18" charset="0"/>
                          <a:ea typeface="SimSun"/>
                          <a:cs typeface="Times New Roman" panose="02020603050405020304" pitchFamily="18" charset="0"/>
                        </a:rPr>
                        <a:t>R/Q</a:t>
                      </a:r>
                    </a:p>
                  </a:txBody>
                  <a:tcPr marL="68580" marR="68580" marT="9525" marB="0"/>
                </a:tc>
                <a:tc gridSpan="2">
                  <a:txBody>
                    <a:bodyPr/>
                    <a:lstStyle/>
                    <a:p>
                      <a:pPr marL="0" marR="0" indent="0" algn="ctr" defTabSz="914400" rtl="0" eaLnBrk="1" fontAlgn="auto" latinLnBrk="0" hangingPunct="1">
                        <a:lnSpc>
                          <a:spcPct val="100000"/>
                        </a:lnSpc>
                        <a:spcBef>
                          <a:spcPts val="300"/>
                        </a:spcBef>
                        <a:spcAft>
                          <a:spcPts val="0"/>
                        </a:spcAft>
                        <a:buClrTx/>
                        <a:buSzTx/>
                        <a:buFontTx/>
                        <a:buNone/>
                        <a:tabLst/>
                        <a:defRPr/>
                      </a:pPr>
                      <a:r>
                        <a:rPr lang="en-US" sz="1100" i="0" kern="1200" dirty="0">
                          <a:solidFill>
                            <a:schemeClr val="dk1"/>
                          </a:solidFill>
                          <a:latin typeface="Times New Roman" panose="02020603050405020304" pitchFamily="18" charset="0"/>
                          <a:ea typeface="SimSun"/>
                          <a:cs typeface="Times New Roman" panose="02020603050405020304" pitchFamily="18" charset="0"/>
                        </a:rPr>
                        <a:t>176.9 Ω</a:t>
                      </a:r>
                    </a:p>
                  </a:txBody>
                  <a:tcPr marL="68580" marR="68580" marT="9525" marB="0"/>
                </a:tc>
                <a:tc hMerge="1">
                  <a:txBody>
                    <a:bodyPr/>
                    <a:lstStyle/>
                    <a:p>
                      <a:pPr marL="0" marR="0" indent="0" algn="ctr" defTabSz="914400" rtl="0" eaLnBrk="1" fontAlgn="auto" latinLnBrk="0" hangingPunct="1">
                        <a:lnSpc>
                          <a:spcPct val="100000"/>
                        </a:lnSpc>
                        <a:spcBef>
                          <a:spcPts val="300"/>
                        </a:spcBef>
                        <a:spcAft>
                          <a:spcPts val="0"/>
                        </a:spcAft>
                        <a:buClrTx/>
                        <a:buSzTx/>
                        <a:buFontTx/>
                        <a:buNone/>
                        <a:tabLst/>
                        <a:defRPr/>
                      </a:pPr>
                      <a:endParaRPr lang="en-US" sz="1200" i="0" dirty="0">
                        <a:latin typeface="Times New Roman" panose="02020603050405020304" pitchFamily="18" charset="0"/>
                        <a:ea typeface="SimSun"/>
                        <a:cs typeface="Times New Roman" panose="02020603050405020304" pitchFamily="18" charset="0"/>
                      </a:endParaRPr>
                    </a:p>
                  </a:txBody>
                  <a:tcPr marL="68580" marR="68580" marT="0" marB="0"/>
                </a:tc>
                <a:extLst>
                  <a:ext uri="{0D108BD9-81ED-4DB2-BD59-A6C34878D82A}">
                    <a16:rowId xmlns:a16="http://schemas.microsoft.com/office/drawing/2014/main" val="1073267890"/>
                  </a:ext>
                </a:extLst>
              </a:tr>
              <a:tr h="214274">
                <a:tc>
                  <a:txBody>
                    <a:bodyPr/>
                    <a:lstStyle/>
                    <a:p>
                      <a:pPr marL="0" marR="0" indent="0" algn="just" defTabSz="914400" rtl="0" eaLnBrk="1" fontAlgn="auto" latinLnBrk="0" hangingPunct="1">
                        <a:lnSpc>
                          <a:spcPct val="100000"/>
                        </a:lnSpc>
                        <a:spcBef>
                          <a:spcPts val="300"/>
                        </a:spcBef>
                        <a:spcAft>
                          <a:spcPts val="0"/>
                        </a:spcAft>
                        <a:buClrTx/>
                        <a:buSzTx/>
                        <a:buFontTx/>
                        <a:buNone/>
                        <a:tabLst/>
                        <a:defRPr/>
                      </a:pPr>
                      <a:r>
                        <a:rPr lang="en-US" sz="1100" i="0" kern="1200" dirty="0">
                          <a:solidFill>
                            <a:schemeClr val="dk1"/>
                          </a:solidFill>
                          <a:latin typeface="Times New Roman" panose="02020603050405020304" pitchFamily="18" charset="0"/>
                          <a:ea typeface="SimSun"/>
                          <a:cs typeface="Times New Roman" panose="02020603050405020304" pitchFamily="18" charset="0"/>
                        </a:rPr>
                        <a:t>Geometry factor </a:t>
                      </a:r>
                    </a:p>
                  </a:txBody>
                  <a:tcPr marL="68580" marR="68580" marT="9525" marB="0"/>
                </a:tc>
                <a:tc gridSpan="2">
                  <a:txBody>
                    <a:bodyPr/>
                    <a:lstStyle/>
                    <a:p>
                      <a:pPr marL="0" marR="0" indent="0" algn="ctr" defTabSz="914400" rtl="0" eaLnBrk="1" fontAlgn="auto" latinLnBrk="0" hangingPunct="1">
                        <a:lnSpc>
                          <a:spcPct val="100000"/>
                        </a:lnSpc>
                        <a:spcBef>
                          <a:spcPts val="300"/>
                        </a:spcBef>
                        <a:spcAft>
                          <a:spcPts val="0"/>
                        </a:spcAft>
                        <a:buClrTx/>
                        <a:buSzTx/>
                        <a:buFontTx/>
                        <a:buNone/>
                        <a:tabLst/>
                        <a:defRPr/>
                      </a:pPr>
                      <a:r>
                        <a:rPr lang="en-US" sz="1100" i="0" kern="1200" dirty="0">
                          <a:solidFill>
                            <a:schemeClr val="dk1"/>
                          </a:solidFill>
                          <a:latin typeface="Times New Roman" panose="02020603050405020304" pitchFamily="18" charset="0"/>
                          <a:ea typeface="SimSun"/>
                          <a:cs typeface="Times New Roman" panose="02020603050405020304" pitchFamily="18" charset="0"/>
                        </a:rPr>
                        <a:t>232 Ω</a:t>
                      </a:r>
                    </a:p>
                  </a:txBody>
                  <a:tcPr marL="68580" marR="68580" marT="9525" marB="0"/>
                </a:tc>
                <a:tc hMerge="1">
                  <a:txBody>
                    <a:bodyPr/>
                    <a:lstStyle/>
                    <a:p>
                      <a:pPr marL="0" marR="0" indent="0" algn="ctr" defTabSz="914400" rtl="0" eaLnBrk="1" fontAlgn="auto" latinLnBrk="0" hangingPunct="1">
                        <a:lnSpc>
                          <a:spcPct val="100000"/>
                        </a:lnSpc>
                        <a:spcBef>
                          <a:spcPts val="300"/>
                        </a:spcBef>
                        <a:spcAft>
                          <a:spcPts val="0"/>
                        </a:spcAft>
                        <a:buClrTx/>
                        <a:buSzTx/>
                        <a:buFontTx/>
                        <a:buNone/>
                        <a:tabLst/>
                        <a:defRPr/>
                      </a:pPr>
                      <a:endParaRPr lang="en-US" sz="1200" i="0" dirty="0">
                        <a:latin typeface="Times New Roman" panose="02020603050405020304" pitchFamily="18" charset="0"/>
                        <a:ea typeface="SimSun"/>
                        <a:cs typeface="Times New Roman" panose="02020603050405020304" pitchFamily="18" charset="0"/>
                      </a:endParaRPr>
                    </a:p>
                  </a:txBody>
                  <a:tcPr marL="68580" marR="68580" marT="0" marB="0"/>
                </a:tc>
                <a:extLst>
                  <a:ext uri="{0D108BD9-81ED-4DB2-BD59-A6C34878D82A}">
                    <a16:rowId xmlns:a16="http://schemas.microsoft.com/office/drawing/2014/main" val="469721495"/>
                  </a:ext>
                </a:extLst>
              </a:tr>
              <a:tr h="214274">
                <a:tc>
                  <a:txBody>
                    <a:bodyPr/>
                    <a:lstStyle/>
                    <a:p>
                      <a:pPr marL="0" marR="0" indent="0" algn="just" defTabSz="914400" rtl="0" eaLnBrk="1" fontAlgn="auto" latinLnBrk="0" hangingPunct="1">
                        <a:lnSpc>
                          <a:spcPct val="100000"/>
                        </a:lnSpc>
                        <a:spcBef>
                          <a:spcPts val="300"/>
                        </a:spcBef>
                        <a:spcAft>
                          <a:spcPts val="0"/>
                        </a:spcAft>
                        <a:buClrTx/>
                        <a:buSzTx/>
                        <a:buFontTx/>
                        <a:buNone/>
                        <a:tabLst/>
                        <a:defRPr/>
                      </a:pPr>
                      <a:r>
                        <a:rPr lang="en-US" sz="1100" i="0" kern="1200" dirty="0">
                          <a:solidFill>
                            <a:schemeClr val="dk1"/>
                          </a:solidFill>
                          <a:latin typeface="Times New Roman" panose="02020603050405020304" pitchFamily="18" charset="0"/>
                          <a:ea typeface="SimSun"/>
                          <a:cs typeface="Times New Roman" panose="02020603050405020304" pitchFamily="18" charset="0"/>
                        </a:rPr>
                        <a:t>Wall Power dissipation </a:t>
                      </a:r>
                    </a:p>
                  </a:txBody>
                  <a:tcPr marL="68580" marR="68580" marT="9525" marB="0"/>
                </a:tc>
                <a:tc gridSpan="2">
                  <a:txBody>
                    <a:bodyPr/>
                    <a:lstStyle/>
                    <a:p>
                      <a:pPr marL="0" marR="0" indent="0" algn="ctr" defTabSz="914400" rtl="0" eaLnBrk="1" fontAlgn="auto" latinLnBrk="0" hangingPunct="1">
                        <a:lnSpc>
                          <a:spcPct val="100000"/>
                        </a:lnSpc>
                        <a:spcBef>
                          <a:spcPts val="300"/>
                        </a:spcBef>
                        <a:spcAft>
                          <a:spcPts val="0"/>
                        </a:spcAft>
                        <a:buClrTx/>
                        <a:buSzTx/>
                        <a:buFontTx/>
                        <a:buNone/>
                        <a:tabLst/>
                        <a:defRPr/>
                      </a:pPr>
                      <a:r>
                        <a:rPr lang="en-US" sz="1100" i="0" kern="1200" dirty="0">
                          <a:solidFill>
                            <a:schemeClr val="dk1"/>
                          </a:solidFill>
                          <a:latin typeface="Times New Roman" panose="02020603050405020304" pitchFamily="18" charset="0"/>
                          <a:ea typeface="SimSun"/>
                          <a:cs typeface="Times New Roman" panose="02020603050405020304" pitchFamily="18" charset="0"/>
                        </a:rPr>
                        <a:t>0.9 W </a:t>
                      </a:r>
                    </a:p>
                  </a:txBody>
                  <a:tcPr marL="68580" marR="68580" marT="9525" marB="0"/>
                </a:tc>
                <a:tc hMerge="1">
                  <a:txBody>
                    <a:bodyPr/>
                    <a:lstStyle/>
                    <a:p>
                      <a:pPr marL="0" marR="0" indent="0" algn="ctr" defTabSz="914400" rtl="0" eaLnBrk="1" fontAlgn="auto" latinLnBrk="0" hangingPunct="1">
                        <a:lnSpc>
                          <a:spcPct val="100000"/>
                        </a:lnSpc>
                        <a:spcBef>
                          <a:spcPts val="300"/>
                        </a:spcBef>
                        <a:spcAft>
                          <a:spcPts val="0"/>
                        </a:spcAft>
                        <a:buClrTx/>
                        <a:buSzTx/>
                        <a:buFontTx/>
                        <a:buNone/>
                        <a:tabLst/>
                        <a:defRPr/>
                      </a:pPr>
                      <a:endParaRPr lang="en-US" sz="1200" i="0" dirty="0">
                        <a:latin typeface="Times New Roman" panose="02020603050405020304" pitchFamily="18" charset="0"/>
                        <a:ea typeface="SimSun"/>
                        <a:cs typeface="Times New Roman" panose="02020603050405020304" pitchFamily="18" charset="0"/>
                      </a:endParaRPr>
                    </a:p>
                  </a:txBody>
                  <a:tcPr marL="68580" marR="68580" marT="0" marB="0"/>
                </a:tc>
                <a:extLst>
                  <a:ext uri="{0D108BD9-81ED-4DB2-BD59-A6C34878D82A}">
                    <a16:rowId xmlns:a16="http://schemas.microsoft.com/office/drawing/2014/main" val="1973103984"/>
                  </a:ext>
                </a:extLst>
              </a:tr>
              <a:tr h="214274">
                <a:tc>
                  <a:txBody>
                    <a:bodyPr/>
                    <a:lstStyle/>
                    <a:p>
                      <a:pPr marL="0" marR="0" indent="0" algn="just" defTabSz="914400" rtl="0" eaLnBrk="1" fontAlgn="auto" latinLnBrk="0" hangingPunct="1">
                        <a:lnSpc>
                          <a:spcPct val="100000"/>
                        </a:lnSpc>
                        <a:spcBef>
                          <a:spcPts val="300"/>
                        </a:spcBef>
                        <a:spcAft>
                          <a:spcPts val="0"/>
                        </a:spcAft>
                        <a:buClrTx/>
                        <a:buSzTx/>
                        <a:buFontTx/>
                        <a:buNone/>
                        <a:tabLst/>
                        <a:defRPr/>
                      </a:pPr>
                      <a:r>
                        <a:rPr lang="en-US" sz="1100" i="0" kern="1200" dirty="0">
                          <a:solidFill>
                            <a:schemeClr val="dk1"/>
                          </a:solidFill>
                          <a:latin typeface="Times New Roman" panose="02020603050405020304" pitchFamily="18" charset="0"/>
                          <a:ea typeface="SimSun"/>
                          <a:cs typeface="Times New Roman" panose="02020603050405020304" pitchFamily="18" charset="0"/>
                        </a:rPr>
                        <a:t>E on axis </a:t>
                      </a:r>
                    </a:p>
                  </a:txBody>
                  <a:tcPr marL="68580" marR="68580" marT="9525" marB="0"/>
                </a:tc>
                <a:tc gridSpan="2">
                  <a:txBody>
                    <a:bodyPr/>
                    <a:lstStyle/>
                    <a:p>
                      <a:pPr marL="0" marR="0" indent="0" algn="ctr" defTabSz="914400" rtl="0" eaLnBrk="1" fontAlgn="auto" latinLnBrk="0" hangingPunct="1">
                        <a:lnSpc>
                          <a:spcPct val="100000"/>
                        </a:lnSpc>
                        <a:spcBef>
                          <a:spcPts val="300"/>
                        </a:spcBef>
                        <a:spcAft>
                          <a:spcPts val="0"/>
                        </a:spcAft>
                        <a:buClrTx/>
                        <a:buSzTx/>
                        <a:buFontTx/>
                        <a:buNone/>
                        <a:tabLst/>
                        <a:defRPr/>
                      </a:pPr>
                      <a:r>
                        <a:rPr lang="en-US" sz="1100" i="0" kern="1200" dirty="0">
                          <a:solidFill>
                            <a:schemeClr val="dk1"/>
                          </a:solidFill>
                          <a:latin typeface="Times New Roman" panose="02020603050405020304" pitchFamily="18" charset="0"/>
                          <a:ea typeface="SimSun"/>
                          <a:cs typeface="Times New Roman" panose="02020603050405020304" pitchFamily="18" charset="0"/>
                        </a:rPr>
                        <a:t>20 MV/m </a:t>
                      </a:r>
                    </a:p>
                  </a:txBody>
                  <a:tcPr marL="68580" marR="68580" marT="9525" marB="0"/>
                </a:tc>
                <a:tc hMerge="1">
                  <a:txBody>
                    <a:bodyPr/>
                    <a:lstStyle/>
                    <a:p>
                      <a:pPr marL="0" marR="0" indent="0" algn="ctr" defTabSz="914400" rtl="0" eaLnBrk="1" fontAlgn="auto" latinLnBrk="0" hangingPunct="1">
                        <a:lnSpc>
                          <a:spcPct val="100000"/>
                        </a:lnSpc>
                        <a:spcBef>
                          <a:spcPts val="300"/>
                        </a:spcBef>
                        <a:spcAft>
                          <a:spcPts val="0"/>
                        </a:spcAft>
                        <a:buClrTx/>
                        <a:buSzTx/>
                        <a:buFontTx/>
                        <a:buNone/>
                        <a:tabLst/>
                        <a:defRPr/>
                      </a:pPr>
                      <a:endParaRPr lang="en-US" sz="1200" i="0" dirty="0">
                        <a:latin typeface="Times New Roman" panose="02020603050405020304" pitchFamily="18" charset="0"/>
                        <a:ea typeface="SimSun"/>
                        <a:cs typeface="Times New Roman" panose="02020603050405020304" pitchFamily="18" charset="0"/>
                      </a:endParaRPr>
                    </a:p>
                  </a:txBody>
                  <a:tcPr marL="68580" marR="68580" marT="0" marB="0"/>
                </a:tc>
                <a:extLst>
                  <a:ext uri="{0D108BD9-81ED-4DB2-BD59-A6C34878D82A}">
                    <a16:rowId xmlns:a16="http://schemas.microsoft.com/office/drawing/2014/main" val="2396508918"/>
                  </a:ext>
                </a:extLst>
              </a:tr>
              <a:tr h="214274">
                <a:tc>
                  <a:txBody>
                    <a:bodyPr/>
                    <a:lstStyle/>
                    <a:p>
                      <a:pPr marL="0" marR="0" indent="0" algn="just" defTabSz="914400" rtl="0" eaLnBrk="1" fontAlgn="auto" latinLnBrk="0" hangingPunct="1">
                        <a:lnSpc>
                          <a:spcPct val="100000"/>
                        </a:lnSpc>
                        <a:spcBef>
                          <a:spcPts val="300"/>
                        </a:spcBef>
                        <a:spcAft>
                          <a:spcPts val="0"/>
                        </a:spcAft>
                        <a:buClrTx/>
                        <a:buSzTx/>
                        <a:buFontTx/>
                        <a:buNone/>
                        <a:tabLst/>
                        <a:defRPr/>
                      </a:pPr>
                      <a:r>
                        <a:rPr lang="en-US" sz="1100" i="0" kern="1200" dirty="0">
                          <a:solidFill>
                            <a:schemeClr val="dk1"/>
                          </a:solidFill>
                          <a:latin typeface="Times New Roman" panose="02020603050405020304" pitchFamily="18" charset="0"/>
                          <a:ea typeface="SimSun"/>
                          <a:cs typeface="Times New Roman" panose="02020603050405020304" pitchFamily="18" charset="0"/>
                        </a:rPr>
                        <a:t>E max </a:t>
                      </a:r>
                    </a:p>
                  </a:txBody>
                  <a:tcPr marL="68580" marR="68580" marT="9525" marB="0"/>
                </a:tc>
                <a:tc gridSpan="2">
                  <a:txBody>
                    <a:bodyPr/>
                    <a:lstStyle/>
                    <a:p>
                      <a:pPr marL="0" marR="0" indent="0" algn="ctr" defTabSz="914400" rtl="0" eaLnBrk="1" fontAlgn="auto" latinLnBrk="0" hangingPunct="1">
                        <a:lnSpc>
                          <a:spcPct val="100000"/>
                        </a:lnSpc>
                        <a:spcBef>
                          <a:spcPts val="300"/>
                        </a:spcBef>
                        <a:spcAft>
                          <a:spcPts val="0"/>
                        </a:spcAft>
                        <a:buClrTx/>
                        <a:buSzTx/>
                        <a:buFontTx/>
                        <a:buNone/>
                        <a:tabLst/>
                        <a:defRPr/>
                      </a:pPr>
                      <a:r>
                        <a:rPr lang="en-US" sz="1100" i="0" kern="1200" dirty="0">
                          <a:solidFill>
                            <a:schemeClr val="dk1"/>
                          </a:solidFill>
                          <a:latin typeface="Times New Roman" panose="02020603050405020304" pitchFamily="18" charset="0"/>
                          <a:ea typeface="SimSun"/>
                          <a:cs typeface="Times New Roman" panose="02020603050405020304" pitchFamily="18" charset="0"/>
                        </a:rPr>
                        <a:t>23.5 MV/m </a:t>
                      </a:r>
                    </a:p>
                  </a:txBody>
                  <a:tcPr marL="68580" marR="68580" marT="9525" marB="0"/>
                </a:tc>
                <a:tc hMerge="1">
                  <a:txBody>
                    <a:bodyPr/>
                    <a:lstStyle/>
                    <a:p>
                      <a:pPr marL="0" marR="0" indent="0" algn="ctr" defTabSz="914400" rtl="0" eaLnBrk="1" fontAlgn="auto" latinLnBrk="0" hangingPunct="1">
                        <a:lnSpc>
                          <a:spcPct val="100000"/>
                        </a:lnSpc>
                        <a:spcBef>
                          <a:spcPts val="300"/>
                        </a:spcBef>
                        <a:spcAft>
                          <a:spcPts val="0"/>
                        </a:spcAft>
                        <a:buClrTx/>
                        <a:buSzTx/>
                        <a:buFontTx/>
                        <a:buNone/>
                        <a:tabLst/>
                        <a:defRPr/>
                      </a:pPr>
                      <a:endParaRPr lang="en-US" sz="1200" i="0" dirty="0">
                        <a:latin typeface="Times New Roman" panose="02020603050405020304" pitchFamily="18" charset="0"/>
                        <a:ea typeface="SimSun"/>
                        <a:cs typeface="Times New Roman" panose="02020603050405020304" pitchFamily="18" charset="0"/>
                      </a:endParaRPr>
                    </a:p>
                  </a:txBody>
                  <a:tcPr marL="68580" marR="68580" marT="0" marB="0"/>
                </a:tc>
                <a:extLst>
                  <a:ext uri="{0D108BD9-81ED-4DB2-BD59-A6C34878D82A}">
                    <a16:rowId xmlns:a16="http://schemas.microsoft.com/office/drawing/2014/main" val="2077271792"/>
                  </a:ext>
                </a:extLst>
              </a:tr>
              <a:tr h="214274">
                <a:tc>
                  <a:txBody>
                    <a:bodyPr/>
                    <a:lstStyle/>
                    <a:p>
                      <a:pPr marL="0" marR="0" indent="0" algn="just" defTabSz="914400" rtl="0" eaLnBrk="1" fontAlgn="auto" latinLnBrk="0" hangingPunct="1">
                        <a:lnSpc>
                          <a:spcPct val="100000"/>
                        </a:lnSpc>
                        <a:spcBef>
                          <a:spcPts val="300"/>
                        </a:spcBef>
                        <a:spcAft>
                          <a:spcPts val="0"/>
                        </a:spcAft>
                        <a:buClrTx/>
                        <a:buSzTx/>
                        <a:buFontTx/>
                        <a:buNone/>
                        <a:tabLst/>
                        <a:defRPr/>
                      </a:pPr>
                      <a:r>
                        <a:rPr lang="en-US" sz="1100" i="0" kern="1200" dirty="0">
                          <a:solidFill>
                            <a:schemeClr val="dk1"/>
                          </a:solidFill>
                          <a:latin typeface="Times New Roman" panose="02020603050405020304" pitchFamily="18" charset="0"/>
                          <a:ea typeface="SimSun"/>
                          <a:cs typeface="Times New Roman" panose="02020603050405020304" pitchFamily="18" charset="0"/>
                        </a:rPr>
                        <a:t>B max </a:t>
                      </a:r>
                    </a:p>
                  </a:txBody>
                  <a:tcPr marL="68580" marR="68580" marT="9525" marB="0"/>
                </a:tc>
                <a:tc gridSpan="2">
                  <a:txBody>
                    <a:bodyPr/>
                    <a:lstStyle/>
                    <a:p>
                      <a:pPr marL="0" marR="0" indent="0" algn="ctr" defTabSz="914400" rtl="0" eaLnBrk="1" fontAlgn="auto" latinLnBrk="0" hangingPunct="1">
                        <a:lnSpc>
                          <a:spcPct val="100000"/>
                        </a:lnSpc>
                        <a:spcBef>
                          <a:spcPts val="300"/>
                        </a:spcBef>
                        <a:spcAft>
                          <a:spcPts val="0"/>
                        </a:spcAft>
                        <a:buClrTx/>
                        <a:buSzTx/>
                        <a:buFontTx/>
                        <a:buNone/>
                        <a:tabLst/>
                        <a:defRPr/>
                      </a:pPr>
                      <a:r>
                        <a:rPr lang="en-US" sz="1100" i="0" kern="1200" dirty="0">
                          <a:solidFill>
                            <a:schemeClr val="dk1"/>
                          </a:solidFill>
                          <a:latin typeface="Times New Roman" panose="02020603050405020304" pitchFamily="18" charset="0"/>
                          <a:ea typeface="SimSun"/>
                          <a:cs typeface="Times New Roman" panose="02020603050405020304" pitchFamily="18" charset="0"/>
                        </a:rPr>
                        <a:t>43.3 </a:t>
                      </a:r>
                      <a:r>
                        <a:rPr lang="en-US" sz="1100" i="0" kern="1200" dirty="0" err="1">
                          <a:solidFill>
                            <a:schemeClr val="dk1"/>
                          </a:solidFill>
                          <a:latin typeface="Times New Roman" panose="02020603050405020304" pitchFamily="18" charset="0"/>
                          <a:ea typeface="SimSun"/>
                          <a:cs typeface="Times New Roman" panose="02020603050405020304" pitchFamily="18" charset="0"/>
                        </a:rPr>
                        <a:t>mT</a:t>
                      </a:r>
                      <a:r>
                        <a:rPr lang="en-US" sz="1100" i="0" kern="1200" dirty="0">
                          <a:solidFill>
                            <a:schemeClr val="dk1"/>
                          </a:solidFill>
                          <a:latin typeface="Times New Roman" panose="02020603050405020304" pitchFamily="18" charset="0"/>
                          <a:ea typeface="SimSun"/>
                          <a:cs typeface="Times New Roman" panose="02020603050405020304" pitchFamily="18" charset="0"/>
                        </a:rPr>
                        <a:t> </a:t>
                      </a:r>
                    </a:p>
                  </a:txBody>
                  <a:tcPr marL="68580" marR="68580" marT="9525" marB="0"/>
                </a:tc>
                <a:tc hMerge="1">
                  <a:txBody>
                    <a:bodyPr/>
                    <a:lstStyle/>
                    <a:p>
                      <a:pPr marL="0" marR="0" indent="0" algn="ctr" defTabSz="914400" rtl="0" eaLnBrk="1" fontAlgn="auto" latinLnBrk="0" hangingPunct="1">
                        <a:lnSpc>
                          <a:spcPct val="100000"/>
                        </a:lnSpc>
                        <a:spcBef>
                          <a:spcPts val="300"/>
                        </a:spcBef>
                        <a:spcAft>
                          <a:spcPts val="0"/>
                        </a:spcAft>
                        <a:buClrTx/>
                        <a:buSzTx/>
                        <a:buFontTx/>
                        <a:buNone/>
                        <a:tabLst/>
                        <a:defRPr/>
                      </a:pPr>
                      <a:endParaRPr lang="en-US" sz="1200" i="0" dirty="0">
                        <a:latin typeface="Times New Roman" panose="02020603050405020304" pitchFamily="18" charset="0"/>
                        <a:ea typeface="SimSun"/>
                        <a:cs typeface="Times New Roman" panose="02020603050405020304" pitchFamily="18" charset="0"/>
                      </a:endParaRPr>
                    </a:p>
                  </a:txBody>
                  <a:tcPr marL="68580" marR="68580" marT="0" marB="0"/>
                </a:tc>
                <a:extLst>
                  <a:ext uri="{0D108BD9-81ED-4DB2-BD59-A6C34878D82A}">
                    <a16:rowId xmlns:a16="http://schemas.microsoft.com/office/drawing/2014/main" val="2574160724"/>
                  </a:ext>
                </a:extLst>
              </a:tr>
              <a:tr h="214274">
                <a:tc>
                  <a:txBody>
                    <a:bodyPr/>
                    <a:lstStyle/>
                    <a:p>
                      <a:pPr marL="0" marR="0" indent="0" algn="just" defTabSz="914400" rtl="0" eaLnBrk="1" fontAlgn="auto" latinLnBrk="0" hangingPunct="1">
                        <a:lnSpc>
                          <a:spcPct val="100000"/>
                        </a:lnSpc>
                        <a:spcBef>
                          <a:spcPts val="300"/>
                        </a:spcBef>
                        <a:spcAft>
                          <a:spcPts val="0"/>
                        </a:spcAft>
                        <a:buClrTx/>
                        <a:buSzTx/>
                        <a:buFontTx/>
                        <a:buNone/>
                        <a:tabLst/>
                        <a:defRPr/>
                      </a:pPr>
                      <a:r>
                        <a:rPr lang="en-US" sz="1100" i="0" kern="1200" dirty="0">
                          <a:solidFill>
                            <a:schemeClr val="dk1"/>
                          </a:solidFill>
                          <a:latin typeface="Times New Roman" panose="02020603050405020304" pitchFamily="18" charset="0"/>
                          <a:ea typeface="SimSun"/>
                          <a:cs typeface="Times New Roman" panose="02020603050405020304" pitchFamily="18" charset="0"/>
                        </a:rPr>
                        <a:t>E acc</a:t>
                      </a:r>
                    </a:p>
                  </a:txBody>
                  <a:tcPr marL="68580" marR="68580" marT="9525" marB="0"/>
                </a:tc>
                <a:tc gridSpan="2">
                  <a:txBody>
                    <a:bodyPr/>
                    <a:lstStyle/>
                    <a:p>
                      <a:pPr marL="0" marR="0" indent="0" algn="ctr" defTabSz="914400" rtl="0" eaLnBrk="1" fontAlgn="auto" latinLnBrk="0" hangingPunct="1">
                        <a:lnSpc>
                          <a:spcPct val="100000"/>
                        </a:lnSpc>
                        <a:spcBef>
                          <a:spcPts val="300"/>
                        </a:spcBef>
                        <a:spcAft>
                          <a:spcPts val="0"/>
                        </a:spcAft>
                        <a:buClrTx/>
                        <a:buSzTx/>
                        <a:buFontTx/>
                        <a:buNone/>
                        <a:tabLst/>
                        <a:defRPr/>
                      </a:pPr>
                      <a:r>
                        <a:rPr lang="en-US" sz="1100" i="0" kern="1200" dirty="0">
                          <a:solidFill>
                            <a:schemeClr val="dk1"/>
                          </a:solidFill>
                          <a:latin typeface="Times New Roman" panose="02020603050405020304" pitchFamily="18" charset="0"/>
                          <a:ea typeface="SimSun"/>
                          <a:cs typeface="Times New Roman" panose="02020603050405020304" pitchFamily="18" charset="0"/>
                        </a:rPr>
                        <a:t>10 MV/m</a:t>
                      </a:r>
                    </a:p>
                  </a:txBody>
                  <a:tcPr marL="68580" marR="68580" marT="9525" marB="0"/>
                </a:tc>
                <a:tc hMerge="1">
                  <a:txBody>
                    <a:bodyPr/>
                    <a:lstStyle/>
                    <a:p>
                      <a:pPr marL="0" marR="0" indent="0" algn="ctr" defTabSz="914400" rtl="0" eaLnBrk="1" fontAlgn="auto" latinLnBrk="0" hangingPunct="1">
                        <a:lnSpc>
                          <a:spcPct val="100000"/>
                        </a:lnSpc>
                        <a:spcBef>
                          <a:spcPts val="300"/>
                        </a:spcBef>
                        <a:spcAft>
                          <a:spcPts val="0"/>
                        </a:spcAft>
                        <a:buClrTx/>
                        <a:buSzTx/>
                        <a:buFontTx/>
                        <a:buNone/>
                        <a:tabLst/>
                        <a:defRPr/>
                      </a:pPr>
                      <a:endParaRPr lang="en-US" sz="1200" i="0" dirty="0">
                        <a:latin typeface="Times New Roman" panose="02020603050405020304" pitchFamily="18" charset="0"/>
                        <a:ea typeface="SimSun"/>
                        <a:cs typeface="Times New Roman" panose="02020603050405020304" pitchFamily="18" charset="0"/>
                      </a:endParaRPr>
                    </a:p>
                  </a:txBody>
                  <a:tcPr marL="68580" marR="68580" marT="0" marB="0"/>
                </a:tc>
                <a:extLst>
                  <a:ext uri="{0D108BD9-81ED-4DB2-BD59-A6C34878D82A}">
                    <a16:rowId xmlns:a16="http://schemas.microsoft.com/office/drawing/2014/main" val="401862453"/>
                  </a:ext>
                </a:extLst>
              </a:tr>
            </a:tbl>
          </a:graphicData>
        </a:graphic>
      </p:graphicFrame>
      <p:pic>
        <p:nvPicPr>
          <p:cNvPr id="18" name="Picture 17">
            <a:extLst>
              <a:ext uri="{FF2B5EF4-FFF2-40B4-BE49-F238E27FC236}">
                <a16:creationId xmlns:a16="http://schemas.microsoft.com/office/drawing/2014/main" id="{55E81BFA-5887-5428-669A-59F7215D4415}"/>
              </a:ext>
            </a:extLst>
          </p:cNvPr>
          <p:cNvPicPr/>
          <p:nvPr/>
        </p:nvPicPr>
        <p:blipFill>
          <a:blip r:embed="rId5" cstate="print"/>
          <a:srcRect/>
          <a:stretch>
            <a:fillRect/>
          </a:stretch>
        </p:blipFill>
        <p:spPr bwMode="auto">
          <a:xfrm>
            <a:off x="2974335" y="3831890"/>
            <a:ext cx="2583029" cy="917366"/>
          </a:xfrm>
          <a:prstGeom prst="rect">
            <a:avLst/>
          </a:prstGeom>
          <a:noFill/>
          <a:ln w="9525">
            <a:noFill/>
            <a:miter lim="800000"/>
            <a:headEnd/>
            <a:tailEnd/>
          </a:ln>
        </p:spPr>
      </p:pic>
      <p:pic>
        <p:nvPicPr>
          <p:cNvPr id="20" name="Picture 19">
            <a:extLst>
              <a:ext uri="{FF2B5EF4-FFF2-40B4-BE49-F238E27FC236}">
                <a16:creationId xmlns:a16="http://schemas.microsoft.com/office/drawing/2014/main" id="{DB048768-0212-8FA6-78A9-E03424262487}"/>
              </a:ext>
            </a:extLst>
          </p:cNvPr>
          <p:cNvPicPr>
            <a:picLocks noChangeAspect="1"/>
          </p:cNvPicPr>
          <p:nvPr/>
        </p:nvPicPr>
        <p:blipFill>
          <a:blip r:embed="rId6"/>
          <a:stretch>
            <a:fillRect/>
          </a:stretch>
        </p:blipFill>
        <p:spPr>
          <a:xfrm>
            <a:off x="366197" y="668408"/>
            <a:ext cx="4843844" cy="2683751"/>
          </a:xfrm>
          <a:prstGeom prst="rect">
            <a:avLst/>
          </a:prstGeom>
        </p:spPr>
      </p:pic>
    </p:spTree>
    <p:extLst>
      <p:ext uri="{BB962C8B-B14F-4D97-AF65-F5344CB8AC3E}">
        <p14:creationId xmlns:p14="http://schemas.microsoft.com/office/powerpoint/2010/main" val="1857983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E52B58-9037-4293-881B-99A98B02BB5F}"/>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12</a:t>
            </a:fld>
            <a:endParaRPr lang="en-US" dirty="0">
              <a:ln>
                <a:solidFill>
                  <a:prstClr val="white"/>
                </a:solidFill>
              </a:ln>
              <a:solidFill>
                <a:prstClr val="black">
                  <a:tint val="75000"/>
                </a:prstClr>
              </a:solidFill>
            </a:endParaRPr>
          </a:p>
        </p:txBody>
      </p:sp>
      <p:sp>
        <p:nvSpPr>
          <p:cNvPr id="3" name="TextBox 2">
            <a:extLst>
              <a:ext uri="{FF2B5EF4-FFF2-40B4-BE49-F238E27FC236}">
                <a16:creationId xmlns:a16="http://schemas.microsoft.com/office/drawing/2014/main" id="{AE2D1F3D-C7D8-4D66-BE75-0EA0AEC0FCCF}"/>
              </a:ext>
            </a:extLst>
          </p:cNvPr>
          <p:cNvSpPr txBox="1"/>
          <p:nvPr/>
        </p:nvSpPr>
        <p:spPr>
          <a:xfrm>
            <a:off x="-17871" y="9492"/>
            <a:ext cx="9144000" cy="646331"/>
          </a:xfrm>
          <a:prstGeom prst="rect">
            <a:avLst/>
          </a:prstGeom>
          <a:noFill/>
        </p:spPr>
        <p:txBody>
          <a:bodyPr wrap="square" rtlCol="0">
            <a:spAutoFit/>
          </a:bodyPr>
          <a:lstStyle/>
          <a:p>
            <a:pPr lvl="0"/>
            <a:r>
              <a:rPr lang="en-US" sz="3600" dirty="0">
                <a:latin typeface="Times New Roman" pitchFamily="18" charset="0"/>
                <a:cs typeface="Times New Roman" pitchFamily="18" charset="0"/>
              </a:rPr>
              <a:t> </a:t>
            </a:r>
            <a:r>
              <a:rPr lang="en-US" sz="2400" b="1" dirty="0">
                <a:solidFill>
                  <a:srgbClr val="0070C0"/>
                </a:solidFill>
                <a:latin typeface="Arial" panose="020B0604020202020204" pitchFamily="34" charset="0"/>
                <a:cs typeface="Arial" panose="020B0604020202020204" pitchFamily="34" charset="0"/>
              </a:rPr>
              <a:t>Summary</a:t>
            </a:r>
          </a:p>
        </p:txBody>
      </p:sp>
      <p:sp>
        <p:nvSpPr>
          <p:cNvPr id="4" name="TextBox 3">
            <a:extLst>
              <a:ext uri="{FF2B5EF4-FFF2-40B4-BE49-F238E27FC236}">
                <a16:creationId xmlns:a16="http://schemas.microsoft.com/office/drawing/2014/main" id="{93AD50B5-44E6-4456-B971-5220F2671BAA}"/>
              </a:ext>
            </a:extLst>
          </p:cNvPr>
          <p:cNvSpPr txBox="1"/>
          <p:nvPr/>
        </p:nvSpPr>
        <p:spPr>
          <a:xfrm>
            <a:off x="431540" y="1023578"/>
            <a:ext cx="8280920" cy="3200876"/>
          </a:xfrm>
          <a:prstGeom prst="rect">
            <a:avLst/>
          </a:prstGeom>
          <a:noFill/>
        </p:spPr>
        <p:txBody>
          <a:bodyPr wrap="square" rtlCol="0">
            <a:spAutoFit/>
          </a:bodyPr>
          <a:lstStyle/>
          <a:p>
            <a:pPr marL="285750" indent="-285750" algn="just">
              <a:spcAft>
                <a:spcPts val="1200"/>
              </a:spcAft>
              <a:buFont typeface="Arial" panose="020B0604020202020204" pitchFamily="34" charset="0"/>
              <a:buChar char="•"/>
            </a:pPr>
            <a:r>
              <a:rPr lang="en-US" sz="1600" dirty="0">
                <a:solidFill>
                  <a:srgbClr val="3366CC"/>
                </a:solidFill>
              </a:rPr>
              <a:t>Euclid </a:t>
            </a:r>
            <a:r>
              <a:rPr lang="en-US" sz="1600" dirty="0" err="1">
                <a:solidFill>
                  <a:srgbClr val="3366CC"/>
                </a:solidFill>
              </a:rPr>
              <a:t>Techlabs</a:t>
            </a:r>
            <a:r>
              <a:rPr lang="en-US" sz="1600" dirty="0">
                <a:solidFill>
                  <a:srgbClr val="3366CC"/>
                </a:solidFill>
              </a:rPr>
              <a:t> is a U.S.-based firm specializing in electron devices and advanced materials. After 20+ years serving the particle accelerator R&amp;D market, we now ship a much wider-ranging product portfolio around the globe, from semiconductor photocathodes and superconducting photoinjectors, to ultrafast electron microscopy, to domestically-grown technical diamonds, ferroelectric fast tuners to arc-free high power microwave windows using our proprietary ceramic technologies.</a:t>
            </a:r>
          </a:p>
          <a:p>
            <a:pPr marL="285750" indent="-285750" algn="just">
              <a:spcAft>
                <a:spcPts val="1200"/>
              </a:spcAft>
              <a:buFont typeface="Arial" panose="020B0604020202020204" pitchFamily="34" charset="0"/>
              <a:buChar char="•"/>
            </a:pPr>
            <a:r>
              <a:rPr lang="en-US" sz="1600" dirty="0">
                <a:solidFill>
                  <a:srgbClr val="3366CC"/>
                </a:solidFill>
              </a:rPr>
              <a:t>As pioneers in advanced electron device engineering, we excel in tackling complex design challenges. Our agile, milestone-driven project management approach ensures optimal resource allocation and timely delivery. We collaborate with leading accelerator laboratories across the United States, the Department of Defense, CERN, and numerous global institutions. Our innovative solutions have garnered a diverse clientele spanning North America, Europe, and Asia.</a:t>
            </a:r>
          </a:p>
        </p:txBody>
      </p:sp>
    </p:spTree>
    <p:extLst>
      <p:ext uri="{BB962C8B-B14F-4D97-AF65-F5344CB8AC3E}">
        <p14:creationId xmlns:p14="http://schemas.microsoft.com/office/powerpoint/2010/main" val="3732777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FEBA03-0D1F-A29D-880F-DA9F4A7AD069}"/>
              </a:ext>
            </a:extLst>
          </p:cNvPr>
          <p:cNvSpPr>
            <a:spLocks noGrp="1"/>
          </p:cNvSpPr>
          <p:nvPr>
            <p:ph type="sldNum" sz="quarter" idx="12"/>
          </p:nvPr>
        </p:nvSpPr>
        <p:spPr>
          <a:xfrm>
            <a:off x="8450268" y="4876006"/>
            <a:ext cx="457200" cy="273844"/>
          </a:xfrm>
        </p:spPr>
        <p:txBody>
          <a:bodyPr/>
          <a:lstStyle/>
          <a:p>
            <a:fld id="{B6F15528-21DE-4FAA-801E-634DDDAF4B2B}" type="slidenum">
              <a:rPr lang="en-US" smtClean="0">
                <a:ln>
                  <a:solidFill>
                    <a:prstClr val="white"/>
                  </a:solidFill>
                </a:ln>
                <a:solidFill>
                  <a:prstClr val="black">
                    <a:tint val="75000"/>
                  </a:prstClr>
                </a:solidFill>
              </a:rPr>
              <a:pPr/>
              <a:t>2</a:t>
            </a:fld>
            <a:endParaRPr lang="en-US" dirty="0">
              <a:ln>
                <a:solidFill>
                  <a:prstClr val="white"/>
                </a:solidFill>
              </a:ln>
              <a:solidFill>
                <a:prstClr val="black">
                  <a:tint val="75000"/>
                </a:prstClr>
              </a:solidFill>
            </a:endParaRPr>
          </a:p>
        </p:txBody>
      </p:sp>
      <p:sp>
        <p:nvSpPr>
          <p:cNvPr id="3" name="Oval 2">
            <a:extLst>
              <a:ext uri="{FF2B5EF4-FFF2-40B4-BE49-F238E27FC236}">
                <a16:creationId xmlns:a16="http://schemas.microsoft.com/office/drawing/2014/main" id="{D21DB239-32BE-7B28-5E29-87D44619EB77}"/>
              </a:ext>
            </a:extLst>
          </p:cNvPr>
          <p:cNvSpPr/>
          <p:nvPr/>
        </p:nvSpPr>
        <p:spPr>
          <a:xfrm>
            <a:off x="107504" y="997057"/>
            <a:ext cx="3456384" cy="3420380"/>
          </a:xfrm>
          <a:prstGeom prst="ellipse">
            <a:avLst/>
          </a:prstGeom>
          <a:solidFill>
            <a:schemeClr val="bg1">
              <a:lumMod val="7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90D54FB9-51CA-0D24-DEA3-4C4C7DB9DDAE}"/>
              </a:ext>
            </a:extLst>
          </p:cNvPr>
          <p:cNvSpPr/>
          <p:nvPr/>
        </p:nvSpPr>
        <p:spPr>
          <a:xfrm>
            <a:off x="503548" y="685083"/>
            <a:ext cx="3600400" cy="3852428"/>
          </a:xfrm>
          <a:prstGeom prst="arc">
            <a:avLst>
              <a:gd name="adj1" fmla="val 17735321"/>
              <a:gd name="adj2" fmla="val 20237190"/>
            </a:avLst>
          </a:prstGeom>
          <a:ln w="1270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Arc 14">
            <a:extLst>
              <a:ext uri="{FF2B5EF4-FFF2-40B4-BE49-F238E27FC236}">
                <a16:creationId xmlns:a16="http://schemas.microsoft.com/office/drawing/2014/main" id="{D4CB2212-4740-4195-FBCB-E7545B1FBF48}"/>
              </a:ext>
            </a:extLst>
          </p:cNvPr>
          <p:cNvSpPr/>
          <p:nvPr/>
        </p:nvSpPr>
        <p:spPr>
          <a:xfrm rot="2472946">
            <a:off x="498603" y="940385"/>
            <a:ext cx="3600400" cy="3852428"/>
          </a:xfrm>
          <a:prstGeom prst="arc">
            <a:avLst>
              <a:gd name="adj1" fmla="val 17735321"/>
              <a:gd name="adj2" fmla="val 20237190"/>
            </a:avLst>
          </a:prstGeom>
          <a:ln w="1270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5">
            <a:extLst>
              <a:ext uri="{FF2B5EF4-FFF2-40B4-BE49-F238E27FC236}">
                <a16:creationId xmlns:a16="http://schemas.microsoft.com/office/drawing/2014/main" id="{2472005E-9228-F7AD-BDFB-707AD77BF69D}"/>
              </a:ext>
            </a:extLst>
          </p:cNvPr>
          <p:cNvSpPr/>
          <p:nvPr/>
        </p:nvSpPr>
        <p:spPr>
          <a:xfrm rot="4893437">
            <a:off x="332935" y="1134343"/>
            <a:ext cx="3600400" cy="3852428"/>
          </a:xfrm>
          <a:prstGeom prst="arc">
            <a:avLst>
              <a:gd name="adj1" fmla="val 17735321"/>
              <a:gd name="adj2" fmla="val 20237190"/>
            </a:avLst>
          </a:prstGeom>
          <a:ln w="1270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8" name="Google Shape;53;p3" descr="A picture containing text, outdoor, building, sky&#10;&#10;Description automatically generated">
            <a:extLst>
              <a:ext uri="{FF2B5EF4-FFF2-40B4-BE49-F238E27FC236}">
                <a16:creationId xmlns:a16="http://schemas.microsoft.com/office/drawing/2014/main" id="{E2357DC0-CBF8-ED51-658A-539262445CD7}"/>
              </a:ext>
            </a:extLst>
          </p:cNvPr>
          <p:cNvPicPr preferRelativeResize="0"/>
          <p:nvPr/>
        </p:nvPicPr>
        <p:blipFill rotWithShape="1">
          <a:blip r:embed="rId2">
            <a:alphaModFix/>
          </a:blip>
          <a:srcRect b="19080"/>
          <a:stretch/>
        </p:blipFill>
        <p:spPr>
          <a:xfrm>
            <a:off x="930862" y="1628467"/>
            <a:ext cx="1809668" cy="943283"/>
          </a:xfrm>
          <a:prstGeom prst="rect">
            <a:avLst/>
          </a:prstGeom>
          <a:noFill/>
          <a:ln>
            <a:noFill/>
          </a:ln>
        </p:spPr>
      </p:pic>
      <p:pic>
        <p:nvPicPr>
          <p:cNvPr id="19" name="Google Shape;55;p3">
            <a:extLst>
              <a:ext uri="{FF2B5EF4-FFF2-40B4-BE49-F238E27FC236}">
                <a16:creationId xmlns:a16="http://schemas.microsoft.com/office/drawing/2014/main" id="{57311A6A-5709-6EF8-9EC1-67CDBA42A4A4}"/>
              </a:ext>
            </a:extLst>
          </p:cNvPr>
          <p:cNvPicPr preferRelativeResize="0"/>
          <p:nvPr/>
        </p:nvPicPr>
        <p:blipFill rotWithShape="1">
          <a:blip r:embed="rId3">
            <a:alphaModFix/>
          </a:blip>
          <a:srcRect l="1831" t="29036" r="16113" b="4592"/>
          <a:stretch/>
        </p:blipFill>
        <p:spPr>
          <a:xfrm>
            <a:off x="930862" y="3181330"/>
            <a:ext cx="1809668" cy="864096"/>
          </a:xfrm>
          <a:prstGeom prst="rect">
            <a:avLst/>
          </a:prstGeom>
          <a:noFill/>
          <a:ln>
            <a:noFill/>
          </a:ln>
        </p:spPr>
      </p:pic>
      <p:sp>
        <p:nvSpPr>
          <p:cNvPr id="20" name="Google Shape;56;p3">
            <a:extLst>
              <a:ext uri="{FF2B5EF4-FFF2-40B4-BE49-F238E27FC236}">
                <a16:creationId xmlns:a16="http://schemas.microsoft.com/office/drawing/2014/main" id="{21ACD989-BBD2-EC3C-C718-1AEC03409951}"/>
              </a:ext>
            </a:extLst>
          </p:cNvPr>
          <p:cNvSpPr txBox="1"/>
          <p:nvPr/>
        </p:nvSpPr>
        <p:spPr>
          <a:xfrm>
            <a:off x="1007604" y="1222936"/>
            <a:ext cx="1688774" cy="484718"/>
          </a:xfrm>
          <a:prstGeom prst="rect">
            <a:avLst/>
          </a:prstGeom>
          <a:noFill/>
          <a:ln>
            <a:noFill/>
          </a:ln>
        </p:spPr>
        <p:txBody>
          <a:bodyPr spcFirstLastPara="1" wrap="square" lIns="68569" tIns="34275" rIns="68569" bIns="34275" anchor="t" anchorCtr="0">
            <a:spAutoFit/>
          </a:bodyPr>
          <a:lstStyle/>
          <a:p>
            <a:pPr algn="just">
              <a:spcBef>
                <a:spcPts val="0"/>
              </a:spcBef>
              <a:spcAft>
                <a:spcPts val="0"/>
              </a:spcAft>
            </a:pPr>
            <a:r>
              <a:rPr lang="en-US" sz="1350" b="1" dirty="0">
                <a:solidFill>
                  <a:srgbClr val="0070C0"/>
                </a:solidFill>
                <a:latin typeface="Calibri"/>
                <a:ea typeface="Calibri"/>
                <a:cs typeface="Calibri"/>
                <a:sym typeface="Calibri"/>
              </a:rPr>
              <a:t>EUCLID EAST • DC    </a:t>
            </a:r>
            <a:r>
              <a:rPr lang="en-US" sz="1350" i="1" dirty="0">
                <a:solidFill>
                  <a:srgbClr val="0070C0"/>
                </a:solidFill>
                <a:latin typeface="Calibri"/>
                <a:ea typeface="Calibri"/>
                <a:cs typeface="Calibri"/>
                <a:sym typeface="Calibri"/>
              </a:rPr>
              <a:t>HQ and Material Lab</a:t>
            </a:r>
            <a:endParaRPr sz="900" i="1" dirty="0">
              <a:solidFill>
                <a:srgbClr val="0070C0"/>
              </a:solidFill>
              <a:latin typeface="Calibri"/>
              <a:ea typeface="Calibri"/>
              <a:cs typeface="Calibri"/>
              <a:sym typeface="Calibri"/>
            </a:endParaRPr>
          </a:p>
        </p:txBody>
      </p:sp>
      <p:sp>
        <p:nvSpPr>
          <p:cNvPr id="21" name="Google Shape;57;p3">
            <a:extLst>
              <a:ext uri="{FF2B5EF4-FFF2-40B4-BE49-F238E27FC236}">
                <a16:creationId xmlns:a16="http://schemas.microsoft.com/office/drawing/2014/main" id="{5CA7BC6C-92A0-723C-4EEF-45EC62CA0AD8}"/>
              </a:ext>
            </a:extLst>
          </p:cNvPr>
          <p:cNvSpPr txBox="1"/>
          <p:nvPr/>
        </p:nvSpPr>
        <p:spPr>
          <a:xfrm>
            <a:off x="890487" y="2771108"/>
            <a:ext cx="2134238" cy="484718"/>
          </a:xfrm>
          <a:prstGeom prst="rect">
            <a:avLst/>
          </a:prstGeom>
          <a:noFill/>
          <a:ln>
            <a:noFill/>
          </a:ln>
        </p:spPr>
        <p:txBody>
          <a:bodyPr spcFirstLastPara="1" wrap="square" lIns="68569" tIns="34275" rIns="68569" bIns="34275" anchor="t" anchorCtr="0">
            <a:spAutoFit/>
          </a:bodyPr>
          <a:lstStyle/>
          <a:p>
            <a:pPr algn="just">
              <a:spcBef>
                <a:spcPts val="0"/>
              </a:spcBef>
              <a:spcAft>
                <a:spcPts val="0"/>
              </a:spcAft>
            </a:pPr>
            <a:r>
              <a:rPr lang="en-US" sz="1350" b="1" dirty="0">
                <a:solidFill>
                  <a:srgbClr val="0070C0"/>
                </a:solidFill>
                <a:latin typeface="Calibri"/>
                <a:ea typeface="Calibri"/>
                <a:cs typeface="Calibri"/>
                <a:sym typeface="Calibri"/>
              </a:rPr>
              <a:t>EUCLID WEST • Chicago    </a:t>
            </a:r>
            <a:r>
              <a:rPr lang="en-US" sz="1350" i="1" dirty="0">
                <a:solidFill>
                  <a:srgbClr val="0070C0"/>
                </a:solidFill>
                <a:latin typeface="Calibri"/>
                <a:ea typeface="Calibri"/>
                <a:cs typeface="Calibri"/>
                <a:sym typeface="Calibri"/>
              </a:rPr>
              <a:t>Central Shops and Test Labs</a:t>
            </a:r>
            <a:endParaRPr sz="900" i="1" dirty="0">
              <a:solidFill>
                <a:srgbClr val="0070C0"/>
              </a:solidFill>
              <a:latin typeface="Calibri"/>
              <a:ea typeface="Calibri"/>
              <a:cs typeface="Calibri"/>
              <a:sym typeface="Calibri"/>
            </a:endParaRPr>
          </a:p>
        </p:txBody>
      </p:sp>
      <p:sp>
        <p:nvSpPr>
          <p:cNvPr id="22" name="Oval 21">
            <a:extLst>
              <a:ext uri="{FF2B5EF4-FFF2-40B4-BE49-F238E27FC236}">
                <a16:creationId xmlns:a16="http://schemas.microsoft.com/office/drawing/2014/main" id="{87E6B8A2-F46A-C306-DEC2-5623E925B01C}"/>
              </a:ext>
            </a:extLst>
          </p:cNvPr>
          <p:cNvSpPr/>
          <p:nvPr/>
        </p:nvSpPr>
        <p:spPr>
          <a:xfrm>
            <a:off x="3819621" y="637365"/>
            <a:ext cx="904491" cy="908433"/>
          </a:xfrm>
          <a:prstGeom prst="ellipse">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FC4F99A-BE7F-100E-30CE-8489621572B9}"/>
              </a:ext>
            </a:extLst>
          </p:cNvPr>
          <p:cNvSpPr/>
          <p:nvPr/>
        </p:nvSpPr>
        <p:spPr>
          <a:xfrm>
            <a:off x="3965485" y="789715"/>
            <a:ext cx="612068" cy="612068"/>
          </a:xfrm>
          <a:prstGeom prst="ellips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B9B43448-8E1A-9322-7B41-2FA4AED5AB7A}"/>
              </a:ext>
            </a:extLst>
          </p:cNvPr>
          <p:cNvSpPr/>
          <p:nvPr/>
        </p:nvSpPr>
        <p:spPr>
          <a:xfrm>
            <a:off x="4304214" y="2247714"/>
            <a:ext cx="904491" cy="908433"/>
          </a:xfrm>
          <a:prstGeom prst="ellipse">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EE2F726-26A1-E9E9-12BA-3F7DCA246128}"/>
              </a:ext>
            </a:extLst>
          </p:cNvPr>
          <p:cNvSpPr/>
          <p:nvPr/>
        </p:nvSpPr>
        <p:spPr>
          <a:xfrm>
            <a:off x="4450078" y="2400064"/>
            <a:ext cx="612068" cy="61206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8492DE94-FA2B-9D3A-FF83-74F819508A83}"/>
              </a:ext>
            </a:extLst>
          </p:cNvPr>
          <p:cNvSpPr/>
          <p:nvPr/>
        </p:nvSpPr>
        <p:spPr>
          <a:xfrm>
            <a:off x="3887924" y="3893076"/>
            <a:ext cx="904491" cy="908433"/>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5A654D5-391A-54DB-B206-D60CBE16A7C3}"/>
              </a:ext>
            </a:extLst>
          </p:cNvPr>
          <p:cNvSpPr/>
          <p:nvPr/>
        </p:nvSpPr>
        <p:spPr>
          <a:xfrm>
            <a:off x="4033788" y="4045426"/>
            <a:ext cx="612068" cy="612068"/>
          </a:xfrm>
          <a:prstGeom prst="ellips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AD2CBF5B-93DC-226F-4FC6-7182A3B944FC}"/>
              </a:ext>
            </a:extLst>
          </p:cNvPr>
          <p:cNvSpPr txBox="1"/>
          <p:nvPr/>
        </p:nvSpPr>
        <p:spPr>
          <a:xfrm>
            <a:off x="3950758" y="932567"/>
            <a:ext cx="648072" cy="307777"/>
          </a:xfrm>
          <a:prstGeom prst="rect">
            <a:avLst/>
          </a:prstGeom>
          <a:noFill/>
        </p:spPr>
        <p:txBody>
          <a:bodyPr wrap="square" rtlCol="0">
            <a:spAutoFit/>
          </a:bodyPr>
          <a:lstStyle/>
          <a:p>
            <a:r>
              <a:rPr lang="en-US" sz="1400" b="1" i="1" dirty="0">
                <a:solidFill>
                  <a:schemeClr val="bg1"/>
                </a:solidFill>
              </a:rPr>
              <a:t>Acc.</a:t>
            </a:r>
          </a:p>
        </p:txBody>
      </p:sp>
      <p:sp>
        <p:nvSpPr>
          <p:cNvPr id="29" name="TextBox 28">
            <a:extLst>
              <a:ext uri="{FF2B5EF4-FFF2-40B4-BE49-F238E27FC236}">
                <a16:creationId xmlns:a16="http://schemas.microsoft.com/office/drawing/2014/main" id="{4C9BD36A-C608-F984-370E-3B6FD08AE12A}"/>
              </a:ext>
            </a:extLst>
          </p:cNvPr>
          <p:cNvSpPr txBox="1"/>
          <p:nvPr/>
        </p:nvSpPr>
        <p:spPr>
          <a:xfrm>
            <a:off x="4463988" y="2548041"/>
            <a:ext cx="648072" cy="307777"/>
          </a:xfrm>
          <a:prstGeom prst="rect">
            <a:avLst/>
          </a:prstGeom>
          <a:noFill/>
        </p:spPr>
        <p:txBody>
          <a:bodyPr wrap="square" rtlCol="0">
            <a:spAutoFit/>
          </a:bodyPr>
          <a:lstStyle/>
          <a:p>
            <a:r>
              <a:rPr lang="en-US" sz="1400" b="1" i="1" dirty="0">
                <a:solidFill>
                  <a:schemeClr val="bg1"/>
                </a:solidFill>
              </a:rPr>
              <a:t>E.M.</a:t>
            </a:r>
          </a:p>
        </p:txBody>
      </p:sp>
      <p:sp>
        <p:nvSpPr>
          <p:cNvPr id="30" name="TextBox 29">
            <a:extLst>
              <a:ext uri="{FF2B5EF4-FFF2-40B4-BE49-F238E27FC236}">
                <a16:creationId xmlns:a16="http://schemas.microsoft.com/office/drawing/2014/main" id="{824BB497-D83E-DF0E-CEC1-408D70C03231}"/>
              </a:ext>
            </a:extLst>
          </p:cNvPr>
          <p:cNvSpPr txBox="1"/>
          <p:nvPr/>
        </p:nvSpPr>
        <p:spPr>
          <a:xfrm>
            <a:off x="4052026" y="4193403"/>
            <a:ext cx="648072" cy="307777"/>
          </a:xfrm>
          <a:prstGeom prst="rect">
            <a:avLst/>
          </a:prstGeom>
          <a:noFill/>
        </p:spPr>
        <p:txBody>
          <a:bodyPr wrap="square" rtlCol="0">
            <a:spAutoFit/>
          </a:bodyPr>
          <a:lstStyle/>
          <a:p>
            <a:r>
              <a:rPr lang="en-US" sz="1400" b="1" i="1" dirty="0">
                <a:solidFill>
                  <a:schemeClr val="bg1"/>
                </a:solidFill>
              </a:rPr>
              <a:t>Mat.</a:t>
            </a:r>
          </a:p>
        </p:txBody>
      </p:sp>
      <p:sp>
        <p:nvSpPr>
          <p:cNvPr id="31" name="Rectangle: Rounded Corners 30">
            <a:extLst>
              <a:ext uri="{FF2B5EF4-FFF2-40B4-BE49-F238E27FC236}">
                <a16:creationId xmlns:a16="http://schemas.microsoft.com/office/drawing/2014/main" id="{C6A46CF6-5A5F-6F26-6A92-F516B9260379}"/>
              </a:ext>
            </a:extLst>
          </p:cNvPr>
          <p:cNvSpPr/>
          <p:nvPr/>
        </p:nvSpPr>
        <p:spPr>
          <a:xfrm>
            <a:off x="4922150" y="519522"/>
            <a:ext cx="3946127" cy="1121640"/>
          </a:xfrm>
          <a:prstGeom prst="roundRect">
            <a:avLst>
              <a:gd name="adj" fmla="val 32049"/>
            </a:avLst>
          </a:prstGeom>
          <a:solidFill>
            <a:schemeClr val="bg1">
              <a:lumMod val="95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0261363B-FAAB-C1E7-A070-C98324FD499D}"/>
              </a:ext>
            </a:extLst>
          </p:cNvPr>
          <p:cNvSpPr txBox="1"/>
          <p:nvPr/>
        </p:nvSpPr>
        <p:spPr>
          <a:xfrm>
            <a:off x="37344" y="-15116"/>
            <a:ext cx="3996444" cy="584775"/>
          </a:xfrm>
          <a:prstGeom prst="rect">
            <a:avLst/>
          </a:prstGeom>
          <a:noFill/>
        </p:spPr>
        <p:txBody>
          <a:bodyPr wrap="square" rtlCol="0">
            <a:spAutoFit/>
          </a:bodyPr>
          <a:lstStyle/>
          <a:p>
            <a:r>
              <a:rPr lang="en-US" sz="3200" dirty="0">
                <a:solidFill>
                  <a:srgbClr val="0070C0"/>
                </a:solidFill>
              </a:rPr>
              <a:t>Company Profile</a:t>
            </a:r>
          </a:p>
        </p:txBody>
      </p:sp>
      <p:sp>
        <p:nvSpPr>
          <p:cNvPr id="33" name="Rectangle: Rounded Corners 32">
            <a:extLst>
              <a:ext uri="{FF2B5EF4-FFF2-40B4-BE49-F238E27FC236}">
                <a16:creationId xmlns:a16="http://schemas.microsoft.com/office/drawing/2014/main" id="{ED07B9F5-4D4E-D7B8-7459-D4F1F4B6732E}"/>
              </a:ext>
            </a:extLst>
          </p:cNvPr>
          <p:cNvSpPr/>
          <p:nvPr/>
        </p:nvSpPr>
        <p:spPr>
          <a:xfrm>
            <a:off x="5293022" y="2098182"/>
            <a:ext cx="3575255" cy="1121640"/>
          </a:xfrm>
          <a:prstGeom prst="roundRect">
            <a:avLst>
              <a:gd name="adj" fmla="val 32049"/>
            </a:avLst>
          </a:prstGeom>
          <a:solidFill>
            <a:schemeClr val="bg1">
              <a:lumMod val="9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04B385C9-5521-9E38-BAED-0B3DB7CC4903}"/>
              </a:ext>
            </a:extLst>
          </p:cNvPr>
          <p:cNvSpPr/>
          <p:nvPr/>
        </p:nvSpPr>
        <p:spPr>
          <a:xfrm>
            <a:off x="4932040" y="3682358"/>
            <a:ext cx="3932532" cy="1121640"/>
          </a:xfrm>
          <a:prstGeom prst="roundRect">
            <a:avLst>
              <a:gd name="adj" fmla="val 32049"/>
            </a:avLst>
          </a:prstGeom>
          <a:solidFill>
            <a:schemeClr val="bg1">
              <a:lumMod val="95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5969B119-052C-FB0A-ED66-78C3D8BCD496}"/>
              </a:ext>
            </a:extLst>
          </p:cNvPr>
          <p:cNvSpPr txBox="1"/>
          <p:nvPr/>
        </p:nvSpPr>
        <p:spPr>
          <a:xfrm>
            <a:off x="4962525" y="627534"/>
            <a:ext cx="3902047" cy="990015"/>
          </a:xfrm>
          <a:prstGeom prst="rect">
            <a:avLst/>
          </a:prstGeom>
          <a:noFill/>
        </p:spPr>
        <p:txBody>
          <a:bodyPr wrap="square" rtlCol="0">
            <a:spAutoFit/>
          </a:bodyPr>
          <a:lstStyle>
            <a:defPPr>
              <a:defRPr lang="en-US"/>
            </a:defPPr>
            <a:lvl1pPr marL="285750" indent="-285750">
              <a:lnSpc>
                <a:spcPts val="1600"/>
              </a:lnSpc>
              <a:spcAft>
                <a:spcPts val="600"/>
              </a:spcAft>
              <a:buClr>
                <a:schemeClr val="bg1">
                  <a:lumMod val="50000"/>
                </a:schemeClr>
              </a:buClr>
              <a:buSzPct val="200000"/>
              <a:buFont typeface="Arial" panose="020B0604020202020204" pitchFamily="34" charset="0"/>
              <a:buChar char="•"/>
              <a:defRPr sz="1600">
                <a:solidFill>
                  <a:schemeClr val="tx1">
                    <a:lumMod val="85000"/>
                    <a:lumOff val="15000"/>
                  </a:schemeClr>
                </a:solidFill>
              </a:defRPr>
            </a:lvl1pPr>
          </a:lstStyle>
          <a:p>
            <a:r>
              <a:rPr lang="en-US" dirty="0"/>
              <a:t>Expertise in electron accelerators, NC and SRF</a:t>
            </a:r>
          </a:p>
          <a:p>
            <a:r>
              <a:rPr lang="en-US" dirty="0"/>
              <a:t>EM, thermal, beam, fabrication, and tuning, and testing</a:t>
            </a:r>
          </a:p>
        </p:txBody>
      </p:sp>
      <p:sp>
        <p:nvSpPr>
          <p:cNvPr id="36" name="TextBox 35">
            <a:extLst>
              <a:ext uri="{FF2B5EF4-FFF2-40B4-BE49-F238E27FC236}">
                <a16:creationId xmlns:a16="http://schemas.microsoft.com/office/drawing/2014/main" id="{31FD00FA-1BF0-377D-05A5-362EC0D68BE8}"/>
              </a:ext>
            </a:extLst>
          </p:cNvPr>
          <p:cNvSpPr txBox="1"/>
          <p:nvPr/>
        </p:nvSpPr>
        <p:spPr>
          <a:xfrm>
            <a:off x="5293022" y="2247714"/>
            <a:ext cx="3824520" cy="1195199"/>
          </a:xfrm>
          <a:prstGeom prst="rect">
            <a:avLst/>
          </a:prstGeom>
          <a:noFill/>
        </p:spPr>
        <p:txBody>
          <a:bodyPr wrap="square" rtlCol="0">
            <a:spAutoFit/>
          </a:bodyPr>
          <a:lstStyle/>
          <a:p>
            <a:pPr marL="285750" indent="-285750">
              <a:lnSpc>
                <a:spcPts val="1600"/>
              </a:lnSpc>
              <a:spcAft>
                <a:spcPts val="600"/>
              </a:spcAft>
              <a:buClr>
                <a:schemeClr val="bg1">
                  <a:lumMod val="50000"/>
                </a:schemeClr>
              </a:buClr>
              <a:buSzPct val="200000"/>
              <a:buFont typeface="Arial" panose="020B0604020202020204" pitchFamily="34" charset="0"/>
              <a:buChar char="•"/>
            </a:pPr>
            <a:r>
              <a:rPr lang="en-US" sz="1600" dirty="0">
                <a:solidFill>
                  <a:schemeClr val="tx1">
                    <a:lumMod val="85000"/>
                    <a:lumOff val="15000"/>
                  </a:schemeClr>
                </a:solidFill>
              </a:rPr>
              <a:t>World 1</a:t>
            </a:r>
            <a:r>
              <a:rPr lang="en-US" sz="1600" baseline="30000" dirty="0">
                <a:solidFill>
                  <a:schemeClr val="tx1">
                    <a:lumMod val="85000"/>
                    <a:lumOff val="15000"/>
                  </a:schemeClr>
                </a:solidFill>
              </a:rPr>
              <a:t>st</a:t>
            </a:r>
            <a:r>
              <a:rPr lang="en-US" sz="1600" dirty="0">
                <a:solidFill>
                  <a:schemeClr val="tx1">
                    <a:lumMod val="85000"/>
                    <a:lumOff val="15000"/>
                  </a:schemeClr>
                </a:solidFill>
              </a:rPr>
              <a:t> RF-based solution for ultrafast TEM/SEM, enabling observing 100</a:t>
            </a:r>
            <a:r>
              <a:rPr lang="en-US" sz="1600" i="1" dirty="0">
                <a:solidFill>
                  <a:schemeClr val="tx1">
                    <a:lumMod val="85000"/>
                    <a:lumOff val="15000"/>
                  </a:schemeClr>
                </a:solidFill>
              </a:rPr>
              <a:t>pm</a:t>
            </a:r>
            <a:r>
              <a:rPr lang="en-US" sz="1600" dirty="0">
                <a:solidFill>
                  <a:schemeClr val="tx1">
                    <a:lumMod val="85000"/>
                    <a:lumOff val="15000"/>
                  </a:schemeClr>
                </a:solidFill>
              </a:rPr>
              <a:t> spatial,100</a:t>
            </a:r>
            <a:r>
              <a:rPr lang="en-US" sz="1600" i="1" dirty="0">
                <a:solidFill>
                  <a:schemeClr val="tx1">
                    <a:lumMod val="85000"/>
                    <a:lumOff val="15000"/>
                  </a:schemeClr>
                </a:solidFill>
              </a:rPr>
              <a:t>meV</a:t>
            </a:r>
            <a:r>
              <a:rPr lang="en-US" sz="1600" dirty="0">
                <a:solidFill>
                  <a:schemeClr val="tx1">
                    <a:lumMod val="85000"/>
                    <a:lumOff val="15000"/>
                  </a:schemeClr>
                </a:solidFill>
              </a:rPr>
              <a:t> energy and </a:t>
            </a:r>
            <a:r>
              <a:rPr lang="en-US" sz="1600" i="1" dirty="0" err="1">
                <a:solidFill>
                  <a:schemeClr val="tx1">
                    <a:lumMod val="85000"/>
                    <a:lumOff val="15000"/>
                  </a:schemeClr>
                </a:solidFill>
              </a:rPr>
              <a:t>ps</a:t>
            </a:r>
            <a:r>
              <a:rPr lang="en-US" sz="1600" i="1" dirty="0">
                <a:solidFill>
                  <a:schemeClr val="tx1">
                    <a:lumMod val="85000"/>
                    <a:lumOff val="15000"/>
                  </a:schemeClr>
                </a:solidFill>
              </a:rPr>
              <a:t> temporal resolution</a:t>
            </a:r>
            <a:endParaRPr lang="en-US" sz="1600" dirty="0">
              <a:solidFill>
                <a:schemeClr val="tx1">
                  <a:lumMod val="85000"/>
                  <a:lumOff val="15000"/>
                </a:schemeClr>
              </a:solidFill>
            </a:endParaRPr>
          </a:p>
          <a:p>
            <a:pPr marL="285750" indent="-285750">
              <a:lnSpc>
                <a:spcPts val="1600"/>
              </a:lnSpc>
              <a:spcAft>
                <a:spcPts val="600"/>
              </a:spcAft>
              <a:buClr>
                <a:schemeClr val="bg1">
                  <a:lumMod val="50000"/>
                </a:schemeClr>
              </a:buClr>
              <a:buSzPct val="200000"/>
              <a:buFont typeface="Arial" panose="020B0604020202020204" pitchFamily="34" charset="0"/>
              <a:buChar char="•"/>
            </a:pPr>
            <a:endParaRPr lang="en-US" sz="1600" dirty="0">
              <a:solidFill>
                <a:schemeClr val="tx1">
                  <a:lumMod val="85000"/>
                  <a:lumOff val="15000"/>
                </a:schemeClr>
              </a:solidFill>
            </a:endParaRPr>
          </a:p>
        </p:txBody>
      </p:sp>
      <p:sp>
        <p:nvSpPr>
          <p:cNvPr id="37" name="TextBox 36">
            <a:extLst>
              <a:ext uri="{FF2B5EF4-FFF2-40B4-BE49-F238E27FC236}">
                <a16:creationId xmlns:a16="http://schemas.microsoft.com/office/drawing/2014/main" id="{2458BC9C-B564-40D1-DE4C-2C16FE594413}"/>
              </a:ext>
            </a:extLst>
          </p:cNvPr>
          <p:cNvSpPr txBox="1"/>
          <p:nvPr/>
        </p:nvSpPr>
        <p:spPr>
          <a:xfrm>
            <a:off x="4962525" y="3759359"/>
            <a:ext cx="3936427" cy="990015"/>
          </a:xfrm>
          <a:prstGeom prst="rect">
            <a:avLst/>
          </a:prstGeom>
          <a:noFill/>
        </p:spPr>
        <p:txBody>
          <a:bodyPr wrap="square" rtlCol="0">
            <a:spAutoFit/>
          </a:bodyPr>
          <a:lstStyle/>
          <a:p>
            <a:pPr marL="285750" indent="-285750">
              <a:lnSpc>
                <a:spcPts val="1600"/>
              </a:lnSpc>
              <a:spcAft>
                <a:spcPts val="600"/>
              </a:spcAft>
              <a:buClr>
                <a:schemeClr val="bg1">
                  <a:lumMod val="50000"/>
                </a:schemeClr>
              </a:buClr>
              <a:buSzPct val="200000"/>
              <a:buFont typeface="Arial" panose="020B0604020202020204" pitchFamily="34" charset="0"/>
              <a:buChar char="•"/>
            </a:pPr>
            <a:r>
              <a:rPr lang="en-US" sz="1600" dirty="0">
                <a:solidFill>
                  <a:schemeClr val="tx1">
                    <a:lumMod val="85000"/>
                    <a:lumOff val="15000"/>
                  </a:schemeClr>
                </a:solidFill>
              </a:rPr>
              <a:t>BST-M for ns phase tuner and  MgO conductive ceramic for RF window</a:t>
            </a:r>
          </a:p>
          <a:p>
            <a:pPr marL="285750" indent="-285750">
              <a:lnSpc>
                <a:spcPts val="1600"/>
              </a:lnSpc>
              <a:spcAft>
                <a:spcPts val="600"/>
              </a:spcAft>
              <a:buClr>
                <a:schemeClr val="bg1">
                  <a:lumMod val="50000"/>
                </a:schemeClr>
              </a:buClr>
              <a:buSzPct val="200000"/>
              <a:buFont typeface="Arial" panose="020B0604020202020204" pitchFamily="34" charset="0"/>
              <a:buChar char="•"/>
            </a:pPr>
            <a:r>
              <a:rPr lang="en-US" sz="1600" dirty="0">
                <a:solidFill>
                  <a:schemeClr val="tx1">
                    <a:lumMod val="85000"/>
                    <a:lumOff val="15000"/>
                  </a:schemeClr>
                </a:solidFill>
              </a:rPr>
              <a:t>Dislocation free diamond for Xray optics</a:t>
            </a:r>
          </a:p>
        </p:txBody>
      </p:sp>
      <p:sp>
        <p:nvSpPr>
          <p:cNvPr id="4" name="TextBox 3">
            <a:extLst>
              <a:ext uri="{FF2B5EF4-FFF2-40B4-BE49-F238E27FC236}">
                <a16:creationId xmlns:a16="http://schemas.microsoft.com/office/drawing/2014/main" id="{D15204E2-FC1A-A0C3-B3F8-00C3D77E246F}"/>
              </a:ext>
            </a:extLst>
          </p:cNvPr>
          <p:cNvSpPr txBox="1"/>
          <p:nvPr/>
        </p:nvSpPr>
        <p:spPr>
          <a:xfrm>
            <a:off x="195147" y="2307344"/>
            <a:ext cx="823358" cy="307777"/>
          </a:xfrm>
          <a:prstGeom prst="rect">
            <a:avLst/>
          </a:prstGeom>
          <a:noFill/>
        </p:spPr>
        <p:txBody>
          <a:bodyPr wrap="square" rtlCol="0">
            <a:spAutoFit/>
          </a:bodyPr>
          <a:lstStyle/>
          <a:p>
            <a:r>
              <a:rPr lang="en-US" sz="1400" dirty="0">
                <a:solidFill>
                  <a:srgbClr val="7030A0"/>
                </a:solidFill>
              </a:rPr>
              <a:t>6.4k </a:t>
            </a:r>
            <a:r>
              <a:rPr lang="en-US" sz="1400" i="1" dirty="0" err="1">
                <a:solidFill>
                  <a:srgbClr val="7030A0"/>
                </a:solidFill>
              </a:rPr>
              <a:t>sqf</a:t>
            </a:r>
            <a:endParaRPr lang="en-US" sz="1400" i="1" dirty="0">
              <a:solidFill>
                <a:srgbClr val="7030A0"/>
              </a:solidFill>
            </a:endParaRPr>
          </a:p>
        </p:txBody>
      </p:sp>
      <p:sp>
        <p:nvSpPr>
          <p:cNvPr id="5" name="TextBox 4">
            <a:extLst>
              <a:ext uri="{FF2B5EF4-FFF2-40B4-BE49-F238E27FC236}">
                <a16:creationId xmlns:a16="http://schemas.microsoft.com/office/drawing/2014/main" id="{0D300830-62F1-3653-7A2B-E2726F4DE75A}"/>
              </a:ext>
            </a:extLst>
          </p:cNvPr>
          <p:cNvSpPr txBox="1"/>
          <p:nvPr/>
        </p:nvSpPr>
        <p:spPr>
          <a:xfrm>
            <a:off x="229543" y="3131811"/>
            <a:ext cx="823358" cy="307777"/>
          </a:xfrm>
          <a:prstGeom prst="rect">
            <a:avLst/>
          </a:prstGeom>
          <a:noFill/>
        </p:spPr>
        <p:txBody>
          <a:bodyPr wrap="square" rtlCol="0">
            <a:spAutoFit/>
          </a:bodyPr>
          <a:lstStyle/>
          <a:p>
            <a:r>
              <a:rPr lang="en-US" sz="1400" dirty="0">
                <a:solidFill>
                  <a:srgbClr val="7030A0"/>
                </a:solidFill>
              </a:rPr>
              <a:t>12k </a:t>
            </a:r>
            <a:r>
              <a:rPr lang="en-US" sz="1400" i="1" dirty="0" err="1">
                <a:solidFill>
                  <a:srgbClr val="7030A0"/>
                </a:solidFill>
              </a:rPr>
              <a:t>sqf</a:t>
            </a:r>
            <a:endParaRPr lang="en-US" sz="1400" i="1" dirty="0">
              <a:solidFill>
                <a:srgbClr val="7030A0"/>
              </a:solidFill>
            </a:endParaRPr>
          </a:p>
        </p:txBody>
      </p:sp>
    </p:spTree>
    <p:extLst>
      <p:ext uri="{BB962C8B-B14F-4D97-AF65-F5344CB8AC3E}">
        <p14:creationId xmlns:p14="http://schemas.microsoft.com/office/powerpoint/2010/main" val="2935148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8" name="Rectangle 7">
            <a:extLst>
              <a:ext uri="{FF2B5EF4-FFF2-40B4-BE49-F238E27FC236}">
                <a16:creationId xmlns:a16="http://schemas.microsoft.com/office/drawing/2014/main" id="{0AF34906-077E-C332-D362-1D87CFD382EA}"/>
              </a:ext>
            </a:extLst>
          </p:cNvPr>
          <p:cNvSpPr/>
          <p:nvPr/>
        </p:nvSpPr>
        <p:spPr>
          <a:xfrm>
            <a:off x="4572001" y="699543"/>
            <a:ext cx="4356484" cy="4032448"/>
          </a:xfrm>
          <a:prstGeom prst="rect">
            <a:avLst/>
          </a:prstGeom>
          <a:solidFill>
            <a:schemeClr val="tx2">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FA3F5E3-3CFF-8CCF-7F0D-D0D6CCD704CF}"/>
              </a:ext>
            </a:extLst>
          </p:cNvPr>
          <p:cNvSpPr/>
          <p:nvPr/>
        </p:nvSpPr>
        <p:spPr>
          <a:xfrm>
            <a:off x="150287" y="699543"/>
            <a:ext cx="4169685" cy="4032448"/>
          </a:xfrm>
          <a:prstGeom prst="rect">
            <a:avLst/>
          </a:prstGeom>
          <a:solidFill>
            <a:schemeClr val="accent6">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9" name="Google Shape;99;p4"/>
          <p:cNvSpPr txBox="1"/>
          <p:nvPr/>
        </p:nvSpPr>
        <p:spPr>
          <a:xfrm>
            <a:off x="0" y="36005"/>
            <a:ext cx="9000492" cy="447513"/>
          </a:xfrm>
          <a:prstGeom prst="rect">
            <a:avLst/>
          </a:prstGeom>
          <a:noFill/>
          <a:ln>
            <a:noFill/>
          </a:ln>
        </p:spPr>
        <p:txBody>
          <a:bodyPr spcFirstLastPara="1" wrap="square" lIns="91425" tIns="45713" rIns="91425" bIns="45713" anchor="ctr" anchorCtr="0">
            <a:noAutofit/>
          </a:bodyPr>
          <a:lstStyle/>
          <a:p>
            <a:pPr>
              <a:lnSpc>
                <a:spcPct val="90000"/>
              </a:lnSpc>
              <a:spcBef>
                <a:spcPts val="0"/>
              </a:spcBef>
              <a:spcAft>
                <a:spcPts val="0"/>
              </a:spcAft>
            </a:pPr>
            <a:r>
              <a:rPr lang="en-US" sz="2400" b="1" dirty="0">
                <a:solidFill>
                  <a:srgbClr val="0070C0"/>
                </a:solidFill>
              </a:rPr>
              <a:t>Accelerator </a:t>
            </a:r>
            <a:r>
              <a:rPr lang="en-US" sz="2400" b="1" dirty="0">
                <a:solidFill>
                  <a:srgbClr val="0070C0"/>
                </a:solidFill>
                <a:latin typeface="Arial"/>
                <a:ea typeface="Arial"/>
                <a:cs typeface="Arial"/>
                <a:sym typeface="Arial"/>
              </a:rPr>
              <a:t>Products Snapshot</a:t>
            </a:r>
            <a:endParaRPr dirty="0"/>
          </a:p>
        </p:txBody>
      </p:sp>
      <p:sp>
        <p:nvSpPr>
          <p:cNvPr id="100" name="Google Shape;100;p4"/>
          <p:cNvSpPr txBox="1">
            <a:spLocks noGrp="1"/>
          </p:cNvSpPr>
          <p:nvPr>
            <p:ph type="sldNum" idx="12"/>
          </p:nvPr>
        </p:nvSpPr>
        <p:spPr>
          <a:xfrm>
            <a:off x="8255269" y="4863188"/>
            <a:ext cx="691875" cy="273825"/>
          </a:xfrm>
          <a:prstGeom prst="rect">
            <a:avLst/>
          </a:prstGeom>
          <a:noFill/>
          <a:ln>
            <a:noFill/>
          </a:ln>
        </p:spPr>
        <p:txBody>
          <a:bodyPr spcFirstLastPara="1" vert="horz" wrap="square" lIns="68569" tIns="34275" rIns="68569" bIns="34275" rtlCol="0" anchor="ctr" anchorCtr="0">
            <a:noAutofit/>
          </a:bodyPr>
          <a:lstStyle/>
          <a:p>
            <a:pPr>
              <a:spcBef>
                <a:spcPts val="0"/>
              </a:spcBef>
              <a:spcAft>
                <a:spcPts val="0"/>
              </a:spcAft>
              <a:buClr>
                <a:srgbClr val="000000"/>
              </a:buClr>
            </a:pPr>
            <a:fld id="{00000000-1234-1234-1234-123412341234}" type="slidenum">
              <a:rPr lang="en-US"/>
              <a:pPr>
                <a:spcBef>
                  <a:spcPts val="0"/>
                </a:spcBef>
                <a:spcAft>
                  <a:spcPts val="0"/>
                </a:spcAft>
                <a:buClr>
                  <a:srgbClr val="000000"/>
                </a:buClr>
              </a:pPr>
              <a:t>3</a:t>
            </a:fld>
            <a:endParaRPr/>
          </a:p>
        </p:txBody>
      </p:sp>
      <p:pic>
        <p:nvPicPr>
          <p:cNvPr id="102" name="Google Shape;102;p4"/>
          <p:cNvPicPr preferRelativeResize="0"/>
          <p:nvPr/>
        </p:nvPicPr>
        <p:blipFill rotWithShape="1">
          <a:blip r:embed="rId3">
            <a:alphaModFix/>
          </a:blip>
          <a:srcRect t="9453" b="10650"/>
          <a:stretch/>
        </p:blipFill>
        <p:spPr>
          <a:xfrm>
            <a:off x="276060" y="987574"/>
            <a:ext cx="1454151" cy="1572123"/>
          </a:xfrm>
          <a:prstGeom prst="rect">
            <a:avLst/>
          </a:prstGeom>
          <a:noFill/>
          <a:ln>
            <a:noFill/>
          </a:ln>
        </p:spPr>
      </p:pic>
      <p:pic>
        <p:nvPicPr>
          <p:cNvPr id="105" name="Google Shape;105;p4" descr="A picture containing indoor, gear&#10;&#10;Description automatically generated"/>
          <p:cNvPicPr preferRelativeResize="0"/>
          <p:nvPr/>
        </p:nvPicPr>
        <p:blipFill rotWithShape="1">
          <a:blip r:embed="rId4">
            <a:alphaModFix/>
          </a:blip>
          <a:srcRect/>
          <a:stretch/>
        </p:blipFill>
        <p:spPr>
          <a:xfrm>
            <a:off x="4648955" y="2307477"/>
            <a:ext cx="1523704" cy="1022405"/>
          </a:xfrm>
          <a:prstGeom prst="rect">
            <a:avLst/>
          </a:prstGeom>
          <a:solidFill>
            <a:srgbClr val="ECECEC"/>
          </a:solidFill>
          <a:ln w="88900" cap="sq" cmpd="sng">
            <a:noFill/>
            <a:prstDash val="solid"/>
            <a:miter lim="800000"/>
            <a:headEnd type="none" w="sm" len="sm"/>
            <a:tailEnd type="none" w="sm" len="sm"/>
          </a:ln>
          <a:effectLst>
            <a:outerShdw blurRad="55000" dist="18000" dir="5400000" algn="tl" rotWithShape="0">
              <a:srgbClr val="000000">
                <a:alpha val="40000"/>
              </a:srgbClr>
            </a:outerShdw>
          </a:effectLst>
        </p:spPr>
      </p:pic>
      <p:sp>
        <p:nvSpPr>
          <p:cNvPr id="5" name="TextBox 4">
            <a:extLst>
              <a:ext uri="{FF2B5EF4-FFF2-40B4-BE49-F238E27FC236}">
                <a16:creationId xmlns:a16="http://schemas.microsoft.com/office/drawing/2014/main" id="{7716F5D6-EDF5-C9B0-5B64-C3203933535C}"/>
              </a:ext>
            </a:extLst>
          </p:cNvPr>
          <p:cNvSpPr txBox="1"/>
          <p:nvPr/>
        </p:nvSpPr>
        <p:spPr>
          <a:xfrm>
            <a:off x="90901" y="699542"/>
            <a:ext cx="4149879" cy="307777"/>
          </a:xfrm>
          <a:prstGeom prst="rect">
            <a:avLst/>
          </a:prstGeom>
          <a:noFill/>
        </p:spPr>
        <p:txBody>
          <a:bodyPr wrap="square" rtlCol="0">
            <a:spAutoFit/>
          </a:bodyPr>
          <a:lstStyle/>
          <a:p>
            <a:r>
              <a:rPr lang="en-US" sz="1400" b="1" dirty="0">
                <a:solidFill>
                  <a:srgbClr val="00B050"/>
                </a:solidFill>
              </a:rPr>
              <a:t>Normal Conducting</a:t>
            </a:r>
          </a:p>
        </p:txBody>
      </p:sp>
      <p:pic>
        <p:nvPicPr>
          <p:cNvPr id="6" name="Picture 3">
            <a:extLst>
              <a:ext uri="{FF2B5EF4-FFF2-40B4-BE49-F238E27FC236}">
                <a16:creationId xmlns:a16="http://schemas.microsoft.com/office/drawing/2014/main" id="{EE999AD8-0F56-501A-C64F-3136FCB217F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5131" y="999502"/>
            <a:ext cx="1161847" cy="156019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 name="Picture 6">
            <a:extLst>
              <a:ext uri="{FF2B5EF4-FFF2-40B4-BE49-F238E27FC236}">
                <a16:creationId xmlns:a16="http://schemas.microsoft.com/office/drawing/2014/main" id="{26D9326F-D6D8-D15B-9887-66E4E8B9618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568" y="1034073"/>
            <a:ext cx="1192212" cy="806080"/>
          </a:xfrm>
          <a:prstGeom prst="rect">
            <a:avLst/>
          </a:prstGeom>
          <a:noFill/>
          <a:ln w="9525">
            <a:noFill/>
            <a:miter lim="800000"/>
            <a:headEnd/>
            <a:tailEnd/>
          </a:ln>
        </p:spPr>
      </p:pic>
      <p:sp>
        <p:nvSpPr>
          <p:cNvPr id="9" name="TextBox 8">
            <a:extLst>
              <a:ext uri="{FF2B5EF4-FFF2-40B4-BE49-F238E27FC236}">
                <a16:creationId xmlns:a16="http://schemas.microsoft.com/office/drawing/2014/main" id="{E47CF921-647C-97AA-36C6-9B8DDF574467}"/>
              </a:ext>
            </a:extLst>
          </p:cNvPr>
          <p:cNvSpPr txBox="1"/>
          <p:nvPr/>
        </p:nvSpPr>
        <p:spPr>
          <a:xfrm>
            <a:off x="4699413" y="699542"/>
            <a:ext cx="4149879" cy="307777"/>
          </a:xfrm>
          <a:prstGeom prst="rect">
            <a:avLst/>
          </a:prstGeom>
          <a:noFill/>
        </p:spPr>
        <p:txBody>
          <a:bodyPr wrap="square" rtlCol="0">
            <a:spAutoFit/>
          </a:bodyPr>
          <a:lstStyle/>
          <a:p>
            <a:r>
              <a:rPr lang="en-US" sz="1400" b="1" dirty="0">
                <a:solidFill>
                  <a:schemeClr val="accent3">
                    <a:lumMod val="20000"/>
                    <a:lumOff val="80000"/>
                  </a:schemeClr>
                </a:solidFill>
              </a:rPr>
              <a:t>Super Conducting</a:t>
            </a:r>
          </a:p>
        </p:txBody>
      </p:sp>
      <p:pic>
        <p:nvPicPr>
          <p:cNvPr id="10" name="Picture 9" descr="A group of people in a room&#10;&#10;Description automatically generated with medium confidence">
            <a:extLst>
              <a:ext uri="{FF2B5EF4-FFF2-40B4-BE49-F238E27FC236}">
                <a16:creationId xmlns:a16="http://schemas.microsoft.com/office/drawing/2014/main" id="{40A9119F-E9BF-1DC1-36D1-18E6FFC1E9B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780" r="-1"/>
          <a:stretch/>
        </p:blipFill>
        <p:spPr>
          <a:xfrm rot="21600000">
            <a:off x="1715675" y="2665432"/>
            <a:ext cx="1454151" cy="1425209"/>
          </a:xfrm>
          <a:prstGeom prst="rect">
            <a:avLst/>
          </a:prstGeom>
        </p:spPr>
      </p:pic>
      <p:pic>
        <p:nvPicPr>
          <p:cNvPr id="11" name="Picture 10" descr="A machine with a round metal object&#10;&#10;AI-generated content may be incorrect.">
            <a:extLst>
              <a:ext uri="{FF2B5EF4-FFF2-40B4-BE49-F238E27FC236}">
                <a16:creationId xmlns:a16="http://schemas.microsoft.com/office/drawing/2014/main" id="{942E4A14-E836-BEB0-9258-D5A5BD0F41A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2167" y="1071705"/>
            <a:ext cx="1248820" cy="2220125"/>
          </a:xfrm>
          <a:prstGeom prst="rect">
            <a:avLst/>
          </a:prstGeom>
        </p:spPr>
      </p:pic>
      <p:pic>
        <p:nvPicPr>
          <p:cNvPr id="13" name="Picture 12" descr="A graph with red and blue dots&#10;&#10;Description automatically generated">
            <a:extLst>
              <a:ext uri="{FF2B5EF4-FFF2-40B4-BE49-F238E27FC236}">
                <a16:creationId xmlns:a16="http://schemas.microsoft.com/office/drawing/2014/main" id="{04EB3A02-0C1E-19D5-6D9B-F2AE825975E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4452"/>
          <a:stretch/>
        </p:blipFill>
        <p:spPr>
          <a:xfrm>
            <a:off x="6843641" y="3348887"/>
            <a:ext cx="2076254" cy="1332148"/>
          </a:xfrm>
          <a:prstGeom prst="rect">
            <a:avLst/>
          </a:prstGeom>
          <a:solidFill>
            <a:schemeClr val="bg1"/>
          </a:solidFill>
        </p:spPr>
      </p:pic>
      <p:pic>
        <p:nvPicPr>
          <p:cNvPr id="14" name="Picture 13" descr="A computer and computer in a room&#10;&#10;Description automatically generated">
            <a:extLst>
              <a:ext uri="{FF2B5EF4-FFF2-40B4-BE49-F238E27FC236}">
                <a16:creationId xmlns:a16="http://schemas.microsoft.com/office/drawing/2014/main" id="{2D49E6AC-B239-3812-2BF7-1A752F55ECA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15751"/>
          <a:stretch/>
        </p:blipFill>
        <p:spPr>
          <a:xfrm>
            <a:off x="4664367" y="3404575"/>
            <a:ext cx="1407199" cy="1252722"/>
          </a:xfrm>
          <a:prstGeom prst="rect">
            <a:avLst/>
          </a:prstGeom>
        </p:spPr>
      </p:pic>
      <p:grpSp>
        <p:nvGrpSpPr>
          <p:cNvPr id="15" name="Group 14">
            <a:extLst>
              <a:ext uri="{FF2B5EF4-FFF2-40B4-BE49-F238E27FC236}">
                <a16:creationId xmlns:a16="http://schemas.microsoft.com/office/drawing/2014/main" id="{425D7C82-E5CF-A8F3-397A-000D273C0C47}"/>
              </a:ext>
            </a:extLst>
          </p:cNvPr>
          <p:cNvGrpSpPr/>
          <p:nvPr/>
        </p:nvGrpSpPr>
        <p:grpSpPr>
          <a:xfrm>
            <a:off x="6273887" y="2262096"/>
            <a:ext cx="1000930" cy="1022405"/>
            <a:chOff x="7959623" y="874622"/>
            <a:chExt cx="3656990" cy="4234995"/>
          </a:xfrm>
        </p:grpSpPr>
        <p:pic>
          <p:nvPicPr>
            <p:cNvPr id="16" name="Picture 15">
              <a:extLst>
                <a:ext uri="{FF2B5EF4-FFF2-40B4-BE49-F238E27FC236}">
                  <a16:creationId xmlns:a16="http://schemas.microsoft.com/office/drawing/2014/main" id="{40709F2F-0F84-8DC5-038E-BC035F094B15}"/>
                </a:ext>
              </a:extLst>
            </p:cNvPr>
            <p:cNvPicPr>
              <a:picLocks noChangeAspect="1"/>
            </p:cNvPicPr>
            <p:nvPr/>
          </p:nvPicPr>
          <p:blipFill rotWithShape="1">
            <a:blip r:embed="rId11"/>
            <a:srcRect l="57772" t="547" r="1571" b="12684"/>
            <a:stretch/>
          </p:blipFill>
          <p:spPr>
            <a:xfrm>
              <a:off x="7959623" y="874622"/>
              <a:ext cx="3656990" cy="4234995"/>
            </a:xfrm>
            <a:prstGeom prst="rect">
              <a:avLst/>
            </a:prstGeom>
            <a:ln>
              <a:solidFill>
                <a:srgbClr val="0070C0"/>
              </a:solidFill>
            </a:ln>
          </p:spPr>
        </p:pic>
        <p:pic>
          <p:nvPicPr>
            <p:cNvPr id="17" name="Picture 16">
              <a:extLst>
                <a:ext uri="{FF2B5EF4-FFF2-40B4-BE49-F238E27FC236}">
                  <a16:creationId xmlns:a16="http://schemas.microsoft.com/office/drawing/2014/main" id="{62EBDC80-A47F-52E7-723D-8F849D76F15F}"/>
                </a:ext>
              </a:extLst>
            </p:cNvPr>
            <p:cNvPicPr>
              <a:picLocks noChangeAspect="1"/>
            </p:cNvPicPr>
            <p:nvPr/>
          </p:nvPicPr>
          <p:blipFill>
            <a:blip r:embed="rId12">
              <a:alphaModFix amt="50000"/>
              <a:extLst>
                <a:ext uri="{BEBA8EAE-BF5A-486C-A8C5-ECC9F3942E4B}">
                  <a14:imgProps xmlns:a14="http://schemas.microsoft.com/office/drawing/2010/main">
                    <a14:imgLayer r:embed="rId13">
                      <a14:imgEffect>
                        <a14:backgroundRemoval t="9814" b="89848" l="3812" r="89962">
                          <a14:foregroundMark x1="10419" y1="85448" x2="4447" y2="40778"/>
                          <a14:foregroundMark x1="4447" y1="40778" x2="10038" y2="20305"/>
                          <a14:foregroundMark x1="7878" y1="85279" x2="4320" y2="50254"/>
                          <a14:foregroundMark x1="3812" y1="57530" x2="3939" y2="86464"/>
                          <a14:foregroundMark x1="6353" y1="44332" x2="3939" y2="28426"/>
                          <a14:foregroundMark x1="4447" y1="19628" x2="6607" y2="57360"/>
                          <a14:foregroundMark x1="7878" y1="85956" x2="6861" y2="17597"/>
                        </a14:backgroundRemoval>
                      </a14:imgEffect>
                    </a14:imgLayer>
                  </a14:imgProps>
                </a:ext>
              </a:extLst>
            </a:blip>
            <a:stretch>
              <a:fillRect/>
            </a:stretch>
          </p:blipFill>
          <p:spPr>
            <a:xfrm rot="10800000" flipV="1">
              <a:off x="9137463" y="3166141"/>
              <a:ext cx="1476170" cy="1147547"/>
            </a:xfrm>
            <a:prstGeom prst="rect">
              <a:avLst/>
            </a:prstGeom>
          </p:spPr>
        </p:pic>
      </p:grpSp>
      <p:pic>
        <p:nvPicPr>
          <p:cNvPr id="18" name="Picture 17" descr="A machine in a factory&#10;&#10;Description automatically generated">
            <a:extLst>
              <a:ext uri="{FF2B5EF4-FFF2-40B4-BE49-F238E27FC236}">
                <a16:creationId xmlns:a16="http://schemas.microsoft.com/office/drawing/2014/main" id="{3F1E1036-39A6-23EE-5AD2-4133F9F1C70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48955" y="1023776"/>
            <a:ext cx="1536172" cy="1152129"/>
          </a:xfrm>
          <a:prstGeom prst="rect">
            <a:avLst/>
          </a:prstGeom>
        </p:spPr>
      </p:pic>
      <p:pic>
        <p:nvPicPr>
          <p:cNvPr id="19" name="Picture 18">
            <a:extLst>
              <a:ext uri="{FF2B5EF4-FFF2-40B4-BE49-F238E27FC236}">
                <a16:creationId xmlns:a16="http://schemas.microsoft.com/office/drawing/2014/main" id="{7FA2F0DF-28F5-21B4-12BE-FA600D9EF56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256812" y="1045582"/>
            <a:ext cx="864096" cy="1152128"/>
          </a:xfrm>
          <a:prstGeom prst="rect">
            <a:avLst/>
          </a:prstGeom>
        </p:spPr>
      </p:pic>
      <p:pic>
        <p:nvPicPr>
          <p:cNvPr id="1026" name="Picture 2">
            <a:extLst>
              <a:ext uri="{FF2B5EF4-FFF2-40B4-BE49-F238E27FC236}">
                <a16:creationId xmlns:a16="http://schemas.microsoft.com/office/drawing/2014/main" id="{498FC7D3-9A8B-B126-2B1E-9F6E61E9D4E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191456" y="2643758"/>
            <a:ext cx="1083196" cy="6118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0AB2AFA-83D6-44E4-48D7-24AD2FABBA31}"/>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t="17064" b="12172"/>
          <a:stretch/>
        </p:blipFill>
        <p:spPr bwMode="auto">
          <a:xfrm>
            <a:off x="3031887" y="1918995"/>
            <a:ext cx="1208893" cy="6407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E227A27-3DA6-123E-FA1E-7801CC892C63}"/>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 r="32853"/>
          <a:stretch/>
        </p:blipFill>
        <p:spPr>
          <a:xfrm>
            <a:off x="3196676" y="3245609"/>
            <a:ext cx="1091729" cy="845032"/>
          </a:xfrm>
          <a:prstGeom prst="rect">
            <a:avLst/>
          </a:prstGeom>
        </p:spPr>
      </p:pic>
      <p:pic>
        <p:nvPicPr>
          <p:cNvPr id="3" name="Picture 2" descr="A picture containing indoor, gear&#10;&#10;Description automatically generated">
            <a:extLst>
              <a:ext uri="{FF2B5EF4-FFF2-40B4-BE49-F238E27FC236}">
                <a16:creationId xmlns:a16="http://schemas.microsoft.com/office/drawing/2014/main" id="{C91AF00A-2C6E-E913-D735-1975B0BF96B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27375" t="11595" r="10280" b="12123"/>
          <a:stretch/>
        </p:blipFill>
        <p:spPr>
          <a:xfrm>
            <a:off x="301929" y="4226736"/>
            <a:ext cx="525655" cy="482372"/>
          </a:xfrm>
          <a:prstGeom prst="rect">
            <a:avLst/>
          </a:prstGeom>
        </p:spPr>
      </p:pic>
      <p:pic>
        <p:nvPicPr>
          <p:cNvPr id="12" name="Picture 11" descr="A picture containing text, indoor, wooden&#10;&#10;Description automatically generated">
            <a:extLst>
              <a:ext uri="{FF2B5EF4-FFF2-40B4-BE49-F238E27FC236}">
                <a16:creationId xmlns:a16="http://schemas.microsoft.com/office/drawing/2014/main" id="{FBF0A095-8965-F535-756C-467188A5A4CE}"/>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t="22033" b="7280"/>
          <a:stretch/>
        </p:blipFill>
        <p:spPr>
          <a:xfrm>
            <a:off x="1556061" y="4226736"/>
            <a:ext cx="885675" cy="469548"/>
          </a:xfrm>
          <a:prstGeom prst="rect">
            <a:avLst/>
          </a:prstGeom>
        </p:spPr>
      </p:pic>
      <p:pic>
        <p:nvPicPr>
          <p:cNvPr id="20" name="Picture 19" descr="A metal object with screws&#10;&#10;Description automatically generated">
            <a:extLst>
              <a:ext uri="{FF2B5EF4-FFF2-40B4-BE49-F238E27FC236}">
                <a16:creationId xmlns:a16="http://schemas.microsoft.com/office/drawing/2014/main" id="{4FFAD6FD-DFDE-B4BE-F083-989DDE0C2416}"/>
              </a:ext>
            </a:extLst>
          </p:cNvPr>
          <p:cNvPicPr>
            <a:picLocks noChangeAspect="1"/>
          </p:cNvPicPr>
          <p:nvPr/>
        </p:nvPicPr>
        <p:blipFill>
          <a:blip r:embed="rId21"/>
          <a:stretch>
            <a:fillRect/>
          </a:stretch>
        </p:blipFill>
        <p:spPr>
          <a:xfrm>
            <a:off x="863588" y="4230913"/>
            <a:ext cx="625061" cy="474018"/>
          </a:xfrm>
          <a:prstGeom prst="rect">
            <a:avLst/>
          </a:prstGeom>
        </p:spPr>
      </p:pic>
      <p:pic>
        <p:nvPicPr>
          <p:cNvPr id="21" name="Picture 20">
            <a:extLst>
              <a:ext uri="{FF2B5EF4-FFF2-40B4-BE49-F238E27FC236}">
                <a16:creationId xmlns:a16="http://schemas.microsoft.com/office/drawing/2014/main" id="{D6AB41DF-8FF3-7706-4165-D28E6708F19D}"/>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flipH="1">
            <a:off x="2466578" y="4226736"/>
            <a:ext cx="665261" cy="4691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5D776AF-BFB0-B77C-2287-25840BF3F726}"/>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248699" y="4230913"/>
            <a:ext cx="665261" cy="48077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A screenshot of a computer graphics&#10;&#10;Description automatically generated">
            <a:extLst>
              <a:ext uri="{FF2B5EF4-FFF2-40B4-BE49-F238E27FC236}">
                <a16:creationId xmlns:a16="http://schemas.microsoft.com/office/drawing/2014/main" id="{43F58F12-51EC-611C-00BB-BCBAE2B067D3}"/>
              </a:ext>
            </a:extLst>
          </p:cNvPr>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l="20186" t="21965" r="61624" b="35544"/>
          <a:stretch/>
        </p:blipFill>
        <p:spPr bwMode="auto">
          <a:xfrm>
            <a:off x="1037147" y="2690356"/>
            <a:ext cx="648834" cy="61206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27D1CE6E-AAB4-76E5-7CBF-48255D11A1CA}"/>
              </a:ext>
            </a:extLst>
          </p:cNvPr>
          <p:cNvPicPr>
            <a:picLocks noChangeAspect="1"/>
          </p:cNvPicPr>
          <p:nvPr/>
        </p:nvPicPr>
        <p:blipFill>
          <a:blip r:embed="rId25"/>
          <a:srcRect l="36923" t="16509" r="32887" b="63062"/>
          <a:stretch/>
        </p:blipFill>
        <p:spPr>
          <a:xfrm>
            <a:off x="534593" y="3438124"/>
            <a:ext cx="1166703" cy="615372"/>
          </a:xfrm>
          <a:prstGeom prst="rect">
            <a:avLst/>
          </a:prstGeom>
        </p:spPr>
      </p:pic>
      <p:pic>
        <p:nvPicPr>
          <p:cNvPr id="24" name="image23.png">
            <a:extLst>
              <a:ext uri="{FF2B5EF4-FFF2-40B4-BE49-F238E27FC236}">
                <a16:creationId xmlns:a16="http://schemas.microsoft.com/office/drawing/2014/main" id="{AF3E6E14-081C-9C96-44AE-66C7D4F33C73}"/>
              </a:ext>
            </a:extLst>
          </p:cNvPr>
          <p:cNvPicPr/>
          <p:nvPr/>
        </p:nvPicPr>
        <p:blipFill>
          <a:blip r:embed="rId26"/>
          <a:srcRect/>
          <a:stretch>
            <a:fillRect/>
          </a:stretch>
        </p:blipFill>
        <p:spPr>
          <a:xfrm>
            <a:off x="272948" y="2679762"/>
            <a:ext cx="802549" cy="615441"/>
          </a:xfrm>
          <a:prstGeom prst="rect">
            <a:avLst/>
          </a:prstGeom>
          <a:ln/>
        </p:spPr>
      </p:pic>
      <p:pic>
        <p:nvPicPr>
          <p:cNvPr id="25" name="image29.png">
            <a:extLst>
              <a:ext uri="{FF2B5EF4-FFF2-40B4-BE49-F238E27FC236}">
                <a16:creationId xmlns:a16="http://schemas.microsoft.com/office/drawing/2014/main" id="{131EA539-2B16-466C-9B8F-84FAF0ECA93F}"/>
              </a:ext>
            </a:extLst>
          </p:cNvPr>
          <p:cNvPicPr/>
          <p:nvPr/>
        </p:nvPicPr>
        <p:blipFill>
          <a:blip r:embed="rId27"/>
          <a:srcRect l="21856" t="10716" r="18095" b="9375"/>
          <a:stretch/>
        </p:blipFill>
        <p:spPr>
          <a:xfrm>
            <a:off x="272750" y="3253917"/>
            <a:ext cx="482826" cy="429051"/>
          </a:xfrm>
          <a:prstGeom prst="rect">
            <a:avLst/>
          </a:prstGeom>
          <a:ln/>
        </p:spPr>
      </p:pic>
      <p:sp>
        <p:nvSpPr>
          <p:cNvPr id="26" name="TextBox 25">
            <a:extLst>
              <a:ext uri="{FF2B5EF4-FFF2-40B4-BE49-F238E27FC236}">
                <a16:creationId xmlns:a16="http://schemas.microsoft.com/office/drawing/2014/main" id="{F209AA37-9422-7604-15E1-1498280380C8}"/>
              </a:ext>
            </a:extLst>
          </p:cNvPr>
          <p:cNvSpPr txBox="1"/>
          <p:nvPr/>
        </p:nvSpPr>
        <p:spPr>
          <a:xfrm>
            <a:off x="917235" y="1389344"/>
            <a:ext cx="894989" cy="348813"/>
          </a:xfrm>
          <a:prstGeom prst="rect">
            <a:avLst/>
          </a:prstGeom>
          <a:noFill/>
        </p:spPr>
        <p:txBody>
          <a:bodyPr wrap="square" rtlCol="0">
            <a:spAutoFit/>
          </a:bodyPr>
          <a:lstStyle/>
          <a:p>
            <a:pPr>
              <a:lnSpc>
                <a:spcPts val="1000"/>
              </a:lnSpc>
            </a:pPr>
            <a:r>
              <a:rPr lang="en-US" sz="1050" dirty="0">
                <a:solidFill>
                  <a:srgbClr val="FFFF00"/>
                </a:solidFill>
              </a:rPr>
              <a:t>kHz S-band </a:t>
            </a:r>
            <a:r>
              <a:rPr lang="en-US" sz="1050" dirty="0" err="1">
                <a:solidFill>
                  <a:srgbClr val="FFFF00"/>
                </a:solidFill>
              </a:rPr>
              <a:t>photogun</a:t>
            </a:r>
            <a:endParaRPr lang="en-US" sz="1050" dirty="0">
              <a:solidFill>
                <a:srgbClr val="FFFF00"/>
              </a:solidFill>
            </a:endParaRPr>
          </a:p>
        </p:txBody>
      </p:sp>
      <p:sp>
        <p:nvSpPr>
          <p:cNvPr id="27" name="TextBox 26">
            <a:extLst>
              <a:ext uri="{FF2B5EF4-FFF2-40B4-BE49-F238E27FC236}">
                <a16:creationId xmlns:a16="http://schemas.microsoft.com/office/drawing/2014/main" id="{D37B72C7-3F3F-614B-EC8E-C04319F22286}"/>
              </a:ext>
            </a:extLst>
          </p:cNvPr>
          <p:cNvSpPr txBox="1"/>
          <p:nvPr/>
        </p:nvSpPr>
        <p:spPr>
          <a:xfrm>
            <a:off x="1801896" y="1034073"/>
            <a:ext cx="1039482" cy="348813"/>
          </a:xfrm>
          <a:prstGeom prst="rect">
            <a:avLst/>
          </a:prstGeom>
          <a:noFill/>
        </p:spPr>
        <p:txBody>
          <a:bodyPr wrap="square" rtlCol="0">
            <a:spAutoFit/>
          </a:bodyPr>
          <a:lstStyle/>
          <a:p>
            <a:pPr>
              <a:lnSpc>
                <a:spcPts val="1000"/>
              </a:lnSpc>
            </a:pPr>
            <a:r>
              <a:rPr lang="en-US" sz="1050" dirty="0">
                <a:solidFill>
                  <a:srgbClr val="FFFF00"/>
                </a:solidFill>
              </a:rPr>
              <a:t>Thermionic RF </a:t>
            </a:r>
            <a:r>
              <a:rPr lang="en-US" sz="1050" dirty="0" err="1">
                <a:solidFill>
                  <a:srgbClr val="FFFF00"/>
                </a:solidFill>
              </a:rPr>
              <a:t>photogun</a:t>
            </a:r>
            <a:endParaRPr lang="en-US" sz="1050" dirty="0">
              <a:solidFill>
                <a:srgbClr val="FFFF00"/>
              </a:solidFill>
            </a:endParaRPr>
          </a:p>
        </p:txBody>
      </p:sp>
      <p:sp>
        <p:nvSpPr>
          <p:cNvPr id="28" name="TextBox 27">
            <a:extLst>
              <a:ext uri="{FF2B5EF4-FFF2-40B4-BE49-F238E27FC236}">
                <a16:creationId xmlns:a16="http://schemas.microsoft.com/office/drawing/2014/main" id="{5C4D2B60-E6F3-C661-C72D-65BAB9952F14}"/>
              </a:ext>
            </a:extLst>
          </p:cNvPr>
          <p:cNvSpPr txBox="1"/>
          <p:nvPr/>
        </p:nvSpPr>
        <p:spPr>
          <a:xfrm>
            <a:off x="3415022" y="1014955"/>
            <a:ext cx="873383" cy="220573"/>
          </a:xfrm>
          <a:prstGeom prst="rect">
            <a:avLst/>
          </a:prstGeom>
          <a:noFill/>
        </p:spPr>
        <p:txBody>
          <a:bodyPr wrap="square" rtlCol="0">
            <a:spAutoFit/>
          </a:bodyPr>
          <a:lstStyle/>
          <a:p>
            <a:pPr>
              <a:lnSpc>
                <a:spcPts val="1000"/>
              </a:lnSpc>
            </a:pPr>
            <a:r>
              <a:rPr lang="en-US" sz="1050" dirty="0">
                <a:solidFill>
                  <a:srgbClr val="FFFF00"/>
                </a:solidFill>
              </a:rPr>
              <a:t>X-band HG</a:t>
            </a:r>
          </a:p>
        </p:txBody>
      </p:sp>
      <p:sp>
        <p:nvSpPr>
          <p:cNvPr id="29" name="TextBox 28">
            <a:extLst>
              <a:ext uri="{FF2B5EF4-FFF2-40B4-BE49-F238E27FC236}">
                <a16:creationId xmlns:a16="http://schemas.microsoft.com/office/drawing/2014/main" id="{1FDCA802-E157-C133-71FF-1C5D934D1AB8}"/>
              </a:ext>
            </a:extLst>
          </p:cNvPr>
          <p:cNvSpPr txBox="1"/>
          <p:nvPr/>
        </p:nvSpPr>
        <p:spPr>
          <a:xfrm>
            <a:off x="2933166" y="1942229"/>
            <a:ext cx="1161847" cy="220573"/>
          </a:xfrm>
          <a:prstGeom prst="rect">
            <a:avLst/>
          </a:prstGeom>
          <a:noFill/>
        </p:spPr>
        <p:txBody>
          <a:bodyPr wrap="square" rtlCol="0">
            <a:spAutoFit/>
          </a:bodyPr>
          <a:lstStyle/>
          <a:p>
            <a:pPr>
              <a:lnSpc>
                <a:spcPts val="1000"/>
              </a:lnSpc>
            </a:pPr>
            <a:r>
              <a:rPr lang="en-US" sz="1050" dirty="0">
                <a:solidFill>
                  <a:srgbClr val="FFFF00"/>
                </a:solidFill>
              </a:rPr>
              <a:t>X-band 4MeV</a:t>
            </a:r>
          </a:p>
        </p:txBody>
      </p:sp>
      <p:sp>
        <p:nvSpPr>
          <p:cNvPr id="30" name="TextBox 29">
            <a:extLst>
              <a:ext uri="{FF2B5EF4-FFF2-40B4-BE49-F238E27FC236}">
                <a16:creationId xmlns:a16="http://schemas.microsoft.com/office/drawing/2014/main" id="{504F97D9-FD6E-0BF1-39D5-E56463D60622}"/>
              </a:ext>
            </a:extLst>
          </p:cNvPr>
          <p:cNvSpPr txBox="1"/>
          <p:nvPr/>
        </p:nvSpPr>
        <p:spPr>
          <a:xfrm>
            <a:off x="1075496" y="3483841"/>
            <a:ext cx="2838463" cy="229358"/>
          </a:xfrm>
          <a:prstGeom prst="rect">
            <a:avLst/>
          </a:prstGeom>
          <a:noFill/>
        </p:spPr>
        <p:txBody>
          <a:bodyPr wrap="square" rtlCol="0">
            <a:spAutoFit/>
          </a:bodyPr>
          <a:lstStyle/>
          <a:p>
            <a:pPr>
              <a:lnSpc>
                <a:spcPts val="1000"/>
              </a:lnSpc>
            </a:pPr>
            <a:r>
              <a:rPr lang="en-US" sz="1400" dirty="0">
                <a:solidFill>
                  <a:srgbClr val="FFFF00"/>
                </a:solidFill>
              </a:rPr>
              <a:t>MeV HDR EB Prototype</a:t>
            </a:r>
          </a:p>
        </p:txBody>
      </p:sp>
      <p:sp>
        <p:nvSpPr>
          <p:cNvPr id="32" name="TextBox 31">
            <a:extLst>
              <a:ext uri="{FF2B5EF4-FFF2-40B4-BE49-F238E27FC236}">
                <a16:creationId xmlns:a16="http://schemas.microsoft.com/office/drawing/2014/main" id="{52D64C2A-FA71-3D8E-87B4-F4ED127104B6}"/>
              </a:ext>
            </a:extLst>
          </p:cNvPr>
          <p:cNvSpPr txBox="1"/>
          <p:nvPr/>
        </p:nvSpPr>
        <p:spPr>
          <a:xfrm>
            <a:off x="335170" y="4534656"/>
            <a:ext cx="2203763" cy="220573"/>
          </a:xfrm>
          <a:prstGeom prst="rect">
            <a:avLst/>
          </a:prstGeom>
          <a:noFill/>
        </p:spPr>
        <p:txBody>
          <a:bodyPr wrap="square" rtlCol="0">
            <a:spAutoFit/>
          </a:bodyPr>
          <a:lstStyle/>
          <a:p>
            <a:pPr>
              <a:lnSpc>
                <a:spcPts val="1000"/>
              </a:lnSpc>
            </a:pPr>
            <a:r>
              <a:rPr lang="en-US" sz="1050" dirty="0">
                <a:solidFill>
                  <a:srgbClr val="FFFF00"/>
                </a:solidFill>
              </a:rPr>
              <a:t>In-flange BPM and electronics</a:t>
            </a:r>
          </a:p>
        </p:txBody>
      </p:sp>
      <p:sp>
        <p:nvSpPr>
          <p:cNvPr id="33" name="TextBox 32">
            <a:extLst>
              <a:ext uri="{FF2B5EF4-FFF2-40B4-BE49-F238E27FC236}">
                <a16:creationId xmlns:a16="http://schemas.microsoft.com/office/drawing/2014/main" id="{35960035-F10F-BD4D-7685-57C743E129C8}"/>
              </a:ext>
            </a:extLst>
          </p:cNvPr>
          <p:cNvSpPr txBox="1"/>
          <p:nvPr/>
        </p:nvSpPr>
        <p:spPr>
          <a:xfrm>
            <a:off x="2387650" y="4408267"/>
            <a:ext cx="852459" cy="348813"/>
          </a:xfrm>
          <a:prstGeom prst="rect">
            <a:avLst/>
          </a:prstGeom>
          <a:noFill/>
        </p:spPr>
        <p:txBody>
          <a:bodyPr wrap="square" rtlCol="0">
            <a:spAutoFit/>
          </a:bodyPr>
          <a:lstStyle/>
          <a:p>
            <a:pPr>
              <a:lnSpc>
                <a:spcPts val="1000"/>
              </a:lnSpc>
            </a:pPr>
            <a:r>
              <a:rPr lang="en-US" sz="1050" dirty="0">
                <a:solidFill>
                  <a:srgbClr val="FFFF00"/>
                </a:solidFill>
              </a:rPr>
              <a:t>L-band RF window</a:t>
            </a:r>
          </a:p>
        </p:txBody>
      </p:sp>
      <p:sp>
        <p:nvSpPr>
          <p:cNvPr id="34" name="TextBox 33">
            <a:extLst>
              <a:ext uri="{FF2B5EF4-FFF2-40B4-BE49-F238E27FC236}">
                <a16:creationId xmlns:a16="http://schemas.microsoft.com/office/drawing/2014/main" id="{C62847B2-D6A7-3F5A-8812-87714ED43EEF}"/>
              </a:ext>
            </a:extLst>
          </p:cNvPr>
          <p:cNvSpPr txBox="1"/>
          <p:nvPr/>
        </p:nvSpPr>
        <p:spPr>
          <a:xfrm>
            <a:off x="3172694" y="4207280"/>
            <a:ext cx="899004" cy="348813"/>
          </a:xfrm>
          <a:prstGeom prst="rect">
            <a:avLst/>
          </a:prstGeom>
          <a:noFill/>
        </p:spPr>
        <p:txBody>
          <a:bodyPr wrap="square" rtlCol="0">
            <a:spAutoFit/>
          </a:bodyPr>
          <a:lstStyle/>
          <a:p>
            <a:pPr>
              <a:lnSpc>
                <a:spcPts val="1000"/>
              </a:lnSpc>
            </a:pPr>
            <a:r>
              <a:rPr lang="en-US" sz="1050" dirty="0">
                <a:solidFill>
                  <a:srgbClr val="FFFF00"/>
                </a:solidFill>
              </a:rPr>
              <a:t>X-band RF valve</a:t>
            </a:r>
          </a:p>
        </p:txBody>
      </p:sp>
      <p:sp>
        <p:nvSpPr>
          <p:cNvPr id="35" name="TextBox 34">
            <a:extLst>
              <a:ext uri="{FF2B5EF4-FFF2-40B4-BE49-F238E27FC236}">
                <a16:creationId xmlns:a16="http://schemas.microsoft.com/office/drawing/2014/main" id="{E07C2C9C-DDA9-5922-480A-C6CE645984FF}"/>
              </a:ext>
            </a:extLst>
          </p:cNvPr>
          <p:cNvSpPr txBox="1"/>
          <p:nvPr/>
        </p:nvSpPr>
        <p:spPr>
          <a:xfrm>
            <a:off x="5110727" y="1918995"/>
            <a:ext cx="1161847" cy="220573"/>
          </a:xfrm>
          <a:prstGeom prst="rect">
            <a:avLst/>
          </a:prstGeom>
          <a:noFill/>
        </p:spPr>
        <p:txBody>
          <a:bodyPr wrap="square" rtlCol="0">
            <a:spAutoFit/>
          </a:bodyPr>
          <a:lstStyle/>
          <a:p>
            <a:pPr>
              <a:lnSpc>
                <a:spcPts val="1000"/>
              </a:lnSpc>
            </a:pPr>
            <a:r>
              <a:rPr lang="en-US" sz="1050" dirty="0">
                <a:solidFill>
                  <a:srgbClr val="FFFF00"/>
                </a:solidFill>
              </a:rPr>
              <a:t>TW SRF-3cell</a:t>
            </a:r>
          </a:p>
        </p:txBody>
      </p:sp>
      <p:sp>
        <p:nvSpPr>
          <p:cNvPr id="36" name="TextBox 35">
            <a:extLst>
              <a:ext uri="{FF2B5EF4-FFF2-40B4-BE49-F238E27FC236}">
                <a16:creationId xmlns:a16="http://schemas.microsoft.com/office/drawing/2014/main" id="{C6F44596-A601-1332-51B7-B58BEE235EC9}"/>
              </a:ext>
            </a:extLst>
          </p:cNvPr>
          <p:cNvSpPr txBox="1"/>
          <p:nvPr/>
        </p:nvSpPr>
        <p:spPr>
          <a:xfrm>
            <a:off x="6249974" y="1064148"/>
            <a:ext cx="925860" cy="477054"/>
          </a:xfrm>
          <a:prstGeom prst="rect">
            <a:avLst/>
          </a:prstGeom>
          <a:noFill/>
        </p:spPr>
        <p:txBody>
          <a:bodyPr wrap="square" rtlCol="0">
            <a:spAutoFit/>
          </a:bodyPr>
          <a:lstStyle/>
          <a:p>
            <a:pPr>
              <a:lnSpc>
                <a:spcPts val="1000"/>
              </a:lnSpc>
            </a:pPr>
            <a:r>
              <a:rPr lang="en-US" sz="1050" dirty="0" err="1">
                <a:solidFill>
                  <a:srgbClr val="FFFF00"/>
                </a:solidFill>
              </a:rPr>
              <a:t>Coldspay</a:t>
            </a:r>
            <a:r>
              <a:rPr lang="en-US" sz="1050" dirty="0">
                <a:solidFill>
                  <a:srgbClr val="FFFF00"/>
                </a:solidFill>
              </a:rPr>
              <a:t> Cu for SRF-CC</a:t>
            </a:r>
          </a:p>
        </p:txBody>
      </p:sp>
      <p:sp>
        <p:nvSpPr>
          <p:cNvPr id="37" name="TextBox 36">
            <a:extLst>
              <a:ext uri="{FF2B5EF4-FFF2-40B4-BE49-F238E27FC236}">
                <a16:creationId xmlns:a16="http://schemas.microsoft.com/office/drawing/2014/main" id="{3C855FE5-CFFF-8BCB-152D-68657E3153F6}"/>
              </a:ext>
            </a:extLst>
          </p:cNvPr>
          <p:cNvSpPr txBox="1"/>
          <p:nvPr/>
        </p:nvSpPr>
        <p:spPr>
          <a:xfrm>
            <a:off x="5396155" y="3080621"/>
            <a:ext cx="3449506" cy="229358"/>
          </a:xfrm>
          <a:prstGeom prst="rect">
            <a:avLst/>
          </a:prstGeom>
          <a:noFill/>
        </p:spPr>
        <p:txBody>
          <a:bodyPr wrap="square" rtlCol="0">
            <a:spAutoFit/>
          </a:bodyPr>
          <a:lstStyle/>
          <a:p>
            <a:pPr>
              <a:lnSpc>
                <a:spcPts val="1000"/>
              </a:lnSpc>
            </a:pPr>
            <a:r>
              <a:rPr lang="en-US" sz="1400" dirty="0">
                <a:solidFill>
                  <a:srgbClr val="FFFF00"/>
                </a:solidFill>
              </a:rPr>
              <a:t>Conduction cooled SRF </a:t>
            </a:r>
            <a:r>
              <a:rPr lang="en-US" sz="1400" dirty="0" err="1">
                <a:solidFill>
                  <a:srgbClr val="FFFF00"/>
                </a:solidFill>
              </a:rPr>
              <a:t>photogun</a:t>
            </a:r>
            <a:endParaRPr lang="en-US" sz="1400" dirty="0">
              <a:solidFill>
                <a:srgbClr val="FFFF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566A42-0D81-4CF2-48FF-CB01B09E83A6}"/>
              </a:ext>
            </a:extLst>
          </p:cNvPr>
          <p:cNvSpPr/>
          <p:nvPr/>
        </p:nvSpPr>
        <p:spPr>
          <a:xfrm>
            <a:off x="150287" y="984475"/>
            <a:ext cx="2044663" cy="3744416"/>
          </a:xfrm>
          <a:prstGeom prst="rect">
            <a:avLst/>
          </a:prstGeom>
          <a:solidFill>
            <a:schemeClr val="tx2">
              <a:lumMod val="20000"/>
              <a:lumOff val="8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178D8F51-E917-8031-9FF6-8ED688193C25}"/>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4</a:t>
            </a:fld>
            <a:endParaRPr lang="en-US" dirty="0">
              <a:ln>
                <a:solidFill>
                  <a:prstClr val="white"/>
                </a:solidFill>
              </a:ln>
              <a:solidFill>
                <a:prstClr val="black">
                  <a:tint val="75000"/>
                </a:prstClr>
              </a:solidFill>
            </a:endParaRPr>
          </a:p>
        </p:txBody>
      </p:sp>
      <p:sp>
        <p:nvSpPr>
          <p:cNvPr id="3" name="Google Shape;99;p4">
            <a:extLst>
              <a:ext uri="{FF2B5EF4-FFF2-40B4-BE49-F238E27FC236}">
                <a16:creationId xmlns:a16="http://schemas.microsoft.com/office/drawing/2014/main" id="{88FFA32A-422F-90C5-D9C1-84A86584A50E}"/>
              </a:ext>
            </a:extLst>
          </p:cNvPr>
          <p:cNvSpPr txBox="1"/>
          <p:nvPr/>
        </p:nvSpPr>
        <p:spPr>
          <a:xfrm>
            <a:off x="0" y="36005"/>
            <a:ext cx="9000492" cy="447513"/>
          </a:xfrm>
          <a:prstGeom prst="rect">
            <a:avLst/>
          </a:prstGeom>
          <a:noFill/>
          <a:ln>
            <a:noFill/>
          </a:ln>
        </p:spPr>
        <p:txBody>
          <a:bodyPr spcFirstLastPara="1" wrap="square" lIns="91425" tIns="45713" rIns="91425" bIns="45713" anchor="ctr" anchorCtr="0">
            <a:noAutofit/>
          </a:bodyPr>
          <a:lstStyle/>
          <a:p>
            <a:pPr>
              <a:lnSpc>
                <a:spcPct val="90000"/>
              </a:lnSpc>
              <a:spcBef>
                <a:spcPts val="0"/>
              </a:spcBef>
              <a:spcAft>
                <a:spcPts val="0"/>
              </a:spcAft>
            </a:pPr>
            <a:r>
              <a:rPr lang="en-US" sz="2400" b="1" dirty="0">
                <a:solidFill>
                  <a:srgbClr val="0070C0"/>
                </a:solidFill>
              </a:rPr>
              <a:t>Euclid’s UFP</a:t>
            </a:r>
            <a:r>
              <a:rPr lang="en-US" sz="2400" b="1" i="1" baseline="30000" dirty="0">
                <a:solidFill>
                  <a:srgbClr val="0070C0"/>
                </a:solidFill>
              </a:rPr>
              <a:t>TM</a:t>
            </a:r>
            <a:r>
              <a:rPr lang="en-US" sz="2400" b="1" dirty="0">
                <a:solidFill>
                  <a:srgbClr val="0070C0"/>
                </a:solidFill>
              </a:rPr>
              <a:t> imaging Spin-Wave Generation</a:t>
            </a:r>
            <a:endParaRPr dirty="0"/>
          </a:p>
        </p:txBody>
      </p:sp>
      <p:pic>
        <p:nvPicPr>
          <p:cNvPr id="6" name="Google Shape;101;p4" descr="A picture containing microscope&#10;&#10;Description automatically generated">
            <a:extLst>
              <a:ext uri="{FF2B5EF4-FFF2-40B4-BE49-F238E27FC236}">
                <a16:creationId xmlns:a16="http://schemas.microsoft.com/office/drawing/2014/main" id="{D08FDE5C-523C-F264-B151-C8BF9D8040A6}"/>
              </a:ext>
            </a:extLst>
          </p:cNvPr>
          <p:cNvPicPr preferRelativeResize="0"/>
          <p:nvPr/>
        </p:nvPicPr>
        <p:blipFill rotWithShape="1">
          <a:blip r:embed="rId4">
            <a:alphaModFix/>
          </a:blip>
          <a:srcRect/>
          <a:stretch/>
        </p:blipFill>
        <p:spPr>
          <a:xfrm>
            <a:off x="2037" y="1134700"/>
            <a:ext cx="1200045" cy="3443966"/>
          </a:xfrm>
          <a:prstGeom prst="rect">
            <a:avLst/>
          </a:prstGeom>
          <a:noFill/>
          <a:ln>
            <a:noFill/>
          </a:ln>
        </p:spPr>
      </p:pic>
      <p:pic>
        <p:nvPicPr>
          <p:cNvPr id="9" name="41563_2024_2085_MOESM2_ESM">
            <a:hlinkClick r:id="" action="ppaction://media"/>
            <a:extLst>
              <a:ext uri="{FF2B5EF4-FFF2-40B4-BE49-F238E27FC236}">
                <a16:creationId xmlns:a16="http://schemas.microsoft.com/office/drawing/2014/main" id="{55AE6381-D197-586F-2EAC-7CBB41A3552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17866" y="1203598"/>
            <a:ext cx="1982625" cy="3375067"/>
          </a:xfrm>
          <a:prstGeom prst="rect">
            <a:avLst/>
          </a:prstGeom>
        </p:spPr>
      </p:pic>
      <p:pic>
        <p:nvPicPr>
          <p:cNvPr id="10" name="Picture 9">
            <a:extLst>
              <a:ext uri="{FF2B5EF4-FFF2-40B4-BE49-F238E27FC236}">
                <a16:creationId xmlns:a16="http://schemas.microsoft.com/office/drawing/2014/main" id="{C8846A2B-8165-FA0A-7302-626FA61D21BB}"/>
              </a:ext>
            </a:extLst>
          </p:cNvPr>
          <p:cNvPicPr>
            <a:picLocks noChangeAspect="1"/>
          </p:cNvPicPr>
          <p:nvPr/>
        </p:nvPicPr>
        <p:blipFill rotWithShape="1">
          <a:blip r:embed="rId6"/>
          <a:srcRect l="10864" t="4510" r="8735"/>
          <a:stretch/>
        </p:blipFill>
        <p:spPr>
          <a:xfrm>
            <a:off x="2194951" y="1240967"/>
            <a:ext cx="4789317" cy="3375067"/>
          </a:xfrm>
          <a:prstGeom prst="rect">
            <a:avLst/>
          </a:prstGeom>
        </p:spPr>
      </p:pic>
      <p:pic>
        <p:nvPicPr>
          <p:cNvPr id="7" name="Google Shape;112;p4" descr="Logo&#10;&#10;Description automatically generated">
            <a:extLst>
              <a:ext uri="{FF2B5EF4-FFF2-40B4-BE49-F238E27FC236}">
                <a16:creationId xmlns:a16="http://schemas.microsoft.com/office/drawing/2014/main" id="{DA84B624-817E-E477-915A-6B444657DE4D}"/>
              </a:ext>
            </a:extLst>
          </p:cNvPr>
          <p:cNvPicPr preferRelativeResize="0"/>
          <p:nvPr/>
        </p:nvPicPr>
        <p:blipFill rotWithShape="1">
          <a:blip r:embed="rId7">
            <a:clrChange>
              <a:clrFrom>
                <a:srgbClr val="FFFFFF"/>
              </a:clrFrom>
              <a:clrTo>
                <a:srgbClr val="FFFFFF">
                  <a:alpha val="0"/>
                </a:srgbClr>
              </a:clrTo>
            </a:clrChange>
            <a:alphaModFix/>
          </a:blip>
          <a:srcRect/>
          <a:stretch/>
        </p:blipFill>
        <p:spPr>
          <a:xfrm>
            <a:off x="486695" y="1056985"/>
            <a:ext cx="650368" cy="682886"/>
          </a:xfrm>
          <a:prstGeom prst="rect">
            <a:avLst/>
          </a:prstGeom>
          <a:noFill/>
          <a:ln>
            <a:noFill/>
          </a:ln>
        </p:spPr>
      </p:pic>
      <p:pic>
        <p:nvPicPr>
          <p:cNvPr id="11" name="Picture 10" descr="A metal cylinder with a black base&#10;&#10;AI-generated content may be incorrect.">
            <a:extLst>
              <a:ext uri="{FF2B5EF4-FFF2-40B4-BE49-F238E27FC236}">
                <a16:creationId xmlns:a16="http://schemas.microsoft.com/office/drawing/2014/main" id="{DCECEFD9-313D-2B5A-20B3-C0802209B3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686" y="3803166"/>
            <a:ext cx="1200046" cy="711718"/>
          </a:xfrm>
          <a:prstGeom prst="rect">
            <a:avLst/>
          </a:prstGeom>
        </p:spPr>
      </p:pic>
      <p:sp>
        <p:nvSpPr>
          <p:cNvPr id="12" name="TextBox 11">
            <a:extLst>
              <a:ext uri="{FF2B5EF4-FFF2-40B4-BE49-F238E27FC236}">
                <a16:creationId xmlns:a16="http://schemas.microsoft.com/office/drawing/2014/main" id="{562FE0BB-01E9-A108-1099-E230228955F6}"/>
              </a:ext>
            </a:extLst>
          </p:cNvPr>
          <p:cNvSpPr txBox="1"/>
          <p:nvPr/>
        </p:nvSpPr>
        <p:spPr>
          <a:xfrm>
            <a:off x="3527884" y="4576577"/>
            <a:ext cx="2376676" cy="276999"/>
          </a:xfrm>
          <a:prstGeom prst="rect">
            <a:avLst/>
          </a:prstGeom>
          <a:noFill/>
        </p:spPr>
        <p:txBody>
          <a:bodyPr wrap="none" rtlCol="0">
            <a:spAutoFit/>
          </a:bodyPr>
          <a:lstStyle/>
          <a:p>
            <a:pPr algn="l"/>
            <a:r>
              <a:rPr lang="en-US" sz="1200" dirty="0">
                <a:latin typeface="Arial" panose="020B0604020202020204" pitchFamily="34" charset="0"/>
                <a:cs typeface="Arial" panose="020B0604020202020204" pitchFamily="34" charset="0"/>
              </a:rPr>
              <a:t>Liu, C., </a:t>
            </a:r>
            <a:r>
              <a:rPr lang="en-US" sz="1200" i="1" dirty="0">
                <a:latin typeface="Arial" panose="020B0604020202020204" pitchFamily="34" charset="0"/>
                <a:cs typeface="Arial" panose="020B0604020202020204" pitchFamily="34" charset="0"/>
              </a:rPr>
              <a:t>et al., Nat. Mater.</a:t>
            </a:r>
            <a:r>
              <a:rPr lang="en-US" sz="1200" dirty="0">
                <a:latin typeface="Arial" panose="020B0604020202020204" pitchFamily="34" charset="0"/>
                <a:cs typeface="Arial" panose="020B0604020202020204" pitchFamily="34" charset="0"/>
              </a:rPr>
              <a:t> (2025)</a:t>
            </a:r>
          </a:p>
        </p:txBody>
      </p:sp>
      <p:pic>
        <p:nvPicPr>
          <p:cNvPr id="41" name="Picture 40">
            <a:extLst>
              <a:ext uri="{FF2B5EF4-FFF2-40B4-BE49-F238E27FC236}">
                <a16:creationId xmlns:a16="http://schemas.microsoft.com/office/drawing/2014/main" id="{93AA0425-8002-6CEE-875A-B0A9F204D277}"/>
              </a:ext>
            </a:extLst>
          </p:cNvPr>
          <p:cNvPicPr>
            <a:picLocks noChangeAspect="1"/>
          </p:cNvPicPr>
          <p:nvPr/>
        </p:nvPicPr>
        <p:blipFill>
          <a:blip r:embed="rId9"/>
          <a:stretch>
            <a:fillRect/>
          </a:stretch>
        </p:blipFill>
        <p:spPr>
          <a:xfrm>
            <a:off x="1137063" y="1058228"/>
            <a:ext cx="987014" cy="2361276"/>
          </a:xfrm>
          <a:prstGeom prst="rect">
            <a:avLst/>
          </a:prstGeom>
        </p:spPr>
      </p:pic>
      <p:sp>
        <p:nvSpPr>
          <p:cNvPr id="42" name="Arrow: Right 41">
            <a:extLst>
              <a:ext uri="{FF2B5EF4-FFF2-40B4-BE49-F238E27FC236}">
                <a16:creationId xmlns:a16="http://schemas.microsoft.com/office/drawing/2014/main" id="{8DAEF687-E976-EAEB-447D-7B200143496A}"/>
              </a:ext>
            </a:extLst>
          </p:cNvPr>
          <p:cNvSpPr/>
          <p:nvPr/>
        </p:nvSpPr>
        <p:spPr>
          <a:xfrm rot="19533872">
            <a:off x="661848" y="2264634"/>
            <a:ext cx="486744" cy="2270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307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566A42-0D81-4CF2-48FF-CB01B09E83A6}"/>
              </a:ext>
            </a:extLst>
          </p:cNvPr>
          <p:cNvSpPr/>
          <p:nvPr/>
        </p:nvSpPr>
        <p:spPr>
          <a:xfrm>
            <a:off x="150287" y="699543"/>
            <a:ext cx="2657517" cy="4032448"/>
          </a:xfrm>
          <a:prstGeom prst="rect">
            <a:avLst/>
          </a:prstGeom>
          <a:solidFill>
            <a:schemeClr val="accent4">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178D8F51-E917-8031-9FF6-8ED688193C25}"/>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5</a:t>
            </a:fld>
            <a:endParaRPr lang="en-US" dirty="0">
              <a:ln>
                <a:solidFill>
                  <a:prstClr val="white"/>
                </a:solidFill>
              </a:ln>
              <a:solidFill>
                <a:prstClr val="black">
                  <a:tint val="75000"/>
                </a:prstClr>
              </a:solidFill>
            </a:endParaRPr>
          </a:p>
        </p:txBody>
      </p:sp>
      <p:sp>
        <p:nvSpPr>
          <p:cNvPr id="3" name="Google Shape;99;p4">
            <a:extLst>
              <a:ext uri="{FF2B5EF4-FFF2-40B4-BE49-F238E27FC236}">
                <a16:creationId xmlns:a16="http://schemas.microsoft.com/office/drawing/2014/main" id="{88FFA32A-422F-90C5-D9C1-84A86584A50E}"/>
              </a:ext>
            </a:extLst>
          </p:cNvPr>
          <p:cNvSpPr txBox="1"/>
          <p:nvPr/>
        </p:nvSpPr>
        <p:spPr>
          <a:xfrm>
            <a:off x="0" y="36005"/>
            <a:ext cx="9000492" cy="447513"/>
          </a:xfrm>
          <a:prstGeom prst="rect">
            <a:avLst/>
          </a:prstGeom>
          <a:noFill/>
          <a:ln>
            <a:noFill/>
          </a:ln>
        </p:spPr>
        <p:txBody>
          <a:bodyPr spcFirstLastPara="1" wrap="square" lIns="91425" tIns="45713" rIns="91425" bIns="45713" anchor="ctr" anchorCtr="0">
            <a:noAutofit/>
          </a:bodyPr>
          <a:lstStyle/>
          <a:p>
            <a:pPr>
              <a:lnSpc>
                <a:spcPct val="90000"/>
              </a:lnSpc>
              <a:spcBef>
                <a:spcPts val="0"/>
              </a:spcBef>
              <a:spcAft>
                <a:spcPts val="0"/>
              </a:spcAft>
            </a:pPr>
            <a:r>
              <a:rPr lang="en-US" sz="2400" b="1" dirty="0">
                <a:solidFill>
                  <a:srgbClr val="0070C0"/>
                </a:solidFill>
              </a:rPr>
              <a:t>Euclid’s Innovative Materials </a:t>
            </a:r>
            <a:endParaRPr dirty="0"/>
          </a:p>
        </p:txBody>
      </p:sp>
      <p:pic>
        <p:nvPicPr>
          <p:cNvPr id="13" name="Picture 12" descr="A close-up of a machine&#10;&#10;Description automatically generated with low confidence">
            <a:extLst>
              <a:ext uri="{FF2B5EF4-FFF2-40B4-BE49-F238E27FC236}">
                <a16:creationId xmlns:a16="http://schemas.microsoft.com/office/drawing/2014/main" id="{6DC4E3C3-19D8-6452-749E-01E7F61CB5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397" y="1035048"/>
            <a:ext cx="2571295" cy="501269"/>
          </a:xfrm>
          <a:prstGeom prst="rect">
            <a:avLst/>
          </a:prstGeom>
        </p:spPr>
      </p:pic>
      <p:pic>
        <p:nvPicPr>
          <p:cNvPr id="14" name="Picture 3">
            <a:extLst>
              <a:ext uri="{FF2B5EF4-FFF2-40B4-BE49-F238E27FC236}">
                <a16:creationId xmlns:a16="http://schemas.microsoft.com/office/drawing/2014/main" id="{8CC006C5-69A3-0819-1100-AAB6D431DE64}"/>
              </a:ext>
            </a:extLst>
          </p:cNvPr>
          <p:cNvPicPr>
            <a:picLocks noChangeAspect="1" noChangeArrowheads="1"/>
          </p:cNvPicPr>
          <p:nvPr/>
        </p:nvPicPr>
        <p:blipFill>
          <a:blip r:embed="rId3" cstate="print"/>
          <a:srcRect l="6775" t="19507" r="6376" b="20276"/>
          <a:stretch>
            <a:fillRect/>
          </a:stretch>
        </p:blipFill>
        <p:spPr bwMode="auto">
          <a:xfrm>
            <a:off x="185177" y="1470437"/>
            <a:ext cx="864096" cy="479303"/>
          </a:xfrm>
          <a:prstGeom prst="rect">
            <a:avLst/>
          </a:prstGeom>
          <a:noFill/>
          <a:ln w="9525">
            <a:noFill/>
            <a:miter lim="800000"/>
            <a:headEnd/>
            <a:tailEnd/>
          </a:ln>
        </p:spPr>
      </p:pic>
      <p:pic>
        <p:nvPicPr>
          <p:cNvPr id="15" name="Picture 3">
            <a:extLst>
              <a:ext uri="{FF2B5EF4-FFF2-40B4-BE49-F238E27FC236}">
                <a16:creationId xmlns:a16="http://schemas.microsoft.com/office/drawing/2014/main" id="{F9CE0297-FE81-2009-369E-0D558D8528AD}"/>
              </a:ext>
            </a:extLst>
          </p:cNvPr>
          <p:cNvPicPr>
            <a:picLocks noChangeAspect="1" noChangeArrowheads="1"/>
          </p:cNvPicPr>
          <p:nvPr/>
        </p:nvPicPr>
        <p:blipFill>
          <a:blip r:embed="rId4" cstate="print"/>
          <a:srcRect l="26193" t="19808" r="29594" b="30096"/>
          <a:stretch>
            <a:fillRect/>
          </a:stretch>
        </p:blipFill>
        <p:spPr bwMode="auto">
          <a:xfrm>
            <a:off x="1082495" y="1459703"/>
            <a:ext cx="613606" cy="520986"/>
          </a:xfrm>
          <a:prstGeom prst="rect">
            <a:avLst/>
          </a:prstGeom>
          <a:noFill/>
          <a:ln w="9525">
            <a:noFill/>
            <a:miter lim="800000"/>
            <a:headEnd/>
            <a:tailEnd/>
          </a:ln>
        </p:spPr>
      </p:pic>
      <p:pic>
        <p:nvPicPr>
          <p:cNvPr id="16" name="Picture 15">
            <a:extLst>
              <a:ext uri="{FF2B5EF4-FFF2-40B4-BE49-F238E27FC236}">
                <a16:creationId xmlns:a16="http://schemas.microsoft.com/office/drawing/2014/main" id="{298910E4-7050-0855-2D46-62EEB2515DED}"/>
              </a:ext>
            </a:extLst>
          </p:cNvPr>
          <p:cNvPicPr>
            <a:picLocks noChangeAspect="1"/>
          </p:cNvPicPr>
          <p:nvPr/>
        </p:nvPicPr>
        <p:blipFill>
          <a:blip r:embed="rId5"/>
          <a:srcRect r="60235"/>
          <a:stretch/>
        </p:blipFill>
        <p:spPr>
          <a:xfrm>
            <a:off x="1331641" y="2855422"/>
            <a:ext cx="1378602" cy="1761273"/>
          </a:xfrm>
          <a:prstGeom prst="rect">
            <a:avLst/>
          </a:prstGeom>
        </p:spPr>
      </p:pic>
      <p:pic>
        <p:nvPicPr>
          <p:cNvPr id="17" name="Picture 16">
            <a:extLst>
              <a:ext uri="{FF2B5EF4-FFF2-40B4-BE49-F238E27FC236}">
                <a16:creationId xmlns:a16="http://schemas.microsoft.com/office/drawing/2014/main" id="{0CCA1E07-E95F-C3E4-F280-80AA6772E604}"/>
              </a:ext>
            </a:extLst>
          </p:cNvPr>
          <p:cNvPicPr>
            <a:picLocks noChangeAspect="1"/>
          </p:cNvPicPr>
          <p:nvPr/>
        </p:nvPicPr>
        <p:blipFill>
          <a:blip r:embed="rId6"/>
          <a:stretch>
            <a:fillRect/>
          </a:stretch>
        </p:blipFill>
        <p:spPr>
          <a:xfrm>
            <a:off x="246658" y="2858232"/>
            <a:ext cx="835837" cy="1756913"/>
          </a:xfrm>
          <a:prstGeom prst="rect">
            <a:avLst/>
          </a:prstGeom>
        </p:spPr>
      </p:pic>
      <p:grpSp>
        <p:nvGrpSpPr>
          <p:cNvPr id="18" name="Group 17">
            <a:extLst>
              <a:ext uri="{FF2B5EF4-FFF2-40B4-BE49-F238E27FC236}">
                <a16:creationId xmlns:a16="http://schemas.microsoft.com/office/drawing/2014/main" id="{EC9C7F44-4252-9614-7664-CDCE03DD0E93}"/>
              </a:ext>
            </a:extLst>
          </p:cNvPr>
          <p:cNvGrpSpPr/>
          <p:nvPr/>
        </p:nvGrpSpPr>
        <p:grpSpPr>
          <a:xfrm>
            <a:off x="193397" y="2008760"/>
            <a:ext cx="1066235" cy="810200"/>
            <a:chOff x="467544" y="807554"/>
            <a:chExt cx="2779875" cy="2317901"/>
          </a:xfrm>
        </p:grpSpPr>
        <p:pic>
          <p:nvPicPr>
            <p:cNvPr id="19" name="Picture 8">
              <a:extLst>
                <a:ext uri="{FF2B5EF4-FFF2-40B4-BE49-F238E27FC236}">
                  <a16:creationId xmlns:a16="http://schemas.microsoft.com/office/drawing/2014/main" id="{85905A3E-7F0D-37AD-C98E-F3B7A17561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544" y="857203"/>
              <a:ext cx="2779875" cy="2268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oup 12">
              <a:extLst>
                <a:ext uri="{FF2B5EF4-FFF2-40B4-BE49-F238E27FC236}">
                  <a16:creationId xmlns:a16="http://schemas.microsoft.com/office/drawing/2014/main" id="{C3CDACF1-CEAB-FBC3-CC9B-1DC6E36B49FD}"/>
                </a:ext>
              </a:extLst>
            </p:cNvPr>
            <p:cNvGrpSpPr>
              <a:grpSpLocks/>
            </p:cNvGrpSpPr>
            <p:nvPr/>
          </p:nvGrpSpPr>
          <p:grpSpPr bwMode="auto">
            <a:xfrm>
              <a:off x="1907704" y="807554"/>
              <a:ext cx="734299" cy="792088"/>
              <a:chOff x="24077612" y="18366430"/>
              <a:chExt cx="6434472" cy="5097439"/>
            </a:xfrm>
          </p:grpSpPr>
          <p:pic>
            <p:nvPicPr>
              <p:cNvPr id="21" name="Picture 11" descr="A close-up of a machine&#10;&#10;Description automatically generated with medium confidence">
                <a:extLst>
                  <a:ext uri="{FF2B5EF4-FFF2-40B4-BE49-F238E27FC236}">
                    <a16:creationId xmlns:a16="http://schemas.microsoft.com/office/drawing/2014/main" id="{335A4341-ED64-5777-BEAA-1869291416E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077612" y="18366430"/>
                <a:ext cx="6434472" cy="5097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Graphical user interface&#10;&#10;Description automatically generated">
                <a:extLst>
                  <a:ext uri="{FF2B5EF4-FFF2-40B4-BE49-F238E27FC236}">
                    <a16:creationId xmlns:a16="http://schemas.microsoft.com/office/drawing/2014/main" id="{9BED4AC0-CFC6-8CC4-5E5E-E4202B43DB6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783674" y="18499793"/>
                <a:ext cx="2625162" cy="224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3" name="Picture 1" descr="rods.jpg">
            <a:extLst>
              <a:ext uri="{FF2B5EF4-FFF2-40B4-BE49-F238E27FC236}">
                <a16:creationId xmlns:a16="http://schemas.microsoft.com/office/drawing/2014/main" id="{88EA84A6-91C0-95CC-D0A4-48FDD911D362}"/>
              </a:ext>
            </a:extLst>
          </p:cNvPr>
          <p:cNvPicPr>
            <a:picLocks noChangeAspect="1" noChangeArrowheads="1"/>
          </p:cNvPicPr>
          <p:nvPr/>
        </p:nvPicPr>
        <p:blipFill>
          <a:blip r:embed="rId10" cstate="print"/>
          <a:srcRect/>
          <a:stretch>
            <a:fillRect/>
          </a:stretch>
        </p:blipFill>
        <p:spPr bwMode="auto">
          <a:xfrm>
            <a:off x="1281073" y="2053730"/>
            <a:ext cx="683679" cy="501269"/>
          </a:xfrm>
          <a:prstGeom prst="rect">
            <a:avLst/>
          </a:prstGeom>
          <a:noFill/>
          <a:ln w="9525">
            <a:noFill/>
            <a:miter lim="800000"/>
            <a:headEnd/>
            <a:tailEnd/>
          </a:ln>
        </p:spPr>
      </p:pic>
      <p:pic>
        <p:nvPicPr>
          <p:cNvPr id="25" name="Picture 11" descr="P1010019">
            <a:extLst>
              <a:ext uri="{FF2B5EF4-FFF2-40B4-BE49-F238E27FC236}">
                <a16:creationId xmlns:a16="http://schemas.microsoft.com/office/drawing/2014/main" id="{D58B8DA3-951D-3808-4C96-3A9E01AA6056}"/>
              </a:ext>
            </a:extLst>
          </p:cNvPr>
          <p:cNvPicPr>
            <a:picLocks noChangeAspect="1" noChangeArrowheads="1"/>
          </p:cNvPicPr>
          <p:nvPr/>
        </p:nvPicPr>
        <p:blipFill>
          <a:blip r:embed="rId11" cstate="print"/>
          <a:srcRect/>
          <a:stretch>
            <a:fillRect/>
          </a:stretch>
        </p:blipFill>
        <p:spPr bwMode="auto">
          <a:xfrm>
            <a:off x="1990495" y="2053730"/>
            <a:ext cx="559110" cy="371666"/>
          </a:xfrm>
          <a:prstGeom prst="rect">
            <a:avLst/>
          </a:prstGeom>
          <a:noFill/>
          <a:ln w="9525">
            <a:noFill/>
            <a:miter lim="800000"/>
            <a:headEnd/>
            <a:tailEnd/>
          </a:ln>
        </p:spPr>
      </p:pic>
      <p:pic>
        <p:nvPicPr>
          <p:cNvPr id="27" name="Picture 26">
            <a:extLst>
              <a:ext uri="{FF2B5EF4-FFF2-40B4-BE49-F238E27FC236}">
                <a16:creationId xmlns:a16="http://schemas.microsoft.com/office/drawing/2014/main" id="{8913FC32-C1DA-2534-8C62-DF9309E83D2E}"/>
              </a:ext>
            </a:extLst>
          </p:cNvPr>
          <p:cNvPicPr>
            <a:picLocks noChangeAspect="1"/>
          </p:cNvPicPr>
          <p:nvPr/>
        </p:nvPicPr>
        <p:blipFill>
          <a:blip r:embed="rId12"/>
          <a:stretch>
            <a:fillRect/>
          </a:stretch>
        </p:blipFill>
        <p:spPr>
          <a:xfrm>
            <a:off x="1986193" y="2412606"/>
            <a:ext cx="425882" cy="410355"/>
          </a:xfrm>
          <a:prstGeom prst="rect">
            <a:avLst/>
          </a:prstGeom>
        </p:spPr>
      </p:pic>
      <p:sp>
        <p:nvSpPr>
          <p:cNvPr id="29" name="TextBox 28">
            <a:extLst>
              <a:ext uri="{FF2B5EF4-FFF2-40B4-BE49-F238E27FC236}">
                <a16:creationId xmlns:a16="http://schemas.microsoft.com/office/drawing/2014/main" id="{9FA8D4C0-C444-F62B-7E7C-96C4416DC582}"/>
              </a:ext>
            </a:extLst>
          </p:cNvPr>
          <p:cNvSpPr txBox="1"/>
          <p:nvPr/>
        </p:nvSpPr>
        <p:spPr>
          <a:xfrm>
            <a:off x="90902" y="699542"/>
            <a:ext cx="2644894" cy="307777"/>
          </a:xfrm>
          <a:prstGeom prst="rect">
            <a:avLst/>
          </a:prstGeom>
          <a:noFill/>
        </p:spPr>
        <p:txBody>
          <a:bodyPr wrap="square" rtlCol="0">
            <a:spAutoFit/>
          </a:bodyPr>
          <a:lstStyle/>
          <a:p>
            <a:r>
              <a:rPr lang="en-US" sz="1400" b="1" dirty="0">
                <a:solidFill>
                  <a:srgbClr val="7030A0"/>
                </a:solidFill>
              </a:rPr>
              <a:t>Ferroelectric materials</a:t>
            </a:r>
          </a:p>
        </p:txBody>
      </p:sp>
      <p:sp>
        <p:nvSpPr>
          <p:cNvPr id="30" name="Rectangle 29">
            <a:extLst>
              <a:ext uri="{FF2B5EF4-FFF2-40B4-BE49-F238E27FC236}">
                <a16:creationId xmlns:a16="http://schemas.microsoft.com/office/drawing/2014/main" id="{26EBA2E9-D2D3-BBF4-986F-F72753E1FCF6}"/>
              </a:ext>
            </a:extLst>
          </p:cNvPr>
          <p:cNvSpPr/>
          <p:nvPr/>
        </p:nvSpPr>
        <p:spPr>
          <a:xfrm>
            <a:off x="3138619" y="699543"/>
            <a:ext cx="2657517" cy="4032448"/>
          </a:xfrm>
          <a:prstGeom prst="rect">
            <a:avLst/>
          </a:prstGeom>
          <a:solidFill>
            <a:schemeClr val="accent4">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5F3341A5-E20E-928B-634A-AC009A03B54C}"/>
              </a:ext>
            </a:extLst>
          </p:cNvPr>
          <p:cNvSpPr txBox="1"/>
          <p:nvPr/>
        </p:nvSpPr>
        <p:spPr>
          <a:xfrm>
            <a:off x="3079234" y="699542"/>
            <a:ext cx="2644894" cy="307777"/>
          </a:xfrm>
          <a:prstGeom prst="rect">
            <a:avLst/>
          </a:prstGeom>
          <a:noFill/>
        </p:spPr>
        <p:txBody>
          <a:bodyPr wrap="square" rtlCol="0">
            <a:spAutoFit/>
          </a:bodyPr>
          <a:lstStyle/>
          <a:p>
            <a:r>
              <a:rPr lang="en-US" sz="1400" b="1" dirty="0">
                <a:solidFill>
                  <a:srgbClr val="7030A0"/>
                </a:solidFill>
              </a:rPr>
              <a:t>Conductive Ceramics</a:t>
            </a:r>
          </a:p>
        </p:txBody>
      </p:sp>
      <p:pic>
        <p:nvPicPr>
          <p:cNvPr id="46" name="Picture 45">
            <a:extLst>
              <a:ext uri="{FF2B5EF4-FFF2-40B4-BE49-F238E27FC236}">
                <a16:creationId xmlns:a16="http://schemas.microsoft.com/office/drawing/2014/main" id="{03534F40-17DB-AD37-7D36-92860681C6C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56888" y="1007319"/>
            <a:ext cx="1735496" cy="1190514"/>
          </a:xfrm>
          <a:prstGeom prst="rect">
            <a:avLst/>
          </a:prstGeom>
        </p:spPr>
      </p:pic>
      <p:pic>
        <p:nvPicPr>
          <p:cNvPr id="48" name="Picture 47" descr="A circular metal plate with a pink circle&#10;&#10;Description automatically generated">
            <a:extLst>
              <a:ext uri="{FF2B5EF4-FFF2-40B4-BE49-F238E27FC236}">
                <a16:creationId xmlns:a16="http://schemas.microsoft.com/office/drawing/2014/main" id="{7E6D311D-2A88-74DA-C530-BF10DB8997A1}"/>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0397" t="11132" r="13181"/>
          <a:stretch/>
        </p:blipFill>
        <p:spPr>
          <a:xfrm>
            <a:off x="3196266" y="2303210"/>
            <a:ext cx="843519" cy="846432"/>
          </a:xfrm>
          <a:prstGeom prst="rect">
            <a:avLst/>
          </a:prstGeom>
        </p:spPr>
      </p:pic>
      <p:pic>
        <p:nvPicPr>
          <p:cNvPr id="49" name="Picture 48" descr="A close-up of a metal object&#10;&#10;Description automatically generated">
            <a:extLst>
              <a:ext uri="{FF2B5EF4-FFF2-40B4-BE49-F238E27FC236}">
                <a16:creationId xmlns:a16="http://schemas.microsoft.com/office/drawing/2014/main" id="{AF2229BE-9419-88A4-8B4F-EA9D294092A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389319" y="2386878"/>
            <a:ext cx="958252" cy="718689"/>
          </a:xfrm>
          <a:prstGeom prst="rect">
            <a:avLst/>
          </a:prstGeom>
        </p:spPr>
      </p:pic>
      <p:sp>
        <p:nvSpPr>
          <p:cNvPr id="51" name="TextBox 50">
            <a:extLst>
              <a:ext uri="{FF2B5EF4-FFF2-40B4-BE49-F238E27FC236}">
                <a16:creationId xmlns:a16="http://schemas.microsoft.com/office/drawing/2014/main" id="{5EFDFF7C-A37C-F19D-E9F1-87C92AF773F8}"/>
              </a:ext>
            </a:extLst>
          </p:cNvPr>
          <p:cNvSpPr txBox="1"/>
          <p:nvPr/>
        </p:nvSpPr>
        <p:spPr>
          <a:xfrm>
            <a:off x="4888756" y="915566"/>
            <a:ext cx="907379" cy="738664"/>
          </a:xfrm>
          <a:prstGeom prst="rect">
            <a:avLst/>
          </a:prstGeom>
          <a:noFill/>
        </p:spPr>
        <p:txBody>
          <a:bodyPr wrap="square" rtlCol="0">
            <a:spAutoFit/>
          </a:bodyPr>
          <a:lstStyle/>
          <a:p>
            <a:pPr algn="ctr"/>
            <a:r>
              <a:rPr lang="en-US" sz="1050" dirty="0"/>
              <a:t>Loss tan</a:t>
            </a:r>
          </a:p>
          <a:p>
            <a:pPr algn="ctr"/>
            <a:r>
              <a:rPr lang="en-US" sz="1050" dirty="0"/>
              <a:t>5x10^-6 – 2x10^-5</a:t>
            </a:r>
          </a:p>
          <a:p>
            <a:pPr algn="ctr"/>
            <a:r>
              <a:rPr lang="en-US" sz="1050" dirty="0"/>
              <a:t>at 650 MHz</a:t>
            </a:r>
          </a:p>
        </p:txBody>
      </p:sp>
      <p:sp>
        <p:nvSpPr>
          <p:cNvPr id="52" name="TextBox 51">
            <a:extLst>
              <a:ext uri="{FF2B5EF4-FFF2-40B4-BE49-F238E27FC236}">
                <a16:creationId xmlns:a16="http://schemas.microsoft.com/office/drawing/2014/main" id="{8271ACFB-F4F9-4124-B392-D8CAC902D12D}"/>
              </a:ext>
            </a:extLst>
          </p:cNvPr>
          <p:cNvSpPr txBox="1"/>
          <p:nvPr/>
        </p:nvSpPr>
        <p:spPr>
          <a:xfrm>
            <a:off x="4819996" y="1683554"/>
            <a:ext cx="958252" cy="600164"/>
          </a:xfrm>
          <a:prstGeom prst="rect">
            <a:avLst/>
          </a:prstGeom>
          <a:noFill/>
        </p:spPr>
        <p:txBody>
          <a:bodyPr wrap="square" rtlCol="0">
            <a:spAutoFit/>
          </a:bodyPr>
          <a:lstStyle/>
          <a:p>
            <a:pPr algn="ctr"/>
            <a:r>
              <a:rPr lang="en-US" sz="1100" dirty="0"/>
              <a:t>conductivity</a:t>
            </a:r>
          </a:p>
          <a:p>
            <a:pPr algn="ctr"/>
            <a:r>
              <a:rPr lang="en-US" sz="1100" dirty="0"/>
              <a:t>(10^-13 -10^-9) S/m </a:t>
            </a:r>
          </a:p>
        </p:txBody>
      </p:sp>
      <p:pic>
        <p:nvPicPr>
          <p:cNvPr id="6" name="Picture 5" descr="A picture containing text, line, diagram, plot&#10;&#10;Description automatically generated">
            <a:extLst>
              <a:ext uri="{FF2B5EF4-FFF2-40B4-BE49-F238E27FC236}">
                <a16:creationId xmlns:a16="http://schemas.microsoft.com/office/drawing/2014/main" id="{1FEF7A13-C03F-7437-3F6C-FE157F1BDC0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49415" y="3165166"/>
            <a:ext cx="2350099" cy="1456399"/>
          </a:xfrm>
          <a:prstGeom prst="rect">
            <a:avLst/>
          </a:prstGeom>
        </p:spPr>
      </p:pic>
      <p:sp>
        <p:nvSpPr>
          <p:cNvPr id="7" name="Rectangle 6">
            <a:extLst>
              <a:ext uri="{FF2B5EF4-FFF2-40B4-BE49-F238E27FC236}">
                <a16:creationId xmlns:a16="http://schemas.microsoft.com/office/drawing/2014/main" id="{C746E724-28D4-26AE-CB38-EE8E540E8C8C}"/>
              </a:ext>
            </a:extLst>
          </p:cNvPr>
          <p:cNvSpPr/>
          <p:nvPr/>
        </p:nvSpPr>
        <p:spPr>
          <a:xfrm>
            <a:off x="6126951" y="699543"/>
            <a:ext cx="2657517" cy="4032448"/>
          </a:xfrm>
          <a:prstGeom prst="rect">
            <a:avLst/>
          </a:prstGeom>
          <a:solidFill>
            <a:schemeClr val="accent4">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7C23C04-73A0-E57A-D889-343A6CFE499E}"/>
              </a:ext>
            </a:extLst>
          </p:cNvPr>
          <p:cNvSpPr txBox="1"/>
          <p:nvPr/>
        </p:nvSpPr>
        <p:spPr>
          <a:xfrm>
            <a:off x="6067566" y="699542"/>
            <a:ext cx="2644894" cy="307777"/>
          </a:xfrm>
          <a:prstGeom prst="rect">
            <a:avLst/>
          </a:prstGeom>
          <a:noFill/>
        </p:spPr>
        <p:txBody>
          <a:bodyPr wrap="square" rtlCol="0">
            <a:spAutoFit/>
          </a:bodyPr>
          <a:lstStyle/>
          <a:p>
            <a:r>
              <a:rPr lang="en-US" sz="1400" b="1" dirty="0">
                <a:solidFill>
                  <a:srgbClr val="7030A0"/>
                </a:solidFill>
              </a:rPr>
              <a:t>HPHT and CVD Diamonds</a:t>
            </a:r>
          </a:p>
        </p:txBody>
      </p:sp>
      <p:pic>
        <p:nvPicPr>
          <p:cNvPr id="10" name="Picture 9" descr="A clear glass object on a white surface&#10;&#10;Description automatically generated">
            <a:extLst>
              <a:ext uri="{FF2B5EF4-FFF2-40B4-BE49-F238E27FC236}">
                <a16:creationId xmlns:a16="http://schemas.microsoft.com/office/drawing/2014/main" id="{4F7B717D-D19E-FB78-087E-2C9C73AD8778}"/>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6228184" y="2797854"/>
            <a:ext cx="776835" cy="469956"/>
          </a:xfrm>
          <a:prstGeom prst="rect">
            <a:avLst/>
          </a:prstGeom>
        </p:spPr>
      </p:pic>
      <p:pic>
        <p:nvPicPr>
          <p:cNvPr id="12" name="Picture 11">
            <a:extLst>
              <a:ext uri="{FF2B5EF4-FFF2-40B4-BE49-F238E27FC236}">
                <a16:creationId xmlns:a16="http://schemas.microsoft.com/office/drawing/2014/main" id="{C3E92B07-90EC-25A3-E584-1BCB3AA3E537}"/>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6180465" y="1041063"/>
            <a:ext cx="1539099" cy="739546"/>
          </a:xfrm>
          <a:prstGeom prst="rect">
            <a:avLst/>
          </a:prstGeom>
        </p:spPr>
      </p:pic>
      <p:pic>
        <p:nvPicPr>
          <p:cNvPr id="24" name="Picture 23">
            <a:extLst>
              <a:ext uri="{FF2B5EF4-FFF2-40B4-BE49-F238E27FC236}">
                <a16:creationId xmlns:a16="http://schemas.microsoft.com/office/drawing/2014/main" id="{DA213F47-054B-C07B-FD23-D66CAC7286EE}"/>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6193717" y="1779662"/>
            <a:ext cx="1673345" cy="869220"/>
          </a:xfrm>
          <a:prstGeom prst="rect">
            <a:avLst/>
          </a:prstGeom>
        </p:spPr>
      </p:pic>
      <p:pic>
        <p:nvPicPr>
          <p:cNvPr id="26" name="Picture 25">
            <a:extLst>
              <a:ext uri="{FF2B5EF4-FFF2-40B4-BE49-F238E27FC236}">
                <a16:creationId xmlns:a16="http://schemas.microsoft.com/office/drawing/2014/main" id="{9F8ABBCD-4A7A-F398-DDC8-A44EAB6BC919}"/>
              </a:ext>
            </a:extLst>
          </p:cNvPr>
          <p:cNvPicPr>
            <a:picLocks noChangeAspect="1"/>
          </p:cNvPicPr>
          <p:nvPr/>
        </p:nvPicPr>
        <p:blipFill>
          <a:blip r:embed="rId20"/>
          <a:stretch>
            <a:fillRect/>
          </a:stretch>
        </p:blipFill>
        <p:spPr>
          <a:xfrm>
            <a:off x="7862927" y="2178709"/>
            <a:ext cx="845001" cy="445925"/>
          </a:xfrm>
          <a:prstGeom prst="rect">
            <a:avLst/>
          </a:prstGeom>
          <a:solidFill>
            <a:schemeClr val="bg1"/>
          </a:solidFill>
        </p:spPr>
      </p:pic>
      <p:pic>
        <p:nvPicPr>
          <p:cNvPr id="28" name="Picture 27" descr="A group of crystals on a black surface&#10;&#10;Description automatically generated">
            <a:extLst>
              <a:ext uri="{FF2B5EF4-FFF2-40B4-BE49-F238E27FC236}">
                <a16:creationId xmlns:a16="http://schemas.microsoft.com/office/drawing/2014/main" id="{7F7DC32E-0D6E-6470-DA01-A2D6AA20AB69}"/>
              </a:ext>
            </a:extLst>
          </p:cNvPr>
          <p:cNvPicPr>
            <a:picLocks noChangeAspect="1"/>
          </p:cNvPicPr>
          <p:nvPr/>
        </p:nvPicPr>
        <p:blipFill rotWithShape="1">
          <a:blip r:embed="rId21" cstate="hqprint">
            <a:extLst>
              <a:ext uri="{28A0092B-C50C-407E-A947-70E740481C1C}">
                <a14:useLocalDpi xmlns:a14="http://schemas.microsoft.com/office/drawing/2010/main"/>
              </a:ext>
            </a:extLst>
          </a:blip>
          <a:srcRect/>
          <a:stretch/>
        </p:blipFill>
        <p:spPr>
          <a:xfrm rot="5400000">
            <a:off x="7800447" y="1018268"/>
            <a:ext cx="786417" cy="797038"/>
          </a:xfrm>
          <a:prstGeom prst="rect">
            <a:avLst/>
          </a:prstGeom>
        </p:spPr>
      </p:pic>
      <p:pic>
        <p:nvPicPr>
          <p:cNvPr id="32" name="Picture 31">
            <a:extLst>
              <a:ext uri="{FF2B5EF4-FFF2-40B4-BE49-F238E27FC236}">
                <a16:creationId xmlns:a16="http://schemas.microsoft.com/office/drawing/2014/main" id="{D5B14817-80B2-9F90-7995-B155FDDFE5A7}"/>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7157656" y="2787774"/>
            <a:ext cx="1597439" cy="912694"/>
          </a:xfrm>
          <a:prstGeom prst="rect">
            <a:avLst/>
          </a:prstGeom>
        </p:spPr>
      </p:pic>
      <p:pic>
        <p:nvPicPr>
          <p:cNvPr id="33" name="Picture 32">
            <a:extLst>
              <a:ext uri="{FF2B5EF4-FFF2-40B4-BE49-F238E27FC236}">
                <a16:creationId xmlns:a16="http://schemas.microsoft.com/office/drawing/2014/main" id="{006B0634-0E0D-CF1A-7852-4E99C712EDEC}"/>
              </a:ext>
            </a:extLst>
          </p:cNvPr>
          <p:cNvPicPr>
            <a:picLocks noChangeAspect="1"/>
          </p:cNvPicPr>
          <p:nvPr/>
        </p:nvPicPr>
        <p:blipFill>
          <a:blip r:embed="rId23"/>
          <a:stretch>
            <a:fillRect/>
          </a:stretch>
        </p:blipFill>
        <p:spPr>
          <a:xfrm>
            <a:off x="6207433" y="3298143"/>
            <a:ext cx="813161" cy="402325"/>
          </a:xfrm>
          <a:prstGeom prst="rect">
            <a:avLst/>
          </a:prstGeom>
        </p:spPr>
      </p:pic>
      <p:pic>
        <p:nvPicPr>
          <p:cNvPr id="35" name="Picture 34">
            <a:extLst>
              <a:ext uri="{FF2B5EF4-FFF2-40B4-BE49-F238E27FC236}">
                <a16:creationId xmlns:a16="http://schemas.microsoft.com/office/drawing/2014/main" id="{486980FA-3B06-DC19-3041-D8E344E175BC}"/>
              </a:ext>
            </a:extLst>
          </p:cNvPr>
          <p:cNvPicPr/>
          <p:nvPr/>
        </p:nvPicPr>
        <p:blipFill>
          <a:blip r:embed="rId24" cstate="print">
            <a:extLst>
              <a:ext uri="{28A0092B-C50C-407E-A947-70E740481C1C}">
                <a14:useLocalDpi xmlns:a14="http://schemas.microsoft.com/office/drawing/2010/main" val="0"/>
              </a:ext>
            </a:extLst>
          </a:blip>
          <a:stretch>
            <a:fillRect/>
          </a:stretch>
        </p:blipFill>
        <p:spPr>
          <a:xfrm>
            <a:off x="6228184" y="3939902"/>
            <a:ext cx="1044116" cy="637912"/>
          </a:xfrm>
          <a:prstGeom prst="rect">
            <a:avLst/>
          </a:prstGeom>
          <a:ln>
            <a:solidFill>
              <a:srgbClr val="0070C0"/>
            </a:solidFill>
            <a:prstDash val="dash"/>
          </a:ln>
        </p:spPr>
      </p:pic>
      <p:sp>
        <p:nvSpPr>
          <p:cNvPr id="36" name="TextBox 35">
            <a:extLst>
              <a:ext uri="{FF2B5EF4-FFF2-40B4-BE49-F238E27FC236}">
                <a16:creationId xmlns:a16="http://schemas.microsoft.com/office/drawing/2014/main" id="{CFDE1A66-2FA2-FAD0-951C-8239CACD2396}"/>
              </a:ext>
            </a:extLst>
          </p:cNvPr>
          <p:cNvSpPr txBox="1"/>
          <p:nvPr/>
        </p:nvSpPr>
        <p:spPr>
          <a:xfrm>
            <a:off x="6352995" y="4313765"/>
            <a:ext cx="739285" cy="215444"/>
          </a:xfrm>
          <a:prstGeom prst="rect">
            <a:avLst/>
          </a:prstGeom>
          <a:noFill/>
        </p:spPr>
        <p:txBody>
          <a:bodyPr wrap="square" rtlCol="0">
            <a:spAutoFit/>
          </a:bodyPr>
          <a:lstStyle/>
          <a:p>
            <a:pPr algn="ctr"/>
            <a:r>
              <a:rPr lang="en-US" sz="800" dirty="0"/>
              <a:t>Diamond</a:t>
            </a:r>
          </a:p>
        </p:txBody>
      </p:sp>
      <p:pic>
        <p:nvPicPr>
          <p:cNvPr id="37" name="Picture 36">
            <a:extLst>
              <a:ext uri="{FF2B5EF4-FFF2-40B4-BE49-F238E27FC236}">
                <a16:creationId xmlns:a16="http://schemas.microsoft.com/office/drawing/2014/main" id="{60D4FD6F-5CD7-993E-147F-20B40DEDDA96}"/>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344308" y="3809473"/>
            <a:ext cx="1401526" cy="788028"/>
          </a:xfrm>
          <a:prstGeom prst="rect">
            <a:avLst/>
          </a:prstGeom>
          <a:solidFill>
            <a:sysClr val="window" lastClr="FFFFFF"/>
          </a:solidFill>
          <a:ln w="19050">
            <a:solidFill>
              <a:srgbClr val="4F81BD"/>
            </a:solidFill>
          </a:ln>
        </p:spPr>
      </p:pic>
    </p:spTree>
    <p:extLst>
      <p:ext uri="{BB962C8B-B14F-4D97-AF65-F5344CB8AC3E}">
        <p14:creationId xmlns:p14="http://schemas.microsoft.com/office/powerpoint/2010/main" val="356603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g337b16e9704_8_0"/>
          <p:cNvSpPr/>
          <p:nvPr/>
        </p:nvSpPr>
        <p:spPr>
          <a:xfrm>
            <a:off x="819206" y="1048800"/>
            <a:ext cx="7092675" cy="2741625"/>
          </a:xfrm>
          <a:prstGeom prst="rect">
            <a:avLst/>
          </a:prstGeom>
          <a:noFill/>
          <a:ln>
            <a:noFill/>
          </a:ln>
        </p:spPr>
        <p:txBody>
          <a:bodyPr spcFirstLastPara="1" wrap="square" lIns="68569" tIns="68569" rIns="68569" bIns="68569" anchor="ctr" anchorCtr="0">
            <a:noAutofit/>
          </a:bodyPr>
          <a:lstStyle/>
          <a:p>
            <a:pPr algn="ctr">
              <a:spcBef>
                <a:spcPts val="0"/>
              </a:spcBef>
              <a:spcAft>
                <a:spcPts val="0"/>
              </a:spcAft>
            </a:pPr>
            <a:endParaRPr>
              <a:latin typeface="Calibri"/>
              <a:ea typeface="Calibri"/>
              <a:cs typeface="Calibri"/>
              <a:sym typeface="Calibri"/>
            </a:endParaRPr>
          </a:p>
        </p:txBody>
      </p:sp>
      <p:sp>
        <p:nvSpPr>
          <p:cNvPr id="65" name="Google Shape;65;g337b16e9704_8_0"/>
          <p:cNvSpPr txBox="1">
            <a:spLocks noGrp="1"/>
          </p:cNvSpPr>
          <p:nvPr>
            <p:ph type="sldNum" idx="12"/>
          </p:nvPr>
        </p:nvSpPr>
        <p:spPr>
          <a:xfrm>
            <a:off x="8255269" y="4863188"/>
            <a:ext cx="691875" cy="273825"/>
          </a:xfrm>
          <a:prstGeom prst="rect">
            <a:avLst/>
          </a:prstGeom>
          <a:noFill/>
          <a:ln>
            <a:noFill/>
          </a:ln>
        </p:spPr>
        <p:txBody>
          <a:bodyPr spcFirstLastPara="1" vert="horz" wrap="square" lIns="68569" tIns="34275" rIns="68569" bIns="34275" rtlCol="0" anchor="ctr" anchorCtr="0">
            <a:noAutofit/>
          </a:bodyPr>
          <a:lstStyle/>
          <a:p>
            <a:pPr>
              <a:spcBef>
                <a:spcPts val="0"/>
              </a:spcBef>
              <a:spcAft>
                <a:spcPts val="0"/>
              </a:spcAft>
              <a:buClr>
                <a:srgbClr val="000000"/>
              </a:buClr>
            </a:pPr>
            <a:fld id="{00000000-1234-1234-1234-123412341234}" type="slidenum">
              <a:rPr lang="en-US"/>
              <a:pPr>
                <a:spcBef>
                  <a:spcPts val="0"/>
                </a:spcBef>
                <a:spcAft>
                  <a:spcPts val="0"/>
                </a:spcAft>
                <a:buClr>
                  <a:srgbClr val="000000"/>
                </a:buClr>
              </a:pPr>
              <a:t>6</a:t>
            </a:fld>
            <a:endParaRPr/>
          </a:p>
        </p:txBody>
      </p:sp>
      <p:pic>
        <p:nvPicPr>
          <p:cNvPr id="66" name="Google Shape;66;g337b16e9704_8_0" descr="File:NIH Master Logo Vertical 2Color.png - Wikipedia"/>
          <p:cNvPicPr preferRelativeResize="0"/>
          <p:nvPr/>
        </p:nvPicPr>
        <p:blipFill>
          <a:blip r:embed="rId3">
            <a:alphaModFix/>
          </a:blip>
          <a:stretch>
            <a:fillRect/>
          </a:stretch>
        </p:blipFill>
        <p:spPr>
          <a:xfrm>
            <a:off x="4256888" y="1114041"/>
            <a:ext cx="681300" cy="599194"/>
          </a:xfrm>
          <a:prstGeom prst="rect">
            <a:avLst/>
          </a:prstGeom>
          <a:noFill/>
          <a:ln>
            <a:noFill/>
          </a:ln>
        </p:spPr>
      </p:pic>
      <p:pic>
        <p:nvPicPr>
          <p:cNvPr id="67" name="Google Shape;67;g337b16e9704_8_0" descr="File:Caltech Logo.svg - Wikipedia"/>
          <p:cNvPicPr preferRelativeResize="0"/>
          <p:nvPr/>
        </p:nvPicPr>
        <p:blipFill>
          <a:blip r:embed="rId4">
            <a:alphaModFix/>
          </a:blip>
          <a:stretch>
            <a:fillRect/>
          </a:stretch>
        </p:blipFill>
        <p:spPr>
          <a:xfrm>
            <a:off x="4194441" y="1896741"/>
            <a:ext cx="828526" cy="200381"/>
          </a:xfrm>
          <a:prstGeom prst="rect">
            <a:avLst/>
          </a:prstGeom>
          <a:noFill/>
          <a:ln>
            <a:noFill/>
          </a:ln>
        </p:spPr>
      </p:pic>
      <p:pic>
        <p:nvPicPr>
          <p:cNvPr id="68" name="Google Shape;68;g337b16e9704_8_0" descr="File:TU Wien-Logo.svg - Wikimedia Commons"/>
          <p:cNvPicPr preferRelativeResize="0"/>
          <p:nvPr/>
        </p:nvPicPr>
        <p:blipFill>
          <a:blip r:embed="rId5">
            <a:alphaModFix/>
          </a:blip>
          <a:stretch>
            <a:fillRect/>
          </a:stretch>
        </p:blipFill>
        <p:spPr>
          <a:xfrm>
            <a:off x="4617398" y="3329926"/>
            <a:ext cx="1281456" cy="373613"/>
          </a:xfrm>
          <a:prstGeom prst="rect">
            <a:avLst/>
          </a:prstGeom>
          <a:noFill/>
          <a:ln>
            <a:noFill/>
          </a:ln>
        </p:spPr>
      </p:pic>
      <p:pic>
        <p:nvPicPr>
          <p:cNvPr id="69" name="Google Shape;69;g337b16e9704_8_0" descr="George Washington University ..."/>
          <p:cNvPicPr preferRelativeResize="0"/>
          <p:nvPr/>
        </p:nvPicPr>
        <p:blipFill>
          <a:blip r:embed="rId6">
            <a:alphaModFix/>
          </a:blip>
          <a:stretch>
            <a:fillRect/>
          </a:stretch>
        </p:blipFill>
        <p:spPr>
          <a:xfrm>
            <a:off x="6964275" y="1758561"/>
            <a:ext cx="880913" cy="398254"/>
          </a:xfrm>
          <a:prstGeom prst="rect">
            <a:avLst/>
          </a:prstGeom>
          <a:noFill/>
          <a:ln>
            <a:noFill/>
          </a:ln>
        </p:spPr>
      </p:pic>
      <p:pic>
        <p:nvPicPr>
          <p:cNvPr id="70" name="Google Shape;70;g337b16e9704_8_0" descr="Air Force Research Laboratory Logo | Capitol Technology University |  Washington D.C. &amp; Maryland Area"/>
          <p:cNvPicPr preferRelativeResize="0"/>
          <p:nvPr/>
        </p:nvPicPr>
        <p:blipFill rotWithShape="1">
          <a:blip r:embed="rId7">
            <a:alphaModFix/>
          </a:blip>
          <a:srcRect l="7929" t="35453" r="8164" b="36314"/>
          <a:stretch/>
        </p:blipFill>
        <p:spPr>
          <a:xfrm>
            <a:off x="5291129" y="1778113"/>
            <a:ext cx="1333668" cy="373615"/>
          </a:xfrm>
          <a:prstGeom prst="rect">
            <a:avLst/>
          </a:prstGeom>
          <a:noFill/>
          <a:ln>
            <a:noFill/>
          </a:ln>
        </p:spPr>
      </p:pic>
      <p:pic>
        <p:nvPicPr>
          <p:cNvPr id="71" name="Google Shape;71;g337b16e9704_8_0" descr="er-c | Ernst Ruska-Centre User Facility"/>
          <p:cNvPicPr preferRelativeResize="0"/>
          <p:nvPr/>
        </p:nvPicPr>
        <p:blipFill rotWithShape="1">
          <a:blip r:embed="rId8">
            <a:alphaModFix/>
          </a:blip>
          <a:srcRect r="34950"/>
          <a:stretch/>
        </p:blipFill>
        <p:spPr>
          <a:xfrm>
            <a:off x="4459500" y="2838348"/>
            <a:ext cx="2313240" cy="397069"/>
          </a:xfrm>
          <a:prstGeom prst="rect">
            <a:avLst/>
          </a:prstGeom>
          <a:noFill/>
          <a:ln>
            <a:noFill/>
          </a:ln>
        </p:spPr>
      </p:pic>
      <p:pic>
        <p:nvPicPr>
          <p:cNvPr id="72" name="Google Shape;72;g337b16e9704_8_0" descr="Index of /communications/imagesStructured/Logos/PPPL"/>
          <p:cNvPicPr preferRelativeResize="0"/>
          <p:nvPr/>
        </p:nvPicPr>
        <p:blipFill>
          <a:blip r:embed="rId9">
            <a:alphaModFix/>
          </a:blip>
          <a:stretch>
            <a:fillRect/>
          </a:stretch>
        </p:blipFill>
        <p:spPr>
          <a:xfrm>
            <a:off x="7023757" y="2845435"/>
            <a:ext cx="828525" cy="458168"/>
          </a:xfrm>
          <a:prstGeom prst="rect">
            <a:avLst/>
          </a:prstGeom>
          <a:noFill/>
          <a:ln>
            <a:noFill/>
          </a:ln>
        </p:spPr>
      </p:pic>
      <p:pic>
        <p:nvPicPr>
          <p:cNvPr id="73" name="Google Shape;73;g337b16e9704_8_0" descr="Honda Corporate Logo"/>
          <p:cNvPicPr preferRelativeResize="0"/>
          <p:nvPr/>
        </p:nvPicPr>
        <p:blipFill rotWithShape="1">
          <a:blip r:embed="rId10">
            <a:alphaModFix/>
          </a:blip>
          <a:srcRect l="13864" t="36000" r="14409" b="40484"/>
          <a:stretch/>
        </p:blipFill>
        <p:spPr>
          <a:xfrm>
            <a:off x="5561475" y="2399926"/>
            <a:ext cx="1158627" cy="200381"/>
          </a:xfrm>
          <a:prstGeom prst="rect">
            <a:avLst/>
          </a:prstGeom>
          <a:noFill/>
          <a:ln>
            <a:noFill/>
          </a:ln>
        </p:spPr>
      </p:pic>
      <p:pic>
        <p:nvPicPr>
          <p:cNvPr id="74" name="Google Shape;74;g337b16e9704_8_0" descr="Fichier:Chan Zuckerberg Initiative Logo.png — Wikipédia"/>
          <p:cNvPicPr preferRelativeResize="0"/>
          <p:nvPr/>
        </p:nvPicPr>
        <p:blipFill>
          <a:blip r:embed="rId11">
            <a:alphaModFix/>
          </a:blip>
          <a:stretch>
            <a:fillRect/>
          </a:stretch>
        </p:blipFill>
        <p:spPr>
          <a:xfrm>
            <a:off x="866667" y="3393264"/>
            <a:ext cx="880909" cy="397069"/>
          </a:xfrm>
          <a:prstGeom prst="rect">
            <a:avLst/>
          </a:prstGeom>
          <a:noFill/>
          <a:ln>
            <a:noFill/>
          </a:ln>
        </p:spPr>
      </p:pic>
      <p:pic>
        <p:nvPicPr>
          <p:cNvPr id="75" name="Google Shape;75;g337b16e9704_8_0" descr="Arizona State University - TheDream.US"/>
          <p:cNvPicPr preferRelativeResize="0"/>
          <p:nvPr/>
        </p:nvPicPr>
        <p:blipFill>
          <a:blip r:embed="rId12">
            <a:alphaModFix/>
          </a:blip>
          <a:stretch>
            <a:fillRect/>
          </a:stretch>
        </p:blipFill>
        <p:spPr>
          <a:xfrm>
            <a:off x="6446709" y="3486899"/>
            <a:ext cx="1158620" cy="224448"/>
          </a:xfrm>
          <a:prstGeom prst="rect">
            <a:avLst/>
          </a:prstGeom>
          <a:noFill/>
          <a:ln>
            <a:noFill/>
          </a:ln>
        </p:spPr>
      </p:pic>
      <p:pic>
        <p:nvPicPr>
          <p:cNvPr id="76" name="Google Shape;76;g337b16e9704_8_0" descr="Helmholtz-Zentrum Berlin für Materialien und Energie GmbH ..."/>
          <p:cNvPicPr preferRelativeResize="0"/>
          <p:nvPr/>
        </p:nvPicPr>
        <p:blipFill rotWithShape="1">
          <a:blip r:embed="rId13">
            <a:alphaModFix/>
          </a:blip>
          <a:srcRect l="9703" t="28755" r="10761" b="28887"/>
          <a:stretch/>
        </p:blipFill>
        <p:spPr>
          <a:xfrm>
            <a:off x="4209160" y="2375221"/>
            <a:ext cx="1195056" cy="224456"/>
          </a:xfrm>
          <a:prstGeom prst="rect">
            <a:avLst/>
          </a:prstGeom>
          <a:noFill/>
          <a:ln>
            <a:noFill/>
          </a:ln>
        </p:spPr>
      </p:pic>
      <p:pic>
        <p:nvPicPr>
          <p:cNvPr id="77" name="Google Shape;77;g337b16e9704_8_0" descr="NASA Logo PNG Transparent &amp; SVG Vector ..."/>
          <p:cNvPicPr preferRelativeResize="0"/>
          <p:nvPr/>
        </p:nvPicPr>
        <p:blipFill>
          <a:blip r:embed="rId14">
            <a:alphaModFix/>
          </a:blip>
          <a:stretch>
            <a:fillRect/>
          </a:stretch>
        </p:blipFill>
        <p:spPr>
          <a:xfrm>
            <a:off x="7263394" y="1046315"/>
            <a:ext cx="613088" cy="613088"/>
          </a:xfrm>
          <a:prstGeom prst="rect">
            <a:avLst/>
          </a:prstGeom>
          <a:noFill/>
          <a:ln>
            <a:noFill/>
          </a:ln>
        </p:spPr>
      </p:pic>
      <p:pic>
        <p:nvPicPr>
          <p:cNvPr id="78" name="Google Shape;78;g337b16e9704_8_0" descr="File:US Air Force Logo Solid Colour.svg - Wikipedia"/>
          <p:cNvPicPr preferRelativeResize="0"/>
          <p:nvPr/>
        </p:nvPicPr>
        <p:blipFill>
          <a:blip r:embed="rId15">
            <a:alphaModFix/>
          </a:blip>
          <a:stretch>
            <a:fillRect/>
          </a:stretch>
        </p:blipFill>
        <p:spPr>
          <a:xfrm>
            <a:off x="5272082" y="1108987"/>
            <a:ext cx="613095" cy="478088"/>
          </a:xfrm>
          <a:prstGeom prst="rect">
            <a:avLst/>
          </a:prstGeom>
          <a:noFill/>
          <a:ln>
            <a:noFill/>
          </a:ln>
        </p:spPr>
      </p:pic>
      <p:pic>
        <p:nvPicPr>
          <p:cNvPr id="79" name="Google Shape;79;g337b16e9704_8_0" descr="N logo with University of Nebraska Lincoln underneath in red"/>
          <p:cNvPicPr preferRelativeResize="0"/>
          <p:nvPr/>
        </p:nvPicPr>
        <p:blipFill>
          <a:blip r:embed="rId16">
            <a:alphaModFix/>
          </a:blip>
          <a:stretch>
            <a:fillRect/>
          </a:stretch>
        </p:blipFill>
        <p:spPr>
          <a:xfrm>
            <a:off x="2472215" y="2049646"/>
            <a:ext cx="880913" cy="572597"/>
          </a:xfrm>
          <a:prstGeom prst="rect">
            <a:avLst/>
          </a:prstGeom>
          <a:noFill/>
          <a:ln>
            <a:noFill/>
          </a:ln>
        </p:spPr>
      </p:pic>
      <p:pic>
        <p:nvPicPr>
          <p:cNvPr id="80" name="Google Shape;80;g337b16e9704_8_0" descr="Varian medical systems - Aamal Medical, Qatar"/>
          <p:cNvPicPr preferRelativeResize="0"/>
          <p:nvPr/>
        </p:nvPicPr>
        <p:blipFill>
          <a:blip r:embed="rId17">
            <a:alphaModFix/>
          </a:blip>
          <a:stretch>
            <a:fillRect/>
          </a:stretch>
        </p:blipFill>
        <p:spPr>
          <a:xfrm>
            <a:off x="6753242" y="2277447"/>
            <a:ext cx="1158620" cy="404348"/>
          </a:xfrm>
          <a:prstGeom prst="rect">
            <a:avLst/>
          </a:prstGeom>
          <a:noFill/>
          <a:ln>
            <a:noFill/>
          </a:ln>
        </p:spPr>
      </p:pic>
      <p:sp>
        <p:nvSpPr>
          <p:cNvPr id="81" name="Google Shape;81;g337b16e9704_8_0"/>
          <p:cNvSpPr txBox="1"/>
          <p:nvPr/>
        </p:nvSpPr>
        <p:spPr>
          <a:xfrm>
            <a:off x="0" y="35993"/>
            <a:ext cx="9000450" cy="447525"/>
          </a:xfrm>
          <a:prstGeom prst="rect">
            <a:avLst/>
          </a:prstGeom>
          <a:noFill/>
          <a:ln>
            <a:noFill/>
          </a:ln>
        </p:spPr>
        <p:txBody>
          <a:bodyPr spcFirstLastPara="1" wrap="square" lIns="91425" tIns="45713" rIns="91425" bIns="45713" anchor="ctr" anchorCtr="0">
            <a:noAutofit/>
          </a:bodyPr>
          <a:lstStyle/>
          <a:p>
            <a:pPr>
              <a:lnSpc>
                <a:spcPct val="90000"/>
              </a:lnSpc>
              <a:spcBef>
                <a:spcPts val="0"/>
              </a:spcBef>
              <a:spcAft>
                <a:spcPts val="0"/>
              </a:spcAft>
            </a:pPr>
            <a:r>
              <a:rPr lang="en-US" sz="2400" b="1" dirty="0">
                <a:solidFill>
                  <a:srgbClr val="0070C0"/>
                </a:solidFill>
              </a:rPr>
              <a:t>Global Customer Base</a:t>
            </a:r>
            <a:endParaRPr dirty="0"/>
          </a:p>
        </p:txBody>
      </p:sp>
      <p:pic>
        <p:nvPicPr>
          <p:cNvPr id="82" name="Google Shape;82;g337b16e9704_8_0" descr="doe-logo | Vanderbilt Center for Transportation and Operational Resiliency  (VECTOR) | Vanderbilt University"/>
          <p:cNvPicPr preferRelativeResize="0"/>
          <p:nvPr/>
        </p:nvPicPr>
        <p:blipFill>
          <a:blip r:embed="rId18">
            <a:alphaModFix/>
          </a:blip>
          <a:stretch>
            <a:fillRect/>
          </a:stretch>
        </p:blipFill>
        <p:spPr>
          <a:xfrm>
            <a:off x="866663" y="1103466"/>
            <a:ext cx="1333668" cy="336724"/>
          </a:xfrm>
          <a:prstGeom prst="rect">
            <a:avLst/>
          </a:prstGeom>
          <a:noFill/>
          <a:ln>
            <a:noFill/>
          </a:ln>
        </p:spPr>
      </p:pic>
      <p:pic>
        <p:nvPicPr>
          <p:cNvPr id="83" name="Google Shape;83;g337b16e9704_8_0" descr="CERN Logo and symbol, meaning, history, PNG, brand"/>
          <p:cNvPicPr preferRelativeResize="0"/>
          <p:nvPr/>
        </p:nvPicPr>
        <p:blipFill>
          <a:blip r:embed="rId19">
            <a:alphaModFix/>
          </a:blip>
          <a:stretch>
            <a:fillRect/>
          </a:stretch>
        </p:blipFill>
        <p:spPr>
          <a:xfrm>
            <a:off x="3438825" y="2030252"/>
            <a:ext cx="613087" cy="518810"/>
          </a:xfrm>
          <a:prstGeom prst="rect">
            <a:avLst/>
          </a:prstGeom>
          <a:noFill/>
          <a:ln>
            <a:noFill/>
          </a:ln>
        </p:spPr>
      </p:pic>
      <p:pic>
        <p:nvPicPr>
          <p:cNvPr id="84" name="Google Shape;84;g337b16e9704_8_0" descr="Postdoctoral position with NIST – Hurricane Maria Program project “Recovery  of Business and Supply Chains” – Department of Civil Engineering and  Surveying"/>
          <p:cNvPicPr preferRelativeResize="0"/>
          <p:nvPr/>
        </p:nvPicPr>
        <p:blipFill>
          <a:blip r:embed="rId20">
            <a:alphaModFix/>
          </a:blip>
          <a:stretch>
            <a:fillRect/>
          </a:stretch>
        </p:blipFill>
        <p:spPr>
          <a:xfrm>
            <a:off x="6047625" y="1131338"/>
            <a:ext cx="1158618" cy="509568"/>
          </a:xfrm>
          <a:prstGeom prst="rect">
            <a:avLst/>
          </a:prstGeom>
          <a:noFill/>
          <a:ln>
            <a:noFill/>
          </a:ln>
        </p:spPr>
      </p:pic>
      <p:pic>
        <p:nvPicPr>
          <p:cNvPr id="85" name="Google Shape;85;g337b16e9704_8_0" descr="Corporate Symbol | The Company | JEOL Ltd."/>
          <p:cNvPicPr preferRelativeResize="0"/>
          <p:nvPr/>
        </p:nvPicPr>
        <p:blipFill>
          <a:blip r:embed="rId21">
            <a:alphaModFix/>
          </a:blip>
          <a:stretch>
            <a:fillRect/>
          </a:stretch>
        </p:blipFill>
        <p:spPr>
          <a:xfrm>
            <a:off x="3215372" y="3330656"/>
            <a:ext cx="1057501" cy="489582"/>
          </a:xfrm>
          <a:prstGeom prst="rect">
            <a:avLst/>
          </a:prstGeom>
          <a:noFill/>
          <a:ln>
            <a:noFill/>
          </a:ln>
        </p:spPr>
      </p:pic>
      <p:pic>
        <p:nvPicPr>
          <p:cNvPr id="86" name="Google Shape;86;g337b16e9704_8_0" descr="BNL | Brand Center | Logo"/>
          <p:cNvPicPr preferRelativeResize="0"/>
          <p:nvPr/>
        </p:nvPicPr>
        <p:blipFill>
          <a:blip r:embed="rId22">
            <a:alphaModFix/>
          </a:blip>
          <a:stretch>
            <a:fillRect/>
          </a:stretch>
        </p:blipFill>
        <p:spPr>
          <a:xfrm>
            <a:off x="899888" y="1659403"/>
            <a:ext cx="1346114" cy="336731"/>
          </a:xfrm>
          <a:prstGeom prst="rect">
            <a:avLst/>
          </a:prstGeom>
          <a:noFill/>
          <a:ln>
            <a:noFill/>
          </a:ln>
        </p:spPr>
      </p:pic>
      <p:pic>
        <p:nvPicPr>
          <p:cNvPr id="87" name="Google Shape;87;g337b16e9704_8_0" descr="Argonne National Laboratory -- ANS / Conferences / International Conference  on Mathematics and Computational Methods Applied to Nuclear Science and  Engineering (M&amp;C 2025)"/>
          <p:cNvPicPr preferRelativeResize="0"/>
          <p:nvPr/>
        </p:nvPicPr>
        <p:blipFill>
          <a:blip r:embed="rId23">
            <a:alphaModFix/>
          </a:blip>
          <a:stretch>
            <a:fillRect/>
          </a:stretch>
        </p:blipFill>
        <p:spPr>
          <a:xfrm>
            <a:off x="2628506" y="1475712"/>
            <a:ext cx="1158620" cy="404717"/>
          </a:xfrm>
          <a:prstGeom prst="rect">
            <a:avLst/>
          </a:prstGeom>
          <a:noFill/>
          <a:ln>
            <a:noFill/>
          </a:ln>
        </p:spPr>
      </p:pic>
      <p:pic>
        <p:nvPicPr>
          <p:cNvPr id="88" name="Google Shape;88;g337b16e9704_8_0" descr="Fermilab | Graphics Standards at Fermilab | Logo and usage"/>
          <p:cNvPicPr preferRelativeResize="0"/>
          <p:nvPr/>
        </p:nvPicPr>
        <p:blipFill>
          <a:blip r:embed="rId24">
            <a:alphaModFix/>
          </a:blip>
          <a:stretch>
            <a:fillRect/>
          </a:stretch>
        </p:blipFill>
        <p:spPr>
          <a:xfrm>
            <a:off x="2523676" y="1115062"/>
            <a:ext cx="1333668" cy="285758"/>
          </a:xfrm>
          <a:prstGeom prst="rect">
            <a:avLst/>
          </a:prstGeom>
          <a:noFill/>
          <a:ln>
            <a:noFill/>
          </a:ln>
        </p:spPr>
      </p:pic>
      <p:pic>
        <p:nvPicPr>
          <p:cNvPr id="89" name="Google Shape;89;g337b16e9704_8_0" descr="Illinois Institute of Technology - The Skyscraper Center"/>
          <p:cNvPicPr preferRelativeResize="0"/>
          <p:nvPr/>
        </p:nvPicPr>
        <p:blipFill>
          <a:blip r:embed="rId25">
            <a:alphaModFix/>
          </a:blip>
          <a:stretch>
            <a:fillRect/>
          </a:stretch>
        </p:blipFill>
        <p:spPr>
          <a:xfrm>
            <a:off x="3015225" y="2810497"/>
            <a:ext cx="1057500" cy="451037"/>
          </a:xfrm>
          <a:prstGeom prst="rect">
            <a:avLst/>
          </a:prstGeom>
          <a:noFill/>
          <a:ln>
            <a:noFill/>
          </a:ln>
        </p:spPr>
      </p:pic>
      <p:pic>
        <p:nvPicPr>
          <p:cNvPr id="90" name="Google Shape;90;g337b16e9704_8_0" descr="JLab and Partnership Logos | Jefferson Lab"/>
          <p:cNvPicPr preferRelativeResize="0"/>
          <p:nvPr/>
        </p:nvPicPr>
        <p:blipFill>
          <a:blip r:embed="rId26">
            <a:alphaModFix/>
          </a:blip>
          <a:stretch>
            <a:fillRect/>
          </a:stretch>
        </p:blipFill>
        <p:spPr>
          <a:xfrm>
            <a:off x="1902159" y="3394408"/>
            <a:ext cx="1158620" cy="362071"/>
          </a:xfrm>
          <a:prstGeom prst="rect">
            <a:avLst/>
          </a:prstGeom>
          <a:noFill/>
          <a:ln>
            <a:noFill/>
          </a:ln>
        </p:spPr>
      </p:pic>
      <p:pic>
        <p:nvPicPr>
          <p:cNvPr id="91" name="Google Shape;91;g337b16e9704_8_0" descr="Lawrence Berkeley National Laboratory - The National LaboratoriesThe  National Laboratories"/>
          <p:cNvPicPr preferRelativeResize="0"/>
          <p:nvPr/>
        </p:nvPicPr>
        <p:blipFill>
          <a:blip r:embed="rId27">
            <a:alphaModFix/>
          </a:blip>
          <a:stretch>
            <a:fillRect/>
          </a:stretch>
        </p:blipFill>
        <p:spPr>
          <a:xfrm>
            <a:off x="839888" y="2564728"/>
            <a:ext cx="828526" cy="828525"/>
          </a:xfrm>
          <a:prstGeom prst="rect">
            <a:avLst/>
          </a:prstGeom>
          <a:noFill/>
          <a:ln>
            <a:noFill/>
          </a:ln>
        </p:spPr>
      </p:pic>
      <p:pic>
        <p:nvPicPr>
          <p:cNvPr id="92" name="Google Shape;92;g337b16e9704_8_0" descr="Logo resources | SLAC National Accelerator Laboratory"/>
          <p:cNvPicPr preferRelativeResize="0"/>
          <p:nvPr/>
        </p:nvPicPr>
        <p:blipFill rotWithShape="1">
          <a:blip r:embed="rId28">
            <a:alphaModFix/>
          </a:blip>
          <a:srcRect t="33710" b="36042"/>
          <a:stretch/>
        </p:blipFill>
        <p:spPr>
          <a:xfrm>
            <a:off x="899887" y="2137547"/>
            <a:ext cx="1486640" cy="285750"/>
          </a:xfrm>
          <a:prstGeom prst="rect">
            <a:avLst/>
          </a:prstGeom>
          <a:noFill/>
          <a:ln>
            <a:noFill/>
          </a:ln>
        </p:spPr>
      </p:pic>
      <p:pic>
        <p:nvPicPr>
          <p:cNvPr id="93" name="Google Shape;93;g337b16e9704_8_0" descr="lanl-logo-footer - THE TEXAS A&amp;M UNIVERSITY SYSTEM"/>
          <p:cNvPicPr preferRelativeResize="0"/>
          <p:nvPr/>
        </p:nvPicPr>
        <p:blipFill>
          <a:blip r:embed="rId29">
            <a:alphaModFix/>
          </a:blip>
          <a:stretch>
            <a:fillRect/>
          </a:stretch>
        </p:blipFill>
        <p:spPr>
          <a:xfrm>
            <a:off x="1747568" y="2609260"/>
            <a:ext cx="1002204" cy="59919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33EF54-1A55-4B62-BDD9-9D0C4D1CDF4F}"/>
              </a:ext>
            </a:extLst>
          </p:cNvPr>
          <p:cNvSpPr>
            <a:spLocks noGrp="1"/>
          </p:cNvSpPr>
          <p:nvPr>
            <p:ph type="sldNum" sz="quarter" idx="12"/>
          </p:nvPr>
        </p:nvSpPr>
        <p:spPr/>
        <p:txBody>
          <a:bodyPr/>
          <a:lstStyle/>
          <a:p>
            <a:pPr defTabSz="685800" fontAlgn="auto">
              <a:spcBef>
                <a:spcPts val="0"/>
              </a:spcBef>
              <a:spcAft>
                <a:spcPts val="0"/>
              </a:spcAft>
            </a:pPr>
            <a:fld id="{B6F15528-21DE-4FAA-801E-634DDDAF4B2B}" type="slidenum">
              <a:rPr lang="en-US">
                <a:ln>
                  <a:solidFill>
                    <a:prstClr val="white"/>
                  </a:solidFill>
                </a:ln>
                <a:solidFill>
                  <a:prstClr val="black">
                    <a:tint val="75000"/>
                  </a:prstClr>
                </a:solidFill>
                <a:latin typeface="Calibri"/>
                <a:cs typeface="+mn-cs"/>
              </a:rPr>
              <a:pPr defTabSz="685800" fontAlgn="auto">
                <a:spcBef>
                  <a:spcPts val="0"/>
                </a:spcBef>
                <a:spcAft>
                  <a:spcPts val="0"/>
                </a:spcAft>
              </a:pPr>
              <a:t>7</a:t>
            </a:fld>
            <a:endParaRPr lang="en-US" dirty="0">
              <a:ln>
                <a:solidFill>
                  <a:prstClr val="white"/>
                </a:solidFill>
              </a:ln>
              <a:solidFill>
                <a:prstClr val="black">
                  <a:tint val="75000"/>
                </a:prstClr>
              </a:solidFill>
              <a:latin typeface="Calibri"/>
              <a:cs typeface="+mn-cs"/>
            </a:endParaRPr>
          </a:p>
        </p:txBody>
      </p:sp>
      <p:sp>
        <p:nvSpPr>
          <p:cNvPr id="7" name="TextBox 6">
            <a:extLst>
              <a:ext uri="{FF2B5EF4-FFF2-40B4-BE49-F238E27FC236}">
                <a16:creationId xmlns:a16="http://schemas.microsoft.com/office/drawing/2014/main" id="{F0813938-77FB-4F04-BA6F-D3BA46A28F49}"/>
              </a:ext>
            </a:extLst>
          </p:cNvPr>
          <p:cNvSpPr txBox="1"/>
          <p:nvPr/>
        </p:nvSpPr>
        <p:spPr>
          <a:xfrm>
            <a:off x="6381" y="73883"/>
            <a:ext cx="9138127" cy="400110"/>
          </a:xfrm>
          <a:prstGeom prst="rect">
            <a:avLst/>
          </a:prstGeom>
          <a:noFill/>
        </p:spPr>
        <p:txBody>
          <a:bodyPr wrap="square" rtlCol="0">
            <a:spAutoFit/>
          </a:bodyPr>
          <a:lstStyle/>
          <a:p>
            <a:pPr defTabSz="685800" fontAlgn="auto">
              <a:spcBef>
                <a:spcPts val="0"/>
              </a:spcBef>
              <a:spcAft>
                <a:spcPts val="0"/>
              </a:spcAft>
            </a:pPr>
            <a:r>
              <a:rPr lang="en-US" sz="2000" b="1" dirty="0">
                <a:solidFill>
                  <a:srgbClr val="0070C0"/>
                </a:solidFill>
                <a:latin typeface="Arial" panose="020B0604020202020204" pitchFamily="34" charset="0"/>
                <a:cs typeface="Arial" panose="020B0604020202020204" pitchFamily="34" charset="0"/>
              </a:rPr>
              <a:t>In-house Capabilities</a:t>
            </a:r>
            <a:r>
              <a:rPr lang="en-US" sz="2000" b="1" i="1" dirty="0">
                <a:solidFill>
                  <a:srgbClr val="0070C0"/>
                </a:solidFill>
                <a:latin typeface="Arial" panose="020B0604020202020204" pitchFamily="34" charset="0"/>
                <a:cs typeface="Arial" panose="020B0604020202020204" pitchFamily="34" charset="0"/>
              </a:rPr>
              <a:t>: EM, Thermal, Beam, MP, Dose, Mechanic, </a:t>
            </a:r>
            <a:r>
              <a:rPr lang="en-US" sz="2000" b="1" i="1" dirty="0" err="1">
                <a:solidFill>
                  <a:srgbClr val="0070C0"/>
                </a:solidFill>
                <a:latin typeface="Arial" panose="020B0604020202020204" pitchFamily="34" charset="0"/>
                <a:cs typeface="Arial" panose="020B0604020202020204" pitchFamily="34" charset="0"/>
              </a:rPr>
              <a:t>etc</a:t>
            </a:r>
            <a:endParaRPr lang="en-US" sz="2000" b="1" dirty="0">
              <a:solidFill>
                <a:srgbClr val="0070C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D7E61FB-C2F4-41C7-9749-AA0BE1FA1A31}"/>
              </a:ext>
            </a:extLst>
          </p:cNvPr>
          <p:cNvSpPr/>
          <p:nvPr/>
        </p:nvSpPr>
        <p:spPr>
          <a:xfrm>
            <a:off x="827584" y="505708"/>
            <a:ext cx="7884876" cy="715581"/>
          </a:xfrm>
          <a:prstGeom prst="rect">
            <a:avLst/>
          </a:prstGeom>
        </p:spPr>
        <p:txBody>
          <a:bodyPr wrap="square">
            <a:spAutoFit/>
          </a:bodyPr>
          <a:lstStyle/>
          <a:p>
            <a:pPr algn="just" defTabSz="685800" fontAlgn="auto">
              <a:spcBef>
                <a:spcPts val="0"/>
              </a:spcBef>
              <a:spcAft>
                <a:spcPts val="0"/>
              </a:spcAft>
            </a:pPr>
            <a:r>
              <a:rPr lang="en-US" sz="1350" dirty="0">
                <a:solidFill>
                  <a:srgbClr val="262626"/>
                </a:solidFill>
                <a:latin typeface="Times New Roman" panose="02020603050405020304" pitchFamily="18" charset="0"/>
                <a:cs typeface="Times New Roman" panose="02020603050405020304" pitchFamily="18" charset="0"/>
              </a:rPr>
              <a:t>Euclid’ has a team of accelerator researchers who have deep knowledge in NC/SRF and novel accelerators. Euclid holds licenses of variety of accelerator simulation tools to facilitate any RF accelerator design work: CST, HFSS, </a:t>
            </a:r>
            <a:r>
              <a:rPr lang="en-US" sz="1350" dirty="0" err="1">
                <a:solidFill>
                  <a:srgbClr val="262626"/>
                </a:solidFill>
                <a:latin typeface="Times New Roman" panose="02020603050405020304" pitchFamily="18" charset="0"/>
                <a:cs typeface="Times New Roman" panose="02020603050405020304" pitchFamily="18" charset="0"/>
              </a:rPr>
              <a:t>Comsol</a:t>
            </a:r>
            <a:r>
              <a:rPr lang="en-US" sz="1350" dirty="0">
                <a:solidFill>
                  <a:srgbClr val="262626"/>
                </a:solidFill>
                <a:latin typeface="Times New Roman" panose="02020603050405020304" pitchFamily="18" charset="0"/>
                <a:cs typeface="Times New Roman" panose="02020603050405020304" pitchFamily="18" charset="0"/>
              </a:rPr>
              <a:t>, Opera, Astra, Geant4, and Mechanic design tool: </a:t>
            </a:r>
            <a:r>
              <a:rPr lang="en-US" sz="1350" dirty="0" err="1">
                <a:solidFill>
                  <a:srgbClr val="262626"/>
                </a:solidFill>
                <a:latin typeface="Times New Roman" panose="02020603050405020304" pitchFamily="18" charset="0"/>
                <a:cs typeface="Times New Roman" panose="02020603050405020304" pitchFamily="18" charset="0"/>
              </a:rPr>
              <a:t>Solidworks</a:t>
            </a:r>
            <a:r>
              <a:rPr lang="en-US" sz="1350" dirty="0">
                <a:solidFill>
                  <a:srgbClr val="262626"/>
                </a:solidFill>
                <a:latin typeface="Times New Roman" panose="02020603050405020304" pitchFamily="18" charset="0"/>
                <a:cs typeface="Times New Roman" panose="02020603050405020304" pitchFamily="18" charset="0"/>
              </a:rPr>
              <a:t>.</a:t>
            </a:r>
            <a:endParaRPr lang="en-US" sz="1350" dirty="0">
              <a:solidFill>
                <a:prstClr val="black"/>
              </a:solidFill>
              <a:latin typeface="Times New Roman" panose="02020603050405020304" pitchFamily="18" charset="0"/>
              <a:cs typeface="Times New Roman" panose="02020603050405020304" pitchFamily="18" charset="0"/>
            </a:endParaRPr>
          </a:p>
        </p:txBody>
      </p:sp>
      <p:pic>
        <p:nvPicPr>
          <p:cNvPr id="9" name="Picture 4" descr="C:\Users\rkostin\Desktop\Temp_SS_PIN_COND_17.png">
            <a:extLst>
              <a:ext uri="{FF2B5EF4-FFF2-40B4-BE49-F238E27FC236}">
                <a16:creationId xmlns:a16="http://schemas.microsoft.com/office/drawing/2014/main" id="{9FE6C086-68CC-48E5-9E01-02A7BC706E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676" y="1333226"/>
            <a:ext cx="2321441" cy="16703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25A8E7B-7C6A-4EBC-8D3D-237095274B02}"/>
              </a:ext>
            </a:extLst>
          </p:cNvPr>
          <p:cNvPicPr>
            <a:picLocks noChangeAspect="1"/>
          </p:cNvPicPr>
          <p:nvPr/>
        </p:nvPicPr>
        <p:blipFill>
          <a:blip r:embed="rId5"/>
          <a:stretch>
            <a:fillRect/>
          </a:stretch>
        </p:blipFill>
        <p:spPr>
          <a:xfrm>
            <a:off x="5289660" y="1364223"/>
            <a:ext cx="1952401" cy="1670305"/>
          </a:xfrm>
          <a:prstGeom prst="rect">
            <a:avLst/>
          </a:prstGeom>
        </p:spPr>
      </p:pic>
      <p:pic>
        <p:nvPicPr>
          <p:cNvPr id="14" name="Picture 13">
            <a:extLst>
              <a:ext uri="{FF2B5EF4-FFF2-40B4-BE49-F238E27FC236}">
                <a16:creationId xmlns:a16="http://schemas.microsoft.com/office/drawing/2014/main" id="{4E0E3804-30C9-4D60-92DF-B0E54BB59A7F}"/>
              </a:ext>
            </a:extLst>
          </p:cNvPr>
          <p:cNvPicPr>
            <a:picLocks noChangeAspect="1"/>
          </p:cNvPicPr>
          <p:nvPr/>
        </p:nvPicPr>
        <p:blipFill>
          <a:blip r:embed="rId6"/>
          <a:stretch>
            <a:fillRect/>
          </a:stretch>
        </p:blipFill>
        <p:spPr>
          <a:xfrm>
            <a:off x="179512" y="1489165"/>
            <a:ext cx="2143125" cy="1609387"/>
          </a:xfrm>
          <a:prstGeom prst="rect">
            <a:avLst/>
          </a:prstGeom>
        </p:spPr>
      </p:pic>
      <p:pic>
        <p:nvPicPr>
          <p:cNvPr id="2050" name="Picture 2">
            <a:extLst>
              <a:ext uri="{FF2B5EF4-FFF2-40B4-BE49-F238E27FC236}">
                <a16:creationId xmlns:a16="http://schemas.microsoft.com/office/drawing/2014/main" id="{5C76A538-F445-3FCA-FF5B-2F3FA90D96E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2341" y="3452881"/>
            <a:ext cx="2143125" cy="13620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diagram of a machine&#10;&#10;Description automatically generated">
            <a:extLst>
              <a:ext uri="{FF2B5EF4-FFF2-40B4-BE49-F238E27FC236}">
                <a16:creationId xmlns:a16="http://schemas.microsoft.com/office/drawing/2014/main" id="{AFCB694C-4E6A-F4FE-9B8D-AF4946533F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02523" y="3208779"/>
            <a:ext cx="1865174" cy="1613839"/>
          </a:xfrm>
          <a:prstGeom prst="rect">
            <a:avLst/>
          </a:prstGeom>
        </p:spPr>
      </p:pic>
      <p:pic>
        <p:nvPicPr>
          <p:cNvPr id="5" name="Picture 4">
            <a:extLst>
              <a:ext uri="{FF2B5EF4-FFF2-40B4-BE49-F238E27FC236}">
                <a16:creationId xmlns:a16="http://schemas.microsoft.com/office/drawing/2014/main" id="{734B7370-BFB2-74B1-33E2-C0C434A590E3}"/>
              </a:ext>
            </a:extLst>
          </p:cNvPr>
          <p:cNvPicPr>
            <a:picLocks noChangeAspect="1"/>
          </p:cNvPicPr>
          <p:nvPr/>
        </p:nvPicPr>
        <p:blipFill>
          <a:blip r:embed="rId9"/>
          <a:stretch>
            <a:fillRect/>
          </a:stretch>
        </p:blipFill>
        <p:spPr>
          <a:xfrm>
            <a:off x="6451089" y="3585102"/>
            <a:ext cx="2646028" cy="1293139"/>
          </a:xfrm>
          <a:prstGeom prst="rect">
            <a:avLst/>
          </a:prstGeom>
        </p:spPr>
      </p:pic>
      <p:pic>
        <p:nvPicPr>
          <p:cNvPr id="6" name="Google Shape;78;p16">
            <a:extLst>
              <a:ext uri="{FF2B5EF4-FFF2-40B4-BE49-F238E27FC236}">
                <a16:creationId xmlns:a16="http://schemas.microsoft.com/office/drawing/2014/main" id="{B4E3B334-18E3-6C7D-BB5B-8C2496328048}"/>
              </a:ext>
            </a:extLst>
          </p:cNvPr>
          <p:cNvPicPr preferRelativeResize="0"/>
          <p:nvPr/>
        </p:nvPicPr>
        <p:blipFill>
          <a:blip r:embed="rId10">
            <a:alphaModFix/>
          </a:blip>
          <a:srcRect l="53122"/>
          <a:stretch/>
        </p:blipFill>
        <p:spPr>
          <a:xfrm>
            <a:off x="8104364" y="3326307"/>
            <a:ext cx="1039636" cy="781759"/>
          </a:xfrm>
          <a:prstGeom prst="rect">
            <a:avLst/>
          </a:prstGeom>
          <a:noFill/>
          <a:ln>
            <a:noFill/>
          </a:ln>
        </p:spPr>
      </p:pic>
      <p:pic>
        <p:nvPicPr>
          <p:cNvPr id="10" name="Picture 9">
            <a:extLst>
              <a:ext uri="{FF2B5EF4-FFF2-40B4-BE49-F238E27FC236}">
                <a16:creationId xmlns:a16="http://schemas.microsoft.com/office/drawing/2014/main" id="{64761539-6522-0FCC-4F0E-CEC24FAB4CB9}"/>
              </a:ext>
            </a:extLst>
          </p:cNvPr>
          <p:cNvPicPr>
            <a:picLocks noChangeAspect="1"/>
          </p:cNvPicPr>
          <p:nvPr/>
        </p:nvPicPr>
        <p:blipFill rotWithShape="1">
          <a:blip r:embed="rId11"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774103" y="1295054"/>
            <a:ext cx="938357" cy="997980"/>
          </a:xfrm>
          <a:prstGeom prst="rect">
            <a:avLst/>
          </a:prstGeom>
        </p:spPr>
      </p:pic>
      <p:pic>
        <p:nvPicPr>
          <p:cNvPr id="11" name="Picture 10">
            <a:extLst>
              <a:ext uri="{FF2B5EF4-FFF2-40B4-BE49-F238E27FC236}">
                <a16:creationId xmlns:a16="http://schemas.microsoft.com/office/drawing/2014/main" id="{349BE64F-325F-134F-18A0-D1714384E837}"/>
              </a:ext>
            </a:extLst>
          </p:cNvPr>
          <p:cNvPicPr/>
          <p:nvPr/>
        </p:nvPicPr>
        <p:blipFill>
          <a:blip r:embed="rId12" cstate="print">
            <a:extLst>
              <a:ext uri="{28A0092B-C50C-407E-A947-70E740481C1C}">
                <a14:useLocalDpi xmlns:a14="http://schemas.microsoft.com/office/drawing/2010/main"/>
              </a:ext>
            </a:extLst>
          </a:blip>
          <a:stretch>
            <a:fillRect/>
          </a:stretch>
        </p:blipFill>
        <p:spPr>
          <a:xfrm>
            <a:off x="7675985" y="2201823"/>
            <a:ext cx="1158549" cy="777718"/>
          </a:xfrm>
          <a:prstGeom prst="rect">
            <a:avLst/>
          </a:prstGeom>
        </p:spPr>
      </p:pic>
      <p:pic>
        <p:nvPicPr>
          <p:cNvPr id="13" name="ezgif.com-crop-video">
            <a:hlinkClick r:id="" action="ppaction://media"/>
            <a:extLst>
              <a:ext uri="{FF2B5EF4-FFF2-40B4-BE49-F238E27FC236}">
                <a16:creationId xmlns:a16="http://schemas.microsoft.com/office/drawing/2014/main" id="{59179518-8573-511E-7305-9A25676B12F7}"/>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2171266" y="3452881"/>
            <a:ext cx="2254042" cy="1369737"/>
          </a:xfrm>
          <a:prstGeom prst="rect">
            <a:avLst/>
          </a:prstGeom>
        </p:spPr>
      </p:pic>
      <p:sp>
        <p:nvSpPr>
          <p:cNvPr id="3" name="TextBox 2">
            <a:extLst>
              <a:ext uri="{FF2B5EF4-FFF2-40B4-BE49-F238E27FC236}">
                <a16:creationId xmlns:a16="http://schemas.microsoft.com/office/drawing/2014/main" id="{A8A934DD-0833-D335-5032-85DAC384C40E}"/>
              </a:ext>
            </a:extLst>
          </p:cNvPr>
          <p:cNvSpPr txBox="1"/>
          <p:nvPr/>
        </p:nvSpPr>
        <p:spPr>
          <a:xfrm>
            <a:off x="1705134" y="1379107"/>
            <a:ext cx="621063" cy="369332"/>
          </a:xfrm>
          <a:prstGeom prst="rect">
            <a:avLst/>
          </a:prstGeom>
          <a:noFill/>
        </p:spPr>
        <p:txBody>
          <a:bodyPr wrap="square" rtlCol="0">
            <a:spAutoFit/>
          </a:bodyPr>
          <a:lstStyle/>
          <a:p>
            <a:r>
              <a:rPr lang="en-US" b="1" i="1" dirty="0"/>
              <a:t>EM</a:t>
            </a:r>
          </a:p>
        </p:txBody>
      </p:sp>
      <p:sp>
        <p:nvSpPr>
          <p:cNvPr id="15" name="TextBox 14">
            <a:extLst>
              <a:ext uri="{FF2B5EF4-FFF2-40B4-BE49-F238E27FC236}">
                <a16:creationId xmlns:a16="http://schemas.microsoft.com/office/drawing/2014/main" id="{A460BA9E-38E4-7D96-83B1-25CF7AAC61EB}"/>
              </a:ext>
            </a:extLst>
          </p:cNvPr>
          <p:cNvSpPr txBox="1"/>
          <p:nvPr/>
        </p:nvSpPr>
        <p:spPr>
          <a:xfrm>
            <a:off x="3158315" y="1364223"/>
            <a:ext cx="1161657" cy="369332"/>
          </a:xfrm>
          <a:prstGeom prst="rect">
            <a:avLst/>
          </a:prstGeom>
          <a:noFill/>
        </p:spPr>
        <p:txBody>
          <a:bodyPr wrap="square" rtlCol="0">
            <a:spAutoFit/>
          </a:bodyPr>
          <a:lstStyle/>
          <a:p>
            <a:r>
              <a:rPr lang="en-US" b="1" i="1" dirty="0"/>
              <a:t>Thermal</a:t>
            </a:r>
          </a:p>
        </p:txBody>
      </p:sp>
      <p:sp>
        <p:nvSpPr>
          <p:cNvPr id="16" name="TextBox 15">
            <a:extLst>
              <a:ext uri="{FF2B5EF4-FFF2-40B4-BE49-F238E27FC236}">
                <a16:creationId xmlns:a16="http://schemas.microsoft.com/office/drawing/2014/main" id="{E4090601-73A5-4971-5312-82359A80B0BC}"/>
              </a:ext>
            </a:extLst>
          </p:cNvPr>
          <p:cNvSpPr txBox="1"/>
          <p:nvPr/>
        </p:nvSpPr>
        <p:spPr>
          <a:xfrm>
            <a:off x="5870420" y="1308951"/>
            <a:ext cx="1371641" cy="369332"/>
          </a:xfrm>
          <a:prstGeom prst="rect">
            <a:avLst/>
          </a:prstGeom>
          <a:noFill/>
        </p:spPr>
        <p:txBody>
          <a:bodyPr wrap="square" rtlCol="0">
            <a:spAutoFit/>
          </a:bodyPr>
          <a:lstStyle/>
          <a:p>
            <a:r>
              <a:rPr lang="en-US" b="1" i="1" dirty="0"/>
              <a:t>Mechanic</a:t>
            </a:r>
          </a:p>
        </p:txBody>
      </p:sp>
      <p:sp>
        <p:nvSpPr>
          <p:cNvPr id="17" name="TextBox 16">
            <a:extLst>
              <a:ext uri="{FF2B5EF4-FFF2-40B4-BE49-F238E27FC236}">
                <a16:creationId xmlns:a16="http://schemas.microsoft.com/office/drawing/2014/main" id="{5873604D-E1E0-383E-F4CA-F8F62B2FE6D2}"/>
              </a:ext>
            </a:extLst>
          </p:cNvPr>
          <p:cNvSpPr txBox="1"/>
          <p:nvPr/>
        </p:nvSpPr>
        <p:spPr>
          <a:xfrm>
            <a:off x="7822821" y="1304499"/>
            <a:ext cx="1190181" cy="369332"/>
          </a:xfrm>
          <a:prstGeom prst="rect">
            <a:avLst/>
          </a:prstGeom>
          <a:noFill/>
        </p:spPr>
        <p:txBody>
          <a:bodyPr wrap="square" rtlCol="0">
            <a:spAutoFit/>
          </a:bodyPr>
          <a:lstStyle/>
          <a:p>
            <a:r>
              <a:rPr lang="en-US" b="1" i="1" dirty="0"/>
              <a:t>Magnetic</a:t>
            </a:r>
          </a:p>
        </p:txBody>
      </p:sp>
      <p:sp>
        <p:nvSpPr>
          <p:cNvPr id="18" name="TextBox 17">
            <a:extLst>
              <a:ext uri="{FF2B5EF4-FFF2-40B4-BE49-F238E27FC236}">
                <a16:creationId xmlns:a16="http://schemas.microsoft.com/office/drawing/2014/main" id="{125014B2-7500-C81D-B6DA-0B45D5BAE6BA}"/>
              </a:ext>
            </a:extLst>
          </p:cNvPr>
          <p:cNvSpPr txBox="1"/>
          <p:nvPr/>
        </p:nvSpPr>
        <p:spPr>
          <a:xfrm>
            <a:off x="573842" y="3233532"/>
            <a:ext cx="1596927" cy="369332"/>
          </a:xfrm>
          <a:prstGeom prst="rect">
            <a:avLst/>
          </a:prstGeom>
          <a:noFill/>
        </p:spPr>
        <p:txBody>
          <a:bodyPr wrap="square" rtlCol="0">
            <a:spAutoFit/>
          </a:bodyPr>
          <a:lstStyle/>
          <a:p>
            <a:r>
              <a:rPr lang="en-US" b="1" i="1" dirty="0"/>
              <a:t>Engineering</a:t>
            </a:r>
          </a:p>
        </p:txBody>
      </p:sp>
      <p:sp>
        <p:nvSpPr>
          <p:cNvPr id="19" name="TextBox 18">
            <a:extLst>
              <a:ext uri="{FF2B5EF4-FFF2-40B4-BE49-F238E27FC236}">
                <a16:creationId xmlns:a16="http://schemas.microsoft.com/office/drawing/2014/main" id="{EAAE192A-6EDB-8DA8-E0B7-C6260E8DA8AD}"/>
              </a:ext>
            </a:extLst>
          </p:cNvPr>
          <p:cNvSpPr txBox="1"/>
          <p:nvPr/>
        </p:nvSpPr>
        <p:spPr>
          <a:xfrm>
            <a:off x="2354161" y="3268215"/>
            <a:ext cx="1161657" cy="369332"/>
          </a:xfrm>
          <a:prstGeom prst="rect">
            <a:avLst/>
          </a:prstGeom>
          <a:noFill/>
        </p:spPr>
        <p:txBody>
          <a:bodyPr wrap="square" rtlCol="0">
            <a:spAutoFit/>
          </a:bodyPr>
          <a:lstStyle/>
          <a:p>
            <a:r>
              <a:rPr lang="en-US" b="1" i="1" dirty="0"/>
              <a:t>Beam</a:t>
            </a:r>
          </a:p>
        </p:txBody>
      </p:sp>
      <p:sp>
        <p:nvSpPr>
          <p:cNvPr id="20" name="TextBox 19">
            <a:extLst>
              <a:ext uri="{FF2B5EF4-FFF2-40B4-BE49-F238E27FC236}">
                <a16:creationId xmlns:a16="http://schemas.microsoft.com/office/drawing/2014/main" id="{259E0CCE-BF83-23F2-5C62-36A5FD4EB4FE}"/>
              </a:ext>
            </a:extLst>
          </p:cNvPr>
          <p:cNvSpPr txBox="1"/>
          <p:nvPr/>
        </p:nvSpPr>
        <p:spPr>
          <a:xfrm>
            <a:off x="4509699" y="3267287"/>
            <a:ext cx="1781440" cy="369332"/>
          </a:xfrm>
          <a:prstGeom prst="rect">
            <a:avLst/>
          </a:prstGeom>
          <a:noFill/>
        </p:spPr>
        <p:txBody>
          <a:bodyPr wrap="square" rtlCol="0">
            <a:spAutoFit/>
          </a:bodyPr>
          <a:lstStyle/>
          <a:p>
            <a:r>
              <a:rPr lang="en-US" b="1" i="1" dirty="0" err="1"/>
              <a:t>Multipactor</a:t>
            </a:r>
            <a:endParaRPr lang="en-US" b="1" i="1" dirty="0"/>
          </a:p>
        </p:txBody>
      </p:sp>
      <p:sp>
        <p:nvSpPr>
          <p:cNvPr id="21" name="TextBox 20">
            <a:extLst>
              <a:ext uri="{FF2B5EF4-FFF2-40B4-BE49-F238E27FC236}">
                <a16:creationId xmlns:a16="http://schemas.microsoft.com/office/drawing/2014/main" id="{65228EC1-B69C-215C-043A-AEA06693D8F0}"/>
              </a:ext>
            </a:extLst>
          </p:cNvPr>
          <p:cNvSpPr txBox="1"/>
          <p:nvPr/>
        </p:nvSpPr>
        <p:spPr>
          <a:xfrm>
            <a:off x="6542366" y="3224092"/>
            <a:ext cx="1416060" cy="369332"/>
          </a:xfrm>
          <a:prstGeom prst="rect">
            <a:avLst/>
          </a:prstGeom>
          <a:noFill/>
        </p:spPr>
        <p:txBody>
          <a:bodyPr wrap="square" rtlCol="0">
            <a:spAutoFit/>
          </a:bodyPr>
          <a:lstStyle/>
          <a:p>
            <a:r>
              <a:rPr lang="en-US" b="1" i="1" dirty="0"/>
              <a:t>Radiation</a:t>
            </a:r>
          </a:p>
        </p:txBody>
      </p:sp>
    </p:spTree>
    <p:extLst>
      <p:ext uri="{BB962C8B-B14F-4D97-AF65-F5344CB8AC3E}">
        <p14:creationId xmlns:p14="http://schemas.microsoft.com/office/powerpoint/2010/main" val="46632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33EF54-1A55-4B62-BDD9-9D0C4D1CDF4F}"/>
              </a:ext>
            </a:extLst>
          </p:cNvPr>
          <p:cNvSpPr>
            <a:spLocks noGrp="1"/>
          </p:cNvSpPr>
          <p:nvPr>
            <p:ph type="sldNum" sz="quarter" idx="12"/>
          </p:nvPr>
        </p:nvSpPr>
        <p:spPr/>
        <p:txBody>
          <a:bodyPr/>
          <a:lstStyle/>
          <a:p>
            <a:pPr defTabSz="685800" fontAlgn="auto">
              <a:spcBef>
                <a:spcPts val="0"/>
              </a:spcBef>
              <a:spcAft>
                <a:spcPts val="0"/>
              </a:spcAft>
            </a:pPr>
            <a:fld id="{B6F15528-21DE-4FAA-801E-634DDDAF4B2B}" type="slidenum">
              <a:rPr lang="en-US">
                <a:ln>
                  <a:solidFill>
                    <a:prstClr val="white"/>
                  </a:solidFill>
                </a:ln>
                <a:solidFill>
                  <a:prstClr val="black">
                    <a:tint val="75000"/>
                  </a:prstClr>
                </a:solidFill>
                <a:latin typeface="Calibri"/>
                <a:cs typeface="+mn-cs"/>
              </a:rPr>
              <a:pPr defTabSz="685800" fontAlgn="auto">
                <a:spcBef>
                  <a:spcPts val="0"/>
                </a:spcBef>
                <a:spcAft>
                  <a:spcPts val="0"/>
                </a:spcAft>
              </a:pPr>
              <a:t>8</a:t>
            </a:fld>
            <a:endParaRPr lang="en-US" dirty="0">
              <a:ln>
                <a:solidFill>
                  <a:prstClr val="white"/>
                </a:solidFill>
              </a:ln>
              <a:solidFill>
                <a:prstClr val="black">
                  <a:tint val="75000"/>
                </a:prstClr>
              </a:solidFill>
              <a:latin typeface="Calibri"/>
              <a:cs typeface="+mn-cs"/>
            </a:endParaRPr>
          </a:p>
        </p:txBody>
      </p:sp>
      <p:sp>
        <p:nvSpPr>
          <p:cNvPr id="7" name="TextBox 6">
            <a:extLst>
              <a:ext uri="{FF2B5EF4-FFF2-40B4-BE49-F238E27FC236}">
                <a16:creationId xmlns:a16="http://schemas.microsoft.com/office/drawing/2014/main" id="{F0813938-77FB-4F04-BA6F-D3BA46A28F49}"/>
              </a:ext>
            </a:extLst>
          </p:cNvPr>
          <p:cNvSpPr txBox="1"/>
          <p:nvPr/>
        </p:nvSpPr>
        <p:spPr>
          <a:xfrm>
            <a:off x="0" y="24213"/>
            <a:ext cx="8894107" cy="400110"/>
          </a:xfrm>
          <a:prstGeom prst="rect">
            <a:avLst/>
          </a:prstGeom>
          <a:noFill/>
        </p:spPr>
        <p:txBody>
          <a:bodyPr wrap="square" rtlCol="0">
            <a:spAutoFit/>
          </a:bodyPr>
          <a:lstStyle/>
          <a:p>
            <a:pPr defTabSz="685800" fontAlgn="auto">
              <a:spcBef>
                <a:spcPts val="0"/>
              </a:spcBef>
              <a:spcAft>
                <a:spcPts val="0"/>
              </a:spcAft>
            </a:pPr>
            <a:r>
              <a:rPr lang="en-US" sz="2000" b="1" dirty="0">
                <a:solidFill>
                  <a:srgbClr val="0070C0"/>
                </a:solidFill>
                <a:latin typeface="Arial" panose="020B0604020202020204" pitchFamily="34" charset="0"/>
                <a:cs typeface="Arial" panose="020B0604020202020204" pitchFamily="34" charset="0"/>
              </a:rPr>
              <a:t>In-house Capabilities</a:t>
            </a:r>
            <a:r>
              <a:rPr lang="en-US" sz="2000" b="1" i="1" dirty="0">
                <a:solidFill>
                  <a:srgbClr val="0070C0"/>
                </a:solidFill>
                <a:latin typeface="Arial" panose="020B0604020202020204" pitchFamily="34" charset="0"/>
                <a:cs typeface="Arial" panose="020B0604020202020204" pitchFamily="34" charset="0"/>
              </a:rPr>
              <a:t>: Fabrication and Bench Measurements</a:t>
            </a:r>
            <a:endParaRPr lang="en-US" sz="2000" b="1" dirty="0">
              <a:solidFill>
                <a:srgbClr val="0070C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D7E61FB-C2F4-41C7-9749-AA0BE1FA1A31}"/>
              </a:ext>
            </a:extLst>
          </p:cNvPr>
          <p:cNvSpPr/>
          <p:nvPr/>
        </p:nvSpPr>
        <p:spPr>
          <a:xfrm>
            <a:off x="211788" y="483518"/>
            <a:ext cx="8572679" cy="584775"/>
          </a:xfrm>
          <a:prstGeom prst="rect">
            <a:avLst/>
          </a:prstGeom>
        </p:spPr>
        <p:txBody>
          <a:bodyPr wrap="square">
            <a:spAutoFit/>
          </a:bodyPr>
          <a:lstStyle/>
          <a:p>
            <a:pPr algn="just" defTabSz="685800" fontAlgn="auto">
              <a:spcBef>
                <a:spcPts val="0"/>
              </a:spcBef>
              <a:spcAft>
                <a:spcPts val="0"/>
              </a:spcAft>
            </a:pPr>
            <a:r>
              <a:rPr lang="en-US" sz="1600" dirty="0">
                <a:solidFill>
                  <a:srgbClr val="262626"/>
                </a:solidFill>
                <a:latin typeface="Times New Roman" panose="02020603050405020304" pitchFamily="18" charset="0"/>
                <a:cs typeface="Times New Roman" panose="02020603050405020304" pitchFamily="18" charset="0"/>
              </a:rPr>
              <a:t>Currently, Euclid’s strategy of accelerator fabrication is the turn-key solution: the in-house design, fabrication, and measurement, excluding the brazing at the partner shop. </a:t>
            </a:r>
            <a:endParaRPr lang="en-US" sz="1600" dirty="0">
              <a:solidFill>
                <a:prstClr val="black"/>
              </a:solidFill>
              <a:latin typeface="Times New Roman" panose="02020603050405020304" pitchFamily="18" charset="0"/>
              <a:cs typeface="Times New Roman" panose="02020603050405020304" pitchFamily="18" charset="0"/>
            </a:endParaRPr>
          </a:p>
        </p:txBody>
      </p:sp>
      <p:pic>
        <p:nvPicPr>
          <p:cNvPr id="9" name="Google Shape;128;g2d96e1f9975_0_0">
            <a:extLst>
              <a:ext uri="{FF2B5EF4-FFF2-40B4-BE49-F238E27FC236}">
                <a16:creationId xmlns:a16="http://schemas.microsoft.com/office/drawing/2014/main" id="{D447569D-7AF1-DE97-DB2D-6BCA1879DE62}"/>
              </a:ext>
            </a:extLst>
          </p:cNvPr>
          <p:cNvPicPr preferRelativeResize="0"/>
          <p:nvPr/>
        </p:nvPicPr>
        <p:blipFill>
          <a:blip r:embed="rId2">
            <a:alphaModFix/>
          </a:blip>
          <a:srcRect r="20461"/>
          <a:stretch/>
        </p:blipFill>
        <p:spPr>
          <a:xfrm>
            <a:off x="107505" y="1136788"/>
            <a:ext cx="2095150" cy="1867010"/>
          </a:xfrm>
          <a:prstGeom prst="rect">
            <a:avLst/>
          </a:prstGeom>
          <a:noFill/>
          <a:ln>
            <a:noFill/>
          </a:ln>
        </p:spPr>
      </p:pic>
      <p:pic>
        <p:nvPicPr>
          <p:cNvPr id="10" name="Google Shape;113;g327f6a6ca02_0_1">
            <a:extLst>
              <a:ext uri="{FF2B5EF4-FFF2-40B4-BE49-F238E27FC236}">
                <a16:creationId xmlns:a16="http://schemas.microsoft.com/office/drawing/2014/main" id="{34DA7081-4EF8-A805-7D05-093E20B82269}"/>
              </a:ext>
            </a:extLst>
          </p:cNvPr>
          <p:cNvPicPr preferRelativeResize="0"/>
          <p:nvPr/>
        </p:nvPicPr>
        <p:blipFill rotWithShape="1">
          <a:blip r:embed="rId3">
            <a:alphaModFix/>
          </a:blip>
          <a:srcRect r="8483"/>
          <a:stretch/>
        </p:blipFill>
        <p:spPr>
          <a:xfrm>
            <a:off x="2303748" y="1132776"/>
            <a:ext cx="1463494" cy="1871022"/>
          </a:xfrm>
          <a:prstGeom prst="rect">
            <a:avLst/>
          </a:prstGeom>
          <a:noFill/>
          <a:ln>
            <a:noFill/>
          </a:ln>
        </p:spPr>
      </p:pic>
      <p:pic>
        <p:nvPicPr>
          <p:cNvPr id="12" name="Picture 11" descr="A computer on a table&#10;&#10;Description automatically generated with medium confidence">
            <a:extLst>
              <a:ext uri="{FF2B5EF4-FFF2-40B4-BE49-F238E27FC236}">
                <a16:creationId xmlns:a16="http://schemas.microsoft.com/office/drawing/2014/main" id="{36FBDE1F-3E58-BB7B-4DB3-7E2ADA8A68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4350" y="3134371"/>
            <a:ext cx="1195139" cy="1584601"/>
          </a:xfrm>
          <a:prstGeom prst="rect">
            <a:avLst/>
          </a:prstGeom>
        </p:spPr>
      </p:pic>
      <p:sp>
        <p:nvSpPr>
          <p:cNvPr id="13" name="Google Shape;115;g327f6a6ca02_0_1">
            <a:extLst>
              <a:ext uri="{FF2B5EF4-FFF2-40B4-BE49-F238E27FC236}">
                <a16:creationId xmlns:a16="http://schemas.microsoft.com/office/drawing/2014/main" id="{7E463EC1-E16E-5BEB-1790-A5800932F4D5}"/>
              </a:ext>
            </a:extLst>
          </p:cNvPr>
          <p:cNvSpPr txBox="1"/>
          <p:nvPr/>
        </p:nvSpPr>
        <p:spPr>
          <a:xfrm>
            <a:off x="2303748" y="1131590"/>
            <a:ext cx="1463494" cy="461643"/>
          </a:xfrm>
          <a:prstGeom prst="rect">
            <a:avLst/>
          </a:prstGeom>
          <a:solidFill>
            <a:schemeClr val="tx1">
              <a:lumMod val="65000"/>
              <a:lumOff val="35000"/>
            </a:schemeClr>
          </a:solidFill>
          <a:ln>
            <a:noFill/>
          </a:ln>
        </p:spPr>
        <p:txBody>
          <a:bodyPr spcFirstLastPara="1" wrap="square" lIns="68569" tIns="68569" rIns="68569" bIns="68569" anchor="t" anchorCtr="0">
            <a:spAutoFit/>
          </a:bodyPr>
          <a:lstStyle/>
          <a:p>
            <a:r>
              <a:rPr lang="en-US" sz="1050" b="1" dirty="0">
                <a:solidFill>
                  <a:srgbClr val="FFFF00"/>
                </a:solidFill>
              </a:rPr>
              <a:t>MBE system for Cs</a:t>
            </a:r>
            <a:r>
              <a:rPr lang="en-US" sz="1050" b="1" baseline="-25000" dirty="0">
                <a:solidFill>
                  <a:srgbClr val="FFFF00"/>
                </a:solidFill>
              </a:rPr>
              <a:t>3</a:t>
            </a:r>
            <a:r>
              <a:rPr lang="en-US" sz="1050" b="1" dirty="0">
                <a:solidFill>
                  <a:srgbClr val="FFFF00"/>
                </a:solidFill>
              </a:rPr>
              <a:t>Sb/Cs</a:t>
            </a:r>
            <a:r>
              <a:rPr lang="en-US" sz="1050" b="1" baseline="-25000" dirty="0">
                <a:solidFill>
                  <a:srgbClr val="FFFF00"/>
                </a:solidFill>
              </a:rPr>
              <a:t>2</a:t>
            </a:r>
            <a:r>
              <a:rPr lang="en-US" sz="1050" b="1" dirty="0">
                <a:solidFill>
                  <a:srgbClr val="FFFF00"/>
                </a:solidFill>
              </a:rPr>
              <a:t>Te</a:t>
            </a:r>
            <a:endParaRPr sz="1050" b="1" dirty="0">
              <a:solidFill>
                <a:srgbClr val="FFFF00"/>
              </a:solidFill>
            </a:endParaRPr>
          </a:p>
        </p:txBody>
      </p:sp>
      <p:sp>
        <p:nvSpPr>
          <p:cNvPr id="14" name="Google Shape;115;g327f6a6ca02_0_1">
            <a:extLst>
              <a:ext uri="{FF2B5EF4-FFF2-40B4-BE49-F238E27FC236}">
                <a16:creationId xmlns:a16="http://schemas.microsoft.com/office/drawing/2014/main" id="{76386C37-F7EB-BFF6-79FB-EC6B7D094899}"/>
              </a:ext>
            </a:extLst>
          </p:cNvPr>
          <p:cNvSpPr txBox="1"/>
          <p:nvPr/>
        </p:nvSpPr>
        <p:spPr>
          <a:xfrm>
            <a:off x="4463988" y="3121938"/>
            <a:ext cx="1195139" cy="477031"/>
          </a:xfrm>
          <a:prstGeom prst="rect">
            <a:avLst/>
          </a:prstGeom>
          <a:solidFill>
            <a:schemeClr val="tx1">
              <a:lumMod val="65000"/>
              <a:lumOff val="35000"/>
            </a:schemeClr>
          </a:solidFill>
          <a:ln>
            <a:noFill/>
          </a:ln>
        </p:spPr>
        <p:txBody>
          <a:bodyPr spcFirstLastPara="1" wrap="square" lIns="68569" tIns="68569" rIns="68569" bIns="68569" anchor="t" anchorCtr="0">
            <a:spAutoFit/>
          </a:bodyPr>
          <a:lstStyle>
            <a:defPPr>
              <a:defRPr lang="en-US"/>
            </a:defPPr>
            <a:lvl1pPr>
              <a:lnSpc>
                <a:spcPts val="900"/>
              </a:lnSpc>
              <a:defRPr sz="1050" b="1">
                <a:solidFill>
                  <a:srgbClr val="FFFF00"/>
                </a:solidFill>
              </a:defRPr>
            </a:lvl1pPr>
          </a:lstStyle>
          <a:p>
            <a:r>
              <a:rPr lang="en-US" dirty="0"/>
              <a:t>Sub-nm vibration meas.</a:t>
            </a:r>
            <a:endParaRPr dirty="0"/>
          </a:p>
        </p:txBody>
      </p:sp>
      <p:pic>
        <p:nvPicPr>
          <p:cNvPr id="16" name="Picture 15" descr="A picture containing appliance, table&#10;&#10;Description automatically generated">
            <a:extLst>
              <a:ext uri="{FF2B5EF4-FFF2-40B4-BE49-F238E27FC236}">
                <a16:creationId xmlns:a16="http://schemas.microsoft.com/office/drawing/2014/main" id="{0BA5BA83-31AF-9F17-7CB5-641A5B72371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3611" y="3147814"/>
            <a:ext cx="2095150" cy="1571363"/>
          </a:xfrm>
          <a:prstGeom prst="rect">
            <a:avLst/>
          </a:prstGeom>
        </p:spPr>
      </p:pic>
      <p:pic>
        <p:nvPicPr>
          <p:cNvPr id="18" name="Picture 17" descr="A picture containing indoor, computer, computer, table&#10;&#10;Description automatically generated">
            <a:extLst>
              <a:ext uri="{FF2B5EF4-FFF2-40B4-BE49-F238E27FC236}">
                <a16:creationId xmlns:a16="http://schemas.microsoft.com/office/drawing/2014/main" id="{1A7BD10F-F4FE-588C-2DC1-00FEAFE4E19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303748" y="3147813"/>
            <a:ext cx="2095150" cy="1571363"/>
          </a:xfrm>
          <a:prstGeom prst="rect">
            <a:avLst/>
          </a:prstGeom>
        </p:spPr>
      </p:pic>
      <p:sp>
        <p:nvSpPr>
          <p:cNvPr id="19" name="Google Shape;115;g327f6a6ca02_0_1">
            <a:extLst>
              <a:ext uri="{FF2B5EF4-FFF2-40B4-BE49-F238E27FC236}">
                <a16:creationId xmlns:a16="http://schemas.microsoft.com/office/drawing/2014/main" id="{F0CA0145-1006-0C36-BEC0-7BFC7E698392}"/>
              </a:ext>
            </a:extLst>
          </p:cNvPr>
          <p:cNvSpPr txBox="1"/>
          <p:nvPr/>
        </p:nvSpPr>
        <p:spPr>
          <a:xfrm>
            <a:off x="107504" y="1126054"/>
            <a:ext cx="2095150" cy="300060"/>
          </a:xfrm>
          <a:prstGeom prst="rect">
            <a:avLst/>
          </a:prstGeom>
          <a:solidFill>
            <a:schemeClr val="tx1">
              <a:lumMod val="65000"/>
              <a:lumOff val="35000"/>
            </a:schemeClr>
          </a:solidFill>
          <a:ln>
            <a:noFill/>
          </a:ln>
        </p:spPr>
        <p:txBody>
          <a:bodyPr spcFirstLastPara="1" wrap="square" lIns="68569" tIns="68569" rIns="68569" bIns="68569" anchor="t" anchorCtr="0">
            <a:spAutoFit/>
          </a:bodyPr>
          <a:lstStyle/>
          <a:p>
            <a:r>
              <a:rPr lang="en-US" sz="1050" b="1" dirty="0">
                <a:solidFill>
                  <a:srgbClr val="FFFF00"/>
                </a:solidFill>
              </a:rPr>
              <a:t>High precision turning/milling</a:t>
            </a:r>
          </a:p>
        </p:txBody>
      </p:sp>
      <p:sp>
        <p:nvSpPr>
          <p:cNvPr id="20" name="Google Shape;115;g327f6a6ca02_0_1">
            <a:extLst>
              <a:ext uri="{FF2B5EF4-FFF2-40B4-BE49-F238E27FC236}">
                <a16:creationId xmlns:a16="http://schemas.microsoft.com/office/drawing/2014/main" id="{71E1F074-CE93-23A5-8457-94CDF18F9858}"/>
              </a:ext>
            </a:extLst>
          </p:cNvPr>
          <p:cNvSpPr txBox="1"/>
          <p:nvPr/>
        </p:nvSpPr>
        <p:spPr>
          <a:xfrm>
            <a:off x="123611" y="3143138"/>
            <a:ext cx="2095150" cy="300060"/>
          </a:xfrm>
          <a:prstGeom prst="rect">
            <a:avLst/>
          </a:prstGeom>
          <a:solidFill>
            <a:schemeClr val="tx1">
              <a:lumMod val="65000"/>
              <a:lumOff val="35000"/>
            </a:schemeClr>
          </a:solidFill>
          <a:ln>
            <a:noFill/>
          </a:ln>
        </p:spPr>
        <p:txBody>
          <a:bodyPr spcFirstLastPara="1" wrap="square" lIns="68569" tIns="68569" rIns="68569" bIns="68569" anchor="t" anchorCtr="0">
            <a:spAutoFit/>
          </a:bodyPr>
          <a:lstStyle/>
          <a:p>
            <a:r>
              <a:rPr lang="en-US" sz="1050" b="1" dirty="0">
                <a:solidFill>
                  <a:srgbClr val="FFFF00"/>
                </a:solidFill>
              </a:rPr>
              <a:t>RF Bench test</a:t>
            </a:r>
          </a:p>
        </p:txBody>
      </p:sp>
      <p:sp>
        <p:nvSpPr>
          <p:cNvPr id="21" name="Google Shape;115;g327f6a6ca02_0_1">
            <a:extLst>
              <a:ext uri="{FF2B5EF4-FFF2-40B4-BE49-F238E27FC236}">
                <a16:creationId xmlns:a16="http://schemas.microsoft.com/office/drawing/2014/main" id="{5BD0323B-214C-A818-9810-EB5119C72B11}"/>
              </a:ext>
            </a:extLst>
          </p:cNvPr>
          <p:cNvSpPr txBox="1"/>
          <p:nvPr/>
        </p:nvSpPr>
        <p:spPr>
          <a:xfrm>
            <a:off x="2303748" y="3143138"/>
            <a:ext cx="2095150" cy="300060"/>
          </a:xfrm>
          <a:prstGeom prst="rect">
            <a:avLst/>
          </a:prstGeom>
          <a:solidFill>
            <a:schemeClr val="tx1">
              <a:lumMod val="65000"/>
              <a:lumOff val="35000"/>
            </a:schemeClr>
          </a:solidFill>
          <a:ln>
            <a:noFill/>
          </a:ln>
        </p:spPr>
        <p:txBody>
          <a:bodyPr spcFirstLastPara="1" wrap="square" lIns="68569" tIns="68569" rIns="68569" bIns="68569" anchor="t" anchorCtr="0">
            <a:spAutoFit/>
          </a:bodyPr>
          <a:lstStyle/>
          <a:p>
            <a:r>
              <a:rPr lang="en-US" sz="1050" b="1" dirty="0">
                <a:solidFill>
                  <a:srgbClr val="FFFF00"/>
                </a:solidFill>
              </a:rPr>
              <a:t>3D magnetic field mapping</a:t>
            </a:r>
          </a:p>
        </p:txBody>
      </p:sp>
      <p:pic>
        <p:nvPicPr>
          <p:cNvPr id="22" name="Google Shape;202;g3284a0e3d6b_0_25">
            <a:extLst>
              <a:ext uri="{FF2B5EF4-FFF2-40B4-BE49-F238E27FC236}">
                <a16:creationId xmlns:a16="http://schemas.microsoft.com/office/drawing/2014/main" id="{CC137C03-DEE6-9913-EACC-72C2B77BDD25}"/>
              </a:ext>
            </a:extLst>
          </p:cNvPr>
          <p:cNvPicPr preferRelativeResize="0"/>
          <p:nvPr/>
        </p:nvPicPr>
        <p:blipFill>
          <a:blip r:embed="rId7">
            <a:alphaModFix/>
          </a:blip>
          <a:stretch>
            <a:fillRect/>
          </a:stretch>
        </p:blipFill>
        <p:spPr>
          <a:xfrm>
            <a:off x="3878817" y="1132776"/>
            <a:ext cx="1881315" cy="1871022"/>
          </a:xfrm>
          <a:prstGeom prst="rect">
            <a:avLst/>
          </a:prstGeom>
          <a:noFill/>
          <a:ln>
            <a:noFill/>
          </a:ln>
        </p:spPr>
      </p:pic>
      <p:sp>
        <p:nvSpPr>
          <p:cNvPr id="23" name="Google Shape;115;g327f6a6ca02_0_1">
            <a:extLst>
              <a:ext uri="{FF2B5EF4-FFF2-40B4-BE49-F238E27FC236}">
                <a16:creationId xmlns:a16="http://schemas.microsoft.com/office/drawing/2014/main" id="{75406525-8A85-3605-3990-7FEB570C92D6}"/>
              </a:ext>
            </a:extLst>
          </p:cNvPr>
          <p:cNvSpPr txBox="1"/>
          <p:nvPr/>
        </p:nvSpPr>
        <p:spPr>
          <a:xfrm>
            <a:off x="3877460" y="1115258"/>
            <a:ext cx="1881315" cy="300060"/>
          </a:xfrm>
          <a:prstGeom prst="rect">
            <a:avLst/>
          </a:prstGeom>
          <a:solidFill>
            <a:schemeClr val="tx1">
              <a:lumMod val="65000"/>
              <a:lumOff val="35000"/>
            </a:schemeClr>
          </a:solidFill>
          <a:ln>
            <a:noFill/>
          </a:ln>
        </p:spPr>
        <p:txBody>
          <a:bodyPr spcFirstLastPara="1" wrap="square" lIns="68569" tIns="68569" rIns="68569" bIns="68569" anchor="t" anchorCtr="0">
            <a:spAutoFit/>
          </a:bodyPr>
          <a:lstStyle/>
          <a:p>
            <a:r>
              <a:rPr lang="en-US" sz="1050" b="1" dirty="0">
                <a:solidFill>
                  <a:srgbClr val="FFFF00"/>
                </a:solidFill>
              </a:rPr>
              <a:t>fs laser </a:t>
            </a:r>
            <a:r>
              <a:rPr lang="en-US" sz="1050" b="1" dirty="0" err="1">
                <a:solidFill>
                  <a:srgbClr val="FFFF00"/>
                </a:solidFill>
              </a:rPr>
              <a:t>microfabriction</a:t>
            </a:r>
            <a:endParaRPr lang="en-US" sz="1050" b="1" dirty="0">
              <a:solidFill>
                <a:srgbClr val="FFFF00"/>
              </a:solidFill>
            </a:endParaRPr>
          </a:p>
        </p:txBody>
      </p:sp>
      <p:pic>
        <p:nvPicPr>
          <p:cNvPr id="24" name="Picture 4">
            <a:extLst>
              <a:ext uri="{FF2B5EF4-FFF2-40B4-BE49-F238E27FC236}">
                <a16:creationId xmlns:a16="http://schemas.microsoft.com/office/drawing/2014/main" id="{ABE0F744-5E32-F897-5C68-7078F2619AD4}"/>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8101975" y="3831890"/>
            <a:ext cx="923745" cy="88433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picture containing indoor, cluttered, dirty&#10;&#10;Description automatically generated">
            <a:extLst>
              <a:ext uri="{FF2B5EF4-FFF2-40B4-BE49-F238E27FC236}">
                <a16:creationId xmlns:a16="http://schemas.microsoft.com/office/drawing/2014/main" id="{F3BB4114-75C6-C8C6-5986-7879B899E25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60132" y="3132062"/>
            <a:ext cx="2115880" cy="1586910"/>
          </a:xfrm>
          <a:prstGeom prst="rect">
            <a:avLst/>
          </a:prstGeom>
        </p:spPr>
      </p:pic>
      <p:sp>
        <p:nvSpPr>
          <p:cNvPr id="26" name="Google Shape;115;g327f6a6ca02_0_1">
            <a:extLst>
              <a:ext uri="{FF2B5EF4-FFF2-40B4-BE49-F238E27FC236}">
                <a16:creationId xmlns:a16="http://schemas.microsoft.com/office/drawing/2014/main" id="{59346423-88E2-927D-F89C-B77E1CA4FBBB}"/>
              </a:ext>
            </a:extLst>
          </p:cNvPr>
          <p:cNvSpPr txBox="1"/>
          <p:nvPr/>
        </p:nvSpPr>
        <p:spPr>
          <a:xfrm>
            <a:off x="5811896" y="3116970"/>
            <a:ext cx="1617176" cy="300060"/>
          </a:xfrm>
          <a:prstGeom prst="rect">
            <a:avLst/>
          </a:prstGeom>
          <a:solidFill>
            <a:schemeClr val="tx1">
              <a:lumMod val="65000"/>
              <a:lumOff val="35000"/>
            </a:schemeClr>
          </a:solidFill>
          <a:ln>
            <a:noFill/>
          </a:ln>
        </p:spPr>
        <p:txBody>
          <a:bodyPr spcFirstLastPara="1" wrap="square" lIns="68569" tIns="68569" rIns="68569" bIns="68569" anchor="t" anchorCtr="0">
            <a:spAutoFit/>
          </a:bodyPr>
          <a:lstStyle/>
          <a:p>
            <a:r>
              <a:rPr lang="en-US" sz="1050" b="1" dirty="0">
                <a:solidFill>
                  <a:srgbClr val="FFFF00"/>
                </a:solidFill>
              </a:rPr>
              <a:t>Cleanroom assembling</a:t>
            </a:r>
            <a:endParaRPr sz="1050" b="1" dirty="0">
              <a:solidFill>
                <a:srgbClr val="FFFF00"/>
              </a:solidFill>
            </a:endParaRPr>
          </a:p>
        </p:txBody>
      </p:sp>
      <p:sp>
        <p:nvSpPr>
          <p:cNvPr id="27" name="Google Shape;115;g327f6a6ca02_0_1">
            <a:extLst>
              <a:ext uri="{FF2B5EF4-FFF2-40B4-BE49-F238E27FC236}">
                <a16:creationId xmlns:a16="http://schemas.microsoft.com/office/drawing/2014/main" id="{FA57F9FD-AA92-32B7-3C67-E9A613996EA6}"/>
              </a:ext>
            </a:extLst>
          </p:cNvPr>
          <p:cNvSpPr txBox="1"/>
          <p:nvPr/>
        </p:nvSpPr>
        <p:spPr>
          <a:xfrm>
            <a:off x="8101975" y="3500265"/>
            <a:ext cx="952393" cy="369310"/>
          </a:xfrm>
          <a:prstGeom prst="rect">
            <a:avLst/>
          </a:prstGeom>
          <a:solidFill>
            <a:schemeClr val="tx1">
              <a:lumMod val="65000"/>
              <a:lumOff val="35000"/>
            </a:schemeClr>
          </a:solidFill>
          <a:ln>
            <a:noFill/>
          </a:ln>
        </p:spPr>
        <p:txBody>
          <a:bodyPr spcFirstLastPara="1" wrap="square" lIns="68569" tIns="68569" rIns="68569" bIns="68569" anchor="t" anchorCtr="0">
            <a:spAutoFit/>
          </a:bodyPr>
          <a:lstStyle>
            <a:defPPr>
              <a:defRPr lang="en-US"/>
            </a:defPPr>
            <a:lvl1pPr>
              <a:lnSpc>
                <a:spcPts val="600"/>
              </a:lnSpc>
              <a:defRPr sz="1050" b="1">
                <a:solidFill>
                  <a:srgbClr val="FFFF00"/>
                </a:solidFill>
              </a:defRPr>
            </a:lvl1pPr>
          </a:lstStyle>
          <a:p>
            <a:pPr>
              <a:lnSpc>
                <a:spcPts val="900"/>
              </a:lnSpc>
            </a:pPr>
            <a:r>
              <a:rPr lang="en-US" dirty="0"/>
              <a:t>DC/RF sputtering</a:t>
            </a:r>
          </a:p>
        </p:txBody>
      </p:sp>
      <p:pic>
        <p:nvPicPr>
          <p:cNvPr id="28" name="Google Shape;103;p4" descr="A machine in a room&#10;&#10;Description automatically generated with low confidence">
            <a:extLst>
              <a:ext uri="{FF2B5EF4-FFF2-40B4-BE49-F238E27FC236}">
                <a16:creationId xmlns:a16="http://schemas.microsoft.com/office/drawing/2014/main" id="{7BC7A4A7-8371-3C78-2251-F83734290DE8}"/>
              </a:ext>
            </a:extLst>
          </p:cNvPr>
          <p:cNvPicPr preferRelativeResize="0"/>
          <p:nvPr/>
        </p:nvPicPr>
        <p:blipFill rotWithShape="1">
          <a:blip r:embed="rId10">
            <a:alphaModFix/>
          </a:blip>
          <a:srcRect l="26425"/>
          <a:stretch/>
        </p:blipFill>
        <p:spPr>
          <a:xfrm>
            <a:off x="5816143" y="1115258"/>
            <a:ext cx="1612929" cy="1888539"/>
          </a:xfrm>
          <a:prstGeom prst="rect">
            <a:avLst/>
          </a:prstGeom>
          <a:noFill/>
          <a:ln>
            <a:noFill/>
          </a:ln>
        </p:spPr>
      </p:pic>
      <p:sp>
        <p:nvSpPr>
          <p:cNvPr id="29" name="Google Shape;115;g327f6a6ca02_0_1">
            <a:extLst>
              <a:ext uri="{FF2B5EF4-FFF2-40B4-BE49-F238E27FC236}">
                <a16:creationId xmlns:a16="http://schemas.microsoft.com/office/drawing/2014/main" id="{2C0F16F8-8C8C-8724-E035-92E503D9FAEF}"/>
              </a:ext>
            </a:extLst>
          </p:cNvPr>
          <p:cNvSpPr txBox="1"/>
          <p:nvPr/>
        </p:nvSpPr>
        <p:spPr>
          <a:xfrm>
            <a:off x="5815659" y="1115258"/>
            <a:ext cx="1612930" cy="300060"/>
          </a:xfrm>
          <a:prstGeom prst="rect">
            <a:avLst/>
          </a:prstGeom>
          <a:solidFill>
            <a:schemeClr val="tx1">
              <a:lumMod val="65000"/>
              <a:lumOff val="35000"/>
            </a:schemeClr>
          </a:solidFill>
          <a:ln>
            <a:noFill/>
          </a:ln>
        </p:spPr>
        <p:txBody>
          <a:bodyPr spcFirstLastPara="1" wrap="square" lIns="68569" tIns="68569" rIns="68569" bIns="68569" anchor="t" anchorCtr="0">
            <a:spAutoFit/>
          </a:bodyPr>
          <a:lstStyle/>
          <a:p>
            <a:r>
              <a:rPr lang="en-US" sz="1050" b="1" dirty="0">
                <a:solidFill>
                  <a:srgbClr val="FFFF00"/>
                </a:solidFill>
              </a:rPr>
              <a:t>CVD Reactor</a:t>
            </a:r>
          </a:p>
        </p:txBody>
      </p:sp>
      <p:pic>
        <p:nvPicPr>
          <p:cNvPr id="31" name="Picture 30">
            <a:extLst>
              <a:ext uri="{FF2B5EF4-FFF2-40B4-BE49-F238E27FC236}">
                <a16:creationId xmlns:a16="http://schemas.microsoft.com/office/drawing/2014/main" id="{060270CA-2570-FE99-65FE-25F59842E7ED}"/>
              </a:ext>
            </a:extLst>
          </p:cNvPr>
          <p:cNvPicPr>
            <a:picLocks noChangeAspect="1"/>
          </p:cNvPicPr>
          <p:nvPr/>
        </p:nvPicPr>
        <p:blipFill>
          <a:blip r:embed="rId11"/>
          <a:stretch>
            <a:fillRect/>
          </a:stretch>
        </p:blipFill>
        <p:spPr>
          <a:xfrm>
            <a:off x="7668344" y="1404520"/>
            <a:ext cx="1368151" cy="962369"/>
          </a:xfrm>
          <a:prstGeom prst="rect">
            <a:avLst/>
          </a:prstGeom>
        </p:spPr>
      </p:pic>
      <p:sp>
        <p:nvSpPr>
          <p:cNvPr id="32" name="Google Shape;115;g327f6a6ca02_0_1">
            <a:extLst>
              <a:ext uri="{FF2B5EF4-FFF2-40B4-BE49-F238E27FC236}">
                <a16:creationId xmlns:a16="http://schemas.microsoft.com/office/drawing/2014/main" id="{3DE014C3-4385-B365-DE5C-E1A6E3A5DE4B}"/>
              </a:ext>
            </a:extLst>
          </p:cNvPr>
          <p:cNvSpPr txBox="1"/>
          <p:nvPr/>
        </p:nvSpPr>
        <p:spPr>
          <a:xfrm>
            <a:off x="7668344" y="1110622"/>
            <a:ext cx="1368151" cy="300060"/>
          </a:xfrm>
          <a:prstGeom prst="rect">
            <a:avLst/>
          </a:prstGeom>
          <a:solidFill>
            <a:schemeClr val="tx1">
              <a:lumMod val="65000"/>
              <a:lumOff val="35000"/>
            </a:schemeClr>
          </a:solidFill>
          <a:ln>
            <a:noFill/>
          </a:ln>
        </p:spPr>
        <p:txBody>
          <a:bodyPr spcFirstLastPara="1" wrap="square" lIns="68569" tIns="68569" rIns="68569" bIns="68569" anchor="t" anchorCtr="0">
            <a:spAutoFit/>
          </a:bodyPr>
          <a:lstStyle/>
          <a:p>
            <a:r>
              <a:rPr lang="en-US" sz="1050" b="1" dirty="0">
                <a:solidFill>
                  <a:srgbClr val="FFFF00"/>
                </a:solidFill>
              </a:rPr>
              <a:t>HPHT Reactor</a:t>
            </a:r>
          </a:p>
        </p:txBody>
      </p:sp>
      <p:pic>
        <p:nvPicPr>
          <p:cNvPr id="3" name="Picture 2" descr="A picture containing indoor, wall, floor, area&#10;&#10;Description automatically generated">
            <a:extLst>
              <a:ext uri="{FF2B5EF4-FFF2-40B4-BE49-F238E27FC236}">
                <a16:creationId xmlns:a16="http://schemas.microsoft.com/office/drawing/2014/main" id="{5673450E-5647-62B9-D2AE-6E319D0AB28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4703" t="10412" r="32437" b="10396"/>
          <a:stretch/>
        </p:blipFill>
        <p:spPr>
          <a:xfrm>
            <a:off x="7912017" y="2422810"/>
            <a:ext cx="1136546" cy="957774"/>
          </a:xfrm>
          <a:prstGeom prst="rect">
            <a:avLst/>
          </a:prstGeom>
        </p:spPr>
      </p:pic>
      <p:sp>
        <p:nvSpPr>
          <p:cNvPr id="4" name="Google Shape;115;g327f6a6ca02_0_1">
            <a:extLst>
              <a:ext uri="{FF2B5EF4-FFF2-40B4-BE49-F238E27FC236}">
                <a16:creationId xmlns:a16="http://schemas.microsoft.com/office/drawing/2014/main" id="{E8F9982D-A9A6-5E94-9068-D2A6D7A911A8}"/>
              </a:ext>
            </a:extLst>
          </p:cNvPr>
          <p:cNvSpPr txBox="1"/>
          <p:nvPr/>
        </p:nvSpPr>
        <p:spPr>
          <a:xfrm>
            <a:off x="7912016" y="2408619"/>
            <a:ext cx="952393" cy="215421"/>
          </a:xfrm>
          <a:prstGeom prst="rect">
            <a:avLst/>
          </a:prstGeom>
          <a:solidFill>
            <a:schemeClr val="tx1">
              <a:lumMod val="65000"/>
              <a:lumOff val="35000"/>
            </a:schemeClr>
          </a:solidFill>
          <a:ln>
            <a:noFill/>
          </a:ln>
        </p:spPr>
        <p:txBody>
          <a:bodyPr spcFirstLastPara="1" wrap="square" lIns="68569" tIns="68569" rIns="68569" bIns="68569" anchor="t" anchorCtr="0">
            <a:spAutoFit/>
          </a:bodyPr>
          <a:lstStyle/>
          <a:p>
            <a:pPr>
              <a:lnSpc>
                <a:spcPts val="600"/>
              </a:lnSpc>
            </a:pPr>
            <a:r>
              <a:rPr lang="en-US" sz="1050" b="1" dirty="0">
                <a:solidFill>
                  <a:srgbClr val="FFFF00"/>
                </a:solidFill>
              </a:rPr>
              <a:t>Furnace</a:t>
            </a:r>
          </a:p>
        </p:txBody>
      </p:sp>
    </p:spTree>
    <p:extLst>
      <p:ext uri="{BB962C8B-B14F-4D97-AF65-F5344CB8AC3E}">
        <p14:creationId xmlns:p14="http://schemas.microsoft.com/office/powerpoint/2010/main" val="3528056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E52B58-9037-4293-881B-99A98B02BB5F}"/>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9</a:t>
            </a:fld>
            <a:endParaRPr lang="en-US" dirty="0">
              <a:ln>
                <a:solidFill>
                  <a:prstClr val="white"/>
                </a:solidFill>
              </a:ln>
              <a:solidFill>
                <a:prstClr val="black">
                  <a:tint val="75000"/>
                </a:prstClr>
              </a:solidFill>
            </a:endParaRPr>
          </a:p>
        </p:txBody>
      </p:sp>
      <p:sp>
        <p:nvSpPr>
          <p:cNvPr id="4" name="Title 3">
            <a:extLst>
              <a:ext uri="{FF2B5EF4-FFF2-40B4-BE49-F238E27FC236}">
                <a16:creationId xmlns:a16="http://schemas.microsoft.com/office/drawing/2014/main" id="{68D52202-F1FC-4DAE-82DD-A1FFFAA2994A}"/>
              </a:ext>
            </a:extLst>
          </p:cNvPr>
          <p:cNvSpPr txBox="1">
            <a:spLocks/>
          </p:cNvSpPr>
          <p:nvPr/>
        </p:nvSpPr>
        <p:spPr>
          <a:xfrm>
            <a:off x="3991601" y="1419622"/>
            <a:ext cx="1923694" cy="523220"/>
          </a:xfrm>
          <a:prstGeom prst="rect">
            <a:avLst/>
          </a:prstGeom>
          <a:solidFill>
            <a:schemeClr val="accent4">
              <a:lumMod val="20000"/>
              <a:lumOff val="80000"/>
            </a:schemeClr>
          </a:solidFill>
          <a:ln>
            <a:noFill/>
          </a:ln>
        </p:spPr>
        <p:txBody>
          <a:bodyPr spcFirstLastPara="1" wrap="square" lIns="91425" tIns="91425" rIns="91425" bIns="91425" anchor="t" anchorCtr="0">
            <a:noAutofit/>
          </a:bodyPr>
          <a:lstStyle>
            <a:defPPr>
              <a:defRPr lang="en-US"/>
            </a:defPPr>
            <a:lvl1pPr marL="0" lvl="0" indent="0">
              <a:spcBef>
                <a:spcPts val="0"/>
              </a:spcBef>
              <a:spcAft>
                <a:spcPts val="0"/>
              </a:spcAft>
              <a:buNone/>
              <a:defRPr sz="2000">
                <a:solidFill>
                  <a:srgbClr val="0070C0"/>
                </a:solidFill>
                <a:latin typeface="Calibri"/>
                <a:ea typeface="Calibri"/>
                <a:cs typeface="Calibri"/>
              </a:defRPr>
            </a:lvl1pPr>
          </a:lstStyle>
          <a:p>
            <a:r>
              <a:rPr lang="en-US" dirty="0"/>
              <a:t>200keV DC Beam</a:t>
            </a:r>
          </a:p>
        </p:txBody>
      </p:sp>
      <p:sp>
        <p:nvSpPr>
          <p:cNvPr id="7" name="Title 3">
            <a:extLst>
              <a:ext uri="{FF2B5EF4-FFF2-40B4-BE49-F238E27FC236}">
                <a16:creationId xmlns:a16="http://schemas.microsoft.com/office/drawing/2014/main" id="{9BE48016-2342-41D8-A17E-49EE7FBC476D}"/>
              </a:ext>
            </a:extLst>
          </p:cNvPr>
          <p:cNvSpPr txBox="1">
            <a:spLocks/>
          </p:cNvSpPr>
          <p:nvPr/>
        </p:nvSpPr>
        <p:spPr>
          <a:xfrm>
            <a:off x="5998698" y="1419622"/>
            <a:ext cx="2641755" cy="523220"/>
          </a:xfrm>
          <a:prstGeom prst="rect">
            <a:avLst/>
          </a:prstGeom>
          <a:solidFill>
            <a:schemeClr val="accent4">
              <a:lumMod val="20000"/>
              <a:lumOff val="80000"/>
            </a:schemeClr>
          </a:solidFill>
          <a:ln>
            <a:noFill/>
          </a:ln>
        </p:spPr>
        <p:txBody>
          <a:bodyPr spcFirstLastPara="1" wrap="square" lIns="91425" tIns="91425" rIns="91425" bIns="91425" anchor="t" anchorCtr="0">
            <a:noAutofit/>
          </a:bodyPr>
          <a:lstStyle>
            <a:defPPr>
              <a:defRPr lang="en-US"/>
            </a:defPPr>
            <a:lvl1pPr marL="0" lvl="0" indent="0">
              <a:spcBef>
                <a:spcPts val="0"/>
              </a:spcBef>
              <a:spcAft>
                <a:spcPts val="0"/>
              </a:spcAft>
              <a:buNone/>
              <a:defRPr sz="2000">
                <a:solidFill>
                  <a:srgbClr val="0070C0"/>
                </a:solidFill>
                <a:latin typeface="Calibri"/>
                <a:ea typeface="Calibri"/>
                <a:cs typeface="Calibri"/>
              </a:defRPr>
            </a:lvl1pPr>
          </a:lstStyle>
          <a:p>
            <a:r>
              <a:rPr lang="en-US" dirty="0"/>
              <a:t>MeV e-beam Test Cage</a:t>
            </a:r>
          </a:p>
        </p:txBody>
      </p:sp>
      <p:pic>
        <p:nvPicPr>
          <p:cNvPr id="8" name="Picture 7" descr="1">
            <a:extLst>
              <a:ext uri="{FF2B5EF4-FFF2-40B4-BE49-F238E27FC236}">
                <a16:creationId xmlns:a16="http://schemas.microsoft.com/office/drawing/2014/main" id="{02E82461-C737-4A62-A4DF-B49E54C5A983}"/>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3983471" y="1895357"/>
            <a:ext cx="1931823" cy="235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picture containing indoor, video, playing, person&#10;&#10;Description automatically generated">
            <a:extLst>
              <a:ext uri="{FF2B5EF4-FFF2-40B4-BE49-F238E27FC236}">
                <a16:creationId xmlns:a16="http://schemas.microsoft.com/office/drawing/2014/main" id="{389DA29C-A556-42C6-B6DF-8D3DA886E06C}"/>
              </a:ext>
            </a:extLst>
          </p:cNvPr>
          <p:cNvPicPr>
            <a:picLocks noChangeAspect="1"/>
          </p:cNvPicPr>
          <p:nvPr/>
        </p:nvPicPr>
        <p:blipFill>
          <a:blip r:embed="rId3" cstate="print">
            <a:extLst>
              <a:ext uri="{28A0092B-C50C-407E-A947-70E740481C1C}">
                <a14:useLocalDpi xmlns:a14="http://schemas.microsoft.com/office/drawing/2010/main"/>
              </a:ext>
            </a:extLst>
          </a:blip>
          <a:srcRect r="15890"/>
          <a:stretch/>
        </p:blipFill>
        <p:spPr>
          <a:xfrm>
            <a:off x="5998699" y="1899109"/>
            <a:ext cx="2641753" cy="2355611"/>
          </a:xfrm>
          <a:prstGeom prst="rect">
            <a:avLst/>
          </a:prstGeom>
        </p:spPr>
      </p:pic>
      <p:pic>
        <p:nvPicPr>
          <p:cNvPr id="5" name="Google Shape;212;g33027870615_0_0">
            <a:extLst>
              <a:ext uri="{FF2B5EF4-FFF2-40B4-BE49-F238E27FC236}">
                <a16:creationId xmlns:a16="http://schemas.microsoft.com/office/drawing/2014/main" id="{0A4F592B-17BE-3889-D42D-38F68F1A8506}"/>
              </a:ext>
            </a:extLst>
          </p:cNvPr>
          <p:cNvPicPr preferRelativeResize="0"/>
          <p:nvPr/>
        </p:nvPicPr>
        <p:blipFill>
          <a:blip r:embed="rId4">
            <a:alphaModFix/>
          </a:blip>
          <a:stretch>
            <a:fillRect/>
          </a:stretch>
        </p:blipFill>
        <p:spPr>
          <a:xfrm>
            <a:off x="97934" y="1895358"/>
            <a:ext cx="3782959" cy="2359363"/>
          </a:xfrm>
          <a:prstGeom prst="rect">
            <a:avLst/>
          </a:prstGeom>
          <a:noFill/>
          <a:ln>
            <a:noFill/>
          </a:ln>
        </p:spPr>
      </p:pic>
      <p:sp>
        <p:nvSpPr>
          <p:cNvPr id="6" name="Google Shape;213;g33027870615_0_0">
            <a:extLst>
              <a:ext uri="{FF2B5EF4-FFF2-40B4-BE49-F238E27FC236}">
                <a16:creationId xmlns:a16="http://schemas.microsoft.com/office/drawing/2014/main" id="{1948F7C3-2D77-76AC-78A5-04806E086259}"/>
              </a:ext>
            </a:extLst>
          </p:cNvPr>
          <p:cNvSpPr txBox="1"/>
          <p:nvPr/>
        </p:nvSpPr>
        <p:spPr>
          <a:xfrm>
            <a:off x="97934" y="1419622"/>
            <a:ext cx="3782959" cy="475736"/>
          </a:xfrm>
          <a:prstGeom prst="rect">
            <a:avLst/>
          </a:prstGeom>
          <a:solidFill>
            <a:schemeClr val="accent4">
              <a:lumMod val="20000"/>
              <a:lumOff val="80000"/>
            </a:scheme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solidFill>
                  <a:srgbClr val="0070C0"/>
                </a:solidFill>
                <a:latin typeface="Calibri"/>
                <a:ea typeface="Calibri"/>
                <a:cs typeface="Calibri"/>
                <a:sym typeface="Calibri"/>
              </a:rPr>
              <a:t>30kV gridded CW RF gun</a:t>
            </a:r>
            <a:endParaRPr sz="2000" dirty="0">
              <a:solidFill>
                <a:srgbClr val="0070C0"/>
              </a:solidFill>
              <a:latin typeface="Calibri"/>
              <a:ea typeface="Calibri"/>
              <a:cs typeface="Calibri"/>
              <a:sym typeface="Calibri"/>
            </a:endParaRPr>
          </a:p>
        </p:txBody>
      </p:sp>
      <p:sp>
        <p:nvSpPr>
          <p:cNvPr id="9" name="TextBox 8">
            <a:extLst>
              <a:ext uri="{FF2B5EF4-FFF2-40B4-BE49-F238E27FC236}">
                <a16:creationId xmlns:a16="http://schemas.microsoft.com/office/drawing/2014/main" id="{ABC37BB1-B7D1-CE1A-3CE0-1FB3EDA25CC7}"/>
              </a:ext>
            </a:extLst>
          </p:cNvPr>
          <p:cNvSpPr txBox="1"/>
          <p:nvPr/>
        </p:nvSpPr>
        <p:spPr>
          <a:xfrm>
            <a:off x="2892" y="35072"/>
            <a:ext cx="8894107" cy="400110"/>
          </a:xfrm>
          <a:prstGeom prst="rect">
            <a:avLst/>
          </a:prstGeom>
          <a:noFill/>
        </p:spPr>
        <p:txBody>
          <a:bodyPr wrap="square" rtlCol="0">
            <a:spAutoFit/>
          </a:bodyPr>
          <a:lstStyle/>
          <a:p>
            <a:pPr defTabSz="685800" fontAlgn="auto">
              <a:spcBef>
                <a:spcPts val="0"/>
              </a:spcBef>
              <a:spcAft>
                <a:spcPts val="0"/>
              </a:spcAft>
            </a:pPr>
            <a:r>
              <a:rPr lang="en-US" sz="2000" b="1" dirty="0">
                <a:solidFill>
                  <a:srgbClr val="0070C0"/>
                </a:solidFill>
                <a:latin typeface="Arial" panose="020B0604020202020204" pitchFamily="34" charset="0"/>
                <a:cs typeface="Arial" panose="020B0604020202020204" pitchFamily="34" charset="0"/>
              </a:rPr>
              <a:t>In-house Capabilities</a:t>
            </a:r>
            <a:r>
              <a:rPr lang="en-US" sz="2000" b="1" i="1" dirty="0">
                <a:solidFill>
                  <a:srgbClr val="0070C0"/>
                </a:solidFill>
                <a:latin typeface="Arial" panose="020B0604020202020204" pitchFamily="34" charset="0"/>
                <a:cs typeface="Arial" panose="020B0604020202020204" pitchFamily="34" charset="0"/>
              </a:rPr>
              <a:t>: Beamlines</a:t>
            </a:r>
            <a:endParaRPr lang="en-US" sz="20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771066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14345</TotalTime>
  <Words>709</Words>
  <Application>Microsoft Office PowerPoint</Application>
  <PresentationFormat>On-screen Show (16:9)</PresentationFormat>
  <Paragraphs>145</Paragraphs>
  <Slides>12</Slides>
  <Notes>2</Notes>
  <HiddenSlides>0</HiddenSlides>
  <MMClips>2</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12</vt:i4>
      </vt:variant>
    </vt:vector>
  </HeadingPairs>
  <TitlesOfParts>
    <vt:vector size="17" baseType="lpstr">
      <vt:lpstr>Arial</vt:lpstr>
      <vt:lpstr>Calibri</vt:lpstr>
      <vt:lpstr>Times New Roman</vt:lpstr>
      <vt:lpstr>1_Office Theme</vt:lpstr>
      <vt:lpstr>Office Theme</vt:lpstr>
      <vt:lpstr>Euclid’s Capabilities and Interests in Applications of SRF Accelerators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Experimental demonstration of wakefield effects in a THz planar diamond accelerating structure</dc:title>
  <dc:creator>Antipov, Sergey P.</dc:creator>
  <cp:lastModifiedBy>Chunguang Jing</cp:lastModifiedBy>
  <cp:revision>757</cp:revision>
  <cp:lastPrinted>2012-04-19T21:06:49Z</cp:lastPrinted>
  <dcterms:created xsi:type="dcterms:W3CDTF">2006-08-16T00:00:00Z</dcterms:created>
  <dcterms:modified xsi:type="dcterms:W3CDTF">2025-10-14T21:29:39Z</dcterms:modified>
</cp:coreProperties>
</file>