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7" r:id="rId2"/>
    <p:sldMasterId id="2147483675" r:id="rId3"/>
  </p:sldMasterIdLst>
  <p:notesMasterIdLst>
    <p:notesMasterId r:id="rId12"/>
  </p:notesMasterIdLst>
  <p:sldIdLst>
    <p:sldId id="256" r:id="rId4"/>
    <p:sldId id="270" r:id="rId5"/>
    <p:sldId id="621" r:id="rId6"/>
    <p:sldId id="626" r:id="rId7"/>
    <p:sldId id="627" r:id="rId8"/>
    <p:sldId id="628" r:id="rId9"/>
    <p:sldId id="695" r:id="rId10"/>
    <p:sldId id="69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3AA008-0BF2-F78E-6713-CDEE42949476}" name="Robert Berry" initials="RB" userId="S::berry@radiabeam.com::a305fade-d0f1-45c4-a2d8-f352bf1bf287" providerId="AD"/>
  <p188:author id="{83D7E753-C11A-4DD9-4702-65CFB1F6C75C}" name="Ronald Agustsson" initials="RA" userId="S::agustsson@radiabeam.com::40ae2b78-2c89-4408-9857-7247adbe4b66" providerId="AD"/>
  <p188:author id="{80E018D6-C8BB-1CAC-6579-C4C00F111E8E}" name="Maksim Kravchenko" initials="MK" userId="S::mkravchenko@radiabeam.com::9fd161b0-6243-455d-8ca2-283a5614b0d6" providerId="AD"/>
  <p188:author id="{14E85CE6-F5EE-DC59-2427-83DA06AA98AC}" name="Amirari Diego" initials="AD" userId="S::adiego@radiabeam.com::b6157111-7818-41db-bd0d-43ed6d518f9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E0"/>
    <a:srgbClr val="255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9"/>
    <p:restoredTop sz="95689" autoAdjust="0"/>
  </p:normalViewPr>
  <p:slideViewPr>
    <p:cSldViewPr snapToGrid="0" snapToObjects="1">
      <p:cViewPr>
        <p:scale>
          <a:sx n="74" d="100"/>
          <a:sy n="74" d="100"/>
        </p:scale>
        <p:origin x="84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2BF0C-4814-3148-99AC-0DDE914285A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46F64-931A-6B43-80BA-CF3A2C2F4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82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46F64-931A-6B43-80BA-CF3A2C2F40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2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3FD4303-67B6-479C-9AEC-40CB62734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BBA7316-194C-4529-86ED-33B8DBA5B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59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64C23-179C-DD41-AAA4-291FA51F7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A5771-6986-D24B-B4CA-DBD77E425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A5E22-0DDF-B940-ACD7-FF9962A04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4C27-4B82-43DA-99DA-9FE672FCAA61}" type="datetime1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B0E87-172F-2B48-9BCE-EE40B0065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EE156E-6E1B-D743-89EA-8BF022E4E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609"/>
            <a:ext cx="612648" cy="612648"/>
          </a:xfrm>
        </p:spPr>
        <p:txBody>
          <a:bodyPr/>
          <a:lstStyle/>
          <a:p>
            <a:fld id="{AE91D19A-5BA3-0641-BD27-B1EF18B922F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9E87013-8D4B-43C3-980C-C322A0CD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33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hin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64C23-179C-DD41-AAA4-291FA51F7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0" y="987425"/>
            <a:ext cx="7773988" cy="4873625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A5771-6986-D24B-B4CA-DBD77E425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987425"/>
            <a:ext cx="2436812" cy="4881563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A5E22-0DDF-B940-ACD7-FF9962A04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3C62-7235-4D6A-A5B9-B9DBD8D9CF7F}" type="datetime1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B0E87-172F-2B48-9BCE-EE40B0065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EE156E-6E1B-D743-89EA-8BF022E4E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609"/>
            <a:ext cx="612648" cy="612648"/>
          </a:xfrm>
        </p:spPr>
        <p:txBody>
          <a:bodyPr/>
          <a:lstStyle/>
          <a:p>
            <a:fld id="{AE91D19A-5BA3-0641-BD27-B1EF18B922F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B79B766-7310-475F-884E-2DD2C622D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9807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2C29DA-C95C-FE47-8C72-CB14B09AB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38600" y="987425"/>
            <a:ext cx="7315199" cy="4873625"/>
          </a:xfr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E5701-EA87-6945-A4CC-A7354ACDD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987425"/>
            <a:ext cx="2830226" cy="4881563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7BDF2-D113-6845-B4EC-F8D54FD4E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AFF5-2CDA-4C8A-8F54-39F5D8581984}" type="datetime1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70FA2-14F6-4E49-B1CA-BF8C6503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DB594-10C2-F64F-B652-A080B4584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609"/>
            <a:ext cx="612648" cy="612648"/>
          </a:xfrm>
        </p:spPr>
        <p:txBody>
          <a:bodyPr/>
          <a:lstStyle/>
          <a:p>
            <a:fld id="{AE91D19A-5BA3-0641-BD27-B1EF18B922F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6C3FFB7-552D-431D-A634-DC08DC4C4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9366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153038-FC13-2E46-8722-0BE7FFC8DC9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33883-75B1-C349-969C-5A8AE89D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F3FF-9076-46DC-9B50-0A5199EA21C8}" type="datetime1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B9E02-A8B7-1242-A509-10AC5C459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C91CB-6A0E-7543-802A-24CB3DD8C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609"/>
            <a:ext cx="612648" cy="612648"/>
          </a:xfrm>
        </p:spPr>
        <p:txBody>
          <a:bodyPr/>
          <a:lstStyle/>
          <a:p>
            <a:fld id="{AE91D19A-5BA3-0641-BD27-B1EF18B922F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B099FFB-CC84-43E2-A3DA-8F4C94FA2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1318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3D6E2C-8EAB-5048-8395-929543729A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55373"/>
            <a:ext cx="2628900" cy="5421590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80997-74E0-CE44-9549-D9A4C4DEFF01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55373"/>
            <a:ext cx="7734300" cy="5421589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A9028-3A55-F146-8D97-F6D7DFAA5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008C-F287-4578-B08B-3EF153F3B000}" type="datetime1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19962-F22F-A94F-9794-6D4118E59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124CB-233E-1549-9BA9-966527BCF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609"/>
            <a:ext cx="612648" cy="612648"/>
          </a:xfrm>
        </p:spPr>
        <p:txBody>
          <a:bodyPr/>
          <a:lstStyle/>
          <a:p>
            <a:fld id="{AE91D19A-5BA3-0641-BD27-B1EF18B9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76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7DEA0-6993-A749-8380-0960B6389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622C7-3009-F158-D663-4761D57DA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D3360-ED27-6391-C968-657FB3AA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ABBA-9E36-D746-868E-79FE89F9E0A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E7C3F-ED9D-E258-C5B6-4FA70DB5A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D15C8-EE50-287D-9ECD-049C854A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1AB66-92D6-F04D-95ED-8086223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02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73F4B-6D01-9039-9327-AB26D767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89207-683F-D7DF-32E8-1B25EF5A8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FECC5-60C0-7D0A-6C50-E00C75FD1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ABBA-9E36-D746-868E-79FE89F9E0A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2B3B3-809E-80FB-43C9-490CE8242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A3867-BDF9-7848-DDDD-D11A6C00C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1AB66-92D6-F04D-95ED-8086223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78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5F88D-EF43-563C-3AD8-6A709EA71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41B75-7A12-980D-C1A2-E9277566A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7B35F-3C68-60EC-E357-0D7735502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ABBA-9E36-D746-868E-79FE89F9E0A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B143F-91ED-BC67-C54C-323A0B1C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98F49-17C2-2249-C38A-3EDDDBEB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1AB66-92D6-F04D-95ED-8086223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31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EBC15-03CC-34D3-6872-DD2C763B8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526E6-3BFB-DE9B-8439-E1E367153A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937CE-2B19-FA9D-2074-7E5AFC341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E9E78-580D-935E-359D-ED61673C3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ABBA-9E36-D746-868E-79FE89F9E0A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5A20C-EC59-21F4-75CC-D6E0401B5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3126C-1CE5-A1EF-2F4F-7333AA815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1AB66-92D6-F04D-95ED-8086223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63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7945C-7B37-85AC-1B98-F6D5D9892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0F9A9-2D83-42EF-5B32-E7FED931E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ADA91B-5DFC-DFC9-8368-E2E584FFF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31B90D-3D1F-C73E-094D-0C6C17A47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5A05F2-CCC0-6FB0-FF02-E5E2630577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5F5630-899C-6E09-5E71-6BE837C8C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ABBA-9E36-D746-868E-79FE89F9E0A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B01993-EB78-3095-6B50-80F876522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F72FEA-DF29-4ADF-FBF4-AF350F44F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1AB66-92D6-F04D-95ED-8086223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27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32A10-F987-884C-B24A-FFBB0D66D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477" y="1279216"/>
            <a:ext cx="10515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C7A7D3-3BD0-4CFD-AD61-F290B4A1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42CE-D6B3-467C-90C5-DDDFB763586E}" type="datetime1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E10A83-C46B-4BC5-A09F-D1D0BD682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D8DD0E-EFAD-481F-BA53-2E293FE8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D19A-5BA3-0641-BD27-B1EF18B922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ADD7BBA-CB51-4D7A-9ED4-995F2EA27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74FED-3194-3FA7-C38C-5DD03DAEE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D3A6F0-2647-903C-DFE5-3DA282B3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ABBA-9E36-D746-868E-79FE89F9E0A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5BA9D-7D5A-AA6A-5278-48AD2392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C72632-53C0-920D-8312-C56AB038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1AB66-92D6-F04D-95ED-8086223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42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FE9E6-6F49-9E1D-253A-B1119A05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ABBA-9E36-D746-868E-79FE89F9E0A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312D0D-8E39-CD38-C739-49652DAD2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9A23A-9640-E9EE-B9B0-80FF0E10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1AB66-92D6-F04D-95ED-8086223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8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D2EF7-C8F9-9AFF-4976-EA8635A60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D289F-C53E-6207-62A3-2DF221E3E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66FAF-A697-22B3-2D0C-8F5FDB961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46CC0-EA63-A469-6B2A-222A8414E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ABBA-9E36-D746-868E-79FE89F9E0A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2B89BC-C1E6-3C4C-9DDA-1DD32007F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7D9F4-631E-D627-E4B3-0672E5E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1AB66-92D6-F04D-95ED-8086223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35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5CCC3-2782-7CD1-3518-6D2B9C17E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389C35-3EE7-693A-635D-FA75C78E1E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72DAD4-8A65-9EA3-8FF8-53F1CB108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6C032-C75F-9BF0-F690-3F764DC0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ABBA-9E36-D746-868E-79FE89F9E0A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A0C5C-05F0-DCFF-60F5-0566A0541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2AD3C-6685-3EDD-FD63-2FE84F6A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1AB66-92D6-F04D-95ED-8086223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25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84991-18DB-C93F-8DEF-55A1C45E0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0DE693-5D47-4D9A-9FA9-E064CA8BC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2934F-A1C3-2928-5DD7-958F81DA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ABBA-9E36-D746-868E-79FE89F9E0A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20D1E-C101-C724-0714-4EBEA16E5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57E88-322E-1743-DDAE-2BCCE9AA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1AB66-92D6-F04D-95ED-8086223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17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45E863-8C31-C1DE-B5F1-488B54E4C8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1BB31-1CD1-74B6-4D97-999C4B05D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F4062-16BB-6D4A-F821-6E4783257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ABBA-9E36-D746-868E-79FE89F9E0A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692E0-DB79-F6D7-47CC-079789C07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2F9C9-7A2F-D754-1625-8300B3EF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1AB66-92D6-F04D-95ED-8086223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65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C660-331B-93E4-3497-EE84657E9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A0475-BD05-30A1-DB0E-AD5640742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00275-6086-F6D5-5E34-8A46D0662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122D-61C3-684D-BE3A-226531B4EC7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216F3-B1A0-9526-6AAF-43FDC972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5E371-ADD3-3C4A-5419-612DF8B7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5B5D-E492-2B4A-91CF-35210FE5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78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2FB3D-19BD-3042-74A8-4212D41E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A0573-763B-43CD-CF4D-57885CBC1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6CD85-07F7-7DE2-7724-36184D6F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122D-61C3-684D-BE3A-226531B4EC7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4422E-38F8-7AFB-45FC-D2593DF61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B7210-4BEB-1975-C53C-1E51366E1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5B5D-E492-2B4A-91CF-35210FE5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38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3232-93D3-7A50-BC95-D805D9C47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E4210-4505-C6EE-67F1-02F86DEDA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BD049-6A2A-5BD5-6C95-105A6BAE5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122D-61C3-684D-BE3A-226531B4EC7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34F7F-4ED8-D027-E650-5F83D175E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6FEDB-F63C-CC39-BE77-7E6C7B25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5B5D-E492-2B4A-91CF-35210FE5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25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5952A-DA03-6B12-8C40-0AC976300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BF442-AE28-A1DC-F100-91EDC758B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A2BD6E-FFA9-952F-7BF1-8D98E467C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04682-EEE7-5D26-DF9A-E1069179F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122D-61C3-684D-BE3A-226531B4EC7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E5175-2F68-B3C6-5407-94517FFA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6A94E-DA2C-B758-AD7A-1EEBE9C61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5B5D-E492-2B4A-91CF-35210FE5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5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EFDF8-1CF0-C84B-86A7-9F597BAB6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8591D-D09A-094D-80D7-33D0EE69946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CCB19-AE8B-CB4E-9D70-29ECB0CE8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31C7-3156-4750-A793-838D2798EE3D}" type="datetime1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3BD78-F71F-E44C-9C8E-A6191A9B3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CE468-FBE9-AB4A-9223-4B2E62DA2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609"/>
            <a:ext cx="612648" cy="612648"/>
          </a:xfrm>
        </p:spPr>
        <p:txBody>
          <a:bodyPr/>
          <a:lstStyle/>
          <a:p>
            <a:fld id="{AE91D19A-5BA3-0641-BD27-B1EF18B9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43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FF6AD-A703-FCD3-8E86-A01A9E24D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5F84B-4710-2275-03FD-056128D14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EADE5-7D0B-4C85-F3B5-5916F000E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A313C-C498-0DB1-BDF4-3E2AA0CE1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CB22BE-DB40-68F8-5F02-2E324DBC1C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B61D2A-09BA-D501-A736-E5A0B962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122D-61C3-684D-BE3A-226531B4EC7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0A9672-CE2D-83A4-71C7-7B18D5B7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6322C2-F54F-1338-BDBC-48E0B3C51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5B5D-E492-2B4A-91CF-35210FE5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737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44FDC-9586-AC78-BF50-5B80E4068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7B2BF-893E-5029-36A0-E7AC00537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122D-61C3-684D-BE3A-226531B4EC7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4FD800-0D92-17B8-4D34-3C3F4E751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B9C5B-09AA-0A05-E244-ED8528EF2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5B5D-E492-2B4A-91CF-35210FE5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32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E3612-9982-D8EE-056B-6AFCC1AB6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122D-61C3-684D-BE3A-226531B4EC7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56554B-17C6-060D-07DF-CC1DFCFD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7BAA2-2924-F493-2D64-DAF972191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5B5D-E492-2B4A-91CF-35210FE5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78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76395-6308-C801-6E9C-5DF7C68A0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10341-D4C7-0FB5-B006-BC764C7F9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BAD94-FCA9-DE64-05B3-B68D1F87E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AF2FE-3158-F359-6705-81F1DA552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122D-61C3-684D-BE3A-226531B4EC7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337D9-E2CC-FB3D-9C90-D84890EF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C7EEF1-4485-B0B2-9140-A4C27A72F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5B5D-E492-2B4A-91CF-35210FE5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448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C6C2B-E0BA-C420-704D-8F6C2847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EE790D-AB4D-98D6-ED88-E8A83D1C3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438D9-1CB9-130F-7174-74F62F077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71F29-35D7-1DB5-C06B-44C5353EB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122D-61C3-684D-BE3A-226531B4EC7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95623-1B35-FEA7-2889-C889D1504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FB47B-12CA-518D-01BD-DCF3290AC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5B5D-E492-2B4A-91CF-35210FE5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275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E5858-430C-34D0-7614-5CC361D24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858CE9-E70B-DFF4-C76E-BA9022D1B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E601B-8BB0-8596-2A50-0FBF5742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122D-61C3-684D-BE3A-226531B4EC7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CF9B4-FAD4-C71E-CC98-549F19334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450FB-B02D-2875-AF05-EE50F9BE3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5B5D-E492-2B4A-91CF-35210FE5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96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86B25D-3D05-2092-CE86-465C1CC3F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DEFA3C-7E12-EF01-0FFB-29066BAD0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DE117-F446-7F52-1151-5CF112F82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122D-61C3-684D-BE3A-226531B4EC7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6381F-7019-609E-4293-86A8C0B7B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33607-04D6-3BDC-F941-B8AC875EB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5B5D-E492-2B4A-91CF-35210FE5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60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8237E-720F-714A-BB99-8F825D3EF2F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C50DC-B9B8-C948-B5E7-2672A4C1BD3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807B1-06E1-F149-BD2A-167365EF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36F4-096D-466E-AC8B-77AC7D1C1652}" type="datetime1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1A4A3-035D-0345-8C9C-682277F7F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221FE-5762-4B4D-B4BE-CA8ABAC9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609"/>
            <a:ext cx="612648" cy="612648"/>
          </a:xfrm>
        </p:spPr>
        <p:txBody>
          <a:bodyPr/>
          <a:lstStyle/>
          <a:p>
            <a:fld id="{AE91D19A-5BA3-0641-BD27-B1EF18B922F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48F062C-E85A-47A2-9765-9BF51359F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2040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0DDB7-5A32-E44C-9B13-F0270347DE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309EB-4FA6-6E4A-8056-04780B118F9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4C904C-50BD-4A43-A0D1-1753663C8CD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E191DA-DCE3-4446-950A-955C331228E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7A4D8E-B6C6-9D47-9824-ACC836E8E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B376E-FF09-44FC-AB77-4654693CF980}" type="datetime1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E6631-8A2F-3245-AD39-00218A3F0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20F5E2-9DC8-D449-A3F4-C1C2DFDC2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609"/>
            <a:ext cx="612648" cy="612648"/>
          </a:xfrm>
        </p:spPr>
        <p:txBody>
          <a:bodyPr/>
          <a:lstStyle/>
          <a:p>
            <a:fld id="{AE91D19A-5BA3-0641-BD27-B1EF18B922F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B039C6B-CC7F-4A51-8AF9-F78C0EC9B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981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4 t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E42EE-E13E-CD46-AA28-E2D31547A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5676"/>
            <a:ext cx="9326880" cy="537986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8237E-720F-714A-BB99-8F825D3EF2F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51127" y="901171"/>
            <a:ext cx="5181600" cy="263789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807B1-06E1-F149-BD2A-167365EF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8888-F16C-4524-9A3E-6C55FBA3C347}" type="datetime1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1A4A3-035D-0345-8C9C-682277F7F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221FE-5762-4B4D-B4BE-CA8ABAC9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609"/>
            <a:ext cx="612648" cy="612648"/>
          </a:xfrm>
        </p:spPr>
        <p:txBody>
          <a:bodyPr/>
          <a:lstStyle/>
          <a:p>
            <a:fld id="{AE91D19A-5BA3-0641-BD27-B1EF18B922F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76D512-D1C9-4D7C-8961-2756B935728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51127" y="3539067"/>
            <a:ext cx="5181600" cy="263789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7FB1FA8-76C9-448B-8F46-DDD735677ED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59273" y="901171"/>
            <a:ext cx="5181600" cy="263789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F54287-E51B-4EE3-A686-02636FC9E47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159273" y="3539067"/>
            <a:ext cx="5181600" cy="263789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7467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x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8237E-720F-714A-BB99-8F825D3EF2F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51127" y="968907"/>
            <a:ext cx="3291840" cy="246888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807B1-06E1-F149-BD2A-167365EF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831F-DAC4-4E4C-9058-4079C2E08EAD}" type="datetime1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1A4A3-035D-0345-8C9C-682277F7F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221FE-5762-4B4D-B4BE-CA8ABAC9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609"/>
            <a:ext cx="612648" cy="612648"/>
          </a:xfrm>
        </p:spPr>
        <p:txBody>
          <a:bodyPr/>
          <a:lstStyle/>
          <a:p>
            <a:fld id="{AE91D19A-5BA3-0641-BD27-B1EF18B922F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B7C49BE-9E93-4DA5-B912-B95D8EF5E13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51127" y="3598021"/>
            <a:ext cx="3291840" cy="246888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115CAB0-B538-424A-96DD-F16C860472E6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313993" y="968907"/>
            <a:ext cx="3291840" cy="246888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11D631F-8E4B-4DF3-A58C-3B5CC6B78AD3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4313993" y="3589239"/>
            <a:ext cx="3291840" cy="246888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F7EF1DA-C57F-44E7-9523-A056A9C826DB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7776859" y="968907"/>
            <a:ext cx="3291840" cy="246888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F695726-C1BE-48C8-A943-9809CF36847B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7776859" y="3589239"/>
            <a:ext cx="3291840" cy="246888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50FD74-358E-4F58-8C86-28EF261E9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957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810E4-DFFF-F24B-8A19-42D74BCDC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4F9A2-8C20-45E8-B978-CEA01DCC842A}" type="datetime1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B9D508-55CF-184F-A6D7-96260669C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0482D-CFB5-DE45-83FF-0B974231D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609"/>
            <a:ext cx="612648" cy="612648"/>
          </a:xfrm>
        </p:spPr>
        <p:txBody>
          <a:bodyPr/>
          <a:lstStyle/>
          <a:p>
            <a:fld id="{AE91D19A-5BA3-0641-BD27-B1EF18B922F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0DF4970-BF52-4EE6-8258-1D14E2B3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921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FF4DE0-F004-3D44-BF9F-802C390F0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CC25-37BE-44DD-A6F1-10EDE3002D7E}" type="datetime1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D47FB-71F3-0D48-B3BD-126118A4E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64A26-990A-5445-A512-B6288982E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609"/>
            <a:ext cx="612648" cy="612648"/>
          </a:xfrm>
        </p:spPr>
        <p:txBody>
          <a:bodyPr/>
          <a:lstStyle/>
          <a:p>
            <a:fld id="{AE91D19A-5BA3-0641-BD27-B1EF18B9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57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0"/>
            <a:ext cx="10241280" cy="60933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8108" y="64903"/>
            <a:ext cx="1828800" cy="47953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5D584A-FDBC-B64D-8B21-0BBE9AB47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35676"/>
            <a:ext cx="9418320" cy="537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C29B8-76DD-AF45-847C-BF1E62812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140" y="127853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16A6C-4BCC-AA48-A73C-821E33FF0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140" y="6530061"/>
            <a:ext cx="1512430" cy="1914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78B91-3DB1-47AC-8B00-9BF4D51D6270}" type="datetime1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38B05-9F56-EE4D-99B7-D692A16B6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929" y="6530061"/>
            <a:ext cx="7032143" cy="1914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1AB11F-A7C4-474F-84FA-168DD46A117A}"/>
              </a:ext>
            </a:extLst>
          </p:cNvPr>
          <p:cNvSpPr/>
          <p:nvPr/>
        </p:nvSpPr>
        <p:spPr>
          <a:xfrm>
            <a:off x="0" y="0"/>
            <a:ext cx="612648" cy="6093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FC9EB-01B3-A54E-A075-3D7D8205A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609339" cy="60933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fld id="{AE91D19A-5BA3-0641-BD27-B1EF18B9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03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573088" indent="-176213" algn="l" defTabSz="914400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Cambria" panose="02040503050406030204" pitchFamily="18" charset="0"/>
        <a:buChar char="⎼"/>
        <a:tabLst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49DC64-4405-9F26-BD3B-E189334F6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04731-22B1-5217-3523-03ACFD440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148EF-EC9E-8690-2D03-90A989E60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DABBA-9E36-D746-868E-79FE89F9E0A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10408-1266-1230-E6DF-A31EE8058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24709-38F9-B86A-6B58-9D0506BEF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1AB66-92D6-F04D-95ED-8086223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0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02411F-3C3A-875A-E04E-490742C3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1821A-758A-CF04-CE74-2979C5292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94921-9418-52ED-2E9D-6993EEF5E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0122D-61C3-684D-BE3A-226531B4EC7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B69A2-9E24-1584-C064-24A474A79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E2FBC-A427-D250-5B64-20D6893BC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35B5D-E492-2B4A-91CF-35210FE5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5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015DE69-E845-8243-7D7C-F8E88FDC21B6}"/>
              </a:ext>
            </a:extLst>
          </p:cNvPr>
          <p:cNvSpPr/>
          <p:nvPr/>
        </p:nvSpPr>
        <p:spPr>
          <a:xfrm flipV="1">
            <a:off x="-2" y="4698999"/>
            <a:ext cx="12192001" cy="21147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73F36-5DED-CC4E-9BE2-F36BA6A8B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962" y="4896735"/>
            <a:ext cx="10647398" cy="1697337"/>
          </a:xfr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ln>
                  <a:solidFill>
                    <a:schemeClr val="bg1"/>
                  </a:solidFill>
                </a:ln>
                <a:latin typeface="Abadi" panose="020B0604020104020204" pitchFamily="34" charset="0"/>
              </a:rPr>
              <a:t>Ronald Agustsson, RadiaBeam Technologies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n>
                  <a:solidFill>
                    <a:schemeClr val="bg1"/>
                  </a:solidFill>
                </a:ln>
                <a:latin typeface="Abadi" panose="020B0604020104020204" pitchFamily="34" charset="0"/>
              </a:rPr>
              <a:t>SRF Frontiers Workshop @ TJNAF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n>
                  <a:solidFill>
                    <a:schemeClr val="bg1"/>
                  </a:solidFill>
                </a:ln>
                <a:latin typeface="Abadi" panose="020B0604020104020204" pitchFamily="34" charset="0"/>
              </a:rPr>
              <a:t>November 13, 2025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4F81FC5-2E29-0503-B3B4-4194472E1C4C}"/>
              </a:ext>
            </a:extLst>
          </p:cNvPr>
          <p:cNvSpPr txBox="1">
            <a:spLocks/>
          </p:cNvSpPr>
          <p:nvPr/>
        </p:nvSpPr>
        <p:spPr>
          <a:xfrm>
            <a:off x="1549400" y="269623"/>
            <a:ext cx="9458959" cy="1695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8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cs typeface="Arial Narrow" panose="020B0604020202020204" pitchFamily="34" charset="0"/>
              </a:rPr>
              <a:t>General Capabilities Overview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DC5C73-C40C-9BAA-4C22-71ADDBD396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59" y="309261"/>
            <a:ext cx="3129409" cy="8205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78A88D-AEC7-C7FB-0BAE-969A9E64AA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8"/>
          <a:stretch>
            <a:fillRect/>
          </a:stretch>
        </p:blipFill>
        <p:spPr>
          <a:xfrm>
            <a:off x="2555239" y="1916596"/>
            <a:ext cx="7447280" cy="271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49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F69A-B206-5243-99E3-C0AB281A8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08"/>
            <a:ext cx="10515600" cy="728567"/>
          </a:xfrm>
        </p:spPr>
        <p:txBody>
          <a:bodyPr/>
          <a:lstStyle/>
          <a:p>
            <a:r>
              <a:rPr lang="en-US" sz="3000" b="1" dirty="0">
                <a:latin typeface="Avenir Next Condensed Demi Bold" charset="0"/>
              </a:rPr>
              <a:t>About RadiaBeam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165AC-8A65-B24F-9DDC-BE65391B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7E4C-1CFD-374C-9DF5-B5483B4F8C5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031D8CF-E1F4-8E41-BE81-305F160DF065}"/>
              </a:ext>
            </a:extLst>
          </p:cNvPr>
          <p:cNvSpPr txBox="1">
            <a:spLocks/>
          </p:cNvSpPr>
          <p:nvPr/>
        </p:nvSpPr>
        <p:spPr>
          <a:xfrm>
            <a:off x="328236" y="742975"/>
            <a:ext cx="11535528" cy="17013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73088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Cambria" panose="02040503050406030204" pitchFamily="18" charset="0"/>
              <a:buChar char="⎼"/>
              <a:tabLst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charset="0"/>
              <a:buChar char="•"/>
            </a:pPr>
            <a:r>
              <a:rPr lang="en-US" sz="2400" dirty="0">
                <a:latin typeface="+mn-lt"/>
              </a:rPr>
              <a:t>founded in 2004 (UCLA spin off), ~ 50 FTE, &gt; 30,000 ft</a:t>
            </a:r>
            <a:r>
              <a:rPr lang="en-US" sz="2400" baseline="30000" dirty="0">
                <a:latin typeface="+mn-lt"/>
              </a:rPr>
              <a:t>2 </a:t>
            </a:r>
            <a:r>
              <a:rPr lang="en-US" sz="2400" dirty="0">
                <a:latin typeface="+mn-lt"/>
              </a:rPr>
              <a:t>facility</a:t>
            </a:r>
            <a:endParaRPr lang="en-US" sz="2400" baseline="30000" dirty="0">
              <a:latin typeface="+mn-lt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2400" dirty="0">
                <a:latin typeface="+mn-lt"/>
              </a:rPr>
              <a:t>Accelerator R&amp;D, design, engineering, manufacturing and testing all under one roof</a:t>
            </a:r>
          </a:p>
          <a:p>
            <a:pPr marL="171450" indent="-171450">
              <a:buFont typeface="Arial" charset="0"/>
              <a:buChar char="•"/>
            </a:pPr>
            <a:r>
              <a:rPr lang="en-US" sz="2400" dirty="0">
                <a:latin typeface="+mn-lt"/>
              </a:rPr>
              <a:t>Products: accelerator components (RF structures, magnets, diagnostics), medical/industrial accelerator systems, in-house testing services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B827F-0676-A447-8E2A-FED8ECDA96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81" y="2514600"/>
            <a:ext cx="5031321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EE1078-31AA-BC47-A53D-726D3118C1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132" y="2511734"/>
            <a:ext cx="6199632" cy="411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56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165AC-8A65-B24F-9DDC-BE65391B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7E4C-1CFD-374C-9DF5-B5483B4F8C5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031D8CF-E1F4-8E41-BE81-305F160DF065}"/>
              </a:ext>
            </a:extLst>
          </p:cNvPr>
          <p:cNvSpPr txBox="1">
            <a:spLocks/>
          </p:cNvSpPr>
          <p:nvPr/>
        </p:nvSpPr>
        <p:spPr>
          <a:xfrm>
            <a:off x="164117" y="742975"/>
            <a:ext cx="11863765" cy="17013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73088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Cambria" panose="02040503050406030204" pitchFamily="18" charset="0"/>
              <a:buChar char="⎼"/>
              <a:tabLst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+mn-lt"/>
              </a:rPr>
              <a:t>Wide range of capabilities and in-house expertise: </a:t>
            </a:r>
          </a:p>
          <a:p>
            <a:pPr marL="515938" lvl="1" indent="-171450">
              <a:buFont typeface="Arial" charset="0"/>
              <a:buChar char="•"/>
            </a:pPr>
            <a:r>
              <a:rPr lang="en-US" sz="2400" b="1" dirty="0">
                <a:latin typeface="+mn-lt"/>
              </a:rPr>
              <a:t>RF design and engineering, microwave sources, modulators and power electronics</a:t>
            </a:r>
          </a:p>
          <a:p>
            <a:pPr marL="515938" lvl="1" indent="-171450">
              <a:buFont typeface="Arial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Magnetic design, engineering, alignment, production and testing</a:t>
            </a:r>
          </a:p>
          <a:p>
            <a:pPr marL="515938" lvl="1" indent="-171450">
              <a:buFont typeface="Arial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UHV systems, beamline instrumentation and diagnostics</a:t>
            </a:r>
          </a:p>
          <a:p>
            <a:pPr marL="515938" lvl="1" indent="-171450">
              <a:buFont typeface="Arial" charset="0"/>
              <a:buChar char="•"/>
            </a:pPr>
            <a:endParaRPr lang="en-US" sz="2400" dirty="0">
              <a:latin typeface="+mn-lt"/>
            </a:endParaRPr>
          </a:p>
          <a:p>
            <a:pPr marL="515938" lvl="1" indent="-171450">
              <a:buFont typeface="Arial" charset="0"/>
              <a:buChar char="•"/>
            </a:pPr>
            <a:endParaRPr lang="en-US" sz="2400" baseline="300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3A718E-6CC1-B5D7-FCB7-9FAF0B4160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68" y="2424925"/>
            <a:ext cx="3125610" cy="36384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99E27E-F577-299D-6939-5BD4D3F77B5F}"/>
              </a:ext>
            </a:extLst>
          </p:cNvPr>
          <p:cNvSpPr txBox="1"/>
          <p:nvPr/>
        </p:nvSpPr>
        <p:spPr>
          <a:xfrm>
            <a:off x="328235" y="6068735"/>
            <a:ext cx="3685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2060"/>
                </a:solidFill>
              </a:rPr>
              <a:t>1.6 cell S-band photoinjector (4 units sold)</a:t>
            </a:r>
          </a:p>
        </p:txBody>
      </p:sp>
      <p:pic>
        <p:nvPicPr>
          <p:cNvPr id="13" name="Picture 12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31F02215-0C8B-4424-E312-0FB8334EFF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078" y="4858839"/>
            <a:ext cx="1285308" cy="1701398"/>
          </a:xfrm>
          <a:prstGeom prst="rect">
            <a:avLst/>
          </a:prstGeom>
        </p:spPr>
      </p:pic>
      <p:pic>
        <p:nvPicPr>
          <p:cNvPr id="15" name="Рисунок 39">
            <a:extLst>
              <a:ext uri="{FF2B5EF4-FFF2-40B4-BE49-F238E27FC236}">
                <a16:creationId xmlns:a16="http://schemas.microsoft.com/office/drawing/2014/main" id="{9F3748CB-9F7A-F032-5BCA-62D270E69F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69700" y="2424925"/>
            <a:ext cx="2129181" cy="23060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59D061-7F51-D0C2-589F-E4D4A92F6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5873" y="2444373"/>
            <a:ext cx="2697892" cy="2306069"/>
          </a:xfrm>
          <a:prstGeom prst="rect">
            <a:avLst/>
          </a:prstGeom>
        </p:spPr>
      </p:pic>
      <p:pic>
        <p:nvPicPr>
          <p:cNvPr id="17" name="Picture 16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65BF97B2-4AF3-8F3E-6EE5-0B1472BCB1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5873" y="4852004"/>
            <a:ext cx="2121311" cy="15434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934FAE1-023B-0F92-68E0-CA961CE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08"/>
            <a:ext cx="10515600" cy="728567"/>
          </a:xfrm>
        </p:spPr>
        <p:txBody>
          <a:bodyPr/>
          <a:lstStyle/>
          <a:p>
            <a:r>
              <a:rPr lang="en-US" sz="3000" b="1" dirty="0">
                <a:latin typeface="Avenir Next Condensed Demi Bold" charset="0"/>
              </a:rPr>
              <a:t>About RadiaBeam</a:t>
            </a:r>
          </a:p>
        </p:txBody>
      </p:sp>
      <p:pic>
        <p:nvPicPr>
          <p:cNvPr id="3" name="Picture 2" descr="A group of tall metal cylinders&#10;&#10;AI-generated content may be incorrect.">
            <a:extLst>
              <a:ext uri="{FF2B5EF4-FFF2-40B4-BE49-F238E27FC236}">
                <a16:creationId xmlns:a16="http://schemas.microsoft.com/office/drawing/2014/main" id="{566A15A9-7411-3FCD-4B5F-93321117715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498" t="8885" r="12108"/>
          <a:stretch>
            <a:fillRect/>
          </a:stretch>
        </p:blipFill>
        <p:spPr>
          <a:xfrm>
            <a:off x="3955271" y="2424924"/>
            <a:ext cx="2947437" cy="366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4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165AC-8A65-B24F-9DDC-BE65391B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7E4C-1CFD-374C-9DF5-B5483B4F8C5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031D8CF-E1F4-8E41-BE81-305F160DF065}"/>
              </a:ext>
            </a:extLst>
          </p:cNvPr>
          <p:cNvSpPr txBox="1">
            <a:spLocks/>
          </p:cNvSpPr>
          <p:nvPr/>
        </p:nvSpPr>
        <p:spPr>
          <a:xfrm>
            <a:off x="328235" y="742975"/>
            <a:ext cx="11509537" cy="17013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73088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Cambria" panose="02040503050406030204" pitchFamily="18" charset="0"/>
              <a:buChar char="⎼"/>
              <a:tabLst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+mn-lt"/>
              </a:rPr>
              <a:t>Wide range of capabilities and in-house expertise: </a:t>
            </a:r>
          </a:p>
          <a:p>
            <a:pPr marL="515938" lvl="1" indent="-171450">
              <a:buFont typeface="Arial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RF design and engineering, microwave sources, modulators and power electronics</a:t>
            </a:r>
          </a:p>
          <a:p>
            <a:pPr marL="515938" lvl="1" indent="-171450">
              <a:buFont typeface="Arial" charset="0"/>
              <a:buChar char="•"/>
            </a:pPr>
            <a:r>
              <a:rPr lang="en-US" sz="2400" b="1" dirty="0">
                <a:latin typeface="+mn-lt"/>
              </a:rPr>
              <a:t>Magnetic design, engineering, metrology, production and testing</a:t>
            </a:r>
          </a:p>
          <a:p>
            <a:pPr marL="515938" lvl="1" indent="-171450">
              <a:buFont typeface="Arial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UHV systems, beamline instrumentation and diagnostics</a:t>
            </a:r>
          </a:p>
          <a:p>
            <a:pPr marL="515938" lvl="1" indent="-171450">
              <a:buFont typeface="Arial" charset="0"/>
              <a:buChar char="•"/>
            </a:pPr>
            <a:endParaRPr lang="en-US" sz="2400" dirty="0">
              <a:latin typeface="+mn-lt"/>
            </a:endParaRPr>
          </a:p>
          <a:p>
            <a:pPr marL="515938" lvl="1" indent="-171450">
              <a:buFont typeface="Arial" charset="0"/>
              <a:buChar char="•"/>
            </a:pPr>
            <a:endParaRPr lang="en-US" sz="2400" baseline="30000" dirty="0">
              <a:latin typeface="+mn-lt"/>
            </a:endParaRPr>
          </a:p>
        </p:txBody>
      </p:sp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414E9492-56F0-469E-E856-475ED3430C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84" y="4569287"/>
            <a:ext cx="2981289" cy="2134468"/>
          </a:xfrm>
          <a:prstGeom prst="rect">
            <a:avLst/>
          </a:prstGeom>
        </p:spPr>
      </p:pic>
      <p:pic>
        <p:nvPicPr>
          <p:cNvPr id="5" name="Picture 4" descr="A picture containing machine, engineering, steel, industry&#10;&#10;Description automatically generated">
            <a:extLst>
              <a:ext uri="{FF2B5EF4-FFF2-40B4-BE49-F238E27FC236}">
                <a16:creationId xmlns:a16="http://schemas.microsoft.com/office/drawing/2014/main" id="{241A5137-FDC5-A382-6E29-68EA25A9BC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414" y="2804153"/>
            <a:ext cx="5871602" cy="3873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26D3FF-4505-A51C-1F51-A2D1C51EC7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0"/>
          <a:stretch/>
        </p:blipFill>
        <p:spPr>
          <a:xfrm>
            <a:off x="3106701" y="4569287"/>
            <a:ext cx="3060357" cy="2108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6AA14B-FBB2-E6E7-02D0-13DCA1E997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411" y="2387287"/>
            <a:ext cx="6041647" cy="21315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72B775-1F1E-8ABF-511C-9C5920B2A748}"/>
              </a:ext>
            </a:extLst>
          </p:cNvPr>
          <p:cNvSpPr txBox="1"/>
          <p:nvPr/>
        </p:nvSpPr>
        <p:spPr>
          <a:xfrm>
            <a:off x="6205736" y="2255017"/>
            <a:ext cx="5948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2060"/>
                </a:solidFill>
              </a:rPr>
              <a:t>TESSA helical tapered undulators installed at Fermilab FAST facility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2B9D8-A411-B5B7-DF30-F84965CE32A9}"/>
              </a:ext>
            </a:extLst>
          </p:cNvPr>
          <p:cNvSpPr txBox="1">
            <a:spLocks/>
          </p:cNvSpPr>
          <p:nvPr/>
        </p:nvSpPr>
        <p:spPr>
          <a:xfrm>
            <a:off x="838200" y="14408"/>
            <a:ext cx="10515600" cy="728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000" b="1">
                <a:latin typeface="Avenir Next Condensed Demi Bold" charset="0"/>
              </a:rPr>
              <a:t>About RadiaBeam</a:t>
            </a:r>
            <a:endParaRPr lang="en-US" sz="3000" b="1" dirty="0">
              <a:latin typeface="Avenir Next Condensed Demi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984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165AC-8A65-B24F-9DDC-BE65391B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7E4C-1CFD-374C-9DF5-B5483B4F8C5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031D8CF-E1F4-8E41-BE81-305F160DF065}"/>
              </a:ext>
            </a:extLst>
          </p:cNvPr>
          <p:cNvSpPr txBox="1">
            <a:spLocks/>
          </p:cNvSpPr>
          <p:nvPr/>
        </p:nvSpPr>
        <p:spPr>
          <a:xfrm>
            <a:off x="328235" y="742975"/>
            <a:ext cx="11509537" cy="17013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73088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Cambria" panose="02040503050406030204" pitchFamily="18" charset="0"/>
              <a:buChar char="⎼"/>
              <a:tabLst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+mn-lt"/>
              </a:rPr>
              <a:t>Wide range of capabilities and in-house expertise: </a:t>
            </a:r>
          </a:p>
          <a:p>
            <a:pPr marL="515938" lvl="1" indent="-171450">
              <a:buFont typeface="Arial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RF design and engineering, microwave sources, modulators and power electronics</a:t>
            </a:r>
          </a:p>
          <a:p>
            <a:pPr marL="515938" lvl="1" indent="-171450">
              <a:buFont typeface="Arial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Magnetic design, engineering, alignment, production and testing</a:t>
            </a:r>
          </a:p>
          <a:p>
            <a:pPr marL="515938" lvl="1" indent="-171450">
              <a:buFont typeface="Arial" charset="0"/>
              <a:buChar char="•"/>
            </a:pPr>
            <a:r>
              <a:rPr lang="en-US" sz="2400" b="1" dirty="0">
                <a:latin typeface="+mn-lt"/>
              </a:rPr>
              <a:t>UHV systems, beamline instrumentation and diagnostics</a:t>
            </a:r>
          </a:p>
          <a:p>
            <a:pPr marL="515938" lvl="1" indent="-171450">
              <a:buFont typeface="Arial" charset="0"/>
              <a:buChar char="•"/>
            </a:pPr>
            <a:endParaRPr lang="en-US" sz="2400" dirty="0">
              <a:latin typeface="+mn-lt"/>
            </a:endParaRPr>
          </a:p>
          <a:p>
            <a:pPr marL="515938" lvl="1" indent="-171450">
              <a:buFont typeface="Arial" charset="0"/>
              <a:buChar char="•"/>
            </a:pPr>
            <a:endParaRPr lang="en-US" sz="2400" baseline="30000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ECF065-7E78-E4A0-FBEF-7320F49E8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08"/>
            <a:ext cx="10515600" cy="728567"/>
          </a:xfrm>
        </p:spPr>
        <p:txBody>
          <a:bodyPr/>
          <a:lstStyle/>
          <a:p>
            <a:r>
              <a:rPr lang="en-US" sz="3000" b="1" dirty="0">
                <a:latin typeface="Avenir Next Condensed Demi Bold" charset="0"/>
              </a:rPr>
              <a:t>About RadiaBeam</a:t>
            </a:r>
          </a:p>
        </p:txBody>
      </p:sp>
      <p:pic>
        <p:nvPicPr>
          <p:cNvPr id="2" name="Content Placeholder 14">
            <a:extLst>
              <a:ext uri="{FF2B5EF4-FFF2-40B4-BE49-F238E27FC236}">
                <a16:creationId xmlns:a16="http://schemas.microsoft.com/office/drawing/2014/main" id="{5F806168-39D1-EF88-6E85-AF8F7B7623A7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235" y="2444373"/>
            <a:ext cx="6050263" cy="34470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346587-B4CA-52E4-5897-956E325A1D60}"/>
              </a:ext>
            </a:extLst>
          </p:cNvPr>
          <p:cNvSpPr txBox="1"/>
          <p:nvPr/>
        </p:nvSpPr>
        <p:spPr>
          <a:xfrm>
            <a:off x="525966" y="5919857"/>
            <a:ext cx="11311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2060"/>
                </a:solidFill>
              </a:rPr>
              <a:t>4-m long, adjustable gap corrugated pipe dechirper (has been operational at LCLS facility since 2016), and FACET interaction chamber </a:t>
            </a:r>
          </a:p>
        </p:txBody>
      </p:sp>
      <p:pic>
        <p:nvPicPr>
          <p:cNvPr id="5" name="Picture 4" descr="Men looking at a machine&#10;&#10;Description automatically generated">
            <a:extLst>
              <a:ext uri="{FF2B5EF4-FFF2-40B4-BE49-F238E27FC236}">
                <a16:creationId xmlns:a16="http://schemas.microsoft.com/office/drawing/2014/main" id="{512E408E-FEDF-0114-27CE-900CE3B75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035" y="2444372"/>
            <a:ext cx="5445482" cy="34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87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F69A-B206-5243-99E3-C0AB281A8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39" y="-6389"/>
            <a:ext cx="10515600" cy="728567"/>
          </a:xfrm>
        </p:spPr>
        <p:txBody>
          <a:bodyPr/>
          <a:lstStyle/>
          <a:p>
            <a:r>
              <a:rPr lang="en-US" sz="3000" b="1" dirty="0">
                <a:latin typeface="Avenir Next Condensed Demi Bold" charset="0"/>
              </a:rPr>
              <a:t>About RadiaBeam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165AC-8A65-B24F-9DDC-BE65391B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7E4C-1CFD-374C-9DF5-B5483B4F8C5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031D8CF-E1F4-8E41-BE81-305F160DF065}"/>
              </a:ext>
            </a:extLst>
          </p:cNvPr>
          <p:cNvSpPr txBox="1">
            <a:spLocks/>
          </p:cNvSpPr>
          <p:nvPr/>
        </p:nvSpPr>
        <p:spPr>
          <a:xfrm>
            <a:off x="73124" y="722178"/>
            <a:ext cx="11509537" cy="1701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73088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Cambria" panose="02040503050406030204" pitchFamily="18" charset="0"/>
              <a:buChar char="⎼"/>
              <a:tabLst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+mn-lt"/>
              </a:rPr>
              <a:t>Industrial linac, and irradiation systems pipeline</a:t>
            </a:r>
          </a:p>
          <a:p>
            <a:pPr marL="515938" lvl="1" indent="-171450">
              <a:buFont typeface="Arial" charset="0"/>
              <a:buChar char="•"/>
            </a:pPr>
            <a:r>
              <a:rPr lang="en-US" sz="2400" dirty="0">
                <a:latin typeface="+mn-lt"/>
              </a:rPr>
              <a:t>OEM medical and industrial linacs</a:t>
            </a:r>
          </a:p>
          <a:p>
            <a:pPr marL="515938" lvl="1" indent="-171450">
              <a:buFont typeface="Arial" charset="0"/>
              <a:buChar char="•"/>
            </a:pPr>
            <a:r>
              <a:rPr lang="en-US" sz="2400" dirty="0">
                <a:latin typeface="+mn-lt"/>
              </a:rPr>
              <a:t>Custom systems for specialized applications</a:t>
            </a:r>
          </a:p>
          <a:p>
            <a:pPr marL="515938" lvl="1" indent="-171450">
              <a:buFont typeface="Arial" charset="0"/>
              <a:buChar char="•"/>
            </a:pPr>
            <a:r>
              <a:rPr lang="en-US" sz="2400" dirty="0">
                <a:latin typeface="+mn-lt"/>
              </a:rPr>
              <a:t>R&amp;D pipeline, and in-house testing services</a:t>
            </a:r>
          </a:p>
          <a:p>
            <a:pPr marL="515938" lvl="1" indent="-171450">
              <a:buFont typeface="Arial" charset="0"/>
              <a:buChar char="•"/>
            </a:pPr>
            <a:endParaRPr lang="en-US" sz="2400" dirty="0">
              <a:latin typeface="+mn-lt"/>
            </a:endParaRPr>
          </a:p>
          <a:p>
            <a:pPr marL="515938" lvl="1" indent="-171450">
              <a:buFont typeface="Arial" charset="0"/>
              <a:buChar char="•"/>
            </a:pPr>
            <a:endParaRPr lang="en-US" sz="2400" baseline="300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235EA0-98EF-5510-01BB-80010A87C4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75122" y="3422950"/>
            <a:ext cx="3775959" cy="3301236"/>
          </a:xfrm>
          <a:prstGeom prst="rect">
            <a:avLst/>
          </a:prstGeom>
        </p:spPr>
      </p:pic>
      <p:pic>
        <p:nvPicPr>
          <p:cNvPr id="10" name="Picture 9" descr="A picture containing indoor, sewing machine, wall, appliance&#10;&#10;Description automatically generated">
            <a:extLst>
              <a:ext uri="{FF2B5EF4-FFF2-40B4-BE49-F238E27FC236}">
                <a16:creationId xmlns:a16="http://schemas.microsoft.com/office/drawing/2014/main" id="{5EEA0298-5FC1-D1B2-5C8D-AA13FFB9E1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0494" y="3422950"/>
            <a:ext cx="2479028" cy="1701398"/>
          </a:xfrm>
          <a:prstGeom prst="rect">
            <a:avLst/>
          </a:prstGeom>
        </p:spPr>
      </p:pic>
      <p:pic>
        <p:nvPicPr>
          <p:cNvPr id="11" name="Picture 10" descr="A picture containing man, table, standing, young&#10;&#10;Description automatically generated">
            <a:extLst>
              <a:ext uri="{FF2B5EF4-FFF2-40B4-BE49-F238E27FC236}">
                <a16:creationId xmlns:a16="http://schemas.microsoft.com/office/drawing/2014/main" id="{6B16DD64-9088-DB1D-61FE-6CD9AF2FAB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494" y="678030"/>
            <a:ext cx="5047467" cy="2680845"/>
          </a:xfrm>
          <a:prstGeom prst="rect">
            <a:avLst/>
          </a:prstGeom>
        </p:spPr>
      </p:pic>
      <p:pic>
        <p:nvPicPr>
          <p:cNvPr id="14" name="Picture 13" descr="A picture containing wall, indoor, furniture&#10;&#10;Description automatically generated">
            <a:extLst>
              <a:ext uri="{FF2B5EF4-FFF2-40B4-BE49-F238E27FC236}">
                <a16:creationId xmlns:a16="http://schemas.microsoft.com/office/drawing/2014/main" id="{535A746C-9D55-E57B-93FF-21C33F5B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0494" y="5185490"/>
            <a:ext cx="2479027" cy="15386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6CC369-E3F7-6D27-F22D-438133FD51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8933" y="3420017"/>
            <a:ext cx="2479028" cy="330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machine in a factory&#10;&#10;Description automatically generated">
            <a:extLst>
              <a:ext uri="{FF2B5EF4-FFF2-40B4-BE49-F238E27FC236}">
                <a16:creationId xmlns:a16="http://schemas.microsoft.com/office/drawing/2014/main" id="{40F07D99-3DFD-E30C-CDFC-1259A87CD93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2839"/>
          <a:stretch>
            <a:fillRect/>
          </a:stretch>
        </p:blipFill>
        <p:spPr>
          <a:xfrm>
            <a:off x="339339" y="3391483"/>
            <a:ext cx="2529538" cy="336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92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2978E4-C97A-C943-170B-42B51988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D19A-5BA3-0641-BD27-B1EF18B922F0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A37A41-7D97-8D12-3B7E-AA1DA5008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E-Beam and Laser Capabilities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BB68FD0-0F99-AE8D-8FFC-7118F594D143}"/>
              </a:ext>
            </a:extLst>
          </p:cNvPr>
          <p:cNvGraphicFramePr>
            <a:graphicFrameLocks noGrp="1"/>
          </p:cNvGraphicFramePr>
          <p:nvPr/>
        </p:nvGraphicFramePr>
        <p:xfrm>
          <a:off x="454387" y="855237"/>
          <a:ext cx="4817654" cy="1661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8827">
                  <a:extLst>
                    <a:ext uri="{9D8B030D-6E8A-4147-A177-3AD203B41FA5}">
                      <a16:colId xmlns:a16="http://schemas.microsoft.com/office/drawing/2014/main" val="510980486"/>
                    </a:ext>
                  </a:extLst>
                </a:gridCol>
                <a:gridCol w="2408827">
                  <a:extLst>
                    <a:ext uri="{9D8B030D-6E8A-4147-A177-3AD203B41FA5}">
                      <a16:colId xmlns:a16="http://schemas.microsoft.com/office/drawing/2014/main" val="38576373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Parameter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Value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614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Beam Type</a:t>
                      </a:r>
                      <a:endParaRPr lang="en-US" sz="1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Electrons and ICS Photons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4933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Beam Energy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Electrons: 50-100 MeV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ICS Photons: 50-200 keV</a:t>
                      </a:r>
                      <a:endParaRPr lang="en-US" sz="1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5570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Pulse Rate Frequency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1-60 Hz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2968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Charge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10-250 </a:t>
                      </a:r>
                      <a:r>
                        <a:rPr lang="en-US" sz="1100" dirty="0" err="1">
                          <a:effectLst/>
                        </a:rPr>
                        <a:t>pC</a:t>
                      </a:r>
                      <a:endParaRPr lang="en-US" sz="1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8015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Pulse Length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1.5-3.0 ps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1713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Beam Spot Size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30-100 µm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40228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Energy Spread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0.3-1.0%</a:t>
                      </a:r>
                      <a:endParaRPr lang="en-US" sz="1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477300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0B8419B-2C73-9ED5-7992-994ABFC02822}"/>
              </a:ext>
            </a:extLst>
          </p:cNvPr>
          <p:cNvGraphicFramePr>
            <a:graphicFrameLocks noGrp="1"/>
          </p:cNvGraphicFramePr>
          <p:nvPr/>
        </p:nvGraphicFramePr>
        <p:xfrm>
          <a:off x="6433155" y="896747"/>
          <a:ext cx="5081316" cy="1173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0658">
                  <a:extLst>
                    <a:ext uri="{9D8B030D-6E8A-4147-A177-3AD203B41FA5}">
                      <a16:colId xmlns:a16="http://schemas.microsoft.com/office/drawing/2014/main" val="682096539"/>
                    </a:ext>
                  </a:extLst>
                </a:gridCol>
                <a:gridCol w="2540658">
                  <a:extLst>
                    <a:ext uri="{9D8B030D-6E8A-4147-A177-3AD203B41FA5}">
                      <a16:colId xmlns:a16="http://schemas.microsoft.com/office/drawing/2014/main" val="311913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Parameter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Value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88580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Beam Type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Electrons 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2886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Beam Energy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Electrons: 2-9.5 MeV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1140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Pulse Rate Frequency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1-120 Hz (being upgraded to 200Hz)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15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Average Beam Current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20-220 mA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9374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Pulse Length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0.3-13.5 µs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1849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Beam Spot Size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1.7mm at converter</a:t>
                      </a:r>
                      <a:endParaRPr lang="en-US" sz="1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372637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9BDE407-16D3-D116-B876-53A62053F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5"/>
          <a:stretch>
            <a:fillRect/>
          </a:stretch>
        </p:blipFill>
        <p:spPr bwMode="auto">
          <a:xfrm>
            <a:off x="6743702" y="2229840"/>
            <a:ext cx="4574926" cy="245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7E7A16-40F4-CC5E-7751-2416CE836C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9"/>
          <a:stretch>
            <a:fillRect/>
          </a:stretch>
        </p:blipFill>
        <p:spPr>
          <a:xfrm>
            <a:off x="454388" y="2685728"/>
            <a:ext cx="4817654" cy="1751501"/>
          </a:xfrm>
          <a:prstGeom prst="rect">
            <a:avLst/>
          </a:prstGeom>
        </p:spPr>
      </p:pic>
      <p:pic>
        <p:nvPicPr>
          <p:cNvPr id="8" name="Picture 7" descr="A picture containing text, indoor, cluttered, messy&#10;&#10;Description automatically generated">
            <a:extLst>
              <a:ext uri="{FF2B5EF4-FFF2-40B4-BE49-F238E27FC236}">
                <a16:creationId xmlns:a16="http://schemas.microsoft.com/office/drawing/2014/main" id="{CBBA00F6-0B2D-C248-5E6A-F40940626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2291" y="4074096"/>
            <a:ext cx="3916667" cy="243446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5D4ED3E-CD72-407D-D8A3-5FE3C42554F2}"/>
              </a:ext>
            </a:extLst>
          </p:cNvPr>
          <p:cNvGraphicFramePr>
            <a:graphicFrameLocks noGrp="1"/>
          </p:cNvGraphicFramePr>
          <p:nvPr/>
        </p:nvGraphicFramePr>
        <p:xfrm>
          <a:off x="4092291" y="4062587"/>
          <a:ext cx="3916666" cy="876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8333">
                  <a:extLst>
                    <a:ext uri="{9D8B030D-6E8A-4147-A177-3AD203B41FA5}">
                      <a16:colId xmlns:a16="http://schemas.microsoft.com/office/drawing/2014/main" val="3938247316"/>
                    </a:ext>
                  </a:extLst>
                </a:gridCol>
                <a:gridCol w="1958333">
                  <a:extLst>
                    <a:ext uri="{9D8B030D-6E8A-4147-A177-3AD203B41FA5}">
                      <a16:colId xmlns:a16="http://schemas.microsoft.com/office/drawing/2014/main" val="23197073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15 GW Yb:YAG 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608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Pulse Energy</a:t>
                      </a:r>
                      <a:endParaRPr lang="en-US" sz="1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23 </a:t>
                      </a:r>
                      <a:r>
                        <a:rPr lang="en-US" sz="1100" dirty="0" err="1">
                          <a:effectLst/>
                        </a:rPr>
                        <a:t>mJ</a:t>
                      </a:r>
                      <a:r>
                        <a:rPr lang="en-US" sz="1100" dirty="0">
                          <a:effectLst/>
                        </a:rPr>
                        <a:t> @ 1030 nm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170 µJ @ 257 nm</a:t>
                      </a:r>
                      <a:endParaRPr lang="en-US" sz="1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5647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Pulse Length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1.5-10 ps</a:t>
                      </a:r>
                      <a:endParaRPr lang="en-US" sz="1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2279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Pulse Rate Frequency</a:t>
                      </a:r>
                      <a:endParaRPr lang="en-US" sz="1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1-120 Hz</a:t>
                      </a:r>
                      <a:endParaRPr lang="en-US" sz="1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8377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521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B7CADA-C906-A599-9A6F-A9B4FA514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Ultimately manufacturing / Integration of key sub-systems or full mechanical packages</a:t>
            </a:r>
          </a:p>
          <a:p>
            <a:pPr lvl="1"/>
            <a:r>
              <a:rPr lang="en-US" sz="1800" dirty="0"/>
              <a:t>Inclusive of qualification</a:t>
            </a:r>
          </a:p>
          <a:p>
            <a:pPr lvl="2"/>
            <a:r>
              <a:rPr lang="en-US" sz="1800" dirty="0"/>
              <a:t>Based on lab developed Q/A procedures</a:t>
            </a:r>
          </a:p>
          <a:p>
            <a:pPr lvl="1"/>
            <a:r>
              <a:rPr lang="en-US" sz="1800" dirty="0"/>
              <a:t>Build to spec NOT to print</a:t>
            </a:r>
          </a:p>
          <a:p>
            <a:pPr lvl="2"/>
            <a:r>
              <a:rPr lang="en-US" sz="1800" dirty="0"/>
              <a:t>Initially to process spec and perhaps later to physics spec</a:t>
            </a:r>
          </a:p>
          <a:p>
            <a:pPr lvl="1"/>
            <a:r>
              <a:rPr lang="en-US" sz="1800" dirty="0"/>
              <a:t>Long term target</a:t>
            </a:r>
          </a:p>
          <a:p>
            <a:r>
              <a:rPr lang="en-US" sz="1800" dirty="0"/>
              <a:t>Continue engagement with ongoing technology / manufacturing maturation</a:t>
            </a:r>
          </a:p>
          <a:p>
            <a:pPr lvl="1"/>
            <a:r>
              <a:rPr lang="en-US" sz="1800" dirty="0"/>
              <a:t>Internal and external production</a:t>
            </a:r>
          </a:p>
          <a:p>
            <a:pPr lvl="1"/>
            <a:r>
              <a:rPr lang="en-US" sz="1800" dirty="0"/>
              <a:t>Supply chain development</a:t>
            </a:r>
          </a:p>
          <a:p>
            <a:pPr lvl="1"/>
            <a:r>
              <a:rPr lang="en-US" sz="1800" dirty="0"/>
              <a:t>Scaling / codification of mature technology solutions</a:t>
            </a:r>
          </a:p>
          <a:p>
            <a:r>
              <a:rPr lang="en-US" sz="1800" dirty="0"/>
              <a:t>Engage in workforce training/development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B71AFB-3228-DFD5-F111-0A094B18B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D19A-5BA3-0641-BD27-B1EF18B922F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B7F2CB-ADF9-6165-A5B2-3382AA70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Interests</a:t>
            </a:r>
          </a:p>
        </p:txBody>
      </p:sp>
    </p:spTree>
    <p:extLst>
      <p:ext uri="{BB962C8B-B14F-4D97-AF65-F5344CB8AC3E}">
        <p14:creationId xmlns:p14="http://schemas.microsoft.com/office/powerpoint/2010/main" val="4175595969"/>
      </p:ext>
    </p:extLst>
  </p:cSld>
  <p:clrMapOvr>
    <a:masterClrMapping/>
  </p:clrMapOvr>
</p:sld>
</file>

<file path=ppt/theme/theme1.xml><?xml version="1.0" encoding="utf-8"?>
<a:theme xmlns:a="http://schemas.openxmlformats.org/drawingml/2006/main" name="RadiaBeam">
  <a:themeElements>
    <a:clrScheme name="Custom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29C"/>
      </a:accent1>
      <a:accent2>
        <a:srgbClr val="ED7D31"/>
      </a:accent2>
      <a:accent3>
        <a:srgbClr val="A5A5A5"/>
      </a:accent3>
      <a:accent4>
        <a:srgbClr val="FFC000"/>
      </a:accent4>
      <a:accent5>
        <a:srgbClr val="5494DF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diaBeam" id="{4798E84F-3982-4729-9FDA-070DCFFF4318}" vid="{306191BA-2AB8-4324-93D6-E0401DF5539E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RadiaBeam</Template>
  <TotalTime>13936</TotalTime>
  <Words>444</Words>
  <Application>Microsoft Office PowerPoint</Application>
  <PresentationFormat>Widescreen</PresentationFormat>
  <Paragraphs>92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Abadi</vt:lpstr>
      <vt:lpstr>Aptos</vt:lpstr>
      <vt:lpstr>Arial</vt:lpstr>
      <vt:lpstr>Arial Narrow</vt:lpstr>
      <vt:lpstr>Avenir Next Condensed Demi Bold</vt:lpstr>
      <vt:lpstr>Calibri</vt:lpstr>
      <vt:lpstr>Calibri Light</vt:lpstr>
      <vt:lpstr>Cambria</vt:lpstr>
      <vt:lpstr>Verdana</vt:lpstr>
      <vt:lpstr>Wingdings</vt:lpstr>
      <vt:lpstr>RadiaBeam</vt:lpstr>
      <vt:lpstr>1_Custom Design</vt:lpstr>
      <vt:lpstr>Custom Design</vt:lpstr>
      <vt:lpstr>PowerPoint Presentation</vt:lpstr>
      <vt:lpstr>About RadiaBeam</vt:lpstr>
      <vt:lpstr>About RadiaBeam</vt:lpstr>
      <vt:lpstr>PowerPoint Presentation</vt:lpstr>
      <vt:lpstr>About RadiaBeam</vt:lpstr>
      <vt:lpstr>About RadiaBeam</vt:lpstr>
      <vt:lpstr>E-Beam and Laser Capabilities</vt:lpstr>
      <vt:lpstr>General Interests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 Remarks: Advances in Laboratory-based X-Ray Sources, Optics, and Applications VII</dc:title>
  <dc:creator>ron@agustsson.net</dc:creator>
  <cp:lastModifiedBy>Ronald Agustsson</cp:lastModifiedBy>
  <cp:revision>198</cp:revision>
  <cp:lastPrinted>2022-11-01T19:19:43Z</cp:lastPrinted>
  <dcterms:created xsi:type="dcterms:W3CDTF">2019-08-08T16:07:12Z</dcterms:created>
  <dcterms:modified xsi:type="dcterms:W3CDTF">2025-11-13T18:46:16Z</dcterms:modified>
</cp:coreProperties>
</file>