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2" r:id="rId2"/>
    <p:sldId id="9728" r:id="rId3"/>
    <p:sldId id="3261" r:id="rId4"/>
    <p:sldId id="3263" r:id="rId5"/>
    <p:sldId id="9812" r:id="rId6"/>
    <p:sldId id="3265" r:id="rId7"/>
    <p:sldId id="9813" r:id="rId8"/>
    <p:sldId id="3262" r:id="rId9"/>
    <p:sldId id="3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0EE2D-6A78-4CF1-8CBC-412892604116}" v="58" dt="2025-11-13T18:34:13.8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CF5A9-C877-420A-8D64-37E6480745E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439C6-D210-46EF-9A87-5400AFD07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6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05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02BF-4267-477A-82E1-41CD10D48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A36AC-D9AA-4658-A155-CDD975146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686F7-B863-4AFE-92AB-868A5611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EFCDC-A050-4504-B3DB-68F65CF9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EEBD3-31B4-4A0B-8CF4-55ABFB42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2D3A-D817-41BB-9DD6-CF7984D72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EC8F17-0BC4-43CF-941F-9939C5DD7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5FA2E-FB23-4570-B8E4-55936DBD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50DBE-F041-4574-A2AF-D57828C01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BCB6C-3E36-4C0E-9A63-5D7C6AF0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2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0E032F-C59B-40D4-966C-33488D417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74D4E-2640-4F8F-B33E-FFFBAEC3F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6AF7E-D331-47B6-9F77-BE715980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CAB15-1DE0-4B58-A6D5-D4CA2DE2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91D82-4249-4AA8-9192-A92BCECB5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1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11/13/2025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5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B6AE9-C8DF-42F3-832A-67BB983D7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6A6AF-4CFE-412C-BD98-C5305DCD9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646F1-8C93-4023-8F6B-5D77F77D9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75367-36FF-4158-B19D-03045D60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9CCEC-6AFC-46A3-B2B4-6E91E7CB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0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05446-8D74-4C45-94F7-E0D0E7289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50D39-AFD0-4D95-BDC7-08186E397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E02F0-6E73-4CC7-93C3-EAF0D4826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561C0-5B64-4F0E-8B31-1461973C7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2F853-B296-41F4-BF43-5345673E9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0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E9B40-501A-4CD1-8B2F-EC50B6CD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4DFB5-A532-4FEF-A73C-D61E7BCB7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11612-540A-4DE8-B936-B1D977673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27EC7-50AE-4718-AA71-C953DB0C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C54A7-20EE-44CB-BE99-CF50F547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30E10-7778-4A81-9F70-1AE797CF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8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A35D8-0136-493B-81AF-BA636500D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E7AB3-DFDA-4131-A496-94F2F9F8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A2128-3C4B-4AA0-8429-E8E3CD5A8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2268B-371F-49D7-885E-E9A1DAF51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E1BFD-BA59-4FE7-9585-F88F7B3FC4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A52E50-E932-4646-9D12-7EF085DB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228C0D-D8AB-4A57-88A1-94293F8AC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0AFD31-F6FD-47EE-A357-561CD98C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1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69A97-88D8-4ACE-88F8-F3EA21E2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A4833-C8CF-46A7-A9D5-5912F64B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7D0C9B-D7D3-4E84-971D-A201A308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73FA72-DE69-40BA-9BD1-51B1BFB7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5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50C753-06E8-4BD2-A597-AB848EC82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EF206-1558-4599-AF1D-1433D62CF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5BA5A-639B-48EF-97BC-019407A5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0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98DB-8484-4F86-961D-F356AF29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A9A2F-A1FB-467E-A4DF-5B47A71F4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1C603-5412-4EF6-BCE0-28D5E2BAC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0EAA5-D14A-42A0-8196-D11E52AF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1CD02-3485-4F03-97C5-7383EDD3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CE902-D182-4987-87AD-703BC07D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6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BC303-60BA-4E99-8A56-972B8DA7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0F7BFC-CA81-449A-A854-5C43CD58B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98327-AE76-4AFA-A67B-37A7D69CC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B59B3-F06D-4A0F-9996-6D74DEB79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EAAA0-B1CE-4E4C-B6DB-7FF350D2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770C5-2CAF-4A74-9E97-D95BB677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6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4C1F07-700D-46C6-BB2F-EED71013E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7DFD7-EC74-4367-A26B-8B160C222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8505B-03C7-4842-B8B2-19370EB0B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DCA4A-AD20-4398-933C-6D040A87D563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F79FC-8857-4A7E-AE50-2E153F23DB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8DEEA-F48F-4ECB-9C4A-BC61D6AFB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19FB1-D746-416E-9E46-CC908601D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1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969C8E-6F6B-DB25-8743-A26E09E29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SRF Frontiers Workshop – JLab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6DB830-EE41-C637-427F-538227C4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A535C9-519C-6E6C-5010-43CFD0EA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18" y="403007"/>
            <a:ext cx="11862225" cy="1048332"/>
          </a:xfrm>
        </p:spPr>
        <p:txBody>
          <a:bodyPr/>
          <a:lstStyle/>
          <a:p>
            <a:pPr algn="ctr"/>
            <a:r>
              <a:rPr lang="en-US" sz="2800" b="1" dirty="0"/>
              <a:t>Round Table 1 -  Consortium for Basic Research on Nb</a:t>
            </a:r>
            <a:r>
              <a:rPr lang="en-US" sz="2000" b="1" dirty="0"/>
              <a:t>3</a:t>
            </a:r>
            <a:r>
              <a:rPr lang="en-US" sz="2800" b="1" dirty="0"/>
              <a:t>Sn Technology</a:t>
            </a:r>
            <a:br>
              <a:rPr lang="en-US" sz="2800" b="1" dirty="0"/>
            </a:br>
            <a:r>
              <a:rPr lang="en-US" sz="2400" b="1" dirty="0">
                <a:solidFill>
                  <a:schemeClr val="tx1"/>
                </a:solidFill>
              </a:rPr>
              <a:t>M</a:t>
            </a:r>
            <a:r>
              <a:rPr lang="en-US" sz="2400" dirty="0"/>
              <a:t>ulti-disciplinary Synth</a:t>
            </a:r>
            <a:r>
              <a:rPr lang="en-US" sz="2400" b="1" dirty="0">
                <a:solidFill>
                  <a:schemeClr val="tx1"/>
                </a:solidFill>
              </a:rPr>
              <a:t>e</a:t>
            </a:r>
            <a:r>
              <a:rPr lang="en-US" sz="2400" dirty="0"/>
              <a:t>s</a:t>
            </a:r>
            <a:r>
              <a:rPr lang="en-US" sz="2400" b="1" dirty="0">
                <a:solidFill>
                  <a:schemeClr val="tx1"/>
                </a:solidFill>
              </a:rPr>
              <a:t>is</a:t>
            </a:r>
            <a:r>
              <a:rPr lang="en-US" sz="2400" dirty="0"/>
              <a:t> and </a:t>
            </a:r>
            <a:r>
              <a:rPr lang="en-US" sz="2400" dirty="0" err="1"/>
              <a:t>Characteri</a:t>
            </a:r>
            <a:r>
              <a:rPr lang="en-US" sz="2400" b="1" dirty="0" err="1">
                <a:solidFill>
                  <a:schemeClr val="tx1"/>
                </a:solidFill>
              </a:rPr>
              <a:t>s</a:t>
            </a:r>
            <a:r>
              <a:rPr lang="en-US" sz="2400" dirty="0" err="1"/>
              <a:t>ation</a:t>
            </a:r>
            <a:r>
              <a:rPr lang="en-US" sz="2400" dirty="0"/>
              <a:t> of </a:t>
            </a:r>
            <a:r>
              <a:rPr lang="en-US" sz="2400" b="1" dirty="0">
                <a:solidFill>
                  <a:schemeClr val="tx1"/>
                </a:solidFill>
              </a:rPr>
              <a:t>N</a:t>
            </a:r>
            <a:r>
              <a:rPr lang="en-US" sz="2400" dirty="0"/>
              <a:t>iobium-Tin for Accel</a:t>
            </a:r>
            <a:r>
              <a:rPr lang="en-US" sz="2400" b="1" dirty="0">
                <a:solidFill>
                  <a:schemeClr val="tx1"/>
                </a:solidFill>
              </a:rPr>
              <a:t>e</a:t>
            </a:r>
            <a:r>
              <a:rPr lang="en-US" sz="2400" dirty="0"/>
              <a:t>rators Conso</a:t>
            </a:r>
            <a:r>
              <a:rPr lang="en-US" sz="2400" b="1" dirty="0">
                <a:solidFill>
                  <a:schemeClr val="tx1"/>
                </a:solidFill>
              </a:rPr>
              <a:t>r</a:t>
            </a:r>
            <a:r>
              <a:rPr lang="en-US" sz="2400" dirty="0"/>
              <a:t>tium  (MEISSNER)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13227-6D6A-B9BE-8D78-76159FCF3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502081"/>
            <a:ext cx="11044706" cy="4891433"/>
          </a:xfrm>
        </p:spPr>
        <p:txBody>
          <a:bodyPr/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What performance for Nb</a:t>
            </a:r>
            <a:r>
              <a:rPr lang="en-US" altLang="en-US" baseline="-25000" dirty="0"/>
              <a:t>3</a:t>
            </a:r>
            <a:r>
              <a:rPr lang="en-US" altLang="en-US" dirty="0"/>
              <a:t>​Sn on Cu can we realistically envision in comparison to Nb</a:t>
            </a:r>
            <a:r>
              <a:rPr lang="en-US" altLang="en-US" baseline="-25000" dirty="0"/>
              <a:t>3</a:t>
            </a:r>
            <a:r>
              <a:rPr lang="en-US" altLang="en-US" dirty="0"/>
              <a:t>​Sn on Nb by Sn diffusion?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In the framework of the current developments for Nb</a:t>
            </a:r>
            <a:r>
              <a:rPr lang="en-US" altLang="en-US" baseline="-25000" dirty="0"/>
              <a:t>3</a:t>
            </a:r>
            <a:r>
              <a:rPr lang="en-US" altLang="en-US" dirty="0"/>
              <a:t>Sn on Cu (PVD, CVD, electrodeposition…), which has the highest likelihood to achieve first the benchmark performance of Q~1e</a:t>
            </a:r>
            <a:r>
              <a:rPr lang="en-US" altLang="en-US" baseline="30000" dirty="0"/>
              <a:t>10 </a:t>
            </a:r>
            <a:r>
              <a:rPr lang="en-US" altLang="en-US" dirty="0"/>
              <a:t>at 10 MV/m at 4 K? For each approach, what are the identified challenges and which efforts are undertaken to overcome them?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What are the most critical, yet poorly understood, fundamental material science limitations (e.g., stoichiometry control, film roughness, grain boundaries, vortex nucleation) currently limiting the Q</a:t>
            </a:r>
            <a:r>
              <a:rPr lang="en-US" baseline="-25000" dirty="0"/>
              <a:t>0</a:t>
            </a:r>
            <a:r>
              <a:rPr lang="en-US" dirty="0"/>
              <a:t> and accelerating gradient (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) of Nb</a:t>
            </a:r>
            <a:r>
              <a:rPr lang="en-US" baseline="-25000" dirty="0"/>
              <a:t>3</a:t>
            </a:r>
            <a:r>
              <a:rPr lang="en-US" dirty="0"/>
              <a:t>Sn cavities?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Given the material's low specific heat and the presence of unavoidable surface defects, what is the maximum RF magnetic field (</a:t>
            </a:r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​) or accelerating gradient (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​) that can be reliably sustained by Nb</a:t>
            </a:r>
            <a:r>
              <a:rPr lang="en-US" baseline="-25000" dirty="0"/>
              <a:t>3</a:t>
            </a:r>
            <a:r>
              <a:rPr lang="en-US" dirty="0"/>
              <a:t>​Sn before thermal runaway occurs, and what specific thermal management strategies (e.g., enhanced thermal conductivity via Cu substrate or advanced post-processing) must be prioritized to exceed the current quench limit of ∼24 MV/m?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CDA155-3491-71AA-D31D-06C1C8EAB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11/13/2025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208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5DBB15-BA51-DE8B-292D-4CCE212B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685FE98-F7F5-1D78-7BED-131B215B5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64" y="5777049"/>
            <a:ext cx="11772189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U.Pudasaini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al. “Managing Sn-Supply to Tune Surface Characteristics of Vapor-Diffusion Coating of Nb</a:t>
            </a:r>
            <a:r>
              <a:rPr kumimoji="0" lang="en-US" altLang="en-US" sz="8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Sn”, presented at the SRF'21, East Lansing, MI, USA, Jun.-Jul. 2021, doi:10.18429/JACoW-SRF2021-TUPTEV013.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Posen et al. “Advances in Nb</a:t>
            </a:r>
            <a:r>
              <a:rPr kumimoji="0" lang="en-US" altLang="en-US" sz="8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 superconducting radiofrequency cavities towards first practical accelerator applications” Superconductor Science and Technology. 2021 Jan 11;34(2):025007.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Hall, “New Insights into the Limitations on the Efficiency and Achievable Gradients in Nb</a:t>
            </a:r>
            <a:r>
              <a:rPr lang="en-US" sz="800" baseline="-25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 SRF Cavities”, PhD thesis, Cornell University (2017).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 Müller et al, "Status and prospects of Nb3Sn cavities for superconducting linacs," in Proceedings of the Workshop on Thin Film Coating Methods for Superconducting Accelerating Cavities, 2000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 Eremeev “Progress in Nb3Sn developments for CEBAF-style quarter cryomodule”  TTC-2022,</a:t>
            </a:r>
            <a:endParaRPr lang="en-US" sz="8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1C7FD-9B8E-983B-A2E6-431CC90C48B9}"/>
              </a:ext>
            </a:extLst>
          </p:cNvPr>
          <p:cNvSpPr txBox="1"/>
          <p:nvPr/>
        </p:nvSpPr>
        <p:spPr>
          <a:xfrm>
            <a:off x="6636012" y="701207"/>
            <a:ext cx="3649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1.3/1.5 Hz Multi-cell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42465-1E49-8CDD-63FC-BA28C59B0573}"/>
              </a:ext>
            </a:extLst>
          </p:cNvPr>
          <p:cNvSpPr txBox="1"/>
          <p:nvPr/>
        </p:nvSpPr>
        <p:spPr>
          <a:xfrm>
            <a:off x="208900" y="4422364"/>
            <a:ext cx="5843024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ptos (Body)"/>
                <a:cs typeface="Arial" panose="020B0604020202020204" pitchFamily="34" charset="0"/>
              </a:rPr>
              <a:t>1.3/1.5 GHz single-cell cavities attain an accelerating gradient over 20 MV/m with Q ~ 10</a:t>
            </a:r>
            <a:r>
              <a:rPr lang="en-US" sz="1500" baseline="30000" dirty="0">
                <a:latin typeface="Aptos (Body)"/>
                <a:cs typeface="Arial" panose="020B0604020202020204" pitchFamily="34" charset="0"/>
              </a:rPr>
              <a:t>10</a:t>
            </a:r>
            <a:endParaRPr lang="en-US" sz="1500" dirty="0">
              <a:latin typeface="Aptos (Body)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ptos (Body)"/>
                <a:cs typeface="Arial" panose="020B0604020202020204" pitchFamily="34" charset="0"/>
              </a:rPr>
              <a:t>Comparable performance for cavities of various frequencies (650 MHz, 952 MHz, 2.6 GHz, 3.6 GHz)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19A4001-8061-A109-C403-54B7F8BF3E04}"/>
              </a:ext>
            </a:extLst>
          </p:cNvPr>
          <p:cNvSpPr txBox="1">
            <a:spLocks/>
          </p:cNvSpPr>
          <p:nvPr/>
        </p:nvSpPr>
        <p:spPr>
          <a:xfrm>
            <a:off x="6463374" y="4301434"/>
            <a:ext cx="567537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>
                <a:latin typeface="Arial" charset="0"/>
                <a:cs typeface="Arial" panose="020B06040202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 (Body)"/>
              </a:rPr>
              <a:t>1.5 GHz five-cell and 1.3 GHz 9-cell cavities demonstrated Q ~ 10</a:t>
            </a:r>
            <a:r>
              <a:rPr lang="en-US" baseline="30000" dirty="0">
                <a:latin typeface="Aptos (Body)"/>
              </a:rPr>
              <a:t>10</a:t>
            </a:r>
            <a:r>
              <a:rPr lang="en-US" dirty="0">
                <a:latin typeface="Aptos (Body)"/>
              </a:rPr>
              <a:t> above 10 MV/m at 4.4 K</a:t>
            </a:r>
          </a:p>
          <a:p>
            <a:r>
              <a:rPr lang="en-US" dirty="0">
                <a:latin typeface="Aptos (Body)"/>
              </a:rPr>
              <a:t>Maximum gradients achieved up to ~ 20 MV/m</a:t>
            </a:r>
          </a:p>
          <a:p>
            <a:r>
              <a:rPr lang="en-US" dirty="0">
                <a:latin typeface="Aptos (Body)"/>
              </a:rPr>
              <a:t>Notable progress towards use in practical accelerators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0C03C8-4E7F-A623-BB60-9717745F5DCA}"/>
              </a:ext>
            </a:extLst>
          </p:cNvPr>
          <p:cNvGrpSpPr/>
          <p:nvPr/>
        </p:nvGrpSpPr>
        <p:grpSpPr>
          <a:xfrm>
            <a:off x="6721168" y="998676"/>
            <a:ext cx="4299632" cy="3152158"/>
            <a:chOff x="4671995" y="970664"/>
            <a:chExt cx="4299632" cy="31521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2AB72C-48E6-38D6-5CA2-BF5D08A1A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32" t="14547" b="8300"/>
            <a:stretch/>
          </p:blipFill>
          <p:spPr>
            <a:xfrm>
              <a:off x="4671995" y="970664"/>
              <a:ext cx="4299632" cy="3152158"/>
            </a:xfrm>
            <a:prstGeom prst="rect">
              <a:avLst/>
            </a:prstGeom>
          </p:spPr>
        </p:pic>
        <p:pic>
          <p:nvPicPr>
            <p:cNvPr id="15" name="Picture 2" descr="https://lh3.googleusercontent.com/fQwPgrFNY2qb6jiOmraqObjhpdGPDcf4T_XU31pUESCv2wFRULAnZCcbm4QknFH8RslF13H73EzTFeyR7pyTuS-Rja7mAP7wt5jPtGfL8jEukJf6XqMdp-yXAuiZUscIv1BEMqzB1F_uVqgHKx9dkijjvgiu2FcWnhm7bWvPRtbQbbaQ3k30sx2R6OxknuQpCE4Fk8o0dpsML_o0e6yqPiMOydlig4A44IX5hKFuOtTofrrbkyOa7-IZqKoZvrE40ppoDqqRoIPQPhiI66DqLxmyPAGzjOUDYCr2aJuXbjwrPLsbNKqLlRUK8iJzGMkrO7Pmt9MgISjOGfaYDIKZEGHFbh2cYQdve6NBtncHpVAUYRhMQOvUt5qardZSm00Kw4NtnTLLghn0ghrmzo3zNxRSnvF2JzyYGZfxm1WRrVz2xKxMuQG1OZ6QcAMYhFkBHlY0JW2aOO6cyk-0Berysf4u5tmj7dIWnstMz3MzSBAwE9-XNgP7XHDoJTYNUZllzGShWsS1yk5verEO-Ko7P-4yRyXvwYYhYIyE_jL3jX7eDnFnbrUUzXBAXKvwPACXmGkX7YzyjLNZr3D-dH1-whUn0zzadTfOaQhfk7kdOW60uCOdMMVdwhBN4zjCk01naEpEvLY1rixP2ogkPaPleOQQgGzUYPv7jU_yUvZ0T9vNP6cYUvg1Kp8f4FWgFuUZodRwld55aN0iRmnc86LL8FWowZYasK6xC_QNGAgQEJaAK1XrtMvSLYNoZt_J=w613-h1089-no?authuser=0">
              <a:extLst>
                <a:ext uri="{FF2B5EF4-FFF2-40B4-BE49-F238E27FC236}">
                  <a16:creationId xmlns:a16="http://schemas.microsoft.com/office/drawing/2014/main" id="{53C51B96-E9BF-C14D-017C-F86FEEFD3B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65"/>
            <a:stretch/>
          </p:blipFill>
          <p:spPr bwMode="auto">
            <a:xfrm rot="5400000">
              <a:off x="5430383" y="3013226"/>
              <a:ext cx="538524" cy="756481"/>
            </a:xfrm>
            <a:prstGeom prst="rect">
              <a:avLst/>
            </a:prstGeom>
            <a:solidFill>
              <a:srgbClr val="FFFFFF"/>
            </a:solidFill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C2DB9F-FE13-B80E-719A-33629FA18F0F}"/>
              </a:ext>
            </a:extLst>
          </p:cNvPr>
          <p:cNvCxnSpPr>
            <a:cxnSpLocks/>
          </p:cNvCxnSpPr>
          <p:nvPr/>
        </p:nvCxnSpPr>
        <p:spPr>
          <a:xfrm>
            <a:off x="6096000" y="728971"/>
            <a:ext cx="0" cy="460502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4">
            <a:extLst>
              <a:ext uri="{FF2B5EF4-FFF2-40B4-BE49-F238E27FC236}">
                <a16:creationId xmlns:a16="http://schemas.microsoft.com/office/drawing/2014/main" id="{FE64717F-A487-F58A-986F-32133990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86" y="232734"/>
            <a:ext cx="11285837" cy="487490"/>
          </a:xfrm>
        </p:spPr>
        <p:txBody>
          <a:bodyPr/>
          <a:lstStyle/>
          <a:p>
            <a:r>
              <a:rPr lang="en-US" dirty="0"/>
              <a:t>Cavity Performance of vapor-diffused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AF911B-0C90-4748-694F-3A4B3BC0AF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04"/>
          <a:stretch>
            <a:fillRect/>
          </a:stretch>
        </p:blipFill>
        <p:spPr>
          <a:xfrm>
            <a:off x="671417" y="1110751"/>
            <a:ext cx="4440186" cy="30774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F24641-79AD-CCB0-B6D2-97DBA51DF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484698" y="2945576"/>
            <a:ext cx="526217" cy="9354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C9ABFF-CDA9-EC2C-3183-BA4B0D7D6593}"/>
              </a:ext>
            </a:extLst>
          </p:cNvPr>
          <p:cNvSpPr txBox="1"/>
          <p:nvPr/>
        </p:nvSpPr>
        <p:spPr>
          <a:xfrm>
            <a:off x="905783" y="806844"/>
            <a:ext cx="3649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1.3/1.5 GHz R&amp;D single-cell  </a:t>
            </a:r>
          </a:p>
        </p:txBody>
      </p:sp>
      <p:sp>
        <p:nvSpPr>
          <p:cNvPr id="35" name="Footer Placeholder 1">
            <a:extLst>
              <a:ext uri="{FF2B5EF4-FFF2-40B4-BE49-F238E27FC236}">
                <a16:creationId xmlns:a16="http://schemas.microsoft.com/office/drawing/2014/main" id="{0A4B6DBF-1E5E-F8D5-B42F-5BD11D713A45}"/>
              </a:ext>
            </a:extLst>
          </p:cNvPr>
          <p:cNvSpPr txBox="1">
            <a:spLocks/>
          </p:cNvSpPr>
          <p:nvPr/>
        </p:nvSpPr>
        <p:spPr>
          <a:xfrm>
            <a:off x="4012259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SRF Frontiers Workshop Nov 12, 2025</a:t>
            </a:r>
          </a:p>
        </p:txBody>
      </p:sp>
    </p:spTree>
    <p:extLst>
      <p:ext uri="{BB962C8B-B14F-4D97-AF65-F5344CB8AC3E}">
        <p14:creationId xmlns:p14="http://schemas.microsoft.com/office/powerpoint/2010/main" val="136625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39EE-2CD6-859C-A966-0C09C11B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79" y="192154"/>
            <a:ext cx="11044707" cy="678664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QPR Nb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Sn/Cu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E01395-C794-8245-E264-241FDCFF11FF}"/>
              </a:ext>
            </a:extLst>
          </p:cNvPr>
          <p:cNvGrpSpPr/>
          <p:nvPr/>
        </p:nvGrpSpPr>
        <p:grpSpPr>
          <a:xfrm>
            <a:off x="0" y="1646489"/>
            <a:ext cx="5285014" cy="3823582"/>
            <a:chOff x="440871" y="1333590"/>
            <a:chExt cx="6025243" cy="53651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1F71B9-6342-D70D-E211-BD9F54DAC5A9}"/>
                </a:ext>
              </a:extLst>
            </p:cNvPr>
            <p:cNvSpPr/>
            <p:nvPr/>
          </p:nvSpPr>
          <p:spPr>
            <a:xfrm>
              <a:off x="440871" y="1349829"/>
              <a:ext cx="6025243" cy="53176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diagram of a graph&#10;&#10;AI-generated content may be incorrect.">
              <a:extLst>
                <a:ext uri="{FF2B5EF4-FFF2-40B4-BE49-F238E27FC236}">
                  <a16:creationId xmlns:a16="http://schemas.microsoft.com/office/drawing/2014/main" id="{EC060C62-14D4-71E9-6887-18138C93D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8" y="1333590"/>
              <a:ext cx="5998115" cy="53651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F34410-8CC1-596C-F769-80F4455020BC}"/>
              </a:ext>
            </a:extLst>
          </p:cNvPr>
          <p:cNvSpPr txBox="1"/>
          <p:nvPr/>
        </p:nvSpPr>
        <p:spPr>
          <a:xfrm>
            <a:off x="2948908" y="4256314"/>
            <a:ext cx="194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HiPIMS -50 eV bias</a:t>
            </a:r>
          </a:p>
          <a:p>
            <a:r>
              <a:rPr lang="en-US" dirty="0"/>
              <a:t>700 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C</a:t>
            </a:r>
          </a:p>
        </p:txBody>
      </p:sp>
      <p:pic>
        <p:nvPicPr>
          <p:cNvPr id="9" name="Picture 3" descr="Logo&#10;&#10;Description automatically generated">
            <a:extLst>
              <a:ext uri="{FF2B5EF4-FFF2-40B4-BE49-F238E27FC236}">
                <a16:creationId xmlns:a16="http://schemas.microsoft.com/office/drawing/2014/main" id="{C02A172A-5179-CD71-E27C-33E9D84A1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22" y="5558833"/>
            <a:ext cx="1454270" cy="839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E57276-F26A-A96A-599C-1FCD4D21B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298" y="1703523"/>
            <a:ext cx="6575718" cy="3698842"/>
          </a:xfrm>
          <a:prstGeom prst="rect">
            <a:avLst/>
          </a:prstGeom>
        </p:spPr>
      </p:pic>
      <p:pic>
        <p:nvPicPr>
          <p:cNvPr id="12" name="Picture 11" descr="A blue logo with text&#10;&#10;AI-generated content may be incorrect.">
            <a:extLst>
              <a:ext uri="{FF2B5EF4-FFF2-40B4-BE49-F238E27FC236}">
                <a16:creationId xmlns:a16="http://schemas.microsoft.com/office/drawing/2014/main" id="{0528ACF7-FAD4-DEF8-CB75-B5AF09FB6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96" y="5628602"/>
            <a:ext cx="923961" cy="91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56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C15C5-CF72-E5BD-74A2-649F0F2F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QPR Nb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Sn/Nb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4A8D7-301F-F652-1A8A-B0557C927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72" y="1529443"/>
            <a:ext cx="7228710" cy="4066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5FE567-7928-335A-A4C2-56E4636B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906" t="30564"/>
          <a:stretch>
            <a:fillRect/>
          </a:stretch>
        </p:blipFill>
        <p:spPr>
          <a:xfrm>
            <a:off x="7946570" y="2084615"/>
            <a:ext cx="4081986" cy="3315035"/>
          </a:xfrm>
          <a:prstGeom prst="rect">
            <a:avLst/>
          </a:prstGeom>
        </p:spPr>
      </p:pic>
      <p:pic>
        <p:nvPicPr>
          <p:cNvPr id="7" name="Picture 3" descr="Logo&#10;&#10;Description automatically generated">
            <a:extLst>
              <a:ext uri="{FF2B5EF4-FFF2-40B4-BE49-F238E27FC236}">
                <a16:creationId xmlns:a16="http://schemas.microsoft.com/office/drawing/2014/main" id="{1728BE60-6901-5F2D-38AE-99EE4CC52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1" y="5662247"/>
            <a:ext cx="1454270" cy="8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53B858-D983-01A9-BF85-D52204DD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AD9AC1-695A-8680-21BD-EB50473A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3ED2F5-0111-7D4F-2552-771FE33C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2" y="40518"/>
            <a:ext cx="11044707" cy="678664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Pushing the Nb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Sn Limits Further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71185-7F8B-4586-2106-BA75CCCB5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993" y="887396"/>
            <a:ext cx="7332679" cy="5443196"/>
          </a:xfrm>
        </p:spPr>
        <p:txBody>
          <a:bodyPr/>
          <a:lstStyle/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Elucidate </a:t>
            </a:r>
            <a:r>
              <a:rPr lang="en-US" altLang="en-US" sz="2200" dirty="0" err="1">
                <a:latin typeface="Aptos Display "/>
                <a:cs typeface="Arial" panose="020B0604020202020204" pitchFamily="34" charset="0"/>
              </a:rPr>
              <a:t>Nb₃Sn</a:t>
            </a: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 growth mechanisms in vapor diffusion coatings as a function of process parameters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Correlate material properties with RF performance to optimize coating parameters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Develop a feedback-driven coating growth model adaptable to arbitrary cavity geometries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Develop post-processing techniques for surface topography management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Study grain boundary structures and composition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00" dirty="0">
              <a:latin typeface="Aptos Display 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Aptos Display 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025D7-B9F1-248A-88C2-4BBD3F083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3171" y="719182"/>
            <a:ext cx="4318081" cy="288231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2EA13F-504A-4DEF-8492-3B6CFBF8F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029" y="3811192"/>
            <a:ext cx="2252893" cy="2159412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DBADB94-1932-76BE-EF1C-18E263D74F02}"/>
              </a:ext>
            </a:extLst>
          </p:cNvPr>
          <p:cNvSpPr txBox="1">
            <a:spLocks/>
          </p:cNvSpPr>
          <p:nvPr/>
        </p:nvSpPr>
        <p:spPr>
          <a:xfrm>
            <a:off x="9826487" y="3885364"/>
            <a:ext cx="1904765" cy="1858313"/>
          </a:xfrm>
          <a:prstGeom prst="rect">
            <a:avLst/>
          </a:prstGeom>
          <a:solidFill>
            <a:srgbClr val="009999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Stochiometry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Morphology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Layer thickness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Uniformity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FCDDE3-7A43-78EB-7F00-E4BEC7E455EB}"/>
              </a:ext>
            </a:extLst>
          </p:cNvPr>
          <p:cNvCxnSpPr>
            <a:cxnSpLocks/>
          </p:cNvCxnSpPr>
          <p:nvPr/>
        </p:nvCxnSpPr>
        <p:spPr>
          <a:xfrm flipH="1">
            <a:off x="10036629" y="2133600"/>
            <a:ext cx="272142" cy="0"/>
          </a:xfrm>
          <a:prstGeom prst="straightConnector1">
            <a:avLst/>
          </a:prstGeom>
          <a:ln w="28575">
            <a:solidFill>
              <a:srgbClr val="99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91C5AC-1359-5143-73F9-140D375D5F87}"/>
              </a:ext>
            </a:extLst>
          </p:cNvPr>
          <p:cNvCxnSpPr>
            <a:cxnSpLocks/>
          </p:cNvCxnSpPr>
          <p:nvPr/>
        </p:nvCxnSpPr>
        <p:spPr>
          <a:xfrm flipH="1">
            <a:off x="8665029" y="2133600"/>
            <a:ext cx="283028" cy="0"/>
          </a:xfrm>
          <a:prstGeom prst="straightConnector1">
            <a:avLst/>
          </a:prstGeom>
          <a:ln w="28575">
            <a:solidFill>
              <a:srgbClr val="0099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17EDA6-C44C-2E2A-4D7E-905E6808E831}"/>
              </a:ext>
            </a:extLst>
          </p:cNvPr>
          <p:cNvCxnSpPr>
            <a:cxnSpLocks/>
          </p:cNvCxnSpPr>
          <p:nvPr/>
        </p:nvCxnSpPr>
        <p:spPr>
          <a:xfrm>
            <a:off x="7750629" y="2242457"/>
            <a:ext cx="326346" cy="16056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D8C666A-187C-2B79-99F0-B11DB1D95B53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9982425" y="2142815"/>
            <a:ext cx="796445" cy="17425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D350994-FAC5-4D44-9A1B-E6A1CC46B5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503" y="5643263"/>
            <a:ext cx="2469861" cy="77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7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28FA7-F434-F1D7-21B4-FF182A742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Sn on Cu Challenges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25EE3-37FB-F48B-9662-9664A1A53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" y="1332214"/>
            <a:ext cx="6096528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358F1A-17DC-37D0-9C41-7B1741493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942" y="3167838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0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803D-5475-B599-50EC-2E97361E2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Sn Developments -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720FE-6FB8-9D06-A3B6-A75CA0625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Sn, intermetallic A15 phase with long range order structure :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 energetics are KEY</a:t>
            </a:r>
          </a:p>
          <a:p>
            <a:endParaRPr lang="en-US" dirty="0"/>
          </a:p>
          <a:p>
            <a:r>
              <a:rPr lang="en-US" dirty="0"/>
              <a:t>Sn vapor diffusion at 1100-1200 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C</a:t>
            </a:r>
          </a:p>
          <a:p>
            <a:endParaRPr lang="en-US" dirty="0"/>
          </a:p>
          <a:p>
            <a:r>
              <a:rPr lang="en-US" dirty="0"/>
              <a:t>CVD – pressure +substrate temperature 750-900 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C</a:t>
            </a:r>
          </a:p>
          <a:p>
            <a:endParaRPr lang="en-US" dirty="0"/>
          </a:p>
          <a:p>
            <a:r>
              <a:rPr lang="en-US" dirty="0"/>
              <a:t>DCMS – 5-7 eV ions  + carrier gas pressure + substrate temperature 500-750 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C</a:t>
            </a:r>
          </a:p>
          <a:p>
            <a:endParaRPr lang="en-US" dirty="0"/>
          </a:p>
          <a:p>
            <a:r>
              <a:rPr lang="en-US" dirty="0"/>
              <a:t>HiPIMS – 50 eV + substrate temperature 700 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54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18325F7-3508-9AE1-A64F-6D5BAD12D2D7}"/>
              </a:ext>
            </a:extLst>
          </p:cNvPr>
          <p:cNvGrpSpPr/>
          <p:nvPr/>
        </p:nvGrpSpPr>
        <p:grpSpPr>
          <a:xfrm>
            <a:off x="62775" y="2919754"/>
            <a:ext cx="6096528" cy="3938246"/>
            <a:chOff x="62775" y="2612571"/>
            <a:chExt cx="6096528" cy="39382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4C53CC-1C27-75E1-4D9F-20DD0AD67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1184"/>
            <a:stretch>
              <a:fillRect/>
            </a:stretch>
          </p:blipFill>
          <p:spPr>
            <a:xfrm>
              <a:off x="62775" y="2612571"/>
              <a:ext cx="6096528" cy="2702815"/>
            </a:xfrm>
            <a:prstGeom prst="rect">
              <a:avLst/>
            </a:prstGeom>
          </p:spPr>
        </p:pic>
        <p:pic>
          <p:nvPicPr>
            <p:cNvPr id="7" name="Picture 4" descr="A close-up of a white object&#10;&#10;AI-generated content may be incorrect.">
              <a:extLst>
                <a:ext uri="{FF2B5EF4-FFF2-40B4-BE49-F238E27FC236}">
                  <a16:creationId xmlns:a16="http://schemas.microsoft.com/office/drawing/2014/main" id="{55938DB2-F606-4F31-E2FA-E341EFA8E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085" y="4604003"/>
              <a:ext cx="2595751" cy="194681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3A59F2-D880-243C-5FE0-293AB81C10ED}"/>
              </a:ext>
            </a:extLst>
          </p:cNvPr>
          <p:cNvGrpSpPr/>
          <p:nvPr/>
        </p:nvGrpSpPr>
        <p:grpSpPr>
          <a:xfrm>
            <a:off x="5935146" y="3622548"/>
            <a:ext cx="6147511" cy="2768197"/>
            <a:chOff x="5833411" y="3579391"/>
            <a:chExt cx="6147511" cy="2768197"/>
          </a:xfrm>
        </p:grpSpPr>
        <p:pic>
          <p:nvPicPr>
            <p:cNvPr id="5" name="Picture 4" descr="A close-up of a grey surface&#10;&#10;AI-generated content may be incorrect.">
              <a:extLst>
                <a:ext uri="{FF2B5EF4-FFF2-40B4-BE49-F238E27FC236}">
                  <a16:creationId xmlns:a16="http://schemas.microsoft.com/office/drawing/2014/main" id="{CC7DF494-A7BA-8B2E-58A8-A3AE654FE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8207" y="3579391"/>
              <a:ext cx="3062715" cy="229703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E22421-025C-1538-0CF4-6B0B42FD8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5833411" y="3602423"/>
              <a:ext cx="3032004" cy="227400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DE6F58-1E97-DCFF-D539-C603EA302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5415" y="5932046"/>
              <a:ext cx="1625500" cy="4155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5F4EF0-EEDE-BA05-CC4C-9806E2118C10}"/>
                </a:ext>
              </a:extLst>
            </p:cNvPr>
            <p:cNvSpPr txBox="1"/>
            <p:nvPr/>
          </p:nvSpPr>
          <p:spPr>
            <a:xfrm>
              <a:off x="7730168" y="3658042"/>
              <a:ext cx="1135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Nb</a:t>
              </a:r>
              <a:r>
                <a:rPr lang="en-US" baseline="-25000" dirty="0">
                  <a:solidFill>
                    <a:schemeClr val="bg1"/>
                  </a:solidFill>
                </a:rPr>
                <a:t>3</a:t>
              </a:r>
              <a:r>
                <a:rPr lang="en-US" dirty="0">
                  <a:solidFill>
                    <a:schemeClr val="bg1"/>
                  </a:solidFill>
                </a:rPr>
                <a:t>Sn/Cu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81FF9-C85C-F14D-4EC9-E19AC9E2F1FA}"/>
                </a:ext>
              </a:extLst>
            </p:cNvPr>
            <p:cNvSpPr txBox="1"/>
            <p:nvPr/>
          </p:nvSpPr>
          <p:spPr>
            <a:xfrm>
              <a:off x="10600029" y="3657600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Nb</a:t>
              </a:r>
              <a:r>
                <a:rPr lang="en-US" baseline="-25000" dirty="0">
                  <a:solidFill>
                    <a:schemeClr val="bg1"/>
                  </a:solidFill>
                </a:rPr>
                <a:t>3</a:t>
              </a:r>
              <a:r>
                <a:rPr lang="en-US" dirty="0">
                  <a:solidFill>
                    <a:schemeClr val="bg1"/>
                  </a:solidFill>
                </a:rPr>
                <a:t>Sn/Nb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ECC8F8-F732-90CA-728F-B22F609A6934}"/>
              </a:ext>
            </a:extLst>
          </p:cNvPr>
          <p:cNvGrpSpPr/>
          <p:nvPr/>
        </p:nvGrpSpPr>
        <p:grpSpPr>
          <a:xfrm>
            <a:off x="3328523" y="167328"/>
            <a:ext cx="3590275" cy="2639197"/>
            <a:chOff x="6776358" y="77559"/>
            <a:chExt cx="3870932" cy="296499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8B3A829-7AFF-E377-571A-8EE23C1252EE}"/>
                </a:ext>
              </a:extLst>
            </p:cNvPr>
            <p:cNvPicPr/>
            <p:nvPr/>
          </p:nvPicPr>
          <p:blipFill rotWithShape="1">
            <a:blip r:embed="rId8" cstate="print"/>
            <a:srcRect l="52259" t="50836" r="1107" b="1054"/>
            <a:stretch/>
          </p:blipFill>
          <p:spPr bwMode="auto">
            <a:xfrm>
              <a:off x="6776358" y="77559"/>
              <a:ext cx="3870932" cy="296499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0476B3-807B-B127-EF0C-459C61409872}"/>
                </a:ext>
              </a:extLst>
            </p:cNvPr>
            <p:cNvSpPr txBox="1"/>
            <p:nvPr/>
          </p:nvSpPr>
          <p:spPr>
            <a:xfrm>
              <a:off x="7422690" y="77559"/>
              <a:ext cx="2319623" cy="274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Nb</a:t>
              </a:r>
              <a:r>
                <a:rPr lang="en-US" baseline="-25000" dirty="0">
                  <a:solidFill>
                    <a:schemeClr val="bg1"/>
                  </a:solidFill>
                </a:rPr>
                <a:t>3</a:t>
              </a:r>
              <a:r>
                <a:rPr lang="en-US" dirty="0">
                  <a:solidFill>
                    <a:schemeClr val="bg1"/>
                  </a:solidFill>
                </a:rPr>
                <a:t>Sn/Nb by Vapor Diffusion</a:t>
              </a: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36DC1343-74C1-5823-6E1D-BA88669171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775" y="77559"/>
            <a:ext cx="331372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Sn Morphology</a:t>
            </a:r>
          </a:p>
        </p:txBody>
      </p:sp>
      <p:pic>
        <p:nvPicPr>
          <p:cNvPr id="15" name="Picture 3" descr="Logo&#10;&#10;Description automatically generated">
            <a:extLst>
              <a:ext uri="{FF2B5EF4-FFF2-40B4-BE49-F238E27FC236}">
                <a16:creationId xmlns:a16="http://schemas.microsoft.com/office/drawing/2014/main" id="{32077765-642D-50C3-235A-9947AC36B1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53" y="5735798"/>
            <a:ext cx="573561" cy="3310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A2C043-6A30-82ED-450C-CC9D28FED585}"/>
              </a:ext>
            </a:extLst>
          </p:cNvPr>
          <p:cNvSpPr txBox="1"/>
          <p:nvPr/>
        </p:nvSpPr>
        <p:spPr>
          <a:xfrm>
            <a:off x="5174378" y="6140472"/>
            <a:ext cx="260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Sn/Cu &amp; Nb by DC-MS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AD78B8-43B8-F289-CA4B-895F6ED667C3}"/>
              </a:ext>
            </a:extLst>
          </p:cNvPr>
          <p:cNvGrpSpPr/>
          <p:nvPr/>
        </p:nvGrpSpPr>
        <p:grpSpPr>
          <a:xfrm>
            <a:off x="7041358" y="545345"/>
            <a:ext cx="4378889" cy="2853304"/>
            <a:chOff x="6478242" y="277042"/>
            <a:chExt cx="4843634" cy="340766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6CAEB6E-5728-A58F-E679-00198A5A5C8A}"/>
                </a:ext>
              </a:extLst>
            </p:cNvPr>
            <p:cNvGrpSpPr/>
            <p:nvPr/>
          </p:nvGrpSpPr>
          <p:grpSpPr>
            <a:xfrm>
              <a:off x="6478242" y="277042"/>
              <a:ext cx="3971322" cy="3151958"/>
              <a:chOff x="6478242" y="277042"/>
              <a:chExt cx="3971322" cy="3151958"/>
            </a:xfrm>
          </p:grpSpPr>
          <p:pic>
            <p:nvPicPr>
              <p:cNvPr id="21" name="Picture 20" descr="A close-up of a sample of a sample of a sample&#10;&#10;AI-generated content may be incorrect.">
                <a:extLst>
                  <a:ext uri="{FF2B5EF4-FFF2-40B4-BE49-F238E27FC236}">
                    <a16:creationId xmlns:a16="http://schemas.microsoft.com/office/drawing/2014/main" id="{99D5CA91-0F03-DD10-7F7E-EB630587E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927" r="66262"/>
              <a:stretch>
                <a:fillRect/>
              </a:stretch>
            </p:blipFill>
            <p:spPr>
              <a:xfrm>
                <a:off x="6478242" y="277042"/>
                <a:ext cx="3971322" cy="3151958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B9303F9-990D-A23B-57EC-89778F553264}"/>
                  </a:ext>
                </a:extLst>
              </p:cNvPr>
              <p:cNvSpPr txBox="1"/>
              <p:nvPr/>
            </p:nvSpPr>
            <p:spPr>
              <a:xfrm>
                <a:off x="8164504" y="3020616"/>
                <a:ext cx="2103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Nb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3</a:t>
                </a:r>
                <a:r>
                  <a:rPr lang="en-US" dirty="0">
                    <a:solidFill>
                      <a:schemeClr val="bg1"/>
                    </a:solidFill>
                  </a:rPr>
                  <a:t>Sn/Cu by HiPIMS</a:t>
                </a:r>
              </a:p>
            </p:txBody>
          </p:sp>
        </p:grpSp>
        <p:pic>
          <p:nvPicPr>
            <p:cNvPr id="27" name="Picture 26" descr="A blue logo with text&#10;&#10;AI-generated content may be incorrect.">
              <a:extLst>
                <a:ext uri="{FF2B5EF4-FFF2-40B4-BE49-F238E27FC236}">
                  <a16:creationId xmlns:a16="http://schemas.microsoft.com/office/drawing/2014/main" id="{79DCC01E-08FF-6D40-0004-9DC84B66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516" y="3006372"/>
              <a:ext cx="681360" cy="678332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02F819E-AADB-13C1-0250-B4E3998E10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140" y="2211010"/>
            <a:ext cx="1221383" cy="381682"/>
          </a:xfrm>
          <a:prstGeom prst="rect">
            <a:avLst/>
          </a:prstGeom>
        </p:spPr>
      </p:pic>
      <p:pic>
        <p:nvPicPr>
          <p:cNvPr id="30" name="Picture 29" descr="A close-up of a sample of a sample of a sample&#10;&#10;AI-generated content may be incorrect.">
            <a:extLst>
              <a:ext uri="{FF2B5EF4-FFF2-40B4-BE49-F238E27FC236}">
                <a16:creationId xmlns:a16="http://schemas.microsoft.com/office/drawing/2014/main" id="{C532081E-5C84-AD21-D0EA-A9E93EFFE1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1" t="55240" r="84025" b="22923"/>
          <a:stretch>
            <a:fillRect/>
          </a:stretch>
        </p:blipFill>
        <p:spPr>
          <a:xfrm>
            <a:off x="10686484" y="478013"/>
            <a:ext cx="1364230" cy="22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36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7CD2-12B6-782B-CA0A-708CF3C9E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50" y="248923"/>
            <a:ext cx="11044707" cy="678664"/>
          </a:xfrm>
        </p:spPr>
        <p:txBody>
          <a:bodyPr/>
          <a:lstStyle/>
          <a:p>
            <a:r>
              <a:rPr lang="en-US" dirty="0"/>
              <a:t>Tailor the Cu substrate : fabrication, processing…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89605-1818-72F3-C734-02627E140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075" y="1342940"/>
            <a:ext cx="9076898" cy="514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4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675</Words>
  <Application>Microsoft Office PowerPoint</Application>
  <PresentationFormat>Widescreen</PresentationFormat>
  <Paragraphs>62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Aptos (Body)</vt:lpstr>
      <vt:lpstr>Aptos Display </vt:lpstr>
      <vt:lpstr>Arial</vt:lpstr>
      <vt:lpstr>Calibri</vt:lpstr>
      <vt:lpstr>Calibri Light</vt:lpstr>
      <vt:lpstr>Symbol</vt:lpstr>
      <vt:lpstr>Office Theme</vt:lpstr>
      <vt:lpstr>Round Table 1 -  Consortium for Basic Research on Nb3Sn Technology Multi-disciplinary Synthesis and Characterisation of Niobium-Tin for Accelerators Consortium  (MEISSNER)</vt:lpstr>
      <vt:lpstr>Cavity Performance of vapor-diffused Nb3Sn</vt:lpstr>
      <vt:lpstr>QPR Nb3Sn/Cu</vt:lpstr>
      <vt:lpstr>QPR Nb3Sn/Nb</vt:lpstr>
      <vt:lpstr>Pushing the Nb3Sn Limits Further</vt:lpstr>
      <vt:lpstr>Nb3Sn on Cu Challenges</vt:lpstr>
      <vt:lpstr>Nb3Sn Developments - requirements</vt:lpstr>
      <vt:lpstr>Nb3Sn Morphology</vt:lpstr>
      <vt:lpstr>Tailor the Cu substrate : fabrication, processing…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Anne-Marie Valente</dc:creator>
  <cp:lastModifiedBy>Anne-Marie Valente-Feliciano</cp:lastModifiedBy>
  <cp:revision>7</cp:revision>
  <dcterms:created xsi:type="dcterms:W3CDTF">2025-11-07T16:26:01Z</dcterms:created>
  <dcterms:modified xsi:type="dcterms:W3CDTF">2025-11-13T18:39:15Z</dcterms:modified>
</cp:coreProperties>
</file>