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-Marie Valente-Feliciano" userId="fefca634f69af645" providerId="LiveId" clId="{56489EA4-0F4D-4FD0-93F6-43D1721B4750}"/>
    <pc:docChg chg="modSld">
      <pc:chgData name="Anne-Marie Valente-Feliciano" userId="fefca634f69af645" providerId="LiveId" clId="{56489EA4-0F4D-4FD0-93F6-43D1721B4750}" dt="2025-11-13T15:01:02.876" v="40" actId="113"/>
      <pc:docMkLst>
        <pc:docMk/>
      </pc:docMkLst>
      <pc:sldChg chg="modSp mod">
        <pc:chgData name="Anne-Marie Valente-Feliciano" userId="fefca634f69af645" providerId="LiveId" clId="{56489EA4-0F4D-4FD0-93F6-43D1721B4750}" dt="2025-11-13T15:01:02.876" v="40" actId="113"/>
        <pc:sldMkLst>
          <pc:docMk/>
          <pc:sldMk cId="3205208333" sldId="292"/>
        </pc:sldMkLst>
        <pc:spChg chg="mod">
          <ac:chgData name="Anne-Marie Valente-Feliciano" userId="fefca634f69af645" providerId="LiveId" clId="{56489EA4-0F4D-4FD0-93F6-43D1721B4750}" dt="2025-11-13T15:01:02.876" v="40" actId="113"/>
          <ac:spMkLst>
            <pc:docMk/>
            <pc:sldMk cId="3205208333" sldId="292"/>
            <ac:spMk id="4" creationId="{5BA535C9-519C-6E6C-5010-43CFD0EADE46}"/>
          </ac:spMkLst>
        </pc:spChg>
        <pc:spChg chg="mod">
          <ac:chgData name="Anne-Marie Valente-Feliciano" userId="fefca634f69af645" providerId="LiveId" clId="{56489EA4-0F4D-4FD0-93F6-43D1721B4750}" dt="2025-11-13T15:00:44.544" v="39" actId="20577"/>
          <ac:spMkLst>
            <pc:docMk/>
            <pc:sldMk cId="3205208333" sldId="292"/>
            <ac:spMk id="5" creationId="{3EA13227-6D6A-B9BE-8D78-76159FCF305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02BF-4267-477A-82E1-41CD10D48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FA36AC-D9AA-4658-A155-CDD975146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686F7-B863-4AFE-92AB-868A56117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EFCDC-A050-4504-B3DB-68F65CF99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EEBD3-31B4-4A0B-8CF4-55ABFB42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6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32D3A-D817-41BB-9DD6-CF7984D72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EC8F17-0BC4-43CF-941F-9939C5DD7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5FA2E-FB23-4570-B8E4-55936DBD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50DBE-F041-4574-A2AF-D57828C0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BCB6C-3E36-4C0E-9A63-5D7C6AF0D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2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0E032F-C59B-40D4-966C-33488D417F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74D4E-2640-4F8F-B33E-FFFBAEC3F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6AF7E-D331-47B6-9F77-BE715980A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CAB15-1DE0-4B58-A6D5-D4CA2DE28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91D82-4249-4AA8-9192-A92BCECB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15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- No Photos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5C33B-E0CB-3D46-9D0E-818453377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30592"/>
            <a:ext cx="41148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4E25E4-5B52-F70B-5E1A-F65D7D46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4000" y="6330592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7D1BE87E-F0DE-A44C-894B-E142BEB21E4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58F0D3-C01F-3256-0218-65AF71F7594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13982" y="80668"/>
            <a:ext cx="1355836" cy="42369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3F0606B-4EF8-C644-338C-2B63D06C1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093" y="531951"/>
            <a:ext cx="11044707" cy="678664"/>
          </a:xfrm>
        </p:spPr>
        <p:txBody>
          <a:bodyPr anchor="b">
            <a:no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73B0BD89-A704-0E29-46BD-5C54BB397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9094" y="1319201"/>
            <a:ext cx="11044706" cy="489143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C31EC031-12D9-ECFF-D858-559CF0816D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1726" y="6330592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000">
                <a:latin typeface="Arial" panose="020B0604020202020204" pitchFamily="34" charset="0"/>
              </a:defRPr>
            </a:lvl1pPr>
          </a:lstStyle>
          <a:p>
            <a:fld id="{65A77A9B-52E9-4C6D-837D-58A3F8540DC7}" type="datetime1">
              <a:rPr lang="en-US" smtClean="0"/>
              <a:t>11/13/2025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E176E9F-8359-4E77-8769-BF761EF6ED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13982" y="80668"/>
            <a:ext cx="1355836" cy="423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8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B6AE9-C8DF-42F3-832A-67BB983D7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6A6AF-4CFE-412C-BD98-C5305DCD9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646F1-8C93-4023-8F6B-5D77F77D9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75367-36FF-4158-B19D-03045D60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9CCEC-6AFC-46A3-B2B4-6E91E7CBB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0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05446-8D74-4C45-94F7-E0D0E728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50D39-AFD0-4D95-BDC7-08186E397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E02F0-6E73-4CC7-93C3-EAF0D4826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561C0-5B64-4F0E-8B31-1461973C7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2F853-B296-41F4-BF43-5345673E9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10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E9B40-501A-4CD1-8B2F-EC50B6CD5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4DFB5-A532-4FEF-A73C-D61E7BCB7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11612-540A-4DE8-B936-B1D977673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27EC7-50AE-4718-AA71-C953DB0C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C54A7-20EE-44CB-BE99-CF50F5476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30E10-7778-4A81-9F70-1AE797CF6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8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35D8-0136-493B-81AF-BA636500D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E7AB3-DFDA-4131-A496-94F2F9F8D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A2128-3C4B-4AA0-8429-E8E3CD5A8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42268B-371F-49D7-885E-E9A1DAF511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DE1BFD-BA59-4FE7-9585-F88F7B3FC4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A52E50-E932-4646-9D12-7EF085DB2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228C0D-D8AB-4A57-88A1-94293F8AC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0AFD31-F6FD-47EE-A357-561CD98C5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1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69A97-88D8-4ACE-88F8-F3EA21E26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A4833-C8CF-46A7-A9D5-5912F64BF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7D0C9B-D7D3-4E84-971D-A201A308D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3FA72-DE69-40BA-9BD1-51B1BFB76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5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50C753-06E8-4BD2-A597-AB848EC82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DEF206-1558-4599-AF1D-1433D62CF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B5BA5A-639B-48EF-97BC-019407A51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0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98DB-8484-4F86-961D-F356AF29F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A9A2F-A1FB-467E-A4DF-5B47A71F4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1C603-5412-4EF6-BCE0-28D5E2BAC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0EAA5-D14A-42A0-8196-D11E52AF6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11CD02-3485-4F03-97C5-7383EDD3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CE902-D182-4987-87AD-703BC07D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69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BC303-60BA-4E99-8A56-972B8DA74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0F7BFC-CA81-449A-A854-5C43CD58B6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98327-AE76-4AFA-A67B-37A7D69CC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B59B3-F06D-4A0F-9996-6D74DEB79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EAAA0-B1CE-4E4C-B6DB-7FF350D2D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770C5-2CAF-4A74-9E97-D95BB677C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6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C1F07-700D-46C6-BB2F-EED71013E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7DFD7-EC74-4367-A26B-8B160C222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8505B-03C7-4842-B8B2-19370EB0B4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DCA4A-AD20-4398-933C-6D040A87D56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F79FC-8857-4A7E-AE50-2E153F23D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8DEEA-F48F-4ECB-9C4A-BC61D6AFB0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19FB1-D746-416E-9E46-CC908601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1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1969C8E-6F6B-DB25-8743-A26E09E29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SRF Frontiers Workshop – JLab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6DB830-EE41-C637-427F-538227C42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E87E-F0DE-A44C-894B-E142BEB21E4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A535C9-519C-6E6C-5010-43CFD0EAD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2" y="354021"/>
            <a:ext cx="11044707" cy="1048332"/>
          </a:xfrm>
        </p:spPr>
        <p:txBody>
          <a:bodyPr/>
          <a:lstStyle/>
          <a:p>
            <a:pPr algn="ctr"/>
            <a:r>
              <a:rPr lang="en-US" sz="2800" b="1" dirty="0"/>
              <a:t>Round Table 1 -  Consortium for basic research on Nb</a:t>
            </a:r>
            <a:r>
              <a:rPr lang="en-US" sz="2000" b="1" dirty="0"/>
              <a:t>3</a:t>
            </a:r>
            <a:r>
              <a:rPr lang="en-US" sz="2800" b="1" dirty="0"/>
              <a:t>Sn technology</a:t>
            </a:r>
            <a:br>
              <a:rPr lang="en-US" sz="2800" b="1" dirty="0"/>
            </a:br>
            <a:r>
              <a:rPr lang="en-US" sz="2800" b="1" dirty="0">
                <a:solidFill>
                  <a:schemeClr val="tx1"/>
                </a:solidFill>
              </a:rPr>
              <a:t>M</a:t>
            </a:r>
            <a:r>
              <a:rPr lang="en-US" sz="2800" dirty="0"/>
              <a:t>ulti-disciplinary Synth</a:t>
            </a:r>
            <a:r>
              <a:rPr lang="en-US" sz="2800" b="1" dirty="0">
                <a:solidFill>
                  <a:schemeClr val="tx1"/>
                </a:solidFill>
              </a:rPr>
              <a:t>e</a:t>
            </a:r>
            <a:r>
              <a:rPr lang="en-US" sz="2800" dirty="0"/>
              <a:t>s</a:t>
            </a:r>
            <a:r>
              <a:rPr lang="en-US" sz="2800" b="1" dirty="0">
                <a:solidFill>
                  <a:schemeClr val="tx1"/>
                </a:solidFill>
              </a:rPr>
              <a:t>is</a:t>
            </a:r>
            <a:r>
              <a:rPr lang="en-US" sz="2800" dirty="0"/>
              <a:t> and </a:t>
            </a:r>
            <a:r>
              <a:rPr lang="en-US" sz="2800" dirty="0" err="1"/>
              <a:t>Characteri</a:t>
            </a:r>
            <a:r>
              <a:rPr lang="en-US" sz="2800" b="1" dirty="0" err="1">
                <a:solidFill>
                  <a:schemeClr val="tx1"/>
                </a:solidFill>
              </a:rPr>
              <a:t>s</a:t>
            </a:r>
            <a:r>
              <a:rPr lang="en-US" sz="2800" dirty="0" err="1"/>
              <a:t>ation</a:t>
            </a:r>
            <a:r>
              <a:rPr lang="en-US" sz="2800" dirty="0"/>
              <a:t> of </a:t>
            </a:r>
            <a:r>
              <a:rPr lang="en-US" sz="2800" b="1" dirty="0">
                <a:solidFill>
                  <a:schemeClr val="tx1"/>
                </a:solidFill>
              </a:rPr>
              <a:t>N</a:t>
            </a:r>
            <a:r>
              <a:rPr lang="en-US" sz="2800" dirty="0"/>
              <a:t>iobium-Tin for Accel</a:t>
            </a:r>
            <a:r>
              <a:rPr lang="en-US" sz="2800" b="1" dirty="0">
                <a:solidFill>
                  <a:schemeClr val="tx1"/>
                </a:solidFill>
              </a:rPr>
              <a:t>e</a:t>
            </a:r>
            <a:r>
              <a:rPr lang="en-US" sz="2800" dirty="0"/>
              <a:t>rators Conso</a:t>
            </a:r>
            <a:r>
              <a:rPr lang="en-US" sz="2800" b="1" dirty="0">
                <a:solidFill>
                  <a:schemeClr val="tx1"/>
                </a:solidFill>
              </a:rPr>
              <a:t>r</a:t>
            </a:r>
            <a:r>
              <a:rPr lang="en-US" sz="2800" dirty="0"/>
              <a:t>tium  (MEISSNER)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13227-6D6A-B9BE-8D78-76159FCF3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9094" y="1502081"/>
            <a:ext cx="11044706" cy="4891433"/>
          </a:xfrm>
        </p:spPr>
        <p:txBody>
          <a:bodyPr/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What performance for Nb</a:t>
            </a:r>
            <a:r>
              <a:rPr lang="en-US" altLang="en-US" baseline="-25000" dirty="0"/>
              <a:t>3</a:t>
            </a:r>
            <a:r>
              <a:rPr lang="en-US" altLang="en-US" dirty="0"/>
              <a:t>​Sn on Cu can we realistically envision in comparison to Nb</a:t>
            </a:r>
            <a:r>
              <a:rPr lang="en-US" altLang="en-US" baseline="-25000" dirty="0"/>
              <a:t>3</a:t>
            </a:r>
            <a:r>
              <a:rPr lang="en-US" altLang="en-US" dirty="0"/>
              <a:t>​Sn on Nb by Sn diffusion?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In the framework of the current developments for Nb</a:t>
            </a:r>
            <a:r>
              <a:rPr lang="en-US" altLang="en-US" baseline="-25000" dirty="0"/>
              <a:t>3</a:t>
            </a:r>
            <a:r>
              <a:rPr lang="en-US" altLang="en-US" dirty="0"/>
              <a:t>Sn on Cu ( PVD, CVD, electrodeposition…), which has the highest likelihood to achieve first the benchmark performance of Q~1e</a:t>
            </a:r>
            <a:r>
              <a:rPr lang="en-US" altLang="en-US" baseline="30000" dirty="0"/>
              <a:t>10 </a:t>
            </a:r>
            <a:r>
              <a:rPr lang="en-US" altLang="en-US" dirty="0"/>
              <a:t>at 10 MV/m at 4 K? For each approach, what are the identified challenges and which efforts are undertaken to overcome them?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What are the most critical, yet poorly understood, fundamental material science limitations (e.g., stoichiometry control, film roughness, grain boundaries, vortex nucleation) currently limiting the Q</a:t>
            </a:r>
            <a:r>
              <a:rPr lang="en-US" baseline="-25000" dirty="0"/>
              <a:t>0</a:t>
            </a:r>
            <a:r>
              <a:rPr lang="en-US" dirty="0"/>
              <a:t> and accelerating gradient (</a:t>
            </a:r>
            <a:r>
              <a:rPr lang="en-US" dirty="0" err="1"/>
              <a:t>E</a:t>
            </a:r>
            <a:r>
              <a:rPr lang="en-US" baseline="-25000" dirty="0" err="1"/>
              <a:t>acc</a:t>
            </a:r>
            <a:r>
              <a:rPr lang="en-US" dirty="0"/>
              <a:t>) of Nb</a:t>
            </a:r>
            <a:r>
              <a:rPr lang="en-US" baseline="-25000" dirty="0"/>
              <a:t>3</a:t>
            </a:r>
            <a:r>
              <a:rPr lang="en-US" dirty="0"/>
              <a:t>Sn cavities?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Given the material's low specific heat and the presence of unavoidable surface defects, what is the maximum RF magnetic field (</a:t>
            </a:r>
            <a:r>
              <a:rPr lang="en-US" dirty="0" err="1"/>
              <a:t>B</a:t>
            </a:r>
            <a:r>
              <a:rPr lang="en-US" baseline="-25000" dirty="0" err="1"/>
              <a:t>peak</a:t>
            </a:r>
            <a:r>
              <a:rPr lang="en-US" dirty="0"/>
              <a:t>​) or accelerating gradient (</a:t>
            </a:r>
            <a:r>
              <a:rPr lang="en-US" dirty="0" err="1"/>
              <a:t>E</a:t>
            </a:r>
            <a:r>
              <a:rPr lang="en-US" baseline="-25000" dirty="0" err="1"/>
              <a:t>acc</a:t>
            </a:r>
            <a:r>
              <a:rPr lang="en-US" dirty="0"/>
              <a:t>​) that can be reliably sustained by Nb</a:t>
            </a:r>
            <a:r>
              <a:rPr lang="en-US" baseline="-25000" dirty="0"/>
              <a:t>3</a:t>
            </a:r>
            <a:r>
              <a:rPr lang="en-US" dirty="0"/>
              <a:t>​Sn before thermal runaway occurs, and what specific thermal management strategies (e.g., enhanced thermal conductivity via Cu substrate or advanced post-processing) must be prioritized to exceed the current quench limit of ∼24 MV/m?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CCDA155-3491-71AA-D31D-06C1C8EAB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77A9B-52E9-4C6D-837D-58A3F8540DC7}" type="datetime1">
              <a:rPr lang="en-US" smtClean="0"/>
              <a:t>11/13/2025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208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243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Round Table 1 -  Consortium for basic research on Nb3Sn technology Multi-disciplinary Synthesis and Characterisation of Niobium-Tin for Accelerators Consortium  (MEISSNER)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Anne-Marie Valente</dc:creator>
  <cp:lastModifiedBy>Anne-Marie Valente-Feliciano</cp:lastModifiedBy>
  <cp:revision>6</cp:revision>
  <dcterms:created xsi:type="dcterms:W3CDTF">2025-11-07T16:26:01Z</dcterms:created>
  <dcterms:modified xsi:type="dcterms:W3CDTF">2025-11-13T15:01:06Z</dcterms:modified>
</cp:coreProperties>
</file>