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27"/>
  </p:notesMasterIdLst>
  <p:handoutMasterIdLst>
    <p:handoutMasterId r:id="rId28"/>
  </p:handoutMasterIdLst>
  <p:sldIdLst>
    <p:sldId id="2147481337" r:id="rId2"/>
    <p:sldId id="260" r:id="rId3"/>
    <p:sldId id="2147481341" r:id="rId4"/>
    <p:sldId id="354" r:id="rId5"/>
    <p:sldId id="355" r:id="rId6"/>
    <p:sldId id="2147481347" r:id="rId7"/>
    <p:sldId id="363" r:id="rId8"/>
    <p:sldId id="2147481342" r:id="rId9"/>
    <p:sldId id="266" r:id="rId10"/>
    <p:sldId id="420" r:id="rId11"/>
    <p:sldId id="423" r:id="rId12"/>
    <p:sldId id="258" r:id="rId13"/>
    <p:sldId id="419" r:id="rId14"/>
    <p:sldId id="2147481343" r:id="rId15"/>
    <p:sldId id="284" r:id="rId16"/>
    <p:sldId id="286" r:id="rId17"/>
    <p:sldId id="405" r:id="rId18"/>
    <p:sldId id="395" r:id="rId19"/>
    <p:sldId id="2147481344" r:id="rId20"/>
    <p:sldId id="263" r:id="rId21"/>
    <p:sldId id="262" r:id="rId22"/>
    <p:sldId id="261" r:id="rId23"/>
    <p:sldId id="2147481346" r:id="rId24"/>
    <p:sldId id="294" r:id="rId25"/>
    <p:sldId id="214748134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84975" autoAdjust="0"/>
  </p:normalViewPr>
  <p:slideViewPr>
    <p:cSldViewPr snapToGrid="0">
      <p:cViewPr>
        <p:scale>
          <a:sx n="125" d="100"/>
          <a:sy n="125" d="100"/>
        </p:scale>
        <p:origin x="1036" y="25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11/13/2025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74460"/>
          </a:xfrm>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a:t>
            </a:fld>
            <a:endParaRPr lang="en-US"/>
          </a:p>
        </p:txBody>
      </p:sp>
    </p:spTree>
    <p:extLst>
      <p:ext uri="{BB962C8B-B14F-4D97-AF65-F5344CB8AC3E}">
        <p14:creationId xmlns:p14="http://schemas.microsoft.com/office/powerpoint/2010/main" val="133129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3</a:t>
            </a:fld>
            <a:endParaRPr lang="en-US"/>
          </a:p>
        </p:txBody>
      </p:sp>
    </p:spTree>
    <p:extLst>
      <p:ext uri="{BB962C8B-B14F-4D97-AF65-F5344CB8AC3E}">
        <p14:creationId xmlns:p14="http://schemas.microsoft.com/office/powerpoint/2010/main" val="6660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647E0E-9725-4FF2-9574-CD5226986642}" type="slidenum">
              <a:rPr lang="en-US" altLang="en-US"/>
              <a:pPr eaLnBrk="1" hangingPunct="1"/>
              <a:t>4</a:t>
            </a:fld>
            <a:endParaRPr lang="en-US" alt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5050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44EF64A-8BA2-4593-A31B-0816EFFC64BA}" type="slidenum">
              <a:rPr lang="en-US" altLang="en-US"/>
              <a:pPr eaLnBrk="1" hangingPunct="1"/>
              <a:t>5</a:t>
            </a:fld>
            <a:endParaRPr lang="en-US" alt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Explain name spherical</a:t>
            </a:r>
          </a:p>
        </p:txBody>
      </p:sp>
    </p:spTree>
    <p:extLst>
      <p:ext uri="{BB962C8B-B14F-4D97-AF65-F5344CB8AC3E}">
        <p14:creationId xmlns:p14="http://schemas.microsoft.com/office/powerpoint/2010/main" val="279948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7</a:t>
            </a:fld>
            <a:endParaRPr lang="en-US"/>
          </a:p>
        </p:txBody>
      </p:sp>
    </p:spTree>
    <p:extLst>
      <p:ext uri="{BB962C8B-B14F-4D97-AF65-F5344CB8AC3E}">
        <p14:creationId xmlns:p14="http://schemas.microsoft.com/office/powerpoint/2010/main" val="179602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AD0004-EEAC-4997-BDB7-CA21D89D4331}" type="slidenum">
              <a:rPr lang="en-US" altLang="en-US"/>
              <a:pPr eaLnBrk="1" hangingPunct="1"/>
              <a:t>9</a:t>
            </a:fld>
            <a:endParaRPr lang="en-US" alt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0741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18</a:t>
            </a:fld>
            <a:endParaRPr lang="en-US"/>
          </a:p>
        </p:txBody>
      </p:sp>
    </p:spTree>
    <p:extLst>
      <p:ext uri="{BB962C8B-B14F-4D97-AF65-F5344CB8AC3E}">
        <p14:creationId xmlns:p14="http://schemas.microsoft.com/office/powerpoint/2010/main" val="75087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22</a:t>
            </a:fld>
            <a:endParaRPr lang="en-US"/>
          </a:p>
        </p:txBody>
      </p:sp>
    </p:spTree>
    <p:extLst>
      <p:ext uri="{BB962C8B-B14F-4D97-AF65-F5344CB8AC3E}">
        <p14:creationId xmlns:p14="http://schemas.microsoft.com/office/powerpoint/2010/main" val="2699455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078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4D5BD3-2B37-4E80-BA29-B95BC8EFF1BF}" type="datetimeFigureOut">
              <a:rPr lang="en-US" smtClean="0"/>
              <a:t>11/13/2025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3316F3B-2B9A-478A-ACCE-C7BDFF641483}" type="slidenum">
              <a:rPr lang="en-US" smtClean="0"/>
              <a:t>‹#›</a:t>
            </a:fld>
            <a:endParaRPr lang="en-US"/>
          </a:p>
        </p:txBody>
      </p:sp>
    </p:spTree>
    <p:extLst>
      <p:ext uri="{BB962C8B-B14F-4D97-AF65-F5344CB8AC3E}">
        <p14:creationId xmlns:p14="http://schemas.microsoft.com/office/powerpoint/2010/main" val="2703814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471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extLst>
      <p:ext uri="{BB962C8B-B14F-4D97-AF65-F5344CB8AC3E}">
        <p14:creationId xmlns:p14="http://schemas.microsoft.com/office/powerpoint/2010/main" val="211073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id="{6C911F93-34D4-49C9-8A88-C4DDE1F1E031}"/>
              </a:ext>
            </a:extLst>
          </p:cNvPr>
          <p:cNvPicPr>
            <a:picLocks noChangeAspect="1"/>
          </p:cNvPicPr>
          <p:nvPr userDrawn="1"/>
        </p:nvPicPr>
        <p:blipFill>
          <a:blip r:embed="rId2"/>
          <a:stretch>
            <a:fillRect/>
          </a:stretch>
        </p:blipFill>
        <p:spPr>
          <a:xfrm>
            <a:off x="413129" y="6477000"/>
            <a:ext cx="1088136" cy="261860"/>
          </a:xfrm>
          <a:prstGeom prst="rect">
            <a:avLst/>
          </a:prstGeom>
        </p:spPr>
      </p:pic>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4450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832" r:id="rId6"/>
    <p:sldLayoutId id="2147483894" r:id="rId7"/>
    <p:sldLayoutId id="2147483829" r:id="rId8"/>
    <p:sldLayoutId id="2147483897" r:id="rId9"/>
    <p:sldLayoutId id="2147483833" r:id="rId10"/>
    <p:sldLayoutId id="2147483952" r:id="rId11"/>
    <p:sldLayoutId id="2147483953" r:id="rId12"/>
    <p:sldLayoutId id="2147483954" r:id="rId13"/>
    <p:sldLayoutId id="2147483955" r:id="rId14"/>
    <p:sldLayoutId id="2147483956" r:id="rId15"/>
    <p:sldLayoutId id="2147483834" r:id="rId16"/>
    <p:sldLayoutId id="2147483940" r:id="rId17"/>
    <p:sldLayoutId id="2147483835" r:id="rId18"/>
    <p:sldLayoutId id="2147483928" r:id="rId19"/>
    <p:sldLayoutId id="2147483906" r:id="rId20"/>
    <p:sldLayoutId id="2147483905" r:id="rId21"/>
    <p:sldLayoutId id="2147483937" r:id="rId22"/>
    <p:sldLayoutId id="2147483947" r:id="rId23"/>
    <p:sldLayoutId id="2147483948" r:id="rId24"/>
    <p:sldLayoutId id="2147483951" r:id="rId25"/>
    <p:sldLayoutId id="2147483949" r:id="rId26"/>
    <p:sldLayoutId id="2147483959" r:id="rId27"/>
    <p:sldLayoutId id="2147483861" r:id="rId28"/>
    <p:sldLayoutId id="2147483958" r:id="rId29"/>
    <p:sldLayoutId id="2147483849" r:id="rId30"/>
    <p:sldLayoutId id="2147483960" r:id="rId31"/>
    <p:sldLayoutId id="2147483961" r:id="rId32"/>
    <p:sldLayoutId id="2147483962" r:id="rId33"/>
    <p:sldLayoutId id="2147483963" r:id="rId34"/>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18" Type="http://schemas.openxmlformats.org/officeDocument/2006/relationships/image" Target="../media/image53.jpg"/><Relationship Id="rId26" Type="http://schemas.openxmlformats.org/officeDocument/2006/relationships/image" Target="../media/image61.jpg"/><Relationship Id="rId3" Type="http://schemas.microsoft.com/office/2007/relationships/hdphoto" Target="../media/hdphoto1.wdp"/><Relationship Id="rId21" Type="http://schemas.openxmlformats.org/officeDocument/2006/relationships/image" Target="../media/image56.jpg"/><Relationship Id="rId7" Type="http://schemas.openxmlformats.org/officeDocument/2006/relationships/image" Target="../media/image42.jpg"/><Relationship Id="rId12" Type="http://schemas.openxmlformats.org/officeDocument/2006/relationships/image" Target="../media/image47.jpg"/><Relationship Id="rId17" Type="http://schemas.openxmlformats.org/officeDocument/2006/relationships/image" Target="../media/image52.jpg"/><Relationship Id="rId25" Type="http://schemas.openxmlformats.org/officeDocument/2006/relationships/image" Target="../media/image60.jpg"/><Relationship Id="rId2" Type="http://schemas.openxmlformats.org/officeDocument/2006/relationships/image" Target="../media/image39.png"/><Relationship Id="rId16" Type="http://schemas.openxmlformats.org/officeDocument/2006/relationships/image" Target="../media/image51.jpg"/><Relationship Id="rId20" Type="http://schemas.openxmlformats.org/officeDocument/2006/relationships/image" Target="../media/image55.jpg"/><Relationship Id="rId1" Type="http://schemas.openxmlformats.org/officeDocument/2006/relationships/slideLayout" Target="../slideLayouts/slideLayout31.xml"/><Relationship Id="rId6" Type="http://schemas.openxmlformats.org/officeDocument/2006/relationships/image" Target="../media/image41.jpg"/><Relationship Id="rId11" Type="http://schemas.openxmlformats.org/officeDocument/2006/relationships/image" Target="../media/image46.jpg"/><Relationship Id="rId24" Type="http://schemas.openxmlformats.org/officeDocument/2006/relationships/image" Target="../media/image59.jpg"/><Relationship Id="rId5" Type="http://schemas.microsoft.com/office/2007/relationships/hdphoto" Target="../media/hdphoto2.wdp"/><Relationship Id="rId15" Type="http://schemas.openxmlformats.org/officeDocument/2006/relationships/image" Target="../media/image50.jpg"/><Relationship Id="rId23" Type="http://schemas.openxmlformats.org/officeDocument/2006/relationships/image" Target="../media/image58.jpg"/><Relationship Id="rId10" Type="http://schemas.openxmlformats.org/officeDocument/2006/relationships/image" Target="../media/image45.jpg"/><Relationship Id="rId19" Type="http://schemas.openxmlformats.org/officeDocument/2006/relationships/image" Target="../media/image54.jpg"/><Relationship Id="rId4" Type="http://schemas.openxmlformats.org/officeDocument/2006/relationships/image" Target="../media/image40.jpeg"/><Relationship Id="rId9" Type="http://schemas.openxmlformats.org/officeDocument/2006/relationships/image" Target="../media/image44.jpg"/><Relationship Id="rId14" Type="http://schemas.openxmlformats.org/officeDocument/2006/relationships/image" Target="../media/image49.jpg"/><Relationship Id="rId22" Type="http://schemas.openxmlformats.org/officeDocument/2006/relationships/image" Target="../media/image57.jp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tiff"/><Relationship Id="rId2" Type="http://schemas.openxmlformats.org/officeDocument/2006/relationships/image" Target="../media/image64.jpeg"/><Relationship Id="rId1" Type="http://schemas.openxmlformats.org/officeDocument/2006/relationships/slideLayout" Target="../slideLayouts/slideLayout33.xml"/><Relationship Id="rId6" Type="http://schemas.openxmlformats.org/officeDocument/2006/relationships/image" Target="../media/image68.png"/><Relationship Id="rId5" Type="http://schemas.openxmlformats.org/officeDocument/2006/relationships/image" Target="../media/image67.tiff"/><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0.tiff"/><Relationship Id="rId1" Type="http://schemas.openxmlformats.org/officeDocument/2006/relationships/slideLayout" Target="../slideLayouts/slideLayout33.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48550/arXiv.2301.01674" TargetMode="External"/><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2.xml"/><Relationship Id="rId5" Type="http://schemas.openxmlformats.org/officeDocument/2006/relationships/hyperlink" Target="https://doi.org/10.48550/arXiv.2301.01674" TargetMode="Externa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1.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8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3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wmf"/><Relationship Id="rId9" Type="http://schemas.openxmlformats.org/officeDocument/2006/relationships/image" Target="../media/image9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7.xml"/><Relationship Id="rId7" Type="http://schemas.openxmlformats.org/officeDocument/2006/relationships/image" Target="../media/image35.png"/><Relationship Id="rId2" Type="http://schemas.openxmlformats.org/officeDocument/2006/relationships/slideLayout" Target="../slideLayouts/slideLayout31.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Materials science drivers for UEMs</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11/14/2025 </a:t>
            </a:r>
            <a:r>
              <a:rPr lang="en-US" dirty="0" err="1"/>
              <a:t>Jlab</a:t>
            </a:r>
            <a:r>
              <a:rPr lang="en-US" dirty="0"/>
              <a:t> SRF workshop</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Andrew R Lupini</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a:xfrm>
            <a:off x="1215450" y="4798919"/>
            <a:ext cx="4202124" cy="205580"/>
          </a:xfrm>
        </p:spPr>
        <p:txBody>
          <a:bodyPr/>
          <a:lstStyle/>
          <a:p>
            <a:r>
              <a:rPr lang="en-US" dirty="0"/>
              <a:t>Center for Nanophase Materials Sciences   Oak Ridge National Laboratory</a:t>
            </a: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15" y="1830088"/>
            <a:ext cx="8858196" cy="3016920"/>
          </a:xfrm>
          <a:prstGeom prst="rect">
            <a:avLst/>
          </a:prstGeom>
        </p:spPr>
      </p:pic>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650241" y="228026"/>
            <a:ext cx="2243621" cy="6636194"/>
          </a:xfrm>
          <a:prstGeom prst="rect">
            <a:avLst/>
          </a:prstGeom>
          <a:noFill/>
          <a:ln w="9525">
            <a:noFill/>
            <a:miter lim="800000"/>
            <a:headEnd/>
            <a:tailEnd/>
          </a:ln>
        </p:spPr>
      </p:pic>
      <p:sp>
        <p:nvSpPr>
          <p:cNvPr id="6" name="Title 1"/>
          <p:cNvSpPr>
            <a:spLocks noGrp="1"/>
          </p:cNvSpPr>
          <p:nvPr>
            <p:ph type="title"/>
          </p:nvPr>
        </p:nvSpPr>
        <p:spPr>
          <a:xfrm>
            <a:off x="468903" y="228026"/>
            <a:ext cx="7302871" cy="535531"/>
          </a:xfrm>
        </p:spPr>
        <p:txBody>
          <a:bodyPr>
            <a:normAutofit/>
          </a:bodyPr>
          <a:lstStyle/>
          <a:p>
            <a:r>
              <a:rPr lang="en-US" b="1" dirty="0"/>
              <a:t>1977: First </a:t>
            </a:r>
            <a:r>
              <a:rPr lang="en-US" b="1" u="sng" dirty="0"/>
              <a:t>movies</a:t>
            </a:r>
            <a:r>
              <a:rPr lang="en-US" b="1" dirty="0"/>
              <a:t> of single atoms</a:t>
            </a:r>
          </a:p>
        </p:txBody>
      </p:sp>
      <p:sp>
        <p:nvSpPr>
          <p:cNvPr id="2" name="TextBox 1">
            <a:extLst>
              <a:ext uri="{FF2B5EF4-FFF2-40B4-BE49-F238E27FC236}">
                <a16:creationId xmlns:a16="http://schemas.microsoft.com/office/drawing/2014/main" id="{EDC633F5-B59C-0065-BF15-78C4735CB511}"/>
              </a:ext>
            </a:extLst>
          </p:cNvPr>
          <p:cNvSpPr txBox="1"/>
          <p:nvPr/>
        </p:nvSpPr>
        <p:spPr>
          <a:xfrm>
            <a:off x="1298138" y="5728873"/>
            <a:ext cx="4161677" cy="369332"/>
          </a:xfrm>
          <a:prstGeom prst="rect">
            <a:avLst/>
          </a:prstGeom>
          <a:noFill/>
        </p:spPr>
        <p:txBody>
          <a:bodyPr wrap="square" rtlCol="0">
            <a:spAutoFit/>
          </a:bodyPr>
          <a:lstStyle/>
          <a:p>
            <a:r>
              <a:rPr lang="en-US" i="1" dirty="0"/>
              <a:t>More motion at higher temperatures</a:t>
            </a:r>
          </a:p>
        </p:txBody>
      </p:sp>
    </p:spTree>
    <p:extLst>
      <p:ext uri="{BB962C8B-B14F-4D97-AF65-F5344CB8AC3E}">
        <p14:creationId xmlns:p14="http://schemas.microsoft.com/office/powerpoint/2010/main" val="190616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894" y="266668"/>
            <a:ext cx="5759775" cy="978729"/>
          </a:xfrm>
        </p:spPr>
        <p:txBody>
          <a:bodyPr>
            <a:normAutofit/>
          </a:bodyPr>
          <a:lstStyle/>
          <a:p>
            <a:r>
              <a:rPr lang="en-US" b="1" dirty="0"/>
              <a:t>Moving Atoms in STEM</a:t>
            </a:r>
            <a:r>
              <a:rPr lang="en-US" dirty="0"/>
              <a:t> </a:t>
            </a:r>
            <a:br>
              <a:rPr lang="en-US" dirty="0"/>
            </a:br>
            <a:r>
              <a:rPr lang="en-US" dirty="0"/>
              <a:t>2D materials at 60 kV</a:t>
            </a:r>
          </a:p>
        </p:txBody>
      </p:sp>
      <p:pic>
        <p:nvPicPr>
          <p:cNvPr id="28" name="Picture 27">
            <a:extLst>
              <a:ext uri="{FF2B5EF4-FFF2-40B4-BE49-F238E27FC236}">
                <a16:creationId xmlns:a16="http://schemas.microsoft.com/office/drawing/2014/main" id="{546BFA97-0D3D-41D4-914B-ECB2CE2A3A9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b="49814"/>
          <a:stretch/>
        </p:blipFill>
        <p:spPr>
          <a:xfrm>
            <a:off x="7817120" y="266668"/>
            <a:ext cx="4099127" cy="2739282"/>
          </a:xfrm>
          <a:prstGeom prst="rect">
            <a:avLst/>
          </a:prstGeom>
        </p:spPr>
      </p:pic>
      <p:sp>
        <p:nvSpPr>
          <p:cNvPr id="29" name="TextBox 28">
            <a:extLst>
              <a:ext uri="{FF2B5EF4-FFF2-40B4-BE49-F238E27FC236}">
                <a16:creationId xmlns:a16="http://schemas.microsoft.com/office/drawing/2014/main" id="{694AACC3-6F53-43C2-AA95-F2EA4EAC79FD}"/>
              </a:ext>
            </a:extLst>
          </p:cNvPr>
          <p:cNvSpPr txBox="1"/>
          <p:nvPr/>
        </p:nvSpPr>
        <p:spPr>
          <a:xfrm>
            <a:off x="8062650" y="3123627"/>
            <a:ext cx="3756991" cy="424732"/>
          </a:xfrm>
          <a:prstGeom prst="rect">
            <a:avLst/>
          </a:prstGeom>
          <a:noFill/>
        </p:spPr>
        <p:txBody>
          <a:bodyPr wrap="none" rtlCol="0">
            <a:spAutoFit/>
          </a:bodyPr>
          <a:lstStyle/>
          <a:p>
            <a:pPr algn="ctr">
              <a:lnSpc>
                <a:spcPct val="90000"/>
              </a:lnSpc>
            </a:pPr>
            <a:r>
              <a:rPr lang="en-US" sz="1200" dirty="0"/>
              <a:t>T. Susi</a:t>
            </a:r>
            <a:r>
              <a:rPr lang="en-US" sz="1200" i="1" dirty="0"/>
              <a:t> et al.</a:t>
            </a:r>
            <a:r>
              <a:rPr lang="en-US" sz="1200" dirty="0"/>
              <a:t>, Phys. Rev. Lett. </a:t>
            </a:r>
            <a:r>
              <a:rPr lang="en-US" sz="1200" b="1" dirty="0"/>
              <a:t>113</a:t>
            </a:r>
            <a:r>
              <a:rPr lang="en-US" sz="1200" dirty="0"/>
              <a:t>, 115501 (2014).</a:t>
            </a:r>
          </a:p>
          <a:p>
            <a:pPr algn="ctr">
              <a:lnSpc>
                <a:spcPct val="90000"/>
              </a:lnSpc>
            </a:pPr>
            <a:r>
              <a:rPr lang="en-US" sz="1200" dirty="0">
                <a:solidFill>
                  <a:schemeClr val="tx1">
                    <a:lumMod val="65000"/>
                    <a:lumOff val="35000"/>
                  </a:schemeClr>
                </a:solidFill>
              </a:rPr>
              <a:t>Susi, T. </a:t>
            </a:r>
            <a:r>
              <a:rPr lang="en-US" sz="1200" i="1" dirty="0">
                <a:solidFill>
                  <a:schemeClr val="tx1">
                    <a:lumMod val="65000"/>
                    <a:lumOff val="35000"/>
                  </a:schemeClr>
                </a:solidFill>
              </a:rPr>
              <a:t>et. al.</a:t>
            </a:r>
            <a:r>
              <a:rPr lang="en-US" sz="1200" dirty="0">
                <a:solidFill>
                  <a:schemeClr val="tx1">
                    <a:lumMod val="65000"/>
                    <a:lumOff val="35000"/>
                  </a:schemeClr>
                </a:solidFill>
              </a:rPr>
              <a:t> </a:t>
            </a:r>
            <a:r>
              <a:rPr lang="en-US" sz="1200" i="1" dirty="0">
                <a:solidFill>
                  <a:schemeClr val="tx1">
                    <a:lumMod val="65000"/>
                    <a:lumOff val="35000"/>
                  </a:schemeClr>
                </a:solidFill>
              </a:rPr>
              <a:t>Ultramicroscopy, </a:t>
            </a:r>
            <a:r>
              <a:rPr lang="en-US" sz="1200" b="1" dirty="0">
                <a:solidFill>
                  <a:schemeClr val="tx1">
                    <a:lumMod val="65000"/>
                    <a:lumOff val="35000"/>
                  </a:schemeClr>
                </a:solidFill>
              </a:rPr>
              <a:t>180</a:t>
            </a:r>
            <a:r>
              <a:rPr lang="en-US" sz="1200" dirty="0">
                <a:solidFill>
                  <a:schemeClr val="tx1">
                    <a:lumMod val="65000"/>
                    <a:lumOff val="35000"/>
                  </a:schemeClr>
                </a:solidFill>
              </a:rPr>
              <a:t>, 163-172 (2017).</a:t>
            </a:r>
          </a:p>
        </p:txBody>
      </p:sp>
      <p:pic>
        <p:nvPicPr>
          <p:cNvPr id="30" name="Picture 2" descr="Figure">
            <a:extLst>
              <a:ext uri="{FF2B5EF4-FFF2-40B4-BE49-F238E27FC236}">
                <a16:creationId xmlns:a16="http://schemas.microsoft.com/office/drawing/2014/main" id="{FBCC9758-77BE-419F-89B5-080292AE8EC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33392"/>
          <a:stretch/>
        </p:blipFill>
        <p:spPr bwMode="auto">
          <a:xfrm>
            <a:off x="7771774" y="3716715"/>
            <a:ext cx="3974092" cy="264176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CCEEEB8-D7B6-4D76-B11D-C36F334A4821}"/>
              </a:ext>
            </a:extLst>
          </p:cNvPr>
          <p:cNvSpPr txBox="1"/>
          <p:nvPr/>
        </p:nvSpPr>
        <p:spPr>
          <a:xfrm>
            <a:off x="8054058" y="6360649"/>
            <a:ext cx="3772136" cy="258465"/>
          </a:xfrm>
          <a:prstGeom prst="rect">
            <a:avLst/>
          </a:prstGeom>
          <a:solidFill>
            <a:schemeClr val="bg1"/>
          </a:solidFill>
        </p:spPr>
        <p:txBody>
          <a:bodyPr wrap="square" rtlCol="0">
            <a:spAutoFit/>
          </a:bodyPr>
          <a:lstStyle/>
          <a:p>
            <a:pPr>
              <a:lnSpc>
                <a:spcPct val="90000"/>
              </a:lnSpc>
            </a:pPr>
            <a:r>
              <a:rPr lang="en-US" sz="1200" dirty="0">
                <a:solidFill>
                  <a:schemeClr val="tx1">
                    <a:lumMod val="65000"/>
                    <a:lumOff val="35000"/>
                  </a:schemeClr>
                </a:solidFill>
              </a:rPr>
              <a:t>Dyck, O. </a:t>
            </a:r>
            <a:r>
              <a:rPr lang="en-US" sz="1200" i="1" dirty="0">
                <a:solidFill>
                  <a:schemeClr val="tx1">
                    <a:lumMod val="65000"/>
                    <a:lumOff val="35000"/>
                  </a:schemeClr>
                </a:solidFill>
              </a:rPr>
              <a:t>et. al. Appl. Phys. Lett.</a:t>
            </a:r>
            <a:r>
              <a:rPr lang="en-US" sz="1200" dirty="0">
                <a:solidFill>
                  <a:schemeClr val="tx1">
                    <a:lumMod val="65000"/>
                    <a:lumOff val="35000"/>
                  </a:schemeClr>
                </a:solidFill>
              </a:rPr>
              <a:t> </a:t>
            </a:r>
            <a:r>
              <a:rPr lang="en-US" sz="1200" b="1" dirty="0">
                <a:solidFill>
                  <a:schemeClr val="tx1">
                    <a:lumMod val="65000"/>
                    <a:lumOff val="35000"/>
                  </a:schemeClr>
                </a:solidFill>
              </a:rPr>
              <a:t>111</a:t>
            </a:r>
            <a:r>
              <a:rPr lang="en-US" sz="1200" dirty="0">
                <a:solidFill>
                  <a:schemeClr val="tx1">
                    <a:lumMod val="65000"/>
                    <a:lumOff val="35000"/>
                  </a:schemeClr>
                </a:solidFill>
              </a:rPr>
              <a:t>, 113104 (2017). </a:t>
            </a:r>
          </a:p>
        </p:txBody>
      </p:sp>
      <p:sp>
        <p:nvSpPr>
          <p:cNvPr id="32" name="TextBox 31">
            <a:extLst>
              <a:ext uri="{FF2B5EF4-FFF2-40B4-BE49-F238E27FC236}">
                <a16:creationId xmlns:a16="http://schemas.microsoft.com/office/drawing/2014/main" id="{B6DA6F4B-EC85-4947-B5E4-19D1C9A0D028}"/>
              </a:ext>
            </a:extLst>
          </p:cNvPr>
          <p:cNvSpPr txBox="1"/>
          <p:nvPr/>
        </p:nvSpPr>
        <p:spPr>
          <a:xfrm>
            <a:off x="1916522" y="1303247"/>
            <a:ext cx="3097322" cy="424732"/>
          </a:xfrm>
          <a:prstGeom prst="rect">
            <a:avLst/>
          </a:prstGeom>
          <a:noFill/>
        </p:spPr>
        <p:txBody>
          <a:bodyPr wrap="none" rtlCol="0">
            <a:spAutoFit/>
          </a:bodyPr>
          <a:lstStyle/>
          <a:p>
            <a:pPr algn="ctr">
              <a:lnSpc>
                <a:spcPct val="90000"/>
              </a:lnSpc>
            </a:pPr>
            <a:r>
              <a:rPr lang="en-US" sz="1200" dirty="0">
                <a:solidFill>
                  <a:schemeClr val="tx1">
                    <a:lumMod val="65000"/>
                    <a:lumOff val="35000"/>
                  </a:schemeClr>
                </a:solidFill>
              </a:rPr>
              <a:t>Lee, J. </a:t>
            </a:r>
            <a:r>
              <a:rPr lang="en-US" sz="1200" i="1" dirty="0">
                <a:solidFill>
                  <a:schemeClr val="tx1">
                    <a:lumMod val="65000"/>
                    <a:lumOff val="35000"/>
                  </a:schemeClr>
                </a:solidFill>
              </a:rPr>
              <a:t>et. al. </a:t>
            </a:r>
            <a:r>
              <a:rPr lang="fr-FR" sz="1200" i="1" dirty="0">
                <a:solidFill>
                  <a:schemeClr val="tx1">
                    <a:lumMod val="65000"/>
                    <a:lumOff val="35000"/>
                  </a:schemeClr>
                </a:solidFill>
              </a:rPr>
              <a:t>Nat Commun, </a:t>
            </a:r>
            <a:r>
              <a:rPr lang="fr-FR" sz="1200" b="1" dirty="0">
                <a:solidFill>
                  <a:schemeClr val="tx1">
                    <a:lumMod val="65000"/>
                    <a:lumOff val="35000"/>
                  </a:schemeClr>
                </a:solidFill>
              </a:rPr>
              <a:t>4</a:t>
            </a:r>
            <a:r>
              <a:rPr lang="fr-FR" sz="1200" dirty="0">
                <a:solidFill>
                  <a:schemeClr val="tx1">
                    <a:lumMod val="65000"/>
                    <a:lumOff val="35000"/>
                  </a:schemeClr>
                </a:solidFill>
              </a:rPr>
              <a:t>, 1650</a:t>
            </a:r>
            <a:r>
              <a:rPr lang="fr-FR" sz="1200" b="1" dirty="0">
                <a:solidFill>
                  <a:schemeClr val="tx1">
                    <a:lumMod val="65000"/>
                    <a:lumOff val="35000"/>
                  </a:schemeClr>
                </a:solidFill>
              </a:rPr>
              <a:t> </a:t>
            </a:r>
            <a:r>
              <a:rPr lang="fr-FR" sz="1200" i="1" dirty="0">
                <a:solidFill>
                  <a:schemeClr val="tx1">
                    <a:lumMod val="65000"/>
                    <a:lumOff val="35000"/>
                  </a:schemeClr>
                </a:solidFill>
              </a:rPr>
              <a:t>(2013)</a:t>
            </a:r>
            <a:endParaRPr lang="en-US" sz="1200" dirty="0">
              <a:solidFill>
                <a:schemeClr val="tx1">
                  <a:lumMod val="65000"/>
                  <a:lumOff val="35000"/>
                </a:schemeClr>
              </a:solidFill>
            </a:endParaRPr>
          </a:p>
          <a:p>
            <a:pPr algn="ctr">
              <a:lnSpc>
                <a:spcPct val="90000"/>
              </a:lnSpc>
            </a:pPr>
            <a:r>
              <a:rPr lang="en-US" sz="1200" dirty="0">
                <a:solidFill>
                  <a:schemeClr val="tx1">
                    <a:lumMod val="65000"/>
                    <a:lumOff val="35000"/>
                  </a:schemeClr>
                </a:solidFill>
              </a:rPr>
              <a:t>Zhou, W. (2011)</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13"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527438" y="1668641"/>
            <a:ext cx="3859617" cy="3859617"/>
          </a:xfr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25" name="Pictur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34" name="Picture 3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35" name="Picture 3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36" name="Picture 3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37" name="Picture 3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38" name="Picture 3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39" name="Picture 3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40" name="Picture 3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pic>
        <p:nvPicPr>
          <p:cNvPr id="41" name="Picture 4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438" y="1668641"/>
            <a:ext cx="3859617" cy="3859617"/>
          </a:xfrm>
          <a:prstGeom prst="rect">
            <a:avLst/>
          </a:prstGeom>
        </p:spPr>
      </p:pic>
    </p:spTree>
    <p:extLst>
      <p:ext uri="{BB962C8B-B14F-4D97-AF65-F5344CB8AC3E}">
        <p14:creationId xmlns:p14="http://schemas.microsoft.com/office/powerpoint/2010/main" val="78242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23"/>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25"/>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35"/>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37"/>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39"/>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500"/>
                                  </p:stCondLst>
                                  <p:childTnLst>
                                    <p:set>
                                      <p:cBhvr>
                                        <p:cTn id="60" dur="1" fill="hold">
                                          <p:stCondLst>
                                            <p:cond delay="0"/>
                                          </p:stCondLst>
                                        </p:cTn>
                                        <p:tgtEl>
                                          <p:spTgt spid="40"/>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500"/>
                                  </p:stCondLst>
                                  <p:childTnLst>
                                    <p:set>
                                      <p:cBhvr>
                                        <p:cTn id="63" dur="1" fill="hold">
                                          <p:stCondLst>
                                            <p:cond delay="0"/>
                                          </p:stCondLst>
                                        </p:cTn>
                                        <p:tgtEl>
                                          <p:spTgt spid="4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p:cNvPicPr/>
          <p:nvPr/>
        </p:nvPicPr>
        <p:blipFill>
          <a:blip r:embed="rId2"/>
          <a:stretch/>
        </p:blipFill>
        <p:spPr>
          <a:xfrm>
            <a:off x="9659520" y="182880"/>
            <a:ext cx="2316960" cy="3198240"/>
          </a:xfrm>
          <a:prstGeom prst="rect">
            <a:avLst/>
          </a:prstGeom>
          <a:ln>
            <a:noFill/>
          </a:ln>
        </p:spPr>
      </p:pic>
      <p:sp>
        <p:nvSpPr>
          <p:cNvPr id="117" name="CustomShape 1"/>
          <p:cNvSpPr/>
          <p:nvPr/>
        </p:nvSpPr>
        <p:spPr>
          <a:xfrm>
            <a:off x="5283540" y="6299280"/>
            <a:ext cx="5217480" cy="465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500" b="0" strike="noStrike" spc="-1" dirty="0">
                <a:solidFill>
                  <a:srgbClr val="000000"/>
                </a:solidFill>
                <a:latin typeface="Arial"/>
                <a:ea typeface="DejaVu Sans"/>
              </a:rPr>
              <a:t>Kalinin, Borisevich, Jesse, Nature 539, 485–487 (24 November 2016) doi:10.1038/539485a</a:t>
            </a:r>
            <a:endParaRPr lang="en-US" sz="1500" b="0" strike="noStrike" spc="-1" dirty="0">
              <a:latin typeface="Arial"/>
            </a:endParaRPr>
          </a:p>
        </p:txBody>
      </p:sp>
      <p:sp>
        <p:nvSpPr>
          <p:cNvPr id="118" name="CustomShape 2"/>
          <p:cNvSpPr/>
          <p:nvPr/>
        </p:nvSpPr>
        <p:spPr>
          <a:xfrm>
            <a:off x="9570600" y="3474720"/>
            <a:ext cx="2588760" cy="72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500" b="0" strike="noStrike" spc="-1" dirty="0">
                <a:solidFill>
                  <a:srgbClr val="000000"/>
                </a:solidFill>
                <a:latin typeface="Arial"/>
                <a:ea typeface="DejaVu Sans"/>
              </a:rPr>
              <a:t>Dyck, O., Ziatdinov, M., Lingerfelt, D.B. et al. Atom-by-atom fabrication with electron beams. Nat Rev Mater 4, 497–507 (2019). https://doi.org/10.1038/s41578-019-0118-z</a:t>
            </a:r>
            <a:endParaRPr lang="en-US" sz="1500" b="0" strike="noStrike" spc="-1" dirty="0">
              <a:latin typeface="Arial"/>
            </a:endParaRPr>
          </a:p>
        </p:txBody>
      </p:sp>
      <p:pic>
        <p:nvPicPr>
          <p:cNvPr id="119" name="Picture 118"/>
          <p:cNvPicPr/>
          <p:nvPr/>
        </p:nvPicPr>
        <p:blipFill>
          <a:blip r:embed="rId3"/>
          <a:stretch/>
        </p:blipFill>
        <p:spPr>
          <a:xfrm>
            <a:off x="0" y="360"/>
            <a:ext cx="5217480" cy="6855480"/>
          </a:xfrm>
          <a:prstGeom prst="rect">
            <a:avLst/>
          </a:prstGeom>
          <a:ln>
            <a:noFill/>
          </a:ln>
        </p:spPr>
      </p:pic>
      <p:sp>
        <p:nvSpPr>
          <p:cNvPr id="120" name="CustomShape 3"/>
          <p:cNvSpPr/>
          <p:nvPr/>
        </p:nvSpPr>
        <p:spPr>
          <a:xfrm>
            <a:off x="5303520" y="91440"/>
            <a:ext cx="4787280" cy="537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en-US" sz="3200" b="1" strike="noStrike" spc="-1">
                <a:solidFill>
                  <a:srgbClr val="000000"/>
                </a:solidFill>
                <a:latin typeface="Century Gothic"/>
                <a:ea typeface="DejaVu Sans"/>
              </a:rPr>
              <a:t>STEM Platform</a:t>
            </a:r>
            <a:endParaRPr lang="en-US" sz="3200" b="0" strike="noStrike" spc="-1">
              <a:latin typeface="Arial"/>
            </a:endParaRPr>
          </a:p>
        </p:txBody>
      </p:sp>
      <p:sp>
        <p:nvSpPr>
          <p:cNvPr id="121" name="CustomShape 4"/>
          <p:cNvSpPr/>
          <p:nvPr/>
        </p:nvSpPr>
        <p:spPr>
          <a:xfrm>
            <a:off x="5303520" y="1379520"/>
            <a:ext cx="4295520" cy="40453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marL="289080" indent="-286560">
              <a:lnSpc>
                <a:spcPct val="90000"/>
              </a:lnSpc>
              <a:spcBef>
                <a:spcPts val="1800"/>
              </a:spcBef>
              <a:buClr>
                <a:srgbClr val="000000"/>
              </a:buClr>
              <a:buSzPct val="90000"/>
              <a:buFont typeface="Century Gothic"/>
              <a:buChar char="•"/>
            </a:pPr>
            <a:r>
              <a:rPr lang="en-US" sz="2000" b="0" strike="noStrike" spc="-1" dirty="0">
                <a:solidFill>
                  <a:srgbClr val="000000"/>
                </a:solidFill>
                <a:latin typeface="Century Gothic"/>
                <a:ea typeface="DejaVu Sans"/>
              </a:rPr>
              <a:t>High-precision beam (~1 </a:t>
            </a:r>
            <a:r>
              <a:rPr lang="en-US" sz="2000" b="0" strike="noStrike" spc="-1" dirty="0">
                <a:solidFill>
                  <a:srgbClr val="000000"/>
                </a:solidFill>
                <a:latin typeface="DejaVu Serif"/>
                <a:ea typeface="DejaVu Serif"/>
              </a:rPr>
              <a:t>Å</a:t>
            </a:r>
            <a:r>
              <a:rPr lang="en-US" sz="2000" b="0" strike="noStrike" spc="-1" dirty="0">
                <a:solidFill>
                  <a:srgbClr val="000000"/>
                </a:solidFill>
                <a:latin typeface="Century Gothic"/>
                <a:ea typeface="DejaVu Serif"/>
              </a:rPr>
              <a:t>)</a:t>
            </a:r>
            <a:endParaRPr lang="en-US" sz="2000" b="0" strike="noStrike" spc="-1" dirty="0">
              <a:latin typeface="Arial"/>
            </a:endParaRPr>
          </a:p>
          <a:p>
            <a:pPr marL="289080" indent="-286560">
              <a:lnSpc>
                <a:spcPct val="90000"/>
              </a:lnSpc>
              <a:spcBef>
                <a:spcPts val="1800"/>
              </a:spcBef>
              <a:buClr>
                <a:srgbClr val="000000"/>
              </a:buClr>
              <a:buSzPct val="90000"/>
              <a:buFont typeface="Century Gothic"/>
              <a:buChar char="•"/>
            </a:pPr>
            <a:r>
              <a:rPr lang="en-US" sz="2000" b="0" strike="noStrike" spc="-1" dirty="0">
                <a:solidFill>
                  <a:srgbClr val="000000"/>
                </a:solidFill>
                <a:latin typeface="Century Gothic"/>
                <a:ea typeface="DejaVu Serif"/>
              </a:rPr>
              <a:t>Energy range (30-300 kV)</a:t>
            </a:r>
            <a:endParaRPr lang="en-US" sz="2000" b="0" strike="noStrike" spc="-1" dirty="0">
              <a:latin typeface="Arial"/>
            </a:endParaRPr>
          </a:p>
          <a:p>
            <a:pPr marL="289080" indent="-286560">
              <a:lnSpc>
                <a:spcPct val="90000"/>
              </a:lnSpc>
              <a:spcBef>
                <a:spcPts val="1800"/>
              </a:spcBef>
              <a:buClr>
                <a:srgbClr val="000000"/>
              </a:buClr>
              <a:buSzPct val="90000"/>
              <a:buFont typeface="Century Gothic"/>
              <a:buChar char="•"/>
            </a:pPr>
            <a:r>
              <a:rPr lang="en-US" sz="2000" b="0" strike="noStrike" spc="-1" dirty="0">
                <a:solidFill>
                  <a:srgbClr val="000000"/>
                </a:solidFill>
                <a:latin typeface="Century Gothic"/>
                <a:ea typeface="DejaVu Serif"/>
              </a:rPr>
              <a:t>Can access material interior</a:t>
            </a:r>
          </a:p>
          <a:p>
            <a:pPr marL="289080" indent="-286560">
              <a:lnSpc>
                <a:spcPct val="90000"/>
              </a:lnSpc>
              <a:spcBef>
                <a:spcPts val="1800"/>
              </a:spcBef>
              <a:buClr>
                <a:srgbClr val="000000"/>
              </a:buClr>
              <a:buSzPct val="90000"/>
              <a:buFont typeface="Century Gothic"/>
              <a:buChar char="•"/>
            </a:pPr>
            <a:r>
              <a:rPr lang="en-US" sz="2000" b="0" i="1" strike="noStrike" spc="-1" dirty="0">
                <a:solidFill>
                  <a:srgbClr val="000000"/>
                </a:solidFill>
                <a:latin typeface="Century Gothic"/>
              </a:rPr>
              <a:t>Higher energies penetrate deeper but also cause more damage</a:t>
            </a:r>
            <a:endParaRPr lang="en-US" sz="2000" b="0" i="1" strike="noStrike" spc="-1" dirty="0">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548" y="72127"/>
            <a:ext cx="10277126" cy="535531"/>
          </a:xfrm>
        </p:spPr>
        <p:txBody>
          <a:bodyPr/>
          <a:lstStyle/>
          <a:p>
            <a:r>
              <a:rPr lang="en-US" b="1" dirty="0"/>
              <a:t>Automation</a:t>
            </a:r>
            <a:r>
              <a:rPr lang="en-US" dirty="0"/>
              <a:t>: Higher speed and novel scans</a:t>
            </a:r>
          </a:p>
        </p:txBody>
      </p:sp>
      <p:pic>
        <p:nvPicPr>
          <p:cNvPr id="6" name="Picture 8" descr="D:\data\GSTEM data\111414 refined\images 3\067 STO_arch_06_14-Nov-2014 735917632171_24_ima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52" t="10193" r="11142" b="12971"/>
          <a:stretch/>
        </p:blipFill>
        <p:spPr bwMode="auto">
          <a:xfrm>
            <a:off x="6168327" y="985571"/>
            <a:ext cx="2280621" cy="219456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3946502" y="667584"/>
            <a:ext cx="3810435" cy="2511463"/>
            <a:chOff x="2422500" y="667582"/>
            <a:chExt cx="3810435" cy="2511463"/>
          </a:xfrm>
        </p:grpSpPr>
        <p:sp>
          <p:nvSpPr>
            <p:cNvPr id="7" name="Rectangle 6"/>
            <p:cNvSpPr/>
            <p:nvPr/>
          </p:nvSpPr>
          <p:spPr>
            <a:xfrm>
              <a:off x="2422500" y="984485"/>
              <a:ext cx="2076774" cy="2194560"/>
            </a:xfrm>
            <a:prstGeom prst="rect">
              <a:avLst/>
            </a:prstGeom>
            <a:pattFill prst="lgGrid">
              <a:fgClr>
                <a:schemeClr val="bg2"/>
              </a:fgClr>
              <a:bgClr>
                <a:schemeClr val="bg2">
                  <a:lumMod val="50000"/>
                </a:schemeClr>
              </a:bgClr>
            </a:patt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 name="TextBox 7"/>
            <p:cNvSpPr txBox="1"/>
            <p:nvPr/>
          </p:nvSpPr>
          <p:spPr>
            <a:xfrm>
              <a:off x="2829054" y="667582"/>
              <a:ext cx="3403881" cy="313932"/>
            </a:xfrm>
            <a:prstGeom prst="rect">
              <a:avLst/>
            </a:prstGeom>
            <a:noFill/>
          </p:spPr>
          <p:txBody>
            <a:bodyPr wrap="none" rtlCol="0">
              <a:spAutoFit/>
            </a:bodyPr>
            <a:lstStyle/>
            <a:p>
              <a:pPr>
                <a:lnSpc>
                  <a:spcPct val="90000"/>
                </a:lnSpc>
              </a:pPr>
              <a:r>
                <a:rPr lang="en-US" sz="1600" dirty="0">
                  <a:solidFill>
                    <a:schemeClr val="tx1">
                      <a:lumMod val="75000"/>
                      <a:lumOff val="25000"/>
                    </a:schemeClr>
                  </a:solidFill>
                </a:rPr>
                <a:t>Traditional Raster Scan for Imaging</a:t>
              </a:r>
            </a:p>
          </p:txBody>
        </p:sp>
        <p:cxnSp>
          <p:nvCxnSpPr>
            <p:cNvPr id="10" name="Straight Arrow Connector 9"/>
            <p:cNvCxnSpPr/>
            <p:nvPr/>
          </p:nvCxnSpPr>
          <p:spPr>
            <a:xfrm>
              <a:off x="2459064" y="1074534"/>
              <a:ext cx="191662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502576" y="1071563"/>
              <a:ext cx="1873112" cy="22989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12907" y="1294094"/>
              <a:ext cx="191662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568773" y="1071565"/>
            <a:ext cx="2599871" cy="480131"/>
            <a:chOff x="44771" y="1071563"/>
            <a:chExt cx="2599871" cy="480131"/>
          </a:xfrm>
        </p:grpSpPr>
        <p:sp>
          <p:nvSpPr>
            <p:cNvPr id="19" name="Oval 18"/>
            <p:cNvSpPr/>
            <p:nvPr/>
          </p:nvSpPr>
          <p:spPr>
            <a:xfrm>
              <a:off x="2381171" y="1162358"/>
              <a:ext cx="263471" cy="263471"/>
            </a:xfrm>
            <a:prstGeom prst="ellipse">
              <a:avLst/>
            </a:prstGeom>
            <a:noFill/>
            <a:ln>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0" name="TextBox 19"/>
            <p:cNvSpPr txBox="1"/>
            <p:nvPr/>
          </p:nvSpPr>
          <p:spPr>
            <a:xfrm>
              <a:off x="44771" y="1071563"/>
              <a:ext cx="2254143" cy="480131"/>
            </a:xfrm>
            <a:prstGeom prst="rect">
              <a:avLst/>
            </a:prstGeom>
            <a:noFill/>
          </p:spPr>
          <p:txBody>
            <a:bodyPr wrap="none" rtlCol="0">
              <a:spAutoFit/>
            </a:bodyPr>
            <a:lstStyle/>
            <a:p>
              <a:pPr>
                <a:lnSpc>
                  <a:spcPct val="90000"/>
                </a:lnSpc>
              </a:pPr>
              <a:r>
                <a:rPr lang="en-US" sz="1400" dirty="0">
                  <a:solidFill>
                    <a:schemeClr val="tx1">
                      <a:lumMod val="75000"/>
                      <a:lumOff val="25000"/>
                    </a:schemeClr>
                  </a:solidFill>
                </a:rPr>
                <a:t>Rapid change in direction,</a:t>
              </a:r>
            </a:p>
            <a:p>
              <a:pPr>
                <a:lnSpc>
                  <a:spcPct val="90000"/>
                </a:lnSpc>
              </a:pPr>
              <a:r>
                <a:rPr lang="en-US" sz="1400" dirty="0">
                  <a:solidFill>
                    <a:schemeClr val="tx1">
                      <a:lumMod val="75000"/>
                      <a:lumOff val="25000"/>
                    </a:schemeClr>
                  </a:solidFill>
                </a:rPr>
                <a:t>Scan coils can’t keep up</a:t>
              </a:r>
            </a:p>
          </p:txBody>
        </p:sp>
        <p:cxnSp>
          <p:nvCxnSpPr>
            <p:cNvPr id="22" name="Straight Arrow Connector 21"/>
            <p:cNvCxnSpPr/>
            <p:nvPr/>
          </p:nvCxnSpPr>
          <p:spPr>
            <a:xfrm flipV="1">
              <a:off x="2097862" y="1301455"/>
              <a:ext cx="283309" cy="966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098585" y="940233"/>
            <a:ext cx="4621835" cy="2281945"/>
            <a:chOff x="4574583" y="940231"/>
            <a:chExt cx="4621835" cy="2281945"/>
          </a:xfrm>
        </p:grpSpPr>
        <p:sp>
          <p:nvSpPr>
            <p:cNvPr id="26" name="Rectangle 25"/>
            <p:cNvSpPr/>
            <p:nvPr/>
          </p:nvSpPr>
          <p:spPr>
            <a:xfrm>
              <a:off x="4574583" y="940231"/>
              <a:ext cx="684510" cy="2281945"/>
            </a:xfrm>
            <a:prstGeom prst="rect">
              <a:avLst/>
            </a:prstGeom>
            <a:noFill/>
            <a:ln>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27" name="Group 26"/>
            <p:cNvGrpSpPr/>
            <p:nvPr/>
          </p:nvGrpSpPr>
          <p:grpSpPr>
            <a:xfrm>
              <a:off x="5282084" y="940231"/>
              <a:ext cx="3914334" cy="674031"/>
              <a:chOff x="-1598091" y="825285"/>
              <a:chExt cx="3914334" cy="674031"/>
            </a:xfrm>
          </p:grpSpPr>
          <p:sp>
            <p:nvSpPr>
              <p:cNvPr id="29" name="TextBox 28"/>
              <p:cNvSpPr txBox="1"/>
              <p:nvPr/>
            </p:nvSpPr>
            <p:spPr>
              <a:xfrm>
                <a:off x="135570" y="825285"/>
                <a:ext cx="2180673" cy="674031"/>
              </a:xfrm>
              <a:prstGeom prst="rect">
                <a:avLst/>
              </a:prstGeom>
              <a:noFill/>
            </p:spPr>
            <p:txBody>
              <a:bodyPr wrap="square" rtlCol="0">
                <a:spAutoFit/>
              </a:bodyPr>
              <a:lstStyle/>
              <a:p>
                <a:pPr>
                  <a:lnSpc>
                    <a:spcPct val="90000"/>
                  </a:lnSpc>
                </a:pPr>
                <a:r>
                  <a:rPr lang="en-US" sz="1400" dirty="0">
                    <a:solidFill>
                      <a:schemeClr val="tx1">
                        <a:lumMod val="75000"/>
                        <a:lumOff val="25000"/>
                      </a:schemeClr>
                    </a:solidFill>
                  </a:rPr>
                  <a:t>Distortion due to mismatch of intended and actual beam position</a:t>
                </a:r>
              </a:p>
            </p:txBody>
          </p:sp>
          <p:cxnSp>
            <p:nvCxnSpPr>
              <p:cNvPr id="30" name="Straight Arrow Connector 29"/>
              <p:cNvCxnSpPr/>
              <p:nvPr/>
            </p:nvCxnSpPr>
            <p:spPr>
              <a:xfrm flipH="1">
                <a:off x="-1598091" y="955982"/>
                <a:ext cx="1733661" cy="11558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3" name="Group 42"/>
          <p:cNvGrpSpPr/>
          <p:nvPr/>
        </p:nvGrpSpPr>
        <p:grpSpPr>
          <a:xfrm>
            <a:off x="1515092" y="3392543"/>
            <a:ext cx="2787560" cy="2834226"/>
            <a:chOff x="-8908" y="3392543"/>
            <a:chExt cx="2787560" cy="2834226"/>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548" y="3979798"/>
              <a:ext cx="2567104" cy="2246971"/>
            </a:xfrm>
            <a:prstGeom prst="rect">
              <a:avLst/>
            </a:prstGeom>
          </p:spPr>
        </p:pic>
        <p:sp>
          <p:nvSpPr>
            <p:cNvPr id="34" name="TextBox 33"/>
            <p:cNvSpPr txBox="1"/>
            <p:nvPr/>
          </p:nvSpPr>
          <p:spPr>
            <a:xfrm>
              <a:off x="-8908" y="3392543"/>
              <a:ext cx="2560958" cy="674031"/>
            </a:xfrm>
            <a:prstGeom prst="rect">
              <a:avLst/>
            </a:prstGeom>
            <a:noFill/>
          </p:spPr>
          <p:txBody>
            <a:bodyPr wrap="square" rtlCol="0">
              <a:spAutoFit/>
            </a:bodyPr>
            <a:lstStyle/>
            <a:p>
              <a:pPr algn="ctr">
                <a:lnSpc>
                  <a:spcPct val="90000"/>
                </a:lnSpc>
              </a:pPr>
              <a:r>
                <a:rPr lang="en-US" sz="1400" dirty="0">
                  <a:solidFill>
                    <a:schemeClr val="tx1">
                      <a:lumMod val="75000"/>
                      <a:lumOff val="25000"/>
                    </a:schemeClr>
                  </a:solidFill>
                </a:rPr>
                <a:t>In a spiral scan, the signal to both scan coils is a single frequency sinusoid</a:t>
              </a:r>
            </a:p>
          </p:txBody>
        </p:sp>
      </p:grpSp>
      <p:pic>
        <p:nvPicPr>
          <p:cNvPr id="3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5" t="3726" r="74577" b="71406"/>
          <a:stretch/>
        </p:blipFill>
        <p:spPr bwMode="auto">
          <a:xfrm>
            <a:off x="4574929" y="3878980"/>
            <a:ext cx="2218075" cy="2193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p:nvGrpSpPr>
        <p:grpSpPr>
          <a:xfrm>
            <a:off x="7200876" y="3069773"/>
            <a:ext cx="3200400" cy="3526723"/>
            <a:chOff x="1091181" y="2562175"/>
            <a:chExt cx="3200400" cy="3526723"/>
          </a:xfrm>
        </p:grpSpPr>
        <p:sp>
          <p:nvSpPr>
            <p:cNvPr id="35" name="TextBox 34"/>
            <p:cNvSpPr txBox="1"/>
            <p:nvPr/>
          </p:nvSpPr>
          <p:spPr>
            <a:xfrm>
              <a:off x="2402892" y="2562175"/>
              <a:ext cx="744113" cy="341632"/>
            </a:xfrm>
            <a:prstGeom prst="rect">
              <a:avLst/>
            </a:prstGeom>
            <a:noFill/>
          </p:spPr>
          <p:txBody>
            <a:bodyPr wrap="none" rtlCol="0">
              <a:spAutoFit/>
            </a:bodyPr>
            <a:lstStyle/>
            <a:p>
              <a:pPr algn="ctr">
                <a:lnSpc>
                  <a:spcPct val="90000"/>
                </a:lnSpc>
              </a:pPr>
              <a:r>
                <a:rPr lang="en-US" dirty="0">
                  <a:solidFill>
                    <a:schemeClr val="tx1">
                      <a:lumMod val="75000"/>
                      <a:lumOff val="25000"/>
                    </a:schemeClr>
                  </a:solidFill>
                </a:rPr>
                <a:t>MoS</a:t>
              </a:r>
              <a:r>
                <a:rPr lang="en-US" baseline="-25000" dirty="0">
                  <a:solidFill>
                    <a:schemeClr val="tx1">
                      <a:lumMod val="75000"/>
                      <a:lumOff val="25000"/>
                    </a:schemeClr>
                  </a:solidFill>
                </a:rPr>
                <a:t>2</a:t>
              </a:r>
            </a:p>
          </p:txBody>
        </p:sp>
        <p:pic>
          <p:nvPicPr>
            <p:cNvPr id="40" name="Picture 2" descr="D:\desktop anex\sliding PCA\PCA atom finder\PCA pattern finder 070416\processed data\shize_MoS2_512_00_a2_cleaned_image.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181" y="2888498"/>
              <a:ext cx="3200400" cy="3200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7227600" y="3375624"/>
            <a:ext cx="1849178" cy="1876687"/>
            <a:chOff x="1091181" y="2997948"/>
            <a:chExt cx="1849178" cy="1876687"/>
          </a:xfrm>
        </p:grpSpPr>
        <p:cxnSp>
          <p:nvCxnSpPr>
            <p:cNvPr id="46" name="Straight Arrow Connector 45"/>
            <p:cNvCxnSpPr/>
            <p:nvPr/>
          </p:nvCxnSpPr>
          <p:spPr>
            <a:xfrm>
              <a:off x="1091181" y="2997948"/>
              <a:ext cx="1391296" cy="1403782"/>
            </a:xfrm>
            <a:prstGeom prst="straightConnector1">
              <a:avLst/>
            </a:prstGeom>
            <a:ln w="2222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pic>
          <p:nvPicPr>
            <p:cNvPr id="47" name="Picture 2" descr="C:\Users\sjz\Desktop\QC LDRD 2017\presentation\images\spi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6319" y="4256492"/>
              <a:ext cx="330819" cy="330936"/>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p:cNvCxnSpPr/>
            <p:nvPr/>
          </p:nvCxnSpPr>
          <p:spPr>
            <a:xfrm>
              <a:off x="2511728" y="4470570"/>
              <a:ext cx="263222" cy="242060"/>
            </a:xfrm>
            <a:prstGeom prst="straightConnector1">
              <a:avLst/>
            </a:prstGeom>
            <a:ln w="2222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pic>
          <p:nvPicPr>
            <p:cNvPr id="49" name="Picture 2" descr="C:\Users\sjz\Desktop\QC LDRD 2017\presentation\images\spi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9540" y="4543699"/>
              <a:ext cx="330819" cy="330936"/>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3" descr="D:\desktop anex\sliding PCA\PCA atom finder\PCA pattern finder 070416\processed data\shize_MoS2_512_01_a2_cleaned_image.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389" y="3416566"/>
            <a:ext cx="3200400" cy="320040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1" name="Group 50"/>
          <p:cNvGrpSpPr/>
          <p:nvPr/>
        </p:nvGrpSpPr>
        <p:grpSpPr>
          <a:xfrm>
            <a:off x="8362717" y="2574850"/>
            <a:ext cx="2357703" cy="2706252"/>
            <a:chOff x="5576315" y="2045882"/>
            <a:chExt cx="2357703" cy="2706252"/>
          </a:xfrm>
        </p:grpSpPr>
        <p:sp>
          <p:nvSpPr>
            <p:cNvPr id="52" name="Oval 51"/>
            <p:cNvSpPr/>
            <p:nvPr/>
          </p:nvSpPr>
          <p:spPr>
            <a:xfrm>
              <a:off x="5576315" y="4024983"/>
              <a:ext cx="415104" cy="476071"/>
            </a:xfrm>
            <a:prstGeom prst="ellipse">
              <a:avLst/>
            </a:prstGeom>
            <a:ln w="31750">
              <a:solidFill>
                <a:srgbClr val="C00000"/>
              </a:solidFill>
            </a:ln>
          </p:spPr>
          <p:txBody>
            <a:bodyPr wrap="square" lIns="45720" rIns="45720" rtlCol="0" anchor="ctr">
              <a:spAutoFit/>
            </a:bodyPr>
            <a:lstStyle/>
            <a:p>
              <a:pPr algn="ctr"/>
              <a:endParaRPr lang="en-US" sz="1600" dirty="0"/>
            </a:p>
          </p:txBody>
        </p:sp>
        <p:sp>
          <p:nvSpPr>
            <p:cNvPr id="53" name="Oval 52"/>
            <p:cNvSpPr/>
            <p:nvPr/>
          </p:nvSpPr>
          <p:spPr>
            <a:xfrm>
              <a:off x="5942933" y="4276063"/>
              <a:ext cx="397064" cy="476071"/>
            </a:xfrm>
            <a:prstGeom prst="ellipse">
              <a:avLst/>
            </a:prstGeom>
            <a:ln w="31750">
              <a:solidFill>
                <a:srgbClr val="C00000"/>
              </a:solidFill>
            </a:ln>
          </p:spPr>
          <p:txBody>
            <a:bodyPr wrap="square" lIns="45720" rIns="45720" rtlCol="0" anchor="ctr">
              <a:spAutoFit/>
            </a:bodyPr>
            <a:lstStyle/>
            <a:p>
              <a:pPr algn="ctr"/>
              <a:endParaRPr lang="en-US" sz="1600" dirty="0"/>
            </a:p>
          </p:txBody>
        </p:sp>
        <p:grpSp>
          <p:nvGrpSpPr>
            <p:cNvPr id="54" name="Group 53"/>
            <p:cNvGrpSpPr/>
            <p:nvPr/>
          </p:nvGrpSpPr>
          <p:grpSpPr>
            <a:xfrm>
              <a:off x="5942933" y="2565515"/>
              <a:ext cx="1328214" cy="1793706"/>
              <a:chOff x="6013880" y="2335135"/>
              <a:chExt cx="1328214" cy="1793706"/>
            </a:xfrm>
          </p:grpSpPr>
          <p:cxnSp>
            <p:nvCxnSpPr>
              <p:cNvPr id="56" name="Straight Arrow Connector 55"/>
              <p:cNvCxnSpPr/>
              <p:nvPr/>
            </p:nvCxnSpPr>
            <p:spPr>
              <a:xfrm flipH="1">
                <a:off x="6013880" y="2335135"/>
                <a:ext cx="1328214" cy="1494072"/>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6373907" y="2335135"/>
                <a:ext cx="968187" cy="1793706"/>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6157411" y="2045882"/>
              <a:ext cx="1776607" cy="535531"/>
            </a:xfrm>
            <a:prstGeom prst="rect">
              <a:avLst/>
            </a:prstGeom>
            <a:noFill/>
          </p:spPr>
          <p:txBody>
            <a:bodyPr wrap="square" rtlCol="0">
              <a:spAutoFit/>
            </a:bodyPr>
            <a:lstStyle/>
            <a:p>
              <a:pPr algn="ctr">
                <a:lnSpc>
                  <a:spcPct val="90000"/>
                </a:lnSpc>
              </a:pPr>
              <a:r>
                <a:rPr lang="en-US" sz="1600" dirty="0">
                  <a:solidFill>
                    <a:schemeClr val="tx1">
                      <a:lumMod val="75000"/>
                      <a:lumOff val="25000"/>
                    </a:schemeClr>
                  </a:solidFill>
                </a:rPr>
                <a:t>Directed Defect formation </a:t>
              </a:r>
            </a:p>
          </p:txBody>
        </p:sp>
      </p:grpSp>
    </p:spTree>
    <p:extLst>
      <p:ext uri="{BB962C8B-B14F-4D97-AF65-F5344CB8AC3E}">
        <p14:creationId xmlns:p14="http://schemas.microsoft.com/office/powerpoint/2010/main" val="223756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548" y="72127"/>
            <a:ext cx="9852603" cy="535531"/>
          </a:xfrm>
        </p:spPr>
        <p:txBody>
          <a:bodyPr/>
          <a:lstStyle/>
          <a:p>
            <a:r>
              <a:rPr lang="en-US" b="1" dirty="0"/>
              <a:t>Automation</a:t>
            </a:r>
            <a:r>
              <a:rPr lang="en-US" dirty="0"/>
              <a:t>: Higher speed and novel scans</a:t>
            </a:r>
          </a:p>
        </p:txBody>
      </p:sp>
      <p:grpSp>
        <p:nvGrpSpPr>
          <p:cNvPr id="44" name="Group 43"/>
          <p:cNvGrpSpPr/>
          <p:nvPr/>
        </p:nvGrpSpPr>
        <p:grpSpPr>
          <a:xfrm>
            <a:off x="7481667" y="3137487"/>
            <a:ext cx="2782783" cy="3089282"/>
            <a:chOff x="6094480" y="3137487"/>
            <a:chExt cx="2782783" cy="3089282"/>
          </a:xfrm>
        </p:grpSpPr>
        <p:pic>
          <p:nvPicPr>
            <p:cNvPr id="5" name="Picture 2" descr="F:\data loop\dith_test_00_20-Jun-2016 736501636873.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17" t="7277" r="22182" b="10634"/>
            <a:stretch/>
          </p:blipFill>
          <p:spPr bwMode="auto">
            <a:xfrm>
              <a:off x="6094480" y="3436475"/>
              <a:ext cx="2782783" cy="2790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20277" y="3137487"/>
              <a:ext cx="1531188" cy="341632"/>
            </a:xfrm>
            <a:prstGeom prst="rect">
              <a:avLst/>
            </a:prstGeom>
            <a:noFill/>
          </p:spPr>
          <p:txBody>
            <a:bodyPr wrap="none" rtlCol="0">
              <a:spAutoFit/>
            </a:bodyPr>
            <a:lstStyle/>
            <a:p>
              <a:pPr algn="ctr">
                <a:lnSpc>
                  <a:spcPct val="90000"/>
                </a:lnSpc>
              </a:pPr>
              <a:r>
                <a:rPr lang="en-US" b="1" dirty="0"/>
                <a:t>10 </a:t>
              </a:r>
              <a:r>
                <a:rPr lang="en-US" b="1" dirty="0" err="1"/>
                <a:t>ms</a:t>
              </a:r>
              <a:r>
                <a:rPr lang="en-US" b="1" dirty="0"/>
                <a:t>/frame</a:t>
              </a:r>
            </a:p>
          </p:txBody>
        </p:sp>
      </p:grpSp>
      <p:pic>
        <p:nvPicPr>
          <p:cNvPr id="6" name="Picture 8" descr="D:\data\GSTEM data\111414 refined\images 3\067 STO_arch_06_14-Nov-2014 735917632171_24_ima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52" t="10193" r="11142" b="12971"/>
          <a:stretch/>
        </p:blipFill>
        <p:spPr bwMode="auto">
          <a:xfrm>
            <a:off x="6168327" y="985571"/>
            <a:ext cx="2280621" cy="219456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3946502" y="667584"/>
            <a:ext cx="3810435" cy="2511463"/>
            <a:chOff x="2422500" y="667582"/>
            <a:chExt cx="3810435" cy="2511463"/>
          </a:xfrm>
        </p:grpSpPr>
        <p:sp>
          <p:nvSpPr>
            <p:cNvPr id="7" name="Rectangle 6"/>
            <p:cNvSpPr/>
            <p:nvPr/>
          </p:nvSpPr>
          <p:spPr>
            <a:xfrm>
              <a:off x="2422500" y="984485"/>
              <a:ext cx="2076774" cy="2194560"/>
            </a:xfrm>
            <a:prstGeom prst="rect">
              <a:avLst/>
            </a:prstGeom>
            <a:pattFill prst="lgGrid">
              <a:fgClr>
                <a:schemeClr val="bg2"/>
              </a:fgClr>
              <a:bgClr>
                <a:schemeClr val="bg2">
                  <a:lumMod val="50000"/>
                </a:schemeClr>
              </a:bgClr>
            </a:patt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 name="TextBox 7"/>
            <p:cNvSpPr txBox="1"/>
            <p:nvPr/>
          </p:nvSpPr>
          <p:spPr>
            <a:xfrm>
              <a:off x="2829054" y="667582"/>
              <a:ext cx="3403881" cy="313932"/>
            </a:xfrm>
            <a:prstGeom prst="rect">
              <a:avLst/>
            </a:prstGeom>
            <a:noFill/>
          </p:spPr>
          <p:txBody>
            <a:bodyPr wrap="none" rtlCol="0">
              <a:spAutoFit/>
            </a:bodyPr>
            <a:lstStyle/>
            <a:p>
              <a:pPr>
                <a:lnSpc>
                  <a:spcPct val="90000"/>
                </a:lnSpc>
              </a:pPr>
              <a:r>
                <a:rPr lang="en-US" sz="1600" dirty="0">
                  <a:solidFill>
                    <a:schemeClr val="tx1">
                      <a:lumMod val="75000"/>
                      <a:lumOff val="25000"/>
                    </a:schemeClr>
                  </a:solidFill>
                </a:rPr>
                <a:t>Traditional Raster Scan for Imaging</a:t>
              </a:r>
            </a:p>
          </p:txBody>
        </p:sp>
        <p:cxnSp>
          <p:nvCxnSpPr>
            <p:cNvPr id="10" name="Straight Arrow Connector 9"/>
            <p:cNvCxnSpPr/>
            <p:nvPr/>
          </p:nvCxnSpPr>
          <p:spPr>
            <a:xfrm>
              <a:off x="2459064" y="1074534"/>
              <a:ext cx="191662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502576" y="1071563"/>
              <a:ext cx="1873112" cy="22989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12907" y="1294094"/>
              <a:ext cx="191662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1568773" y="1071565"/>
            <a:ext cx="2599871" cy="480131"/>
            <a:chOff x="44771" y="1071563"/>
            <a:chExt cx="2599871" cy="480131"/>
          </a:xfrm>
        </p:grpSpPr>
        <p:sp>
          <p:nvSpPr>
            <p:cNvPr id="19" name="Oval 18"/>
            <p:cNvSpPr/>
            <p:nvPr/>
          </p:nvSpPr>
          <p:spPr>
            <a:xfrm>
              <a:off x="2381171" y="1162358"/>
              <a:ext cx="263471" cy="263471"/>
            </a:xfrm>
            <a:prstGeom prst="ellipse">
              <a:avLst/>
            </a:prstGeom>
            <a:noFill/>
            <a:ln>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0" name="TextBox 19"/>
            <p:cNvSpPr txBox="1"/>
            <p:nvPr/>
          </p:nvSpPr>
          <p:spPr>
            <a:xfrm>
              <a:off x="44771" y="1071563"/>
              <a:ext cx="2254143" cy="480131"/>
            </a:xfrm>
            <a:prstGeom prst="rect">
              <a:avLst/>
            </a:prstGeom>
            <a:noFill/>
          </p:spPr>
          <p:txBody>
            <a:bodyPr wrap="none" rtlCol="0">
              <a:spAutoFit/>
            </a:bodyPr>
            <a:lstStyle/>
            <a:p>
              <a:pPr>
                <a:lnSpc>
                  <a:spcPct val="90000"/>
                </a:lnSpc>
              </a:pPr>
              <a:r>
                <a:rPr lang="en-US" sz="1400" dirty="0">
                  <a:solidFill>
                    <a:schemeClr val="tx1">
                      <a:lumMod val="75000"/>
                      <a:lumOff val="25000"/>
                    </a:schemeClr>
                  </a:solidFill>
                </a:rPr>
                <a:t>Rapid change in direction,</a:t>
              </a:r>
            </a:p>
            <a:p>
              <a:pPr>
                <a:lnSpc>
                  <a:spcPct val="90000"/>
                </a:lnSpc>
              </a:pPr>
              <a:r>
                <a:rPr lang="en-US" sz="1400" dirty="0">
                  <a:solidFill>
                    <a:schemeClr val="tx1">
                      <a:lumMod val="75000"/>
                      <a:lumOff val="25000"/>
                    </a:schemeClr>
                  </a:solidFill>
                </a:rPr>
                <a:t>Scan coils can’t keep up</a:t>
              </a:r>
            </a:p>
          </p:txBody>
        </p:sp>
        <p:cxnSp>
          <p:nvCxnSpPr>
            <p:cNvPr id="22" name="Straight Arrow Connector 21"/>
            <p:cNvCxnSpPr/>
            <p:nvPr/>
          </p:nvCxnSpPr>
          <p:spPr>
            <a:xfrm flipV="1">
              <a:off x="2097862" y="1301455"/>
              <a:ext cx="283309" cy="966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098585" y="940233"/>
            <a:ext cx="4621835" cy="2281945"/>
            <a:chOff x="4574583" y="940231"/>
            <a:chExt cx="4621835" cy="2281945"/>
          </a:xfrm>
        </p:grpSpPr>
        <p:sp>
          <p:nvSpPr>
            <p:cNvPr id="26" name="Rectangle 25"/>
            <p:cNvSpPr/>
            <p:nvPr/>
          </p:nvSpPr>
          <p:spPr>
            <a:xfrm>
              <a:off x="4574583" y="940231"/>
              <a:ext cx="684510" cy="2281945"/>
            </a:xfrm>
            <a:prstGeom prst="rect">
              <a:avLst/>
            </a:prstGeom>
            <a:noFill/>
            <a:ln>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27" name="Group 26"/>
            <p:cNvGrpSpPr/>
            <p:nvPr/>
          </p:nvGrpSpPr>
          <p:grpSpPr>
            <a:xfrm>
              <a:off x="5282084" y="940231"/>
              <a:ext cx="3914334" cy="674031"/>
              <a:chOff x="-1598091" y="825285"/>
              <a:chExt cx="3914334" cy="674031"/>
            </a:xfrm>
          </p:grpSpPr>
          <p:sp>
            <p:nvSpPr>
              <p:cNvPr id="29" name="TextBox 28"/>
              <p:cNvSpPr txBox="1"/>
              <p:nvPr/>
            </p:nvSpPr>
            <p:spPr>
              <a:xfrm>
                <a:off x="135570" y="825285"/>
                <a:ext cx="2180673" cy="674031"/>
              </a:xfrm>
              <a:prstGeom prst="rect">
                <a:avLst/>
              </a:prstGeom>
              <a:noFill/>
            </p:spPr>
            <p:txBody>
              <a:bodyPr wrap="square" rtlCol="0">
                <a:spAutoFit/>
              </a:bodyPr>
              <a:lstStyle/>
              <a:p>
                <a:pPr>
                  <a:lnSpc>
                    <a:spcPct val="90000"/>
                  </a:lnSpc>
                </a:pPr>
                <a:r>
                  <a:rPr lang="en-US" sz="1400" dirty="0">
                    <a:solidFill>
                      <a:schemeClr val="tx1">
                        <a:lumMod val="75000"/>
                        <a:lumOff val="25000"/>
                      </a:schemeClr>
                    </a:solidFill>
                  </a:rPr>
                  <a:t>Distortion due to mismatch of intended and actual beam position</a:t>
                </a:r>
              </a:p>
            </p:txBody>
          </p:sp>
          <p:cxnSp>
            <p:nvCxnSpPr>
              <p:cNvPr id="30" name="Straight Arrow Connector 29"/>
              <p:cNvCxnSpPr/>
              <p:nvPr/>
            </p:nvCxnSpPr>
            <p:spPr>
              <a:xfrm flipH="1">
                <a:off x="-1598091" y="955982"/>
                <a:ext cx="1733661" cy="11558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3" name="Group 42"/>
          <p:cNvGrpSpPr/>
          <p:nvPr/>
        </p:nvGrpSpPr>
        <p:grpSpPr>
          <a:xfrm>
            <a:off x="1515092" y="3392543"/>
            <a:ext cx="2787560" cy="2834226"/>
            <a:chOff x="-8908" y="3392543"/>
            <a:chExt cx="2787560" cy="2834226"/>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548" y="3979798"/>
              <a:ext cx="2567104" cy="2246971"/>
            </a:xfrm>
            <a:prstGeom prst="rect">
              <a:avLst/>
            </a:prstGeom>
          </p:spPr>
        </p:pic>
        <p:sp>
          <p:nvSpPr>
            <p:cNvPr id="34" name="TextBox 33"/>
            <p:cNvSpPr txBox="1"/>
            <p:nvPr/>
          </p:nvSpPr>
          <p:spPr>
            <a:xfrm>
              <a:off x="-8908" y="3392543"/>
              <a:ext cx="2560958" cy="674031"/>
            </a:xfrm>
            <a:prstGeom prst="rect">
              <a:avLst/>
            </a:prstGeom>
            <a:noFill/>
          </p:spPr>
          <p:txBody>
            <a:bodyPr wrap="square" rtlCol="0">
              <a:spAutoFit/>
            </a:bodyPr>
            <a:lstStyle/>
            <a:p>
              <a:pPr algn="ctr">
                <a:lnSpc>
                  <a:spcPct val="90000"/>
                </a:lnSpc>
              </a:pPr>
              <a:r>
                <a:rPr lang="en-US" sz="1400" dirty="0">
                  <a:solidFill>
                    <a:schemeClr val="tx1">
                      <a:lumMod val="75000"/>
                      <a:lumOff val="25000"/>
                    </a:schemeClr>
                  </a:solidFill>
                </a:rPr>
                <a:t>In a spiral scan, the signal to both scan coils is a single frequency sinusoid</a:t>
              </a:r>
            </a:p>
          </p:txBody>
        </p:sp>
      </p:grpSp>
      <p:pic>
        <p:nvPicPr>
          <p:cNvPr id="3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05" t="3726" r="74577" b="71406"/>
          <a:stretch/>
        </p:blipFill>
        <p:spPr bwMode="auto">
          <a:xfrm>
            <a:off x="4574929" y="3878980"/>
            <a:ext cx="2218075" cy="2193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2" name="Group 41"/>
          <p:cNvGrpSpPr/>
          <p:nvPr/>
        </p:nvGrpSpPr>
        <p:grpSpPr>
          <a:xfrm>
            <a:off x="7961166" y="4636976"/>
            <a:ext cx="1944551" cy="750270"/>
            <a:chOff x="6624096" y="4566864"/>
            <a:chExt cx="1944551" cy="750270"/>
          </a:xfrm>
        </p:grpSpPr>
        <p:sp>
          <p:nvSpPr>
            <p:cNvPr id="37" name="TextBox 36"/>
            <p:cNvSpPr txBox="1"/>
            <p:nvPr/>
          </p:nvSpPr>
          <p:spPr>
            <a:xfrm>
              <a:off x="6624096" y="4975502"/>
              <a:ext cx="1723550" cy="341632"/>
            </a:xfrm>
            <a:prstGeom prst="rect">
              <a:avLst/>
            </a:prstGeom>
            <a:solidFill>
              <a:schemeClr val="accent1"/>
            </a:solidFill>
          </p:spPr>
          <p:txBody>
            <a:bodyPr wrap="none" rtlCol="0">
              <a:spAutoFit/>
            </a:bodyPr>
            <a:lstStyle/>
            <a:p>
              <a:pPr algn="ctr">
                <a:lnSpc>
                  <a:spcPct val="90000"/>
                </a:lnSpc>
              </a:pPr>
              <a:r>
                <a:rPr lang="en-US" b="1" dirty="0">
                  <a:solidFill>
                    <a:schemeClr val="bg1"/>
                  </a:solidFill>
                  <a:effectLst>
                    <a:outerShdw blurRad="38100" dist="38100" dir="2700000" algn="tl">
                      <a:srgbClr val="000000">
                        <a:alpha val="43137"/>
                      </a:srgbClr>
                    </a:outerShdw>
                  </a:effectLst>
                </a:rPr>
                <a:t>Atom removal</a:t>
              </a:r>
            </a:p>
          </p:txBody>
        </p:sp>
        <p:cxnSp>
          <p:nvCxnSpPr>
            <p:cNvPr id="39" name="Straight Arrow Connector 38"/>
            <p:cNvCxnSpPr/>
            <p:nvPr/>
          </p:nvCxnSpPr>
          <p:spPr>
            <a:xfrm flipV="1">
              <a:off x="8251465" y="4566864"/>
              <a:ext cx="317182" cy="4761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165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p:nvPr/>
        </p:nvPicPr>
        <p:blipFill>
          <a:blip r:embed="rId2"/>
          <a:stretch/>
        </p:blipFill>
        <p:spPr>
          <a:xfrm>
            <a:off x="2656140" y="472320"/>
            <a:ext cx="7863480" cy="5913360"/>
          </a:xfrm>
          <a:prstGeom prst="rect">
            <a:avLst/>
          </a:prstGeom>
          <a:ln>
            <a:noFill/>
          </a:ln>
        </p:spPr>
      </p:pic>
      <p:sp>
        <p:nvSpPr>
          <p:cNvPr id="3" name="TextBox 2">
            <a:extLst>
              <a:ext uri="{FF2B5EF4-FFF2-40B4-BE49-F238E27FC236}">
                <a16:creationId xmlns:a16="http://schemas.microsoft.com/office/drawing/2014/main" id="{536469EF-15CF-C0B4-7B4E-D9A94482BC20}"/>
              </a:ext>
            </a:extLst>
          </p:cNvPr>
          <p:cNvSpPr txBox="1"/>
          <p:nvPr/>
        </p:nvSpPr>
        <p:spPr>
          <a:xfrm>
            <a:off x="331787" y="6304002"/>
            <a:ext cx="11528426" cy="553998"/>
          </a:xfrm>
          <a:prstGeom prst="rect">
            <a:avLst/>
          </a:prstGeom>
          <a:solidFill>
            <a:schemeClr val="bg1"/>
          </a:solidFill>
        </p:spPr>
        <p:txBody>
          <a:bodyPr wrap="square">
            <a:spAutoFit/>
          </a:bodyPr>
          <a:lstStyle/>
          <a:p>
            <a:pPr>
              <a:spcBef>
                <a:spcPts val="0"/>
              </a:spcBef>
              <a:spcAft>
                <a:spcPts val="0"/>
              </a:spcAft>
            </a:pPr>
            <a:r>
              <a:rPr lang="en-US" sz="1500" dirty="0">
                <a:effectLst/>
              </a:rPr>
              <a:t>Dyck, O.; </a:t>
            </a:r>
            <a:r>
              <a:rPr lang="en-US" sz="1500" dirty="0" err="1">
                <a:effectLst/>
              </a:rPr>
              <a:t>Yeom</a:t>
            </a:r>
            <a:r>
              <a:rPr lang="en-US" sz="1500" dirty="0">
                <a:effectLst/>
              </a:rPr>
              <a:t>, S.; Lupini, A. R.; Swett, J. L.; Hensley, D.; Yoon, M.; Jesse, S. Top-down Fabrication of Atomic Patterns in Twisted Bilayer Graphene. </a:t>
            </a:r>
            <a:r>
              <a:rPr lang="en-US" sz="1500" dirty="0" err="1">
                <a:effectLst/>
              </a:rPr>
              <a:t>arXiv</a:t>
            </a:r>
            <a:r>
              <a:rPr lang="en-US" sz="1500" dirty="0">
                <a:effectLst/>
              </a:rPr>
              <a:t> January 4, 2023. </a:t>
            </a:r>
            <a:r>
              <a:rPr lang="en-US" sz="1500" dirty="0">
                <a:effectLst/>
                <a:hlinkClick r:id="rId3"/>
              </a:rPr>
              <a:t>https://doi.org/10.48550/arXiv.2301.01674</a:t>
            </a:r>
            <a:r>
              <a:rPr lang="en-US" sz="1500" dirty="0">
                <a:effectLst/>
              </a:rPr>
              <a:t>.</a:t>
            </a:r>
          </a:p>
        </p:txBody>
      </p:sp>
      <p:sp>
        <p:nvSpPr>
          <p:cNvPr id="2" name="Title 1">
            <a:extLst>
              <a:ext uri="{FF2B5EF4-FFF2-40B4-BE49-F238E27FC236}">
                <a16:creationId xmlns:a16="http://schemas.microsoft.com/office/drawing/2014/main" id="{6B6A016C-C61C-AFE0-4604-E70676DF5DCA}"/>
              </a:ext>
            </a:extLst>
          </p:cNvPr>
          <p:cNvSpPr txBox="1">
            <a:spLocks/>
          </p:cNvSpPr>
          <p:nvPr/>
        </p:nvSpPr>
        <p:spPr>
          <a:xfrm>
            <a:off x="560176" y="344137"/>
            <a:ext cx="3451532" cy="1144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spc="-1" dirty="0">
                <a:solidFill>
                  <a:srgbClr val="000000"/>
                </a:solidFill>
                <a:latin typeface="Century Gothic"/>
                <a:ea typeface="DejaVu Sans"/>
              </a:rPr>
              <a:t>Automation: </a:t>
            </a:r>
          </a:p>
          <a:p>
            <a:r>
              <a:rPr lang="en-US" sz="2400" b="1" spc="-1" dirty="0">
                <a:solidFill>
                  <a:srgbClr val="000000"/>
                </a:solidFill>
                <a:latin typeface="Century Gothic"/>
                <a:ea typeface="DejaVu Sans"/>
              </a:rPr>
              <a:t>FPGA-based</a:t>
            </a:r>
          </a:p>
          <a:p>
            <a:r>
              <a:rPr lang="en-US" sz="2400" b="1" spc="-1" dirty="0">
                <a:solidFill>
                  <a:srgbClr val="000000"/>
                </a:solidFill>
                <a:latin typeface="Century Gothic"/>
                <a:ea typeface="DejaVu Sans"/>
              </a:rPr>
              <a:t>Feedback Control</a:t>
            </a:r>
            <a:endParaRPr lang="en-US" sz="2400" spc="-1" dirty="0">
              <a:latin typeface="Arial"/>
            </a:endParaRPr>
          </a:p>
        </p:txBody>
      </p:sp>
      <p:sp>
        <p:nvSpPr>
          <p:cNvPr id="4" name="TextBox 3">
            <a:extLst>
              <a:ext uri="{FF2B5EF4-FFF2-40B4-BE49-F238E27FC236}">
                <a16:creationId xmlns:a16="http://schemas.microsoft.com/office/drawing/2014/main" id="{5ACF5937-ED5E-C18C-A54E-8308437F7DC3}"/>
              </a:ext>
            </a:extLst>
          </p:cNvPr>
          <p:cNvSpPr txBox="1"/>
          <p:nvPr/>
        </p:nvSpPr>
        <p:spPr>
          <a:xfrm>
            <a:off x="560176" y="4358457"/>
            <a:ext cx="1914728" cy="369332"/>
          </a:xfrm>
          <a:prstGeom prst="rect">
            <a:avLst/>
          </a:prstGeom>
          <a:noFill/>
        </p:spPr>
        <p:txBody>
          <a:bodyPr wrap="square" rtlCol="0">
            <a:spAutoFit/>
          </a:bodyPr>
          <a:lstStyle/>
          <a:p>
            <a:r>
              <a:rPr lang="en-US" dirty="0"/>
              <a:t>Single Location:</a:t>
            </a:r>
          </a:p>
        </p:txBody>
      </p:sp>
      <p:sp>
        <p:nvSpPr>
          <p:cNvPr id="5" name="TextBox 4">
            <a:extLst>
              <a:ext uri="{FF2B5EF4-FFF2-40B4-BE49-F238E27FC236}">
                <a16:creationId xmlns:a16="http://schemas.microsoft.com/office/drawing/2014/main" id="{4310AEAD-AB62-9573-471E-7D49E3DDCBE5}"/>
              </a:ext>
            </a:extLst>
          </p:cNvPr>
          <p:cNvSpPr txBox="1"/>
          <p:nvPr/>
        </p:nvSpPr>
        <p:spPr>
          <a:xfrm>
            <a:off x="1719291" y="1621096"/>
            <a:ext cx="2268173" cy="369332"/>
          </a:xfrm>
          <a:prstGeom prst="rect">
            <a:avLst/>
          </a:prstGeom>
          <a:noFill/>
        </p:spPr>
        <p:txBody>
          <a:bodyPr wrap="square" rtlCol="0">
            <a:spAutoFit/>
          </a:bodyPr>
          <a:lstStyle/>
          <a:p>
            <a:r>
              <a:rPr lang="en-US" dirty="0"/>
              <a:t>Array of  Locations: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Picture 383"/>
          <p:cNvPicPr/>
          <p:nvPr/>
        </p:nvPicPr>
        <p:blipFill>
          <a:blip r:embed="rId2"/>
          <a:stretch/>
        </p:blipFill>
        <p:spPr>
          <a:xfrm>
            <a:off x="6767280" y="99360"/>
            <a:ext cx="4936680" cy="4838040"/>
          </a:xfrm>
          <a:prstGeom prst="rect">
            <a:avLst/>
          </a:prstGeom>
          <a:ln>
            <a:noFill/>
          </a:ln>
        </p:spPr>
      </p:pic>
      <p:pic>
        <p:nvPicPr>
          <p:cNvPr id="385" name="Picture 384"/>
          <p:cNvPicPr/>
          <p:nvPr/>
        </p:nvPicPr>
        <p:blipFill>
          <a:blip r:embed="rId3"/>
          <a:srcRect l="17121" t="32482" r="16881" b="27519"/>
          <a:stretch/>
        </p:blipFill>
        <p:spPr>
          <a:xfrm>
            <a:off x="6328080" y="4766310"/>
            <a:ext cx="5741640" cy="1695240"/>
          </a:xfrm>
          <a:prstGeom prst="rect">
            <a:avLst/>
          </a:prstGeom>
          <a:ln>
            <a:noFill/>
          </a:ln>
        </p:spPr>
      </p:pic>
      <p:pic>
        <p:nvPicPr>
          <p:cNvPr id="386" name="Picture 385"/>
          <p:cNvPicPr/>
          <p:nvPr/>
        </p:nvPicPr>
        <p:blipFill>
          <a:blip r:embed="rId4"/>
          <a:stretch/>
        </p:blipFill>
        <p:spPr>
          <a:xfrm>
            <a:off x="420840" y="182880"/>
            <a:ext cx="5705280" cy="6044760"/>
          </a:xfrm>
          <a:prstGeom prst="rect">
            <a:avLst/>
          </a:prstGeom>
          <a:ln>
            <a:noFill/>
          </a:ln>
        </p:spPr>
      </p:pic>
      <p:sp>
        <p:nvSpPr>
          <p:cNvPr id="2" name="TextBox 1">
            <a:extLst>
              <a:ext uri="{FF2B5EF4-FFF2-40B4-BE49-F238E27FC236}">
                <a16:creationId xmlns:a16="http://schemas.microsoft.com/office/drawing/2014/main" id="{CC985E42-A3C7-9C3E-3C76-92E54638C3BC}"/>
              </a:ext>
            </a:extLst>
          </p:cNvPr>
          <p:cNvSpPr txBox="1"/>
          <p:nvPr/>
        </p:nvSpPr>
        <p:spPr>
          <a:xfrm>
            <a:off x="331787" y="6304002"/>
            <a:ext cx="11528426" cy="553998"/>
          </a:xfrm>
          <a:prstGeom prst="rect">
            <a:avLst/>
          </a:prstGeom>
          <a:solidFill>
            <a:schemeClr val="bg1"/>
          </a:solidFill>
        </p:spPr>
        <p:txBody>
          <a:bodyPr wrap="square">
            <a:spAutoFit/>
          </a:bodyPr>
          <a:lstStyle/>
          <a:p>
            <a:pPr>
              <a:spcBef>
                <a:spcPts val="0"/>
              </a:spcBef>
              <a:spcAft>
                <a:spcPts val="0"/>
              </a:spcAft>
            </a:pPr>
            <a:r>
              <a:rPr lang="en-US" sz="1500" dirty="0">
                <a:effectLst/>
              </a:rPr>
              <a:t>Dyck, O.; </a:t>
            </a:r>
            <a:r>
              <a:rPr lang="en-US" sz="1500" dirty="0" err="1">
                <a:effectLst/>
              </a:rPr>
              <a:t>Yeom</a:t>
            </a:r>
            <a:r>
              <a:rPr lang="en-US" sz="1500" dirty="0">
                <a:effectLst/>
              </a:rPr>
              <a:t>, S.; Lupini, A. R.; Swett, J. L.; Hensley, D.; Yoon, M.; Jesse, S. Top-down Fabrication of Atomic Patterns in Twisted Bilayer Graphene. </a:t>
            </a:r>
            <a:r>
              <a:rPr lang="en-US" sz="1500" dirty="0" err="1">
                <a:effectLst/>
              </a:rPr>
              <a:t>arXiv</a:t>
            </a:r>
            <a:r>
              <a:rPr lang="en-US" sz="1500" dirty="0">
                <a:effectLst/>
              </a:rPr>
              <a:t> January 4, 2023. </a:t>
            </a:r>
            <a:r>
              <a:rPr lang="en-US" sz="1500" dirty="0">
                <a:effectLst/>
                <a:hlinkClick r:id="rId5"/>
              </a:rPr>
              <a:t>https://doi.org/10.48550/arXiv.2301.01674</a:t>
            </a:r>
            <a:r>
              <a:rPr lang="en-US" sz="1500" dirty="0">
                <a:effectLst/>
              </a:rPr>
              <a:t>.</a:t>
            </a:r>
          </a:p>
        </p:txBody>
      </p:sp>
      <p:sp>
        <p:nvSpPr>
          <p:cNvPr id="3" name="Title 1">
            <a:extLst>
              <a:ext uri="{FF2B5EF4-FFF2-40B4-BE49-F238E27FC236}">
                <a16:creationId xmlns:a16="http://schemas.microsoft.com/office/drawing/2014/main" id="{37F3C3E5-8C8E-719A-DFDC-9D36DBC55BD8}"/>
              </a:ext>
            </a:extLst>
          </p:cNvPr>
          <p:cNvSpPr txBox="1">
            <a:spLocks/>
          </p:cNvSpPr>
          <p:nvPr/>
        </p:nvSpPr>
        <p:spPr>
          <a:xfrm>
            <a:off x="908633" y="0"/>
            <a:ext cx="5759775" cy="978729"/>
          </a:xfrm>
          <a:prstGeom prst="rect">
            <a:avLst/>
          </a:prstGeom>
        </p:spPr>
        <p:txBody>
          <a:bodyPr>
            <a:norm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Towards arrays of atoms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6673" y="260570"/>
            <a:ext cx="11425236" cy="535531"/>
          </a:xfrm>
        </p:spPr>
        <p:txBody>
          <a:bodyPr/>
          <a:lstStyle/>
          <a:p>
            <a:r>
              <a:rPr lang="en-US" dirty="0">
                <a:solidFill>
                  <a:srgbClr val="FF0000"/>
                </a:solidFill>
              </a:rPr>
              <a:t>High speed excitation?  Laser concept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95" t="779" r="2708" b="2045"/>
          <a:stretch/>
        </p:blipFill>
        <p:spPr>
          <a:xfrm>
            <a:off x="1612864" y="997254"/>
            <a:ext cx="7132320" cy="5212080"/>
          </a:xfrm>
          <a:prstGeom prst="rect">
            <a:avLst/>
          </a:prstGeom>
        </p:spPr>
      </p:pic>
    </p:spTree>
    <p:extLst>
      <p:ext uri="{BB962C8B-B14F-4D97-AF65-F5344CB8AC3E}">
        <p14:creationId xmlns:p14="http://schemas.microsoft.com/office/powerpoint/2010/main" val="294398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549B9E04-D679-6F53-1586-0547DEEBE87A}"/>
              </a:ext>
            </a:extLst>
          </p:cNvPr>
          <p:cNvSpPr/>
          <p:nvPr/>
        </p:nvSpPr>
        <p:spPr>
          <a:xfrm>
            <a:off x="640080" y="365760"/>
            <a:ext cx="11154240" cy="537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en-US" sz="3200" b="1" strike="noStrike" spc="-1" dirty="0">
                <a:solidFill>
                  <a:srgbClr val="000000"/>
                </a:solidFill>
                <a:latin typeface="Century Gothic"/>
                <a:ea typeface="DejaVu Sans"/>
              </a:rPr>
              <a:t>Laser illumination</a:t>
            </a:r>
            <a:endParaRPr lang="en-US" sz="3200" b="0" strike="noStrike" spc="-1" dirty="0">
              <a:latin typeface="Arial"/>
            </a:endParaRPr>
          </a:p>
        </p:txBody>
      </p:sp>
      <p:pic>
        <p:nvPicPr>
          <p:cNvPr id="4" name="Picture 3" descr="A picture containing indoor&#10;&#10;Description automatically generated">
            <a:extLst>
              <a:ext uri="{FF2B5EF4-FFF2-40B4-BE49-F238E27FC236}">
                <a16:creationId xmlns:a16="http://schemas.microsoft.com/office/drawing/2014/main" id="{4793EEC0-9521-F988-1CF3-6ED968F57446}"/>
              </a:ext>
            </a:extLst>
          </p:cNvPr>
          <p:cNvPicPr>
            <a:picLocks noChangeAspect="1"/>
          </p:cNvPicPr>
          <p:nvPr/>
        </p:nvPicPr>
        <p:blipFill>
          <a:blip r:embed="rId3"/>
          <a:stretch>
            <a:fillRect/>
          </a:stretch>
        </p:blipFill>
        <p:spPr>
          <a:xfrm>
            <a:off x="4453207" y="417951"/>
            <a:ext cx="5309560" cy="3982170"/>
          </a:xfrm>
          <a:prstGeom prst="rect">
            <a:avLst/>
          </a:prstGeom>
        </p:spPr>
      </p:pic>
      <p:sp>
        <p:nvSpPr>
          <p:cNvPr id="6" name="TextBox 5">
            <a:extLst>
              <a:ext uri="{FF2B5EF4-FFF2-40B4-BE49-F238E27FC236}">
                <a16:creationId xmlns:a16="http://schemas.microsoft.com/office/drawing/2014/main" id="{FB844E89-CBA3-1ABC-29BF-FE64349015D7}"/>
              </a:ext>
            </a:extLst>
          </p:cNvPr>
          <p:cNvSpPr txBox="1"/>
          <p:nvPr/>
        </p:nvSpPr>
        <p:spPr>
          <a:xfrm>
            <a:off x="592575" y="1234188"/>
            <a:ext cx="3694176" cy="4579715"/>
          </a:xfrm>
          <a:prstGeom prst="rect">
            <a:avLst/>
          </a:prstGeom>
          <a:noFill/>
        </p:spPr>
        <p:txBody>
          <a:bodyPr wrap="square" rtlCol="0">
            <a:spAutoFit/>
          </a:bodyPr>
          <a:lstStyle/>
          <a:p>
            <a:pPr algn="l">
              <a:lnSpc>
                <a:spcPct val="90000"/>
              </a:lnSpc>
            </a:pPr>
            <a:r>
              <a:rPr lang="en-US" dirty="0">
                <a:latin typeface="+mn-lt"/>
              </a:rPr>
              <a:t>Want:</a:t>
            </a:r>
          </a:p>
          <a:p>
            <a:pPr algn="l">
              <a:lnSpc>
                <a:spcPct val="90000"/>
              </a:lnSpc>
            </a:pPr>
            <a:endParaRPr lang="en-US" dirty="0">
              <a:latin typeface="+mn-lt"/>
            </a:endParaRPr>
          </a:p>
          <a:p>
            <a:pPr marL="285750" indent="-285750" algn="l">
              <a:lnSpc>
                <a:spcPct val="90000"/>
              </a:lnSpc>
              <a:buFont typeface="Arial" panose="020B0604020202020204" pitchFamily="34" charset="0"/>
              <a:buChar char="•"/>
            </a:pPr>
            <a:r>
              <a:rPr lang="en-US" dirty="0">
                <a:latin typeface="+mn-lt"/>
              </a:rPr>
              <a:t>Sample heating / cleaning</a:t>
            </a:r>
          </a:p>
          <a:p>
            <a:pPr marL="285750" indent="-285750" algn="l">
              <a:lnSpc>
                <a:spcPct val="90000"/>
              </a:lnSpc>
              <a:buFont typeface="Arial" panose="020B0604020202020204" pitchFamily="34" charset="0"/>
              <a:buChar char="•"/>
            </a:pPr>
            <a:endParaRPr lang="en-US" dirty="0">
              <a:latin typeface="+mn-lt"/>
            </a:endParaRPr>
          </a:p>
          <a:p>
            <a:pPr marL="285750" indent="-285750" algn="l">
              <a:lnSpc>
                <a:spcPct val="90000"/>
              </a:lnSpc>
              <a:buFont typeface="Arial" panose="020B0604020202020204" pitchFamily="34" charset="0"/>
              <a:buChar char="•"/>
            </a:pPr>
            <a:r>
              <a:rPr lang="en-US" dirty="0">
                <a:latin typeface="+mn-lt"/>
              </a:rPr>
              <a:t>Differential (local) heating</a:t>
            </a:r>
          </a:p>
          <a:p>
            <a:pPr marL="285750" indent="-285750" algn="l">
              <a:lnSpc>
                <a:spcPct val="90000"/>
              </a:lnSpc>
              <a:buFont typeface="Arial" panose="020B0604020202020204" pitchFamily="34" charset="0"/>
              <a:buChar char="•"/>
            </a:pPr>
            <a:endParaRPr lang="en-US" dirty="0">
              <a:latin typeface="+mn-lt"/>
            </a:endParaRPr>
          </a:p>
          <a:p>
            <a:pPr marL="285750" indent="-285750" algn="l">
              <a:lnSpc>
                <a:spcPct val="90000"/>
              </a:lnSpc>
              <a:buFont typeface="Arial" panose="020B0604020202020204" pitchFamily="34" charset="0"/>
              <a:buChar char="•"/>
            </a:pPr>
            <a:r>
              <a:rPr lang="en-US" dirty="0">
                <a:latin typeface="+mn-lt"/>
              </a:rPr>
              <a:t>Optical excitation</a:t>
            </a:r>
          </a:p>
          <a:p>
            <a:pPr algn="l">
              <a:lnSpc>
                <a:spcPct val="90000"/>
              </a:lnSpc>
            </a:pPr>
            <a:endParaRPr lang="en-US" dirty="0">
              <a:latin typeface="+mn-lt"/>
            </a:endParaRPr>
          </a:p>
          <a:p>
            <a:pPr algn="l">
              <a:lnSpc>
                <a:spcPct val="90000"/>
              </a:lnSpc>
            </a:pPr>
            <a:endParaRPr lang="en-US" dirty="0">
              <a:latin typeface="+mn-lt"/>
            </a:endParaRPr>
          </a:p>
          <a:p>
            <a:pPr algn="l">
              <a:lnSpc>
                <a:spcPct val="90000"/>
              </a:lnSpc>
            </a:pPr>
            <a:r>
              <a:rPr lang="en-US" dirty="0">
                <a:latin typeface="+mn-lt"/>
              </a:rPr>
              <a:t>Problem:</a:t>
            </a:r>
          </a:p>
          <a:p>
            <a:pPr algn="l">
              <a:lnSpc>
                <a:spcPct val="90000"/>
              </a:lnSpc>
            </a:pPr>
            <a:endParaRPr lang="en-US" dirty="0">
              <a:latin typeface="+mn-lt"/>
            </a:endParaRPr>
          </a:p>
          <a:p>
            <a:pPr marL="285750" indent="-285750" algn="l">
              <a:lnSpc>
                <a:spcPct val="90000"/>
              </a:lnSpc>
              <a:buFont typeface="Arial" panose="020B0604020202020204" pitchFamily="34" charset="0"/>
              <a:buChar char="•"/>
            </a:pPr>
            <a:r>
              <a:rPr lang="en-US" dirty="0">
                <a:latin typeface="+mn-lt"/>
              </a:rPr>
              <a:t>Don’t want to have to tilt</a:t>
            </a:r>
          </a:p>
          <a:p>
            <a:pPr marL="285750" indent="-285750" algn="l">
              <a:lnSpc>
                <a:spcPct val="90000"/>
              </a:lnSpc>
              <a:buFont typeface="Arial" panose="020B0604020202020204" pitchFamily="34" charset="0"/>
              <a:buChar char="•"/>
            </a:pPr>
            <a:endParaRPr lang="en-US" dirty="0">
              <a:latin typeface="+mn-lt"/>
            </a:endParaRPr>
          </a:p>
          <a:p>
            <a:pPr marL="285750" indent="-285750" algn="l">
              <a:lnSpc>
                <a:spcPct val="90000"/>
              </a:lnSpc>
              <a:buFont typeface="Arial" panose="020B0604020202020204" pitchFamily="34" charset="0"/>
              <a:buChar char="•"/>
            </a:pPr>
            <a:r>
              <a:rPr lang="en-US" b="1" dirty="0">
                <a:latin typeface="+mn-lt"/>
              </a:rPr>
              <a:t>UHV</a:t>
            </a:r>
          </a:p>
          <a:p>
            <a:pPr marL="285750" indent="-285750" algn="l">
              <a:lnSpc>
                <a:spcPct val="90000"/>
              </a:lnSpc>
              <a:buFont typeface="Arial" panose="020B0604020202020204" pitchFamily="34" charset="0"/>
              <a:buChar char="•"/>
            </a:pPr>
            <a:endParaRPr lang="en-US" dirty="0">
              <a:latin typeface="+mn-lt"/>
            </a:endParaRPr>
          </a:p>
          <a:p>
            <a:pPr marL="285750" indent="-285750" algn="l">
              <a:lnSpc>
                <a:spcPct val="90000"/>
              </a:lnSpc>
              <a:buFont typeface="Arial" panose="020B0604020202020204" pitchFamily="34" charset="0"/>
              <a:buChar char="•"/>
            </a:pPr>
            <a:r>
              <a:rPr lang="en-US" dirty="0">
                <a:latin typeface="+mn-lt"/>
              </a:rPr>
              <a:t>Maintain existing capabilities</a:t>
            </a:r>
          </a:p>
          <a:p>
            <a:pPr marL="285750" indent="-285750" algn="l">
              <a:lnSpc>
                <a:spcPct val="90000"/>
              </a:lnSpc>
              <a:buFont typeface="Arial" panose="020B0604020202020204" pitchFamily="34" charset="0"/>
              <a:buChar char="•"/>
            </a:pPr>
            <a:endParaRPr lang="en-US" dirty="0">
              <a:latin typeface="+mn-lt"/>
            </a:endParaRPr>
          </a:p>
          <a:p>
            <a:pPr marL="285750" indent="-285750" algn="l">
              <a:lnSpc>
                <a:spcPct val="90000"/>
              </a:lnSpc>
              <a:buFont typeface="Arial" panose="020B0604020202020204" pitchFamily="34" charset="0"/>
              <a:buChar char="•"/>
            </a:pPr>
            <a:r>
              <a:rPr lang="en-US" dirty="0">
                <a:latin typeface="+mn-lt"/>
              </a:rPr>
              <a:t>Budget!</a:t>
            </a:r>
          </a:p>
        </p:txBody>
      </p:sp>
      <p:pic>
        <p:nvPicPr>
          <p:cNvPr id="3" name="Picture 2" descr="A picture containing indoor, steel, stainless, close&#10;&#10;Description automatically generated">
            <a:extLst>
              <a:ext uri="{FF2B5EF4-FFF2-40B4-BE49-F238E27FC236}">
                <a16:creationId xmlns:a16="http://schemas.microsoft.com/office/drawing/2014/main" id="{EE4353D2-C0AB-5F6E-06D7-73154336B869}"/>
              </a:ext>
            </a:extLst>
          </p:cNvPr>
          <p:cNvPicPr>
            <a:picLocks noChangeAspect="1"/>
          </p:cNvPicPr>
          <p:nvPr/>
        </p:nvPicPr>
        <p:blipFill>
          <a:blip r:embed="rId4"/>
          <a:stretch>
            <a:fillRect/>
          </a:stretch>
        </p:blipFill>
        <p:spPr>
          <a:xfrm>
            <a:off x="5875993" y="3429000"/>
            <a:ext cx="5723432" cy="3219430"/>
          </a:xfrm>
          <a:prstGeom prst="rect">
            <a:avLst/>
          </a:prstGeom>
        </p:spPr>
      </p:pic>
      <p:sp>
        <p:nvSpPr>
          <p:cNvPr id="5" name="TextBox 4">
            <a:extLst>
              <a:ext uri="{FF2B5EF4-FFF2-40B4-BE49-F238E27FC236}">
                <a16:creationId xmlns:a16="http://schemas.microsoft.com/office/drawing/2014/main" id="{A9324145-668D-2243-7D54-B40CD544C950}"/>
              </a:ext>
            </a:extLst>
          </p:cNvPr>
          <p:cNvSpPr txBox="1"/>
          <p:nvPr/>
        </p:nvSpPr>
        <p:spPr>
          <a:xfrm>
            <a:off x="9974146" y="1601919"/>
            <a:ext cx="1608794" cy="646331"/>
          </a:xfrm>
          <a:prstGeom prst="rect">
            <a:avLst/>
          </a:prstGeom>
          <a:noFill/>
        </p:spPr>
        <p:txBody>
          <a:bodyPr wrap="square" rtlCol="0">
            <a:spAutoFit/>
          </a:bodyPr>
          <a:lstStyle/>
          <a:p>
            <a:r>
              <a:rPr lang="en-US" dirty="0"/>
              <a:t>Fiber-optically coupled laser</a:t>
            </a:r>
          </a:p>
        </p:txBody>
      </p:sp>
    </p:spTree>
    <p:extLst>
      <p:ext uri="{BB962C8B-B14F-4D97-AF65-F5344CB8AC3E}">
        <p14:creationId xmlns:p14="http://schemas.microsoft.com/office/powerpoint/2010/main" val="2049066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speed detectors: TimePix4</a:t>
            </a:r>
          </a:p>
        </p:txBody>
      </p:sp>
      <p:pic>
        <p:nvPicPr>
          <p:cNvPr id="9" name="Picture 8" descr="A picture containing text&#10;&#10;AI-generated content may be incorrect.">
            <a:extLst>
              <a:ext uri="{FF2B5EF4-FFF2-40B4-BE49-F238E27FC236}">
                <a16:creationId xmlns:a16="http://schemas.microsoft.com/office/drawing/2014/main" id="{B0B84DB3-1CBA-7E71-6F76-ACE3385B0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148" y="753633"/>
            <a:ext cx="4710894" cy="5185994"/>
          </a:xfrm>
          <a:prstGeom prst="rect">
            <a:avLst/>
          </a:prstGeom>
        </p:spPr>
      </p:pic>
      <p:sp>
        <p:nvSpPr>
          <p:cNvPr id="7" name="TextBox 6">
            <a:extLst>
              <a:ext uri="{FF2B5EF4-FFF2-40B4-BE49-F238E27FC236}">
                <a16:creationId xmlns:a16="http://schemas.microsoft.com/office/drawing/2014/main" id="{8B5D6606-6C2A-1E7D-F8B7-EE2F8F10AE31}"/>
              </a:ext>
            </a:extLst>
          </p:cNvPr>
          <p:cNvSpPr txBox="1"/>
          <p:nvPr/>
        </p:nvSpPr>
        <p:spPr>
          <a:xfrm>
            <a:off x="9262761" y="4610945"/>
            <a:ext cx="1863176" cy="646331"/>
          </a:xfrm>
          <a:prstGeom prst="rect">
            <a:avLst/>
          </a:prstGeom>
          <a:noFill/>
        </p:spPr>
        <p:txBody>
          <a:bodyPr wrap="square" rtlCol="0">
            <a:spAutoFit/>
          </a:bodyPr>
          <a:lstStyle/>
          <a:p>
            <a:r>
              <a:rPr lang="en-US" dirty="0"/>
              <a:t>~200 </a:t>
            </a:r>
            <a:r>
              <a:rPr lang="en-US" dirty="0" err="1"/>
              <a:t>pS</a:t>
            </a:r>
            <a:r>
              <a:rPr lang="en-US" dirty="0"/>
              <a:t> time resolution</a:t>
            </a:r>
          </a:p>
        </p:txBody>
      </p:sp>
      <p:pic>
        <p:nvPicPr>
          <p:cNvPr id="8" name="Picture 7" descr="Merlin T4 hybrid pixel detector for electron microscopy">
            <a:extLst>
              <a:ext uri="{FF2B5EF4-FFF2-40B4-BE49-F238E27FC236}">
                <a16:creationId xmlns:a16="http://schemas.microsoft.com/office/drawing/2014/main" id="{8B997618-6D6A-70DA-C584-EFE4E22906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116" y="983551"/>
            <a:ext cx="4308390" cy="2876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up of a microscope&#10;&#10;AI-generated content may be incorrect.">
            <a:extLst>
              <a:ext uri="{FF2B5EF4-FFF2-40B4-BE49-F238E27FC236}">
                <a16:creationId xmlns:a16="http://schemas.microsoft.com/office/drawing/2014/main" id="{C8BAC04C-689B-A23F-9D65-19C505B7DD29}"/>
              </a:ext>
            </a:extLst>
          </p:cNvPr>
          <p:cNvPicPr>
            <a:picLocks noChangeAspect="1"/>
          </p:cNvPicPr>
          <p:nvPr/>
        </p:nvPicPr>
        <p:blipFill>
          <a:blip r:embed="rId4"/>
          <a:srcRect l="36948" r="37657" b="6425"/>
          <a:stretch/>
        </p:blipFill>
        <p:spPr>
          <a:xfrm>
            <a:off x="6266910" y="365125"/>
            <a:ext cx="3096162" cy="6417358"/>
          </a:xfrm>
          <a:prstGeom prst="rect">
            <a:avLst/>
          </a:prstGeom>
        </p:spPr>
      </p:pic>
      <p:sp>
        <p:nvSpPr>
          <p:cNvPr id="11" name="TextBox 10">
            <a:extLst>
              <a:ext uri="{FF2B5EF4-FFF2-40B4-BE49-F238E27FC236}">
                <a16:creationId xmlns:a16="http://schemas.microsoft.com/office/drawing/2014/main" id="{7C059587-A0F9-7C1A-8403-C2B9B5E7D21A}"/>
              </a:ext>
            </a:extLst>
          </p:cNvPr>
          <p:cNvSpPr txBox="1"/>
          <p:nvPr/>
        </p:nvSpPr>
        <p:spPr>
          <a:xfrm>
            <a:off x="9077216" y="490981"/>
            <a:ext cx="1393581" cy="369332"/>
          </a:xfrm>
          <a:prstGeom prst="rect">
            <a:avLst/>
          </a:prstGeom>
          <a:noFill/>
        </p:spPr>
        <p:txBody>
          <a:bodyPr wrap="square" rtlCol="0">
            <a:spAutoFit/>
          </a:bodyPr>
          <a:lstStyle/>
          <a:p>
            <a:r>
              <a:rPr lang="en-US" dirty="0"/>
              <a:t>Merlin EELS</a:t>
            </a:r>
          </a:p>
        </p:txBody>
      </p:sp>
      <p:sp>
        <p:nvSpPr>
          <p:cNvPr id="12" name="TextBox 11">
            <a:extLst>
              <a:ext uri="{FF2B5EF4-FFF2-40B4-BE49-F238E27FC236}">
                <a16:creationId xmlns:a16="http://schemas.microsoft.com/office/drawing/2014/main" id="{AE739D27-0811-E19E-B4AE-39295EFF13AD}"/>
              </a:ext>
            </a:extLst>
          </p:cNvPr>
          <p:cNvSpPr txBox="1"/>
          <p:nvPr/>
        </p:nvSpPr>
        <p:spPr>
          <a:xfrm>
            <a:off x="9068527" y="3736031"/>
            <a:ext cx="2251644" cy="646331"/>
          </a:xfrm>
          <a:prstGeom prst="rect">
            <a:avLst/>
          </a:prstGeom>
          <a:noFill/>
        </p:spPr>
        <p:txBody>
          <a:bodyPr wrap="square" rtlCol="0">
            <a:spAutoFit/>
          </a:bodyPr>
          <a:lstStyle/>
          <a:p>
            <a:r>
              <a:rPr lang="en-US" b="1" dirty="0"/>
              <a:t>Quantum Detectors </a:t>
            </a:r>
            <a:r>
              <a:rPr lang="en-US" dirty="0"/>
              <a:t>Merlin TimePix4</a:t>
            </a:r>
          </a:p>
        </p:txBody>
      </p:sp>
      <p:sp>
        <p:nvSpPr>
          <p:cNvPr id="13" name="TextBox 12">
            <a:extLst>
              <a:ext uri="{FF2B5EF4-FFF2-40B4-BE49-F238E27FC236}">
                <a16:creationId xmlns:a16="http://schemas.microsoft.com/office/drawing/2014/main" id="{A653DD7E-71A8-81AB-BDFA-E832F2456A80}"/>
              </a:ext>
            </a:extLst>
          </p:cNvPr>
          <p:cNvSpPr txBox="1"/>
          <p:nvPr/>
        </p:nvSpPr>
        <p:spPr>
          <a:xfrm>
            <a:off x="8602465" y="5696714"/>
            <a:ext cx="2343084" cy="646331"/>
          </a:xfrm>
          <a:prstGeom prst="rect">
            <a:avLst/>
          </a:prstGeom>
          <a:noFill/>
        </p:spPr>
        <p:txBody>
          <a:bodyPr wrap="square" rtlCol="0">
            <a:spAutoFit/>
          </a:bodyPr>
          <a:lstStyle/>
          <a:p>
            <a:r>
              <a:rPr lang="en-US" dirty="0"/>
              <a:t>Design and model: Alexander Reifsnyder</a:t>
            </a:r>
          </a:p>
        </p:txBody>
      </p:sp>
      <p:sp>
        <p:nvSpPr>
          <p:cNvPr id="14" name="TextBox 13">
            <a:extLst>
              <a:ext uri="{FF2B5EF4-FFF2-40B4-BE49-F238E27FC236}">
                <a16:creationId xmlns:a16="http://schemas.microsoft.com/office/drawing/2014/main" id="{753954EC-2702-518F-ACB9-117A5DA0B87F}"/>
              </a:ext>
            </a:extLst>
          </p:cNvPr>
          <p:cNvSpPr txBox="1"/>
          <p:nvPr/>
        </p:nvSpPr>
        <p:spPr>
          <a:xfrm>
            <a:off x="901185" y="6019879"/>
            <a:ext cx="3668900" cy="369332"/>
          </a:xfrm>
          <a:prstGeom prst="rect">
            <a:avLst/>
          </a:prstGeom>
          <a:noFill/>
        </p:spPr>
        <p:txBody>
          <a:bodyPr wrap="square" rtlCol="0">
            <a:spAutoFit/>
          </a:bodyPr>
          <a:lstStyle/>
          <a:p>
            <a:r>
              <a:rPr lang="en-US" b="1" dirty="0"/>
              <a:t>Mathieu Benoit (ORNL) and CERN</a:t>
            </a:r>
          </a:p>
        </p:txBody>
      </p:sp>
    </p:spTree>
    <p:extLst>
      <p:ext uri="{BB962C8B-B14F-4D97-AF65-F5344CB8AC3E}">
        <p14:creationId xmlns:p14="http://schemas.microsoft.com/office/powerpoint/2010/main" val="25224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94586" y="-257954"/>
            <a:ext cx="8468564" cy="5665419"/>
          </a:xfrm>
          <a:prstGeom prst="rect">
            <a:avLst/>
          </a:prstGeom>
        </p:spPr>
      </p:pic>
      <p:sp>
        <p:nvSpPr>
          <p:cNvPr id="2" name="Title 1"/>
          <p:cNvSpPr>
            <a:spLocks noGrp="1"/>
          </p:cNvSpPr>
          <p:nvPr>
            <p:ph type="title"/>
          </p:nvPr>
        </p:nvSpPr>
        <p:spPr>
          <a:xfrm>
            <a:off x="1847551" y="72390"/>
            <a:ext cx="6149327" cy="1325563"/>
          </a:xfrm>
        </p:spPr>
        <p:txBody>
          <a:bodyPr/>
          <a:lstStyle/>
          <a:p>
            <a:r>
              <a:rPr lang="en-US" b="1" dirty="0"/>
              <a:t>Electron microscopy at CNMS</a:t>
            </a:r>
          </a:p>
        </p:txBody>
      </p:sp>
      <p:pic>
        <p:nvPicPr>
          <p:cNvPr id="9" name="Picture 8" descr="UltraSTEM200"/>
          <p:cNvPicPr/>
          <p:nvPr/>
        </p:nvPicPr>
        <p:blipFill>
          <a:blip r:embed="rId4" cstate="print">
            <a:extLst>
              <a:ext uri="{28A0092B-C50C-407E-A947-70E740481C1C}">
                <a14:useLocalDpi xmlns:a14="http://schemas.microsoft.com/office/drawing/2010/main" val="0"/>
              </a:ext>
            </a:extLst>
          </a:blip>
          <a:srcRect l="7133" t="-78" r="5846" b="78"/>
          <a:stretch>
            <a:fillRect/>
          </a:stretch>
        </p:blipFill>
        <p:spPr bwMode="auto">
          <a:xfrm>
            <a:off x="0" y="4144102"/>
            <a:ext cx="1548849" cy="2713898"/>
          </a:xfrm>
          <a:prstGeom prst="rect">
            <a:avLst/>
          </a:prstGeom>
          <a:noFill/>
          <a:ln>
            <a:noFill/>
          </a:ln>
        </p:spPr>
      </p:pic>
      <p:pic>
        <p:nvPicPr>
          <p:cNvPr id="10" name="Picture 9" descr="Column"/>
          <p:cNvPicPr/>
          <p:nvPr/>
        </p:nvPicPr>
        <p:blipFill>
          <a:blip r:embed="rId5" cstate="print">
            <a:extLst>
              <a:ext uri="{28A0092B-C50C-407E-A947-70E740481C1C}">
                <a14:useLocalDpi xmlns:a14="http://schemas.microsoft.com/office/drawing/2010/main" val="0"/>
              </a:ext>
            </a:extLst>
          </a:blip>
          <a:srcRect l="12500" r="12500"/>
          <a:stretch>
            <a:fillRect/>
          </a:stretch>
        </p:blipFill>
        <p:spPr bwMode="auto">
          <a:xfrm>
            <a:off x="4437812" y="4143375"/>
            <a:ext cx="1526540" cy="2714625"/>
          </a:xfrm>
          <a:prstGeom prst="rect">
            <a:avLst/>
          </a:prstGeom>
          <a:noFill/>
          <a:ln w="9525">
            <a:noFill/>
            <a:miter lim="800000"/>
            <a:headEnd/>
            <a:tailEnd/>
          </a:ln>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1548849" y="4143375"/>
            <a:ext cx="1433195" cy="2714625"/>
          </a:xfrm>
          <a:prstGeom prst="rect">
            <a:avLst/>
          </a:prstGeom>
        </p:spPr>
      </p:pic>
      <p:pic>
        <p:nvPicPr>
          <p:cNvPr id="12" name="Picture 11"/>
          <p:cNvPicPr/>
          <p:nvPr/>
        </p:nvPicPr>
        <p:blipFill>
          <a:blip r:embed="rId7" cstate="print">
            <a:extLst>
              <a:ext uri="{28A0092B-C50C-407E-A947-70E740481C1C}">
                <a14:useLocalDpi xmlns:a14="http://schemas.microsoft.com/office/drawing/2010/main" val="0"/>
              </a:ext>
            </a:extLst>
          </a:blip>
          <a:stretch>
            <a:fillRect/>
          </a:stretch>
        </p:blipFill>
        <p:spPr>
          <a:xfrm>
            <a:off x="2963267" y="4143375"/>
            <a:ext cx="1526540" cy="2714625"/>
          </a:xfrm>
          <a:prstGeom prst="rect">
            <a:avLst/>
          </a:prstGeom>
        </p:spPr>
      </p:pic>
      <p:pic>
        <p:nvPicPr>
          <p:cNvPr id="15" name="Picture 14" descr="A picture containing text, outdoor, computer&#10;&#10;Description automatically generated"/>
          <p:cNvPicPr/>
          <p:nvPr/>
        </p:nvPicPr>
        <p:blipFill>
          <a:blip r:embed="rId8">
            <a:extLst>
              <a:ext uri="{28A0092B-C50C-407E-A947-70E740481C1C}">
                <a14:useLocalDpi xmlns:a14="http://schemas.microsoft.com/office/drawing/2010/main" val="0"/>
              </a:ext>
            </a:extLst>
          </a:blip>
          <a:srcRect/>
          <a:stretch>
            <a:fillRect/>
          </a:stretch>
        </p:blipFill>
        <p:spPr bwMode="auto">
          <a:xfrm>
            <a:off x="5708519" y="4576445"/>
            <a:ext cx="2842895" cy="2281555"/>
          </a:xfrm>
          <a:prstGeom prst="rect">
            <a:avLst/>
          </a:prstGeom>
          <a:noFill/>
        </p:spPr>
      </p:pic>
      <p:pic>
        <p:nvPicPr>
          <p:cNvPr id="6" name="Content Placeholder 5"/>
          <p:cNvPicPr>
            <a:picLocks noGrp="1" noChangeAspect="1"/>
          </p:cNvPicPr>
          <p:nvPr>
            <p:ph idx="1"/>
          </p:nvPr>
        </p:nvPicPr>
        <p:blipFill rotWithShape="1">
          <a:blip r:embed="rId9" cstate="print">
            <a:extLst>
              <a:ext uri="{28A0092B-C50C-407E-A947-70E740481C1C}">
                <a14:useLocalDpi xmlns:a14="http://schemas.microsoft.com/office/drawing/2010/main" val="0"/>
              </a:ext>
            </a:extLst>
          </a:blip>
          <a:srcRect l="9871" t="7173" r="11675" b="4566"/>
          <a:stretch/>
        </p:blipFill>
        <p:spPr>
          <a:xfrm>
            <a:off x="8295580" y="1835"/>
            <a:ext cx="4570777" cy="6856165"/>
          </a:xfrm>
        </p:spPr>
      </p:pic>
    </p:spTree>
    <p:extLst>
      <p:ext uri="{BB962C8B-B14F-4D97-AF65-F5344CB8AC3E}">
        <p14:creationId xmlns:p14="http://schemas.microsoft.com/office/powerpoint/2010/main" val="2944138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ingle_electron0000-00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9362" y="215448"/>
            <a:ext cx="6300682" cy="6300683"/>
          </a:xfrm>
        </p:spPr>
      </p:pic>
    </p:spTree>
    <p:extLst>
      <p:ext uri="{BB962C8B-B14F-4D97-AF65-F5344CB8AC3E}">
        <p14:creationId xmlns:p14="http://schemas.microsoft.com/office/powerpoint/2010/main" val="209400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lectrons T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14324" y="115331"/>
            <a:ext cx="6500917" cy="6500918"/>
          </a:xfrm>
        </p:spPr>
      </p:pic>
    </p:spTree>
    <p:extLst>
      <p:ext uri="{BB962C8B-B14F-4D97-AF65-F5344CB8AC3E}">
        <p14:creationId xmlns:p14="http://schemas.microsoft.com/office/powerpoint/2010/main" val="1554834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8563" y="237551"/>
            <a:ext cx="9150875" cy="6863156"/>
          </a:xfrm>
        </p:spPr>
      </p:pic>
      <p:pic>
        <p:nvPicPr>
          <p:cNvPr id="3" name="Picture 2">
            <a:extLst>
              <a:ext uri="{FF2B5EF4-FFF2-40B4-BE49-F238E27FC236}">
                <a16:creationId xmlns:a16="http://schemas.microsoft.com/office/drawing/2014/main" id="{6554C9A3-491E-2227-1E1F-B6C551995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840" y="575480"/>
            <a:ext cx="5852160" cy="4389120"/>
          </a:xfrm>
          <a:prstGeom prst="rect">
            <a:avLst/>
          </a:prstGeom>
        </p:spPr>
      </p:pic>
      <p:sp>
        <p:nvSpPr>
          <p:cNvPr id="7" name="Rectangle 6">
            <a:extLst>
              <a:ext uri="{FF2B5EF4-FFF2-40B4-BE49-F238E27FC236}">
                <a16:creationId xmlns:a16="http://schemas.microsoft.com/office/drawing/2014/main" id="{3405CC68-3042-7411-8020-7A1830B600B7}"/>
              </a:ext>
            </a:extLst>
          </p:cNvPr>
          <p:cNvSpPr/>
          <p:nvPr/>
        </p:nvSpPr>
        <p:spPr>
          <a:xfrm>
            <a:off x="7475326" y="3447866"/>
            <a:ext cx="978393" cy="646331"/>
          </a:xfrm>
          <a:prstGeom prst="rect">
            <a:avLst/>
          </a:prstGeom>
        </p:spPr>
        <p:txBody>
          <a:bodyPr wrap="square">
            <a:spAutoFit/>
          </a:bodyPr>
          <a:lstStyle/>
          <a:p>
            <a:r>
              <a:rPr lang="en-US" dirty="0"/>
              <a:t>Escape peak</a:t>
            </a:r>
          </a:p>
        </p:txBody>
      </p:sp>
      <p:sp>
        <p:nvSpPr>
          <p:cNvPr id="8" name="Rectangle 7">
            <a:extLst>
              <a:ext uri="{FF2B5EF4-FFF2-40B4-BE49-F238E27FC236}">
                <a16:creationId xmlns:a16="http://schemas.microsoft.com/office/drawing/2014/main" id="{A40555AA-26E5-6835-0519-B3F04DBAAFAC}"/>
              </a:ext>
            </a:extLst>
          </p:cNvPr>
          <p:cNvSpPr/>
          <p:nvPr/>
        </p:nvSpPr>
        <p:spPr>
          <a:xfrm>
            <a:off x="9000996" y="1120722"/>
            <a:ext cx="576639" cy="369332"/>
          </a:xfrm>
          <a:prstGeom prst="rect">
            <a:avLst/>
          </a:prstGeom>
        </p:spPr>
        <p:txBody>
          <a:bodyPr wrap="square">
            <a:spAutoFit/>
          </a:bodyPr>
          <a:lstStyle/>
          <a:p>
            <a:r>
              <a:rPr lang="en-US" dirty="0"/>
              <a:t>1e</a:t>
            </a:r>
            <a:r>
              <a:rPr lang="en-US" baseline="30000" dirty="0"/>
              <a:t>-</a:t>
            </a:r>
          </a:p>
        </p:txBody>
      </p:sp>
      <p:sp>
        <p:nvSpPr>
          <p:cNvPr id="9" name="Rectangle 8">
            <a:extLst>
              <a:ext uri="{FF2B5EF4-FFF2-40B4-BE49-F238E27FC236}">
                <a16:creationId xmlns:a16="http://schemas.microsoft.com/office/drawing/2014/main" id="{CF9425C5-CD42-0D62-A934-4D8AD7B9B9CD}"/>
              </a:ext>
            </a:extLst>
          </p:cNvPr>
          <p:cNvSpPr/>
          <p:nvPr/>
        </p:nvSpPr>
        <p:spPr>
          <a:xfrm>
            <a:off x="10348123" y="3909531"/>
            <a:ext cx="576639" cy="369332"/>
          </a:xfrm>
          <a:prstGeom prst="rect">
            <a:avLst/>
          </a:prstGeom>
        </p:spPr>
        <p:txBody>
          <a:bodyPr wrap="square">
            <a:spAutoFit/>
          </a:bodyPr>
          <a:lstStyle/>
          <a:p>
            <a:r>
              <a:rPr lang="en-US" dirty="0"/>
              <a:t>2e</a:t>
            </a:r>
            <a:r>
              <a:rPr lang="en-US" baseline="30000" dirty="0"/>
              <a:t>-</a:t>
            </a:r>
          </a:p>
        </p:txBody>
      </p:sp>
      <p:sp>
        <p:nvSpPr>
          <p:cNvPr id="2" name="Title 1"/>
          <p:cNvSpPr>
            <a:spLocks noGrp="1"/>
          </p:cNvSpPr>
          <p:nvPr>
            <p:ph type="title"/>
          </p:nvPr>
        </p:nvSpPr>
        <p:spPr>
          <a:xfrm>
            <a:off x="493909" y="365125"/>
            <a:ext cx="10859891" cy="1325563"/>
          </a:xfrm>
        </p:spPr>
        <p:txBody>
          <a:bodyPr/>
          <a:lstStyle/>
          <a:p>
            <a:r>
              <a:rPr lang="en-US" dirty="0"/>
              <a:t>Electrons hit multiple pixels</a:t>
            </a:r>
          </a:p>
        </p:txBody>
      </p:sp>
      <p:sp>
        <p:nvSpPr>
          <p:cNvPr id="5" name="Rectangle 4"/>
          <p:cNvSpPr/>
          <p:nvPr/>
        </p:nvSpPr>
        <p:spPr>
          <a:xfrm>
            <a:off x="7371081" y="5082765"/>
            <a:ext cx="4145280" cy="1200329"/>
          </a:xfrm>
          <a:prstGeom prst="rect">
            <a:avLst/>
          </a:prstGeom>
        </p:spPr>
        <p:txBody>
          <a:bodyPr wrap="square">
            <a:spAutoFit/>
          </a:bodyPr>
          <a:lstStyle/>
          <a:p>
            <a:r>
              <a:rPr lang="en-US" dirty="0"/>
              <a:t>Need to separate/cluster events</a:t>
            </a:r>
          </a:p>
          <a:p>
            <a:r>
              <a:rPr lang="en-US" dirty="0"/>
              <a:t>Determine probe position at that time</a:t>
            </a:r>
          </a:p>
          <a:p>
            <a:r>
              <a:rPr lang="en-US" dirty="0"/>
              <a:t>Extensive processing to images</a:t>
            </a:r>
          </a:p>
          <a:p>
            <a:r>
              <a:rPr lang="en-US" dirty="0"/>
              <a:t>	~ 160GB/sec!</a:t>
            </a:r>
          </a:p>
        </p:txBody>
      </p:sp>
    </p:spTree>
    <p:extLst>
      <p:ext uri="{BB962C8B-B14F-4D97-AF65-F5344CB8AC3E}">
        <p14:creationId xmlns:p14="http://schemas.microsoft.com/office/powerpoint/2010/main" val="3391124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4B7F-3E1A-D67C-EB12-9D1556C05AE4}"/>
              </a:ext>
            </a:extLst>
          </p:cNvPr>
          <p:cNvSpPr>
            <a:spLocks noGrp="1"/>
          </p:cNvSpPr>
          <p:nvPr>
            <p:ph type="title"/>
          </p:nvPr>
        </p:nvSpPr>
        <p:spPr>
          <a:xfrm>
            <a:off x="395981" y="187287"/>
            <a:ext cx="11492432" cy="443198"/>
          </a:xfrm>
        </p:spPr>
        <p:txBody>
          <a:bodyPr/>
          <a:lstStyle/>
          <a:p>
            <a:r>
              <a:rPr lang="en-US" dirty="0"/>
              <a:t>Discussion: Could SRF technologies work with S/TEM?</a:t>
            </a:r>
            <a:br>
              <a:rPr lang="en-US" dirty="0"/>
            </a:br>
            <a:br>
              <a:rPr lang="en-US" dirty="0"/>
            </a:br>
            <a:endParaRPr lang="en-US" dirty="0"/>
          </a:p>
        </p:txBody>
      </p:sp>
      <p:sp>
        <p:nvSpPr>
          <p:cNvPr id="3" name="Content Placeholder 2">
            <a:extLst>
              <a:ext uri="{FF2B5EF4-FFF2-40B4-BE49-F238E27FC236}">
                <a16:creationId xmlns:a16="http://schemas.microsoft.com/office/drawing/2014/main" id="{26BAB897-A965-7169-CF4D-80F090CFB4A1}"/>
              </a:ext>
            </a:extLst>
          </p:cNvPr>
          <p:cNvSpPr>
            <a:spLocks noGrp="1"/>
          </p:cNvSpPr>
          <p:nvPr>
            <p:ph idx="1"/>
          </p:nvPr>
        </p:nvSpPr>
        <p:spPr>
          <a:xfrm>
            <a:off x="1483475" y="691445"/>
            <a:ext cx="9317445" cy="3619298"/>
          </a:xfrm>
        </p:spPr>
        <p:txBody>
          <a:bodyPr/>
          <a:lstStyle/>
          <a:p>
            <a:r>
              <a:rPr lang="en-US" sz="1600" dirty="0"/>
              <a:t>From this talk:</a:t>
            </a:r>
          </a:p>
          <a:p>
            <a:pPr lvl="1"/>
            <a:r>
              <a:rPr lang="en-US" sz="1600" dirty="0"/>
              <a:t>Source size needs to be small or be demagnified</a:t>
            </a:r>
          </a:p>
          <a:p>
            <a:pPr lvl="1"/>
            <a:r>
              <a:rPr lang="en-US" sz="1600" dirty="0"/>
              <a:t>Energy spread should be small </a:t>
            </a:r>
          </a:p>
          <a:p>
            <a:pPr lvl="1"/>
            <a:r>
              <a:rPr lang="en-US" sz="1600" dirty="0"/>
              <a:t>Higher voltages damage/change the sample more (roughly speaking) – I’d want 20-300kV</a:t>
            </a:r>
          </a:p>
          <a:p>
            <a:pPr lvl="1"/>
            <a:r>
              <a:rPr lang="en-US" sz="1600" dirty="0"/>
              <a:t>Fast feedback can mitigate/use these changes</a:t>
            </a:r>
          </a:p>
          <a:p>
            <a:pPr lvl="1"/>
            <a:r>
              <a:rPr lang="en-US" sz="1600" dirty="0"/>
              <a:t>Fast blanking would be useful</a:t>
            </a:r>
          </a:p>
          <a:p>
            <a:r>
              <a:rPr lang="en-US" sz="1600" dirty="0"/>
              <a:t>Pulsed source:</a:t>
            </a:r>
          </a:p>
          <a:p>
            <a:pPr lvl="1"/>
            <a:r>
              <a:rPr lang="en-US" sz="1600" dirty="0"/>
              <a:t>S/TEM Time resolution? Detectors/laser approaching ~ </a:t>
            </a:r>
            <a:r>
              <a:rPr lang="en-US" sz="1600" dirty="0" err="1"/>
              <a:t>nS</a:t>
            </a:r>
            <a:r>
              <a:rPr lang="en-US" sz="1600" dirty="0"/>
              <a:t> </a:t>
            </a:r>
          </a:p>
          <a:p>
            <a:pPr lvl="1"/>
            <a:r>
              <a:rPr lang="en-US" sz="1600" dirty="0"/>
              <a:t>Current source: ~</a:t>
            </a:r>
            <a:r>
              <a:rPr lang="en-US" sz="1600" dirty="0" err="1"/>
              <a:t>uA</a:t>
            </a:r>
            <a:r>
              <a:rPr lang="en-US" sz="1600" dirty="0"/>
              <a:t>, STEM beam (~</a:t>
            </a:r>
            <a:r>
              <a:rPr lang="en-US" sz="1600" dirty="0" err="1"/>
              <a:t>pA</a:t>
            </a:r>
            <a:r>
              <a:rPr lang="en-US" sz="1600" dirty="0"/>
              <a:t>) ~1 electron every few nanoseconds</a:t>
            </a:r>
          </a:p>
          <a:p>
            <a:pPr lvl="1"/>
            <a:r>
              <a:rPr lang="en-US" sz="1600" dirty="0"/>
              <a:t>What if we knew when the electron left the source?</a:t>
            </a:r>
          </a:p>
          <a:p>
            <a:r>
              <a:rPr lang="en-US" sz="1600" dirty="0"/>
              <a:t>Other: 			</a:t>
            </a:r>
          </a:p>
          <a:p>
            <a:pPr lvl="1"/>
            <a:r>
              <a:rPr lang="en-US" sz="1600" dirty="0"/>
              <a:t>Cryogenic S/TEM is improving (damage and ‘quantum’ materials)</a:t>
            </a:r>
          </a:p>
          <a:p>
            <a:pPr lvl="1"/>
            <a:r>
              <a:rPr lang="en-US" sz="1600" dirty="0"/>
              <a:t>Interest in superconducting lenses</a:t>
            </a:r>
          </a:p>
          <a:p>
            <a:pPr lvl="1"/>
            <a:r>
              <a:rPr lang="en-US" sz="1600" dirty="0"/>
              <a:t>Very fast scanning?</a:t>
            </a:r>
          </a:p>
          <a:p>
            <a:pPr lvl="1"/>
            <a:r>
              <a:rPr lang="en-US" sz="1600" dirty="0"/>
              <a:t>Ultrafast projects: – mostly diffraction and TEM?</a:t>
            </a:r>
          </a:p>
          <a:p>
            <a:pPr lvl="2"/>
            <a:r>
              <a:rPr lang="en-US" sz="1400" dirty="0"/>
              <a:t>e.g. Ruedi project in the UK</a:t>
            </a:r>
          </a:p>
          <a:p>
            <a:endParaRPr lang="en-US" sz="1600" dirty="0"/>
          </a:p>
          <a:p>
            <a:endParaRPr lang="en-US" sz="1600" dirty="0"/>
          </a:p>
          <a:p>
            <a:endParaRPr lang="en-US" sz="1600" dirty="0"/>
          </a:p>
        </p:txBody>
      </p:sp>
      <p:sp>
        <p:nvSpPr>
          <p:cNvPr id="5" name="Slide Number Placeholder 4">
            <a:extLst>
              <a:ext uri="{FF2B5EF4-FFF2-40B4-BE49-F238E27FC236}">
                <a16:creationId xmlns:a16="http://schemas.microsoft.com/office/drawing/2014/main" id="{1943836D-BB40-2E4E-992A-03E352C1E3F1}"/>
              </a:ext>
            </a:extLst>
          </p:cNvPr>
          <p:cNvSpPr>
            <a:spLocks noGrp="1"/>
          </p:cNvSpPr>
          <p:nvPr>
            <p:ph type="sldNum" sz="quarter" idx="12"/>
          </p:nvPr>
        </p:nvSpPr>
        <p:spPr/>
        <p:txBody>
          <a:bodyPr/>
          <a:lstStyle/>
          <a:p>
            <a:fld id="{D3316F3B-2B9A-478A-ACCE-C7BDFF641483}" type="slidenum">
              <a:rPr lang="en-US" smtClean="0"/>
              <a:t>23</a:t>
            </a:fld>
            <a:endParaRPr lang="en-US"/>
          </a:p>
        </p:txBody>
      </p:sp>
      <p:sp>
        <p:nvSpPr>
          <p:cNvPr id="8" name="TextBox 7">
            <a:extLst>
              <a:ext uri="{FF2B5EF4-FFF2-40B4-BE49-F238E27FC236}">
                <a16:creationId xmlns:a16="http://schemas.microsoft.com/office/drawing/2014/main" id="{1A63878A-C7C1-2013-3B3D-11C007786F87}"/>
              </a:ext>
            </a:extLst>
          </p:cNvPr>
          <p:cNvSpPr txBox="1"/>
          <p:nvPr/>
        </p:nvSpPr>
        <p:spPr>
          <a:xfrm>
            <a:off x="8749250" y="5288096"/>
            <a:ext cx="3442750" cy="923330"/>
          </a:xfrm>
          <a:prstGeom prst="rect">
            <a:avLst/>
          </a:prstGeom>
          <a:noFill/>
        </p:spPr>
        <p:txBody>
          <a:bodyPr wrap="square">
            <a:spAutoFit/>
          </a:bodyPr>
          <a:lstStyle/>
          <a:p>
            <a:r>
              <a:rPr lang="en-US" sz="1800" i="1" dirty="0"/>
              <a:t>Electron microscopy is quite good at solving materials problems…</a:t>
            </a:r>
            <a:endParaRPr lang="en-US" i="1" dirty="0"/>
          </a:p>
        </p:txBody>
      </p:sp>
    </p:spTree>
    <p:extLst>
      <p:ext uri="{BB962C8B-B14F-4D97-AF65-F5344CB8AC3E}">
        <p14:creationId xmlns:p14="http://schemas.microsoft.com/office/powerpoint/2010/main" val="298171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CustomShape 1"/>
          <p:cNvSpPr/>
          <p:nvPr/>
        </p:nvSpPr>
        <p:spPr>
          <a:xfrm>
            <a:off x="287280" y="1830960"/>
            <a:ext cx="2530440" cy="3425760"/>
          </a:xfrm>
          <a:prstGeom prst="rect">
            <a:avLst/>
          </a:prstGeom>
          <a:gradFill rotWithShape="0">
            <a:gsLst>
              <a:gs pos="0">
                <a:srgbClr val="D4E2F4"/>
              </a:gs>
              <a:gs pos="100000">
                <a:srgbClr val="FFFFFF"/>
              </a:gs>
            </a:gsLst>
            <a:lin ang="2700000"/>
          </a:gradFill>
          <a:ln>
            <a:noFill/>
          </a:ln>
        </p:spPr>
        <p:style>
          <a:lnRef idx="0">
            <a:scrgbClr r="0" g="0" b="0"/>
          </a:lnRef>
          <a:fillRef idx="0">
            <a:scrgbClr r="0" g="0" b="0"/>
          </a:fillRef>
          <a:effectRef idx="0">
            <a:scrgbClr r="0" g="0" b="0"/>
          </a:effectRef>
          <a:fontRef idx="minor"/>
        </p:style>
        <p:txBody>
          <a:bodyPr/>
          <a:lstStyle/>
          <a:p>
            <a:endParaRPr lang="en-US"/>
          </a:p>
        </p:txBody>
      </p:sp>
      <p:sp>
        <p:nvSpPr>
          <p:cNvPr id="451" name="CustomShape 2"/>
          <p:cNvSpPr/>
          <p:nvPr/>
        </p:nvSpPr>
        <p:spPr>
          <a:xfrm>
            <a:off x="2972520" y="1830960"/>
            <a:ext cx="5868000" cy="3220920"/>
          </a:xfrm>
          <a:prstGeom prst="rect">
            <a:avLst/>
          </a:prstGeom>
          <a:gradFill rotWithShape="0">
            <a:gsLst>
              <a:gs pos="0">
                <a:srgbClr val="D4E2F4"/>
              </a:gs>
              <a:gs pos="100000">
                <a:srgbClr val="FFFFFF"/>
              </a:gs>
            </a:gsLst>
            <a:lin ang="2700000"/>
          </a:gradFill>
          <a:ln>
            <a:noFill/>
          </a:ln>
        </p:spPr>
        <p:style>
          <a:lnRef idx="0">
            <a:scrgbClr r="0" g="0" b="0"/>
          </a:lnRef>
          <a:fillRef idx="0">
            <a:scrgbClr r="0" g="0" b="0"/>
          </a:fillRef>
          <a:effectRef idx="0">
            <a:scrgbClr r="0" g="0" b="0"/>
          </a:effectRef>
          <a:fontRef idx="minor"/>
        </p:style>
        <p:txBody>
          <a:bodyPr/>
          <a:lstStyle/>
          <a:p>
            <a:endParaRPr lang="en-US"/>
          </a:p>
        </p:txBody>
      </p:sp>
      <p:sp>
        <p:nvSpPr>
          <p:cNvPr id="452" name="CustomShape 3"/>
          <p:cNvSpPr/>
          <p:nvPr/>
        </p:nvSpPr>
        <p:spPr>
          <a:xfrm>
            <a:off x="817920" y="77400"/>
            <a:ext cx="10550520" cy="1064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1199"/>
              </a:spcAft>
            </a:pPr>
            <a:r>
              <a:rPr lang="en-US" sz="2800" b="0" strike="noStrike" spc="-1">
                <a:solidFill>
                  <a:srgbClr val="1E7640"/>
                </a:solidFill>
                <a:latin typeface="Arial"/>
                <a:ea typeface="DejaVu Sans"/>
              </a:rPr>
              <a:t>Center for Nanophase Materials Sciences</a:t>
            </a:r>
            <a:br/>
            <a:r>
              <a:rPr lang="en-US" sz="1800" b="1" strike="noStrike" spc="-1">
                <a:solidFill>
                  <a:srgbClr val="1E7640"/>
                </a:solidFill>
                <a:latin typeface="Arial"/>
                <a:ea typeface="DejaVu Sans"/>
              </a:rPr>
              <a:t>A DOE User Facility for Creating, Characterizing, </a:t>
            </a:r>
            <a:br/>
            <a:r>
              <a:rPr lang="en-US" sz="1800" b="1" strike="noStrike" spc="-1">
                <a:solidFill>
                  <a:srgbClr val="1E7640"/>
                </a:solidFill>
                <a:latin typeface="Arial"/>
                <a:ea typeface="DejaVu Sans"/>
              </a:rPr>
              <a:t>and Understanding Nanomaterials</a:t>
            </a:r>
            <a:endParaRPr lang="en-US" sz="1800" b="0" strike="noStrike" spc="-1">
              <a:latin typeface="Arial"/>
            </a:endParaRPr>
          </a:p>
        </p:txBody>
      </p:sp>
      <p:sp>
        <p:nvSpPr>
          <p:cNvPr id="453" name="CustomShape 4"/>
          <p:cNvSpPr/>
          <p:nvPr/>
        </p:nvSpPr>
        <p:spPr>
          <a:xfrm>
            <a:off x="382320" y="1767240"/>
            <a:ext cx="7158240" cy="437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spcBef>
                <a:spcPts val="1400"/>
              </a:spcBef>
              <a:tabLst>
                <a:tab pos="0" algn="l"/>
              </a:tabLst>
            </a:pPr>
            <a:r>
              <a:rPr lang="en-US" sz="1800" b="1" strike="noStrike" spc="-1">
                <a:solidFill>
                  <a:srgbClr val="1E7640"/>
                </a:solidFill>
                <a:latin typeface="Arial"/>
                <a:ea typeface="DejaVu Sans"/>
              </a:rPr>
              <a:t>Proposals:</a:t>
            </a:r>
            <a:endParaRPr lang="en-US" sz="1800" b="0" strike="noStrike" spc="-1">
              <a:latin typeface="Arial"/>
            </a:endParaRPr>
          </a:p>
        </p:txBody>
      </p:sp>
      <p:sp>
        <p:nvSpPr>
          <p:cNvPr id="454" name="CustomShape 5"/>
          <p:cNvSpPr/>
          <p:nvPr/>
        </p:nvSpPr>
        <p:spPr>
          <a:xfrm>
            <a:off x="382680" y="2180880"/>
            <a:ext cx="2378160" cy="282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marL="171360" indent="-168840">
              <a:lnSpc>
                <a:spcPct val="90000"/>
              </a:lnSpc>
              <a:spcBef>
                <a:spcPts val="1001"/>
              </a:spcBef>
              <a:buClr>
                <a:srgbClr val="1E7640"/>
              </a:buClr>
              <a:buFont typeface="Arial"/>
              <a:buChar char="•"/>
            </a:pPr>
            <a:r>
              <a:rPr lang="en-US" sz="1400" b="0" strike="noStrike" spc="-1">
                <a:solidFill>
                  <a:srgbClr val="000000"/>
                </a:solidFill>
                <a:latin typeface="Arial"/>
                <a:ea typeface="DejaVu Sans"/>
              </a:rPr>
              <a:t>Simple, two-page narrative</a:t>
            </a:r>
            <a:endParaRPr lang="en-US" sz="1400" b="0" strike="noStrike" spc="-1">
              <a:latin typeface="Arial"/>
            </a:endParaRPr>
          </a:p>
          <a:p>
            <a:pPr marL="171360" indent="-168840">
              <a:lnSpc>
                <a:spcPct val="90000"/>
              </a:lnSpc>
              <a:spcBef>
                <a:spcPts val="1001"/>
              </a:spcBef>
              <a:buClr>
                <a:srgbClr val="1E7640"/>
              </a:buClr>
              <a:buFont typeface="Arial"/>
              <a:buChar char="•"/>
            </a:pPr>
            <a:r>
              <a:rPr lang="en-US" sz="1400" b="0" strike="noStrike" spc="-1">
                <a:solidFill>
                  <a:srgbClr val="000000"/>
                </a:solidFill>
                <a:latin typeface="Arial"/>
                <a:ea typeface="DejaVu Sans"/>
              </a:rPr>
              <a:t>Two general calls per year</a:t>
            </a:r>
            <a:endParaRPr lang="en-US" sz="1400" b="0" strike="noStrike" spc="-1">
              <a:latin typeface="Arial"/>
            </a:endParaRPr>
          </a:p>
          <a:p>
            <a:pPr marL="171360" indent="-168840">
              <a:lnSpc>
                <a:spcPct val="90000"/>
              </a:lnSpc>
              <a:spcBef>
                <a:spcPts val="1001"/>
              </a:spcBef>
              <a:buClr>
                <a:srgbClr val="1E7640"/>
              </a:buClr>
              <a:buFont typeface="Arial"/>
              <a:buChar char="•"/>
            </a:pPr>
            <a:r>
              <a:rPr lang="en-US" sz="1400" b="0" strike="noStrike" spc="-1">
                <a:solidFill>
                  <a:srgbClr val="000000"/>
                </a:solidFill>
                <a:latin typeface="Arial"/>
                <a:ea typeface="DejaVu Sans"/>
              </a:rPr>
              <a:t>Short-term projects accepted continuously</a:t>
            </a:r>
            <a:endParaRPr lang="en-US" sz="1400" b="0" strike="noStrike" spc="-1">
              <a:latin typeface="Arial"/>
            </a:endParaRPr>
          </a:p>
          <a:p>
            <a:pPr marL="171360" indent="-168840">
              <a:lnSpc>
                <a:spcPct val="90000"/>
              </a:lnSpc>
              <a:spcBef>
                <a:spcPts val="1001"/>
              </a:spcBef>
              <a:buClr>
                <a:srgbClr val="1E7640"/>
              </a:buClr>
              <a:buFont typeface="Arial"/>
              <a:buChar char="•"/>
            </a:pPr>
            <a:r>
              <a:rPr lang="en-US" sz="1400" b="0" strike="noStrike" spc="-1">
                <a:solidFill>
                  <a:srgbClr val="000000"/>
                </a:solidFill>
                <a:latin typeface="Arial"/>
                <a:ea typeface="DejaVu Sans"/>
              </a:rPr>
              <a:t>Joint proposals with neutron sources (SNS, HFIR)</a:t>
            </a:r>
            <a:endParaRPr lang="en-US" sz="1400" b="0" strike="noStrike" spc="-1">
              <a:latin typeface="Arial"/>
            </a:endParaRPr>
          </a:p>
        </p:txBody>
      </p:sp>
      <p:sp>
        <p:nvSpPr>
          <p:cNvPr id="455" name="CustomShape 6"/>
          <p:cNvSpPr/>
          <p:nvPr/>
        </p:nvSpPr>
        <p:spPr>
          <a:xfrm>
            <a:off x="3048840" y="1767240"/>
            <a:ext cx="4190400" cy="437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spcBef>
                <a:spcPts val="1400"/>
              </a:spcBef>
              <a:tabLst>
                <a:tab pos="0" algn="l"/>
              </a:tabLst>
            </a:pPr>
            <a:r>
              <a:rPr lang="en-US" sz="1800" b="1" strike="noStrike" spc="-1">
                <a:solidFill>
                  <a:srgbClr val="1E7640"/>
                </a:solidFill>
                <a:latin typeface="Arial"/>
                <a:ea typeface="DejaVu Sans"/>
              </a:rPr>
              <a:t>Research areas:</a:t>
            </a:r>
            <a:endParaRPr lang="en-US" sz="1800" b="0" strike="noStrike" spc="-1">
              <a:latin typeface="Arial"/>
            </a:endParaRPr>
          </a:p>
        </p:txBody>
      </p:sp>
      <p:sp>
        <p:nvSpPr>
          <p:cNvPr id="456" name="CustomShape 7"/>
          <p:cNvSpPr/>
          <p:nvPr/>
        </p:nvSpPr>
        <p:spPr>
          <a:xfrm>
            <a:off x="3048840" y="2180880"/>
            <a:ext cx="8471880" cy="2752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marL="171360" indent="-168840">
              <a:lnSpc>
                <a:spcPct val="90000"/>
              </a:lnSpc>
              <a:spcBef>
                <a:spcPts val="601"/>
              </a:spcBef>
              <a:buClr>
                <a:srgbClr val="1E7640"/>
              </a:buClr>
              <a:buFont typeface="Arial"/>
              <a:buChar char="•"/>
            </a:pPr>
            <a:r>
              <a:rPr lang="en-US" sz="1400" b="1" strike="noStrike" spc="-1">
                <a:solidFill>
                  <a:srgbClr val="000000"/>
                </a:solidFill>
                <a:latin typeface="Arial"/>
                <a:ea typeface="DejaVu Sans"/>
              </a:rPr>
              <a:t>Synthesis </a:t>
            </a:r>
            <a:r>
              <a:rPr lang="en-US" sz="1400" b="0" strike="noStrike" spc="-1">
                <a:solidFill>
                  <a:srgbClr val="000000"/>
                </a:solidFill>
                <a:latin typeface="Arial"/>
                <a:ea typeface="DejaVu Sans"/>
              </a:rPr>
              <a:t>– Soft matter (precision synthesis, selective deuteration), 2D materials, hybrid structures, epitaxial oxides</a:t>
            </a:r>
            <a:endParaRPr lang="en-US" sz="1400" b="0" strike="noStrike" spc="-1">
              <a:latin typeface="Arial"/>
            </a:endParaRPr>
          </a:p>
          <a:p>
            <a:pPr marL="171360" indent="-168840">
              <a:lnSpc>
                <a:spcPct val="90000"/>
              </a:lnSpc>
              <a:spcBef>
                <a:spcPts val="601"/>
              </a:spcBef>
              <a:buClr>
                <a:srgbClr val="1E7640"/>
              </a:buClr>
              <a:buFont typeface="Arial"/>
              <a:buChar char="•"/>
            </a:pPr>
            <a:r>
              <a:rPr lang="en-US" sz="1400" b="1" strike="noStrike" spc="-1">
                <a:solidFill>
                  <a:srgbClr val="000000"/>
                </a:solidFill>
                <a:latin typeface="Arial"/>
                <a:ea typeface="DejaVu Sans"/>
              </a:rPr>
              <a:t>Nanofabrication </a:t>
            </a:r>
            <a:r>
              <a:rPr lang="en-US" sz="1400" b="0" strike="noStrike" spc="-1">
                <a:solidFill>
                  <a:srgbClr val="000000"/>
                </a:solidFill>
                <a:latin typeface="Arial"/>
                <a:ea typeface="DejaVu Sans"/>
              </a:rPr>
              <a:t>– Direct-write (3D) fabrication, e-beam lithography, multiscale fluidics, </a:t>
            </a:r>
            <a:br/>
            <a:r>
              <a:rPr lang="en-US" sz="1400" b="0" strike="noStrike" spc="-1">
                <a:solidFill>
                  <a:srgbClr val="000000"/>
                </a:solidFill>
                <a:latin typeface="Arial"/>
                <a:ea typeface="DejaVu Sans"/>
              </a:rPr>
              <a:t>10,000 sq. ft. cleanroom</a:t>
            </a:r>
            <a:endParaRPr lang="en-US" sz="1400" b="0" strike="noStrike" spc="-1">
              <a:latin typeface="Arial"/>
            </a:endParaRPr>
          </a:p>
          <a:p>
            <a:pPr marL="171360" indent="-168840">
              <a:lnSpc>
                <a:spcPct val="90000"/>
              </a:lnSpc>
              <a:spcBef>
                <a:spcPts val="601"/>
              </a:spcBef>
              <a:buClr>
                <a:srgbClr val="1E7640"/>
              </a:buClr>
              <a:buFont typeface="Arial"/>
              <a:buChar char="•"/>
            </a:pPr>
            <a:r>
              <a:rPr lang="en-US" sz="1400" b="1" strike="noStrike" spc="-1">
                <a:solidFill>
                  <a:srgbClr val="000000"/>
                </a:solidFill>
                <a:latin typeface="Arial"/>
                <a:ea typeface="DejaVu Sans"/>
              </a:rPr>
              <a:t>Advanced Microscopy </a:t>
            </a:r>
            <a:r>
              <a:rPr lang="en-US" sz="1400" b="0" strike="noStrike" spc="-1">
                <a:solidFill>
                  <a:srgbClr val="000000"/>
                </a:solidFill>
                <a:latin typeface="Arial"/>
                <a:ea typeface="DejaVu Sans"/>
              </a:rPr>
              <a:t>– AFM, STM, aberration-corrected and </a:t>
            </a:r>
            <a:r>
              <a:rPr lang="en-US" sz="1400" b="0" i="1" strike="noStrike" spc="-1">
                <a:solidFill>
                  <a:srgbClr val="000000"/>
                </a:solidFill>
                <a:latin typeface="Arial"/>
                <a:ea typeface="DejaVu Sans"/>
              </a:rPr>
              <a:t>in situ </a:t>
            </a:r>
            <a:r>
              <a:rPr lang="en-US" sz="1400" b="0" strike="noStrike" spc="-1">
                <a:solidFill>
                  <a:srgbClr val="000000"/>
                </a:solidFill>
                <a:latin typeface="Arial"/>
                <a:ea typeface="DejaVu Sans"/>
              </a:rPr>
              <a:t>TEM/STEM, He-ion microscopy, atom-probe tomography</a:t>
            </a:r>
            <a:endParaRPr lang="en-US" sz="1400" b="0" strike="noStrike" spc="-1">
              <a:latin typeface="Arial"/>
            </a:endParaRPr>
          </a:p>
          <a:p>
            <a:pPr marL="171360" indent="-168840">
              <a:lnSpc>
                <a:spcPct val="90000"/>
              </a:lnSpc>
              <a:spcBef>
                <a:spcPts val="601"/>
              </a:spcBef>
              <a:buClr>
                <a:srgbClr val="1E7640"/>
              </a:buClr>
              <a:buFont typeface="Arial"/>
              <a:buChar char="•"/>
            </a:pPr>
            <a:r>
              <a:rPr lang="en-US" sz="1400" b="1" strike="noStrike" spc="-1">
                <a:solidFill>
                  <a:srgbClr val="000000"/>
                </a:solidFill>
                <a:latin typeface="Arial"/>
                <a:ea typeface="DejaVu Sans"/>
              </a:rPr>
              <a:t>Chemical Imaging</a:t>
            </a:r>
            <a:r>
              <a:rPr lang="en-US" sz="1400" b="0" strike="noStrike" spc="-1">
                <a:solidFill>
                  <a:srgbClr val="000000"/>
                </a:solidFill>
                <a:latin typeface="Arial"/>
                <a:ea typeface="DejaVu Sans"/>
              </a:rPr>
              <a:t> – Multiple approaches based on mass spectrometry or optical spectroscopies</a:t>
            </a:r>
            <a:endParaRPr lang="en-US" sz="1400" b="0" strike="noStrike" spc="-1">
              <a:latin typeface="Arial"/>
            </a:endParaRPr>
          </a:p>
          <a:p>
            <a:pPr marL="171360" indent="-168840">
              <a:lnSpc>
                <a:spcPct val="90000"/>
              </a:lnSpc>
              <a:spcBef>
                <a:spcPts val="601"/>
              </a:spcBef>
              <a:buClr>
                <a:srgbClr val="1E7640"/>
              </a:buClr>
              <a:buFont typeface="Arial"/>
              <a:buChar char="•"/>
            </a:pPr>
            <a:r>
              <a:rPr lang="en-US" sz="1400" b="1" strike="noStrike" spc="-1">
                <a:solidFill>
                  <a:srgbClr val="000000"/>
                </a:solidFill>
                <a:latin typeface="Arial"/>
                <a:ea typeface="DejaVu Sans"/>
              </a:rPr>
              <a:t>Functional Characterization </a:t>
            </a:r>
            <a:r>
              <a:rPr lang="en-US" sz="1400" b="0" strike="noStrike" spc="-1">
                <a:solidFill>
                  <a:srgbClr val="000000"/>
                </a:solidFill>
                <a:latin typeface="Arial"/>
                <a:ea typeface="DejaVu Sans"/>
              </a:rPr>
              <a:t>– Laser spectroscopy, transport, magnetism, electromechanical phenomena</a:t>
            </a:r>
            <a:endParaRPr lang="en-US" sz="1400" b="0" strike="noStrike" spc="-1">
              <a:latin typeface="Arial"/>
            </a:endParaRPr>
          </a:p>
          <a:p>
            <a:pPr marL="171360" indent="-168840">
              <a:lnSpc>
                <a:spcPct val="90000"/>
              </a:lnSpc>
              <a:spcBef>
                <a:spcPts val="601"/>
              </a:spcBef>
              <a:buClr>
                <a:srgbClr val="1E7640"/>
              </a:buClr>
              <a:buFont typeface="Arial"/>
              <a:buChar char="•"/>
            </a:pPr>
            <a:r>
              <a:rPr lang="en-US" sz="1400" b="1" strike="noStrike" spc="-1">
                <a:solidFill>
                  <a:srgbClr val="000000"/>
                </a:solidFill>
                <a:latin typeface="Arial"/>
                <a:ea typeface="DejaVu Sans"/>
              </a:rPr>
              <a:t>Theory/Modeling, Data Analytics </a:t>
            </a:r>
            <a:r>
              <a:rPr lang="en-US" sz="1400" b="0" strike="noStrike" spc="-1">
                <a:solidFill>
                  <a:srgbClr val="000000"/>
                </a:solidFill>
                <a:latin typeface="Arial"/>
                <a:ea typeface="DejaVu Sans"/>
              </a:rPr>
              <a:t>– Including interactions and co-development with leadership-class, high-performance computing</a:t>
            </a:r>
            <a:endParaRPr lang="en-US" sz="1400" b="0" strike="noStrike" spc="-1">
              <a:latin typeface="Arial"/>
            </a:endParaRPr>
          </a:p>
          <a:p>
            <a:pPr marL="171360" indent="-168840">
              <a:lnSpc>
                <a:spcPct val="90000"/>
              </a:lnSpc>
              <a:spcBef>
                <a:spcPts val="601"/>
              </a:spcBef>
              <a:buClr>
                <a:srgbClr val="1E7640"/>
              </a:buClr>
              <a:buFont typeface="Arial"/>
              <a:buChar char="•"/>
            </a:pPr>
            <a:r>
              <a:rPr lang="en-US" sz="1400" b="1" strike="noStrike" spc="-1">
                <a:solidFill>
                  <a:srgbClr val="000000"/>
                </a:solidFill>
                <a:latin typeface="Arial"/>
                <a:ea typeface="DejaVu Sans"/>
              </a:rPr>
              <a:t>Gateway to Neutron Sciences</a:t>
            </a:r>
            <a:r>
              <a:rPr lang="en-US" sz="1400" b="0" strike="noStrike" spc="-1">
                <a:solidFill>
                  <a:srgbClr val="000000"/>
                </a:solidFill>
                <a:latin typeface="Arial"/>
                <a:ea typeface="DejaVu Sans"/>
              </a:rPr>
              <a:t> – deuterated materials, sample environments, multimodal measurements</a:t>
            </a:r>
            <a:endParaRPr lang="en-US" sz="1400" b="0" strike="noStrike" spc="-1">
              <a:latin typeface="Arial"/>
            </a:endParaRPr>
          </a:p>
        </p:txBody>
      </p:sp>
      <p:sp>
        <p:nvSpPr>
          <p:cNvPr id="457" name="Line 8"/>
          <p:cNvSpPr/>
          <p:nvPr/>
        </p:nvSpPr>
        <p:spPr>
          <a:xfrm>
            <a:off x="230040" y="1286640"/>
            <a:ext cx="11655360" cy="0"/>
          </a:xfrm>
          <a:prstGeom prst="line">
            <a:avLst/>
          </a:prstGeom>
          <a:ln w="9360">
            <a:solidFill>
              <a:srgbClr val="2B6ABC"/>
            </a:solidFill>
            <a:round/>
          </a:ln>
        </p:spPr>
        <p:style>
          <a:lnRef idx="0">
            <a:scrgbClr r="0" g="0" b="0"/>
          </a:lnRef>
          <a:fillRef idx="0">
            <a:scrgbClr r="0" g="0" b="0"/>
          </a:fillRef>
          <a:effectRef idx="0">
            <a:scrgbClr r="0" g="0" b="0"/>
          </a:effectRef>
          <a:fontRef idx="minor"/>
        </p:style>
        <p:txBody>
          <a:bodyPr/>
          <a:lstStyle/>
          <a:p>
            <a:endParaRPr lang="en-US"/>
          </a:p>
        </p:txBody>
      </p:sp>
      <p:grpSp>
        <p:nvGrpSpPr>
          <p:cNvPr id="458" name="Group 9"/>
          <p:cNvGrpSpPr/>
          <p:nvPr/>
        </p:nvGrpSpPr>
        <p:grpSpPr>
          <a:xfrm>
            <a:off x="285120" y="5596560"/>
            <a:ext cx="8923320" cy="1042200"/>
            <a:chOff x="285120" y="5596560"/>
            <a:chExt cx="8923320" cy="1042200"/>
          </a:xfrm>
        </p:grpSpPr>
        <p:pic>
          <p:nvPicPr>
            <p:cNvPr id="459" name="Picture 51"/>
            <p:cNvPicPr/>
            <p:nvPr/>
          </p:nvPicPr>
          <p:blipFill>
            <a:blip r:embed="rId2"/>
            <a:stretch/>
          </p:blipFill>
          <p:spPr>
            <a:xfrm>
              <a:off x="8167680" y="5596560"/>
              <a:ext cx="1040760" cy="1036080"/>
            </a:xfrm>
            <a:prstGeom prst="rect">
              <a:avLst/>
            </a:prstGeom>
            <a:ln>
              <a:solidFill>
                <a:srgbClr val="FFFFFF"/>
              </a:solidFill>
            </a:ln>
          </p:spPr>
        </p:pic>
        <p:pic>
          <p:nvPicPr>
            <p:cNvPr id="460" name="Picture 52"/>
            <p:cNvPicPr/>
            <p:nvPr/>
          </p:nvPicPr>
          <p:blipFill>
            <a:blip r:embed="rId3"/>
            <a:stretch/>
          </p:blipFill>
          <p:spPr>
            <a:xfrm>
              <a:off x="7043040" y="5596560"/>
              <a:ext cx="1045800" cy="1036080"/>
            </a:xfrm>
            <a:prstGeom prst="rect">
              <a:avLst/>
            </a:prstGeom>
            <a:ln>
              <a:solidFill>
                <a:srgbClr val="FFFFFF"/>
              </a:solidFill>
            </a:ln>
          </p:spPr>
        </p:pic>
        <p:pic>
          <p:nvPicPr>
            <p:cNvPr id="461" name="Picture 53"/>
            <p:cNvPicPr/>
            <p:nvPr/>
          </p:nvPicPr>
          <p:blipFill>
            <a:blip r:embed="rId4"/>
            <a:srcRect l="31106" t="3430" r="39851" b="12438"/>
            <a:stretch/>
          </p:blipFill>
          <p:spPr>
            <a:xfrm>
              <a:off x="6001560" y="5596560"/>
              <a:ext cx="962280" cy="1036080"/>
            </a:xfrm>
            <a:prstGeom prst="rect">
              <a:avLst/>
            </a:prstGeom>
            <a:ln>
              <a:solidFill>
                <a:srgbClr val="FFFFFF"/>
              </a:solidFill>
            </a:ln>
          </p:spPr>
        </p:pic>
        <p:pic>
          <p:nvPicPr>
            <p:cNvPr id="462" name="Picture 54"/>
            <p:cNvPicPr/>
            <p:nvPr/>
          </p:nvPicPr>
          <p:blipFill>
            <a:blip r:embed="rId5"/>
            <a:stretch/>
          </p:blipFill>
          <p:spPr>
            <a:xfrm>
              <a:off x="5033880" y="5596560"/>
              <a:ext cx="888840" cy="1036080"/>
            </a:xfrm>
            <a:prstGeom prst="rect">
              <a:avLst/>
            </a:prstGeom>
            <a:ln>
              <a:solidFill>
                <a:srgbClr val="FFFFFF"/>
              </a:solidFill>
            </a:ln>
          </p:spPr>
        </p:pic>
        <p:pic>
          <p:nvPicPr>
            <p:cNvPr id="463" name="Picture 55"/>
            <p:cNvPicPr/>
            <p:nvPr/>
          </p:nvPicPr>
          <p:blipFill>
            <a:blip r:embed="rId6"/>
            <a:stretch/>
          </p:blipFill>
          <p:spPr>
            <a:xfrm>
              <a:off x="2716200" y="5596560"/>
              <a:ext cx="1008720" cy="1042200"/>
            </a:xfrm>
            <a:prstGeom prst="rect">
              <a:avLst/>
            </a:prstGeom>
            <a:ln>
              <a:solidFill>
                <a:srgbClr val="FFFFFF"/>
              </a:solidFill>
            </a:ln>
          </p:spPr>
        </p:pic>
        <p:pic>
          <p:nvPicPr>
            <p:cNvPr id="464" name="Picture 56"/>
            <p:cNvPicPr/>
            <p:nvPr/>
          </p:nvPicPr>
          <p:blipFill>
            <a:blip r:embed="rId7"/>
            <a:stretch/>
          </p:blipFill>
          <p:spPr>
            <a:xfrm>
              <a:off x="3804120" y="5596560"/>
              <a:ext cx="1150920" cy="1042200"/>
            </a:xfrm>
            <a:prstGeom prst="rect">
              <a:avLst/>
            </a:prstGeom>
            <a:ln>
              <a:solidFill>
                <a:srgbClr val="FFFFFF"/>
              </a:solidFill>
            </a:ln>
          </p:spPr>
        </p:pic>
        <p:pic>
          <p:nvPicPr>
            <p:cNvPr id="465" name="Picture 57"/>
            <p:cNvPicPr/>
            <p:nvPr/>
          </p:nvPicPr>
          <p:blipFill>
            <a:blip r:embed="rId8"/>
            <a:srcRect l="25423" t="10130" r="48801" b="55808"/>
            <a:stretch/>
          </p:blipFill>
          <p:spPr>
            <a:xfrm rot="5400000">
              <a:off x="382320" y="5499360"/>
              <a:ext cx="1042200" cy="1236600"/>
            </a:xfrm>
            <a:prstGeom prst="rect">
              <a:avLst/>
            </a:prstGeom>
            <a:ln>
              <a:solidFill>
                <a:srgbClr val="FFFFFF"/>
              </a:solidFill>
            </a:ln>
          </p:spPr>
        </p:pic>
        <p:pic>
          <p:nvPicPr>
            <p:cNvPr id="466" name="Picture 58"/>
            <p:cNvPicPr/>
            <p:nvPr/>
          </p:nvPicPr>
          <p:blipFill>
            <a:blip r:embed="rId9"/>
            <a:stretch/>
          </p:blipFill>
          <p:spPr>
            <a:xfrm>
              <a:off x="1598400" y="5596560"/>
              <a:ext cx="1038960" cy="1042200"/>
            </a:xfrm>
            <a:prstGeom prst="rect">
              <a:avLst/>
            </a:prstGeom>
            <a:ln>
              <a:solidFill>
                <a:srgbClr val="FFFFFF"/>
              </a:solidFill>
            </a:ln>
          </p:spPr>
        </p:pic>
      </p:grpSp>
      <p:sp>
        <p:nvSpPr>
          <p:cNvPr id="467" name="CustomShape 10"/>
          <p:cNvSpPr/>
          <p:nvPr/>
        </p:nvSpPr>
        <p:spPr>
          <a:xfrm>
            <a:off x="1675800" y="1366200"/>
            <a:ext cx="8834400" cy="3099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5000"/>
              </a:lnSpc>
            </a:pPr>
            <a:r>
              <a:rPr lang="en-US" sz="1700" b="0" strike="noStrike" spc="-1">
                <a:solidFill>
                  <a:srgbClr val="24528F"/>
                </a:solidFill>
                <a:latin typeface="Arial"/>
                <a:ea typeface="DejaVu Sans"/>
              </a:rPr>
              <a:t>Providing </a:t>
            </a:r>
            <a:r>
              <a:rPr lang="en-US" sz="1700" b="1" strike="noStrike" spc="-1">
                <a:solidFill>
                  <a:srgbClr val="24528F"/>
                </a:solidFill>
                <a:latin typeface="Arial"/>
                <a:ea typeface="DejaVu Sans"/>
              </a:rPr>
              <a:t>free access to staff expertise and equipment </a:t>
            </a:r>
            <a:r>
              <a:rPr lang="en-US" sz="1700" b="0" strike="noStrike" spc="-1">
                <a:solidFill>
                  <a:srgbClr val="24528F"/>
                </a:solidFill>
                <a:latin typeface="Arial"/>
                <a:ea typeface="DejaVu Sans"/>
              </a:rPr>
              <a:t>if intent is to publish results.</a:t>
            </a:r>
            <a:endParaRPr lang="en-US" sz="1700" b="0" strike="noStrike" spc="-1">
              <a:latin typeface="Arial"/>
            </a:endParaRPr>
          </a:p>
        </p:txBody>
      </p:sp>
      <p:sp>
        <p:nvSpPr>
          <p:cNvPr id="468" name="CustomShape 11"/>
          <p:cNvSpPr/>
          <p:nvPr/>
        </p:nvSpPr>
        <p:spPr>
          <a:xfrm>
            <a:off x="411120" y="4781160"/>
            <a:ext cx="2282760" cy="41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en-US" sz="2400" b="0" u="sng" strike="noStrike" spc="-1">
                <a:solidFill>
                  <a:srgbClr val="24528F"/>
                </a:solidFill>
                <a:uFillTx/>
                <a:latin typeface="Arial"/>
                <a:ea typeface="DejaVu Sans"/>
              </a:rPr>
              <a:t>cnms.ornl.gov</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18706-7731-4D0D-339A-8A170FED8AB3}"/>
              </a:ext>
            </a:extLst>
          </p:cNvPr>
          <p:cNvSpPr>
            <a:spLocks noGrp="1"/>
          </p:cNvSpPr>
          <p:nvPr>
            <p:ph type="title"/>
          </p:nvPr>
        </p:nvSpPr>
        <p:spPr/>
        <p:txBody>
          <a:bodyPr/>
          <a:lstStyle/>
          <a:p>
            <a:r>
              <a:rPr lang="en-US" dirty="0"/>
              <a:t>Acknowledgements	</a:t>
            </a:r>
          </a:p>
        </p:txBody>
      </p:sp>
      <p:sp>
        <p:nvSpPr>
          <p:cNvPr id="3" name="Content Placeholder 2">
            <a:extLst>
              <a:ext uri="{FF2B5EF4-FFF2-40B4-BE49-F238E27FC236}">
                <a16:creationId xmlns:a16="http://schemas.microsoft.com/office/drawing/2014/main" id="{5B7B05E8-0DCE-0899-7394-73424502D3C2}"/>
              </a:ext>
            </a:extLst>
          </p:cNvPr>
          <p:cNvSpPr>
            <a:spLocks noGrp="1"/>
          </p:cNvSpPr>
          <p:nvPr>
            <p:ph idx="1"/>
          </p:nvPr>
        </p:nvSpPr>
        <p:spPr>
          <a:xfrm>
            <a:off x="361252" y="1811874"/>
            <a:ext cx="11492432" cy="4061829"/>
          </a:xfrm>
        </p:spPr>
        <p:txBody>
          <a:bodyPr/>
          <a:lstStyle/>
          <a:p>
            <a:r>
              <a:rPr lang="en-US" dirty="0"/>
              <a:t>This work was supported by the U.S. Department of Energy, Office of Basic Energy Sciences, Division of Materials Sciences and Engineering. Experiments were performed at the Center for Nanophase Materials Sciences (CNMS), a U.S. DOE Office of Science User Facility at Oak Ridge National Laboratory (ORNL). </a:t>
            </a:r>
          </a:p>
          <a:p>
            <a:r>
              <a:rPr lang="en-US" dirty="0"/>
              <a:t>Collaborations with, Waviks Inc., Quantum Detectors and Nion Co. are gratefully acknowledged. </a:t>
            </a:r>
          </a:p>
          <a:p>
            <a:r>
              <a:rPr lang="en-US" dirty="0"/>
              <a:t>Includes contributions from:</a:t>
            </a:r>
          </a:p>
          <a:p>
            <a:r>
              <a:rPr lang="en-US" dirty="0"/>
              <a:t>Ondrej Dyck, Alexander Reifsnyder, Jacob Swett, Mina Yoon, Stephen Jesse, Miaofang Chi, Maxim Ziatdinov, David Lingerfelt, Ray Unocic, Bethany Hudak, Sergei Kalinin, Albina Borisevich, </a:t>
            </a:r>
            <a:r>
              <a:rPr lang="en-US" dirty="0" err="1"/>
              <a:t>Songkil</a:t>
            </a:r>
            <a:r>
              <a:rPr lang="en-US" dirty="0"/>
              <a:t> Kim, Cheng Zhang, Philip Rack, Jason Fowlkes, Bobby Sumpter, Elisa Jimenez-</a:t>
            </a:r>
            <a:r>
              <a:rPr lang="en-US" dirty="0" err="1"/>
              <a:t>Izal</a:t>
            </a:r>
            <a:r>
              <a:rPr lang="en-US" dirty="0"/>
              <a:t>, Ivan Kravchenko, Leslie Wilson, Ivan Vlassiouk, Ryo Ishikawa, Sangmoon Yoon, Ho Nyung Lee, Yueming Guo, Lizhi Zhang, Sinchul Yeom, Sarah Dillender, Dale Hensley, Jan Mol, Dave Geohegan, Toma Susi, Alexander Markevich, Steven Stevenson, Harry Dorn, Tanisha Richardson, Wu Zhou, Mathieu Benoit, Jordan Hachtel</a:t>
            </a:r>
          </a:p>
          <a:p>
            <a:endParaRPr lang="en-US" dirty="0"/>
          </a:p>
          <a:p>
            <a:r>
              <a:rPr lang="en-US" dirty="0"/>
              <a:t>Slides for: SRF Frontiers Workshop at Jefferson Lab, 2025/11/14</a:t>
            </a:r>
          </a:p>
          <a:p>
            <a:endParaRPr lang="en-US" dirty="0"/>
          </a:p>
          <a:p>
            <a:r>
              <a:rPr lang="en-US" dirty="0"/>
              <a:t> </a:t>
            </a:r>
          </a:p>
          <a:p>
            <a:endParaRPr lang="en-US" dirty="0"/>
          </a:p>
          <a:p>
            <a:endParaRPr lang="en-US" dirty="0"/>
          </a:p>
        </p:txBody>
      </p:sp>
    </p:spTree>
    <p:extLst>
      <p:ext uri="{BB962C8B-B14F-4D97-AF65-F5344CB8AC3E}">
        <p14:creationId xmlns:p14="http://schemas.microsoft.com/office/powerpoint/2010/main" val="3832127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ED49-2138-6083-B076-1BD22FDDA5E6}"/>
              </a:ext>
            </a:extLst>
          </p:cNvPr>
          <p:cNvSpPr>
            <a:spLocks noGrp="1"/>
          </p:cNvSpPr>
          <p:nvPr>
            <p:ph type="title"/>
          </p:nvPr>
        </p:nvSpPr>
        <p:spPr/>
        <p:txBody>
          <a:bodyPr/>
          <a:lstStyle/>
          <a:p>
            <a:r>
              <a:rPr lang="en-US" dirty="0"/>
              <a:t>Scanning Transmission Electron Microscopy</a:t>
            </a:r>
          </a:p>
        </p:txBody>
      </p:sp>
      <p:sp>
        <p:nvSpPr>
          <p:cNvPr id="5" name="Slide Number Placeholder 4">
            <a:extLst>
              <a:ext uri="{FF2B5EF4-FFF2-40B4-BE49-F238E27FC236}">
                <a16:creationId xmlns:a16="http://schemas.microsoft.com/office/drawing/2014/main" id="{2FDBC465-CAA7-6ED5-03BF-341ACA0D61B8}"/>
              </a:ext>
            </a:extLst>
          </p:cNvPr>
          <p:cNvSpPr>
            <a:spLocks noGrp="1"/>
          </p:cNvSpPr>
          <p:nvPr>
            <p:ph type="sldNum" sz="quarter" idx="12"/>
          </p:nvPr>
        </p:nvSpPr>
        <p:spPr/>
        <p:txBody>
          <a:bodyPr/>
          <a:lstStyle/>
          <a:p>
            <a:fld id="{D3316F3B-2B9A-478A-ACCE-C7BDFF641483}" type="slidenum">
              <a:rPr lang="en-US" smtClean="0"/>
              <a:t>3</a:t>
            </a:fld>
            <a:endParaRPr lang="en-US"/>
          </a:p>
        </p:txBody>
      </p:sp>
      <p:pic>
        <p:nvPicPr>
          <p:cNvPr id="6" name="Picture 5" descr="A picture containing text, table&#10;&#10;AI-generated content may be incorrect.">
            <a:extLst>
              <a:ext uri="{FF2B5EF4-FFF2-40B4-BE49-F238E27FC236}">
                <a16:creationId xmlns:a16="http://schemas.microsoft.com/office/drawing/2014/main" id="{A2522705-94AD-F9FB-D3D7-525C5A181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92" y="1425967"/>
            <a:ext cx="3192370" cy="4256493"/>
          </a:xfrm>
          <a:prstGeom prst="rect">
            <a:avLst/>
          </a:prstGeom>
        </p:spPr>
      </p:pic>
      <p:sp>
        <p:nvSpPr>
          <p:cNvPr id="7" name="TextBox 6">
            <a:extLst>
              <a:ext uri="{FF2B5EF4-FFF2-40B4-BE49-F238E27FC236}">
                <a16:creationId xmlns:a16="http://schemas.microsoft.com/office/drawing/2014/main" id="{F536DA05-DC1F-29F1-D04E-43BFE26117E2}"/>
              </a:ext>
            </a:extLst>
          </p:cNvPr>
          <p:cNvSpPr txBox="1"/>
          <p:nvPr/>
        </p:nvSpPr>
        <p:spPr>
          <a:xfrm>
            <a:off x="322106" y="2551863"/>
            <a:ext cx="1719823" cy="646331"/>
          </a:xfrm>
          <a:prstGeom prst="rect">
            <a:avLst/>
          </a:prstGeom>
          <a:noFill/>
        </p:spPr>
        <p:txBody>
          <a:bodyPr wrap="square" rtlCol="0">
            <a:spAutoFit/>
          </a:bodyPr>
          <a:lstStyle/>
          <a:p>
            <a:r>
              <a:rPr lang="en-US" dirty="0"/>
              <a:t>Scan over sample</a:t>
            </a:r>
          </a:p>
        </p:txBody>
      </p:sp>
      <p:sp>
        <p:nvSpPr>
          <p:cNvPr id="8" name="TextBox 7">
            <a:extLst>
              <a:ext uri="{FF2B5EF4-FFF2-40B4-BE49-F238E27FC236}">
                <a16:creationId xmlns:a16="http://schemas.microsoft.com/office/drawing/2014/main" id="{6FE3C446-C62C-E85C-3B9B-BB7809E50653}"/>
              </a:ext>
            </a:extLst>
          </p:cNvPr>
          <p:cNvSpPr txBox="1"/>
          <p:nvPr/>
        </p:nvSpPr>
        <p:spPr>
          <a:xfrm>
            <a:off x="909096" y="1205032"/>
            <a:ext cx="2033946" cy="369332"/>
          </a:xfrm>
          <a:prstGeom prst="rect">
            <a:avLst/>
          </a:prstGeom>
          <a:noFill/>
        </p:spPr>
        <p:txBody>
          <a:bodyPr wrap="square" rtlCol="0">
            <a:spAutoFit/>
          </a:bodyPr>
          <a:lstStyle/>
          <a:p>
            <a:r>
              <a:rPr lang="en-US" dirty="0"/>
              <a:t>Pixelated detector</a:t>
            </a:r>
          </a:p>
        </p:txBody>
      </p:sp>
      <p:sp>
        <p:nvSpPr>
          <p:cNvPr id="9" name="TextBox 8">
            <a:extLst>
              <a:ext uri="{FF2B5EF4-FFF2-40B4-BE49-F238E27FC236}">
                <a16:creationId xmlns:a16="http://schemas.microsoft.com/office/drawing/2014/main" id="{E4AC0473-1D89-9772-D04A-AFEE24EBC8EE}"/>
              </a:ext>
            </a:extLst>
          </p:cNvPr>
          <p:cNvSpPr txBox="1"/>
          <p:nvPr/>
        </p:nvSpPr>
        <p:spPr>
          <a:xfrm>
            <a:off x="2478616" y="3840937"/>
            <a:ext cx="1063887" cy="369332"/>
          </a:xfrm>
          <a:prstGeom prst="rect">
            <a:avLst/>
          </a:prstGeom>
          <a:noFill/>
        </p:spPr>
        <p:txBody>
          <a:bodyPr wrap="square" rtlCol="0">
            <a:spAutoFit/>
          </a:bodyPr>
          <a:lstStyle/>
          <a:p>
            <a:r>
              <a:rPr lang="en-US" dirty="0"/>
              <a:t>Lens</a:t>
            </a:r>
          </a:p>
        </p:txBody>
      </p:sp>
      <p:sp>
        <p:nvSpPr>
          <p:cNvPr id="10" name="TextBox 9">
            <a:extLst>
              <a:ext uri="{FF2B5EF4-FFF2-40B4-BE49-F238E27FC236}">
                <a16:creationId xmlns:a16="http://schemas.microsoft.com/office/drawing/2014/main" id="{9DC6C3B9-7621-0BCA-5C53-1B67EA0E1675}"/>
              </a:ext>
            </a:extLst>
          </p:cNvPr>
          <p:cNvSpPr txBox="1"/>
          <p:nvPr/>
        </p:nvSpPr>
        <p:spPr>
          <a:xfrm>
            <a:off x="778758" y="4822026"/>
            <a:ext cx="1063887" cy="646331"/>
          </a:xfrm>
          <a:prstGeom prst="rect">
            <a:avLst/>
          </a:prstGeom>
          <a:noFill/>
        </p:spPr>
        <p:txBody>
          <a:bodyPr wrap="square" rtlCol="0">
            <a:spAutoFit/>
          </a:bodyPr>
          <a:lstStyle/>
          <a:p>
            <a:r>
              <a:rPr lang="en-US" dirty="0"/>
              <a:t>Electron</a:t>
            </a:r>
          </a:p>
          <a:p>
            <a:r>
              <a:rPr lang="en-US" dirty="0"/>
              <a:t>beam</a:t>
            </a:r>
          </a:p>
        </p:txBody>
      </p:sp>
      <p:cxnSp>
        <p:nvCxnSpPr>
          <p:cNvPr id="11" name="Straight Arrow Connector 10">
            <a:extLst>
              <a:ext uri="{FF2B5EF4-FFF2-40B4-BE49-F238E27FC236}">
                <a16:creationId xmlns:a16="http://schemas.microsoft.com/office/drawing/2014/main" id="{4EB33836-2559-F4F7-848B-CF1F45D10E90}"/>
              </a:ext>
            </a:extLst>
          </p:cNvPr>
          <p:cNvCxnSpPr/>
          <p:nvPr/>
        </p:nvCxnSpPr>
        <p:spPr>
          <a:xfrm flipV="1">
            <a:off x="799637" y="4899404"/>
            <a:ext cx="0" cy="4846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5" name="Content Placeholder 3">
            <a:extLst>
              <a:ext uri="{FF2B5EF4-FFF2-40B4-BE49-F238E27FC236}">
                <a16:creationId xmlns:a16="http://schemas.microsoft.com/office/drawing/2014/main" id="{53CB8BDB-5DE3-A6CD-2351-CEE625E3D6B3}"/>
              </a:ext>
            </a:extLst>
          </p:cNvPr>
          <p:cNvPicPr>
            <a:picLocks noChangeAspect="1"/>
          </p:cNvPicPr>
          <p:nvPr/>
        </p:nvPicPr>
        <p:blipFill>
          <a:blip r:embed="rId4" cstate="print">
            <a:extLst>
              <a:ext uri="{28A0092B-C50C-407E-A947-70E740481C1C}">
                <a14:useLocalDpi xmlns:a14="http://schemas.microsoft.com/office/drawing/2010/main" val="0"/>
              </a:ext>
            </a:extLst>
          </a:blip>
          <a:srcRect l="1" r="60386"/>
          <a:stretch>
            <a:fillRect/>
          </a:stretch>
        </p:blipFill>
        <p:spPr>
          <a:xfrm>
            <a:off x="3574514" y="910000"/>
            <a:ext cx="4480560" cy="5073740"/>
          </a:xfrm>
          <a:prstGeom prst="rect">
            <a:avLst/>
          </a:prstGeom>
        </p:spPr>
      </p:pic>
      <p:sp>
        <p:nvSpPr>
          <p:cNvPr id="16" name="Rectangle 15">
            <a:extLst>
              <a:ext uri="{FF2B5EF4-FFF2-40B4-BE49-F238E27FC236}">
                <a16:creationId xmlns:a16="http://schemas.microsoft.com/office/drawing/2014/main" id="{D6651D0A-019B-D56C-4D71-A7555B49A514}"/>
              </a:ext>
            </a:extLst>
          </p:cNvPr>
          <p:cNvSpPr/>
          <p:nvPr/>
        </p:nvSpPr>
        <p:spPr>
          <a:xfrm>
            <a:off x="3156358" y="6049223"/>
            <a:ext cx="5250092" cy="369332"/>
          </a:xfrm>
          <a:prstGeom prst="rect">
            <a:avLst/>
          </a:prstGeom>
        </p:spPr>
        <p:txBody>
          <a:bodyPr wrap="none">
            <a:spAutoFit/>
          </a:bodyPr>
          <a:lstStyle/>
          <a:p>
            <a:r>
              <a:rPr lang="en-US" dirty="0"/>
              <a:t>J.M. Ok </a:t>
            </a:r>
            <a:r>
              <a:rPr lang="en-US" i="1" dirty="0"/>
              <a:t>et al. </a:t>
            </a:r>
            <a:r>
              <a:rPr lang="en-US" dirty="0"/>
              <a:t>APL Materials 8 (5), 051104 (2020)</a:t>
            </a:r>
          </a:p>
        </p:txBody>
      </p:sp>
      <p:pic>
        <p:nvPicPr>
          <p:cNvPr id="19" name="Content Placeholder 3">
            <a:extLst>
              <a:ext uri="{FF2B5EF4-FFF2-40B4-BE49-F238E27FC236}">
                <a16:creationId xmlns:a16="http://schemas.microsoft.com/office/drawing/2014/main" id="{6BF7201D-8054-6F5C-DEE6-87A154158FAB}"/>
              </a:ext>
            </a:extLst>
          </p:cNvPr>
          <p:cNvPicPr>
            <a:picLocks noChangeAspect="1"/>
          </p:cNvPicPr>
          <p:nvPr/>
        </p:nvPicPr>
        <p:blipFill>
          <a:blip r:embed="rId4" cstate="print">
            <a:extLst>
              <a:ext uri="{28A0092B-C50C-407E-A947-70E740481C1C}">
                <a14:useLocalDpi xmlns:a14="http://schemas.microsoft.com/office/drawing/2010/main" val="0"/>
              </a:ext>
            </a:extLst>
          </a:blip>
          <a:srcRect l="79090" r="-109"/>
          <a:stretch>
            <a:fillRect/>
          </a:stretch>
        </p:blipFill>
        <p:spPr>
          <a:xfrm>
            <a:off x="8909125" y="910000"/>
            <a:ext cx="2377440" cy="5073740"/>
          </a:xfrm>
          <a:prstGeom prst="rect">
            <a:avLst/>
          </a:prstGeom>
        </p:spPr>
      </p:pic>
      <p:sp>
        <p:nvSpPr>
          <p:cNvPr id="20" name="Rectangle 19">
            <a:extLst>
              <a:ext uri="{FF2B5EF4-FFF2-40B4-BE49-F238E27FC236}">
                <a16:creationId xmlns:a16="http://schemas.microsoft.com/office/drawing/2014/main" id="{1A1789A1-F40F-296B-21EF-100CF81F160B}"/>
              </a:ext>
            </a:extLst>
          </p:cNvPr>
          <p:cNvSpPr/>
          <p:nvPr/>
        </p:nvSpPr>
        <p:spPr>
          <a:xfrm flipH="1">
            <a:off x="8909125" y="5948000"/>
            <a:ext cx="3028884" cy="584775"/>
          </a:xfrm>
          <a:prstGeom prst="rect">
            <a:avLst/>
          </a:prstGeom>
        </p:spPr>
        <p:txBody>
          <a:bodyPr wrap="square">
            <a:spAutoFit/>
          </a:bodyPr>
          <a:lstStyle/>
          <a:p>
            <a:r>
              <a:rPr lang="en-US" sz="1600" dirty="0"/>
              <a:t>Buffer layer (CuCrO</a:t>
            </a:r>
            <a:r>
              <a:rPr lang="en-US" sz="1600" baseline="-25000" dirty="0"/>
              <a:t>2</a:t>
            </a:r>
            <a:r>
              <a:rPr lang="en-US" sz="1600" dirty="0"/>
              <a:t>) essential for single phase growth</a:t>
            </a:r>
          </a:p>
        </p:txBody>
      </p:sp>
    </p:spTree>
    <p:extLst>
      <p:ext uri="{BB962C8B-B14F-4D97-AF65-F5344CB8AC3E}">
        <p14:creationId xmlns:p14="http://schemas.microsoft.com/office/powerpoint/2010/main" val="202606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Perfect Len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67000" y="914400"/>
            <a:ext cx="6019800" cy="4514850"/>
          </a:xfrm>
          <a:noFill/>
        </p:spPr>
      </p:pic>
      <p:sp>
        <p:nvSpPr>
          <p:cNvPr id="10245" name="Text Box 4"/>
          <p:cNvSpPr txBox="1">
            <a:spLocks noChangeArrowheads="1"/>
          </p:cNvSpPr>
          <p:nvPr/>
        </p:nvSpPr>
        <p:spPr bwMode="auto">
          <a:xfrm>
            <a:off x="2667000" y="5638801"/>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000" dirty="0">
                <a:cs typeface="Arial" panose="020B0604020202020204" pitchFamily="34" charset="0"/>
              </a:rPr>
              <a:t>Ideal lens is diffraction limited:</a:t>
            </a:r>
          </a:p>
          <a:p>
            <a:pPr eaLnBrk="1" hangingPunct="1">
              <a:spcBef>
                <a:spcPct val="50000"/>
              </a:spcBef>
            </a:pPr>
            <a:r>
              <a:rPr lang="en-US" altLang="en-US" sz="2000" i="1" dirty="0">
                <a:cs typeface="Arial" panose="020B0604020202020204" pitchFamily="34" charset="0"/>
              </a:rPr>
              <a:t>Higher energies reduce wavelength</a:t>
            </a:r>
            <a:endParaRPr lang="el-GR" altLang="en-US" sz="2000" i="1" dirty="0">
              <a:cs typeface="Arial" panose="020B0604020202020204" pitchFamily="34" charset="0"/>
            </a:endParaRPr>
          </a:p>
        </p:txBody>
      </p:sp>
      <p:sp>
        <p:nvSpPr>
          <p:cNvPr id="10246" name="Text Box 5"/>
          <p:cNvSpPr txBox="1">
            <a:spLocks noChangeArrowheads="1"/>
          </p:cNvSpPr>
          <p:nvPr/>
        </p:nvSpPr>
        <p:spPr bwMode="auto">
          <a:xfrm>
            <a:off x="8077200" y="23304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600">
                <a:solidFill>
                  <a:srgbClr val="FF0000"/>
                </a:solidFill>
              </a:rPr>
              <a:t>High-angle rays</a:t>
            </a:r>
            <a:endParaRPr lang="en-GB" altLang="en-US" sz="1600">
              <a:solidFill>
                <a:srgbClr val="FF0000"/>
              </a:solidFill>
            </a:endParaRPr>
          </a:p>
        </p:txBody>
      </p:sp>
      <p:sp>
        <p:nvSpPr>
          <p:cNvPr id="10247" name="Text Box 6"/>
          <p:cNvSpPr txBox="1">
            <a:spLocks noChangeArrowheads="1"/>
          </p:cNvSpPr>
          <p:nvPr/>
        </p:nvSpPr>
        <p:spPr bwMode="auto">
          <a:xfrm>
            <a:off x="5946776" y="4114800"/>
            <a:ext cx="10636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t>Minimum  probe diameter</a:t>
            </a:r>
            <a:endParaRPr lang="en-GB" altLang="en-US" sz="1400"/>
          </a:p>
        </p:txBody>
      </p:sp>
      <p:sp>
        <p:nvSpPr>
          <p:cNvPr id="10248" name="Line 7"/>
          <p:cNvSpPr>
            <a:spLocks noChangeShapeType="1"/>
          </p:cNvSpPr>
          <p:nvPr/>
        </p:nvSpPr>
        <p:spPr bwMode="auto">
          <a:xfrm flipV="1">
            <a:off x="6629400" y="3429000"/>
            <a:ext cx="457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9" name="Text Box 8"/>
          <p:cNvSpPr txBox="1">
            <a:spLocks noChangeArrowheads="1"/>
          </p:cNvSpPr>
          <p:nvPr/>
        </p:nvSpPr>
        <p:spPr bwMode="auto">
          <a:xfrm>
            <a:off x="2590800" y="2209801"/>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t>Point source</a:t>
            </a:r>
            <a:endParaRPr lang="en-GB" altLang="en-US" sz="1600"/>
          </a:p>
        </p:txBody>
      </p:sp>
      <p:sp>
        <p:nvSpPr>
          <p:cNvPr id="10250" name="Line 9"/>
          <p:cNvSpPr>
            <a:spLocks noChangeShapeType="1"/>
          </p:cNvSpPr>
          <p:nvPr/>
        </p:nvSpPr>
        <p:spPr bwMode="auto">
          <a:xfrm flipH="1" flipV="1">
            <a:off x="4876800" y="1447800"/>
            <a:ext cx="0" cy="35052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1" name="Text Box 10"/>
          <p:cNvSpPr txBox="1">
            <a:spLocks noChangeArrowheads="1"/>
          </p:cNvSpPr>
          <p:nvPr/>
        </p:nvSpPr>
        <p:spPr bwMode="auto">
          <a:xfrm>
            <a:off x="8077200" y="28194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600">
                <a:solidFill>
                  <a:srgbClr val="0000FF"/>
                </a:solidFill>
              </a:rPr>
              <a:t>Low-angle rays</a:t>
            </a:r>
            <a:endParaRPr lang="en-GB" altLang="en-US" sz="1600">
              <a:solidFill>
                <a:srgbClr val="0000FF"/>
              </a:solidFill>
            </a:endParaRPr>
          </a:p>
        </p:txBody>
      </p:sp>
      <p:sp>
        <p:nvSpPr>
          <p:cNvPr id="10252" name="Text Box 11"/>
          <p:cNvSpPr txBox="1">
            <a:spLocks noChangeArrowheads="1"/>
          </p:cNvSpPr>
          <p:nvPr/>
        </p:nvSpPr>
        <p:spPr bwMode="auto">
          <a:xfrm>
            <a:off x="4038601" y="1066800"/>
            <a:ext cx="1554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t>Objective lens</a:t>
            </a:r>
            <a:endParaRPr lang="en-GB" altLang="en-US" sz="1600"/>
          </a:p>
        </p:txBody>
      </p:sp>
      <p:sp>
        <p:nvSpPr>
          <p:cNvPr id="10253" name="Text Box 12"/>
          <p:cNvSpPr txBox="1">
            <a:spLocks noChangeArrowheads="1"/>
          </p:cNvSpPr>
          <p:nvPr/>
        </p:nvSpPr>
        <p:spPr bwMode="auto">
          <a:xfrm>
            <a:off x="6677026" y="4810126"/>
            <a:ext cx="1228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solidFill>
                  <a:srgbClr val="187534"/>
                </a:solidFill>
              </a:rPr>
              <a:t>Gaussian focal plane</a:t>
            </a:r>
            <a:endParaRPr lang="en-GB" altLang="en-US" sz="1600">
              <a:solidFill>
                <a:srgbClr val="187534"/>
              </a:solidFill>
            </a:endParaRPr>
          </a:p>
        </p:txBody>
      </p:sp>
      <p:sp>
        <p:nvSpPr>
          <p:cNvPr id="10254" name="Line 13"/>
          <p:cNvSpPr>
            <a:spLocks noChangeShapeType="1"/>
          </p:cNvSpPr>
          <p:nvPr/>
        </p:nvSpPr>
        <p:spPr bwMode="auto">
          <a:xfrm>
            <a:off x="3157538" y="2819400"/>
            <a:ext cx="82550" cy="260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5" name="Rectangle 14"/>
          <p:cNvSpPr>
            <a:spLocks noChangeArrowheads="1"/>
          </p:cNvSpPr>
          <p:nvPr/>
        </p:nvSpPr>
        <p:spPr bwMode="auto">
          <a:xfrm>
            <a:off x="3886200" y="1524000"/>
            <a:ext cx="76200" cy="914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6" name="Rectangle 15"/>
          <p:cNvSpPr>
            <a:spLocks noChangeArrowheads="1"/>
          </p:cNvSpPr>
          <p:nvPr/>
        </p:nvSpPr>
        <p:spPr bwMode="auto">
          <a:xfrm>
            <a:off x="3886200" y="3886200"/>
            <a:ext cx="76200" cy="914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257" name="Text Box 16"/>
          <p:cNvSpPr txBox="1">
            <a:spLocks noChangeArrowheads="1"/>
          </p:cNvSpPr>
          <p:nvPr/>
        </p:nvSpPr>
        <p:spPr bwMode="auto">
          <a:xfrm>
            <a:off x="3124201" y="4862513"/>
            <a:ext cx="1554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t>Aperture</a:t>
            </a:r>
            <a:endParaRPr lang="en-GB" altLang="en-US" sz="1600"/>
          </a:p>
        </p:txBody>
      </p:sp>
      <p:sp>
        <p:nvSpPr>
          <p:cNvPr id="10258" name="Line 17"/>
          <p:cNvSpPr>
            <a:spLocks noChangeShapeType="1"/>
          </p:cNvSpPr>
          <p:nvPr/>
        </p:nvSpPr>
        <p:spPr bwMode="auto">
          <a:xfrm>
            <a:off x="7239000" y="1828800"/>
            <a:ext cx="0" cy="3017838"/>
          </a:xfrm>
          <a:prstGeom prst="line">
            <a:avLst/>
          </a:prstGeom>
          <a:noFill/>
          <a:ln w="9525">
            <a:solidFill>
              <a:srgbClr val="187534"/>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0242" name="Object 18"/>
          <p:cNvGraphicFramePr>
            <a:graphicFrameLocks noChangeAspect="1"/>
          </p:cNvGraphicFramePr>
          <p:nvPr/>
        </p:nvGraphicFramePr>
        <p:xfrm>
          <a:off x="7620000" y="5486400"/>
          <a:ext cx="1149350" cy="831850"/>
        </p:xfrm>
        <a:graphic>
          <a:graphicData uri="http://schemas.openxmlformats.org/presentationml/2006/ole">
            <mc:AlternateContent xmlns:mc="http://schemas.openxmlformats.org/markup-compatibility/2006">
              <mc:Choice xmlns:v="urn:schemas-microsoft-com:vml" Requires="v">
                <p:oleObj name="Equation" r:id="rId4" imgW="495300" imgH="393700" progId="Equation.DSMT4">
                  <p:embed/>
                </p:oleObj>
              </mc:Choice>
              <mc:Fallback>
                <p:oleObj name="Equation" r:id="rId4" imgW="495300" imgH="393700" progId="Equation.DSMT4">
                  <p:embed/>
                  <p:pic>
                    <p:nvPicPr>
                      <p:cNvPr id="10242"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486400"/>
                        <a:ext cx="1149350"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itle 2">
            <a:extLst>
              <a:ext uri="{FF2B5EF4-FFF2-40B4-BE49-F238E27FC236}">
                <a16:creationId xmlns:a16="http://schemas.microsoft.com/office/drawing/2014/main" id="{BC796744-B252-45F5-A41B-068ADE76C35A}"/>
              </a:ext>
            </a:extLst>
          </p:cNvPr>
          <p:cNvSpPr>
            <a:spLocks noGrp="1"/>
          </p:cNvSpPr>
          <p:nvPr>
            <p:ph type="title"/>
          </p:nvPr>
        </p:nvSpPr>
        <p:spPr>
          <a:xfrm>
            <a:off x="4343400" y="236537"/>
            <a:ext cx="5638800" cy="1325563"/>
          </a:xfrm>
        </p:spPr>
        <p:txBody>
          <a:bodyPr/>
          <a:lstStyle/>
          <a:p>
            <a:r>
              <a:rPr lang="en-US" dirty="0"/>
              <a:t>Ideal lens</a:t>
            </a:r>
          </a:p>
        </p:txBody>
      </p:sp>
      <p:sp>
        <p:nvSpPr>
          <p:cNvPr id="5" name="TextBox 4">
            <a:extLst>
              <a:ext uri="{FF2B5EF4-FFF2-40B4-BE49-F238E27FC236}">
                <a16:creationId xmlns:a16="http://schemas.microsoft.com/office/drawing/2014/main" id="{AD232FEF-C2F7-90E1-4F42-206EE2A84066}"/>
              </a:ext>
            </a:extLst>
          </p:cNvPr>
          <p:cNvSpPr txBox="1"/>
          <p:nvPr/>
        </p:nvSpPr>
        <p:spPr>
          <a:xfrm>
            <a:off x="9665871" y="4190822"/>
            <a:ext cx="1890677" cy="1200329"/>
          </a:xfrm>
          <a:prstGeom prst="rect">
            <a:avLst/>
          </a:prstGeom>
          <a:noFill/>
        </p:spPr>
        <p:txBody>
          <a:bodyPr wrap="square" rtlCol="0">
            <a:spAutoFit/>
          </a:bodyPr>
          <a:lstStyle/>
          <a:p>
            <a:r>
              <a:rPr lang="en-US" i="1" dirty="0"/>
              <a:t>Source size needs to be small or be demagnified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s L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144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2400300" y="5462826"/>
            <a:ext cx="78486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000" dirty="0">
                <a:cs typeface="Arial" panose="020B0604020202020204" pitchFamily="34" charset="0"/>
              </a:rPr>
              <a:t>Real lens is limited by aberrations to ~ 50 wavelengths</a:t>
            </a:r>
          </a:p>
          <a:p>
            <a:pPr eaLnBrk="1" hangingPunct="1">
              <a:spcBef>
                <a:spcPct val="50000"/>
              </a:spcBef>
            </a:pPr>
            <a:r>
              <a:rPr lang="en-US" altLang="en-US" sz="2000" dirty="0">
                <a:cs typeface="Arial" panose="020B0604020202020204" pitchFamily="34" charset="0"/>
              </a:rPr>
              <a:t>Scherzer Theorem (1936) – Correction ideas (1947)</a:t>
            </a:r>
          </a:p>
        </p:txBody>
      </p:sp>
      <p:sp>
        <p:nvSpPr>
          <p:cNvPr id="54277" name="Text Box 5"/>
          <p:cNvSpPr txBox="1">
            <a:spLocks noChangeArrowheads="1"/>
          </p:cNvSpPr>
          <p:nvPr/>
        </p:nvSpPr>
        <p:spPr bwMode="auto">
          <a:xfrm>
            <a:off x="8077200" y="17526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600">
                <a:solidFill>
                  <a:srgbClr val="FF0000"/>
                </a:solidFill>
              </a:rPr>
              <a:t>High-angle rays</a:t>
            </a:r>
            <a:endParaRPr lang="en-GB" altLang="en-US" sz="1600">
              <a:solidFill>
                <a:srgbClr val="FF0000"/>
              </a:solidFill>
            </a:endParaRPr>
          </a:p>
        </p:txBody>
      </p:sp>
      <p:sp>
        <p:nvSpPr>
          <p:cNvPr id="54278" name="Text Box 6"/>
          <p:cNvSpPr txBox="1">
            <a:spLocks noChangeArrowheads="1"/>
          </p:cNvSpPr>
          <p:nvPr/>
        </p:nvSpPr>
        <p:spPr bwMode="auto">
          <a:xfrm>
            <a:off x="5946776" y="4114800"/>
            <a:ext cx="10636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400"/>
              <a:t>Minimum  probe diameter</a:t>
            </a:r>
            <a:endParaRPr lang="en-GB" altLang="en-US" sz="1400"/>
          </a:p>
        </p:txBody>
      </p:sp>
      <p:sp>
        <p:nvSpPr>
          <p:cNvPr id="54279" name="Line 7"/>
          <p:cNvSpPr>
            <a:spLocks noChangeShapeType="1"/>
          </p:cNvSpPr>
          <p:nvPr/>
        </p:nvSpPr>
        <p:spPr bwMode="auto">
          <a:xfrm flipH="1" flipV="1">
            <a:off x="6553200" y="3505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0" name="Text Box 8"/>
          <p:cNvSpPr txBox="1">
            <a:spLocks noChangeArrowheads="1"/>
          </p:cNvSpPr>
          <p:nvPr/>
        </p:nvSpPr>
        <p:spPr bwMode="auto">
          <a:xfrm>
            <a:off x="2590800" y="2209801"/>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t>Point source</a:t>
            </a:r>
            <a:endParaRPr lang="en-GB" altLang="en-US" sz="1600"/>
          </a:p>
        </p:txBody>
      </p:sp>
      <p:sp>
        <p:nvSpPr>
          <p:cNvPr id="54281" name="Line 9"/>
          <p:cNvSpPr>
            <a:spLocks noChangeShapeType="1"/>
          </p:cNvSpPr>
          <p:nvPr/>
        </p:nvSpPr>
        <p:spPr bwMode="auto">
          <a:xfrm flipH="1" flipV="1">
            <a:off x="4876800" y="1447800"/>
            <a:ext cx="0" cy="35052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2" name="Line 10"/>
          <p:cNvSpPr>
            <a:spLocks noChangeShapeType="1"/>
          </p:cNvSpPr>
          <p:nvPr/>
        </p:nvSpPr>
        <p:spPr bwMode="auto">
          <a:xfrm>
            <a:off x="7239000" y="1828800"/>
            <a:ext cx="0" cy="3017838"/>
          </a:xfrm>
          <a:prstGeom prst="line">
            <a:avLst/>
          </a:prstGeom>
          <a:noFill/>
          <a:ln w="9525">
            <a:solidFill>
              <a:srgbClr val="1875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83" name="Text Box 11"/>
          <p:cNvSpPr txBox="1">
            <a:spLocks noChangeArrowheads="1"/>
          </p:cNvSpPr>
          <p:nvPr/>
        </p:nvSpPr>
        <p:spPr bwMode="auto">
          <a:xfrm>
            <a:off x="8077200" y="28194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600">
                <a:solidFill>
                  <a:srgbClr val="0000FF"/>
                </a:solidFill>
              </a:rPr>
              <a:t>Low-angle rays</a:t>
            </a:r>
            <a:endParaRPr lang="en-GB" altLang="en-US" sz="1600">
              <a:solidFill>
                <a:srgbClr val="0000FF"/>
              </a:solidFill>
            </a:endParaRPr>
          </a:p>
        </p:txBody>
      </p:sp>
      <p:sp>
        <p:nvSpPr>
          <p:cNvPr id="54284" name="Text Box 12"/>
          <p:cNvSpPr txBox="1">
            <a:spLocks noChangeArrowheads="1"/>
          </p:cNvSpPr>
          <p:nvPr/>
        </p:nvSpPr>
        <p:spPr bwMode="auto">
          <a:xfrm>
            <a:off x="4038601" y="1066800"/>
            <a:ext cx="1554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t>Objective lens</a:t>
            </a:r>
            <a:endParaRPr lang="en-GB" altLang="en-US" sz="1600"/>
          </a:p>
        </p:txBody>
      </p:sp>
      <p:sp>
        <p:nvSpPr>
          <p:cNvPr id="54285" name="Text Box 13"/>
          <p:cNvSpPr txBox="1">
            <a:spLocks noChangeArrowheads="1"/>
          </p:cNvSpPr>
          <p:nvPr/>
        </p:nvSpPr>
        <p:spPr bwMode="auto">
          <a:xfrm>
            <a:off x="6677026" y="4810126"/>
            <a:ext cx="1228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solidFill>
                  <a:srgbClr val="187534"/>
                </a:solidFill>
              </a:rPr>
              <a:t>Gaussian focal plane</a:t>
            </a:r>
            <a:endParaRPr lang="en-GB" altLang="en-US" sz="1600">
              <a:solidFill>
                <a:srgbClr val="187534"/>
              </a:solidFill>
            </a:endParaRPr>
          </a:p>
        </p:txBody>
      </p:sp>
      <p:sp>
        <p:nvSpPr>
          <p:cNvPr id="54286" name="Line 14"/>
          <p:cNvSpPr>
            <a:spLocks noChangeShapeType="1"/>
          </p:cNvSpPr>
          <p:nvPr/>
        </p:nvSpPr>
        <p:spPr bwMode="auto">
          <a:xfrm>
            <a:off x="3157538" y="2819400"/>
            <a:ext cx="82550" cy="260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7" name="Rectangle 15"/>
          <p:cNvSpPr>
            <a:spLocks noChangeArrowheads="1"/>
          </p:cNvSpPr>
          <p:nvPr/>
        </p:nvSpPr>
        <p:spPr bwMode="auto">
          <a:xfrm>
            <a:off x="3886200" y="1524000"/>
            <a:ext cx="76200" cy="914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54288" name="Rectangle 16"/>
          <p:cNvSpPr>
            <a:spLocks noChangeArrowheads="1"/>
          </p:cNvSpPr>
          <p:nvPr/>
        </p:nvSpPr>
        <p:spPr bwMode="auto">
          <a:xfrm>
            <a:off x="3886200" y="3886200"/>
            <a:ext cx="76200" cy="914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54289" name="Text Box 17"/>
          <p:cNvSpPr txBox="1">
            <a:spLocks noChangeArrowheads="1"/>
          </p:cNvSpPr>
          <p:nvPr/>
        </p:nvSpPr>
        <p:spPr bwMode="auto">
          <a:xfrm>
            <a:off x="3124201" y="4862513"/>
            <a:ext cx="1554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t>Aperture</a:t>
            </a:r>
            <a:endParaRPr lang="en-GB" altLang="en-US" sz="1600"/>
          </a:p>
        </p:txBody>
      </p:sp>
      <p:sp>
        <p:nvSpPr>
          <p:cNvPr id="54290" name="Line 18"/>
          <p:cNvSpPr>
            <a:spLocks noChangeShapeType="1"/>
          </p:cNvSpPr>
          <p:nvPr/>
        </p:nvSpPr>
        <p:spPr bwMode="auto">
          <a:xfrm flipH="1">
            <a:off x="6651625" y="1892300"/>
            <a:ext cx="4905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1" name="Text Box 19"/>
          <p:cNvSpPr txBox="1">
            <a:spLocks noChangeArrowheads="1"/>
          </p:cNvSpPr>
          <p:nvPr/>
        </p:nvSpPr>
        <p:spPr bwMode="auto">
          <a:xfrm>
            <a:off x="6324600" y="1422400"/>
            <a:ext cx="1227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a:t>Over-focus</a:t>
            </a:r>
            <a:endParaRPr lang="en-GB" altLang="en-US" sz="1600"/>
          </a:p>
        </p:txBody>
      </p:sp>
      <p:sp>
        <p:nvSpPr>
          <p:cNvPr id="54292" name="Line 20"/>
          <p:cNvSpPr>
            <a:spLocks noChangeShapeType="1"/>
          </p:cNvSpPr>
          <p:nvPr/>
        </p:nvSpPr>
        <p:spPr bwMode="auto">
          <a:xfrm>
            <a:off x="6553200" y="1828800"/>
            <a:ext cx="0" cy="762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 name="Title 2">
            <a:extLst>
              <a:ext uri="{FF2B5EF4-FFF2-40B4-BE49-F238E27FC236}">
                <a16:creationId xmlns:a16="http://schemas.microsoft.com/office/drawing/2014/main" id="{B306637F-5B54-4F91-8CF8-31609A9C1713}"/>
              </a:ext>
            </a:extLst>
          </p:cNvPr>
          <p:cNvSpPr txBox="1">
            <a:spLocks/>
          </p:cNvSpPr>
          <p:nvPr/>
        </p:nvSpPr>
        <p:spPr>
          <a:xfrm>
            <a:off x="4038601" y="251618"/>
            <a:ext cx="5638800" cy="1325563"/>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Aberrations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ABE6-7C63-F981-841D-AA82A97476F6}"/>
              </a:ext>
            </a:extLst>
          </p:cNvPr>
          <p:cNvSpPr>
            <a:spLocks noGrp="1"/>
          </p:cNvSpPr>
          <p:nvPr>
            <p:ph type="title"/>
          </p:nvPr>
        </p:nvSpPr>
        <p:spPr/>
        <p:txBody>
          <a:bodyPr/>
          <a:lstStyle/>
          <a:p>
            <a:r>
              <a:rPr lang="en-US" dirty="0"/>
              <a:t>Spatial Resolution  </a:t>
            </a:r>
            <a:br>
              <a:rPr lang="en-US" dirty="0"/>
            </a:br>
            <a:endParaRPr lang="en-US" dirty="0"/>
          </a:p>
        </p:txBody>
      </p:sp>
      <p:pic>
        <p:nvPicPr>
          <p:cNvPr id="6" name="Picture 5">
            <a:extLst>
              <a:ext uri="{FF2B5EF4-FFF2-40B4-BE49-F238E27FC236}">
                <a16:creationId xmlns:a16="http://schemas.microsoft.com/office/drawing/2014/main" id="{3B0825E2-8328-6408-3841-7D86A1BD736B}"/>
              </a:ext>
            </a:extLst>
          </p:cNvPr>
          <p:cNvPicPr>
            <a:picLocks noChangeAspect="1"/>
          </p:cNvPicPr>
          <p:nvPr/>
        </p:nvPicPr>
        <p:blipFill>
          <a:blip r:embed="rId2"/>
          <a:stretch>
            <a:fillRect/>
          </a:stretch>
        </p:blipFill>
        <p:spPr>
          <a:xfrm>
            <a:off x="5154276" y="426355"/>
            <a:ext cx="4888884" cy="5830960"/>
          </a:xfrm>
          <a:prstGeom prst="rect">
            <a:avLst/>
          </a:prstGeom>
        </p:spPr>
      </p:pic>
      <p:sp>
        <p:nvSpPr>
          <p:cNvPr id="7" name="TextBox 6">
            <a:extLst>
              <a:ext uri="{FF2B5EF4-FFF2-40B4-BE49-F238E27FC236}">
                <a16:creationId xmlns:a16="http://schemas.microsoft.com/office/drawing/2014/main" id="{F1FDFC53-141E-E2A9-4902-5574F278E9BA}"/>
              </a:ext>
            </a:extLst>
          </p:cNvPr>
          <p:cNvSpPr txBox="1"/>
          <p:nvPr/>
        </p:nvSpPr>
        <p:spPr>
          <a:xfrm>
            <a:off x="6060908" y="6200358"/>
            <a:ext cx="3776996" cy="338554"/>
          </a:xfrm>
          <a:prstGeom prst="rect">
            <a:avLst/>
          </a:prstGeom>
          <a:noFill/>
        </p:spPr>
        <p:txBody>
          <a:bodyPr wrap="none" rtlCol="0">
            <a:spAutoFit/>
          </a:bodyPr>
          <a:lstStyle/>
          <a:p>
            <a:r>
              <a:rPr lang="en-US" sz="1600" dirty="0"/>
              <a:t>Pennycook et al. MRS Bulletin, 31, 2006</a:t>
            </a:r>
          </a:p>
        </p:txBody>
      </p:sp>
      <p:sp>
        <p:nvSpPr>
          <p:cNvPr id="9" name="TextBox 8">
            <a:extLst>
              <a:ext uri="{FF2B5EF4-FFF2-40B4-BE49-F238E27FC236}">
                <a16:creationId xmlns:a16="http://schemas.microsoft.com/office/drawing/2014/main" id="{FA8FB4F7-697E-9E20-0F79-6C5C9567E8E3}"/>
              </a:ext>
            </a:extLst>
          </p:cNvPr>
          <p:cNvSpPr txBox="1"/>
          <p:nvPr/>
        </p:nvSpPr>
        <p:spPr>
          <a:xfrm>
            <a:off x="447040" y="2480995"/>
            <a:ext cx="4587240" cy="1615827"/>
          </a:xfrm>
          <a:prstGeom prst="rect">
            <a:avLst/>
          </a:prstGeom>
          <a:noFill/>
        </p:spPr>
        <p:txBody>
          <a:bodyPr wrap="square">
            <a:spAutoFit/>
          </a:bodyPr>
          <a:lstStyle/>
          <a:p>
            <a:pPr eaLnBrk="1" hangingPunct="1">
              <a:spcBef>
                <a:spcPct val="50000"/>
              </a:spcBef>
            </a:pPr>
            <a:r>
              <a:rPr lang="en-US" altLang="en-US" sz="1800" dirty="0">
                <a:cs typeface="Arial" panose="020B0604020202020204" pitchFamily="34" charset="0"/>
              </a:rPr>
              <a:t>Practical success by:</a:t>
            </a:r>
          </a:p>
          <a:p>
            <a:pPr eaLnBrk="1" hangingPunct="1">
              <a:spcBef>
                <a:spcPct val="50000"/>
              </a:spcBef>
            </a:pPr>
            <a:r>
              <a:rPr lang="en-US" altLang="en-US" sz="1800" i="1" dirty="0">
                <a:cs typeface="Arial" panose="020B0604020202020204" pitchFamily="34" charset="0"/>
              </a:rPr>
              <a:t>Krivanek et al.</a:t>
            </a:r>
            <a:r>
              <a:rPr lang="en-US" altLang="en-US" sz="1800" dirty="0">
                <a:cs typeface="Arial" panose="020B0604020202020204" pitchFamily="34" charset="0"/>
              </a:rPr>
              <a:t> and </a:t>
            </a:r>
            <a:r>
              <a:rPr lang="en-US" altLang="en-US" sz="1800" i="1" dirty="0">
                <a:cs typeface="Arial" panose="020B0604020202020204" pitchFamily="34" charset="0"/>
              </a:rPr>
              <a:t>Haider et al.</a:t>
            </a:r>
          </a:p>
          <a:p>
            <a:pPr eaLnBrk="1" hangingPunct="1">
              <a:spcBef>
                <a:spcPct val="50000"/>
              </a:spcBef>
            </a:pPr>
            <a:r>
              <a:rPr lang="en-US" altLang="en-US" i="1" dirty="0">
                <a:cs typeface="Arial" panose="020B0604020202020204" pitchFamily="34" charset="0"/>
              </a:rPr>
              <a:t>~2000</a:t>
            </a:r>
            <a:r>
              <a:rPr lang="en-US" altLang="en-US" sz="1800" dirty="0">
                <a:cs typeface="Arial" panose="020B0604020202020204" pitchFamily="34" charset="0"/>
              </a:rPr>
              <a:t> </a:t>
            </a:r>
          </a:p>
          <a:p>
            <a:pPr eaLnBrk="1" hangingPunct="1">
              <a:spcBef>
                <a:spcPct val="50000"/>
              </a:spcBef>
            </a:pPr>
            <a:endParaRPr lang="el-GR" altLang="en-US" sz="1800" dirty="0">
              <a:cs typeface="Arial" panose="020B0604020202020204" pitchFamily="34" charset="0"/>
            </a:endParaRPr>
          </a:p>
        </p:txBody>
      </p:sp>
    </p:spTree>
    <p:extLst>
      <p:ext uri="{BB962C8B-B14F-4D97-AF65-F5344CB8AC3E}">
        <p14:creationId xmlns:p14="http://schemas.microsoft.com/office/powerpoint/2010/main" val="135672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else could the microscope be improved? Energy spread</a:t>
            </a:r>
          </a:p>
        </p:txBody>
      </p:sp>
      <p:pic>
        <p:nvPicPr>
          <p:cNvPr id="4" name="image16.png"/>
          <p:cNvPicPr>
            <a:picLocks noChangeAspect="1"/>
          </p:cNvPicPr>
          <p:nvPr/>
        </p:nvPicPr>
        <p:blipFill>
          <a:blip r:embed="rId5"/>
          <a:srcRect l="35595" t="14602" r="43649" b="17116"/>
          <a:stretch>
            <a:fillRect/>
          </a:stretch>
        </p:blipFill>
        <p:spPr>
          <a:xfrm>
            <a:off x="6099232" y="749959"/>
            <a:ext cx="3181806" cy="5887549"/>
          </a:xfrm>
          <a:prstGeom prst="rect">
            <a:avLst/>
          </a:prstGeom>
          <a:ln w="12700">
            <a:miter lim="400000"/>
          </a:ln>
        </p:spPr>
      </p:pic>
      <p:pic>
        <p:nvPicPr>
          <p:cNvPr id="5" name="image22.png"/>
          <p:cNvPicPr>
            <a:picLocks noChangeAspect="1"/>
          </p:cNvPicPr>
          <p:nvPr/>
        </p:nvPicPr>
        <p:blipFill>
          <a:blip r:embed="rId6"/>
          <a:stretch>
            <a:fillRect/>
          </a:stretch>
        </p:blipFill>
        <p:spPr>
          <a:xfrm>
            <a:off x="1530876" y="1469036"/>
            <a:ext cx="4081072" cy="4081072"/>
          </a:xfrm>
          <a:prstGeom prst="rect">
            <a:avLst/>
          </a:prstGeom>
          <a:ln w="12700">
            <a:miter lim="400000"/>
          </a:ln>
        </p:spPr>
      </p:pic>
      <p:sp>
        <p:nvSpPr>
          <p:cNvPr id="6" name="Shape 375"/>
          <p:cNvSpPr/>
          <p:nvPr/>
        </p:nvSpPr>
        <p:spPr>
          <a:xfrm>
            <a:off x="2324759" y="5837293"/>
            <a:ext cx="2807816" cy="80021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300">
                <a:latin typeface="Arial"/>
                <a:ea typeface="Arial"/>
                <a:cs typeface="Arial"/>
                <a:sym typeface="Arial"/>
              </a:defRPr>
            </a:lvl1pPr>
          </a:lstStyle>
          <a:p>
            <a:r>
              <a:rPr dirty="0" err="1"/>
              <a:t>Krivanek</a:t>
            </a:r>
            <a:r>
              <a:rPr dirty="0"/>
              <a:t> et al (2014)</a:t>
            </a:r>
            <a:endParaRPr lang="en-US" dirty="0"/>
          </a:p>
          <a:p>
            <a:r>
              <a:rPr lang="en-US" dirty="0" err="1"/>
              <a:t>Hachtel</a:t>
            </a:r>
            <a:r>
              <a:rPr lang="en-US" dirty="0"/>
              <a:t> et al (2018)</a:t>
            </a:r>
            <a:endParaRPr dirty="0"/>
          </a:p>
        </p:txBody>
      </p:sp>
      <p:pic>
        <p:nvPicPr>
          <p:cNvPr id="7" name="Spinny Pretty Monochromato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9547274" y="2404157"/>
            <a:ext cx="2516337" cy="2516337"/>
          </a:xfrm>
        </p:spPr>
      </p:pic>
      <p:sp>
        <p:nvSpPr>
          <p:cNvPr id="3" name="TextBox 2">
            <a:extLst>
              <a:ext uri="{FF2B5EF4-FFF2-40B4-BE49-F238E27FC236}">
                <a16:creationId xmlns:a16="http://schemas.microsoft.com/office/drawing/2014/main" id="{A85B068B-D5B8-D1D4-CDED-FB0654081055}"/>
              </a:ext>
            </a:extLst>
          </p:cNvPr>
          <p:cNvSpPr txBox="1"/>
          <p:nvPr/>
        </p:nvSpPr>
        <p:spPr>
          <a:xfrm>
            <a:off x="9598742" y="5149247"/>
            <a:ext cx="1890677" cy="923330"/>
          </a:xfrm>
          <a:prstGeom prst="rect">
            <a:avLst/>
          </a:prstGeom>
          <a:noFill/>
        </p:spPr>
        <p:txBody>
          <a:bodyPr wrap="square" rtlCol="0">
            <a:spAutoFit/>
          </a:bodyPr>
          <a:lstStyle/>
          <a:p>
            <a:r>
              <a:rPr lang="en-US" i="1" dirty="0"/>
              <a:t>Energy spread needs to be small</a:t>
            </a:r>
          </a:p>
        </p:txBody>
      </p:sp>
    </p:spTree>
    <p:extLst>
      <p:ext uri="{BB962C8B-B14F-4D97-AF65-F5344CB8AC3E}">
        <p14:creationId xmlns:p14="http://schemas.microsoft.com/office/powerpoint/2010/main" val="137794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5717990" cy="978729"/>
          </a:xfrm>
        </p:spPr>
        <p:txBody>
          <a:bodyPr/>
          <a:lstStyle/>
          <a:p>
            <a:r>
              <a:rPr lang="en-US" dirty="0"/>
              <a:t>Phonon Spectroscopy in</a:t>
            </a:r>
            <a:br>
              <a:rPr lang="en-US" dirty="0"/>
            </a:br>
            <a:r>
              <a:rPr lang="en-US" dirty="0"/>
              <a:t>the Electron Microscope</a:t>
            </a:r>
          </a:p>
        </p:txBody>
      </p:sp>
      <p:pic>
        <p:nvPicPr>
          <p:cNvPr id="4" name="officeArt object" descr="Figure_1.png"/>
          <p:cNvPicPr/>
          <p:nvPr/>
        </p:nvPicPr>
        <p:blipFill rotWithShape="1">
          <a:blip r:embed="rId2"/>
          <a:srcRect l="49001" r="-3617"/>
          <a:stretch/>
        </p:blipFill>
        <p:spPr>
          <a:xfrm>
            <a:off x="763405" y="1292498"/>
            <a:ext cx="5050716" cy="5074930"/>
          </a:xfrm>
          <a:prstGeom prst="rect">
            <a:avLst/>
          </a:prstGeom>
          <a:ln w="12700" cap="flat">
            <a:noFill/>
            <a:miter lim="400000"/>
          </a:ln>
          <a:effectLst/>
        </p:spPr>
      </p:pic>
      <p:pic>
        <p:nvPicPr>
          <p:cNvPr id="5" name="officeArt object"/>
          <p:cNvPicPr/>
          <p:nvPr/>
        </p:nvPicPr>
        <p:blipFill>
          <a:blip r:embed="rId3"/>
          <a:stretch>
            <a:fillRect/>
          </a:stretch>
        </p:blipFill>
        <p:spPr>
          <a:xfrm>
            <a:off x="5963237" y="337767"/>
            <a:ext cx="5219065" cy="5943600"/>
          </a:xfrm>
          <a:prstGeom prst="rect">
            <a:avLst/>
          </a:prstGeom>
          <a:ln w="12700" cap="flat">
            <a:noFill/>
            <a:miter lim="400000"/>
          </a:ln>
          <a:effectLst/>
        </p:spPr>
      </p:pic>
      <p:sp>
        <p:nvSpPr>
          <p:cNvPr id="6" name="TextBox 5"/>
          <p:cNvSpPr txBox="1"/>
          <p:nvPr/>
        </p:nvSpPr>
        <p:spPr>
          <a:xfrm>
            <a:off x="5963237" y="6281367"/>
            <a:ext cx="4818174" cy="341632"/>
          </a:xfrm>
          <a:prstGeom prst="rect">
            <a:avLst/>
          </a:prstGeom>
          <a:noFill/>
        </p:spPr>
        <p:txBody>
          <a:bodyPr wrap="square" rtlCol="0">
            <a:spAutoFit/>
          </a:bodyPr>
          <a:lstStyle/>
          <a:p>
            <a:pPr algn="l">
              <a:lnSpc>
                <a:spcPct val="90000"/>
              </a:lnSpc>
            </a:pPr>
            <a:r>
              <a:rPr lang="en-US" dirty="0">
                <a:latin typeface="+mn-lt"/>
              </a:rPr>
              <a:t>Principle of detailed balance</a:t>
            </a:r>
          </a:p>
        </p:txBody>
      </p:sp>
    </p:spTree>
    <p:extLst>
      <p:ext uri="{BB962C8B-B14F-4D97-AF65-F5344CB8AC3E}">
        <p14:creationId xmlns:p14="http://schemas.microsoft.com/office/powerpoint/2010/main" val="3514469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048AF4-2AF7-733C-0705-7E871C969CE5}"/>
              </a:ext>
            </a:extLst>
          </p:cNvPr>
          <p:cNvPicPr>
            <a:picLocks noChangeAspect="1"/>
          </p:cNvPicPr>
          <p:nvPr/>
        </p:nvPicPr>
        <p:blipFill rotWithShape="1">
          <a:blip r:embed="rId4">
            <a:extLst>
              <a:ext uri="{28A0092B-C50C-407E-A947-70E740481C1C}">
                <a14:useLocalDpi xmlns:a14="http://schemas.microsoft.com/office/drawing/2010/main" val="0"/>
              </a:ext>
            </a:extLst>
          </a:blip>
          <a:srcRect l="25336" t="1738" r="27657" b="2504"/>
          <a:stretch/>
        </p:blipFill>
        <p:spPr>
          <a:xfrm>
            <a:off x="4566614" y="762000"/>
            <a:ext cx="2052572" cy="5575075"/>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3" t="1" r="52000" b="17329"/>
          <a:stretch/>
        </p:blipFill>
        <p:spPr>
          <a:xfrm>
            <a:off x="-3675057" y="889002"/>
            <a:ext cx="3291840" cy="5669280"/>
          </a:xfrm>
          <a:prstGeom prst="rect">
            <a:avLst/>
          </a:prstGeom>
        </p:spPr>
      </p:pic>
      <p:pic>
        <p:nvPicPr>
          <p:cNvPr id="7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0465" y="1406525"/>
            <a:ext cx="1912937"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ChangeArrowheads="1"/>
          </p:cNvSpPr>
          <p:nvPr/>
        </p:nvSpPr>
        <p:spPr bwMode="auto">
          <a:xfrm>
            <a:off x="2465" y="-94851"/>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b="1" dirty="0">
                <a:solidFill>
                  <a:srgbClr val="FF0000"/>
                </a:solidFill>
              </a:rPr>
              <a:t>S</a:t>
            </a:r>
            <a:r>
              <a:rPr lang="en-US" altLang="en-US" sz="3200" b="1" dirty="0">
                <a:solidFill>
                  <a:schemeClr val="tx2"/>
                </a:solidFill>
              </a:rPr>
              <a:t>canning </a:t>
            </a:r>
            <a:r>
              <a:rPr lang="en-US" altLang="en-US" sz="3200" b="1" dirty="0">
                <a:solidFill>
                  <a:srgbClr val="FF0000"/>
                </a:solidFill>
              </a:rPr>
              <a:t>T</a:t>
            </a:r>
            <a:r>
              <a:rPr lang="en-US" altLang="en-US" sz="3200" b="1" dirty="0">
                <a:solidFill>
                  <a:schemeClr val="tx2"/>
                </a:solidFill>
              </a:rPr>
              <a:t>ransmission </a:t>
            </a:r>
            <a:r>
              <a:rPr lang="en-US" altLang="en-US" sz="3200" b="1" dirty="0">
                <a:solidFill>
                  <a:srgbClr val="FF0000"/>
                </a:solidFill>
              </a:rPr>
              <a:t>E</a:t>
            </a:r>
            <a:r>
              <a:rPr lang="en-US" altLang="en-US" sz="3200" b="1" dirty="0">
                <a:solidFill>
                  <a:schemeClr val="tx2"/>
                </a:solidFill>
              </a:rPr>
              <a:t>lectron </a:t>
            </a:r>
            <a:r>
              <a:rPr lang="en-US" altLang="en-US" sz="3200" b="1" dirty="0">
                <a:solidFill>
                  <a:srgbClr val="FF0000"/>
                </a:solidFill>
              </a:rPr>
              <a:t>M</a:t>
            </a:r>
            <a:r>
              <a:rPr lang="en-US" altLang="en-US" sz="3200" b="1" dirty="0">
                <a:solidFill>
                  <a:schemeClr val="tx2"/>
                </a:solidFill>
              </a:rPr>
              <a:t>icroscope</a:t>
            </a:r>
          </a:p>
        </p:txBody>
      </p:sp>
      <p:grpSp>
        <p:nvGrpSpPr>
          <p:cNvPr id="4" name="Group 41"/>
          <p:cNvGrpSpPr>
            <a:grpSpLocks/>
          </p:cNvGrpSpPr>
          <p:nvPr/>
        </p:nvGrpSpPr>
        <p:grpSpPr bwMode="auto">
          <a:xfrm>
            <a:off x="587194" y="2762252"/>
            <a:ext cx="2117725" cy="1006475"/>
            <a:chOff x="123" y="1550"/>
            <a:chExt cx="1334" cy="634"/>
          </a:xfrm>
        </p:grpSpPr>
        <p:sp>
          <p:nvSpPr>
            <p:cNvPr id="34861" name="Text Box 43"/>
            <p:cNvSpPr txBox="1">
              <a:spLocks noChangeArrowheads="1"/>
            </p:cNvSpPr>
            <p:nvPr/>
          </p:nvSpPr>
          <p:spPr bwMode="auto">
            <a:xfrm>
              <a:off x="123" y="1877"/>
              <a:ext cx="6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cs typeface="Arial" pitchFamily="34" charset="0"/>
                </a:rPr>
                <a:t>Heavy</a:t>
              </a:r>
              <a:endParaRPr lang="en-AU" altLang="en-US" sz="2400">
                <a:cs typeface="Arial" pitchFamily="34" charset="0"/>
              </a:endParaRPr>
            </a:p>
          </p:txBody>
        </p:sp>
        <p:sp>
          <p:nvSpPr>
            <p:cNvPr id="34862" name="Text Box 44"/>
            <p:cNvSpPr txBox="1">
              <a:spLocks noChangeArrowheads="1"/>
            </p:cNvSpPr>
            <p:nvPr/>
          </p:nvSpPr>
          <p:spPr bwMode="auto">
            <a:xfrm>
              <a:off x="924" y="1896"/>
              <a:ext cx="5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cs typeface="Arial" pitchFamily="34" charset="0"/>
                </a:rPr>
                <a:t>Light</a:t>
              </a:r>
              <a:endParaRPr lang="en-AU" altLang="en-US" sz="2400">
                <a:cs typeface="Arial" pitchFamily="34" charset="0"/>
              </a:endParaRPr>
            </a:p>
          </p:txBody>
        </p:sp>
        <p:sp>
          <p:nvSpPr>
            <p:cNvPr id="34863" name="Line 45"/>
            <p:cNvSpPr>
              <a:spLocks noChangeShapeType="1"/>
            </p:cNvSpPr>
            <p:nvPr/>
          </p:nvSpPr>
          <p:spPr bwMode="auto">
            <a:xfrm flipV="1">
              <a:off x="476" y="1550"/>
              <a:ext cx="174" cy="406"/>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4864" name="Line 46"/>
            <p:cNvSpPr>
              <a:spLocks noChangeShapeType="1"/>
            </p:cNvSpPr>
            <p:nvPr/>
          </p:nvSpPr>
          <p:spPr bwMode="auto">
            <a:xfrm flipH="1" flipV="1">
              <a:off x="924" y="1618"/>
              <a:ext cx="164" cy="361"/>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23599" name="Text Box 47"/>
          <p:cNvSpPr txBox="1">
            <a:spLocks noChangeArrowheads="1"/>
          </p:cNvSpPr>
          <p:nvPr/>
        </p:nvSpPr>
        <p:spPr bwMode="auto">
          <a:xfrm>
            <a:off x="1069792" y="889002"/>
            <a:ext cx="236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800" b="1" dirty="0">
                <a:solidFill>
                  <a:srgbClr val="FF0000"/>
                </a:solidFill>
              </a:rPr>
              <a:t>“Z-contrast”</a:t>
            </a:r>
          </a:p>
        </p:txBody>
      </p:sp>
      <p:sp>
        <p:nvSpPr>
          <p:cNvPr id="23600" name="Text Box 48"/>
          <p:cNvSpPr txBox="1">
            <a:spLocks noChangeArrowheads="1"/>
          </p:cNvSpPr>
          <p:nvPr/>
        </p:nvSpPr>
        <p:spPr bwMode="auto">
          <a:xfrm>
            <a:off x="478633" y="3726653"/>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dirty="0"/>
              <a:t>Scattering to high angles depends on atomic number Z</a:t>
            </a:r>
            <a:endParaRPr lang="en-US" altLang="en-US" baseline="30000" dirty="0"/>
          </a:p>
        </p:txBody>
      </p:sp>
      <p:sp>
        <p:nvSpPr>
          <p:cNvPr id="23610" name="Text Box 58"/>
          <p:cNvSpPr txBox="1">
            <a:spLocks noChangeArrowheads="1"/>
          </p:cNvSpPr>
          <p:nvPr/>
        </p:nvSpPr>
        <p:spPr bwMode="auto">
          <a:xfrm>
            <a:off x="8077200" y="2720658"/>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b="1" dirty="0"/>
              <a:t>EELS: </a:t>
            </a:r>
            <a:r>
              <a:rPr lang="en-US" altLang="en-US" dirty="0"/>
              <a:t>Chemical AND electronic information</a:t>
            </a:r>
            <a:endParaRPr lang="en-US" altLang="en-US" baseline="30000" dirty="0"/>
          </a:p>
        </p:txBody>
      </p:sp>
      <p:sp>
        <p:nvSpPr>
          <p:cNvPr id="23611" name="Text Box 59"/>
          <p:cNvSpPr txBox="1">
            <a:spLocks noChangeArrowheads="1"/>
          </p:cNvSpPr>
          <p:nvPr/>
        </p:nvSpPr>
        <p:spPr bwMode="auto">
          <a:xfrm>
            <a:off x="13399319" y="3403727"/>
            <a:ext cx="26670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dirty="0"/>
              <a:t>Many other signals: BF, LAADF, MAADF, X-rays, secondary electrons, …</a:t>
            </a:r>
          </a:p>
          <a:p>
            <a:pPr>
              <a:spcBef>
                <a:spcPct val="50000"/>
              </a:spcBef>
            </a:pPr>
            <a:r>
              <a:rPr lang="en-US" altLang="en-US" dirty="0"/>
              <a:t>In HAADF mode</a:t>
            </a:r>
            <a:r>
              <a:rPr lang="en-US" altLang="en-US" b="1" dirty="0"/>
              <a:t> we are not using most of the electrons</a:t>
            </a:r>
            <a:r>
              <a:rPr lang="en-US" altLang="en-US" dirty="0"/>
              <a:t> that interact with the sample </a:t>
            </a:r>
          </a:p>
        </p:txBody>
      </p:sp>
      <p:sp>
        <p:nvSpPr>
          <p:cNvPr id="34850" name="Text Box 60"/>
          <p:cNvSpPr txBox="1">
            <a:spLocks noChangeArrowheads="1"/>
          </p:cNvSpPr>
          <p:nvPr/>
        </p:nvSpPr>
        <p:spPr bwMode="auto">
          <a:xfrm>
            <a:off x="369248" y="4528274"/>
            <a:ext cx="37632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a:t>A probe is focused onto the sample. Images are formed by scanning the probe and detecting the scattering on various detectors. HAADF only uses a small fraction of the electrons.</a:t>
            </a:r>
          </a:p>
        </p:txBody>
      </p:sp>
      <p:pic>
        <p:nvPicPr>
          <p:cNvPr id="70" name="Picture 132" descr="14_Summed"/>
          <p:cNvPicPr>
            <a:picLocks noChangeAspect="1" noChangeArrowheads="1"/>
          </p:cNvPicPr>
          <p:nvPr/>
        </p:nvPicPr>
        <p:blipFill>
          <a:blip r:embed="rId7" cstate="print">
            <a:extLst>
              <a:ext uri="{28A0092B-C50C-407E-A947-70E740481C1C}">
                <a14:useLocalDpi xmlns:a14="http://schemas.microsoft.com/office/drawing/2010/main" val="0"/>
              </a:ext>
            </a:extLst>
          </a:blip>
          <a:srcRect l="4874" r="14619"/>
          <a:stretch>
            <a:fillRect/>
          </a:stretch>
        </p:blipFill>
        <p:spPr bwMode="auto">
          <a:xfrm>
            <a:off x="8261350" y="1020959"/>
            <a:ext cx="1949450" cy="13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Line 133"/>
          <p:cNvSpPr>
            <a:spLocks noChangeShapeType="1"/>
          </p:cNvSpPr>
          <p:nvPr/>
        </p:nvSpPr>
        <p:spPr bwMode="auto">
          <a:xfrm flipV="1">
            <a:off x="8305800" y="1066800"/>
            <a:ext cx="0" cy="1295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134"/>
          <p:cNvSpPr>
            <a:spLocks noChangeShapeType="1"/>
          </p:cNvSpPr>
          <p:nvPr/>
        </p:nvSpPr>
        <p:spPr bwMode="auto">
          <a:xfrm>
            <a:off x="8305800" y="2362200"/>
            <a:ext cx="2057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3" name="Group 135"/>
          <p:cNvGrpSpPr>
            <a:grpSpLocks/>
          </p:cNvGrpSpPr>
          <p:nvPr/>
        </p:nvGrpSpPr>
        <p:grpSpPr bwMode="auto">
          <a:xfrm>
            <a:off x="7924801" y="762000"/>
            <a:ext cx="2173288" cy="1874838"/>
            <a:chOff x="3696" y="912"/>
            <a:chExt cx="1369" cy="1181"/>
          </a:xfrm>
        </p:grpSpPr>
        <p:sp>
          <p:nvSpPr>
            <p:cNvPr id="74" name="Text Box 136"/>
            <p:cNvSpPr txBox="1">
              <a:spLocks noChangeArrowheads="1"/>
            </p:cNvSpPr>
            <p:nvPr/>
          </p:nvSpPr>
          <p:spPr bwMode="auto">
            <a:xfrm>
              <a:off x="3696" y="912"/>
              <a:ext cx="4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Counts</a:t>
              </a:r>
            </a:p>
          </p:txBody>
        </p:sp>
        <p:sp>
          <p:nvSpPr>
            <p:cNvPr id="75" name="Text Box 137"/>
            <p:cNvSpPr txBox="1">
              <a:spLocks noChangeArrowheads="1"/>
            </p:cNvSpPr>
            <p:nvPr/>
          </p:nvSpPr>
          <p:spPr bwMode="auto">
            <a:xfrm>
              <a:off x="4416" y="1920"/>
              <a:ext cx="4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Energy</a:t>
              </a:r>
            </a:p>
          </p:txBody>
        </p:sp>
        <p:sp>
          <p:nvSpPr>
            <p:cNvPr id="76" name="Text Box 138"/>
            <p:cNvSpPr txBox="1">
              <a:spLocks noChangeArrowheads="1"/>
            </p:cNvSpPr>
            <p:nvPr/>
          </p:nvSpPr>
          <p:spPr bwMode="auto">
            <a:xfrm>
              <a:off x="4085" y="1149"/>
              <a:ext cx="4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err="1"/>
                <a:t>Ti</a:t>
              </a:r>
              <a:r>
                <a:rPr lang="en-US" altLang="en-US" sz="1200" dirty="0"/>
                <a:t>-L</a:t>
              </a:r>
            </a:p>
          </p:txBody>
        </p:sp>
        <p:sp>
          <p:nvSpPr>
            <p:cNvPr id="77" name="Text Box 139"/>
            <p:cNvSpPr txBox="1">
              <a:spLocks noChangeArrowheads="1"/>
            </p:cNvSpPr>
            <p:nvPr/>
          </p:nvSpPr>
          <p:spPr bwMode="auto">
            <a:xfrm>
              <a:off x="4633" y="1325"/>
              <a:ext cx="43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O-K</a:t>
              </a:r>
            </a:p>
          </p:txBody>
        </p:sp>
      </p:grpSp>
      <p:sp>
        <p:nvSpPr>
          <p:cNvPr id="66" name="Line 46"/>
          <p:cNvSpPr>
            <a:spLocks noChangeShapeType="1"/>
          </p:cNvSpPr>
          <p:nvPr/>
        </p:nvSpPr>
        <p:spPr bwMode="auto">
          <a:xfrm flipH="1">
            <a:off x="3313453" y="1448595"/>
            <a:ext cx="2433296" cy="64134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7" name="Line 46"/>
          <p:cNvSpPr>
            <a:spLocks noChangeShapeType="1"/>
          </p:cNvSpPr>
          <p:nvPr/>
        </p:nvSpPr>
        <p:spPr bwMode="auto">
          <a:xfrm>
            <a:off x="6457950" y="1036638"/>
            <a:ext cx="1663700" cy="31610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2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t="12306" b="10445"/>
          <a:stretch>
            <a:fillRect/>
          </a:stretch>
        </p:blipFill>
        <p:spPr bwMode="auto">
          <a:xfrm>
            <a:off x="8052271" y="3540127"/>
            <a:ext cx="2174875" cy="2520950"/>
          </a:xfrm>
          <a:prstGeom prst="rect">
            <a:avLst/>
          </a:prstGeom>
          <a:noFill/>
          <a:extLst>
            <a:ext uri="{909E8E84-426E-40DD-AFC4-6F175D3DCCD1}">
              <a14:hiddenFill xmlns:a14="http://schemas.microsoft.com/office/drawing/2010/main">
                <a:solidFill>
                  <a:srgbClr val="FFFFFF"/>
                </a:solidFill>
              </a14:hiddenFill>
            </a:ext>
          </a:extLst>
        </p:spPr>
      </p:pic>
      <p:sp>
        <p:nvSpPr>
          <p:cNvPr id="27" name="Line 46"/>
          <p:cNvSpPr>
            <a:spLocks noChangeShapeType="1"/>
          </p:cNvSpPr>
          <p:nvPr/>
        </p:nvSpPr>
        <p:spPr bwMode="auto">
          <a:xfrm flipH="1" flipV="1">
            <a:off x="6515099" y="3092450"/>
            <a:ext cx="1347387" cy="1243575"/>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 name="Text Box 60">
            <a:extLst>
              <a:ext uri="{FF2B5EF4-FFF2-40B4-BE49-F238E27FC236}">
                <a16:creationId xmlns:a16="http://schemas.microsoft.com/office/drawing/2014/main" id="{0F9AEF6E-3A0D-1D59-779D-22DE6F08042B}"/>
              </a:ext>
            </a:extLst>
          </p:cNvPr>
          <p:cNvSpPr txBox="1">
            <a:spLocks noChangeArrowheads="1"/>
          </p:cNvSpPr>
          <p:nvPr/>
        </p:nvSpPr>
        <p:spPr bwMode="auto">
          <a:xfrm>
            <a:off x="7616530" y="6103410"/>
            <a:ext cx="40257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a:t>Aberration corrector has hundreds of optical elements</a:t>
            </a:r>
          </a:p>
          <a:p>
            <a:pPr eaLnBrk="1" hangingPunct="1">
              <a:spcBef>
                <a:spcPct val="50000"/>
              </a:spcBef>
            </a:pPr>
            <a:endParaRPr lang="en-US" altLang="en-US" dirty="0"/>
          </a:p>
        </p:txBody>
      </p:sp>
      <p:sp>
        <p:nvSpPr>
          <p:cNvPr id="5" name="Text Box 60">
            <a:extLst>
              <a:ext uri="{FF2B5EF4-FFF2-40B4-BE49-F238E27FC236}">
                <a16:creationId xmlns:a16="http://schemas.microsoft.com/office/drawing/2014/main" id="{F03198BE-06C7-52D2-D088-9FDF1C8BBDDA}"/>
              </a:ext>
            </a:extLst>
          </p:cNvPr>
          <p:cNvSpPr txBox="1">
            <a:spLocks noChangeArrowheads="1"/>
          </p:cNvSpPr>
          <p:nvPr/>
        </p:nvSpPr>
        <p:spPr bwMode="auto">
          <a:xfrm>
            <a:off x="4226742" y="3705678"/>
            <a:ext cx="18422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600" dirty="0"/>
              <a:t>Monochromator</a:t>
            </a:r>
          </a:p>
        </p:txBody>
      </p:sp>
      <p:sp>
        <p:nvSpPr>
          <p:cNvPr id="6" name="Text Box 60">
            <a:extLst>
              <a:ext uri="{FF2B5EF4-FFF2-40B4-BE49-F238E27FC236}">
                <a16:creationId xmlns:a16="http://schemas.microsoft.com/office/drawing/2014/main" id="{9C5C81EA-B906-27F9-7DDE-87CCF8C90410}"/>
              </a:ext>
            </a:extLst>
          </p:cNvPr>
          <p:cNvSpPr txBox="1">
            <a:spLocks noChangeArrowheads="1"/>
          </p:cNvSpPr>
          <p:nvPr/>
        </p:nvSpPr>
        <p:spPr bwMode="auto">
          <a:xfrm>
            <a:off x="4935096" y="2330242"/>
            <a:ext cx="9841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600" dirty="0"/>
              <a:t>Sample– </a:t>
            </a:r>
          </a:p>
        </p:txBody>
      </p:sp>
    </p:spTree>
    <p:custDataLst>
      <p:tags r:id="rId1"/>
    </p:custDataLst>
    <p:extLst>
      <p:ext uri="{BB962C8B-B14F-4D97-AF65-F5344CB8AC3E}">
        <p14:creationId xmlns:p14="http://schemas.microsoft.com/office/powerpoint/2010/main" val="12976292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8.9"/>
</p:tagLst>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Template" id="{B6CFA07B-5112-CD44-89D2-3F3E80521EC7}" vid="{5F400BA0-AB5B-A743-9B98-289004757F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ORNL-Presentation-16x9-Template</Template>
  <TotalTime>608</TotalTime>
  <Words>1396</Words>
  <Application>Microsoft Office PowerPoint</Application>
  <PresentationFormat>Widescreen</PresentationFormat>
  <Paragraphs>192</Paragraphs>
  <Slides>25</Slides>
  <Notes>9</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Century Gothic</vt:lpstr>
      <vt:lpstr>DejaVu Serif</vt:lpstr>
      <vt:lpstr>Roboto</vt:lpstr>
      <vt:lpstr>Roboto Light</vt:lpstr>
      <vt:lpstr>ORNL Presentation</vt:lpstr>
      <vt:lpstr>Equation</vt:lpstr>
      <vt:lpstr>Materials science drivers for UEMs</vt:lpstr>
      <vt:lpstr>Electron microscopy at CNMS</vt:lpstr>
      <vt:lpstr>Scanning Transmission Electron Microscopy</vt:lpstr>
      <vt:lpstr>Ideal lens</vt:lpstr>
      <vt:lpstr>PowerPoint Presentation</vt:lpstr>
      <vt:lpstr>Spatial Resolution   </vt:lpstr>
      <vt:lpstr>How else could the microscope be improved? Energy spread</vt:lpstr>
      <vt:lpstr>Phonon Spectroscopy in the Electron Microscope</vt:lpstr>
      <vt:lpstr>PowerPoint Presentation</vt:lpstr>
      <vt:lpstr>1977: First movies of single atoms</vt:lpstr>
      <vt:lpstr>Moving Atoms in STEM  2D materials at 60 kV</vt:lpstr>
      <vt:lpstr>PowerPoint Presentation</vt:lpstr>
      <vt:lpstr>Automation: Higher speed and novel scans</vt:lpstr>
      <vt:lpstr>Automation: Higher speed and novel scans</vt:lpstr>
      <vt:lpstr>PowerPoint Presentation</vt:lpstr>
      <vt:lpstr>PowerPoint Presentation</vt:lpstr>
      <vt:lpstr>High speed excitation?  Laser concept</vt:lpstr>
      <vt:lpstr>PowerPoint Presentation</vt:lpstr>
      <vt:lpstr>High- speed detectors: TimePix4</vt:lpstr>
      <vt:lpstr>PowerPoint Presentation</vt:lpstr>
      <vt:lpstr>PowerPoint Presentation</vt:lpstr>
      <vt:lpstr>Electrons hit multiple pixels</vt:lpstr>
      <vt:lpstr>Discussion: Could SRF technologies work with S/TEM?  </vt:lpstr>
      <vt:lpstr>PowerPoint Presentation</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Lupini, Andrew</dc:creator>
  <cp:lastModifiedBy>Lupini, Andrew</cp:lastModifiedBy>
  <cp:revision>34</cp:revision>
  <dcterms:created xsi:type="dcterms:W3CDTF">2025-11-13T13:57:28Z</dcterms:created>
  <dcterms:modified xsi:type="dcterms:W3CDTF">2025-11-14T00:05:33Z</dcterms:modified>
</cp:coreProperties>
</file>