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10"/>
  </p:notesMasterIdLst>
  <p:sldIdLst>
    <p:sldId id="289" r:id="rId2"/>
    <p:sldId id="279" r:id="rId3"/>
    <p:sldId id="290" r:id="rId4"/>
    <p:sldId id="291" r:id="rId5"/>
    <p:sldId id="298" r:id="rId6"/>
    <p:sldId id="300" r:id="rId7"/>
    <p:sldId id="299" r:id="rId8"/>
    <p:sldId id="272" r:id="rId9"/>
  </p:sldIdLst>
  <p:sldSz cx="12192000" cy="6858000"/>
  <p:notesSz cx="6858000" cy="9144000"/>
  <p:embeddedFontLst>
    <p:embeddedFont>
      <p:font typeface="Cambria Math" panose="02040503050406030204" pitchFamily="18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7724" autoAdjust="0"/>
  </p:normalViewPr>
  <p:slideViewPr>
    <p:cSldViewPr snapToGrid="0">
      <p:cViewPr varScale="1">
        <p:scale>
          <a:sx n="179" d="100"/>
          <a:sy n="179" d="100"/>
        </p:scale>
        <p:origin x="225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2025-11-12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1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3889D-1BC3-2303-E1F1-BD4C7489C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D9E87-559E-4788-0501-79B44EE84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A63E8-305E-254B-E7C7-90619A5F7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A81EC-C402-BF8B-959C-D53AA3201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6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DAA8-4580-8961-E4DA-00ED43684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4075D-9650-65D3-616A-EB7D32859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9243D-FBDC-F340-6308-E70F18F47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5D169-A70A-DC04-4D78-3DE3A3F64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3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1A47-5B99-EB9F-29FE-2696AFA5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4C955-38E8-5842-6496-77B1DBD00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531C1-6364-7D47-86F9-ABD963063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DD5B3-03CC-C9A9-BAA1-2B19AE523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5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509E-1911-E314-479D-AEE6B8F6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1B745-15C5-00FA-D7A6-EB7599E76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126DF-1892-7CAB-B969-0E0F43C80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4BB21-37FD-4378-1EC0-D41101330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7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8D76A-2E33-1F67-B665-6B4CF7CA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12B94-2020-070C-7CA1-FCBACA378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FD20E-66F4-9C8B-43ED-F1566B2B5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E5C07-DC8F-B19A-CF86-188CC08C8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7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2025-11-12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2025-11-12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2025-11-12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6ABF8631-17DB-4DCF-7891-0F291615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6" r="284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3890" y="2355559"/>
            <a:ext cx="8155761" cy="91903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Applications of Compact SRF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43890" y="3229423"/>
            <a:ext cx="8155761" cy="529861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/>
              <a:t>SRF Frontiers Workshop @ JLab ‘25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  <a:endParaRPr lang="en-US" sz="2400" dirty="0"/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John Vennekate</a:t>
            </a:r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2F4877C-DD19-A2CF-12A2-47640D5F25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EA73-AC27-190E-3009-A10DFA163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Definition of Compact SRF Accelerators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05ECD-6658-0EFC-F9C3-49E5FFB0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F919-0310-540D-586A-161BC914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1E9DD-62BA-EF1B-A5BB-C1369CB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171A5-3384-60BF-FA05-946AD2E4779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75004B8E-498B-BFD8-2CCB-12C46502B6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29" y="1307923"/>
                <a:ext cx="10823329" cy="5018125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compact machines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single cryomodule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single cavity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depending on application/energy need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single-cell vs. multicell cavity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compact cryogenics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conduction-cooling (</a:t>
                </a:r>
                <a:r>
                  <a:rPr lang="en-US" i="1" dirty="0">
                    <a:latin typeface="+mn-lt"/>
                  </a:rPr>
                  <a:t>typically</a:t>
                </a:r>
                <a:r>
                  <a:rPr lang="en-US" dirty="0">
                    <a:latin typeface="+mn-lt"/>
                  </a:rPr>
                  <a:t>)</a:t>
                </a:r>
                <a:endParaRPr lang="en-US" dirty="0">
                  <a:effectLst/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Nb</a:t>
                </a:r>
                <a:r>
                  <a:rPr lang="en-US" baseline="-25000" dirty="0">
                    <a:effectLst/>
                    <a:latin typeface="+mn-lt"/>
                  </a:rPr>
                  <a:t>3</a:t>
                </a:r>
                <a:r>
                  <a:rPr lang="en-US" dirty="0">
                    <a:effectLst/>
                    <a:latin typeface="+mn-lt"/>
                  </a:rPr>
                  <a:t>Sn (</a:t>
                </a:r>
                <a:r>
                  <a:rPr lang="en-US" i="1" dirty="0">
                    <a:effectLst/>
                    <a:latin typeface="+mn-lt"/>
                  </a:rPr>
                  <a:t>and all its challenges</a:t>
                </a:r>
                <a:r>
                  <a:rPr lang="en-US" dirty="0">
                    <a:effectLst/>
                    <a:latin typeface="+mn-lt"/>
                  </a:rPr>
                  <a:t>) &amp; cryocoolers @ 4 K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injector &amp; booster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800" dirty="0">
                    <a:latin typeface="+mn-lt"/>
                  </a:rPr>
                  <a:t>separate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effectLst/>
                    <a:latin typeface="+mn-lt"/>
                  </a:rPr>
                  <a:t> normal conducting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800" dirty="0">
                    <a:latin typeface="+mn-lt"/>
                  </a:rPr>
                  <a:t>integrated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effectLst/>
                    <a:latin typeface="+mn-lt"/>
                  </a:rPr>
                  <a:t> SRF </a:t>
                </a:r>
                <a:r>
                  <a:rPr lang="en-US" sz="2800" dirty="0">
                    <a:latin typeface="+mn-lt"/>
                  </a:rPr>
                  <a:t>gun concept (</a:t>
                </a:r>
                <a:r>
                  <a:rPr lang="en-US" sz="2800" i="1" dirty="0">
                    <a:latin typeface="+mn-lt"/>
                  </a:rPr>
                  <a:t>and all its challenges</a:t>
                </a:r>
                <a:r>
                  <a:rPr lang="en-US" sz="2800" dirty="0">
                    <a:latin typeface="+mn-lt"/>
                  </a:rPr>
                  <a:t>)</a:t>
                </a:r>
                <a:endParaRPr lang="en-US" sz="2800" dirty="0">
                  <a:effectLst/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75004B8E-498B-BFD8-2CCB-12C46502B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" y="1307923"/>
                <a:ext cx="10823329" cy="5018125"/>
              </a:xfrm>
              <a:prstGeom prst="rect">
                <a:avLst/>
              </a:prstGeom>
              <a:blipFill>
                <a:blip r:embed="rId3"/>
                <a:stretch>
                  <a:fillRect l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B75BAA-7363-9D67-46DB-8CFEFF17A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45" y="1491907"/>
            <a:ext cx="1476455" cy="1463040"/>
          </a:xfrm>
          <a:prstGeom prst="rect">
            <a:avLst/>
          </a:prstGeom>
          <a:ln w="57150">
            <a:noFill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1343A9A-B52E-A7E9-34AC-D47B7062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" b="97069" l="3804" r="94083">
                        <a14:foregroundMark x1="5241" y1="9357" x2="4649" y2="18828"/>
                        <a14:foregroundMark x1="9383" y1="44870" x2="11750" y2="46336"/>
                        <a14:foregroundMark x1="8707" y1="47012" x2="6340" y2="43517"/>
                        <a14:foregroundMark x1="8199" y1="47238" x2="5833" y2="53213"/>
                        <a14:foregroundMark x1="5833" y1="53213" x2="3888" y2="42841"/>
                        <a14:foregroundMark x1="3888" y1="42841" x2="5072" y2="36866"/>
                        <a14:foregroundMark x1="5072" y1="36866" x2="7523" y2="43405"/>
                        <a14:foregroundMark x1="7523" y1="43405" x2="7861" y2="52198"/>
                        <a14:foregroundMark x1="4480" y1="4848" x2="5664" y2="3720"/>
                        <a14:foregroundMark x1="41336" y1="2368" x2="45562" y2="2142"/>
                        <a14:foregroundMark x1="45562" y1="2142" x2="47084" y2="3495"/>
                        <a14:foregroundMark x1="91124" y1="51635" x2="94083" y2="48027"/>
                        <a14:foregroundMark x1="71767" y1="94138" x2="57058" y2="90981"/>
                        <a14:foregroundMark x1="57058" y1="90981" x2="43026" y2="90981"/>
                        <a14:foregroundMark x1="43026" y1="90981" x2="43026" y2="90981"/>
                        <a14:foregroundMark x1="71936" y1="95490" x2="67878" y2="97069"/>
                        <a14:foregroundMark x1="67878" y1="97069" x2="67794" y2="97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70" y="3236240"/>
            <a:ext cx="2176230" cy="1698508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60E16-00F0-A27B-3614-12BB47486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88" b="96421" l="10000" r="92143">
                        <a14:foregroundMark x1="24286" y1="12975" x2="31429" y2="13647"/>
                        <a14:foregroundMark x1="25000" y1="24161" x2="34643" y2="27740"/>
                        <a14:foregroundMark x1="37143" y1="6711" x2="41429" y2="7159"/>
                        <a14:foregroundMark x1="31071" y1="16107" x2="33571" y2="16331"/>
                        <a14:foregroundMark x1="19286" y1="23266" x2="18929" y2="21924"/>
                        <a14:foregroundMark x1="37143" y1="92841" x2="43214" y2="92617"/>
                        <a14:foregroundMark x1="36429" y1="96421" x2="42143" y2="96197"/>
                        <a14:foregroundMark x1="88571" y1="10738" x2="92143" y2="12081"/>
                        <a14:foregroundMark x1="36429" y1="14989" x2="38571" y2="18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8736" y="3157382"/>
            <a:ext cx="916447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4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5154D-C659-23F0-4034-44CB53A4E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338751-E5FB-9616-15DA-36209BE7A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779" y="3244748"/>
            <a:ext cx="3689298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866C2-68B4-E1D0-C349-BB7C7C39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 Case – Euclid </a:t>
            </a:r>
            <a:r>
              <a:rPr lang="en-US" dirty="0" err="1"/>
              <a:t>Beamlabs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A25A4-2C66-9E58-2765-D16AF96F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631BC-C72F-821F-1029-6A94213D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BEB89-9381-4E44-7381-9DDFECEE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D2B22-982B-FF31-6D4C-382563C3D188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082C3F92-7F90-83D3-362E-7135D8C8AC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30" y="1307923"/>
                <a:ext cx="8120406" cy="490728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Application: UEM/UED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</a:t>
                </a:r>
                <a:r>
                  <a:rPr lang="en-US" i="1" dirty="0">
                    <a:effectLst/>
                    <a:latin typeface="+mn-lt"/>
                  </a:rPr>
                  <a:t>see session VIII on Friday</a:t>
                </a:r>
                <a:endParaRPr lang="en-US" dirty="0">
                  <a:effectLst/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1.3 GHz, 1.5-cell cavity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collaboration with FNAL, BNL, ANL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0.5 </a:t>
                </a:r>
                <a:r>
                  <a:rPr lang="en-US" dirty="0" err="1">
                    <a:effectLst/>
                    <a:latin typeface="+mn-lt"/>
                  </a:rPr>
                  <a:t>pC</a:t>
                </a:r>
                <a:r>
                  <a:rPr lang="en-US" dirty="0">
                    <a:effectLst/>
                    <a:latin typeface="+mn-lt"/>
                  </a:rPr>
                  <a:t> beam current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2 W RF power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single cooler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user facility @ BNL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082C3F92-7F90-83D3-362E-7135D8C8A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0" y="1307923"/>
                <a:ext cx="8120406" cy="4907288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9BB0C-2114-A156-3E3B-A6DC7619C378}"/>
              </a:ext>
            </a:extLst>
          </p:cNvPr>
          <p:cNvGrpSpPr>
            <a:grpSpLocks noChangeAspect="1"/>
          </p:cNvGrpSpPr>
          <p:nvPr/>
        </p:nvGrpSpPr>
        <p:grpSpPr>
          <a:xfrm>
            <a:off x="9479675" y="1307923"/>
            <a:ext cx="2210880" cy="2560320"/>
            <a:chOff x="7959623" y="874622"/>
            <a:chExt cx="3656990" cy="42349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13FF35-3CAC-AB35-BBC1-C40D4F6C5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772" t="547" r="1571" b="12684"/>
            <a:stretch/>
          </p:blipFill>
          <p:spPr>
            <a:xfrm>
              <a:off x="7959623" y="874622"/>
              <a:ext cx="3656990" cy="423499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7CC500-1E30-AEA0-FE36-DC3C3E097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4" b="89848" l="3812" r="89962">
                          <a14:foregroundMark x1="10419" y1="85448" x2="4447" y2="40778"/>
                          <a14:foregroundMark x1="4447" y1="40778" x2="10038" y2="20305"/>
                          <a14:foregroundMark x1="7878" y1="85279" x2="4320" y2="50254"/>
                          <a14:foregroundMark x1="3812" y1="57530" x2="3939" y2="86464"/>
                          <a14:foregroundMark x1="6353" y1="44332" x2="3939" y2="28426"/>
                          <a14:foregroundMark x1="4447" y1="19628" x2="6607" y2="57360"/>
                          <a14:foregroundMark x1="7878" y1="85956" x2="6861" y2="175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 flipV="1">
              <a:off x="9137463" y="3166141"/>
              <a:ext cx="1476170" cy="1147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508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88A7B-5200-FBCC-F27D-AF481032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EFD4-8EAC-E637-CBD4-63B13598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of Research Realm – Industrial Applications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19346-5304-3D71-5861-3308AE1A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08DD1-E67B-C10B-17B4-856BE53D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B550A-3431-CF2D-EF27-95A92FF5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59F90A-DF9F-BDD1-1E95-99C5752AAEFE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58CD0EA5-5E76-2843-C501-4AC09FE605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29" y="1307923"/>
                <a:ext cx="11381071" cy="5060791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industrial application means irradiation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typically energies 1-10 MeV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direct use of </a:t>
                </a:r>
                <a:r>
                  <a:rPr lang="en-US" b="1" dirty="0">
                    <a:solidFill>
                      <a:srgbClr val="00B0F0"/>
                    </a:solidFill>
                    <a:effectLst/>
                    <a:latin typeface="+mn-lt"/>
                  </a:rPr>
                  <a:t>electron</a:t>
                </a:r>
                <a:r>
                  <a:rPr lang="en-US" dirty="0">
                    <a:effectLst/>
                    <a:latin typeface="+mn-lt"/>
                  </a:rPr>
                  <a:t> vs </a:t>
                </a:r>
                <a:r>
                  <a:rPr lang="en-US" b="1" dirty="0">
                    <a:solidFill>
                      <a:srgbClr val="00B050"/>
                    </a:solidFill>
                    <a:effectLst/>
                    <a:latin typeface="+mn-lt"/>
                  </a:rPr>
                  <a:t>X-ray</a:t>
                </a:r>
                <a:r>
                  <a:rPr lang="en-US" dirty="0">
                    <a:effectLst/>
                    <a:latin typeface="+mn-lt"/>
                  </a:rPr>
                  <a:t> conversion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457200" algn="l"/>
                  </a:tabLst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</a:t>
                </a:r>
                <a:r>
                  <a:rPr lang="en-US" dirty="0">
                    <a:solidFill>
                      <a:srgbClr val="00B0F0"/>
                    </a:solidFill>
                    <a:effectLst/>
                    <a:latin typeface="+mn-lt"/>
                  </a:rPr>
                  <a:t>low penetration </a:t>
                </a:r>
                <a:r>
                  <a:rPr lang="en-US" dirty="0">
                    <a:effectLst/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cm) vs </a:t>
                </a:r>
                <a:r>
                  <a:rPr lang="en-US" dirty="0">
                    <a:solidFill>
                      <a:srgbClr val="00B050"/>
                    </a:solidFill>
                    <a:effectLst/>
                    <a:latin typeface="+mn-lt"/>
                  </a:rPr>
                  <a:t>low conversion efficiency </a:t>
                </a:r>
                <a:r>
                  <a:rPr lang="en-US" dirty="0">
                    <a:effectLst/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15 %)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</a:rPr>
                  <a:t>main advantage of SRF</a:t>
                </a:r>
              </a:p>
              <a:p>
                <a:pPr marL="0" indent="0" defTabSz="457200">
                  <a:lnSpc>
                    <a:spcPct val="150000"/>
                  </a:lnSpc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extremely high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power conversion efficiency </a:t>
                </a:r>
                <a:r>
                  <a:rPr lang="en-US" dirty="0">
                    <a:latin typeface="+mn-lt"/>
                  </a:rPr>
                  <a:t>(</a:t>
                </a:r>
                <a:r>
                  <a:rPr lang="en-US" i="1" dirty="0">
                    <a:latin typeface="+mn-lt"/>
                  </a:rPr>
                  <a:t>RF to beam</a:t>
                </a:r>
                <a:r>
                  <a:rPr lang="en-US" dirty="0">
                    <a:latin typeface="+mn-lt"/>
                  </a:rPr>
                  <a:t>)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		 			</a:t>
                </a:r>
                <a:r>
                  <a:rPr lang="en-US" u="sng" dirty="0">
                    <a:latin typeface="+mn-lt"/>
                  </a:rPr>
                  <a:t>after</a:t>
                </a:r>
                <a:r>
                  <a:rPr lang="en-US" dirty="0">
                    <a:latin typeface="+mn-lt"/>
                  </a:rPr>
                  <a:t> offset of cryogenics</a:t>
                </a:r>
              </a:p>
              <a:p>
                <a:pPr marL="0" indent="0" defTabSz="457200">
                  <a:lnSpc>
                    <a:spcPct val="150000"/>
                  </a:lnSpc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deliver high-power beams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  <a:r>
                  <a:rPr lang="en-US" i="1" dirty="0">
                    <a:latin typeface="+mn-lt"/>
                  </a:rPr>
                  <a:t>contemporary NC RF machines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i="1" dirty="0">
                    <a:latin typeface="+mn-lt"/>
                  </a:rPr>
                  <a:t>100 kW</a:t>
                </a:r>
              </a:p>
              <a:p>
                <a:pPr marL="0" indent="0" defTabSz="457200">
                  <a:lnSpc>
                    <a:spcPct val="150000"/>
                  </a:lnSpc>
                  <a:buNone/>
                </a:pPr>
                <a:r>
                  <a:rPr lang="en-US" b="0" dirty="0"/>
                  <a:t>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  <a:r>
                  <a:rPr lang="en-US" i="1" dirty="0">
                    <a:latin typeface="+mn-lt"/>
                  </a:rPr>
                  <a:t>either</a:t>
                </a:r>
                <a:r>
                  <a:rPr lang="en-US" dirty="0">
                    <a:latin typeface="+mn-lt"/>
                  </a:rPr>
                  <a:t> same dose faster =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more throughput</a:t>
                </a:r>
              </a:p>
              <a:p>
                <a:pPr marL="0" indent="0" defTabSz="457200">
                  <a:lnSpc>
                    <a:spcPct val="150000"/>
                  </a:lnSpc>
                  <a:buNone/>
                </a:pPr>
                <a:r>
                  <a:rPr lang="en-US" b="0" dirty="0"/>
                  <a:t>	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  <a:r>
                  <a:rPr lang="en-US" i="1" dirty="0">
                    <a:latin typeface="+mn-lt"/>
                  </a:rPr>
                  <a:t>or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higher doses</a:t>
                </a:r>
                <a:endParaRPr lang="en-US" dirty="0"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58CD0EA5-5E76-2843-C501-4AC09FE60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" y="1307923"/>
                <a:ext cx="11381071" cy="5060791"/>
              </a:xfrm>
              <a:prstGeom prst="rect">
                <a:avLst/>
              </a:prstGeom>
              <a:blipFill>
                <a:blip r:embed="rId3"/>
                <a:stretch>
                  <a:fillRect l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6D71DD7-3D28-B4F2-4CF1-E281C4546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033" y="3030047"/>
            <a:ext cx="2674167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963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E3D85-B430-A36D-0E09-30A9D54B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791D-F96F-76B7-1B2E-BA4E82B1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Applications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DE1D1-84BF-7B65-1F79-2BE22326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3C004-CBB6-F34E-91EE-6AB78FDF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2C5A6-F64A-B3B9-386E-D2F94807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155B41-F7A1-2B32-35E0-E7A775AF7EF8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B19FF842-C637-AADB-6B91-FB812A8E5B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30" y="1307922"/>
                <a:ext cx="8978096" cy="5178435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sz="3400" dirty="0">
                    <a:effectLst/>
                    <a:latin typeface="+mn-lt"/>
                  </a:rPr>
                  <a:t>food irradiation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up to 30 </a:t>
                </a:r>
                <a:r>
                  <a:rPr lang="en-US" dirty="0" err="1">
                    <a:latin typeface="+mn-lt"/>
                  </a:rPr>
                  <a:t>kGy</a:t>
                </a:r>
                <a:endParaRPr lang="en-US" dirty="0">
                  <a:latin typeface="+mn-lt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eliminate microorganisms/</a:t>
                </a:r>
                <a:r>
                  <a:rPr lang="en-US" dirty="0">
                    <a:effectLst/>
                    <a:latin typeface="+mn-lt"/>
                  </a:rPr>
                  <a:t>pests, reduce spoilage &amp; prevent sprouting</a:t>
                </a:r>
              </a:p>
              <a:p>
                <a:pPr marL="457200" lvl="1" indent="0">
                  <a:lnSpc>
                    <a:spcPct val="120000"/>
                  </a:lnSpc>
                  <a:buNone/>
                  <a:tabLst>
                    <a:tab pos="684213" algn="l"/>
                  </a:tabLst>
                </a:pPr>
                <a:r>
                  <a:rPr lang="en-US" b="0" dirty="0">
                    <a:effectLst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replace pesticides &amp; extend shelf life 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sz="3400" dirty="0">
                    <a:latin typeface="+mn-lt"/>
                  </a:rPr>
                  <a:t>medical device sterilization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15 - 40 </a:t>
                </a:r>
                <a:r>
                  <a:rPr lang="en-US" dirty="0" err="1">
                    <a:latin typeface="+mn-lt"/>
                  </a:rPr>
                  <a:t>kGy</a:t>
                </a:r>
                <a:endParaRPr lang="en-US" dirty="0">
                  <a:latin typeface="+mn-lt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destroy microorganisms, prevent infections</a:t>
                </a:r>
                <a:br>
                  <a:rPr lang="en-US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replace fumigation (ETO) &amp; gamma sources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i="1" dirty="0">
                    <a:latin typeface="+mn-lt"/>
                  </a:rPr>
                  <a:t>largest margins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sz="3400" dirty="0">
                    <a:latin typeface="+mn-lt"/>
                  </a:rPr>
                  <a:t>industrial chemical processes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50 - 200 </a:t>
                </a:r>
                <a:r>
                  <a:rPr lang="en-US" dirty="0" err="1">
                    <a:latin typeface="+mn-lt"/>
                  </a:rPr>
                  <a:t>kGy</a:t>
                </a:r>
                <a:endParaRPr lang="en-US" dirty="0">
                  <a:latin typeface="+mn-lt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induce chemical reactions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enhance properties by curing/crosslinking</a:t>
                </a:r>
              </a:p>
              <a:p>
                <a:pPr marL="457200" lvl="1" indent="0">
                  <a:lnSpc>
                    <a:spcPct val="120000"/>
                  </a:lnSpc>
                  <a:buNone/>
                  <a:tabLst>
                    <a:tab pos="684213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replace additives or long heat treatment, precise control of process, enhance lifetime/support recycling of polymers</a:t>
                </a:r>
              </a:p>
              <a:p>
                <a:pPr marL="514350" indent="-51435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sz="3500" dirty="0">
                    <a:latin typeface="+mn-lt"/>
                  </a:rPr>
                  <a:t>decontamination/environmental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100s of </a:t>
                </a:r>
                <a:r>
                  <a:rPr lang="en-US" dirty="0" err="1">
                    <a:latin typeface="+mn-lt"/>
                  </a:rPr>
                  <a:t>kGy</a:t>
                </a:r>
                <a:r>
                  <a:rPr lang="en-U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PFAS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latin typeface="+mn-lt"/>
                  </a:rPr>
                  <a:t>1-2 </a:t>
                </a:r>
                <a:r>
                  <a:rPr lang="en-US" dirty="0" err="1">
                    <a:latin typeface="+mn-lt"/>
                  </a:rPr>
                  <a:t>MGy</a:t>
                </a:r>
                <a:endParaRPr lang="en-US" dirty="0">
                  <a:latin typeface="+mn-lt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latin typeface="+mn-lt"/>
                  </a:rPr>
                  <a:t>contaminated soil, biosolids, leachate, wastewater</a:t>
                </a:r>
              </a:p>
              <a:p>
                <a:pPr marL="457200" lvl="1" indent="0">
                  <a:lnSpc>
                    <a:spcPct val="120000"/>
                  </a:lnSpc>
                  <a:buNone/>
                  <a:tabLst>
                    <a:tab pos="684213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mineralize contaminants, “reset” filtration material</a:t>
                </a:r>
                <a:endParaRPr lang="en-US" dirty="0"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B19FF842-C637-AADB-6B91-FB812A8E5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0" y="1307922"/>
                <a:ext cx="8978096" cy="5178435"/>
              </a:xfrm>
              <a:prstGeom prst="rect">
                <a:avLst/>
              </a:prstGeom>
              <a:blipFill>
                <a:blip r:embed="rId3"/>
                <a:stretch>
                  <a:fillRect l="-679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4DDBAD3-8218-E887-3D75-65B86FB9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408" y="1508513"/>
            <a:ext cx="4169300" cy="82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68D5D8-B76F-3AA7-ED34-715401512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694" y="5091083"/>
            <a:ext cx="2747011" cy="146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E939F-C7F1-1900-3DD6-1E50F9408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985" y="2606040"/>
            <a:ext cx="2474717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1700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FDA9B-7D35-4CF0-AEB3-F51070C9B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E9A7-C336-2729-F5A5-117824A7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ACB8B-C0AF-494B-8ED1-62EC8B49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JaLab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10022-970C-F610-EB66-DCAE50FF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3181-0189-8CCD-CD50-54B935F8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B8A462-57D7-4336-20A9-81998A09CA40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76FB0256-8D88-BDDE-62D5-3CF60E7CBE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29" y="1307923"/>
                <a:ext cx="11381071" cy="4907288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Technology</a:t>
                </a:r>
                <a:r>
                  <a:rPr lang="en-US" dirty="0">
                    <a:effectLst/>
                    <a:latin typeface="+mn-lt"/>
                  </a:rPr>
                  <a:t>: 	Nb3Sn &amp; cryocooler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Main Edge</a:t>
                </a:r>
                <a:r>
                  <a:rPr lang="en-US" dirty="0">
                    <a:latin typeface="+mn-lt"/>
                  </a:rPr>
                  <a:t>: 	efficient delivery of high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latin typeface="+mn-lt"/>
                  </a:rPr>
                  <a:t>100 kW) beam power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more throughput </a:t>
                </a:r>
                <a:r>
                  <a:rPr lang="en-US" i="1" dirty="0">
                    <a:latin typeface="+mn-lt"/>
                  </a:rPr>
                  <a:t>or</a:t>
                </a:r>
                <a:r>
                  <a:rPr lang="en-US" dirty="0">
                    <a:latin typeface="+mn-lt"/>
                  </a:rPr>
                  <a:t> higher doses</a:t>
                </a:r>
              </a:p>
              <a:p>
                <a:pPr marL="2743200" lvl="5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extend existing applications</a:t>
                </a:r>
                <a:r>
                  <a:rPr lang="en-US" sz="2600" dirty="0">
                    <a:latin typeface="+mn-lt"/>
                  </a:rPr>
                  <a:t> (food, medical device, …)</a:t>
                </a:r>
              </a:p>
              <a:p>
                <a:pPr marL="2743200" lvl="5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enable new fields of use </a:t>
                </a:r>
                <a:r>
                  <a:rPr lang="en-US" sz="2600" dirty="0">
                    <a:latin typeface="+mn-lt"/>
                  </a:rPr>
                  <a:t>(ICPs, environmental, …)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Challenge</a:t>
                </a:r>
                <a:r>
                  <a:rPr lang="en-US" dirty="0">
                    <a:latin typeface="+mn-lt"/>
                  </a:rPr>
                  <a:t>:	technology transfer to industry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reliable &amp; reproduceable performance of SRF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address application specific interface requirements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Competition</a:t>
                </a:r>
                <a:r>
                  <a:rPr lang="en-US" dirty="0">
                    <a:latin typeface="+mn-lt"/>
                  </a:rPr>
                  <a:t>: 	</a:t>
                </a:r>
                <a:r>
                  <a:rPr lang="en-US" dirty="0" err="1">
                    <a:latin typeface="+mn-lt"/>
                  </a:rPr>
                  <a:t>Rhodotron</a:t>
                </a:r>
                <a:r>
                  <a:rPr lang="en-U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complex, expensive, long lead time, proprietary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				efficiency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latin typeface="+mn-lt"/>
                  </a:rPr>
                  <a:t>60 %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800" dirty="0">
                  <a:effectLst/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76FB0256-8D88-BDDE-62D5-3CF60E7CB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" y="1307923"/>
                <a:ext cx="11381071" cy="4907288"/>
              </a:xfrm>
              <a:prstGeom prst="rect">
                <a:avLst/>
              </a:prstGeom>
              <a:blipFill>
                <a:blip r:embed="rId3"/>
                <a:stretch>
                  <a:fillRect l="-48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E1EF16-3820-80B7-F62E-D35897C5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500" y="4188393"/>
            <a:ext cx="1607300" cy="1666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6D4C516-84D6-50C6-98AD-E1B658DB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903033" y="2035690"/>
            <a:ext cx="2895267" cy="14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8CC28-3409-05D3-8F75-357850679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4CCFDB-B773-E467-8A7D-D88686CD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437"/>
          <a:stretch>
            <a:fillRect/>
          </a:stretch>
        </p:blipFill>
        <p:spPr>
          <a:xfrm>
            <a:off x="5084101" y="4298099"/>
            <a:ext cx="6917207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DE2F3-FC0A-D46A-674B-63AD04B1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 Application – Production of Radioisotopes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23642-92BA-2291-013C-CE8E3AC7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0" y="6330592"/>
            <a:ext cx="5562600" cy="365125"/>
          </a:xfrm>
        </p:spPr>
        <p:txBody>
          <a:bodyPr/>
          <a:lstStyle/>
          <a:p>
            <a:r>
              <a:rPr lang="en-US" dirty="0"/>
              <a:t>Applications of Compact SRF Accelerators – SRF Frontiers Workshop @ JLab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E1C3F-0D8E-1F8B-441D-FA052083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E058-7B6C-8552-2C3B-0EDD0799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2025-11-13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4C2253-A239-98C0-708C-F1A5AC050227}"/>
              </a:ext>
            </a:extLst>
          </p:cNvPr>
          <p:cNvCxnSpPr>
            <a:cxnSpLocks/>
          </p:cNvCxnSpPr>
          <p:nvPr/>
        </p:nvCxnSpPr>
        <p:spPr>
          <a:xfrm>
            <a:off x="417229" y="1211517"/>
            <a:ext cx="1082332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82923EF9-910B-DC79-3082-3A4BC62F6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229" y="1307923"/>
                <a:ext cx="10823329" cy="387104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70000"/>
                  </a:lnSpc>
                </a:pPr>
                <a:r>
                  <a:rPr lang="en-US" sz="2000" dirty="0">
                    <a:effectLst/>
                    <a:latin typeface="+mn-lt"/>
                  </a:rPr>
                  <a:t>Niowave: Compact SRF Accelerator for Commercial Production of Radioisotopes</a:t>
                </a:r>
                <a:endParaRPr lang="en-US" sz="2000" dirty="0">
                  <a:latin typeface="+mn-lt"/>
                </a:endParaRP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2000" b="0" dirty="0"/>
                  <a:t>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sv-SE" sz="2000" dirty="0">
                    <a:latin typeface="+mn-lt"/>
                  </a:rPr>
                  <a:t> photon generation via liquid metal target</a:t>
                </a:r>
                <a:endParaRPr lang="en-US" sz="2000" dirty="0">
                  <a:effectLst/>
                  <a:latin typeface="+mn-lt"/>
                </a:endParaRP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2000" dirty="0"/>
                  <a:t>	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effectLst/>
                    <a:latin typeface="+mn-lt"/>
                  </a:rPr>
                  <a:t> production of radioisotopes from uranium &amp; radium</a:t>
                </a:r>
                <a:endParaRPr lang="en-US" sz="2000" dirty="0">
                  <a:latin typeface="+mn-lt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2000" dirty="0">
                    <a:latin typeface="+mn-lt"/>
                  </a:rPr>
                  <a:t>20 MeV via recirculation through 3-cell cavity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2000" dirty="0">
                    <a:latin typeface="+mn-lt"/>
                  </a:rPr>
                  <a:t>115 W @4.2 K plant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custom development with Linde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2000" dirty="0">
                    <a:latin typeface="+mn-lt"/>
                  </a:rPr>
                  <a:t>started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>
                    <a:latin typeface="+mn-lt"/>
                  </a:rPr>
                  <a:t>10 kW, 60 kW tetrode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i="1" dirty="0">
                    <a:latin typeface="+mn-lt"/>
                  </a:rPr>
                  <a:t>licensed up to 100 kW</a:t>
                </a:r>
              </a:p>
            </p:txBody>
          </p:sp>
        </mc:Choice>
        <mc:Fallback xmlns=""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82923EF9-910B-DC79-3082-3A4BC62F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29" y="1307923"/>
                <a:ext cx="10823329" cy="3871048"/>
              </a:xfrm>
              <a:prstGeom prst="rect">
                <a:avLst/>
              </a:prstGeom>
              <a:blipFill>
                <a:blip r:embed="rId4"/>
                <a:stretch>
                  <a:fillRect l="-507" b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iowave">
            <a:extLst>
              <a:ext uri="{FF2B5EF4-FFF2-40B4-BE49-F238E27FC236}">
                <a16:creationId xmlns:a16="http://schemas.microsoft.com/office/drawing/2014/main" id="{431E69B8-A89B-8F0B-8301-E3116E6CB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00" y="1931642"/>
            <a:ext cx="2755308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34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PowerPoint Template 2025 v2</Template>
  <TotalTime>1882</TotalTime>
  <Words>730</Words>
  <Application>Microsoft Office PowerPoint</Application>
  <PresentationFormat>Widescreen</PresentationFormat>
  <Paragraphs>109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Cambria Math</vt:lpstr>
      <vt:lpstr>Jefferson Lab Theme 1</vt:lpstr>
      <vt:lpstr>Applications of Compact SRF Accelerators</vt:lpstr>
      <vt:lpstr>My Definition of Compact SRF Accelerators</vt:lpstr>
      <vt:lpstr>The Science Case – Euclid Beamlabs</vt:lpstr>
      <vt:lpstr>Outside of Research Realm – Industrial Applications</vt:lpstr>
      <vt:lpstr>Spectrum of Applications</vt:lpstr>
      <vt:lpstr>Summary</vt:lpstr>
      <vt:lpstr>Exotic Application – Production of Radioisotopes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Vennekate</dc:creator>
  <cp:lastModifiedBy>John Vennekate</cp:lastModifiedBy>
  <cp:revision>15</cp:revision>
  <cp:lastPrinted>2024-11-21T18:51:38Z</cp:lastPrinted>
  <dcterms:created xsi:type="dcterms:W3CDTF">2025-11-10T16:45:07Z</dcterms:created>
  <dcterms:modified xsi:type="dcterms:W3CDTF">2025-11-12T21:39:47Z</dcterms:modified>
</cp:coreProperties>
</file>