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13"/>
  </p:notesMasterIdLst>
  <p:sldIdLst>
    <p:sldId id="259" r:id="rId2"/>
    <p:sldId id="298" r:id="rId3"/>
    <p:sldId id="302" r:id="rId4"/>
    <p:sldId id="319" r:id="rId5"/>
    <p:sldId id="316" r:id="rId6"/>
    <p:sldId id="320" r:id="rId7"/>
    <p:sldId id="300" r:id="rId8"/>
    <p:sldId id="304" r:id="rId9"/>
    <p:sldId id="317" r:id="rId10"/>
    <p:sldId id="307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922841-2C25-46FB-8327-C4D0CF9AAB1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C9ACF-9B87-4EE2-B778-C21B08F1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7" y="1481540"/>
            <a:ext cx="10334625" cy="1947460"/>
          </a:xfrm>
        </p:spPr>
        <p:txBody>
          <a:bodyPr anchor="t" anchorCtr="0"/>
          <a:lstStyle>
            <a:lvl1pPr algn="l">
              <a:defRPr sz="45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7" y="4712965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7" y="3441180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315" y="472833"/>
            <a:ext cx="1571752" cy="33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566181" y="472833"/>
            <a:ext cx="1791208" cy="3436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686" y="472835"/>
            <a:ext cx="1837097" cy="34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67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>
          <p15:clr>
            <a:srgbClr val="FBAE40"/>
          </p15:clr>
        </p15:guide>
        <p15:guide id="8" pos="2880">
          <p15:clr>
            <a:srgbClr val="FBAE40"/>
          </p15:clr>
        </p15:guide>
        <p15:guide id="9" orient="horz" pos="3888">
          <p15:clr>
            <a:srgbClr val="FBAE40"/>
          </p15:clr>
        </p15:guide>
        <p15:guide id="10" pos="270">
          <p15:clr>
            <a:srgbClr val="FBAE40"/>
          </p15:clr>
        </p15:guide>
        <p15:guide id="11" pos="5490">
          <p15:clr>
            <a:srgbClr val="FBAE40"/>
          </p15:clr>
        </p15:guide>
        <p15:guide id="12" orient="horz" pos="398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5DF06110-C640-A894-14E8-BD25EAE9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8804D3C-0186-7AFD-5990-11566D85E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092" y="975365"/>
            <a:ext cx="11347413" cy="49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6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5092" y="975360"/>
            <a:ext cx="5371987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4924" y="975360"/>
            <a:ext cx="5755083" cy="489111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8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D9BCDB3-24E9-1B4D-0A74-4298674A9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7522" y="63165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5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5"/>
            <a:ext cx="432486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000"/>
            </a:lvl1pPr>
          </a:lstStyle>
          <a:p>
            <a:pPr algn="ctr"/>
            <a:fld id="{933A556B-7C63-244D-9B7C-B0EA8042B330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E7747BA-6145-3552-2339-5F4BF5DF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C6E50E-3840-229D-97E9-6585956B4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08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091" y="0"/>
            <a:ext cx="11347413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5092" y="975365"/>
            <a:ext cx="11347413" cy="49888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30018" y="6316597"/>
            <a:ext cx="432487" cy="365125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100" b="1">
                <a:solidFill>
                  <a:schemeClr val="bg2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/>
        </p:nvCxnSpPr>
        <p:spPr>
          <a:xfrm>
            <a:off x="615092" y="825178"/>
            <a:ext cx="11347413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38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2880">
          <p15:clr>
            <a:srgbClr val="F26B43"/>
          </p15:clr>
        </p15:guide>
        <p15:guide id="9" pos="270">
          <p15:clr>
            <a:srgbClr val="F26B43"/>
          </p15:clr>
        </p15:guide>
        <p15:guide id="10" orient="horz" pos="3888">
          <p15:clr>
            <a:srgbClr val="F26B43"/>
          </p15:clr>
        </p15:guide>
        <p15:guide id="11" pos="5490">
          <p15:clr>
            <a:srgbClr val="F26B43"/>
          </p15:clr>
        </p15:guide>
        <p15:guide id="1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BCD3B-A9FF-43B9-86D2-05C7217BE2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Resonance and Interlocks for EIC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25795B-67AB-44AB-9398-F8BF217093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James Latshaw</a:t>
            </a:r>
          </a:p>
          <a:p>
            <a:r>
              <a:rPr lang="en-US" dirty="0"/>
              <a:t>11/13/2025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76466E-E758-4757-901F-2EDE55FBB4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SRF Frontiers Workshop</a:t>
            </a:r>
          </a:p>
        </p:txBody>
      </p:sp>
    </p:spTree>
    <p:extLst>
      <p:ext uri="{BB962C8B-B14F-4D97-AF65-F5344CB8AC3E}">
        <p14:creationId xmlns:p14="http://schemas.microsoft.com/office/powerpoint/2010/main" val="1553209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BD13B-276A-4312-AA8A-AFBF07422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5763D7-DF35-4AF2-B607-216FABC0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133CB-0F47-4383-A694-241F7C92D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Continue lab testing of prototype boards</a:t>
            </a:r>
          </a:p>
          <a:p>
            <a:pPr lvl="1"/>
            <a:r>
              <a:rPr lang="en-US" dirty="0"/>
              <a:t>Evaluate results and determine if a re-spin is required.</a:t>
            </a:r>
          </a:p>
          <a:p>
            <a:r>
              <a:rPr lang="en-US" dirty="0"/>
              <a:t>Preliminary Design Review part 2</a:t>
            </a:r>
          </a:p>
          <a:p>
            <a:pPr lvl="1"/>
            <a:r>
              <a:rPr lang="en-US" dirty="0"/>
              <a:t>Address Review committees comments</a:t>
            </a:r>
          </a:p>
          <a:p>
            <a:pPr lvl="1"/>
            <a:r>
              <a:rPr lang="en-US" dirty="0"/>
              <a:t>Incorporate any additional recommendations</a:t>
            </a:r>
          </a:p>
          <a:p>
            <a:r>
              <a:rPr lang="en-US" dirty="0"/>
              <a:t>Cavity Testing</a:t>
            </a:r>
          </a:p>
          <a:p>
            <a:pPr lvl="1"/>
            <a:r>
              <a:rPr lang="en-US" dirty="0"/>
              <a:t>Test prototype system on one of BNL’s </a:t>
            </a:r>
            <a:r>
              <a:rPr lang="en-US" dirty="0">
                <a:cs typeface="Arial" panose="020B0604020202020204"/>
              </a:rPr>
              <a:t>RHIC 197 MHz Cavity </a:t>
            </a:r>
            <a:r>
              <a:rPr lang="en-US" dirty="0"/>
              <a:t>(notionally 4/2025)</a:t>
            </a:r>
          </a:p>
          <a:p>
            <a:pPr lvl="1"/>
            <a:r>
              <a:rPr lang="en-US" dirty="0"/>
              <a:t>Incorporate any lessons learned</a:t>
            </a:r>
          </a:p>
          <a:p>
            <a:r>
              <a:rPr lang="en-US" dirty="0"/>
              <a:t>Final Design Review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83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9ED3-2064-4C6A-B61A-1742E08F0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51C34-7676-4294-BA8A-B4B3D4D90F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9AE910-0F53-4AC7-960F-F66566615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362" y="2096136"/>
            <a:ext cx="7843276" cy="266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2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CCA763-6E7E-5660-77BC-7C88D518A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064323D-D818-A2DB-CF42-F9784F8D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CEB6F35-FF79-44CC-01CA-59107DCB4A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11499850" cy="50657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System needs</a:t>
            </a:r>
          </a:p>
          <a:p>
            <a:r>
              <a:rPr lang="en-US" dirty="0">
                <a:cs typeface="Arial" panose="020B0604020202020204"/>
              </a:rPr>
              <a:t>Preliminary Design</a:t>
            </a:r>
          </a:p>
          <a:p>
            <a:pPr lvl="1"/>
            <a:r>
              <a:rPr lang="en-US" dirty="0">
                <a:cs typeface="Arial" panose="020B0604020202020204"/>
              </a:rPr>
              <a:t>Motivation for a Scalable Design</a:t>
            </a:r>
          </a:p>
          <a:p>
            <a:pPr lvl="1"/>
            <a:r>
              <a:rPr lang="en-US" dirty="0">
                <a:cs typeface="Arial" panose="020B0604020202020204"/>
              </a:rPr>
              <a:t>Generic Slot Concept</a:t>
            </a:r>
          </a:p>
          <a:p>
            <a:pPr lvl="1"/>
            <a:r>
              <a:rPr lang="en-US" dirty="0">
                <a:cs typeface="Arial" panose="020B0604020202020204"/>
              </a:rPr>
              <a:t>Integration into a Common Platform Daughter (CPD) chassis</a:t>
            </a:r>
          </a:p>
          <a:p>
            <a:pPr lvl="1"/>
            <a:r>
              <a:rPr lang="en-US" dirty="0">
                <a:cs typeface="Arial" panose="020B0604020202020204"/>
              </a:rPr>
              <a:t>Block Diagram</a:t>
            </a:r>
          </a:p>
          <a:p>
            <a:pPr lvl="1"/>
            <a:r>
              <a:rPr lang="en-US" dirty="0">
                <a:cs typeface="Arial" panose="020B0604020202020204"/>
              </a:rPr>
              <a:t>Initial Testing of Arc Detectors</a:t>
            </a:r>
          </a:p>
          <a:p>
            <a:r>
              <a:rPr lang="en-US" dirty="0">
                <a:cs typeface="Arial" panose="020B0604020202020204"/>
              </a:rPr>
              <a:t>Summary and Next Steps</a:t>
            </a:r>
          </a:p>
          <a:p>
            <a:pPr lvl="1"/>
            <a:r>
              <a:rPr lang="en-US" dirty="0">
                <a:cs typeface="Arial" panose="020B0604020202020204"/>
              </a:rPr>
              <a:t>PDR</a:t>
            </a:r>
            <a:r>
              <a:rPr lang="en-US" baseline="30000" dirty="0">
                <a:cs typeface="Arial" panose="020B0604020202020204"/>
              </a:rPr>
              <a:t>2</a:t>
            </a:r>
            <a:endParaRPr lang="en-US" dirty="0">
              <a:cs typeface="Arial" panose="020B0604020202020204"/>
            </a:endParaRPr>
          </a:p>
          <a:p>
            <a:pPr lvl="1"/>
            <a:r>
              <a:rPr lang="en-US" dirty="0">
                <a:cs typeface="Arial" panose="020B0604020202020204"/>
              </a:rPr>
              <a:t>Planned Cavity Testing (RHIC 197 MHz Cavity)</a:t>
            </a:r>
          </a:p>
          <a:p>
            <a:pPr lvl="1"/>
            <a:r>
              <a:rPr lang="en-US" dirty="0">
                <a:cs typeface="Arial" panose="020B0604020202020204"/>
              </a:rPr>
              <a:t>FDR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044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ABD13B-276A-4312-AA8A-AFBF07422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5763D7-DF35-4AF2-B607-216FABC0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133CB-0F47-4383-A694-241F7C92D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6261566" cy="5065713"/>
          </a:xfrm>
        </p:spPr>
        <p:txBody>
          <a:bodyPr/>
          <a:lstStyle/>
          <a:p>
            <a:r>
              <a:rPr lang="en-US" dirty="0"/>
              <a:t>Resonance control</a:t>
            </a:r>
          </a:p>
          <a:p>
            <a:pPr lvl="1"/>
            <a:r>
              <a:rPr lang="en-US" dirty="0"/>
              <a:t>Extend performance range of system by making it tunable </a:t>
            </a:r>
          </a:p>
          <a:p>
            <a:pPr lvl="2"/>
            <a:r>
              <a:rPr lang="en-US" dirty="0"/>
              <a:t>Motor, Piezo, Ferrite, Thermal Control (Warm cavities)</a:t>
            </a:r>
          </a:p>
          <a:p>
            <a:pPr lvl="1"/>
            <a:r>
              <a:rPr lang="en-US" dirty="0"/>
              <a:t>Some cavities need to be moved off and then back on reference when a beam loss event occurs.</a:t>
            </a:r>
          </a:p>
          <a:p>
            <a:r>
              <a:rPr lang="en-US" dirty="0"/>
              <a:t>Interlocks</a:t>
            </a:r>
          </a:p>
          <a:p>
            <a:pPr lvl="1"/>
            <a:r>
              <a:rPr lang="en-US" dirty="0"/>
              <a:t>Kill RF if a fault is detected </a:t>
            </a:r>
          </a:p>
          <a:p>
            <a:pPr lvl="2"/>
            <a:r>
              <a:rPr lang="en-US" dirty="0"/>
              <a:t>HPRF permit, RF DAC drive inhibit</a:t>
            </a:r>
          </a:p>
          <a:p>
            <a:pPr lvl="1"/>
            <a:r>
              <a:rPr lang="en-US" dirty="0"/>
              <a:t>System protection </a:t>
            </a:r>
          </a:p>
          <a:p>
            <a:pPr lvl="2"/>
            <a:r>
              <a:rPr lang="en-US" dirty="0"/>
              <a:t>Arc detectors, Temperature Monitoring</a:t>
            </a:r>
          </a:p>
          <a:p>
            <a:pPr lvl="1"/>
            <a:r>
              <a:rPr lang="en-US" dirty="0"/>
              <a:t>Subsystem Interlocks </a:t>
            </a:r>
          </a:p>
          <a:p>
            <a:pPr lvl="2"/>
            <a:r>
              <a:rPr lang="en-US" dirty="0"/>
              <a:t>Vacuum, HPRF/SSA Interlocks, Coupler Bias, etc.</a:t>
            </a:r>
          </a:p>
          <a:p>
            <a:pPr lvl="1"/>
            <a:r>
              <a:rPr lang="en-US" dirty="0"/>
              <a:t>System Diagnostics </a:t>
            </a:r>
          </a:p>
          <a:p>
            <a:pPr lvl="2"/>
            <a:r>
              <a:rPr lang="en-US" dirty="0"/>
              <a:t>Temperature sensors, readbacks from subsystems</a:t>
            </a:r>
          </a:p>
          <a:p>
            <a:pPr lvl="1"/>
            <a:r>
              <a:rPr lang="en-US" dirty="0"/>
              <a:t>Fault Annunciation, clearly show why RF is off</a:t>
            </a:r>
          </a:p>
          <a:p>
            <a:r>
              <a:rPr lang="en-US" dirty="0"/>
              <a:t>Currently there are 7</a:t>
            </a:r>
            <a:r>
              <a:rPr lang="en-US" baseline="30000" dirty="0"/>
              <a:t>+</a:t>
            </a:r>
            <a:r>
              <a:rPr lang="en-US" dirty="0"/>
              <a:t> cavity types for EIC (SC and NC)</a:t>
            </a:r>
          </a:p>
          <a:p>
            <a:pPr lvl="1"/>
            <a:r>
              <a:rPr lang="en-US" dirty="0"/>
              <a:t>Common interlock types but varying channel count needs</a:t>
            </a:r>
          </a:p>
          <a:p>
            <a:pPr lvl="1"/>
            <a:r>
              <a:rPr lang="en-US" dirty="0"/>
              <a:t>Work has been to develop a scalable system which can be used for all cavity types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161C03-F058-48AC-BC13-2BC67D5197E7}"/>
              </a:ext>
            </a:extLst>
          </p:cNvPr>
          <p:cNvGrpSpPr>
            <a:grpSpLocks noChangeAspect="1"/>
          </p:cNvGrpSpPr>
          <p:nvPr/>
        </p:nvGrpSpPr>
        <p:grpSpPr>
          <a:xfrm>
            <a:off x="6723529" y="1946379"/>
            <a:ext cx="5287837" cy="2965242"/>
            <a:chOff x="47394232" y="17080863"/>
            <a:chExt cx="9637848" cy="540457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C2CA60E-F96D-43B5-A8AB-1FCCFC899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94232" y="17094428"/>
              <a:ext cx="9637848" cy="5391007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16D84C3-EDE4-48F1-B6D3-DCE0D7545E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29312" y="17589337"/>
              <a:ext cx="1234934" cy="55660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10F990C-A89B-4201-8482-5B9782FD2081}"/>
                </a:ext>
              </a:extLst>
            </p:cNvPr>
            <p:cNvSpPr txBox="1"/>
            <p:nvPr/>
          </p:nvSpPr>
          <p:spPr>
            <a:xfrm>
              <a:off x="54978427" y="17404671"/>
              <a:ext cx="2053652" cy="322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Two vacuum gauges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49BD1E9-8F71-4AF1-A04E-4CD148BD68C4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>
              <a:off x="52097818" y="17359599"/>
              <a:ext cx="1109693" cy="83186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865E034-F806-48DE-A4F5-11BEC63FC90F}"/>
                </a:ext>
              </a:extLst>
            </p:cNvPr>
            <p:cNvSpPr txBox="1"/>
            <p:nvPr/>
          </p:nvSpPr>
          <p:spPr>
            <a:xfrm>
              <a:off x="53207511" y="17080863"/>
              <a:ext cx="1656734" cy="557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One vacuum side arc detector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F6A5F3F-4D17-4D49-B374-568BECF8FF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420107" y="19789931"/>
              <a:ext cx="1209205" cy="64755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7">
              <a:extLst>
                <a:ext uri="{FF2B5EF4-FFF2-40B4-BE49-F238E27FC236}">
                  <a16:creationId xmlns:a16="http://schemas.microsoft.com/office/drawing/2014/main" id="{5E61E1B8-E1B3-4456-BCA4-391BF1E8D02B}"/>
                </a:ext>
              </a:extLst>
            </p:cNvPr>
            <p:cNvSpPr txBox="1"/>
            <p:nvPr/>
          </p:nvSpPr>
          <p:spPr>
            <a:xfrm>
              <a:off x="53724249" y="20252818"/>
              <a:ext cx="2890456" cy="79219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55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Air side arc detector #1</a:t>
              </a:r>
            </a:p>
            <a:p>
              <a:r>
                <a:rPr lang="en-US" sz="1600" dirty="0"/>
                <a:t>a dry air flow  inlet on the other side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2CE4E1C-BE72-4921-9464-CA31C8CDFD7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54638" y="20622150"/>
              <a:ext cx="1209205" cy="64755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5BDF24CB-46F2-46BE-A20D-10F5932DA7B9}"/>
                </a:ext>
              </a:extLst>
            </p:cNvPr>
            <p:cNvSpPr txBox="1"/>
            <p:nvPr/>
          </p:nvSpPr>
          <p:spPr>
            <a:xfrm>
              <a:off x="51163844" y="21159366"/>
              <a:ext cx="2560406" cy="3227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One air side arc detector #2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2987ED4-A270-4295-ACE3-8A4F410AB80D}"/>
                </a:ext>
              </a:extLst>
            </p:cNvPr>
            <p:cNvCxnSpPr>
              <a:cxnSpLocks/>
            </p:cNvCxnSpPr>
            <p:nvPr/>
          </p:nvCxnSpPr>
          <p:spPr>
            <a:xfrm>
              <a:off x="50388104" y="17718721"/>
              <a:ext cx="238273" cy="760624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22">
              <a:extLst>
                <a:ext uri="{FF2B5EF4-FFF2-40B4-BE49-F238E27FC236}">
                  <a16:creationId xmlns:a16="http://schemas.microsoft.com/office/drawing/2014/main" id="{03FEE03D-3B5F-48BB-9883-6392185BC3BC}"/>
                </a:ext>
              </a:extLst>
            </p:cNvPr>
            <p:cNvSpPr txBox="1"/>
            <p:nvPr/>
          </p:nvSpPr>
          <p:spPr>
            <a:xfrm>
              <a:off x="49154750" y="17243416"/>
              <a:ext cx="3080478" cy="5574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7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Temperature and flow switch at every water channel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6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7E4D-5D1B-4F14-BE9E-5446C68A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anose="020B0604020202020204"/>
              </a:rPr>
              <a:t>Motivation for a Scalable Design</a:t>
            </a:r>
            <a:endParaRPr lang="en-US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ABCCFAF-12E6-4B60-A3AD-ADEDDDC4B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407073"/>
              </p:ext>
            </p:extLst>
          </p:nvPr>
        </p:nvGraphicFramePr>
        <p:xfrm>
          <a:off x="2530421" y="928365"/>
          <a:ext cx="765651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Worksheet" r:id="rId3" imgW="14011150" imgH="9915525" progId="Excel.Sheet.12">
                  <p:embed/>
                </p:oleObj>
              </mc:Choice>
              <mc:Fallback>
                <p:oleObj name="Worksheet" r:id="rId3" imgW="14011150" imgH="9915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0421" y="928365"/>
                        <a:ext cx="765651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4669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3E9C2-DA3F-4B6A-8445-450512961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0CDDB-5C05-4886-B747-FDBD316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– Generic Slot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39DDD-B8B1-4B3D-BAC6-3F52DFFF8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7384627" cy="5065713"/>
          </a:xfrm>
        </p:spPr>
        <p:txBody>
          <a:bodyPr/>
          <a:lstStyle/>
          <a:p>
            <a:r>
              <a:rPr lang="en-US" dirty="0"/>
              <a:t>A scalable slot design is being pursued</a:t>
            </a:r>
          </a:p>
          <a:p>
            <a:pPr lvl="1"/>
            <a:r>
              <a:rPr lang="en-US" dirty="0"/>
              <a:t>Leveraging the common signal types</a:t>
            </a:r>
          </a:p>
          <a:p>
            <a:r>
              <a:rPr lang="en-US" dirty="0"/>
              <a:t>By adding enough slots, all system needs will be met</a:t>
            </a:r>
          </a:p>
          <a:p>
            <a:pPr lvl="1"/>
            <a:r>
              <a:rPr lang="en-US" dirty="0"/>
              <a:t>Economy of scale, the same PCB can be used on all cavity types</a:t>
            </a:r>
          </a:p>
          <a:p>
            <a:pPr lvl="1"/>
            <a:r>
              <a:rPr lang="en-US" dirty="0"/>
              <a:t>Less slots will be used for the less demanding cavity types</a:t>
            </a:r>
          </a:p>
          <a:p>
            <a:r>
              <a:rPr lang="en-US" dirty="0"/>
              <a:t>Each slot (shown on right) contains the below IO interfaces</a:t>
            </a:r>
          </a:p>
          <a:p>
            <a:pPr lvl="1"/>
            <a:r>
              <a:rPr lang="en-US" dirty="0"/>
              <a:t>1, Stepper Motor Driver</a:t>
            </a:r>
          </a:p>
          <a:p>
            <a:pPr lvl="1"/>
            <a:r>
              <a:rPr lang="en-US" dirty="0"/>
              <a:t>3, Temperature Sensing 24 bit ADC (targeted towards RTD sensors)</a:t>
            </a:r>
          </a:p>
          <a:p>
            <a:pPr lvl="1"/>
            <a:r>
              <a:rPr lang="en-US" dirty="0"/>
              <a:t>2, 16 bit DACs with +/- 10V Drive range</a:t>
            </a:r>
          </a:p>
          <a:p>
            <a:pPr lvl="1"/>
            <a:r>
              <a:rPr lang="en-US" dirty="0"/>
              <a:t>2, Dry Relay, compatible IO (5 to 24V compatible)</a:t>
            </a:r>
          </a:p>
          <a:p>
            <a:pPr lvl="1"/>
            <a:r>
              <a:rPr lang="en-US" dirty="0"/>
              <a:t>4, 100 KSPS 16 bit ADCs (with instrumentation buffers, +/- 12V)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5307BD-B4C7-4D01-A3B8-71914F78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590" y="1210637"/>
            <a:ext cx="4115223" cy="44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1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03B4-DCBE-498C-B75A-36317E943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– Generic Slot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B7C4E69-BDA0-4FF0-8E10-9B869523F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7031935"/>
              </p:ext>
            </p:extLst>
          </p:nvPr>
        </p:nvGraphicFramePr>
        <p:xfrm>
          <a:off x="2508037" y="1655650"/>
          <a:ext cx="7175926" cy="35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Worksheet" r:id="rId3" imgW="5935945" imgH="2933810" progId="Excel.Sheet.12">
                  <p:embed/>
                </p:oleObj>
              </mc:Choice>
              <mc:Fallback>
                <p:oleObj name="Worksheet" r:id="rId3" imgW="5935945" imgH="2933810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8086A83-E393-4DE9-8BAB-3564B99714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8037" y="1655650"/>
                        <a:ext cx="7175926" cy="354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86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43E9C2-DA3F-4B6A-8445-450512961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F0CDDB-5C05-4886-B747-FDBD3162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Design – Integrating into BNL CPC/CPD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339DDD-B8B1-4B3D-BAC6-3F52DFFF80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5681105" cy="5065713"/>
          </a:xfrm>
        </p:spPr>
        <p:txBody>
          <a:bodyPr/>
          <a:lstStyle/>
          <a:p>
            <a:r>
              <a:rPr lang="en-US" dirty="0"/>
              <a:t>Up to 8 Generic Slot boards will go into a 5U chassis which will leverage BNL’s common platform system architecture</a:t>
            </a:r>
          </a:p>
          <a:p>
            <a:pPr lvl="1"/>
            <a:r>
              <a:rPr lang="en-US" dirty="0" err="1"/>
              <a:t>Artix</a:t>
            </a:r>
            <a:r>
              <a:rPr lang="en-US" dirty="0"/>
              <a:t> </a:t>
            </a:r>
            <a:r>
              <a:rPr lang="en-US" dirty="0" err="1"/>
              <a:t>Ultrascale</a:t>
            </a:r>
            <a:r>
              <a:rPr lang="en-US" dirty="0"/>
              <a:t> + FPGA</a:t>
            </a:r>
          </a:p>
          <a:p>
            <a:r>
              <a:rPr lang="en-US" dirty="0"/>
              <a:t>Common platform will provide power needs including a 48VDC for motor drivers</a:t>
            </a:r>
          </a:p>
          <a:p>
            <a:r>
              <a:rPr lang="en-US" dirty="0"/>
              <a:t>Fast ferrite, high power RF SSAs, coaxial couple bias, vacuum systems are external subsystems which this chassis will interface with</a:t>
            </a:r>
          </a:p>
          <a:p>
            <a:r>
              <a:rPr lang="en-US" dirty="0"/>
              <a:t>Piezo needs are TBD, but most likely this chassis will provide low level drive signals and the </a:t>
            </a:r>
            <a:r>
              <a:rPr lang="en-US" dirty="0" err="1"/>
              <a:t>piezo’s</a:t>
            </a:r>
            <a:r>
              <a:rPr lang="en-US" dirty="0"/>
              <a:t> will be driven by an external subsystem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950E3B2-569E-4D6F-AF49-79728B218DE8}"/>
              </a:ext>
            </a:extLst>
          </p:cNvPr>
          <p:cNvGrpSpPr>
            <a:grpSpLocks noChangeAspect="1"/>
          </p:cNvGrpSpPr>
          <p:nvPr/>
        </p:nvGrpSpPr>
        <p:grpSpPr>
          <a:xfrm>
            <a:off x="6154794" y="1297594"/>
            <a:ext cx="5807019" cy="4262812"/>
            <a:chOff x="996369" y="-1209552"/>
            <a:chExt cx="10749892" cy="7891272"/>
          </a:xfrm>
        </p:grpSpPr>
        <p:pic>
          <p:nvPicPr>
            <p:cNvPr id="6" name="image_0">
              <a:extLst>
                <a:ext uri="{FF2B5EF4-FFF2-40B4-BE49-F238E27FC236}">
                  <a16:creationId xmlns:a16="http://schemas.microsoft.com/office/drawing/2014/main" id="{7FD3E7B7-6D6C-455B-83D4-B8B97EB774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369" y="-1209552"/>
              <a:ext cx="10749892" cy="789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5D3BCA0-BCA5-435E-86CE-4356EF0FD9C1}"/>
                </a:ext>
              </a:extLst>
            </p:cNvPr>
            <p:cNvCxnSpPr>
              <a:cxnSpLocks/>
            </p:cNvCxnSpPr>
            <p:nvPr/>
          </p:nvCxnSpPr>
          <p:spPr>
            <a:xfrm>
              <a:off x="6980433" y="691941"/>
              <a:ext cx="270863" cy="83837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9">
              <a:extLst>
                <a:ext uri="{FF2B5EF4-FFF2-40B4-BE49-F238E27FC236}">
                  <a16:creationId xmlns:a16="http://schemas.microsoft.com/office/drawing/2014/main" id="{100D1E56-0444-496A-95B7-236C2F0B5C6D}"/>
                </a:ext>
              </a:extLst>
            </p:cNvPr>
            <p:cNvSpPr txBox="1"/>
            <p:nvPr/>
          </p:nvSpPr>
          <p:spPr>
            <a:xfrm>
              <a:off x="6683610" y="352307"/>
              <a:ext cx="58939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325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PDU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801B86B-3D44-4B0B-A0E3-91DACF9A3B71}"/>
                </a:ext>
              </a:extLst>
            </p:cNvPr>
            <p:cNvCxnSpPr>
              <a:cxnSpLocks/>
            </p:cNvCxnSpPr>
            <p:nvPr/>
          </p:nvCxnSpPr>
          <p:spPr>
            <a:xfrm>
              <a:off x="4686783" y="863960"/>
              <a:ext cx="270863" cy="83837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9">
              <a:extLst>
                <a:ext uri="{FF2B5EF4-FFF2-40B4-BE49-F238E27FC236}">
                  <a16:creationId xmlns:a16="http://schemas.microsoft.com/office/drawing/2014/main" id="{2709670D-31B9-4549-99E3-66F21CF884B9}"/>
                </a:ext>
              </a:extLst>
            </p:cNvPr>
            <p:cNvSpPr txBox="1"/>
            <p:nvPr/>
          </p:nvSpPr>
          <p:spPr>
            <a:xfrm>
              <a:off x="4519530" y="504707"/>
              <a:ext cx="1778994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Extended Carrier</a:t>
              </a:r>
            </a:p>
          </p:txBody>
        </p:sp>
        <p:sp>
          <p:nvSpPr>
            <p:cNvPr id="11" name="TextBox 19">
              <a:extLst>
                <a:ext uri="{FF2B5EF4-FFF2-40B4-BE49-F238E27FC236}">
                  <a16:creationId xmlns:a16="http://schemas.microsoft.com/office/drawing/2014/main" id="{B3471DD0-B52A-467F-87F3-3758B3C5CC05}"/>
                </a:ext>
              </a:extLst>
            </p:cNvPr>
            <p:cNvSpPr txBox="1"/>
            <p:nvPr/>
          </p:nvSpPr>
          <p:spPr>
            <a:xfrm>
              <a:off x="3320650" y="2546867"/>
              <a:ext cx="58939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DIO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D5B1B44-4139-4D32-89BC-651766E77FDC}"/>
                </a:ext>
              </a:extLst>
            </p:cNvPr>
            <p:cNvCxnSpPr>
              <a:cxnSpLocks/>
            </p:cNvCxnSpPr>
            <p:nvPr/>
          </p:nvCxnSpPr>
          <p:spPr>
            <a:xfrm>
              <a:off x="3910042" y="2702264"/>
              <a:ext cx="776741" cy="61220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9">
              <a:extLst>
                <a:ext uri="{FF2B5EF4-FFF2-40B4-BE49-F238E27FC236}">
                  <a16:creationId xmlns:a16="http://schemas.microsoft.com/office/drawing/2014/main" id="{EC25087E-E41D-4430-940A-21943760A476}"/>
                </a:ext>
              </a:extLst>
            </p:cNvPr>
            <p:cNvSpPr txBox="1"/>
            <p:nvPr/>
          </p:nvSpPr>
          <p:spPr>
            <a:xfrm>
              <a:off x="7907216" y="1475402"/>
              <a:ext cx="1274422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Generic Slot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B5E63DE-740F-4C67-A8DB-DD077F26AC06}"/>
                </a:ext>
              </a:extLst>
            </p:cNvPr>
            <p:cNvCxnSpPr>
              <a:cxnSpLocks/>
            </p:cNvCxnSpPr>
            <p:nvPr/>
          </p:nvCxnSpPr>
          <p:spPr>
            <a:xfrm>
              <a:off x="9072880" y="1863889"/>
              <a:ext cx="270863" cy="838375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75FFBDFC-E09D-4265-B483-15CF8AF48F31}"/>
                </a:ext>
              </a:extLst>
            </p:cNvPr>
            <p:cNvSpPr txBox="1"/>
            <p:nvPr/>
          </p:nvSpPr>
          <p:spPr>
            <a:xfrm>
              <a:off x="2898336" y="3368681"/>
              <a:ext cx="1500268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Mother Board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F63E8CF-E273-4F06-93DD-E3FD824D6BF0}"/>
                </a:ext>
              </a:extLst>
            </p:cNvPr>
            <p:cNvCxnSpPr>
              <a:cxnSpLocks/>
            </p:cNvCxnSpPr>
            <p:nvPr/>
          </p:nvCxnSpPr>
          <p:spPr>
            <a:xfrm>
              <a:off x="4415920" y="3715139"/>
              <a:ext cx="270863" cy="30306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2895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64F633-B2F9-09AC-CB47-82A7200EF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ctr"/>
            <a:fld id="{933A556B-7C63-244D-9B7C-B0EA8042B330}" type="slidenum">
              <a:rPr lang="en-US" smtClean="0"/>
              <a:pPr algn="ctr"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10D4CF-E06D-4A7E-F915-F28105EA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Carrier to Daughter Interface – Block Diagram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94C284-8DED-9B5D-39BF-FE71F1482F07}"/>
              </a:ext>
            </a:extLst>
          </p:cNvPr>
          <p:cNvSpPr/>
          <p:nvPr/>
        </p:nvSpPr>
        <p:spPr>
          <a:xfrm>
            <a:off x="462579" y="936029"/>
            <a:ext cx="3925370" cy="538056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dirty="0">
                <a:solidFill>
                  <a:schemeClr val="tx1"/>
                </a:solidFill>
              </a:rPr>
              <a:t>Carrier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B7767-DF10-A05D-F93C-3B829D5B1595}"/>
              </a:ext>
            </a:extLst>
          </p:cNvPr>
          <p:cNvSpPr/>
          <p:nvPr/>
        </p:nvSpPr>
        <p:spPr>
          <a:xfrm>
            <a:off x="4902629" y="1146757"/>
            <a:ext cx="5922851" cy="297566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>
                <a:solidFill>
                  <a:schemeClr val="tx1"/>
                </a:solidFill>
              </a:rPr>
              <a:t>Daughter, </a:t>
            </a:r>
            <a:r>
              <a:rPr lang="en-US" b="1" dirty="0" err="1">
                <a:solidFill>
                  <a:schemeClr val="tx1"/>
                </a:solidFill>
              </a:rPr>
              <a:t>Artix</a:t>
            </a:r>
            <a:r>
              <a:rPr lang="en-US" b="1" dirty="0">
                <a:solidFill>
                  <a:schemeClr val="tx1"/>
                </a:solidFill>
              </a:rPr>
              <a:t> US+, XCAU25P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C0568E-7AF1-021D-D934-484D461207DB}"/>
              </a:ext>
            </a:extLst>
          </p:cNvPr>
          <p:cNvSpPr/>
          <p:nvPr/>
        </p:nvSpPr>
        <p:spPr>
          <a:xfrm>
            <a:off x="691565" y="2071340"/>
            <a:ext cx="1297883" cy="2395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Zynq</a:t>
            </a:r>
            <a:r>
              <a:rPr lang="en-US" sz="1000" dirty="0"/>
              <a:t> </a:t>
            </a:r>
            <a:r>
              <a:rPr lang="en-US" sz="1000" dirty="0">
                <a:solidFill>
                  <a:schemeClr val="tx1"/>
                </a:solidFill>
              </a:rPr>
              <a:t>US+</a:t>
            </a:r>
          </a:p>
          <a:p>
            <a:pPr algn="ctr"/>
            <a:r>
              <a:rPr lang="en-US" sz="1000" dirty="0" err="1">
                <a:solidFill>
                  <a:schemeClr val="tx1"/>
                </a:solidFill>
              </a:rPr>
              <a:t>MPSoC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F46A833-45F8-44CB-B571-C822A091A82D}"/>
              </a:ext>
            </a:extLst>
          </p:cNvPr>
          <p:cNvSpPr/>
          <p:nvPr/>
        </p:nvSpPr>
        <p:spPr>
          <a:xfrm>
            <a:off x="798052" y="5435125"/>
            <a:ext cx="1073786" cy="7431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tx1"/>
                </a:solidFill>
              </a:rPr>
              <a:t>DDR4</a:t>
            </a:r>
          </a:p>
        </p:txBody>
      </p:sp>
      <p:sp>
        <p:nvSpPr>
          <p:cNvPr id="11" name="Arrow: Up-Down 10">
            <a:extLst>
              <a:ext uri="{FF2B5EF4-FFF2-40B4-BE49-F238E27FC236}">
                <a16:creationId xmlns:a16="http://schemas.microsoft.com/office/drawing/2014/main" id="{84546ED7-B132-32DC-41BF-911DC262BB8B}"/>
              </a:ext>
            </a:extLst>
          </p:cNvPr>
          <p:cNvSpPr/>
          <p:nvPr/>
        </p:nvSpPr>
        <p:spPr>
          <a:xfrm>
            <a:off x="1237283" y="4490779"/>
            <a:ext cx="172890" cy="924418"/>
          </a:xfrm>
          <a:prstGeom prst="upDown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3A584-A724-3D10-A00A-DC6DDB671CE6}"/>
              </a:ext>
            </a:extLst>
          </p:cNvPr>
          <p:cNvSpPr/>
          <p:nvPr/>
        </p:nvSpPr>
        <p:spPr>
          <a:xfrm>
            <a:off x="6827688" y="2719050"/>
            <a:ext cx="846376" cy="6353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Register Map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69BC33B-A97E-AC2E-57F8-4E4EAEB6F5A4}"/>
              </a:ext>
            </a:extLst>
          </p:cNvPr>
          <p:cNvSpPr/>
          <p:nvPr/>
        </p:nvSpPr>
        <p:spPr>
          <a:xfrm>
            <a:off x="4921736" y="2161498"/>
            <a:ext cx="735448" cy="11085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Aurora PHY 64B/66B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B36F1F-6F78-7DA4-032D-D4CCFB5C7B1D}"/>
              </a:ext>
            </a:extLst>
          </p:cNvPr>
          <p:cNvSpPr/>
          <p:nvPr/>
        </p:nvSpPr>
        <p:spPr>
          <a:xfrm>
            <a:off x="5657184" y="2161498"/>
            <a:ext cx="877056" cy="55638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AXI</a:t>
            </a:r>
          </a:p>
          <a:p>
            <a:pPr algn="ctr"/>
            <a:r>
              <a:rPr lang="en-US" sz="600" b="1">
                <a:solidFill>
                  <a:schemeClr val="tx1"/>
                </a:solidFill>
              </a:rPr>
              <a:t>Slave IF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B123DC8-E346-9DDC-A2D0-FB5BFF56CF57}"/>
              </a:ext>
            </a:extLst>
          </p:cNvPr>
          <p:cNvSpPr/>
          <p:nvPr/>
        </p:nvSpPr>
        <p:spPr>
          <a:xfrm>
            <a:off x="5657184" y="2711681"/>
            <a:ext cx="877056" cy="56025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AXI-Lite</a:t>
            </a:r>
          </a:p>
          <a:p>
            <a:pPr algn="ctr"/>
            <a:r>
              <a:rPr lang="en-US" sz="600" b="1">
                <a:solidFill>
                  <a:schemeClr val="tx1"/>
                </a:solidFill>
              </a:rPr>
              <a:t>Master IF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42EEFFE-2DA9-5B4D-6A8C-34F0AF478C67}"/>
              </a:ext>
            </a:extLst>
          </p:cNvPr>
          <p:cNvSpPr/>
          <p:nvPr/>
        </p:nvSpPr>
        <p:spPr>
          <a:xfrm>
            <a:off x="3652017" y="2164771"/>
            <a:ext cx="735448" cy="11154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Aurora PHY 64B/66B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02F030E-0641-98C3-A811-356EAED08A43}"/>
              </a:ext>
            </a:extLst>
          </p:cNvPr>
          <p:cNvSpPr/>
          <p:nvPr/>
        </p:nvSpPr>
        <p:spPr>
          <a:xfrm>
            <a:off x="2775444" y="2164771"/>
            <a:ext cx="877056" cy="54872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AXI</a:t>
            </a:r>
          </a:p>
          <a:p>
            <a:pPr algn="ctr"/>
            <a:r>
              <a:rPr lang="en-US" sz="600" b="1">
                <a:solidFill>
                  <a:schemeClr val="tx1"/>
                </a:solidFill>
              </a:rPr>
              <a:t>Master IF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427EA90-FA9A-B5CB-D03C-FD570322CD18}"/>
              </a:ext>
            </a:extLst>
          </p:cNvPr>
          <p:cNvSpPr/>
          <p:nvPr/>
        </p:nvSpPr>
        <p:spPr>
          <a:xfrm>
            <a:off x="2774961" y="2718834"/>
            <a:ext cx="877056" cy="558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tx1"/>
                </a:solidFill>
              </a:rPr>
              <a:t>AXI-Lite</a:t>
            </a:r>
          </a:p>
          <a:p>
            <a:pPr algn="ctr"/>
            <a:r>
              <a:rPr lang="en-US" sz="600" b="1">
                <a:solidFill>
                  <a:schemeClr val="tx1"/>
                </a:solidFill>
              </a:rPr>
              <a:t>Slave IF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CFAA4C-5C32-0020-769E-C917733FADAB}"/>
              </a:ext>
            </a:extLst>
          </p:cNvPr>
          <p:cNvSpPr/>
          <p:nvPr/>
        </p:nvSpPr>
        <p:spPr>
          <a:xfrm>
            <a:off x="6812548" y="1545651"/>
            <a:ext cx="887427" cy="621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>
                <a:solidFill>
                  <a:schemeClr val="tx1"/>
                </a:solidFill>
              </a:rPr>
              <a:t>DMA</a:t>
            </a:r>
          </a:p>
          <a:p>
            <a:pPr algn="ctr"/>
            <a:r>
              <a:rPr lang="en-US" sz="800">
                <a:solidFill>
                  <a:schemeClr val="tx1"/>
                </a:solidFill>
              </a:rPr>
              <a:t>Stream Data</a:t>
            </a:r>
          </a:p>
        </p:txBody>
      </p:sp>
      <p:sp>
        <p:nvSpPr>
          <p:cNvPr id="18" name="Arrow: Up-Down 17">
            <a:extLst>
              <a:ext uri="{FF2B5EF4-FFF2-40B4-BE49-F238E27FC236}">
                <a16:creationId xmlns:a16="http://schemas.microsoft.com/office/drawing/2014/main" id="{5D93D246-6A21-7B60-8962-267CFC3B5031}"/>
              </a:ext>
            </a:extLst>
          </p:cNvPr>
          <p:cNvSpPr/>
          <p:nvPr/>
        </p:nvSpPr>
        <p:spPr>
          <a:xfrm>
            <a:off x="7168122" y="2188751"/>
            <a:ext cx="143463" cy="507183"/>
          </a:xfrm>
          <a:prstGeom prst="upDown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04F23995-F1CF-2501-1F0C-EF95A201014C}"/>
              </a:ext>
            </a:extLst>
          </p:cNvPr>
          <p:cNvSpPr/>
          <p:nvPr/>
        </p:nvSpPr>
        <p:spPr>
          <a:xfrm>
            <a:off x="1989448" y="2855197"/>
            <a:ext cx="778254" cy="277773"/>
          </a:xfrm>
          <a:prstGeom prst="righ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>
                <a:solidFill>
                  <a:schemeClr val="tx1"/>
                </a:solidFill>
              </a:rPr>
              <a:t>M_AXI_</a:t>
            </a:r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B5F9FC8D-E327-1624-2F34-DBB6B10EAF4D}"/>
              </a:ext>
            </a:extLst>
          </p:cNvPr>
          <p:cNvSpPr/>
          <p:nvPr/>
        </p:nvSpPr>
        <p:spPr>
          <a:xfrm>
            <a:off x="1989448" y="2306322"/>
            <a:ext cx="785994" cy="305690"/>
          </a:xfrm>
          <a:prstGeom prst="leftArrow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>
                <a:solidFill>
                  <a:schemeClr val="tx1"/>
                </a:solidFill>
              </a:rPr>
              <a:t>S_AXI_</a:t>
            </a:r>
          </a:p>
        </p:txBody>
      </p:sp>
      <p:sp>
        <p:nvSpPr>
          <p:cNvPr id="22" name="Arrow: Bent 21">
            <a:extLst>
              <a:ext uri="{FF2B5EF4-FFF2-40B4-BE49-F238E27FC236}">
                <a16:creationId xmlns:a16="http://schemas.microsoft.com/office/drawing/2014/main" id="{A5B65054-C7AE-6A5E-7CE3-D115C8648614}"/>
              </a:ext>
            </a:extLst>
          </p:cNvPr>
          <p:cNvSpPr/>
          <p:nvPr/>
        </p:nvSpPr>
        <p:spPr>
          <a:xfrm flipH="1" flipV="1">
            <a:off x="6539984" y="2177235"/>
            <a:ext cx="511165" cy="35608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F74008-DE74-9276-7A70-EB43B0EC00B2}"/>
              </a:ext>
            </a:extLst>
          </p:cNvPr>
          <p:cNvSpPr txBox="1"/>
          <p:nvPr/>
        </p:nvSpPr>
        <p:spPr>
          <a:xfrm>
            <a:off x="6892427" y="2983955"/>
            <a:ext cx="267718" cy="491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9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936709-68DD-C9FC-817A-BEF3C4AD704B}"/>
              </a:ext>
            </a:extLst>
          </p:cNvPr>
          <p:cNvSpPr/>
          <p:nvPr/>
        </p:nvSpPr>
        <p:spPr>
          <a:xfrm>
            <a:off x="4405927" y="2079060"/>
            <a:ext cx="88394" cy="13242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8DC9276-9295-EB77-D797-CFBF4E8739FD}"/>
              </a:ext>
            </a:extLst>
          </p:cNvPr>
          <p:cNvSpPr txBox="1"/>
          <p:nvPr/>
        </p:nvSpPr>
        <p:spPr>
          <a:xfrm>
            <a:off x="2923117" y="1795059"/>
            <a:ext cx="1462231" cy="36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C2C_Slave_0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D070BD-49CF-06E9-C1B8-BA9AEE5F6F2D}"/>
              </a:ext>
            </a:extLst>
          </p:cNvPr>
          <p:cNvSpPr txBox="1"/>
          <p:nvPr/>
        </p:nvSpPr>
        <p:spPr>
          <a:xfrm>
            <a:off x="4977931" y="1796744"/>
            <a:ext cx="1358508" cy="36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/>
              <a:t>C2C_Master</a:t>
            </a:r>
          </a:p>
        </p:txBody>
      </p:sp>
      <p:sp>
        <p:nvSpPr>
          <p:cNvPr id="46" name="Arrow: Left-Right 45">
            <a:extLst>
              <a:ext uri="{FF2B5EF4-FFF2-40B4-BE49-F238E27FC236}">
                <a16:creationId xmlns:a16="http://schemas.microsoft.com/office/drawing/2014/main" id="{0723BF9D-7A6A-A66F-34BD-60A63B2E26BC}"/>
              </a:ext>
            </a:extLst>
          </p:cNvPr>
          <p:cNvSpPr/>
          <p:nvPr/>
        </p:nvSpPr>
        <p:spPr>
          <a:xfrm flipV="1">
            <a:off x="4511979" y="2665509"/>
            <a:ext cx="249353" cy="62279"/>
          </a:xfrm>
          <a:prstGeom prst="left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EB1D12-06A4-DBD5-AD4B-6A4438228AC9}"/>
              </a:ext>
            </a:extLst>
          </p:cNvPr>
          <p:cNvSpPr/>
          <p:nvPr/>
        </p:nvSpPr>
        <p:spPr>
          <a:xfrm>
            <a:off x="8055439" y="1557392"/>
            <a:ext cx="715733" cy="2468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Application Top</a:t>
            </a:r>
          </a:p>
        </p:txBody>
      </p:sp>
      <p:sp>
        <p:nvSpPr>
          <p:cNvPr id="49" name="Arrow: Left-Right 48">
            <a:extLst>
              <a:ext uri="{FF2B5EF4-FFF2-40B4-BE49-F238E27FC236}">
                <a16:creationId xmlns:a16="http://schemas.microsoft.com/office/drawing/2014/main" id="{47B3F471-F1AD-98D9-104F-CDD9B25D5970}"/>
              </a:ext>
            </a:extLst>
          </p:cNvPr>
          <p:cNvSpPr/>
          <p:nvPr/>
        </p:nvSpPr>
        <p:spPr>
          <a:xfrm>
            <a:off x="7692809" y="2947108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Left 49">
            <a:extLst>
              <a:ext uri="{FF2B5EF4-FFF2-40B4-BE49-F238E27FC236}">
                <a16:creationId xmlns:a16="http://schemas.microsoft.com/office/drawing/2014/main" id="{1EE3B4AC-C7BB-C475-CF66-13D53773B523}"/>
              </a:ext>
            </a:extLst>
          </p:cNvPr>
          <p:cNvSpPr/>
          <p:nvPr/>
        </p:nvSpPr>
        <p:spPr>
          <a:xfrm>
            <a:off x="7699974" y="1772938"/>
            <a:ext cx="355465" cy="172410"/>
          </a:xfrm>
          <a:prstGeom prst="lef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125A291-EE9C-E01D-F0E4-4565539E9665}"/>
              </a:ext>
            </a:extLst>
          </p:cNvPr>
          <p:cNvSpPr/>
          <p:nvPr/>
        </p:nvSpPr>
        <p:spPr>
          <a:xfrm>
            <a:off x="3641692" y="4395970"/>
            <a:ext cx="735448" cy="11154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Aurora PHY 64B/66B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0AFDB5A-35A4-3A5F-A3ED-9B44D1CF0DCE}"/>
              </a:ext>
            </a:extLst>
          </p:cNvPr>
          <p:cNvSpPr/>
          <p:nvPr/>
        </p:nvSpPr>
        <p:spPr>
          <a:xfrm>
            <a:off x="2765119" y="4395970"/>
            <a:ext cx="877056" cy="5487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AXI</a:t>
            </a:r>
          </a:p>
          <a:p>
            <a:pPr algn="ctr"/>
            <a:r>
              <a:rPr lang="en-US" sz="600" b="1">
                <a:solidFill>
                  <a:schemeClr val="bg1">
                    <a:lumMod val="65000"/>
                  </a:schemeClr>
                </a:solidFill>
              </a:rPr>
              <a:t>Master IF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51818CE-6997-2AA3-D8EB-8671609BDD7D}"/>
              </a:ext>
            </a:extLst>
          </p:cNvPr>
          <p:cNvSpPr/>
          <p:nvPr/>
        </p:nvSpPr>
        <p:spPr>
          <a:xfrm>
            <a:off x="2764636" y="4950033"/>
            <a:ext cx="877056" cy="5583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>
                <a:solidFill>
                  <a:schemeClr val="bg1">
                    <a:lumMod val="65000"/>
                  </a:schemeClr>
                </a:solidFill>
              </a:rPr>
              <a:t>AXI-Lite</a:t>
            </a:r>
          </a:p>
          <a:p>
            <a:pPr algn="ctr"/>
            <a:r>
              <a:rPr lang="en-US" sz="600" b="1">
                <a:solidFill>
                  <a:schemeClr val="bg1">
                    <a:lumMod val="65000"/>
                  </a:schemeClr>
                </a:solidFill>
              </a:rPr>
              <a:t>Slave IF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99B6B70-7F5B-2677-ADB6-B762CED2B4D5}"/>
              </a:ext>
            </a:extLst>
          </p:cNvPr>
          <p:cNvSpPr txBox="1"/>
          <p:nvPr/>
        </p:nvSpPr>
        <p:spPr>
          <a:xfrm>
            <a:off x="2912793" y="4026259"/>
            <a:ext cx="1462231" cy="3699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>
                <a:solidFill>
                  <a:schemeClr val="bg1">
                    <a:lumMod val="75000"/>
                  </a:schemeClr>
                </a:solidFill>
              </a:rPr>
              <a:t>C2C_Slave_1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BFC97F7-E210-A7AA-212B-C195146B53DC}"/>
              </a:ext>
            </a:extLst>
          </p:cNvPr>
          <p:cNvSpPr/>
          <p:nvPr/>
        </p:nvSpPr>
        <p:spPr>
          <a:xfrm>
            <a:off x="4803079" y="2071339"/>
            <a:ext cx="88394" cy="13242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0" name="Arrow: Right 59">
            <a:extLst>
              <a:ext uri="{FF2B5EF4-FFF2-40B4-BE49-F238E27FC236}">
                <a16:creationId xmlns:a16="http://schemas.microsoft.com/office/drawing/2014/main" id="{91EF121B-203F-8BF9-7FBD-860E38D3833D}"/>
              </a:ext>
            </a:extLst>
          </p:cNvPr>
          <p:cNvSpPr/>
          <p:nvPr/>
        </p:nvSpPr>
        <p:spPr>
          <a:xfrm>
            <a:off x="6548295" y="2897849"/>
            <a:ext cx="264383" cy="172211"/>
          </a:xfrm>
          <a:prstGeom prst="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row: Left-Right 42">
            <a:extLst>
              <a:ext uri="{FF2B5EF4-FFF2-40B4-BE49-F238E27FC236}">
                <a16:creationId xmlns:a16="http://schemas.microsoft.com/office/drawing/2014/main" id="{958283CB-EC32-4724-B611-EAF9014E0204}"/>
              </a:ext>
            </a:extLst>
          </p:cNvPr>
          <p:cNvSpPr/>
          <p:nvPr/>
        </p:nvSpPr>
        <p:spPr>
          <a:xfrm>
            <a:off x="8824015" y="1617999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59AC101-5631-4770-A230-2364C7AC494D}"/>
              </a:ext>
            </a:extLst>
          </p:cNvPr>
          <p:cNvSpPr/>
          <p:nvPr/>
        </p:nvSpPr>
        <p:spPr>
          <a:xfrm>
            <a:off x="9232323" y="1505859"/>
            <a:ext cx="1536642" cy="35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8 Stepper Motor Drivers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48V, 10Amps, Bipolar</a:t>
            </a:r>
          </a:p>
        </p:txBody>
      </p:sp>
      <p:sp>
        <p:nvSpPr>
          <p:cNvPr id="66" name="Arrow: Left-Right 65">
            <a:extLst>
              <a:ext uri="{FF2B5EF4-FFF2-40B4-BE49-F238E27FC236}">
                <a16:creationId xmlns:a16="http://schemas.microsoft.com/office/drawing/2014/main" id="{75D44DE1-3E9F-48A4-954D-D26D3D5D1855}"/>
              </a:ext>
            </a:extLst>
          </p:cNvPr>
          <p:cNvSpPr/>
          <p:nvPr/>
        </p:nvSpPr>
        <p:spPr>
          <a:xfrm>
            <a:off x="8824015" y="2027755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B7EA097-026A-47CA-9AB7-9955C34327A4}"/>
              </a:ext>
            </a:extLst>
          </p:cNvPr>
          <p:cNvSpPr/>
          <p:nvPr/>
        </p:nvSpPr>
        <p:spPr>
          <a:xfrm>
            <a:off x="9232323" y="1915615"/>
            <a:ext cx="1536642" cy="35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24 Temperature Sensors ADCs, 24 bit</a:t>
            </a:r>
          </a:p>
        </p:txBody>
      </p:sp>
      <p:sp>
        <p:nvSpPr>
          <p:cNvPr id="68" name="Arrow: Left-Right 67">
            <a:extLst>
              <a:ext uri="{FF2B5EF4-FFF2-40B4-BE49-F238E27FC236}">
                <a16:creationId xmlns:a16="http://schemas.microsoft.com/office/drawing/2014/main" id="{BA45717F-F9E8-45DC-92AD-2E971915EE21}"/>
              </a:ext>
            </a:extLst>
          </p:cNvPr>
          <p:cNvSpPr/>
          <p:nvPr/>
        </p:nvSpPr>
        <p:spPr>
          <a:xfrm>
            <a:off x="8822411" y="2437511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D2D3035-C42D-4136-BFD4-8BEE797EF630}"/>
              </a:ext>
            </a:extLst>
          </p:cNvPr>
          <p:cNvSpPr/>
          <p:nvPr/>
        </p:nvSpPr>
        <p:spPr>
          <a:xfrm>
            <a:off x="9230719" y="2325371"/>
            <a:ext cx="1536642" cy="35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 DAC Channels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 16 bit, +/- 10V</a:t>
            </a:r>
          </a:p>
        </p:txBody>
      </p:sp>
      <p:sp>
        <p:nvSpPr>
          <p:cNvPr id="70" name="Arrow: Left-Right 69">
            <a:extLst>
              <a:ext uri="{FF2B5EF4-FFF2-40B4-BE49-F238E27FC236}">
                <a16:creationId xmlns:a16="http://schemas.microsoft.com/office/drawing/2014/main" id="{5B3CFD7D-7570-426E-8513-F5121D026B52}"/>
              </a:ext>
            </a:extLst>
          </p:cNvPr>
          <p:cNvSpPr/>
          <p:nvPr/>
        </p:nvSpPr>
        <p:spPr>
          <a:xfrm>
            <a:off x="8822411" y="2847267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7B0F94A-9C53-4B40-B51A-8B6B4B6FCD15}"/>
              </a:ext>
            </a:extLst>
          </p:cNvPr>
          <p:cNvSpPr/>
          <p:nvPr/>
        </p:nvSpPr>
        <p:spPr>
          <a:xfrm>
            <a:off x="9230719" y="2735127"/>
            <a:ext cx="1536642" cy="35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16 Dry Relay Contacts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 5 to 24V, Configurable IO</a:t>
            </a:r>
          </a:p>
        </p:txBody>
      </p:sp>
      <p:sp>
        <p:nvSpPr>
          <p:cNvPr id="72" name="Arrow: Left-Right 71">
            <a:extLst>
              <a:ext uri="{FF2B5EF4-FFF2-40B4-BE49-F238E27FC236}">
                <a16:creationId xmlns:a16="http://schemas.microsoft.com/office/drawing/2014/main" id="{6BF601A4-931F-4424-812D-8745AE078D0D}"/>
              </a:ext>
            </a:extLst>
          </p:cNvPr>
          <p:cNvSpPr/>
          <p:nvPr/>
        </p:nvSpPr>
        <p:spPr>
          <a:xfrm>
            <a:off x="8822411" y="3257023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8D16124-3EEE-49AF-A287-EE40CBE78E17}"/>
              </a:ext>
            </a:extLst>
          </p:cNvPr>
          <p:cNvSpPr/>
          <p:nvPr/>
        </p:nvSpPr>
        <p:spPr>
          <a:xfrm>
            <a:off x="9230719" y="3144883"/>
            <a:ext cx="1536642" cy="3503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32 ADC Channels 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16 bit, 100 KSPS, +/-12V</a:t>
            </a:r>
          </a:p>
        </p:txBody>
      </p:sp>
      <p:sp>
        <p:nvSpPr>
          <p:cNvPr id="76" name="Arrow: Left-Right 75">
            <a:extLst>
              <a:ext uri="{FF2B5EF4-FFF2-40B4-BE49-F238E27FC236}">
                <a16:creationId xmlns:a16="http://schemas.microsoft.com/office/drawing/2014/main" id="{B724D435-97D0-4B22-A998-20F17CA042A6}"/>
              </a:ext>
            </a:extLst>
          </p:cNvPr>
          <p:cNvSpPr/>
          <p:nvPr/>
        </p:nvSpPr>
        <p:spPr>
          <a:xfrm>
            <a:off x="7699974" y="3641263"/>
            <a:ext cx="355465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5C47F1C-78F0-48BF-A6EA-0A791A5A509C}"/>
              </a:ext>
            </a:extLst>
          </p:cNvPr>
          <p:cNvSpPr/>
          <p:nvPr/>
        </p:nvSpPr>
        <p:spPr>
          <a:xfrm>
            <a:off x="6827688" y="3390920"/>
            <a:ext cx="839203" cy="635339"/>
          </a:xfrm>
          <a:prstGeom prst="rect">
            <a:avLst/>
          </a:prstGeom>
          <a:solidFill>
            <a:srgbClr val="EDF6FE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7FAC37-0982-44C4-B787-289A2663AC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4689" y="3619294"/>
            <a:ext cx="769096" cy="214933"/>
          </a:xfrm>
          <a:prstGeom prst="rect">
            <a:avLst/>
          </a:prstGeom>
        </p:spPr>
      </p:pic>
      <p:sp>
        <p:nvSpPr>
          <p:cNvPr id="78" name="Arrow: Left-Right 77">
            <a:extLst>
              <a:ext uri="{FF2B5EF4-FFF2-40B4-BE49-F238E27FC236}">
                <a16:creationId xmlns:a16="http://schemas.microsoft.com/office/drawing/2014/main" id="{71610ED0-75F0-43C2-A6A8-2861DFE77790}"/>
              </a:ext>
            </a:extLst>
          </p:cNvPr>
          <p:cNvSpPr/>
          <p:nvPr/>
        </p:nvSpPr>
        <p:spPr>
          <a:xfrm>
            <a:off x="6552914" y="3451848"/>
            <a:ext cx="264383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FD414C0-F9F5-4809-A193-D58218DFB722}"/>
              </a:ext>
            </a:extLst>
          </p:cNvPr>
          <p:cNvSpPr/>
          <p:nvPr/>
        </p:nvSpPr>
        <p:spPr>
          <a:xfrm>
            <a:off x="5699373" y="3413974"/>
            <a:ext cx="846376" cy="252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UART Debugger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830F72E5-5F12-4367-875C-7FF93E7A9ED2}"/>
              </a:ext>
            </a:extLst>
          </p:cNvPr>
          <p:cNvSpPr/>
          <p:nvPr/>
        </p:nvSpPr>
        <p:spPr>
          <a:xfrm>
            <a:off x="5702249" y="3743455"/>
            <a:ext cx="846376" cy="2528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schemeClr val="tx1"/>
                </a:solidFill>
              </a:rPr>
              <a:t>Peripheral Management</a:t>
            </a:r>
          </a:p>
        </p:txBody>
      </p:sp>
      <p:sp>
        <p:nvSpPr>
          <p:cNvPr id="81" name="Arrow: Left-Right 80">
            <a:extLst>
              <a:ext uri="{FF2B5EF4-FFF2-40B4-BE49-F238E27FC236}">
                <a16:creationId xmlns:a16="http://schemas.microsoft.com/office/drawing/2014/main" id="{2B6CF44C-9973-49FD-94F2-B2187E7851FF}"/>
              </a:ext>
            </a:extLst>
          </p:cNvPr>
          <p:cNvSpPr/>
          <p:nvPr/>
        </p:nvSpPr>
        <p:spPr>
          <a:xfrm>
            <a:off x="6575626" y="3773427"/>
            <a:ext cx="239379" cy="177060"/>
          </a:xfrm>
          <a:prstGeom prst="leftRightArrow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8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AC975-3209-440C-97AA-38AEEF54D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 Detector Selection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54B89-D46A-4D3C-8C51-363328112B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1963" y="981075"/>
            <a:ext cx="5938837" cy="5065713"/>
          </a:xfrm>
        </p:spPr>
        <p:txBody>
          <a:bodyPr>
            <a:normAutofit/>
          </a:bodyPr>
          <a:lstStyle/>
          <a:p>
            <a:r>
              <a:rPr lang="en-US" dirty="0"/>
              <a:t>The Fundamental Power Coupler (FPC) is planned to be equipped with arc detectors  (ESR FPC shown on right)</a:t>
            </a:r>
          </a:p>
          <a:p>
            <a:r>
              <a:rPr lang="en-GB" dirty="0"/>
              <a:t>An effort lead by Kyle Fahey at BNL was to test various arc detectors with the planned </a:t>
            </a:r>
            <a:r>
              <a:rPr lang="en-US" dirty="0"/>
              <a:t>for this FPC</a:t>
            </a:r>
          </a:p>
          <a:p>
            <a:pPr lvl="1"/>
            <a:r>
              <a:rPr lang="en-US" dirty="0"/>
              <a:t>PMT</a:t>
            </a:r>
          </a:p>
          <a:p>
            <a:pPr lvl="1"/>
            <a:r>
              <a:rPr lang="en-US" dirty="0"/>
              <a:t>Photodiode</a:t>
            </a:r>
          </a:p>
          <a:p>
            <a:r>
              <a:rPr lang="en-US" dirty="0"/>
              <a:t>Goal is to use light pipes to detectors arc events as well as to send a test light to validate the arc detector functionality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43B73E-3248-4C82-B556-EA42384235F2}"/>
              </a:ext>
            </a:extLst>
          </p:cNvPr>
          <p:cNvGrpSpPr/>
          <p:nvPr/>
        </p:nvGrpSpPr>
        <p:grpSpPr>
          <a:xfrm>
            <a:off x="6400800" y="1388159"/>
            <a:ext cx="5561013" cy="4251543"/>
            <a:chOff x="1034342" y="19312490"/>
            <a:chExt cx="10517067" cy="7887801"/>
          </a:xfrm>
        </p:grpSpPr>
        <p:pic>
          <p:nvPicPr>
            <p:cNvPr id="5" name="Picture 4" descr="A picture containing text, cluttered&#10;&#10;Description automatically generated">
              <a:extLst>
                <a:ext uri="{FF2B5EF4-FFF2-40B4-BE49-F238E27FC236}">
                  <a16:creationId xmlns:a16="http://schemas.microsoft.com/office/drawing/2014/main" id="{58EB719A-1A53-43B0-A484-C54708421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4342" y="19312490"/>
              <a:ext cx="10517067" cy="7887801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BD43123-93FA-496C-A489-ADC1371265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34373" y="22279173"/>
              <a:ext cx="967857" cy="578143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19">
              <a:extLst>
                <a:ext uri="{FF2B5EF4-FFF2-40B4-BE49-F238E27FC236}">
                  <a16:creationId xmlns:a16="http://schemas.microsoft.com/office/drawing/2014/main" id="{2B3F9472-6DC8-4A8F-8599-79339D9AE1FC}"/>
                </a:ext>
              </a:extLst>
            </p:cNvPr>
            <p:cNvSpPr txBox="1"/>
            <p:nvPr/>
          </p:nvSpPr>
          <p:spPr>
            <a:xfrm>
              <a:off x="10126510" y="22625598"/>
              <a:ext cx="1297909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CEBAF Arc Detector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EAFDD65-891C-4353-AE53-A2E83008B3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4729" y="23267496"/>
              <a:ext cx="467254" cy="138789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9">
              <a:extLst>
                <a:ext uri="{FF2B5EF4-FFF2-40B4-BE49-F238E27FC236}">
                  <a16:creationId xmlns:a16="http://schemas.microsoft.com/office/drawing/2014/main" id="{5DDECABB-3F38-4046-9792-8D7EF30AE085}"/>
                </a:ext>
              </a:extLst>
            </p:cNvPr>
            <p:cNvSpPr txBox="1"/>
            <p:nvPr/>
          </p:nvSpPr>
          <p:spPr>
            <a:xfrm>
              <a:off x="8588128" y="22948567"/>
              <a:ext cx="1297909" cy="3385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normAutofit fontScale="40000" lnSpcReduction="20000"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FPC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6164173"/>
      </p:ext>
    </p:extLst>
  </p:cSld>
  <p:clrMapOvr>
    <a:masterClrMapping/>
  </p:clrMapOvr>
</p:sld>
</file>

<file path=ppt/theme/theme1.xml><?xml version="1.0" encoding="utf-8"?>
<a:theme xmlns:a="http://schemas.openxmlformats.org/drawingml/2006/main" name="eic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" id="{899EA5E3-5E56-4E0C-A97E-6330738875EA}" vid="{10B5A879-B131-4232-9F1C-6B7EA9828A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eic</Template>
  <TotalTime>406</TotalTime>
  <Words>737</Words>
  <Application>Microsoft Office PowerPoint</Application>
  <PresentationFormat>Widescreen</PresentationFormat>
  <Paragraphs>133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eic</vt:lpstr>
      <vt:lpstr>Microsoft Excel Worksheet</vt:lpstr>
      <vt:lpstr>Worksheet</vt:lpstr>
      <vt:lpstr>Resonance and Interlocks for EIC</vt:lpstr>
      <vt:lpstr>Outline</vt:lpstr>
      <vt:lpstr>Introduction</vt:lpstr>
      <vt:lpstr>Motivation for a Scalable Design</vt:lpstr>
      <vt:lpstr>Preliminary Design – Generic Slot</vt:lpstr>
      <vt:lpstr>Preliminary Design – Generic Slot</vt:lpstr>
      <vt:lpstr>Preliminary Design – Integrating into BNL CPC/CPD Design</vt:lpstr>
      <vt:lpstr>Carrier to Daughter Interface – Block Diagram</vt:lpstr>
      <vt:lpstr>Arc Detector Selection</vt:lpstr>
      <vt:lpstr>Summary and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RISC Block Diagram</dc:title>
  <dc:creator>James Latshaw</dc:creator>
  <cp:lastModifiedBy>James Latshaw</cp:lastModifiedBy>
  <cp:revision>21</cp:revision>
  <dcterms:created xsi:type="dcterms:W3CDTF">2025-11-10T15:26:18Z</dcterms:created>
  <dcterms:modified xsi:type="dcterms:W3CDTF">2025-11-11T19:53:03Z</dcterms:modified>
</cp:coreProperties>
</file>