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3" r:id="rId3"/>
    <p:sldId id="412" r:id="rId4"/>
    <p:sldId id="415" r:id="rId5"/>
    <p:sldId id="427" r:id="rId6"/>
    <p:sldId id="428" r:id="rId7"/>
    <p:sldId id="429" r:id="rId8"/>
    <p:sldId id="432" r:id="rId9"/>
    <p:sldId id="433" r:id="rId10"/>
    <p:sldId id="430" r:id="rId11"/>
    <p:sldId id="431" r:id="rId12"/>
    <p:sldId id="418" r:id="rId13"/>
    <p:sldId id="416" r:id="rId14"/>
    <p:sldId id="419" r:id="rId15"/>
    <p:sldId id="425" r:id="rId16"/>
    <p:sldId id="422" r:id="rId17"/>
    <p:sldId id="423" r:id="rId18"/>
    <p:sldId id="424" r:id="rId19"/>
    <p:sldId id="435" r:id="rId20"/>
    <p:sldId id="4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624"/>
    <a:srgbClr val="782F40"/>
    <a:srgbClr val="B7B09C"/>
    <a:srgbClr val="A69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4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B2237-D19F-4807-93A1-B951EFD4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B7AB-C1A8-4DE7-9E12-C001B062E95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16E9-80B2-44F4-B002-4CC70E965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4444" y="6419880"/>
            <a:ext cx="4114800" cy="42966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C7E91-1549-4E7F-819F-6C7534E7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7DF4B-D02C-5AB5-3380-FB3CBEB615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77" y="6161073"/>
            <a:ext cx="2046896" cy="8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02C54A18-4CB4-F41D-E51A-ECFBB62C06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32" y="6303160"/>
            <a:ext cx="37417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6AC2AF2E-14F4-A33C-468E-7AF5297E94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78" y="6355664"/>
            <a:ext cx="476821" cy="4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719E2E5A-BA51-D436-3791-9680883242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42" y="6327257"/>
            <a:ext cx="520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BC12AC22-C263-2477-234B-144CD60781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19" y="6419880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B0A4A-9FAF-46AD-545A-93B75F0AE661}"/>
              </a:ext>
            </a:extLst>
          </p:cNvPr>
          <p:cNvSpPr txBox="1"/>
          <p:nvPr userDrawn="1"/>
        </p:nvSpPr>
        <p:spPr>
          <a:xfrm>
            <a:off x="647700" y="83820"/>
            <a:ext cx="608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SRF Frontiers Workshop, Jefferson Lab, Nov 12-14</a:t>
            </a:r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A1F57-795C-4829-9535-40B0629D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B7AB-C1A8-4DE7-9E12-C001B062E95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AD01-B507-4B70-9A15-5AE5873D9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34243" y="10847581"/>
            <a:ext cx="44577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CAFD7-0AD6-40EC-A5C2-E344C63A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0FC68F1-A361-3361-6FDF-6C4F8090C9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77" y="6161073"/>
            <a:ext cx="2046896" cy="8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5211ED07-0898-D4E2-185B-8ACDF7AED9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32" y="6303160"/>
            <a:ext cx="37417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321BAA83-050A-C3BC-A7D2-0D6AE38466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78" y="6355664"/>
            <a:ext cx="476821" cy="4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247EAF0C-F1E5-2B3C-D98E-59D6D9AF8D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42" y="6327257"/>
            <a:ext cx="520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05E9F867-3946-3F4B-CBFE-4421566163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19" y="6419880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29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293772" cy="3467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937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BC225-E088-4271-BDE9-60C50F9B1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4574" y="6419880"/>
            <a:ext cx="3063240" cy="42966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of Mechanical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69547-C2CC-49D6-9C6E-79A123413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27884" y="6484419"/>
            <a:ext cx="704088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A59F67-081F-15D5-CB68-275D0A466D3D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3943E11F-82A3-5549-D930-81390D720F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D6108CE2-3852-7855-587E-8362C34ED14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Diagonal Stripe 25">
            <a:extLst>
              <a:ext uri="{FF2B5EF4-FFF2-40B4-BE49-F238E27FC236}">
                <a16:creationId xmlns:a16="http://schemas.microsoft.com/office/drawing/2014/main" id="{B80C5357-FB0C-8456-0D76-A3209F623FBA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Diagonal Stripe 26">
            <a:extLst>
              <a:ext uri="{FF2B5EF4-FFF2-40B4-BE49-F238E27FC236}">
                <a16:creationId xmlns:a16="http://schemas.microsoft.com/office/drawing/2014/main" id="{4DE2FB2D-98FC-46F6-E26E-23C3EF14B1E3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67792F43-6975-8F37-A06A-7362A78193ED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42CE-CCF2-4EE5-9ED1-F9F25266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529" y="965718"/>
            <a:ext cx="10515599" cy="1045400"/>
          </a:xfrm>
        </p:spPr>
        <p:txBody>
          <a:bodyPr>
            <a:normAutofit/>
          </a:bodyPr>
          <a:lstStyle/>
          <a:p>
            <a:pPr algn="ctr"/>
            <a:r>
              <a:rPr lang="en-US" sz="3200" b="1" i="0" u="none" strike="noStrike" dirty="0">
                <a:solidFill>
                  <a:schemeClr val="tx1"/>
                </a:solidFill>
                <a:effectLst/>
              </a:rPr>
              <a:t>Nb</a:t>
            </a:r>
            <a:r>
              <a:rPr lang="en-US" sz="3200" b="1" i="0" u="none" strike="noStrike" baseline="-25000" dirty="0">
                <a:solidFill>
                  <a:schemeClr val="tx1"/>
                </a:solidFill>
                <a:effectLst/>
              </a:rPr>
              <a:t>3</a:t>
            </a:r>
            <a:r>
              <a:rPr lang="en-US" sz="3200" b="1" i="0" u="none" strike="noStrike" dirty="0">
                <a:solidFill>
                  <a:schemeClr val="tx1"/>
                </a:solidFill>
                <a:effectLst/>
              </a:rPr>
              <a:t>Sn coating on Cu via CVD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2AD93-F0BC-4566-BF4B-C1D2376FA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903" y="2435962"/>
            <a:ext cx="9838845" cy="1655762"/>
          </a:xfrm>
        </p:spPr>
        <p:txBody>
          <a:bodyPr/>
          <a:lstStyle/>
          <a:p>
            <a:pPr algn="ctr"/>
            <a:r>
              <a:rPr lang="en-US" dirty="0"/>
              <a:t>Shreyas Balachandran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D772D-EF80-9E23-C105-973A1A1A8E01}"/>
              </a:ext>
            </a:extLst>
          </p:cNvPr>
          <p:cNvSpPr txBox="1"/>
          <p:nvPr/>
        </p:nvSpPr>
        <p:spPr>
          <a:xfrm>
            <a:off x="549079" y="3059668"/>
            <a:ext cx="1009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Engineering, FAMU- FSU College of Engineering, Tallahassee, FL.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7CDF1-4708-1D5A-6915-3460A7C4793C}"/>
              </a:ext>
            </a:extLst>
          </p:cNvPr>
          <p:cNvSpPr txBox="1"/>
          <p:nvPr/>
        </p:nvSpPr>
        <p:spPr>
          <a:xfrm>
            <a:off x="255527" y="4972001"/>
            <a:ext cx="1051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Acknowledgement: The work was performed under the DOE- ACCELERATE program, and DOE grant- </a:t>
            </a:r>
            <a:r>
              <a:rPr lang="en-US" dirty="0"/>
              <a:t>DE-SC0026206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Additional support for the National High Magnetic Field Laboratory facilities is from the NSF: NSF-DMR-2128556, and the State of Florida. This work is authored by Jefferson Science Associates, LLC, under U.S. DOE Contract No. DE-AC05-06OR23177.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63756-9F7F-1BE8-4839-20A021B474B4}"/>
              </a:ext>
            </a:extLst>
          </p:cNvPr>
          <p:cNvSpPr txBox="1"/>
          <p:nvPr/>
        </p:nvSpPr>
        <p:spPr>
          <a:xfrm>
            <a:off x="773774" y="3831168"/>
            <a:ext cx="99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Collaborators and work presented on behalf of colleagues at </a:t>
            </a:r>
            <a:r>
              <a:rPr lang="en-US" dirty="0" err="1"/>
              <a:t>Ultramet</a:t>
            </a:r>
            <a:r>
              <a:rPr lang="en-US" dirty="0"/>
              <a:t>, Jefferson Lab, and FSU </a:t>
            </a:r>
          </a:p>
        </p:txBody>
      </p:sp>
    </p:spTree>
    <p:extLst>
      <p:ext uri="{BB962C8B-B14F-4D97-AF65-F5344CB8AC3E}">
        <p14:creationId xmlns:p14="http://schemas.microsoft.com/office/powerpoint/2010/main" val="1096115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5C2E-D0D6-28EF-6D6A-E7E88CC09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149225"/>
            <a:ext cx="9763672" cy="1325563"/>
          </a:xfrm>
        </p:spPr>
        <p:txBody>
          <a:bodyPr/>
          <a:lstStyle/>
          <a:p>
            <a:r>
              <a:rPr lang="en-US" dirty="0"/>
              <a:t>Thermal strains: Coefficient of thermal expansion.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96905-D739-F4FD-C6C6-A43DC8F0C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568437"/>
            <a:ext cx="4572033" cy="3429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783DD1-52F6-4D63-0880-15535525FDCA}"/>
              </a:ext>
            </a:extLst>
          </p:cNvPr>
          <p:cNvSpPr txBox="1"/>
          <p:nvPr/>
        </p:nvSpPr>
        <p:spPr>
          <a:xfrm>
            <a:off x="1221600" y="5174134"/>
            <a:ext cx="3347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Cu: 17 x 10</a:t>
            </a:r>
            <a:r>
              <a:rPr lang="en-US" baseline="30000" dirty="0"/>
              <a:t>-6</a:t>
            </a:r>
            <a:r>
              <a:rPr lang="en-US" dirty="0"/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baseline="30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Sn: 7.6 x 10</a:t>
            </a:r>
            <a:r>
              <a:rPr lang="en-US" baseline="30000" dirty="0"/>
              <a:t>-6</a:t>
            </a:r>
            <a:r>
              <a:rPr lang="en-US" dirty="0"/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Nb/ Ta: ~8 x 10</a:t>
            </a:r>
            <a:r>
              <a:rPr lang="en-US" baseline="30000" dirty="0"/>
              <a:t>-6</a:t>
            </a:r>
            <a:r>
              <a:rPr lang="en-US" dirty="0"/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  <a:p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9F4FDB-CD4D-5BCF-170A-BD0518F8B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49" y="1660514"/>
            <a:ext cx="5036901" cy="2533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F34E2D-4F5E-47A7-AA21-18E9890A0E90}"/>
              </a:ext>
            </a:extLst>
          </p:cNvPr>
          <p:cNvSpPr txBox="1"/>
          <p:nvPr/>
        </p:nvSpPr>
        <p:spPr>
          <a:xfrm>
            <a:off x="1221600" y="5029700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Thermal expansion mismatch: </a:t>
            </a:r>
          </a:p>
        </p:txBody>
      </p:sp>
    </p:spTree>
    <p:extLst>
      <p:ext uri="{BB962C8B-B14F-4D97-AF65-F5344CB8AC3E}">
        <p14:creationId xmlns:p14="http://schemas.microsoft.com/office/powerpoint/2010/main" val="29042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4B54-AB84-2878-7A79-91152807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3025"/>
            <a:ext cx="9293772" cy="1325563"/>
          </a:xfrm>
        </p:spPr>
        <p:txBody>
          <a:bodyPr/>
          <a:lstStyle/>
          <a:p>
            <a:r>
              <a:rPr lang="en-US" dirty="0"/>
              <a:t>Surface roughness: Substrate + growth</a:t>
            </a:r>
          </a:p>
        </p:txBody>
      </p:sp>
      <p:pic>
        <p:nvPicPr>
          <p:cNvPr id="5" name="Picture 4" descr="A black and white image of a line&#10;&#10;AI-generated content may be incorrect.">
            <a:extLst>
              <a:ext uri="{FF2B5EF4-FFF2-40B4-BE49-F238E27FC236}">
                <a16:creationId xmlns:a16="http://schemas.microsoft.com/office/drawing/2014/main" id="{1AC865CA-4BA6-D94B-1EB3-152F24A40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7936"/>
            <a:ext cx="6203950" cy="4652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ADD72-537D-087F-62DD-1FC97B4C4753}"/>
              </a:ext>
            </a:extLst>
          </p:cNvPr>
          <p:cNvSpPr txBox="1"/>
          <p:nvPr/>
        </p:nvSpPr>
        <p:spPr>
          <a:xfrm>
            <a:off x="1060450" y="2463800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Nb</a:t>
            </a:r>
            <a:r>
              <a:rPr lang="en-US" sz="3200" baseline="-25000" dirty="0"/>
              <a:t>3</a:t>
            </a:r>
            <a:r>
              <a:rPr lang="en-US" sz="3200" dirty="0"/>
              <a:t>Sn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189DE-0801-91AA-9339-405DAC6B6FC6}"/>
              </a:ext>
            </a:extLst>
          </p:cNvPr>
          <p:cNvSpPr txBox="1"/>
          <p:nvPr/>
        </p:nvSpPr>
        <p:spPr>
          <a:xfrm>
            <a:off x="1363153" y="3440153"/>
            <a:ext cx="91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 / Nb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D9BBC-81ED-907E-ED24-8BE2CCEEAC42}"/>
              </a:ext>
            </a:extLst>
          </p:cNvPr>
          <p:cNvSpPr txBox="1"/>
          <p:nvPr/>
        </p:nvSpPr>
        <p:spPr>
          <a:xfrm>
            <a:off x="1153603" y="4253427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33A520-6F6E-A99C-DCD9-4133B0E00A53}"/>
              </a:ext>
            </a:extLst>
          </p:cNvPr>
          <p:cNvGrpSpPr/>
          <p:nvPr/>
        </p:nvGrpSpPr>
        <p:grpSpPr>
          <a:xfrm>
            <a:off x="3743797" y="1324511"/>
            <a:ext cx="6867110" cy="4274076"/>
            <a:chOff x="3743797" y="1324511"/>
            <a:chExt cx="6867110" cy="4274076"/>
          </a:xfrm>
        </p:grpSpPr>
        <p:pic>
          <p:nvPicPr>
            <p:cNvPr id="10" name="Picture 9" descr="A black and white image of a black and white image of a black and white image of a black and white image of a black and white image of a black and white image of a black and&#10;&#10;AI-generated content may be incorrect.">
              <a:extLst>
                <a:ext uri="{FF2B5EF4-FFF2-40B4-BE49-F238E27FC236}">
                  <a16:creationId xmlns:a16="http://schemas.microsoft.com/office/drawing/2014/main" id="{270E0FE5-3883-D181-7516-FF12AB38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8"/>
            <a:stretch>
              <a:fillRect/>
            </a:stretch>
          </p:blipFill>
          <p:spPr>
            <a:xfrm>
              <a:off x="6902450" y="1324511"/>
              <a:ext cx="3708457" cy="427407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BC0531-8064-7642-7899-D47D082C6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3797" y="2949755"/>
              <a:ext cx="991230" cy="114256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4B5DB4-6777-33A0-58A6-8CFCAF666296}"/>
                </a:ext>
              </a:extLst>
            </p:cNvPr>
            <p:cNvSpPr txBox="1"/>
            <p:nvPr/>
          </p:nvSpPr>
          <p:spPr>
            <a:xfrm>
              <a:off x="7733572" y="1879025"/>
              <a:ext cx="13628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Nb</a:t>
              </a:r>
              <a:r>
                <a:rPr lang="en-US" sz="3200" baseline="-25000" dirty="0">
                  <a:solidFill>
                    <a:schemeClr val="bg1"/>
                  </a:solidFill>
                </a:rPr>
                <a:t>3</a:t>
              </a:r>
              <a:r>
                <a:rPr lang="en-US" sz="3200" dirty="0">
                  <a:solidFill>
                    <a:schemeClr val="bg1"/>
                  </a:solidFill>
                </a:rPr>
                <a:t>Sn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ECCC67-8E23-BF87-0AE7-CFAE90F9D53F}"/>
                </a:ext>
              </a:extLst>
            </p:cNvPr>
            <p:cNvSpPr txBox="1"/>
            <p:nvPr/>
          </p:nvSpPr>
          <p:spPr>
            <a:xfrm>
              <a:off x="7614574" y="3048575"/>
              <a:ext cx="13230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Ta / Nb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007DD1-6DA3-0F06-6E5B-AD924470E478}"/>
                </a:ext>
              </a:extLst>
            </p:cNvPr>
            <p:cNvSpPr txBox="1"/>
            <p:nvPr/>
          </p:nvSpPr>
          <p:spPr>
            <a:xfrm>
              <a:off x="7431631" y="4253427"/>
              <a:ext cx="2908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Grain sizes are µm in size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8CF57F6-BE2C-3B8E-52E9-E9729BCA51BC}"/>
              </a:ext>
            </a:extLst>
          </p:cNvPr>
          <p:cNvSpPr txBox="1"/>
          <p:nvPr/>
        </p:nvSpPr>
        <p:spPr>
          <a:xfrm>
            <a:off x="6510840" y="5624835"/>
            <a:ext cx="433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Polishing processes for Nb</a:t>
            </a:r>
            <a:r>
              <a:rPr lang="en-US" sz="2400" baseline="-25000" dirty="0"/>
              <a:t>3</a:t>
            </a:r>
            <a:r>
              <a:rPr lang="en-US" sz="2400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20842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D92AA7-9ADA-8A27-0FF7-05BAF1DCAF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346" b="8972"/>
          <a:stretch/>
        </p:blipFill>
        <p:spPr>
          <a:xfrm>
            <a:off x="278984" y="1475337"/>
            <a:ext cx="4244056" cy="3682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8D42C-83E8-929A-0847-11CCFC159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21" y="1224184"/>
            <a:ext cx="4564482" cy="3933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874719-D20C-6FB8-9A41-195A6002BB69}"/>
              </a:ext>
            </a:extLst>
          </p:cNvPr>
          <p:cNvSpPr txBox="1"/>
          <p:nvPr/>
        </p:nvSpPr>
        <p:spPr>
          <a:xfrm>
            <a:off x="442249" y="314413"/>
            <a:ext cx="1043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Structural stability of Cu structures after heat treatments</a:t>
            </a:r>
          </a:p>
        </p:txBody>
      </p:sp>
    </p:spTree>
    <p:extLst>
      <p:ext uri="{BB962C8B-B14F-4D97-AF65-F5344CB8AC3E}">
        <p14:creationId xmlns:p14="http://schemas.microsoft.com/office/powerpoint/2010/main" val="25612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E7F2678-8BD9-0891-8411-58A9B0BE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3" y="0"/>
            <a:ext cx="10589342" cy="868483"/>
          </a:xfrm>
        </p:spPr>
        <p:txBody>
          <a:bodyPr>
            <a:normAutofit fontScale="90000"/>
          </a:bodyPr>
          <a:lstStyle/>
          <a:p>
            <a:r>
              <a:rPr lang="en-US" dirty="0"/>
              <a:t>RD&amp;D at Jefferson Lab to weld Inconel 625 to Cu </a:t>
            </a:r>
            <a:endParaRPr lang="en-US" sz="4000" b="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0DF1BF-E3CE-C255-A91C-4C9F50635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341852"/>
              </p:ext>
            </p:extLst>
          </p:nvPr>
        </p:nvGraphicFramePr>
        <p:xfrm>
          <a:off x="430621" y="1385440"/>
          <a:ext cx="2745303" cy="485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336">
                  <a:extLst>
                    <a:ext uri="{9D8B030D-6E8A-4147-A177-3AD203B41FA5}">
                      <a16:colId xmlns:a16="http://schemas.microsoft.com/office/drawing/2014/main" val="4141745802"/>
                    </a:ext>
                  </a:extLst>
                </a:gridCol>
                <a:gridCol w="1074967">
                  <a:extLst>
                    <a:ext uri="{9D8B030D-6E8A-4147-A177-3AD203B41FA5}">
                      <a16:colId xmlns:a16="http://schemas.microsoft.com/office/drawing/2014/main" val="2016472125"/>
                    </a:ext>
                  </a:extLst>
                </a:gridCol>
              </a:tblGrid>
              <a:tr h="553275">
                <a:tc>
                  <a:txBody>
                    <a:bodyPr/>
                    <a:lstStyle/>
                    <a:p>
                      <a:r>
                        <a:rPr lang="en-US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 percent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058146"/>
                  </a:ext>
                </a:extLst>
              </a:tr>
              <a:tr h="350114">
                <a:tc>
                  <a:txBody>
                    <a:bodyPr/>
                    <a:lstStyle/>
                    <a:p>
                      <a:r>
                        <a:rPr lang="en-US" sz="1500" dirty="0"/>
                        <a:t>Chromium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723522"/>
                  </a:ext>
                </a:extLst>
              </a:tr>
              <a:tr h="350114">
                <a:tc>
                  <a:txBody>
                    <a:bodyPr/>
                    <a:lstStyle/>
                    <a:p>
                      <a:r>
                        <a:rPr lang="en-US" sz="1500" dirty="0"/>
                        <a:t>Molybdenum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605099"/>
                  </a:ext>
                </a:extLst>
              </a:tr>
              <a:tr h="499359">
                <a:tc>
                  <a:txBody>
                    <a:bodyPr/>
                    <a:lstStyle/>
                    <a:p>
                      <a:r>
                        <a:rPr lang="en-US" sz="1500" dirty="0"/>
                        <a:t>Niobium + Tantalum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702472"/>
                  </a:ext>
                </a:extLst>
              </a:tr>
              <a:tr h="350114">
                <a:tc>
                  <a:txBody>
                    <a:bodyPr/>
                    <a:lstStyle/>
                    <a:p>
                      <a:r>
                        <a:rPr lang="en-US" sz="1500" dirty="0"/>
                        <a:t>Iron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735144"/>
                  </a:ext>
                </a:extLst>
              </a:tr>
              <a:tr h="350114">
                <a:tc>
                  <a:txBody>
                    <a:bodyPr/>
                    <a:lstStyle/>
                    <a:p>
                      <a:r>
                        <a:rPr lang="en-US" sz="15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007363"/>
                  </a:ext>
                </a:extLst>
              </a:tr>
              <a:tr h="350114">
                <a:tc>
                  <a:txBody>
                    <a:bodyPr/>
                    <a:lstStyle/>
                    <a:p>
                      <a:r>
                        <a:rPr lang="en-US" sz="1500" dirty="0"/>
                        <a:t>Titanium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011215"/>
                  </a:ext>
                </a:extLst>
              </a:tr>
              <a:tr h="350114">
                <a:tc>
                  <a:txBody>
                    <a:bodyPr/>
                    <a:lstStyle/>
                    <a:p>
                      <a:r>
                        <a:rPr lang="en-US" sz="1500" dirty="0"/>
                        <a:t>Silicon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130892"/>
                  </a:ext>
                </a:extLst>
              </a:tr>
              <a:tr h="350114">
                <a:tc>
                  <a:txBody>
                    <a:bodyPr/>
                    <a:lstStyle/>
                    <a:p>
                      <a:r>
                        <a:rPr lang="en-US" sz="1500" dirty="0"/>
                        <a:t>Manganese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862578"/>
                  </a:ext>
                </a:extLst>
              </a:tr>
              <a:tr h="276638">
                <a:tc>
                  <a:txBody>
                    <a:bodyPr/>
                    <a:lstStyle/>
                    <a:p>
                      <a:r>
                        <a:rPr lang="en-US" sz="1500" dirty="0"/>
                        <a:t>Carbon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546573"/>
                  </a:ext>
                </a:extLst>
              </a:tr>
              <a:tr h="486629">
                <a:tc>
                  <a:txBody>
                    <a:bodyPr/>
                    <a:lstStyle/>
                    <a:p>
                      <a:r>
                        <a:rPr lang="en-US" sz="1500" dirty="0"/>
                        <a:t>Sulphur + Phosphorus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&lt;0.005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956143"/>
                  </a:ext>
                </a:extLst>
              </a:tr>
              <a:tr h="350114">
                <a:tc>
                  <a:txBody>
                    <a:bodyPr/>
                    <a:lstStyle/>
                    <a:p>
                      <a:r>
                        <a:rPr lang="en-US" sz="1500" dirty="0"/>
                        <a:t>Nickel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Bal.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444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6A68BE7-30C3-3C4E-3E69-6288C67823A6}"/>
              </a:ext>
            </a:extLst>
          </p:cNvPr>
          <p:cNvSpPr txBox="1"/>
          <p:nvPr/>
        </p:nvSpPr>
        <p:spPr>
          <a:xfrm>
            <a:off x="5209977" y="1019547"/>
            <a:ext cx="4284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Cu- C10100, off the shelf- 3.1 mm sheet</a:t>
            </a:r>
          </a:p>
          <a:p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A5847E-FDDD-2D64-FB98-CC79D130DC0B}"/>
              </a:ext>
            </a:extLst>
          </p:cNvPr>
          <p:cNvSpPr txBox="1"/>
          <p:nvPr/>
        </p:nvSpPr>
        <p:spPr>
          <a:xfrm>
            <a:off x="275303" y="942295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Inconel 625- 3.1mm sheet and 1 in. plate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0B32F03-77D8-AA4C-160B-7BD928408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845131"/>
              </p:ext>
            </p:extLst>
          </p:nvPr>
        </p:nvGraphicFramePr>
        <p:xfrm>
          <a:off x="5028501" y="3652240"/>
          <a:ext cx="4440764" cy="2492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0191">
                  <a:extLst>
                    <a:ext uri="{9D8B030D-6E8A-4147-A177-3AD203B41FA5}">
                      <a16:colId xmlns:a16="http://schemas.microsoft.com/office/drawing/2014/main" val="778229834"/>
                    </a:ext>
                  </a:extLst>
                </a:gridCol>
                <a:gridCol w="1110191">
                  <a:extLst>
                    <a:ext uri="{9D8B030D-6E8A-4147-A177-3AD203B41FA5}">
                      <a16:colId xmlns:a16="http://schemas.microsoft.com/office/drawing/2014/main" val="969885581"/>
                    </a:ext>
                  </a:extLst>
                </a:gridCol>
                <a:gridCol w="1110191">
                  <a:extLst>
                    <a:ext uri="{9D8B030D-6E8A-4147-A177-3AD203B41FA5}">
                      <a16:colId xmlns:a16="http://schemas.microsoft.com/office/drawing/2014/main" val="4173646398"/>
                    </a:ext>
                  </a:extLst>
                </a:gridCol>
                <a:gridCol w="1110191">
                  <a:extLst>
                    <a:ext uri="{9D8B030D-6E8A-4147-A177-3AD203B41FA5}">
                      <a16:colId xmlns:a16="http://schemas.microsoft.com/office/drawing/2014/main" val="635118348"/>
                    </a:ext>
                  </a:extLst>
                </a:gridCol>
              </a:tblGrid>
              <a:tr h="6254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ID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Weld speed  (mm/s)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Offset (mm)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per unit length (W/mm)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754715979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O1-C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116784407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O2-C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976968697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O3-C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411141412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O4-C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56073151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V1-C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18345703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V2-C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408422722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V3-C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683153516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V4-C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342359336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O7-I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849569734"/>
                  </a:ext>
                </a:extLst>
              </a:tr>
              <a:tr h="1645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O8-I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782772476"/>
                  </a:ext>
                </a:extLst>
              </a:tr>
            </a:tbl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756B988A-6C38-978E-1918-BDED13555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966" y="1373797"/>
            <a:ext cx="3446905" cy="14934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46350D8-98C8-FF26-9689-9EF1DF1127BE}"/>
              </a:ext>
            </a:extLst>
          </p:cNvPr>
          <p:cNvSpPr txBox="1"/>
          <p:nvPr/>
        </p:nvSpPr>
        <p:spPr>
          <a:xfrm>
            <a:off x="4478593" y="2929416"/>
            <a:ext cx="57469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Welding parameters for 3mm thick sheets of Cu and Inconel 625. Beam current = 50 mA, beam Voltage = 50 kV, and oscillation diameter of 2mm, 10 kHz. </a:t>
            </a:r>
            <a:endParaRPr lang="en-US" sz="14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EF6919-A17D-64EA-4944-16B62D17E9CF}"/>
              </a:ext>
            </a:extLst>
          </p:cNvPr>
          <p:cNvGrpSpPr/>
          <p:nvPr/>
        </p:nvGrpSpPr>
        <p:grpSpPr>
          <a:xfrm>
            <a:off x="9469265" y="3597083"/>
            <a:ext cx="1070915" cy="2831544"/>
            <a:chOff x="9469265" y="3597083"/>
            <a:chExt cx="1070915" cy="2831544"/>
          </a:xfrm>
        </p:grpSpPr>
        <p:sp>
          <p:nvSpPr>
            <p:cNvPr id="37" name="Right Brace 36">
              <a:extLst>
                <a:ext uri="{FF2B5EF4-FFF2-40B4-BE49-F238E27FC236}">
                  <a16:creationId xmlns:a16="http://schemas.microsoft.com/office/drawing/2014/main" id="{2F4C96FD-7782-1593-05C5-342098D58D14}"/>
                </a:ext>
              </a:extLst>
            </p:cNvPr>
            <p:cNvSpPr/>
            <p:nvPr/>
          </p:nvSpPr>
          <p:spPr>
            <a:xfrm>
              <a:off x="9469265" y="4296697"/>
              <a:ext cx="245006" cy="1432316"/>
            </a:xfrm>
            <a:prstGeom prst="rightBrac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A845B31-3484-02CD-CBC3-3CEF4F222377}"/>
                </a:ext>
              </a:extLst>
            </p:cNvPr>
            <p:cNvSpPr txBox="1"/>
            <p:nvPr/>
          </p:nvSpPr>
          <p:spPr>
            <a:xfrm>
              <a:off x="9714271" y="3597083"/>
              <a:ext cx="82590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Beam</a:t>
              </a:r>
            </a:p>
            <a:p>
              <a:r>
                <a:rPr lang="en-US" sz="1600" dirty="0"/>
                <a:t>Offset 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In Cu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In A-625</a:t>
              </a:r>
            </a:p>
            <a:p>
              <a:endParaRPr lang="en-US" dirty="0"/>
            </a:p>
          </p:txBody>
        </p:sp>
        <p:sp>
          <p:nvSpPr>
            <p:cNvPr id="39" name="Right Brace 38">
              <a:extLst>
                <a:ext uri="{FF2B5EF4-FFF2-40B4-BE49-F238E27FC236}">
                  <a16:creationId xmlns:a16="http://schemas.microsoft.com/office/drawing/2014/main" id="{B08F1B99-4775-A4DC-C791-8C417FD67090}"/>
                </a:ext>
              </a:extLst>
            </p:cNvPr>
            <p:cNvSpPr/>
            <p:nvPr/>
          </p:nvSpPr>
          <p:spPr>
            <a:xfrm>
              <a:off x="9469265" y="5729013"/>
              <a:ext cx="245006" cy="415529"/>
            </a:xfrm>
            <a:prstGeom prst="rightBrac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54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3F75-71C2-3319-D823-0FB7C40B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604" y="325722"/>
            <a:ext cx="466078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EB welds Cu to Inconel 625. </a:t>
            </a:r>
            <a:br>
              <a:rPr lang="en-US" dirty="0"/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Offset in Cu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NOT in Inconel </a:t>
            </a:r>
          </a:p>
        </p:txBody>
      </p:sp>
      <p:pic>
        <p:nvPicPr>
          <p:cNvPr id="5" name="Picture 4" descr="A close-up of a gold and black object&#10;&#10;Description automatically generated">
            <a:extLst>
              <a:ext uri="{FF2B5EF4-FFF2-40B4-BE49-F238E27FC236}">
                <a16:creationId xmlns:a16="http://schemas.microsoft.com/office/drawing/2014/main" id="{B6C85930-D92A-7E48-84E3-C3D6D755BD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400652" y="331677"/>
            <a:ext cx="2437614" cy="1828800"/>
          </a:xfrm>
          <a:prstGeom prst="rect">
            <a:avLst/>
          </a:prstGeom>
        </p:spPr>
      </p:pic>
      <p:pic>
        <p:nvPicPr>
          <p:cNvPr id="6" name="Picture 5" descr="A close-up of a metal strip&#10;&#10;Description automatically generated">
            <a:extLst>
              <a:ext uri="{FF2B5EF4-FFF2-40B4-BE49-F238E27FC236}">
                <a16:creationId xmlns:a16="http://schemas.microsoft.com/office/drawing/2014/main" id="{8A0FD294-F7C7-AD46-BC5A-45DD6AB133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422455" y="4744460"/>
            <a:ext cx="2437615" cy="1828800"/>
          </a:xfrm>
          <a:prstGeom prst="rect">
            <a:avLst/>
          </a:prstGeom>
        </p:spPr>
      </p:pic>
      <p:pic>
        <p:nvPicPr>
          <p:cNvPr id="7" name="Picture 6" descr="A close-up of a tape&#10;&#10;Description automatically generated">
            <a:extLst>
              <a:ext uri="{FF2B5EF4-FFF2-40B4-BE49-F238E27FC236}">
                <a16:creationId xmlns:a16="http://schemas.microsoft.com/office/drawing/2014/main" id="{BA2F55D3-7D60-971E-C40D-D71DFE5725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422456" y="3281225"/>
            <a:ext cx="2437614" cy="1828800"/>
          </a:xfrm>
          <a:prstGeom prst="rect">
            <a:avLst/>
          </a:prstGeom>
        </p:spPr>
      </p:pic>
      <p:pic>
        <p:nvPicPr>
          <p:cNvPr id="8" name="Picture 7" descr="A close-up of a sandpaper&#10;&#10;Description automatically generated">
            <a:extLst>
              <a:ext uri="{FF2B5EF4-FFF2-40B4-BE49-F238E27FC236}">
                <a16:creationId xmlns:a16="http://schemas.microsoft.com/office/drawing/2014/main" id="{492EC271-778F-244A-649A-B65B182FC5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3393" y="1848636"/>
            <a:ext cx="2437614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907320-7FD3-5DB4-7295-D8550A1B2180}"/>
              </a:ext>
            </a:extLst>
          </p:cNvPr>
          <p:cNvSpPr txBox="1"/>
          <p:nvPr/>
        </p:nvSpPr>
        <p:spPr>
          <a:xfrm>
            <a:off x="361251" y="147608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0.4 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AA7F9-4762-4451-3D02-2B0D021A5F5A}"/>
              </a:ext>
            </a:extLst>
          </p:cNvPr>
          <p:cNvSpPr txBox="1"/>
          <p:nvPr/>
        </p:nvSpPr>
        <p:spPr>
          <a:xfrm>
            <a:off x="386133" y="329846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0.6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6CA77-E836-B8CE-1643-735BF2E70333}"/>
              </a:ext>
            </a:extLst>
          </p:cNvPr>
          <p:cNvSpPr txBox="1"/>
          <p:nvPr/>
        </p:nvSpPr>
        <p:spPr>
          <a:xfrm>
            <a:off x="419996" y="467652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0.9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8547B-087D-B2D6-A8E7-5B709FDB6DCE}"/>
              </a:ext>
            </a:extLst>
          </p:cNvPr>
          <p:cNvSpPr txBox="1"/>
          <p:nvPr/>
        </p:nvSpPr>
        <p:spPr>
          <a:xfrm>
            <a:off x="400651" y="6190517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1.1 mm</a:t>
            </a:r>
          </a:p>
        </p:txBody>
      </p:sp>
      <p:pic>
        <p:nvPicPr>
          <p:cNvPr id="13" name="Picture 12" descr="A close-up of a gold and black strip&#10;&#10;Description automatically generated">
            <a:extLst>
              <a:ext uri="{FF2B5EF4-FFF2-40B4-BE49-F238E27FC236}">
                <a16:creationId xmlns:a16="http://schemas.microsoft.com/office/drawing/2014/main" id="{40735BF3-831A-55AD-798A-2F6E0A2073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720" y="457127"/>
            <a:ext cx="2437615" cy="1828800"/>
          </a:xfrm>
          <a:prstGeom prst="rect">
            <a:avLst/>
          </a:prstGeom>
        </p:spPr>
      </p:pic>
      <p:pic>
        <p:nvPicPr>
          <p:cNvPr id="14" name="Picture 13" descr="A close-up of a gold and black tape&#10;&#10;Description automatically generated">
            <a:extLst>
              <a:ext uri="{FF2B5EF4-FFF2-40B4-BE49-F238E27FC236}">
                <a16:creationId xmlns:a16="http://schemas.microsoft.com/office/drawing/2014/main" id="{9FC9B9C5-6EE4-2615-9402-01A7BEDF94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720" y="1878870"/>
            <a:ext cx="2437615" cy="1828800"/>
          </a:xfrm>
          <a:prstGeom prst="rect">
            <a:avLst/>
          </a:prstGeom>
        </p:spPr>
      </p:pic>
      <p:pic>
        <p:nvPicPr>
          <p:cNvPr id="15" name="Picture 14" descr="A close-up of a gold and black&#10;&#10;Description automatically generated">
            <a:extLst>
              <a:ext uri="{FF2B5EF4-FFF2-40B4-BE49-F238E27FC236}">
                <a16:creationId xmlns:a16="http://schemas.microsoft.com/office/drawing/2014/main" id="{0AAC603B-0B13-8FA0-7E26-2BC55000B7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720" y="3232774"/>
            <a:ext cx="2437615" cy="1828800"/>
          </a:xfrm>
          <a:prstGeom prst="rect">
            <a:avLst/>
          </a:prstGeom>
        </p:spPr>
      </p:pic>
      <p:pic>
        <p:nvPicPr>
          <p:cNvPr id="16" name="Picture 15" descr="A close-up of a gold and black object&#10;&#10;Description automatically generated">
            <a:extLst>
              <a:ext uri="{FF2B5EF4-FFF2-40B4-BE49-F238E27FC236}">
                <a16:creationId xmlns:a16="http://schemas.microsoft.com/office/drawing/2014/main" id="{8F2BCCBC-D7B3-5371-EA4F-2F44B2D7A0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720" y="4654517"/>
            <a:ext cx="2437615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907F39-1D4C-A8F5-18E1-C1F83F3742EE}"/>
              </a:ext>
            </a:extLst>
          </p:cNvPr>
          <p:cNvSpPr txBox="1"/>
          <p:nvPr/>
        </p:nvSpPr>
        <p:spPr>
          <a:xfrm>
            <a:off x="8914995" y="458676"/>
            <a:ext cx="137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V= 7.6 mm/s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D3F3C0-34F1-A229-CC25-8D82329227BE}"/>
              </a:ext>
            </a:extLst>
          </p:cNvPr>
          <p:cNvSpPr txBox="1"/>
          <p:nvPr/>
        </p:nvSpPr>
        <p:spPr>
          <a:xfrm>
            <a:off x="8938712" y="1817671"/>
            <a:ext cx="137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V= 6.8 mm/s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BBC063-06D4-7440-2833-535A7A132B23}"/>
              </a:ext>
            </a:extLst>
          </p:cNvPr>
          <p:cNvSpPr txBox="1"/>
          <p:nvPr/>
        </p:nvSpPr>
        <p:spPr>
          <a:xfrm>
            <a:off x="8953000" y="3176666"/>
            <a:ext cx="137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V= 5.9 mm/s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1FC28-C01B-8A97-4977-70BA0CE9C0C4}"/>
              </a:ext>
            </a:extLst>
          </p:cNvPr>
          <p:cNvSpPr txBox="1"/>
          <p:nvPr/>
        </p:nvSpPr>
        <p:spPr>
          <a:xfrm>
            <a:off x="8953000" y="4609185"/>
            <a:ext cx="137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V= 5.1 mm/s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26191A-5F3E-12E0-7471-3AF7D720CF15}"/>
              </a:ext>
            </a:extLst>
          </p:cNvPr>
          <p:cNvSpPr txBox="1"/>
          <p:nvPr/>
        </p:nvSpPr>
        <p:spPr>
          <a:xfrm>
            <a:off x="7986785" y="6113985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 = 1 mm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86A0F3-CAF5-B8E2-BCBA-E6AD40272E70}"/>
              </a:ext>
            </a:extLst>
          </p:cNvPr>
          <p:cNvSpPr txBox="1"/>
          <p:nvPr/>
        </p:nvSpPr>
        <p:spPr>
          <a:xfrm>
            <a:off x="531534" y="62545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5195A2-39F9-1DD3-4D7B-41095B1CE227}"/>
              </a:ext>
            </a:extLst>
          </p:cNvPr>
          <p:cNvSpPr txBox="1"/>
          <p:nvPr/>
        </p:nvSpPr>
        <p:spPr>
          <a:xfrm>
            <a:off x="1758458" y="527687"/>
            <a:ext cx="112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Alloy 625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30FB99-A5F5-FD1D-268C-6047500CD861}"/>
              </a:ext>
            </a:extLst>
          </p:cNvPr>
          <p:cNvSpPr txBox="1"/>
          <p:nvPr/>
        </p:nvSpPr>
        <p:spPr>
          <a:xfrm>
            <a:off x="7943568" y="562691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44CBA2-964D-E27F-57CE-34D56544DDC4}"/>
              </a:ext>
            </a:extLst>
          </p:cNvPr>
          <p:cNvSpPr txBox="1"/>
          <p:nvPr/>
        </p:nvSpPr>
        <p:spPr>
          <a:xfrm>
            <a:off x="9102422" y="930550"/>
            <a:ext cx="112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Alloy 625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B8C3E6-D11A-1B05-9267-B38B633AB471}"/>
              </a:ext>
            </a:extLst>
          </p:cNvPr>
          <p:cNvSpPr txBox="1"/>
          <p:nvPr/>
        </p:nvSpPr>
        <p:spPr>
          <a:xfrm>
            <a:off x="331304" y="-28010"/>
            <a:ext cx="285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Offset in Cu, v = 6.8 mm/s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5D7B0-5C7E-F786-652E-CED0026E44D7}"/>
              </a:ext>
            </a:extLst>
          </p:cNvPr>
          <p:cNvSpPr txBox="1"/>
          <p:nvPr/>
        </p:nvSpPr>
        <p:spPr>
          <a:xfrm>
            <a:off x="7591317" y="57196"/>
            <a:ext cx="440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Varying speed, Offset in Cu = 1mm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25A7C8-5B87-2972-60C8-A1315899D4A0}"/>
              </a:ext>
            </a:extLst>
          </p:cNvPr>
          <p:cNvGrpSpPr/>
          <p:nvPr/>
        </p:nvGrpSpPr>
        <p:grpSpPr>
          <a:xfrm>
            <a:off x="3013750" y="2565009"/>
            <a:ext cx="4825237" cy="3327466"/>
            <a:chOff x="3013750" y="2565009"/>
            <a:chExt cx="4825237" cy="33274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32813F1-C063-7F6E-1E81-77B679F5A9D0}"/>
                </a:ext>
              </a:extLst>
            </p:cNvPr>
            <p:cNvGrpSpPr/>
            <p:nvPr/>
          </p:nvGrpSpPr>
          <p:grpSpPr>
            <a:xfrm>
              <a:off x="3013750" y="2565009"/>
              <a:ext cx="4825237" cy="3327466"/>
              <a:chOff x="3013750" y="2565009"/>
              <a:chExt cx="4825237" cy="332746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3EE23E-C371-5042-D4FD-0DF1CBFD40F1}"/>
                  </a:ext>
                </a:extLst>
              </p:cNvPr>
              <p:cNvSpPr txBox="1"/>
              <p:nvPr/>
            </p:nvSpPr>
            <p:spPr>
              <a:xfrm>
                <a:off x="3164029" y="2565009"/>
                <a:ext cx="37519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Offset in Inconel 625, v = 6.8 mm/s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33CAC33-18FE-FA45-8EF1-7C6EB9B52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13750" y="3037672"/>
                <a:ext cx="4825237" cy="2854803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83A83F8-5727-CC08-E53E-DF48B2F71E91}"/>
                  </a:ext>
                </a:extLst>
              </p:cNvPr>
              <p:cNvSpPr txBox="1"/>
              <p:nvPr/>
            </p:nvSpPr>
            <p:spPr>
              <a:xfrm>
                <a:off x="3056013" y="3244334"/>
                <a:ext cx="954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highlight>
                      <a:srgbClr val="FFFF00"/>
                    </a:highlight>
                  </a:rPr>
                  <a:t>1.0 mm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EA7CE5D-FE9B-B9AC-01D1-44B5CDFB9171}"/>
                  </a:ext>
                </a:extLst>
              </p:cNvPr>
              <p:cNvSpPr txBox="1"/>
              <p:nvPr/>
            </p:nvSpPr>
            <p:spPr>
              <a:xfrm>
                <a:off x="3042813" y="4581963"/>
                <a:ext cx="954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highlight>
                      <a:srgbClr val="FFFF00"/>
                    </a:highlight>
                  </a:rPr>
                  <a:t>0.4 mm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D3F7F3F-7F05-F62F-E62F-104F9B6204B9}"/>
                </a:ext>
              </a:extLst>
            </p:cNvPr>
            <p:cNvGrpSpPr/>
            <p:nvPr/>
          </p:nvGrpSpPr>
          <p:grpSpPr>
            <a:xfrm>
              <a:off x="3139604" y="5210937"/>
              <a:ext cx="1188720" cy="493643"/>
              <a:chOff x="3139604" y="5210937"/>
              <a:chExt cx="1188720" cy="493643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065868D-D4B1-E558-AA40-09BD8CA49204}"/>
                  </a:ext>
                </a:extLst>
              </p:cNvPr>
              <p:cNvSpPr/>
              <p:nvPr/>
            </p:nvSpPr>
            <p:spPr>
              <a:xfrm>
                <a:off x="3139604" y="5613140"/>
                <a:ext cx="1188720" cy="9144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D26D1C-E78A-1B89-E567-C48450576B3F}"/>
                  </a:ext>
                </a:extLst>
              </p:cNvPr>
              <p:cNvSpPr txBox="1"/>
              <p:nvPr/>
            </p:nvSpPr>
            <p:spPr>
              <a:xfrm>
                <a:off x="3248373" y="5210937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3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31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C99F312-F606-C9E7-A915-5A36A48E59AE}"/>
              </a:ext>
            </a:extLst>
          </p:cNvPr>
          <p:cNvGrpSpPr/>
          <p:nvPr/>
        </p:nvGrpSpPr>
        <p:grpSpPr>
          <a:xfrm>
            <a:off x="1945341" y="845596"/>
            <a:ext cx="6904318" cy="5166808"/>
            <a:chOff x="1945341" y="845596"/>
            <a:chExt cx="6904318" cy="5166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AE6668-AA45-96D6-D331-826AC3ED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5341" y="845596"/>
              <a:ext cx="6904318" cy="5166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DB9214-5733-7A33-85CF-22F8CC22756B}"/>
                </a:ext>
              </a:extLst>
            </p:cNvPr>
            <p:cNvSpPr txBox="1"/>
            <p:nvPr/>
          </p:nvSpPr>
          <p:spPr>
            <a:xfrm>
              <a:off x="2895600" y="1803400"/>
              <a:ext cx="55451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Inconel Flange welded to Cu tube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150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587F-38DF-FBBD-8734-45AC1A29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5" y="129150"/>
            <a:ext cx="9293772" cy="1325563"/>
          </a:xfrm>
        </p:spPr>
        <p:txBody>
          <a:bodyPr>
            <a:normAutofit/>
          </a:bodyPr>
          <a:lstStyle/>
          <a:p>
            <a:r>
              <a:rPr lang="en-US" dirty="0"/>
              <a:t>Cu- Inconel welds maintain high strength after welding.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6EF4C-443D-D3A3-0703-A77A641F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74" y="1906999"/>
            <a:ext cx="2034699" cy="1740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332C07-F6BB-D785-44C4-B5DC7BBF6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482" y="1805519"/>
            <a:ext cx="8137562" cy="370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DACC6-1564-976D-4FC6-8BC2733AB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15" y="135679"/>
            <a:ext cx="9807507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And continue to maintain higher strength after heating to 950℃ for 3 hours.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9C7B0-F417-58CB-64E3-36176A53C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9" y="1779287"/>
            <a:ext cx="3423194" cy="2792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4D10B-B935-50FC-5011-95F0A5D84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68" y="1755360"/>
            <a:ext cx="6514231" cy="33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11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DF7DA-9428-90C8-CDA2-38E1D0A1E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94" y="-78658"/>
            <a:ext cx="998090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Mechanical testing:  Fracture in Cu (weakest spot)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50C32-E200-F4D1-EE9A-BA46E678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3" y="1018305"/>
            <a:ext cx="7364361" cy="2539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5A8D9-3122-2371-6B65-4AC02E230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3" y="3611836"/>
            <a:ext cx="7364361" cy="2893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5D5500-70EC-283A-C9F1-9D5ED8E140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784"/>
          <a:stretch/>
        </p:blipFill>
        <p:spPr>
          <a:xfrm>
            <a:off x="7914493" y="1018305"/>
            <a:ext cx="4237409" cy="2048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E302BA-2614-FD4C-CA8E-E19357EE4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493" y="3766175"/>
            <a:ext cx="4198984" cy="1646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5BD2F2-9215-CF0E-47A4-9509711BF14C}"/>
              </a:ext>
            </a:extLst>
          </p:cNvPr>
          <p:cNvSpPr txBox="1"/>
          <p:nvPr/>
        </p:nvSpPr>
        <p:spPr>
          <a:xfrm>
            <a:off x="8966262" y="272249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Offset in Cu 1mm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C0F7-1CC9-6BE8-9D05-4B1D44DEB528}"/>
              </a:ext>
            </a:extLst>
          </p:cNvPr>
          <p:cNvSpPr txBox="1"/>
          <p:nvPr/>
        </p:nvSpPr>
        <p:spPr>
          <a:xfrm>
            <a:off x="8483600" y="504290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Offset in Cu 0.4 mm</a:t>
            </a:r>
          </a:p>
        </p:txBody>
      </p:sp>
    </p:spTree>
    <p:extLst>
      <p:ext uri="{BB962C8B-B14F-4D97-AF65-F5344CB8AC3E}">
        <p14:creationId xmlns:p14="http://schemas.microsoft.com/office/powerpoint/2010/main" val="255380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F9AC6-6DC2-A413-BBB3-422C8E9D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82"/>
            <a:ext cx="9293772" cy="1325563"/>
          </a:xfrm>
        </p:spPr>
        <p:txBody>
          <a:bodyPr/>
          <a:lstStyle/>
          <a:p>
            <a:r>
              <a:rPr lang="en-US" dirty="0"/>
              <a:t>So what?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CB4A0-A8DA-EBEC-B5AD-6DA4CA474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845"/>
            <a:ext cx="9293772" cy="34673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Inconel 625 could be further explored for vacuum flanges. </a:t>
            </a:r>
          </a:p>
          <a:p>
            <a:pPr lvl="1"/>
            <a:r>
              <a:rPr lang="en-US" dirty="0"/>
              <a:t>Weakly paramagnetic at 4K. Susceptibility of 1.01- 1.03</a:t>
            </a:r>
          </a:p>
          <a:p>
            <a:endParaRPr lang="en-US" dirty="0"/>
          </a:p>
          <a:p>
            <a:r>
              <a:rPr lang="en-US" dirty="0"/>
              <a:t>How about using Inconel 625 for structural support as needed? </a:t>
            </a:r>
          </a:p>
          <a:p>
            <a:endParaRPr lang="en-US" dirty="0"/>
          </a:p>
          <a:p>
            <a:r>
              <a:rPr lang="en-US" dirty="0"/>
              <a:t>EBW of Cu- Inconel 625 is straightforward.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ED5FB-3DCB-982C-DAAA-69773D44C121}"/>
              </a:ext>
            </a:extLst>
          </p:cNvPr>
          <p:cNvSpPr txBox="1"/>
          <p:nvPr/>
        </p:nvSpPr>
        <p:spPr>
          <a:xfrm>
            <a:off x="957432" y="5069797"/>
            <a:ext cx="9055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Applications in a CVD (hot chloride) environment need to be evaluated.</a:t>
            </a:r>
          </a:p>
        </p:txBody>
      </p:sp>
    </p:spTree>
    <p:extLst>
      <p:ext uri="{BB962C8B-B14F-4D97-AF65-F5344CB8AC3E}">
        <p14:creationId xmlns:p14="http://schemas.microsoft.com/office/powerpoint/2010/main" val="270610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058652-E66D-0630-3A9A-AC6FB8190CED}"/>
              </a:ext>
            </a:extLst>
          </p:cNvPr>
          <p:cNvSpPr txBox="1">
            <a:spLocks noChangeArrowheads="1"/>
          </p:cNvSpPr>
          <p:nvPr/>
        </p:nvSpPr>
        <p:spPr>
          <a:xfrm>
            <a:off x="511628" y="90796"/>
            <a:ext cx="1005840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b="0" dirty="0"/>
              <a:t>Beyond SRF Nb- Alternative materials: Focus on Nb</a:t>
            </a:r>
            <a:r>
              <a:rPr lang="en-US" altLang="en-US" b="0" baseline="-25000" dirty="0"/>
              <a:t>3</a:t>
            </a:r>
            <a:r>
              <a:rPr lang="en-US" altLang="en-US" b="0" dirty="0"/>
              <a:t>Sn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29CECEAD-42DA-2742-9B20-DE5BA4F0F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6991"/>
          <a:stretch/>
        </p:blipFill>
        <p:spPr bwMode="auto">
          <a:xfrm>
            <a:off x="5355771" y="877078"/>
            <a:ext cx="5337111" cy="187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E67424-86B1-243B-3B5D-4E5D79C26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1234420"/>
            <a:ext cx="4770533" cy="35588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2DBF923-E016-FECC-B1F5-74998C3BF31B}"/>
              </a:ext>
            </a:extLst>
          </p:cNvPr>
          <p:cNvGrpSpPr>
            <a:grpSpLocks/>
          </p:cNvGrpSpPr>
          <p:nvPr/>
        </p:nvGrpSpPr>
        <p:grpSpPr bwMode="auto">
          <a:xfrm>
            <a:off x="5414964" y="2677886"/>
            <a:ext cx="5585608" cy="3437164"/>
            <a:chOff x="5453781" y="1412548"/>
            <a:chExt cx="6693113" cy="4621681"/>
          </a:xfrm>
        </p:grpSpPr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44E0EBC6-B35C-5954-B36D-42E64E745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781" y="1412548"/>
              <a:ext cx="5900020" cy="462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: Shape 11">
              <a:extLst>
                <a:ext uri="{FF2B5EF4-FFF2-40B4-BE49-F238E27FC236}">
                  <a16:creationId xmlns:a16="http://schemas.microsoft.com/office/drawing/2014/main" id="{4926294E-EE36-195D-7C32-F377E26BD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3791" y="2833689"/>
              <a:ext cx="2892859" cy="1166812"/>
            </a:xfrm>
            <a:custGeom>
              <a:avLst/>
              <a:gdLst>
                <a:gd name="T0" fmla="*/ 0 w 2300287"/>
                <a:gd name="T1" fmla="*/ 1504573 h 904875"/>
                <a:gd name="T2" fmla="*/ 564919 w 2300287"/>
                <a:gd name="T3" fmla="*/ 1195740 h 904875"/>
                <a:gd name="T4" fmla="*/ 1295549 w 2300287"/>
                <a:gd name="T5" fmla="*/ 855231 h 904875"/>
                <a:gd name="T6" fmla="*/ 1920727 w 2300287"/>
                <a:gd name="T7" fmla="*/ 546399 h 904875"/>
                <a:gd name="T8" fmla="*/ 3638082 w 2300287"/>
                <a:gd name="T9" fmla="*/ 0 h 904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0287" h="904875">
                  <a:moveTo>
                    <a:pt x="0" y="904875"/>
                  </a:moveTo>
                  <a:cubicBezTo>
                    <a:pt x="110331" y="844550"/>
                    <a:pt x="220662" y="784225"/>
                    <a:pt x="357187" y="719138"/>
                  </a:cubicBezTo>
                  <a:cubicBezTo>
                    <a:pt x="493712" y="654050"/>
                    <a:pt x="676275" y="579437"/>
                    <a:pt x="819150" y="514350"/>
                  </a:cubicBezTo>
                  <a:cubicBezTo>
                    <a:pt x="962025" y="449263"/>
                    <a:pt x="967581" y="414338"/>
                    <a:pt x="1214437" y="328613"/>
                  </a:cubicBezTo>
                  <a:cubicBezTo>
                    <a:pt x="1461293" y="242888"/>
                    <a:pt x="1880790" y="121444"/>
                    <a:pt x="2300287" y="0"/>
                  </a:cubicBezTo>
                </a:path>
              </a:pathLst>
            </a:custGeom>
            <a:noFill/>
            <a:ln w="50800">
              <a:solidFill>
                <a:srgbClr val="26FA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13990C-E742-3C3A-875E-CE0CBD16B60F}"/>
                </a:ext>
              </a:extLst>
            </p:cNvPr>
            <p:cNvSpPr txBox="1"/>
            <p:nvPr/>
          </p:nvSpPr>
          <p:spPr>
            <a:xfrm>
              <a:off x="11115073" y="2422511"/>
              <a:ext cx="1031821" cy="7080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4W </a:t>
              </a:r>
            </a:p>
            <a:p>
              <a:pPr>
                <a:defRPr/>
              </a:pPr>
              <a:r>
                <a:rPr lang="en-US" sz="20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~4 K</a:t>
              </a:r>
            </a:p>
          </p:txBody>
        </p:sp>
      </p:grpSp>
      <p:sp>
        <p:nvSpPr>
          <p:cNvPr id="28" name="TextBox 14">
            <a:extLst>
              <a:ext uri="{FF2B5EF4-FFF2-40B4-BE49-F238E27FC236}">
                <a16:creationId xmlns:a16="http://schemas.microsoft.com/office/drawing/2014/main" id="{63375862-8545-518A-CFCD-CB8029883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89" y="5208081"/>
            <a:ext cx="51707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Posen, S., Lee, J., Seidman, D. N., Romanenko, A., Tennis, B., Melnychuk, O. S., &amp; </a:t>
            </a:r>
            <a:r>
              <a:rPr lang="en-US" alt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Sergatskov</a:t>
            </a:r>
            <a:r>
              <a:rPr lang="en-US" alt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D. A. (2021). Advances in Nb</a:t>
            </a:r>
            <a:r>
              <a:rPr lang="en-US" altLang="en-US" sz="1200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Sn superconducting radiofrequency cavities towards first practical accelerator applications. </a:t>
            </a:r>
            <a:r>
              <a:rPr lang="en-US" alt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Superconductor Science and Technology</a:t>
            </a:r>
            <a:r>
              <a:rPr lang="en-US" alt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alt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(2), 025007.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8822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C9AA-9E99-BE31-69C6-15203C438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147767"/>
            <a:ext cx="1026076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CVD Nb</a:t>
            </a:r>
            <a:r>
              <a:rPr lang="en-US" baseline="-25000" dirty="0"/>
              <a:t>3</a:t>
            </a:r>
            <a:r>
              <a:rPr lang="en-US" dirty="0"/>
              <a:t>Sn on Cu is possible BUT needs significant developments in the following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D73C2-6805-EF4A-8EAC-C8EC9408F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05" y="1558206"/>
            <a:ext cx="10493115" cy="436531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Process standardization for Cu cavity preparation. </a:t>
            </a:r>
          </a:p>
          <a:p>
            <a:pPr lvl="1"/>
            <a:r>
              <a:rPr lang="en-US" dirty="0"/>
              <a:t>Polishing method, Metric: Surface roughness? </a:t>
            </a:r>
          </a:p>
          <a:p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 deposition on Cu </a:t>
            </a:r>
          </a:p>
          <a:p>
            <a:pPr lvl="1"/>
            <a:r>
              <a:rPr lang="en-US" dirty="0"/>
              <a:t>Process control to obtain a stoichiometric superconductor with desired smoothness. </a:t>
            </a:r>
          </a:p>
          <a:p>
            <a:pPr lvl="1"/>
            <a:r>
              <a:rPr lang="en-US" dirty="0"/>
              <a:t>Post processing: No post processing is best… </a:t>
            </a:r>
          </a:p>
          <a:p>
            <a:pPr lvl="2"/>
            <a:r>
              <a:rPr lang="en-US" dirty="0"/>
              <a:t>Heat treatment? </a:t>
            </a:r>
          </a:p>
          <a:p>
            <a:pPr lvl="1"/>
            <a:r>
              <a:rPr lang="en-US" dirty="0"/>
              <a:t>Thickness control- Address cavity shape</a:t>
            </a:r>
          </a:p>
          <a:p>
            <a:pPr lvl="1"/>
            <a:r>
              <a:rPr lang="en-US" dirty="0"/>
              <a:t>Developing Nb</a:t>
            </a:r>
            <a:r>
              <a:rPr lang="en-US" baseline="-25000" dirty="0"/>
              <a:t>3</a:t>
            </a:r>
            <a:r>
              <a:rPr lang="en-US" dirty="0"/>
              <a:t>Sn polishing strategies to remove layers controllably- new electro/ chemical/ mechanical polishing recipes? </a:t>
            </a:r>
          </a:p>
          <a:p>
            <a:r>
              <a:rPr lang="en-US" b="1" dirty="0"/>
              <a:t>Dealing with soft Cu structures</a:t>
            </a:r>
          </a:p>
          <a:p>
            <a:pPr lvl="1"/>
            <a:r>
              <a:rPr lang="en-US" dirty="0"/>
              <a:t>Reinforcements</a:t>
            </a:r>
          </a:p>
          <a:p>
            <a:pPr lvl="1"/>
            <a:r>
              <a:rPr lang="en-US" dirty="0"/>
              <a:t>Support structures, flanges etc.</a:t>
            </a:r>
          </a:p>
          <a:p>
            <a:pPr lvl="1"/>
            <a:endParaRPr lang="en-US" baseline="-25000" dirty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597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6037BEDE-0DC2-D2D9-3A80-E0405F177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3675" y="80471"/>
            <a:ext cx="10461949" cy="1096963"/>
          </a:xfrm>
        </p:spPr>
        <p:txBody>
          <a:bodyPr>
            <a:normAutofit/>
          </a:bodyPr>
          <a:lstStyle/>
          <a:p>
            <a:r>
              <a:rPr lang="en-US" alt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Cryocooled Nb</a:t>
            </a:r>
            <a:r>
              <a:rPr lang="en-US" altLang="en-US" sz="32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Sn on Nb successfully tested in Jefferson Lab- 1MW, 1MeV compact electron accelerator possible.</a:t>
            </a:r>
          </a:p>
        </p:txBody>
      </p:sp>
      <p:sp>
        <p:nvSpPr>
          <p:cNvPr id="48131" name="Date Placeholder 3">
            <a:extLst>
              <a:ext uri="{FF2B5EF4-FFF2-40B4-BE49-F238E27FC236}">
                <a16:creationId xmlns:a16="http://schemas.microsoft.com/office/drawing/2014/main" id="{5965BB56-E21D-3E9D-45CD-44760A968C3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49C037-7E1E-4B76-89C4-4B04C89D5466}" type="datetime1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11/13/2025</a:t>
            </a:fld>
            <a:endParaRPr lang="en-US" altLang="en-US"/>
          </a:p>
        </p:txBody>
      </p:sp>
      <p:sp>
        <p:nvSpPr>
          <p:cNvPr id="48132" name="Slide Number Placeholder 4">
            <a:extLst>
              <a:ext uri="{FF2B5EF4-FFF2-40B4-BE49-F238E27FC236}">
                <a16:creationId xmlns:a16="http://schemas.microsoft.com/office/drawing/2014/main" id="{1F5BF278-AA31-5D43-E6B8-EBCE29FBF2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D6AEE1-822D-437D-BFAD-BC2FFF6A808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  <p:pic>
        <p:nvPicPr>
          <p:cNvPr id="48133" name="Picture 6">
            <a:extLst>
              <a:ext uri="{FF2B5EF4-FFF2-40B4-BE49-F238E27FC236}">
                <a16:creationId xmlns:a16="http://schemas.microsoft.com/office/drawing/2014/main" id="{7EFA13D8-263C-DE96-DD43-7188F1CF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329923"/>
            <a:ext cx="5021263" cy="362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8">
            <a:extLst>
              <a:ext uri="{FF2B5EF4-FFF2-40B4-BE49-F238E27FC236}">
                <a16:creationId xmlns:a16="http://schemas.microsoft.com/office/drawing/2014/main" id="{BBE0AF75-E367-F996-BC57-AA8CB6602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06" y="5166122"/>
            <a:ext cx="3234761" cy="143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0">
            <a:extLst>
              <a:ext uri="{FF2B5EF4-FFF2-40B4-BE49-F238E27FC236}">
                <a16:creationId xmlns:a16="http://schemas.microsoft.com/office/drawing/2014/main" id="{51B22FB6-19FB-B9DF-B58C-975CA62B5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972" y="1610212"/>
            <a:ext cx="284956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69F241-A699-633E-D444-A01FC2D73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81" y="1525743"/>
            <a:ext cx="3220363" cy="163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3684-477A-A2BA-1ED8-4803E825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35" y="3474107"/>
            <a:ext cx="2770043" cy="221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317AE3-C35C-8999-0033-C6BBD7171FCD}"/>
              </a:ext>
            </a:extLst>
          </p:cNvPr>
          <p:cNvSpPr txBox="1"/>
          <p:nvPr/>
        </p:nvSpPr>
        <p:spPr>
          <a:xfrm>
            <a:off x="4526902" y="5943439"/>
            <a:ext cx="384400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 MeV, 1 MW system in the works!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A076-19E7-5344-CB3A-80B77F26D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293772" cy="1325563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on Cu for SRF applications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DDE04-F385-590C-5C03-F6728F0C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37" y="1390650"/>
            <a:ext cx="51625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EF565A-93E9-A975-9C87-1FBE9B9A045C}"/>
              </a:ext>
            </a:extLst>
          </p:cNvPr>
          <p:cNvSpPr txBox="1"/>
          <p:nvPr/>
        </p:nvSpPr>
        <p:spPr>
          <a:xfrm>
            <a:off x="8274699" y="1590675"/>
            <a:ext cx="1703388" cy="646113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 melts at ~1100°C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75EB3-5FF8-190E-1C47-4D48889C91FC}"/>
              </a:ext>
            </a:extLst>
          </p:cNvPr>
          <p:cNvSpPr txBox="1"/>
          <p:nvPr/>
        </p:nvSpPr>
        <p:spPr>
          <a:xfrm>
            <a:off x="8274699" y="2400300"/>
            <a:ext cx="1703388" cy="1200150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Cu-based Nb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 is a widely studied system.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BD7C1-CE0B-EEBB-8AAA-1276F69672D2}"/>
              </a:ext>
            </a:extLst>
          </p:cNvPr>
          <p:cNvSpPr txBox="1"/>
          <p:nvPr/>
        </p:nvSpPr>
        <p:spPr>
          <a:xfrm>
            <a:off x="8274699" y="3833813"/>
            <a:ext cx="1703388" cy="1201737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 of RRR 100 Cu ~ 1/20 of RRR 300 Nb</a:t>
            </a:r>
          </a:p>
        </p:txBody>
      </p:sp>
      <p:grpSp>
        <p:nvGrpSpPr>
          <p:cNvPr id="21" name="Group 26">
            <a:extLst>
              <a:ext uri="{FF2B5EF4-FFF2-40B4-BE49-F238E27FC236}">
                <a16:creationId xmlns:a16="http://schemas.microsoft.com/office/drawing/2014/main" id="{0A1482E3-28E6-507F-3CEB-BC3E18C0A81B}"/>
              </a:ext>
            </a:extLst>
          </p:cNvPr>
          <p:cNvGrpSpPr>
            <a:grpSpLocks/>
          </p:cNvGrpSpPr>
          <p:nvPr/>
        </p:nvGrpSpPr>
        <p:grpSpPr bwMode="auto">
          <a:xfrm>
            <a:off x="622971" y="3920773"/>
            <a:ext cx="2141981" cy="1027815"/>
            <a:chOff x="5671456" y="1211990"/>
            <a:chExt cx="2142185" cy="1027490"/>
          </a:xfrm>
        </p:grpSpPr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BBEBEFF5-F13C-C4DE-6EB9-0F386A3FB4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1456" y="1557882"/>
              <a:ext cx="1709058" cy="681598"/>
              <a:chOff x="5780313" y="2262988"/>
              <a:chExt cx="1709058" cy="68159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F6AEBAD-C76B-324B-3D07-1BC5A59DD260}"/>
                  </a:ext>
                </a:extLst>
              </p:cNvPr>
              <p:cNvSpPr/>
              <p:nvPr/>
            </p:nvSpPr>
            <p:spPr>
              <a:xfrm>
                <a:off x="5780313" y="2341483"/>
                <a:ext cx="1711487" cy="603060"/>
              </a:xfrm>
              <a:prstGeom prst="rect">
                <a:avLst/>
              </a:prstGeom>
              <a:solidFill>
                <a:srgbClr val="FFFEFD">
                  <a:lumMod val="50000"/>
                </a:srgbClr>
              </a:solidFill>
            </p:spPr>
            <p:txBody>
              <a:bodyPr anchor="ctr">
                <a:spAutoFit/>
              </a:bodyPr>
              <a:lstStyle/>
              <a:p>
                <a:pPr marL="0" marR="0" lvl="0" indent="0" algn="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D0F5F45-DFCE-F959-8588-069135065043}"/>
                  </a:ext>
                </a:extLst>
              </p:cNvPr>
              <p:cNvSpPr/>
              <p:nvPr/>
            </p:nvSpPr>
            <p:spPr>
              <a:xfrm>
                <a:off x="5780313" y="2263720"/>
                <a:ext cx="1711487" cy="7776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anchor="ctr">
                <a:spAutoFit/>
              </a:bodyPr>
              <a:lstStyle/>
              <a:p>
                <a:pPr marL="0" marR="0" lvl="0" indent="0" algn="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6DCC858-E587-5125-263A-FED58C38AAE9}"/>
                </a:ext>
              </a:extLst>
            </p:cNvPr>
            <p:cNvSpPr txBox="1"/>
            <p:nvPr/>
          </p:nvSpPr>
          <p:spPr>
            <a:xfrm>
              <a:off x="6095358" y="1712554"/>
              <a:ext cx="1184388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</a:rPr>
                <a:t>Cu</a:t>
              </a:r>
            </a:p>
          </p:txBody>
        </p:sp>
        <p:grpSp>
          <p:nvGrpSpPr>
            <p:cNvPr id="25" name="Group 17">
              <a:extLst>
                <a:ext uri="{FF2B5EF4-FFF2-40B4-BE49-F238E27FC236}">
                  <a16:creationId xmlns:a16="http://schemas.microsoft.com/office/drawing/2014/main" id="{B10E0B3C-8C59-FB75-5B73-046D454E9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39967" y="1211990"/>
              <a:ext cx="973674" cy="369770"/>
              <a:chOff x="2824087" y="1272646"/>
              <a:chExt cx="973674" cy="369770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22E4D29-AB46-E078-5B8B-6ABF1638CB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24087" y="1522464"/>
                <a:ext cx="179404" cy="9045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A814A16-6D1D-6130-B40A-7C2A7059121E}"/>
                  </a:ext>
                </a:extLst>
              </p:cNvPr>
              <p:cNvSpPr txBox="1"/>
              <p:nvPr/>
            </p:nvSpPr>
            <p:spPr>
              <a:xfrm>
                <a:off x="2953131" y="1272646"/>
                <a:ext cx="844630" cy="3697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131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Nb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14131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131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Sn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C365E66-7D6E-62CF-A58B-99A6A4893989}"/>
              </a:ext>
            </a:extLst>
          </p:cNvPr>
          <p:cNvSpPr txBox="1"/>
          <p:nvPr/>
        </p:nvSpPr>
        <p:spPr bwMode="auto">
          <a:xfrm>
            <a:off x="3470787" y="5559168"/>
            <a:ext cx="677748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~ 5 times improvement in thermal conductivity at 4K with Cu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426D4-F464-F58B-8EA0-3A22098EEE4C}"/>
              </a:ext>
            </a:extLst>
          </p:cNvPr>
          <p:cNvSpPr/>
          <p:nvPr/>
        </p:nvSpPr>
        <p:spPr bwMode="auto">
          <a:xfrm>
            <a:off x="629689" y="2134965"/>
            <a:ext cx="1703649" cy="205549"/>
          </a:xfrm>
          <a:prstGeom prst="rect">
            <a:avLst/>
          </a:prstGeom>
          <a:solidFill>
            <a:srgbClr val="FFFEFD">
              <a:lumMod val="50000"/>
            </a:srgbClr>
          </a:solidFill>
        </p:spPr>
        <p:txBody>
          <a:bodyPr wrap="square" anchor="ctr"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6E78DD-B658-9923-CAB0-9482B4961497}"/>
              </a:ext>
            </a:extLst>
          </p:cNvPr>
          <p:cNvSpPr/>
          <p:nvPr/>
        </p:nvSpPr>
        <p:spPr bwMode="auto">
          <a:xfrm>
            <a:off x="611838" y="1803400"/>
            <a:ext cx="1711324" cy="777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460B0A-50AF-F662-035E-2B8C33A23BE9}"/>
              </a:ext>
            </a:extLst>
          </p:cNvPr>
          <p:cNvSpPr txBox="1"/>
          <p:nvPr/>
        </p:nvSpPr>
        <p:spPr bwMode="auto">
          <a:xfrm>
            <a:off x="734548" y="2489200"/>
            <a:ext cx="11842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</a:rPr>
              <a:t>Cu</a:t>
            </a:r>
          </a:p>
        </p:txBody>
      </p:sp>
      <p:grpSp>
        <p:nvGrpSpPr>
          <p:cNvPr id="33" name="Group 17">
            <a:extLst>
              <a:ext uri="{FF2B5EF4-FFF2-40B4-BE49-F238E27FC236}">
                <a16:creationId xmlns:a16="http://schemas.microsoft.com/office/drawing/2014/main" id="{B148166A-57C5-635C-C0CA-A66B447A5992}"/>
              </a:ext>
            </a:extLst>
          </p:cNvPr>
          <p:cNvGrpSpPr>
            <a:grpSpLocks/>
          </p:cNvGrpSpPr>
          <p:nvPr/>
        </p:nvGrpSpPr>
        <p:grpSpPr bwMode="auto">
          <a:xfrm>
            <a:off x="1780238" y="1418431"/>
            <a:ext cx="1085500" cy="378619"/>
            <a:chOff x="2824087" y="1234423"/>
            <a:chExt cx="1085603" cy="378499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E03511A-6BEF-4118-3710-1CD68267E4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4087" y="1522464"/>
              <a:ext cx="179404" cy="90458"/>
            </a:xfrm>
            <a:prstGeom prst="straightConnector1">
              <a:avLst/>
            </a:prstGeom>
            <a:noFill/>
            <a:ln w="25400" cap="flat" cmpd="sng" algn="ctr">
              <a:solidFill>
                <a:srgbClr val="141313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F0E21E1-C4A5-EBE1-C9CC-408FA289B0E0}"/>
                </a:ext>
              </a:extLst>
            </p:cNvPr>
            <p:cNvSpPr txBox="1"/>
            <p:nvPr/>
          </p:nvSpPr>
          <p:spPr>
            <a:xfrm>
              <a:off x="3065060" y="1234423"/>
              <a:ext cx="844630" cy="3697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Sn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A3CAA73-1092-4379-F02C-4DF5E837B656}"/>
              </a:ext>
            </a:extLst>
          </p:cNvPr>
          <p:cNvSpPr/>
          <p:nvPr/>
        </p:nvSpPr>
        <p:spPr bwMode="auto">
          <a:xfrm>
            <a:off x="622971" y="1875348"/>
            <a:ext cx="1703649" cy="251216"/>
          </a:xfrm>
          <a:prstGeom prst="rect">
            <a:avLst/>
          </a:prstGeom>
          <a:solidFill>
            <a:schemeClr val="bg2">
              <a:lumMod val="10000"/>
              <a:alpha val="87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B2E150-2B76-CA4B-638F-DD4578E48E47}"/>
              </a:ext>
            </a:extLst>
          </p:cNvPr>
          <p:cNvCxnSpPr>
            <a:cxnSpLocks/>
          </p:cNvCxnSpPr>
          <p:nvPr/>
        </p:nvCxnSpPr>
        <p:spPr bwMode="auto">
          <a:xfrm flipH="1">
            <a:off x="2323162" y="1993781"/>
            <a:ext cx="417621" cy="0"/>
          </a:xfrm>
          <a:prstGeom prst="straightConnector1">
            <a:avLst/>
          </a:prstGeom>
          <a:noFill/>
          <a:ln w="25400" cap="flat" cmpd="sng" algn="ctr">
            <a:solidFill>
              <a:srgbClr val="14131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0639D11-F112-6DFA-CCFF-86DD2850823F}"/>
              </a:ext>
            </a:extLst>
          </p:cNvPr>
          <p:cNvSpPr txBox="1"/>
          <p:nvPr/>
        </p:nvSpPr>
        <p:spPr bwMode="auto">
          <a:xfrm>
            <a:off x="2626237" y="1816012"/>
            <a:ext cx="47961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0A02DF-8F48-D3D2-EE85-0F6E3C95F693}"/>
              </a:ext>
            </a:extLst>
          </p:cNvPr>
          <p:cNvSpPr txBox="1"/>
          <p:nvPr/>
        </p:nvSpPr>
        <p:spPr>
          <a:xfrm>
            <a:off x="622971" y="117987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48B9B8-3911-AD98-F03E-C201807FB059}"/>
              </a:ext>
            </a:extLst>
          </p:cNvPr>
          <p:cNvSpPr txBox="1"/>
          <p:nvPr/>
        </p:nvSpPr>
        <p:spPr>
          <a:xfrm>
            <a:off x="596090" y="367461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DE09EB-0152-1DC6-98FA-471A7B5CFEE0}"/>
              </a:ext>
            </a:extLst>
          </p:cNvPr>
          <p:cNvCxnSpPr/>
          <p:nvPr/>
        </p:nvCxnSpPr>
        <p:spPr>
          <a:xfrm flipV="1">
            <a:off x="723900" y="2236788"/>
            <a:ext cx="0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A14CD1-7220-E6F6-1ECA-A426B8C2B103}"/>
              </a:ext>
            </a:extLst>
          </p:cNvPr>
          <p:cNvCxnSpPr/>
          <p:nvPr/>
        </p:nvCxnSpPr>
        <p:spPr>
          <a:xfrm flipV="1">
            <a:off x="1046832" y="2236788"/>
            <a:ext cx="0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D72308-7788-7732-D945-18CBCCFDAEA9}"/>
              </a:ext>
            </a:extLst>
          </p:cNvPr>
          <p:cNvCxnSpPr/>
          <p:nvPr/>
        </p:nvCxnSpPr>
        <p:spPr>
          <a:xfrm flipV="1">
            <a:off x="1313532" y="2240502"/>
            <a:ext cx="0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4C9375-546A-E950-F92F-D3CD8825435A}"/>
              </a:ext>
            </a:extLst>
          </p:cNvPr>
          <p:cNvCxnSpPr/>
          <p:nvPr/>
        </p:nvCxnSpPr>
        <p:spPr>
          <a:xfrm flipV="1">
            <a:off x="1582510" y="2214308"/>
            <a:ext cx="0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737B1E-7A1B-7879-180A-BECFE40B7CDB}"/>
              </a:ext>
            </a:extLst>
          </p:cNvPr>
          <p:cNvCxnSpPr/>
          <p:nvPr/>
        </p:nvCxnSpPr>
        <p:spPr>
          <a:xfrm flipV="1">
            <a:off x="1869931" y="2246852"/>
            <a:ext cx="0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51933A-E885-87DF-54FF-8559E0740268}"/>
              </a:ext>
            </a:extLst>
          </p:cNvPr>
          <p:cNvCxnSpPr/>
          <p:nvPr/>
        </p:nvCxnSpPr>
        <p:spPr>
          <a:xfrm flipV="1">
            <a:off x="2181081" y="2246852"/>
            <a:ext cx="0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7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C93F-C7F6-45BD-F0BE-3EC69C76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60325"/>
            <a:ext cx="9293772" cy="1012825"/>
          </a:xfrm>
        </p:spPr>
        <p:txBody>
          <a:bodyPr>
            <a:normAutofit fontScale="90000"/>
          </a:bodyPr>
          <a:lstStyle/>
          <a:p>
            <a:r>
              <a:rPr lang="en-US" dirty="0"/>
              <a:t>CVD Nb</a:t>
            </a:r>
            <a:r>
              <a:rPr lang="en-US" baseline="-25000" dirty="0"/>
              <a:t>3</a:t>
            </a:r>
            <a:r>
              <a:rPr lang="en-US" dirty="0"/>
              <a:t>Sn by Nb and Sn chloride reactions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5202A-3C43-6A73-08F6-D62B01D1F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2" y="1154102"/>
            <a:ext cx="6319087" cy="3716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FFB42F-E9AF-93F3-E1D8-97136D508D38}"/>
              </a:ext>
            </a:extLst>
          </p:cNvPr>
          <p:cNvSpPr txBox="1"/>
          <p:nvPr/>
        </p:nvSpPr>
        <p:spPr>
          <a:xfrm>
            <a:off x="1640014" y="4978399"/>
            <a:ext cx="3682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Deposition temperature is 700</a:t>
            </a:r>
            <a:r>
              <a:rPr lang="en-US" dirty="0">
                <a:cs typeface="Times New Roman" panose="02020603050405020304" pitchFamily="18" charset="0"/>
              </a:rPr>
              <a:t>℃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Ribbon or wire heated to ~1000 ℃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9A9FD2-EB5A-CC98-7C54-AD7232B4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49" y="939801"/>
            <a:ext cx="2373121" cy="1815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1B2616-52E1-6942-E88E-10C30BB08ABF}"/>
              </a:ext>
            </a:extLst>
          </p:cNvPr>
          <p:cNvSpPr txBox="1"/>
          <p:nvPr/>
        </p:nvSpPr>
        <p:spPr>
          <a:xfrm>
            <a:off x="311046" y="944784"/>
            <a:ext cx="2373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December 1970, RCA Reviews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D4CDBB-0190-4945-04F0-D0073593B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470" y="730080"/>
            <a:ext cx="4329967" cy="4564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A5A280-223E-D15D-7F72-112DA0DD4972}"/>
              </a:ext>
            </a:extLst>
          </p:cNvPr>
          <p:cNvSpPr txBox="1"/>
          <p:nvPr/>
        </p:nvSpPr>
        <p:spPr>
          <a:xfrm>
            <a:off x="7835901" y="5380732"/>
            <a:ext cx="26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Nb: Sn vapor ratio control is important </a:t>
            </a:r>
          </a:p>
        </p:txBody>
      </p:sp>
    </p:spTree>
    <p:extLst>
      <p:ext uri="{BB962C8B-B14F-4D97-AF65-F5344CB8AC3E}">
        <p14:creationId xmlns:p14="http://schemas.microsoft.com/office/powerpoint/2010/main" val="13754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2946-6558-D148-D09D-7460C603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99769"/>
            <a:ext cx="10166350" cy="1325563"/>
          </a:xfrm>
        </p:spPr>
        <p:txBody>
          <a:bodyPr>
            <a:normAutofit/>
          </a:bodyPr>
          <a:lstStyle/>
          <a:p>
            <a:r>
              <a:rPr lang="en-US" dirty="0" err="1"/>
              <a:t>Ultramet</a:t>
            </a:r>
            <a:r>
              <a:rPr lang="en-US" dirty="0"/>
              <a:t>, Inc deposited Nb</a:t>
            </a:r>
            <a:r>
              <a:rPr lang="en-US" baseline="-25000" dirty="0"/>
              <a:t>3</a:t>
            </a:r>
            <a:r>
              <a:rPr lang="en-US" dirty="0"/>
              <a:t>Sn on Cu cavities at temperatures of 750</a:t>
            </a:r>
            <a:r>
              <a:rPr lang="en-US" dirty="0">
                <a:cs typeface="Times New Roman" panose="02020603050405020304" pitchFamily="18" charset="0"/>
              </a:rPr>
              <a:t>℃ - </a:t>
            </a:r>
            <a:r>
              <a:rPr lang="en-US" dirty="0"/>
              <a:t>900</a:t>
            </a:r>
            <a:r>
              <a:rPr lang="en-US" dirty="0">
                <a:cs typeface="Times New Roman" panose="02020603050405020304" pitchFamily="18" charset="0"/>
              </a:rPr>
              <a:t>℃ 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4B3796-D6E1-52BD-2233-762602402C07}"/>
              </a:ext>
            </a:extLst>
          </p:cNvPr>
          <p:cNvGrpSpPr/>
          <p:nvPr/>
        </p:nvGrpSpPr>
        <p:grpSpPr>
          <a:xfrm>
            <a:off x="134171" y="1385806"/>
            <a:ext cx="3888367" cy="2618103"/>
            <a:chOff x="104959" y="1425332"/>
            <a:chExt cx="3888367" cy="261810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E5381-201A-0EED-C20D-7E0E643B2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465"/>
            <a:stretch/>
          </p:blipFill>
          <p:spPr>
            <a:xfrm>
              <a:off x="104959" y="1425332"/>
              <a:ext cx="3888367" cy="261810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5CC284-FB10-2081-0850-CFDFCEAE87B0}"/>
                </a:ext>
              </a:extLst>
            </p:cNvPr>
            <p:cNvSpPr txBox="1"/>
            <p:nvPr/>
          </p:nvSpPr>
          <p:spPr>
            <a:xfrm>
              <a:off x="930051" y="3674103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latin typeface="Open Sans"/>
                </a:rPr>
                <a:t>Cu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9A63EF-132A-8FC7-6037-88E4339A8C53}"/>
                </a:ext>
              </a:extLst>
            </p:cNvPr>
            <p:cNvSpPr txBox="1"/>
            <p:nvPr/>
          </p:nvSpPr>
          <p:spPr>
            <a:xfrm>
              <a:off x="847319" y="2405219"/>
              <a:ext cx="1641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latin typeface="Open Sans"/>
                </a:rPr>
                <a:t>Nb</a:t>
              </a:r>
              <a:r>
                <a:rPr lang="en-US" baseline="-25000" dirty="0">
                  <a:solidFill>
                    <a:prstClr val="white"/>
                  </a:solidFill>
                  <a:latin typeface="Open Sans"/>
                </a:rPr>
                <a:t>3</a:t>
              </a:r>
              <a:r>
                <a:rPr lang="en-US" dirty="0">
                  <a:solidFill>
                    <a:prstClr val="white"/>
                  </a:solidFill>
                  <a:latin typeface="Open Sans"/>
                </a:rPr>
                <a:t>Sn (75:25)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FB6734D-889D-771A-F561-61FB38AC2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33"/>
          <a:stretch/>
        </p:blipFill>
        <p:spPr>
          <a:xfrm>
            <a:off x="4051751" y="1425332"/>
            <a:ext cx="3924266" cy="25593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4964DB-5C47-6933-0F55-77803C64E62B}"/>
              </a:ext>
            </a:extLst>
          </p:cNvPr>
          <p:cNvSpPr txBox="1"/>
          <p:nvPr/>
        </p:nvSpPr>
        <p:spPr>
          <a:xfrm>
            <a:off x="4425837" y="361532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Open Sans"/>
              </a:rPr>
              <a:t>Cu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35C846-612B-CE7A-64B6-22757382DC16}"/>
              </a:ext>
            </a:extLst>
          </p:cNvPr>
          <p:cNvCxnSpPr/>
          <p:nvPr/>
        </p:nvCxnSpPr>
        <p:spPr>
          <a:xfrm flipH="1">
            <a:off x="7554135" y="2531103"/>
            <a:ext cx="200297" cy="291738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03BEF7A-2A59-410F-28E8-46531054F84F}"/>
              </a:ext>
            </a:extLst>
          </p:cNvPr>
          <p:cNvSpPr txBox="1"/>
          <p:nvPr/>
        </p:nvSpPr>
        <p:spPr>
          <a:xfrm>
            <a:off x="7410627" y="2209667"/>
            <a:ext cx="42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white"/>
                </a:solidFill>
                <a:latin typeface="Open Sans"/>
              </a:rPr>
              <a:t>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7C703F-7244-4869-4B0D-C4A6BE65C0CC}"/>
              </a:ext>
            </a:extLst>
          </p:cNvPr>
          <p:cNvSpPr txBox="1"/>
          <p:nvPr/>
        </p:nvSpPr>
        <p:spPr>
          <a:xfrm>
            <a:off x="5043557" y="1977105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Open Sans"/>
              </a:rPr>
              <a:t>Nb</a:t>
            </a:r>
            <a:r>
              <a:rPr lang="en-US" baseline="-25000" dirty="0">
                <a:solidFill>
                  <a:prstClr val="white"/>
                </a:solidFill>
                <a:latin typeface="Open Sans"/>
              </a:rPr>
              <a:t>3</a:t>
            </a:r>
            <a:r>
              <a:rPr lang="en-US" dirty="0">
                <a:solidFill>
                  <a:prstClr val="white"/>
                </a:solidFill>
                <a:latin typeface="Open Sans"/>
              </a:rPr>
              <a:t>Sn (77-78:23-22)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CBC4744-8655-8CC0-9376-BD438CE69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18"/>
          <a:stretch/>
        </p:blipFill>
        <p:spPr>
          <a:xfrm>
            <a:off x="8071430" y="1432342"/>
            <a:ext cx="3768981" cy="25174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A9F30B-392C-FA70-8CA3-02FFB0D36852}"/>
              </a:ext>
            </a:extLst>
          </p:cNvPr>
          <p:cNvSpPr txBox="1"/>
          <p:nvPr/>
        </p:nvSpPr>
        <p:spPr>
          <a:xfrm>
            <a:off x="8636431" y="343065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white"/>
                </a:solidFill>
                <a:latin typeface="Open Sans"/>
              </a:rPr>
              <a:t>Nb</a:t>
            </a:r>
            <a:endParaRPr lang="en-US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13A135-1E9E-3B28-BDF0-71A4D92847B3}"/>
              </a:ext>
            </a:extLst>
          </p:cNvPr>
          <p:cNvSpPr txBox="1"/>
          <p:nvPr/>
        </p:nvSpPr>
        <p:spPr>
          <a:xfrm>
            <a:off x="8435545" y="2346437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Open Sans"/>
              </a:rPr>
              <a:t>Nb</a:t>
            </a:r>
            <a:r>
              <a:rPr lang="en-US" baseline="-25000" dirty="0">
                <a:solidFill>
                  <a:prstClr val="white"/>
                </a:solidFill>
                <a:latin typeface="Open Sans"/>
              </a:rPr>
              <a:t>3</a:t>
            </a:r>
            <a:r>
              <a:rPr lang="en-US" dirty="0">
                <a:solidFill>
                  <a:prstClr val="white"/>
                </a:solidFill>
                <a:latin typeface="Open Sans"/>
              </a:rPr>
              <a:t>Sn (75:25)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A66A82-0FC9-1263-6874-C82AB6501DD5}"/>
              </a:ext>
            </a:extLst>
          </p:cNvPr>
          <p:cNvCxnSpPr/>
          <p:nvPr/>
        </p:nvCxnSpPr>
        <p:spPr>
          <a:xfrm>
            <a:off x="2581088" y="3949831"/>
            <a:ext cx="1196788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68CEC32-D269-66E9-31D9-F359B83888E9}"/>
              </a:ext>
            </a:extLst>
          </p:cNvPr>
          <p:cNvSpPr txBox="1"/>
          <p:nvPr/>
        </p:nvSpPr>
        <p:spPr>
          <a:xfrm>
            <a:off x="2760435" y="358049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Open Sans"/>
              </a:rPr>
              <a:t>50 µm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D266306-7767-E446-E027-B5C26A588D59}"/>
              </a:ext>
            </a:extLst>
          </p:cNvPr>
          <p:cNvCxnSpPr/>
          <p:nvPr/>
        </p:nvCxnSpPr>
        <p:spPr>
          <a:xfrm>
            <a:off x="6659192" y="3859046"/>
            <a:ext cx="1196788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1379110-80F6-78A3-F8E8-E2E9C7B09136}"/>
              </a:ext>
            </a:extLst>
          </p:cNvPr>
          <p:cNvSpPr txBox="1"/>
          <p:nvPr/>
        </p:nvSpPr>
        <p:spPr>
          <a:xfrm>
            <a:off x="6838539" y="348971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Open Sans"/>
              </a:rPr>
              <a:t>50 µm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7917C5D-88F3-1709-078C-182424B0D1B4}"/>
              </a:ext>
            </a:extLst>
          </p:cNvPr>
          <p:cNvCxnSpPr/>
          <p:nvPr/>
        </p:nvCxnSpPr>
        <p:spPr>
          <a:xfrm>
            <a:off x="10545392" y="3799987"/>
            <a:ext cx="1196788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75E3340-8427-7FE1-5C06-18BB3017B74C}"/>
              </a:ext>
            </a:extLst>
          </p:cNvPr>
          <p:cNvSpPr txBox="1"/>
          <p:nvPr/>
        </p:nvSpPr>
        <p:spPr>
          <a:xfrm>
            <a:off x="10724739" y="3430655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Open Sans"/>
              </a:rPr>
              <a:t>50 µm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59D7F6-F601-847D-2F40-215756E85AD2}"/>
              </a:ext>
            </a:extLst>
          </p:cNvPr>
          <p:cNvSpPr txBox="1"/>
          <p:nvPr/>
        </p:nvSpPr>
        <p:spPr>
          <a:xfrm>
            <a:off x="1543050" y="4661762"/>
            <a:ext cx="80493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Precursors are largely proprietary. </a:t>
            </a:r>
          </a:p>
          <a:p>
            <a:r>
              <a:rPr lang="en-US" sz="4000" dirty="0"/>
              <a:t> Process details are unknown. </a:t>
            </a:r>
          </a:p>
        </p:txBody>
      </p:sp>
    </p:spTree>
    <p:extLst>
      <p:ext uri="{BB962C8B-B14F-4D97-AF65-F5344CB8AC3E}">
        <p14:creationId xmlns:p14="http://schemas.microsoft.com/office/powerpoint/2010/main" val="388689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A4A68-9AA1-0464-1729-B35FD780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0325"/>
            <a:ext cx="11690350" cy="1325563"/>
          </a:xfrm>
        </p:spPr>
        <p:txBody>
          <a:bodyPr/>
          <a:lstStyle/>
          <a:p>
            <a:r>
              <a:rPr lang="en-US" dirty="0"/>
              <a:t>High T</a:t>
            </a:r>
            <a:r>
              <a:rPr lang="en-US" baseline="-25000" dirty="0"/>
              <a:t>c</a:t>
            </a:r>
            <a:r>
              <a:rPr lang="en-US" dirty="0"/>
              <a:t>, Nb</a:t>
            </a:r>
            <a:r>
              <a:rPr lang="en-US" baseline="-25000" dirty="0"/>
              <a:t>3</a:t>
            </a:r>
            <a:r>
              <a:rPr lang="en-US" dirty="0"/>
              <a:t>Sn is possible in the temperature range of 750- 900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℃. 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DA01AD-D5BF-EAF1-A93B-CE5FDFFAE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4" y="1303466"/>
            <a:ext cx="5627333" cy="4762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36A67C-4780-0617-85F1-003F10529076}"/>
              </a:ext>
            </a:extLst>
          </p:cNvPr>
          <p:cNvGrpSpPr/>
          <p:nvPr/>
        </p:nvGrpSpPr>
        <p:grpSpPr>
          <a:xfrm>
            <a:off x="5492150" y="1385888"/>
            <a:ext cx="5627333" cy="4680078"/>
            <a:chOff x="5492150" y="1385888"/>
            <a:chExt cx="5627333" cy="46800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73DAE9-B8BE-12F7-789E-9D949C714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2150" y="1639293"/>
              <a:ext cx="5627333" cy="442667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E161279-08ED-640C-C4B9-0F566B5212D5}"/>
                </a:ext>
              </a:extLst>
            </p:cNvPr>
            <p:cNvSpPr txBox="1"/>
            <p:nvPr/>
          </p:nvSpPr>
          <p:spPr>
            <a:xfrm>
              <a:off x="6292850" y="1385888"/>
              <a:ext cx="4596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Cavity performance needs to improvement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10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88C4-7BB6-9DFA-9536-398338B5E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2555875"/>
            <a:ext cx="929377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Issues beyond obtaining high-quality CVD Nb</a:t>
            </a:r>
            <a:r>
              <a:rPr lang="en-US" baseline="-25000" dirty="0"/>
              <a:t>3</a:t>
            </a:r>
            <a:r>
              <a:rPr lang="en-US" dirty="0"/>
              <a:t>Sn need to be addressed for success in SRF applications.  </a:t>
            </a:r>
          </a:p>
        </p:txBody>
      </p:sp>
    </p:spTree>
    <p:extLst>
      <p:ext uri="{BB962C8B-B14F-4D97-AF65-F5344CB8AC3E}">
        <p14:creationId xmlns:p14="http://schemas.microsoft.com/office/powerpoint/2010/main" val="261997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C107-915E-B1A5-2877-065B4A92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75" y="162759"/>
            <a:ext cx="9293772" cy="1126396"/>
          </a:xfrm>
        </p:spPr>
        <p:txBody>
          <a:bodyPr/>
          <a:lstStyle/>
          <a:p>
            <a:r>
              <a:rPr lang="en-US" dirty="0"/>
              <a:t>Cu in Nb</a:t>
            </a:r>
            <a:r>
              <a:rPr lang="en-US" baseline="-25000" dirty="0"/>
              <a:t>3</a:t>
            </a:r>
            <a:r>
              <a:rPr lang="en-US" dirty="0"/>
              <a:t>Sn {grain boundaries}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7CE20-D720-A9FD-5CD7-077B29CC5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9" y="1176764"/>
            <a:ext cx="7813802" cy="4609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E613C0-C9A0-D0A1-B3D6-E009AFA4412D}"/>
              </a:ext>
            </a:extLst>
          </p:cNvPr>
          <p:cNvSpPr txBox="1"/>
          <p:nvPr/>
        </p:nvSpPr>
        <p:spPr>
          <a:xfrm>
            <a:off x="7907311" y="1521725"/>
            <a:ext cx="30804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Degradation of performance due to Cu in GB’s. </a:t>
            </a:r>
          </a:p>
          <a:p>
            <a:endParaRPr lang="en-US" sz="3200" dirty="0"/>
          </a:p>
          <a:p>
            <a:r>
              <a:rPr lang="en-US" sz="3200" dirty="0"/>
              <a:t>Cu Diffusion barriers are important</a:t>
            </a:r>
          </a:p>
        </p:txBody>
      </p:sp>
    </p:spTree>
    <p:extLst>
      <p:ext uri="{BB962C8B-B14F-4D97-AF65-F5344CB8AC3E}">
        <p14:creationId xmlns:p14="http://schemas.microsoft.com/office/powerpoint/2010/main" val="37345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912</Words>
  <Application>Microsoft Office PowerPoint</Application>
  <PresentationFormat>Widescreen</PresentationFormat>
  <Paragraphs>194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Open Sans</vt:lpstr>
      <vt:lpstr>Times New Roman</vt:lpstr>
      <vt:lpstr>Office Theme</vt:lpstr>
      <vt:lpstr>Nb3Sn coating on Cu via CVD</vt:lpstr>
      <vt:lpstr>PowerPoint Presentation</vt:lpstr>
      <vt:lpstr>Cryocooled Nb3Sn on Nb successfully tested in Jefferson Lab- 1MW, 1MeV compact electron accelerator possible.</vt:lpstr>
      <vt:lpstr>Nb3Sn on Cu for SRF applications</vt:lpstr>
      <vt:lpstr>CVD Nb3Sn by Nb and Sn chloride reactions</vt:lpstr>
      <vt:lpstr>Ultramet, Inc deposited Nb3Sn on Cu cavities at temperatures of 750℃ - 900℃ </vt:lpstr>
      <vt:lpstr>High Tc, Nb3Sn is possible in the temperature range of 750- 900℃. </vt:lpstr>
      <vt:lpstr>Issues beyond obtaining high-quality CVD Nb3Sn need to be addressed for success in SRF applications.  </vt:lpstr>
      <vt:lpstr>Cu in Nb3Sn {grain boundaries}</vt:lpstr>
      <vt:lpstr>Thermal strains: Coefficient of thermal expansion. </vt:lpstr>
      <vt:lpstr>Surface roughness: Substrate + growth</vt:lpstr>
      <vt:lpstr>PowerPoint Presentation</vt:lpstr>
      <vt:lpstr>RD&amp;D at Jefferson Lab to weld Inconel 625 to Cu </vt:lpstr>
      <vt:lpstr>EB welds Cu to Inconel 625.  Offset in Cu NOT in Inconel </vt:lpstr>
      <vt:lpstr>PowerPoint Presentation</vt:lpstr>
      <vt:lpstr>Cu- Inconel welds maintain high strength after welding. </vt:lpstr>
      <vt:lpstr>And continue to maintain higher strength after heating to 950℃ for 3 hours.</vt:lpstr>
      <vt:lpstr>Mechanical testing:  Fracture in Cu (weakest spot) </vt:lpstr>
      <vt:lpstr>So what? </vt:lpstr>
      <vt:lpstr>CVD Nb3Sn on Cu is possible BUT needs significant developments in the following areas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TISHA KELLER</dc:creator>
  <cp:lastModifiedBy>Shreyas Balachandran</cp:lastModifiedBy>
  <cp:revision>18</cp:revision>
  <dcterms:created xsi:type="dcterms:W3CDTF">2018-08-08T00:25:42Z</dcterms:created>
  <dcterms:modified xsi:type="dcterms:W3CDTF">2025-11-13T14:28:07Z</dcterms:modified>
</cp:coreProperties>
</file>