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0"/>
  </p:notesMasterIdLst>
  <p:sldIdLst>
    <p:sldId id="256" r:id="rId5"/>
    <p:sldId id="2147375444" r:id="rId6"/>
    <p:sldId id="2147375447" r:id="rId7"/>
    <p:sldId id="2147375456" r:id="rId8"/>
    <p:sldId id="2147375457" r:id="rId9"/>
    <p:sldId id="2147375458" r:id="rId10"/>
    <p:sldId id="261" r:id="rId11"/>
    <p:sldId id="2147375446" r:id="rId12"/>
    <p:sldId id="2147375448" r:id="rId13"/>
    <p:sldId id="262" r:id="rId14"/>
    <p:sldId id="2147375449" r:id="rId15"/>
    <p:sldId id="2147375452" r:id="rId16"/>
    <p:sldId id="2147375453" r:id="rId17"/>
    <p:sldId id="2147375454" r:id="rId18"/>
    <p:sldId id="214737545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23"/>
    <p:restoredTop sz="94694"/>
  </p:normalViewPr>
  <p:slideViewPr>
    <p:cSldViewPr snapToGrid="0" snapToObjects="1">
      <p:cViewPr varScale="1">
        <p:scale>
          <a:sx n="123" d="100"/>
          <a:sy n="123" d="100"/>
        </p:scale>
        <p:origin x="3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AF78F7-3D41-45B4-A1AE-FC557BC250EF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07EF14-695B-47A6-8660-9068A8E926FE}">
      <dgm:prSet/>
      <dgm:spPr/>
      <dgm:t>
        <a:bodyPr/>
        <a:lstStyle/>
        <a:p>
          <a:r>
            <a:rPr lang="en-US" dirty="0"/>
            <a:t>Half-Cells</a:t>
          </a:r>
        </a:p>
      </dgm:t>
    </dgm:pt>
    <dgm:pt modelId="{0BCC8240-FA65-42DA-A0C4-2B9A13B9D5F5}" type="parTrans" cxnId="{B7CF10D5-31CF-4137-8694-0163CBA200B7}">
      <dgm:prSet/>
      <dgm:spPr/>
      <dgm:t>
        <a:bodyPr/>
        <a:lstStyle/>
        <a:p>
          <a:endParaRPr lang="en-US"/>
        </a:p>
      </dgm:t>
    </dgm:pt>
    <dgm:pt modelId="{D56F9AE8-4746-4B1E-A869-566EC7F80899}" type="sibTrans" cxnId="{B7CF10D5-31CF-4137-8694-0163CBA200B7}">
      <dgm:prSet/>
      <dgm:spPr/>
      <dgm:t>
        <a:bodyPr/>
        <a:lstStyle/>
        <a:p>
          <a:endParaRPr lang="en-US"/>
        </a:p>
      </dgm:t>
    </dgm:pt>
    <dgm:pt modelId="{8359455E-6D2C-4AB2-92E0-5C6244AE053E}">
      <dgm:prSet phldrT="[Text]"/>
      <dgm:spPr/>
      <dgm:t>
        <a:bodyPr/>
        <a:lstStyle/>
        <a:p>
          <a:r>
            <a:rPr lang="en-US" dirty="0"/>
            <a:t>Forming Die</a:t>
          </a:r>
        </a:p>
      </dgm:t>
    </dgm:pt>
    <dgm:pt modelId="{C813C6A9-9C74-4080-9263-FFBD4071AA3E}" type="parTrans" cxnId="{34C75A39-60A7-4C8F-A899-E31562CC43FA}">
      <dgm:prSet/>
      <dgm:spPr/>
      <dgm:t>
        <a:bodyPr/>
        <a:lstStyle/>
        <a:p>
          <a:endParaRPr lang="en-US"/>
        </a:p>
      </dgm:t>
    </dgm:pt>
    <dgm:pt modelId="{21157236-8AB5-45FB-B2A5-0E9A268A3A30}" type="sibTrans" cxnId="{34C75A39-60A7-4C8F-A899-E31562CC43FA}">
      <dgm:prSet/>
      <dgm:spPr/>
      <dgm:t>
        <a:bodyPr/>
        <a:lstStyle/>
        <a:p>
          <a:endParaRPr lang="en-US"/>
        </a:p>
      </dgm:t>
    </dgm:pt>
    <dgm:pt modelId="{30647298-41CC-4C47-A0D6-AC7CFF2E8473}">
      <dgm:prSet phldrT="[Text]"/>
      <dgm:spPr/>
      <dgm:t>
        <a:bodyPr/>
        <a:lstStyle/>
        <a:p>
          <a:r>
            <a:rPr lang="en-US" dirty="0"/>
            <a:t>Coining Die</a:t>
          </a:r>
        </a:p>
      </dgm:t>
    </dgm:pt>
    <dgm:pt modelId="{B11878CA-92DD-4A84-9F8E-650171F6389E}" type="parTrans" cxnId="{07028C55-B39F-4EE9-86FF-8DE2FBDF661C}">
      <dgm:prSet/>
      <dgm:spPr/>
      <dgm:t>
        <a:bodyPr/>
        <a:lstStyle/>
        <a:p>
          <a:endParaRPr lang="en-US"/>
        </a:p>
      </dgm:t>
    </dgm:pt>
    <dgm:pt modelId="{BA79C80C-6D4E-4B14-A153-2379A3BE76A6}" type="sibTrans" cxnId="{07028C55-B39F-4EE9-86FF-8DE2FBDF661C}">
      <dgm:prSet/>
      <dgm:spPr/>
      <dgm:t>
        <a:bodyPr/>
        <a:lstStyle/>
        <a:p>
          <a:endParaRPr lang="en-US"/>
        </a:p>
      </dgm:t>
    </dgm:pt>
    <dgm:pt modelId="{A63104FB-A0FD-487B-97F0-4A96F129E41E}">
      <dgm:prSet phldrT="[Text]"/>
      <dgm:spPr/>
      <dgm:t>
        <a:bodyPr/>
        <a:lstStyle/>
        <a:p>
          <a:r>
            <a:rPr lang="en-US" dirty="0"/>
            <a:t>Trimming Die</a:t>
          </a:r>
        </a:p>
      </dgm:t>
    </dgm:pt>
    <dgm:pt modelId="{8BF4D904-D434-47F5-8983-C46391F34384}" type="parTrans" cxnId="{7D96D3E4-1A74-4772-9469-B27AB752977E}">
      <dgm:prSet/>
      <dgm:spPr/>
      <dgm:t>
        <a:bodyPr/>
        <a:lstStyle/>
        <a:p>
          <a:endParaRPr lang="en-US"/>
        </a:p>
      </dgm:t>
    </dgm:pt>
    <dgm:pt modelId="{E803FFB0-5A41-4745-A469-479D3867F3ED}" type="sibTrans" cxnId="{7D96D3E4-1A74-4772-9469-B27AB752977E}">
      <dgm:prSet/>
      <dgm:spPr/>
      <dgm:t>
        <a:bodyPr/>
        <a:lstStyle/>
        <a:p>
          <a:endParaRPr lang="en-US"/>
        </a:p>
      </dgm:t>
    </dgm:pt>
    <dgm:pt modelId="{E956A25F-0D8C-4B8A-93F6-B0156460C9CB}">
      <dgm:prSet phldrT="[Text]"/>
      <dgm:spPr/>
      <dgm:t>
        <a:bodyPr/>
        <a:lstStyle/>
        <a:p>
          <a:r>
            <a:rPr lang="en-US" dirty="0"/>
            <a:t>RF  Measurement Fixture</a:t>
          </a:r>
        </a:p>
      </dgm:t>
    </dgm:pt>
    <dgm:pt modelId="{67220B0C-A67A-4F3C-AA72-FDCDBD0567AB}" type="parTrans" cxnId="{39C9EC51-E53D-488D-B519-E0E58C2BA185}">
      <dgm:prSet/>
      <dgm:spPr/>
      <dgm:t>
        <a:bodyPr/>
        <a:lstStyle/>
        <a:p>
          <a:endParaRPr lang="en-US"/>
        </a:p>
      </dgm:t>
    </dgm:pt>
    <dgm:pt modelId="{8ED3C086-7DD9-44F0-92A3-45F48C7AACD7}" type="sibTrans" cxnId="{39C9EC51-E53D-488D-B519-E0E58C2BA185}">
      <dgm:prSet/>
      <dgm:spPr/>
      <dgm:t>
        <a:bodyPr/>
        <a:lstStyle/>
        <a:p>
          <a:endParaRPr lang="en-US"/>
        </a:p>
      </dgm:t>
    </dgm:pt>
    <dgm:pt modelId="{7D72F6E2-C7BA-4497-9D79-C8A91ECEAA10}" type="pres">
      <dgm:prSet presAssocID="{E2AF78F7-3D41-45B4-A1AE-FC557BC250EF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9D4C2973-A93F-4589-AE0F-BE88041EDC87}" type="pres">
      <dgm:prSet presAssocID="{5407EF14-695B-47A6-8660-9068A8E926FE}" presName="Parent" presStyleLbl="node1" presStyleIdx="0" presStyleCnt="2">
        <dgm:presLayoutVars>
          <dgm:chMax val="4"/>
          <dgm:chPref val="3"/>
        </dgm:presLayoutVars>
      </dgm:prSet>
      <dgm:spPr/>
    </dgm:pt>
    <dgm:pt modelId="{5ABCAA89-752B-49EC-A760-6706709501A1}" type="pres">
      <dgm:prSet presAssocID="{8359455E-6D2C-4AB2-92E0-5C6244AE053E}" presName="Accent" presStyleLbl="node1" presStyleIdx="1" presStyleCnt="2"/>
      <dgm:spPr/>
    </dgm:pt>
    <dgm:pt modelId="{CE1F3662-F4EB-44DF-B3AC-584584C493F7}" type="pres">
      <dgm:prSet presAssocID="{8359455E-6D2C-4AB2-92E0-5C6244AE053E}" presName="Image1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32000" r="-32000"/>
          </a:stretch>
        </a:blipFill>
      </dgm:spPr>
    </dgm:pt>
    <dgm:pt modelId="{5E47501B-86EF-45A5-BC9F-C61ABF892A13}" type="pres">
      <dgm:prSet presAssocID="{8359455E-6D2C-4AB2-92E0-5C6244AE053E}" presName="Child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2E854CDA-7FC4-4D75-A5AE-438993FC09A1}" type="pres">
      <dgm:prSet presAssocID="{30647298-41CC-4C47-A0D6-AC7CFF2E8473}" presName="Image2" presStyleCnt="0"/>
      <dgm:spPr/>
    </dgm:pt>
    <dgm:pt modelId="{394AC9FA-A1DC-40A3-841A-50EE607EA649}" type="pres">
      <dgm:prSet presAssocID="{30647298-41CC-4C47-A0D6-AC7CFF2E8473}" presName="Image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23000" r="-23000"/>
          </a:stretch>
        </a:blipFill>
      </dgm:spPr>
    </dgm:pt>
    <dgm:pt modelId="{FFC1E551-AD77-40AA-AEAC-CA3AFB22C9EB}" type="pres">
      <dgm:prSet presAssocID="{30647298-41CC-4C47-A0D6-AC7CFF2E8473}" presName="Child2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A86247A7-9747-4416-8BB9-919531AF95E4}" type="pres">
      <dgm:prSet presAssocID="{A63104FB-A0FD-487B-97F0-4A96F129E41E}" presName="Image3" presStyleCnt="0"/>
      <dgm:spPr/>
    </dgm:pt>
    <dgm:pt modelId="{25DD70E8-8C95-4DD7-8E1D-6AA8D62BDEB8}" type="pres">
      <dgm:prSet presAssocID="{A63104FB-A0FD-487B-97F0-4A96F129E41E}" presName="Image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  <dgm:pt modelId="{0EA46E98-4B86-4B22-A28F-2D33A92A5A75}" type="pres">
      <dgm:prSet presAssocID="{A63104FB-A0FD-487B-97F0-4A96F129E41E}" presName="Child3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0B56692-F491-4FFD-8D81-2459BA21082B}" type="pres">
      <dgm:prSet presAssocID="{E956A25F-0D8C-4B8A-93F6-B0156460C9CB}" presName="Image4" presStyleCnt="0"/>
      <dgm:spPr/>
    </dgm:pt>
    <dgm:pt modelId="{921CAC2B-82D8-487B-94ED-62000C804ED7}" type="pres">
      <dgm:prSet presAssocID="{E956A25F-0D8C-4B8A-93F6-B0156460C9CB}" presName="Image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10000" b="-10000"/>
          </a:stretch>
        </a:blipFill>
      </dgm:spPr>
    </dgm:pt>
    <dgm:pt modelId="{D4AE75AA-9D8E-4A45-B782-845650288824}" type="pres">
      <dgm:prSet presAssocID="{E956A25F-0D8C-4B8A-93F6-B0156460C9CB}" presName="Child4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E3CAC14-6A9A-4437-81B3-799657683712}" type="presOf" srcId="{E2AF78F7-3D41-45B4-A1AE-FC557BC250EF}" destId="{7D72F6E2-C7BA-4497-9D79-C8A91ECEAA10}" srcOrd="0" destOrd="0" presId="urn:microsoft.com/office/officeart/2011/layout/RadialPictureList"/>
    <dgm:cxn modelId="{28784232-8100-4CA7-8A8A-4848A0F47F6C}" type="presOf" srcId="{30647298-41CC-4C47-A0D6-AC7CFF2E8473}" destId="{FFC1E551-AD77-40AA-AEAC-CA3AFB22C9EB}" srcOrd="0" destOrd="0" presId="urn:microsoft.com/office/officeart/2011/layout/RadialPictureList"/>
    <dgm:cxn modelId="{F71CA235-FA90-436E-98A1-01A801D61321}" type="presOf" srcId="{E956A25F-0D8C-4B8A-93F6-B0156460C9CB}" destId="{D4AE75AA-9D8E-4A45-B782-845650288824}" srcOrd="0" destOrd="0" presId="urn:microsoft.com/office/officeart/2011/layout/RadialPictureList"/>
    <dgm:cxn modelId="{34C75A39-60A7-4C8F-A899-E31562CC43FA}" srcId="{5407EF14-695B-47A6-8660-9068A8E926FE}" destId="{8359455E-6D2C-4AB2-92E0-5C6244AE053E}" srcOrd="0" destOrd="0" parTransId="{C813C6A9-9C74-4080-9263-FFBD4071AA3E}" sibTransId="{21157236-8AB5-45FB-B2A5-0E9A268A3A30}"/>
    <dgm:cxn modelId="{E8F43141-9F02-4BD3-B337-42FAFBA89274}" type="presOf" srcId="{5407EF14-695B-47A6-8660-9068A8E926FE}" destId="{9D4C2973-A93F-4589-AE0F-BE88041EDC87}" srcOrd="0" destOrd="0" presId="urn:microsoft.com/office/officeart/2011/layout/RadialPictureList"/>
    <dgm:cxn modelId="{DD972E4D-4445-456F-9012-EDF5BF0129D5}" type="presOf" srcId="{A63104FB-A0FD-487B-97F0-4A96F129E41E}" destId="{0EA46E98-4B86-4B22-A28F-2D33A92A5A75}" srcOrd="0" destOrd="0" presId="urn:microsoft.com/office/officeart/2011/layout/RadialPictureList"/>
    <dgm:cxn modelId="{39C9EC51-E53D-488D-B519-E0E58C2BA185}" srcId="{5407EF14-695B-47A6-8660-9068A8E926FE}" destId="{E956A25F-0D8C-4B8A-93F6-B0156460C9CB}" srcOrd="3" destOrd="0" parTransId="{67220B0C-A67A-4F3C-AA72-FDCDBD0567AB}" sibTransId="{8ED3C086-7DD9-44F0-92A3-45F48C7AACD7}"/>
    <dgm:cxn modelId="{07028C55-B39F-4EE9-86FF-8DE2FBDF661C}" srcId="{5407EF14-695B-47A6-8660-9068A8E926FE}" destId="{30647298-41CC-4C47-A0D6-AC7CFF2E8473}" srcOrd="1" destOrd="0" parTransId="{B11878CA-92DD-4A84-9F8E-650171F6389E}" sibTransId="{BA79C80C-6D4E-4B14-A153-2379A3BE76A6}"/>
    <dgm:cxn modelId="{5928A998-D413-4B38-85A7-4FBE36F97C17}" type="presOf" srcId="{8359455E-6D2C-4AB2-92E0-5C6244AE053E}" destId="{5E47501B-86EF-45A5-BC9F-C61ABF892A13}" srcOrd="0" destOrd="0" presId="urn:microsoft.com/office/officeart/2011/layout/RadialPictureList"/>
    <dgm:cxn modelId="{B7CF10D5-31CF-4137-8694-0163CBA200B7}" srcId="{E2AF78F7-3D41-45B4-A1AE-FC557BC250EF}" destId="{5407EF14-695B-47A6-8660-9068A8E926FE}" srcOrd="0" destOrd="0" parTransId="{0BCC8240-FA65-42DA-A0C4-2B9A13B9D5F5}" sibTransId="{D56F9AE8-4746-4B1E-A869-566EC7F80899}"/>
    <dgm:cxn modelId="{7D96D3E4-1A74-4772-9469-B27AB752977E}" srcId="{5407EF14-695B-47A6-8660-9068A8E926FE}" destId="{A63104FB-A0FD-487B-97F0-4A96F129E41E}" srcOrd="2" destOrd="0" parTransId="{8BF4D904-D434-47F5-8983-C46391F34384}" sibTransId="{E803FFB0-5A41-4745-A469-479D3867F3ED}"/>
    <dgm:cxn modelId="{8069E676-6960-4A42-919B-FF128A454E13}" type="presParOf" srcId="{7D72F6E2-C7BA-4497-9D79-C8A91ECEAA10}" destId="{9D4C2973-A93F-4589-AE0F-BE88041EDC87}" srcOrd="0" destOrd="0" presId="urn:microsoft.com/office/officeart/2011/layout/RadialPictureList"/>
    <dgm:cxn modelId="{474A92BD-E607-44B7-ACF8-87DA2AD60BB2}" type="presParOf" srcId="{7D72F6E2-C7BA-4497-9D79-C8A91ECEAA10}" destId="{5ABCAA89-752B-49EC-A760-6706709501A1}" srcOrd="1" destOrd="0" presId="urn:microsoft.com/office/officeart/2011/layout/RadialPictureList"/>
    <dgm:cxn modelId="{180E3FAD-A591-4754-9BAB-38AD5E27781F}" type="presParOf" srcId="{7D72F6E2-C7BA-4497-9D79-C8A91ECEAA10}" destId="{CE1F3662-F4EB-44DF-B3AC-584584C493F7}" srcOrd="2" destOrd="0" presId="urn:microsoft.com/office/officeart/2011/layout/RadialPictureList"/>
    <dgm:cxn modelId="{EEB0777A-14A3-4D5E-8F05-D1021B16E32C}" type="presParOf" srcId="{7D72F6E2-C7BA-4497-9D79-C8A91ECEAA10}" destId="{5E47501B-86EF-45A5-BC9F-C61ABF892A13}" srcOrd="3" destOrd="0" presId="urn:microsoft.com/office/officeart/2011/layout/RadialPictureList"/>
    <dgm:cxn modelId="{9A30819D-6DF4-46A1-A1FA-3F9AC5ACFAFC}" type="presParOf" srcId="{7D72F6E2-C7BA-4497-9D79-C8A91ECEAA10}" destId="{2E854CDA-7FC4-4D75-A5AE-438993FC09A1}" srcOrd="4" destOrd="0" presId="urn:microsoft.com/office/officeart/2011/layout/RadialPictureList"/>
    <dgm:cxn modelId="{D2A9BAAB-5F6D-4CB8-9F2D-2245C37F6FE1}" type="presParOf" srcId="{2E854CDA-7FC4-4D75-A5AE-438993FC09A1}" destId="{394AC9FA-A1DC-40A3-841A-50EE607EA649}" srcOrd="0" destOrd="0" presId="urn:microsoft.com/office/officeart/2011/layout/RadialPictureList"/>
    <dgm:cxn modelId="{A18E71FF-E25F-4E6F-AF90-B6ECB8680DD5}" type="presParOf" srcId="{7D72F6E2-C7BA-4497-9D79-C8A91ECEAA10}" destId="{FFC1E551-AD77-40AA-AEAC-CA3AFB22C9EB}" srcOrd="5" destOrd="0" presId="urn:microsoft.com/office/officeart/2011/layout/RadialPictureList"/>
    <dgm:cxn modelId="{FD7D16BC-C6CE-472C-A4EA-6B0D49976391}" type="presParOf" srcId="{7D72F6E2-C7BA-4497-9D79-C8A91ECEAA10}" destId="{A86247A7-9747-4416-8BB9-919531AF95E4}" srcOrd="6" destOrd="0" presId="urn:microsoft.com/office/officeart/2011/layout/RadialPictureList"/>
    <dgm:cxn modelId="{AE22C45C-B62E-4EBC-83E2-6C6D748EB62D}" type="presParOf" srcId="{A86247A7-9747-4416-8BB9-919531AF95E4}" destId="{25DD70E8-8C95-4DD7-8E1D-6AA8D62BDEB8}" srcOrd="0" destOrd="0" presId="urn:microsoft.com/office/officeart/2011/layout/RadialPictureList"/>
    <dgm:cxn modelId="{9A659479-DD2E-4384-BBF2-5102D6760EAF}" type="presParOf" srcId="{7D72F6E2-C7BA-4497-9D79-C8A91ECEAA10}" destId="{0EA46E98-4B86-4B22-A28F-2D33A92A5A75}" srcOrd="7" destOrd="0" presId="urn:microsoft.com/office/officeart/2011/layout/RadialPictureList"/>
    <dgm:cxn modelId="{18EB7A97-28CD-4A5C-BF6F-D18FDF8BFDDA}" type="presParOf" srcId="{7D72F6E2-C7BA-4497-9D79-C8A91ECEAA10}" destId="{D0B56692-F491-4FFD-8D81-2459BA21082B}" srcOrd="8" destOrd="0" presId="urn:microsoft.com/office/officeart/2011/layout/RadialPictureList"/>
    <dgm:cxn modelId="{24AEC904-3136-46F8-832B-EA412513429A}" type="presParOf" srcId="{D0B56692-F491-4FFD-8D81-2459BA21082B}" destId="{921CAC2B-82D8-487B-94ED-62000C804ED7}" srcOrd="0" destOrd="0" presId="urn:microsoft.com/office/officeart/2011/layout/RadialPictureList"/>
    <dgm:cxn modelId="{1CB07D2C-AFEF-405E-9CD8-4B323C7AA6BF}" type="presParOf" srcId="{7D72F6E2-C7BA-4497-9D79-C8A91ECEAA10}" destId="{D4AE75AA-9D8E-4A45-B782-845650288824}" srcOrd="9" destOrd="0" presId="urn:microsoft.com/office/officeart/2011/layout/RadialPicture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AF78F7-3D41-45B4-A1AE-FC557BC250EF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07EF14-695B-47A6-8660-9068A8E926FE}">
      <dgm:prSet/>
      <dgm:spPr/>
      <dgm:t>
        <a:bodyPr/>
        <a:lstStyle/>
        <a:p>
          <a:r>
            <a:rPr lang="en-US" dirty="0"/>
            <a:t>Beampipe</a:t>
          </a:r>
        </a:p>
      </dgm:t>
    </dgm:pt>
    <dgm:pt modelId="{0BCC8240-FA65-42DA-A0C4-2B9A13B9D5F5}" type="parTrans" cxnId="{B7CF10D5-31CF-4137-8694-0163CBA200B7}">
      <dgm:prSet/>
      <dgm:spPr/>
      <dgm:t>
        <a:bodyPr/>
        <a:lstStyle/>
        <a:p>
          <a:endParaRPr lang="en-US"/>
        </a:p>
      </dgm:t>
    </dgm:pt>
    <dgm:pt modelId="{D56F9AE8-4746-4B1E-A869-566EC7F80899}" type="sibTrans" cxnId="{B7CF10D5-31CF-4137-8694-0163CBA200B7}">
      <dgm:prSet/>
      <dgm:spPr/>
      <dgm:t>
        <a:bodyPr/>
        <a:lstStyle/>
        <a:p>
          <a:endParaRPr lang="en-US"/>
        </a:p>
      </dgm:t>
    </dgm:pt>
    <dgm:pt modelId="{8359455E-6D2C-4AB2-92E0-5C6244AE053E}">
      <dgm:prSet phldrT="[Text]"/>
      <dgm:spPr/>
      <dgm:t>
        <a:bodyPr/>
        <a:lstStyle/>
        <a:p>
          <a:r>
            <a:rPr lang="en-US" dirty="0"/>
            <a:t>Forming Die</a:t>
          </a:r>
        </a:p>
      </dgm:t>
    </dgm:pt>
    <dgm:pt modelId="{C813C6A9-9C74-4080-9263-FFBD4071AA3E}" type="parTrans" cxnId="{34C75A39-60A7-4C8F-A899-E31562CC43FA}">
      <dgm:prSet/>
      <dgm:spPr/>
      <dgm:t>
        <a:bodyPr/>
        <a:lstStyle/>
        <a:p>
          <a:endParaRPr lang="en-US"/>
        </a:p>
      </dgm:t>
    </dgm:pt>
    <dgm:pt modelId="{21157236-8AB5-45FB-B2A5-0E9A268A3A30}" type="sibTrans" cxnId="{34C75A39-60A7-4C8F-A899-E31562CC43FA}">
      <dgm:prSet/>
      <dgm:spPr/>
      <dgm:t>
        <a:bodyPr/>
        <a:lstStyle/>
        <a:p>
          <a:endParaRPr lang="en-US"/>
        </a:p>
      </dgm:t>
    </dgm:pt>
    <dgm:pt modelId="{A63104FB-A0FD-487B-97F0-4A96F129E41E}">
      <dgm:prSet phldrT="[Text]"/>
      <dgm:spPr/>
      <dgm:t>
        <a:bodyPr/>
        <a:lstStyle/>
        <a:p>
          <a:r>
            <a:rPr lang="en-US" dirty="0"/>
            <a:t>Extrusion Pulling Fixture</a:t>
          </a:r>
        </a:p>
      </dgm:t>
    </dgm:pt>
    <dgm:pt modelId="{8BF4D904-D434-47F5-8983-C46391F34384}" type="parTrans" cxnId="{7D96D3E4-1A74-4772-9469-B27AB752977E}">
      <dgm:prSet/>
      <dgm:spPr/>
      <dgm:t>
        <a:bodyPr/>
        <a:lstStyle/>
        <a:p>
          <a:endParaRPr lang="en-US"/>
        </a:p>
      </dgm:t>
    </dgm:pt>
    <dgm:pt modelId="{E803FFB0-5A41-4745-A469-479D3867F3ED}" type="sibTrans" cxnId="{7D96D3E4-1A74-4772-9469-B27AB752977E}">
      <dgm:prSet/>
      <dgm:spPr/>
      <dgm:t>
        <a:bodyPr/>
        <a:lstStyle/>
        <a:p>
          <a:endParaRPr lang="en-US"/>
        </a:p>
      </dgm:t>
    </dgm:pt>
    <dgm:pt modelId="{7D72F6E2-C7BA-4497-9D79-C8A91ECEAA10}" type="pres">
      <dgm:prSet presAssocID="{E2AF78F7-3D41-45B4-A1AE-FC557BC250EF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9D4C2973-A93F-4589-AE0F-BE88041EDC87}" type="pres">
      <dgm:prSet presAssocID="{5407EF14-695B-47A6-8660-9068A8E926FE}" presName="Parent" presStyleLbl="node1" presStyleIdx="0" presStyleCnt="2">
        <dgm:presLayoutVars>
          <dgm:chMax val="4"/>
          <dgm:chPref val="3"/>
        </dgm:presLayoutVars>
      </dgm:prSet>
      <dgm:spPr/>
    </dgm:pt>
    <dgm:pt modelId="{5ABCAA89-752B-49EC-A760-6706709501A1}" type="pres">
      <dgm:prSet presAssocID="{8359455E-6D2C-4AB2-92E0-5C6244AE053E}" presName="Accent" presStyleLbl="node1" presStyleIdx="1" presStyleCnt="2"/>
      <dgm:spPr/>
    </dgm:pt>
    <dgm:pt modelId="{CE1F3662-F4EB-44DF-B3AC-584584C493F7}" type="pres">
      <dgm:prSet presAssocID="{8359455E-6D2C-4AB2-92E0-5C6244AE053E}" presName="Image1" presStyleLbl="fgImgPlace1" presStyleIdx="0" presStyleCnt="2"/>
      <dgm:spPr>
        <a:blipFill rotWithShape="1">
          <a:blip xmlns:r="http://schemas.openxmlformats.org/officeDocument/2006/relationships" r:embed="rId1"/>
          <a:srcRect/>
          <a:stretch>
            <a:fillRect l="-19000" r="-19000"/>
          </a:stretch>
        </a:blipFill>
      </dgm:spPr>
    </dgm:pt>
    <dgm:pt modelId="{5E47501B-86EF-45A5-BC9F-C61ABF892A13}" type="pres">
      <dgm:prSet presAssocID="{8359455E-6D2C-4AB2-92E0-5C6244AE053E}" presName="Child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459E1A0-F615-4BBF-84D6-DD0E73E4BC75}" type="pres">
      <dgm:prSet presAssocID="{A63104FB-A0FD-487B-97F0-4A96F129E41E}" presName="Image2" presStyleCnt="0"/>
      <dgm:spPr/>
    </dgm:pt>
    <dgm:pt modelId="{25DD70E8-8C95-4DD7-8E1D-6AA8D62BDEB8}" type="pres">
      <dgm:prSet presAssocID="{A63104FB-A0FD-487B-97F0-4A96F129E41E}" presName="Image" presStyleLbl="fgImgPlace1" presStyleIdx="1" presStyleCnt="2"/>
      <dgm:spPr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</dgm:spPr>
    </dgm:pt>
    <dgm:pt modelId="{4B6BECEA-C2EF-4C8B-B08B-3493C1D93C84}" type="pres">
      <dgm:prSet presAssocID="{A63104FB-A0FD-487B-97F0-4A96F129E41E}" presName="Child2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9E3CAC14-6A9A-4437-81B3-799657683712}" type="presOf" srcId="{E2AF78F7-3D41-45B4-A1AE-FC557BC250EF}" destId="{7D72F6E2-C7BA-4497-9D79-C8A91ECEAA10}" srcOrd="0" destOrd="0" presId="urn:microsoft.com/office/officeart/2011/layout/RadialPictureList"/>
    <dgm:cxn modelId="{34C75A39-60A7-4C8F-A899-E31562CC43FA}" srcId="{5407EF14-695B-47A6-8660-9068A8E926FE}" destId="{8359455E-6D2C-4AB2-92E0-5C6244AE053E}" srcOrd="0" destOrd="0" parTransId="{C813C6A9-9C74-4080-9263-FFBD4071AA3E}" sibTransId="{21157236-8AB5-45FB-B2A5-0E9A268A3A30}"/>
    <dgm:cxn modelId="{E8F43141-9F02-4BD3-B337-42FAFBA89274}" type="presOf" srcId="{5407EF14-695B-47A6-8660-9068A8E926FE}" destId="{9D4C2973-A93F-4589-AE0F-BE88041EDC87}" srcOrd="0" destOrd="0" presId="urn:microsoft.com/office/officeart/2011/layout/RadialPictureList"/>
    <dgm:cxn modelId="{C8BC6152-986C-486C-ACCC-AEF5BF69BB78}" type="presOf" srcId="{A63104FB-A0FD-487B-97F0-4A96F129E41E}" destId="{4B6BECEA-C2EF-4C8B-B08B-3493C1D93C84}" srcOrd="0" destOrd="0" presId="urn:microsoft.com/office/officeart/2011/layout/RadialPictureList"/>
    <dgm:cxn modelId="{5928A998-D413-4B38-85A7-4FBE36F97C17}" type="presOf" srcId="{8359455E-6D2C-4AB2-92E0-5C6244AE053E}" destId="{5E47501B-86EF-45A5-BC9F-C61ABF892A13}" srcOrd="0" destOrd="0" presId="urn:microsoft.com/office/officeart/2011/layout/RadialPictureList"/>
    <dgm:cxn modelId="{B7CF10D5-31CF-4137-8694-0163CBA200B7}" srcId="{E2AF78F7-3D41-45B4-A1AE-FC557BC250EF}" destId="{5407EF14-695B-47A6-8660-9068A8E926FE}" srcOrd="0" destOrd="0" parTransId="{0BCC8240-FA65-42DA-A0C4-2B9A13B9D5F5}" sibTransId="{D56F9AE8-4746-4B1E-A869-566EC7F80899}"/>
    <dgm:cxn modelId="{7D96D3E4-1A74-4772-9469-B27AB752977E}" srcId="{5407EF14-695B-47A6-8660-9068A8E926FE}" destId="{A63104FB-A0FD-487B-97F0-4A96F129E41E}" srcOrd="1" destOrd="0" parTransId="{8BF4D904-D434-47F5-8983-C46391F34384}" sibTransId="{E803FFB0-5A41-4745-A469-479D3867F3ED}"/>
    <dgm:cxn modelId="{8069E676-6960-4A42-919B-FF128A454E13}" type="presParOf" srcId="{7D72F6E2-C7BA-4497-9D79-C8A91ECEAA10}" destId="{9D4C2973-A93F-4589-AE0F-BE88041EDC87}" srcOrd="0" destOrd="0" presId="urn:microsoft.com/office/officeart/2011/layout/RadialPictureList"/>
    <dgm:cxn modelId="{474A92BD-E607-44B7-ACF8-87DA2AD60BB2}" type="presParOf" srcId="{7D72F6E2-C7BA-4497-9D79-C8A91ECEAA10}" destId="{5ABCAA89-752B-49EC-A760-6706709501A1}" srcOrd="1" destOrd="0" presId="urn:microsoft.com/office/officeart/2011/layout/RadialPictureList"/>
    <dgm:cxn modelId="{180E3FAD-A591-4754-9BAB-38AD5E27781F}" type="presParOf" srcId="{7D72F6E2-C7BA-4497-9D79-C8A91ECEAA10}" destId="{CE1F3662-F4EB-44DF-B3AC-584584C493F7}" srcOrd="2" destOrd="0" presId="urn:microsoft.com/office/officeart/2011/layout/RadialPictureList"/>
    <dgm:cxn modelId="{EEB0777A-14A3-4D5E-8F05-D1021B16E32C}" type="presParOf" srcId="{7D72F6E2-C7BA-4497-9D79-C8A91ECEAA10}" destId="{5E47501B-86EF-45A5-BC9F-C61ABF892A13}" srcOrd="3" destOrd="0" presId="urn:microsoft.com/office/officeart/2011/layout/RadialPictureList"/>
    <dgm:cxn modelId="{A6E8990A-543D-4C7F-876B-3BC92B34F2B2}" type="presParOf" srcId="{7D72F6E2-C7BA-4497-9D79-C8A91ECEAA10}" destId="{E459E1A0-F615-4BBF-84D6-DD0E73E4BC75}" srcOrd="4" destOrd="0" presId="urn:microsoft.com/office/officeart/2011/layout/RadialPictureList"/>
    <dgm:cxn modelId="{4FBF3B7E-B44A-4B7D-BE4F-B68E2E8AEB45}" type="presParOf" srcId="{E459E1A0-F615-4BBF-84D6-DD0E73E4BC75}" destId="{25DD70E8-8C95-4DD7-8E1D-6AA8D62BDEB8}" srcOrd="0" destOrd="0" presId="urn:microsoft.com/office/officeart/2011/layout/RadialPictureList"/>
    <dgm:cxn modelId="{A674DC39-722D-431B-B244-422CCECC9981}" type="presParOf" srcId="{7D72F6E2-C7BA-4497-9D79-C8A91ECEAA10}" destId="{4B6BECEA-C2EF-4C8B-B08B-3493C1D93C84}" srcOrd="5" destOrd="0" presId="urn:microsoft.com/office/officeart/2011/layout/RadialPictureList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AF78F7-3D41-45B4-A1AE-FC557BC250EF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07EF14-695B-47A6-8660-9068A8E926FE}">
      <dgm:prSet/>
      <dgm:spPr/>
      <dgm:t>
        <a:bodyPr/>
        <a:lstStyle/>
        <a:p>
          <a:r>
            <a:rPr lang="en-US" dirty="0"/>
            <a:t>EBW </a:t>
          </a:r>
        </a:p>
      </dgm:t>
    </dgm:pt>
    <dgm:pt modelId="{0BCC8240-FA65-42DA-A0C4-2B9A13B9D5F5}" type="parTrans" cxnId="{B7CF10D5-31CF-4137-8694-0163CBA200B7}">
      <dgm:prSet/>
      <dgm:spPr/>
      <dgm:t>
        <a:bodyPr/>
        <a:lstStyle/>
        <a:p>
          <a:endParaRPr lang="en-US"/>
        </a:p>
      </dgm:t>
    </dgm:pt>
    <dgm:pt modelId="{D56F9AE8-4746-4B1E-A869-566EC7F80899}" type="sibTrans" cxnId="{B7CF10D5-31CF-4137-8694-0163CBA200B7}">
      <dgm:prSet/>
      <dgm:spPr/>
      <dgm:t>
        <a:bodyPr/>
        <a:lstStyle/>
        <a:p>
          <a:endParaRPr lang="en-US"/>
        </a:p>
      </dgm:t>
    </dgm:pt>
    <dgm:pt modelId="{8359455E-6D2C-4AB2-92E0-5C6244AE053E}">
      <dgm:prSet phldrT="[Text]"/>
      <dgm:spPr/>
      <dgm:t>
        <a:bodyPr/>
        <a:lstStyle/>
        <a:p>
          <a:r>
            <a:rPr lang="en-US" dirty="0"/>
            <a:t>EBW Holding Rings</a:t>
          </a:r>
        </a:p>
      </dgm:t>
    </dgm:pt>
    <dgm:pt modelId="{C813C6A9-9C74-4080-9263-FFBD4071AA3E}" type="parTrans" cxnId="{34C75A39-60A7-4C8F-A899-E31562CC43FA}">
      <dgm:prSet/>
      <dgm:spPr/>
      <dgm:t>
        <a:bodyPr/>
        <a:lstStyle/>
        <a:p>
          <a:endParaRPr lang="en-US"/>
        </a:p>
      </dgm:t>
    </dgm:pt>
    <dgm:pt modelId="{21157236-8AB5-45FB-B2A5-0E9A268A3A30}" type="sibTrans" cxnId="{34C75A39-60A7-4C8F-A899-E31562CC43FA}">
      <dgm:prSet/>
      <dgm:spPr/>
      <dgm:t>
        <a:bodyPr/>
        <a:lstStyle/>
        <a:p>
          <a:endParaRPr lang="en-US"/>
        </a:p>
      </dgm:t>
    </dgm:pt>
    <dgm:pt modelId="{A63104FB-A0FD-487B-97F0-4A96F129E41E}">
      <dgm:prSet phldrT="[Text]"/>
      <dgm:spPr/>
      <dgm:t>
        <a:bodyPr/>
        <a:lstStyle/>
        <a:p>
          <a:endParaRPr lang="en-US" dirty="0"/>
        </a:p>
      </dgm:t>
    </dgm:pt>
    <dgm:pt modelId="{8BF4D904-D434-47F5-8983-C46391F34384}" type="parTrans" cxnId="{7D96D3E4-1A74-4772-9469-B27AB752977E}">
      <dgm:prSet/>
      <dgm:spPr/>
      <dgm:t>
        <a:bodyPr/>
        <a:lstStyle/>
        <a:p>
          <a:endParaRPr lang="en-US"/>
        </a:p>
      </dgm:t>
    </dgm:pt>
    <dgm:pt modelId="{E803FFB0-5A41-4745-A469-479D3867F3ED}" type="sibTrans" cxnId="{7D96D3E4-1A74-4772-9469-B27AB752977E}">
      <dgm:prSet/>
      <dgm:spPr/>
      <dgm:t>
        <a:bodyPr/>
        <a:lstStyle/>
        <a:p>
          <a:endParaRPr lang="en-US"/>
        </a:p>
      </dgm:t>
    </dgm:pt>
    <dgm:pt modelId="{523BF1EB-42D0-4978-A1AC-DF4882A1A7C8}">
      <dgm:prSet phldrT="[Text]"/>
      <dgm:spPr/>
      <dgm:t>
        <a:bodyPr/>
        <a:lstStyle/>
        <a:p>
          <a:r>
            <a:rPr lang="en-US" dirty="0"/>
            <a:t>Field Probe EBW Fixture</a:t>
          </a:r>
        </a:p>
      </dgm:t>
    </dgm:pt>
    <dgm:pt modelId="{D0613E0D-BD1D-4549-A2BD-63C3A3D38C3B}" type="parTrans" cxnId="{D30F8FE5-6EF4-451C-9592-61C7ADCE5A27}">
      <dgm:prSet/>
      <dgm:spPr/>
      <dgm:t>
        <a:bodyPr/>
        <a:lstStyle/>
        <a:p>
          <a:endParaRPr lang="en-US"/>
        </a:p>
      </dgm:t>
    </dgm:pt>
    <dgm:pt modelId="{CFC6D0D1-9C20-4BB5-B3C9-E5A1F7BFF0EE}" type="sibTrans" cxnId="{D30F8FE5-6EF4-451C-9592-61C7ADCE5A27}">
      <dgm:prSet/>
      <dgm:spPr/>
      <dgm:t>
        <a:bodyPr/>
        <a:lstStyle/>
        <a:p>
          <a:endParaRPr lang="en-US"/>
        </a:p>
      </dgm:t>
    </dgm:pt>
    <dgm:pt modelId="{7D72F6E2-C7BA-4497-9D79-C8A91ECEAA10}" type="pres">
      <dgm:prSet presAssocID="{E2AF78F7-3D41-45B4-A1AE-FC557BC250EF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9D4C2973-A93F-4589-AE0F-BE88041EDC87}" type="pres">
      <dgm:prSet presAssocID="{5407EF14-695B-47A6-8660-9068A8E926FE}" presName="Parent" presStyleLbl="node1" presStyleIdx="0" presStyleCnt="2">
        <dgm:presLayoutVars>
          <dgm:chMax val="4"/>
          <dgm:chPref val="3"/>
        </dgm:presLayoutVars>
      </dgm:prSet>
      <dgm:spPr/>
    </dgm:pt>
    <dgm:pt modelId="{5ABCAA89-752B-49EC-A760-6706709501A1}" type="pres">
      <dgm:prSet presAssocID="{8359455E-6D2C-4AB2-92E0-5C6244AE053E}" presName="Accent" presStyleLbl="node1" presStyleIdx="1" presStyleCnt="2"/>
      <dgm:spPr/>
    </dgm:pt>
    <dgm:pt modelId="{CE1F3662-F4EB-44DF-B3AC-584584C493F7}" type="pres">
      <dgm:prSet presAssocID="{8359455E-6D2C-4AB2-92E0-5C6244AE053E}" presName="Image1" presStyleLbl="fgImgPlace1" presStyleIdx="0" presStyleCnt="2"/>
      <dgm:spPr>
        <a:blipFill rotWithShape="1">
          <a:blip xmlns:r="http://schemas.openxmlformats.org/officeDocument/2006/relationships" r:embed="rId1"/>
          <a:srcRect/>
          <a:stretch>
            <a:fillRect l="-1000" r="-1000"/>
          </a:stretch>
        </a:blipFill>
      </dgm:spPr>
    </dgm:pt>
    <dgm:pt modelId="{5E47501B-86EF-45A5-BC9F-C61ABF892A13}" type="pres">
      <dgm:prSet presAssocID="{8359455E-6D2C-4AB2-92E0-5C6244AE053E}" presName="Child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42F54888-30F6-47CB-9E7D-6C73733D9F13}" type="pres">
      <dgm:prSet presAssocID="{523BF1EB-42D0-4978-A1AC-DF4882A1A7C8}" presName="Image2" presStyleCnt="0"/>
      <dgm:spPr/>
    </dgm:pt>
    <dgm:pt modelId="{7A492B09-BC0F-438C-B1BE-F0C247A43BD6}" type="pres">
      <dgm:prSet presAssocID="{523BF1EB-42D0-4978-A1AC-DF4882A1A7C8}" presName="Image" presStyleLbl="fgImgPlace1" presStyleIdx="1" presStyleCnt="2"/>
      <dgm:spPr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</dgm:spPr>
    </dgm:pt>
    <dgm:pt modelId="{F923E416-019C-4C79-A786-A66260FFC80D}" type="pres">
      <dgm:prSet presAssocID="{523BF1EB-42D0-4978-A1AC-DF4882A1A7C8}" presName="Child2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9E3CAC14-6A9A-4437-81B3-799657683712}" type="presOf" srcId="{E2AF78F7-3D41-45B4-A1AE-FC557BC250EF}" destId="{7D72F6E2-C7BA-4497-9D79-C8A91ECEAA10}" srcOrd="0" destOrd="0" presId="urn:microsoft.com/office/officeart/2011/layout/RadialPictureList"/>
    <dgm:cxn modelId="{3EEC5038-DDC8-463A-9941-6355EF1C3049}" type="presOf" srcId="{523BF1EB-42D0-4978-A1AC-DF4882A1A7C8}" destId="{F923E416-019C-4C79-A786-A66260FFC80D}" srcOrd="0" destOrd="0" presId="urn:microsoft.com/office/officeart/2011/layout/RadialPictureList"/>
    <dgm:cxn modelId="{34C75A39-60A7-4C8F-A899-E31562CC43FA}" srcId="{5407EF14-695B-47A6-8660-9068A8E926FE}" destId="{8359455E-6D2C-4AB2-92E0-5C6244AE053E}" srcOrd="0" destOrd="0" parTransId="{C813C6A9-9C74-4080-9263-FFBD4071AA3E}" sibTransId="{21157236-8AB5-45FB-B2A5-0E9A268A3A30}"/>
    <dgm:cxn modelId="{E8F43141-9F02-4BD3-B337-42FAFBA89274}" type="presOf" srcId="{5407EF14-695B-47A6-8660-9068A8E926FE}" destId="{9D4C2973-A93F-4589-AE0F-BE88041EDC87}" srcOrd="0" destOrd="0" presId="urn:microsoft.com/office/officeart/2011/layout/RadialPictureList"/>
    <dgm:cxn modelId="{5928A998-D413-4B38-85A7-4FBE36F97C17}" type="presOf" srcId="{8359455E-6D2C-4AB2-92E0-5C6244AE053E}" destId="{5E47501B-86EF-45A5-BC9F-C61ABF892A13}" srcOrd="0" destOrd="0" presId="urn:microsoft.com/office/officeart/2011/layout/RadialPictureList"/>
    <dgm:cxn modelId="{B7CF10D5-31CF-4137-8694-0163CBA200B7}" srcId="{E2AF78F7-3D41-45B4-A1AE-FC557BC250EF}" destId="{5407EF14-695B-47A6-8660-9068A8E926FE}" srcOrd="0" destOrd="0" parTransId="{0BCC8240-FA65-42DA-A0C4-2B9A13B9D5F5}" sibTransId="{D56F9AE8-4746-4B1E-A869-566EC7F80899}"/>
    <dgm:cxn modelId="{7D96D3E4-1A74-4772-9469-B27AB752977E}" srcId="{E2AF78F7-3D41-45B4-A1AE-FC557BC250EF}" destId="{A63104FB-A0FD-487B-97F0-4A96F129E41E}" srcOrd="1" destOrd="0" parTransId="{8BF4D904-D434-47F5-8983-C46391F34384}" sibTransId="{E803FFB0-5A41-4745-A469-479D3867F3ED}"/>
    <dgm:cxn modelId="{D30F8FE5-6EF4-451C-9592-61C7ADCE5A27}" srcId="{5407EF14-695B-47A6-8660-9068A8E926FE}" destId="{523BF1EB-42D0-4978-A1AC-DF4882A1A7C8}" srcOrd="1" destOrd="0" parTransId="{D0613E0D-BD1D-4549-A2BD-63C3A3D38C3B}" sibTransId="{CFC6D0D1-9C20-4BB5-B3C9-E5A1F7BFF0EE}"/>
    <dgm:cxn modelId="{8069E676-6960-4A42-919B-FF128A454E13}" type="presParOf" srcId="{7D72F6E2-C7BA-4497-9D79-C8A91ECEAA10}" destId="{9D4C2973-A93F-4589-AE0F-BE88041EDC87}" srcOrd="0" destOrd="0" presId="urn:microsoft.com/office/officeart/2011/layout/RadialPictureList"/>
    <dgm:cxn modelId="{474A92BD-E607-44B7-ACF8-87DA2AD60BB2}" type="presParOf" srcId="{7D72F6E2-C7BA-4497-9D79-C8A91ECEAA10}" destId="{5ABCAA89-752B-49EC-A760-6706709501A1}" srcOrd="1" destOrd="0" presId="urn:microsoft.com/office/officeart/2011/layout/RadialPictureList"/>
    <dgm:cxn modelId="{180E3FAD-A591-4754-9BAB-38AD5E27781F}" type="presParOf" srcId="{7D72F6E2-C7BA-4497-9D79-C8A91ECEAA10}" destId="{CE1F3662-F4EB-44DF-B3AC-584584C493F7}" srcOrd="2" destOrd="0" presId="urn:microsoft.com/office/officeart/2011/layout/RadialPictureList"/>
    <dgm:cxn modelId="{EEB0777A-14A3-4D5E-8F05-D1021B16E32C}" type="presParOf" srcId="{7D72F6E2-C7BA-4497-9D79-C8A91ECEAA10}" destId="{5E47501B-86EF-45A5-BC9F-C61ABF892A13}" srcOrd="3" destOrd="0" presId="urn:microsoft.com/office/officeart/2011/layout/RadialPictureList"/>
    <dgm:cxn modelId="{ACABE771-125F-4CB5-BDB8-95D8DCEC452A}" type="presParOf" srcId="{7D72F6E2-C7BA-4497-9D79-C8A91ECEAA10}" destId="{42F54888-30F6-47CB-9E7D-6C73733D9F13}" srcOrd="4" destOrd="0" presId="urn:microsoft.com/office/officeart/2011/layout/RadialPictureList"/>
    <dgm:cxn modelId="{442B0EA5-BB3B-4C6A-9404-38C0E44A1CB1}" type="presParOf" srcId="{42F54888-30F6-47CB-9E7D-6C73733D9F13}" destId="{7A492B09-BC0F-438C-B1BE-F0C247A43BD6}" srcOrd="0" destOrd="0" presId="urn:microsoft.com/office/officeart/2011/layout/RadialPictureList"/>
    <dgm:cxn modelId="{8E8E12D7-D0C3-4F89-8653-F3A1CC711081}" type="presParOf" srcId="{7D72F6E2-C7BA-4497-9D79-C8A91ECEAA10}" destId="{F923E416-019C-4C79-A786-A66260FFC80D}" srcOrd="5" destOrd="0" presId="urn:microsoft.com/office/officeart/2011/layout/RadialPictureList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AF78F7-3D41-45B4-A1AE-FC557BC250EF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07EF14-695B-47A6-8660-9068A8E926FE}">
      <dgm:prSet/>
      <dgm:spPr/>
      <dgm:t>
        <a:bodyPr/>
        <a:lstStyle/>
        <a:p>
          <a:r>
            <a:rPr lang="en-US" dirty="0"/>
            <a:t>Component Tooling</a:t>
          </a:r>
        </a:p>
      </dgm:t>
    </dgm:pt>
    <dgm:pt modelId="{0BCC8240-FA65-42DA-A0C4-2B9A13B9D5F5}" type="parTrans" cxnId="{B7CF10D5-31CF-4137-8694-0163CBA200B7}">
      <dgm:prSet/>
      <dgm:spPr/>
      <dgm:t>
        <a:bodyPr/>
        <a:lstStyle/>
        <a:p>
          <a:endParaRPr lang="en-US"/>
        </a:p>
      </dgm:t>
    </dgm:pt>
    <dgm:pt modelId="{D56F9AE8-4746-4B1E-A869-566EC7F80899}" type="sibTrans" cxnId="{B7CF10D5-31CF-4137-8694-0163CBA200B7}">
      <dgm:prSet/>
      <dgm:spPr/>
      <dgm:t>
        <a:bodyPr/>
        <a:lstStyle/>
        <a:p>
          <a:endParaRPr lang="en-US"/>
        </a:p>
      </dgm:t>
    </dgm:pt>
    <dgm:pt modelId="{8359455E-6D2C-4AB2-92E0-5C6244AE053E}">
      <dgm:prSet phldrT="[Text]"/>
      <dgm:spPr/>
      <dgm:t>
        <a:bodyPr/>
        <a:lstStyle/>
        <a:p>
          <a:r>
            <a:rPr lang="en-US" dirty="0"/>
            <a:t>Back-Tech Tooling</a:t>
          </a:r>
        </a:p>
      </dgm:t>
    </dgm:pt>
    <dgm:pt modelId="{C813C6A9-9C74-4080-9263-FFBD4071AA3E}" type="parTrans" cxnId="{34C75A39-60A7-4C8F-A899-E31562CC43FA}">
      <dgm:prSet/>
      <dgm:spPr/>
      <dgm:t>
        <a:bodyPr/>
        <a:lstStyle/>
        <a:p>
          <a:endParaRPr lang="en-US"/>
        </a:p>
      </dgm:t>
    </dgm:pt>
    <dgm:pt modelId="{21157236-8AB5-45FB-B2A5-0E9A268A3A30}" type="sibTrans" cxnId="{34C75A39-60A7-4C8F-A899-E31562CC43FA}">
      <dgm:prSet/>
      <dgm:spPr/>
      <dgm:t>
        <a:bodyPr/>
        <a:lstStyle/>
        <a:p>
          <a:endParaRPr lang="en-US"/>
        </a:p>
      </dgm:t>
    </dgm:pt>
    <dgm:pt modelId="{0875A610-938D-4B13-A396-1BE3882CDE6B}">
      <dgm:prSet phldrT="[Text]"/>
      <dgm:spPr/>
      <dgm:t>
        <a:bodyPr/>
        <a:lstStyle/>
        <a:p>
          <a:r>
            <a:rPr lang="en-US" dirty="0"/>
            <a:t>Safe Lifting Tooling</a:t>
          </a:r>
        </a:p>
      </dgm:t>
    </dgm:pt>
    <dgm:pt modelId="{276FF2A5-4B86-420F-A318-6B8E48C42461}" type="parTrans" cxnId="{640CA9A6-2EBF-474A-8E5B-5322B4F372D8}">
      <dgm:prSet/>
      <dgm:spPr/>
      <dgm:t>
        <a:bodyPr/>
        <a:lstStyle/>
        <a:p>
          <a:endParaRPr lang="en-US"/>
        </a:p>
      </dgm:t>
    </dgm:pt>
    <dgm:pt modelId="{7B04D74A-AFD7-479B-89DF-F9D671AC7ACB}" type="sibTrans" cxnId="{640CA9A6-2EBF-474A-8E5B-5322B4F372D8}">
      <dgm:prSet/>
      <dgm:spPr/>
      <dgm:t>
        <a:bodyPr/>
        <a:lstStyle/>
        <a:p>
          <a:endParaRPr lang="en-US"/>
        </a:p>
      </dgm:t>
    </dgm:pt>
    <dgm:pt modelId="{7D72F6E2-C7BA-4497-9D79-C8A91ECEAA10}" type="pres">
      <dgm:prSet presAssocID="{E2AF78F7-3D41-45B4-A1AE-FC557BC250EF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9D4C2973-A93F-4589-AE0F-BE88041EDC87}" type="pres">
      <dgm:prSet presAssocID="{5407EF14-695B-47A6-8660-9068A8E926FE}" presName="Parent" presStyleLbl="node1" presStyleIdx="0" presStyleCnt="2">
        <dgm:presLayoutVars>
          <dgm:chMax val="4"/>
          <dgm:chPref val="3"/>
        </dgm:presLayoutVars>
      </dgm:prSet>
      <dgm:spPr/>
    </dgm:pt>
    <dgm:pt modelId="{5ABCAA89-752B-49EC-A760-6706709501A1}" type="pres">
      <dgm:prSet presAssocID="{8359455E-6D2C-4AB2-92E0-5C6244AE053E}" presName="Accent" presStyleLbl="node1" presStyleIdx="1" presStyleCnt="2"/>
      <dgm:spPr/>
    </dgm:pt>
    <dgm:pt modelId="{CE1F3662-F4EB-44DF-B3AC-584584C493F7}" type="pres">
      <dgm:prSet presAssocID="{8359455E-6D2C-4AB2-92E0-5C6244AE053E}" presName="Image1" presStyleLbl="fgImgPlace1" presStyleIdx="0" presStyleCnt="2"/>
      <dgm:spPr>
        <a:blipFill rotWithShape="1">
          <a:blip xmlns:r="http://schemas.openxmlformats.org/officeDocument/2006/relationships" r:embed="rId1"/>
          <a:srcRect/>
          <a:stretch>
            <a:fillRect l="-9000" r="-9000"/>
          </a:stretch>
        </a:blipFill>
      </dgm:spPr>
    </dgm:pt>
    <dgm:pt modelId="{5E47501B-86EF-45A5-BC9F-C61ABF892A13}" type="pres">
      <dgm:prSet presAssocID="{8359455E-6D2C-4AB2-92E0-5C6244AE053E}" presName="Child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46C3C986-E060-453E-9319-3BE1A0B96F42}" type="pres">
      <dgm:prSet presAssocID="{0875A610-938D-4B13-A396-1BE3882CDE6B}" presName="Image2" presStyleCnt="0"/>
      <dgm:spPr/>
    </dgm:pt>
    <dgm:pt modelId="{D6DF9E3D-3395-444D-88A4-43702E437678}" type="pres">
      <dgm:prSet presAssocID="{0875A610-938D-4B13-A396-1BE3882CDE6B}" presName="Image" presStyleLbl="fgImgPlace1" presStyleIdx="1" presStyleCnt="2"/>
      <dgm:spPr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</dgm:spPr>
    </dgm:pt>
    <dgm:pt modelId="{0C9BF552-2422-4F79-BC91-B349818529CD}" type="pres">
      <dgm:prSet presAssocID="{0875A610-938D-4B13-A396-1BE3882CDE6B}" presName="Child2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9E3CAC14-6A9A-4437-81B3-799657683712}" type="presOf" srcId="{E2AF78F7-3D41-45B4-A1AE-FC557BC250EF}" destId="{7D72F6E2-C7BA-4497-9D79-C8A91ECEAA10}" srcOrd="0" destOrd="0" presId="urn:microsoft.com/office/officeart/2011/layout/RadialPictureList"/>
    <dgm:cxn modelId="{34C75A39-60A7-4C8F-A899-E31562CC43FA}" srcId="{5407EF14-695B-47A6-8660-9068A8E926FE}" destId="{8359455E-6D2C-4AB2-92E0-5C6244AE053E}" srcOrd="0" destOrd="0" parTransId="{C813C6A9-9C74-4080-9263-FFBD4071AA3E}" sibTransId="{21157236-8AB5-45FB-B2A5-0E9A268A3A30}"/>
    <dgm:cxn modelId="{E8F43141-9F02-4BD3-B337-42FAFBA89274}" type="presOf" srcId="{5407EF14-695B-47A6-8660-9068A8E926FE}" destId="{9D4C2973-A93F-4589-AE0F-BE88041EDC87}" srcOrd="0" destOrd="0" presId="urn:microsoft.com/office/officeart/2011/layout/RadialPictureList"/>
    <dgm:cxn modelId="{5928A998-D413-4B38-85A7-4FBE36F97C17}" type="presOf" srcId="{8359455E-6D2C-4AB2-92E0-5C6244AE053E}" destId="{5E47501B-86EF-45A5-BC9F-C61ABF892A13}" srcOrd="0" destOrd="0" presId="urn:microsoft.com/office/officeart/2011/layout/RadialPictureList"/>
    <dgm:cxn modelId="{640CA9A6-2EBF-474A-8E5B-5322B4F372D8}" srcId="{5407EF14-695B-47A6-8660-9068A8E926FE}" destId="{0875A610-938D-4B13-A396-1BE3882CDE6B}" srcOrd="1" destOrd="0" parTransId="{276FF2A5-4B86-420F-A318-6B8E48C42461}" sibTransId="{7B04D74A-AFD7-479B-89DF-F9D671AC7ACB}"/>
    <dgm:cxn modelId="{B7CF10D5-31CF-4137-8694-0163CBA200B7}" srcId="{E2AF78F7-3D41-45B4-A1AE-FC557BC250EF}" destId="{5407EF14-695B-47A6-8660-9068A8E926FE}" srcOrd="0" destOrd="0" parTransId="{0BCC8240-FA65-42DA-A0C4-2B9A13B9D5F5}" sibTransId="{D56F9AE8-4746-4B1E-A869-566EC7F80899}"/>
    <dgm:cxn modelId="{944CE9E0-CD17-491B-A81E-00FA914ADBE7}" type="presOf" srcId="{0875A610-938D-4B13-A396-1BE3882CDE6B}" destId="{0C9BF552-2422-4F79-BC91-B349818529CD}" srcOrd="0" destOrd="0" presId="urn:microsoft.com/office/officeart/2011/layout/RadialPictureList"/>
    <dgm:cxn modelId="{8069E676-6960-4A42-919B-FF128A454E13}" type="presParOf" srcId="{7D72F6E2-C7BA-4497-9D79-C8A91ECEAA10}" destId="{9D4C2973-A93F-4589-AE0F-BE88041EDC87}" srcOrd="0" destOrd="0" presId="urn:microsoft.com/office/officeart/2011/layout/RadialPictureList"/>
    <dgm:cxn modelId="{474A92BD-E607-44B7-ACF8-87DA2AD60BB2}" type="presParOf" srcId="{7D72F6E2-C7BA-4497-9D79-C8A91ECEAA10}" destId="{5ABCAA89-752B-49EC-A760-6706709501A1}" srcOrd="1" destOrd="0" presId="urn:microsoft.com/office/officeart/2011/layout/RadialPictureList"/>
    <dgm:cxn modelId="{180E3FAD-A591-4754-9BAB-38AD5E27781F}" type="presParOf" srcId="{7D72F6E2-C7BA-4497-9D79-C8A91ECEAA10}" destId="{CE1F3662-F4EB-44DF-B3AC-584584C493F7}" srcOrd="2" destOrd="0" presId="urn:microsoft.com/office/officeart/2011/layout/RadialPictureList"/>
    <dgm:cxn modelId="{EEB0777A-14A3-4D5E-8F05-D1021B16E32C}" type="presParOf" srcId="{7D72F6E2-C7BA-4497-9D79-C8A91ECEAA10}" destId="{5E47501B-86EF-45A5-BC9F-C61ABF892A13}" srcOrd="3" destOrd="0" presId="urn:microsoft.com/office/officeart/2011/layout/RadialPictureList"/>
    <dgm:cxn modelId="{4916B42A-77F5-4393-83D9-D7F986A9D9F1}" type="presParOf" srcId="{7D72F6E2-C7BA-4497-9D79-C8A91ECEAA10}" destId="{46C3C986-E060-453E-9319-3BE1A0B96F42}" srcOrd="4" destOrd="0" presId="urn:microsoft.com/office/officeart/2011/layout/RadialPictureList"/>
    <dgm:cxn modelId="{DF112F23-CC29-4A58-BC6D-0722656D1905}" type="presParOf" srcId="{46C3C986-E060-453E-9319-3BE1A0B96F42}" destId="{D6DF9E3D-3395-444D-88A4-43702E437678}" srcOrd="0" destOrd="0" presId="urn:microsoft.com/office/officeart/2011/layout/RadialPictureList"/>
    <dgm:cxn modelId="{AF0A8648-9980-4A3B-9FA1-E584375DB6CA}" type="presParOf" srcId="{7D72F6E2-C7BA-4497-9D79-C8A91ECEAA10}" destId="{0C9BF552-2422-4F79-BC91-B349818529CD}" srcOrd="5" destOrd="0" presId="urn:microsoft.com/office/officeart/2011/layout/RadialPictureList"/>
  </dgm:cxnLst>
  <dgm:bg>
    <a:noFill/>
  </dgm:bg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C2973-A93F-4589-AE0F-BE88041EDC87}">
      <dsp:nvSpPr>
        <dsp:cNvPr id="0" name=""/>
        <dsp:cNvSpPr/>
      </dsp:nvSpPr>
      <dsp:spPr>
        <a:xfrm>
          <a:off x="1675477" y="1022299"/>
          <a:ext cx="1601074" cy="16009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Half-Cells</a:t>
          </a:r>
        </a:p>
      </dsp:txBody>
      <dsp:txXfrm>
        <a:off x="1909949" y="1256750"/>
        <a:ext cx="1132130" cy="1132029"/>
      </dsp:txXfrm>
    </dsp:sp>
    <dsp:sp modelId="{5ABCAA89-752B-49EC-A760-6706709501A1}">
      <dsp:nvSpPr>
        <dsp:cNvPr id="0" name=""/>
        <dsp:cNvSpPr/>
      </dsp:nvSpPr>
      <dsp:spPr>
        <a:xfrm>
          <a:off x="850026" y="132039"/>
          <a:ext cx="3227063" cy="3363894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1F3662-F4EB-44DF-B3AC-584584C493F7}">
      <dsp:nvSpPr>
        <dsp:cNvPr id="0" name=""/>
        <dsp:cNvSpPr/>
      </dsp:nvSpPr>
      <dsp:spPr>
        <a:xfrm>
          <a:off x="2847843" y="0"/>
          <a:ext cx="857886" cy="85770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47501B-86EF-45A5-BC9F-C61ABF892A13}">
      <dsp:nvSpPr>
        <dsp:cNvPr id="0" name=""/>
        <dsp:cNvSpPr/>
      </dsp:nvSpPr>
      <dsp:spPr>
        <a:xfrm>
          <a:off x="3771070" y="10972"/>
          <a:ext cx="1148392" cy="830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400" kern="1200" dirty="0"/>
            <a:t>Forming Die</a:t>
          </a:r>
        </a:p>
      </dsp:txBody>
      <dsp:txXfrm>
        <a:off x="3771070" y="10972"/>
        <a:ext cx="1148392" cy="830275"/>
      </dsp:txXfrm>
    </dsp:sp>
    <dsp:sp modelId="{394AC9FA-A1DC-40A3-841A-50EE607EA649}">
      <dsp:nvSpPr>
        <dsp:cNvPr id="0" name=""/>
        <dsp:cNvSpPr/>
      </dsp:nvSpPr>
      <dsp:spPr>
        <a:xfrm>
          <a:off x="3481504" y="798819"/>
          <a:ext cx="857886" cy="857707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1E551-AD77-40AA-AEAC-CA3AFB22C9EB}">
      <dsp:nvSpPr>
        <dsp:cNvPr id="0" name=""/>
        <dsp:cNvSpPr/>
      </dsp:nvSpPr>
      <dsp:spPr>
        <a:xfrm>
          <a:off x="4402381" y="813816"/>
          <a:ext cx="1148392" cy="830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400" kern="1200" dirty="0"/>
            <a:t>Coining Die</a:t>
          </a:r>
        </a:p>
      </dsp:txBody>
      <dsp:txXfrm>
        <a:off x="4402381" y="813816"/>
        <a:ext cx="1148392" cy="830275"/>
      </dsp:txXfrm>
    </dsp:sp>
    <dsp:sp modelId="{25DD70E8-8C95-4DD7-8E1D-6AA8D62BDEB8}">
      <dsp:nvSpPr>
        <dsp:cNvPr id="0" name=""/>
        <dsp:cNvSpPr/>
      </dsp:nvSpPr>
      <dsp:spPr>
        <a:xfrm>
          <a:off x="3478214" y="1973275"/>
          <a:ext cx="857886" cy="857707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A46E98-4B86-4B22-A28F-2D33A92A5A75}">
      <dsp:nvSpPr>
        <dsp:cNvPr id="0" name=""/>
        <dsp:cNvSpPr/>
      </dsp:nvSpPr>
      <dsp:spPr>
        <a:xfrm>
          <a:off x="4402381" y="1987174"/>
          <a:ext cx="1148392" cy="830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400" kern="1200" dirty="0"/>
            <a:t>Trimming Die</a:t>
          </a:r>
        </a:p>
      </dsp:txBody>
      <dsp:txXfrm>
        <a:off x="4402381" y="1987174"/>
        <a:ext cx="1148392" cy="830275"/>
      </dsp:txXfrm>
    </dsp:sp>
    <dsp:sp modelId="{921CAC2B-82D8-487B-94ED-62000C804ED7}">
      <dsp:nvSpPr>
        <dsp:cNvPr id="0" name=""/>
        <dsp:cNvSpPr/>
      </dsp:nvSpPr>
      <dsp:spPr>
        <a:xfrm>
          <a:off x="2847843" y="2799892"/>
          <a:ext cx="857886" cy="857707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AE75AA-9D8E-4A45-B782-845650288824}">
      <dsp:nvSpPr>
        <dsp:cNvPr id="0" name=""/>
        <dsp:cNvSpPr/>
      </dsp:nvSpPr>
      <dsp:spPr>
        <a:xfrm>
          <a:off x="3771070" y="2817449"/>
          <a:ext cx="1148392" cy="830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400" kern="1200" dirty="0"/>
            <a:t>RF  Measurement Fixture</a:t>
          </a:r>
        </a:p>
      </dsp:txBody>
      <dsp:txXfrm>
        <a:off x="3771070" y="2817449"/>
        <a:ext cx="1148392" cy="8302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C2973-A93F-4589-AE0F-BE88041EDC87}">
      <dsp:nvSpPr>
        <dsp:cNvPr id="0" name=""/>
        <dsp:cNvSpPr/>
      </dsp:nvSpPr>
      <dsp:spPr>
        <a:xfrm>
          <a:off x="1572415" y="967800"/>
          <a:ext cx="1740624" cy="17406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Beampipe</a:t>
          </a:r>
        </a:p>
      </dsp:txBody>
      <dsp:txXfrm>
        <a:off x="1827323" y="1222712"/>
        <a:ext cx="1230808" cy="1230827"/>
      </dsp:txXfrm>
    </dsp:sp>
    <dsp:sp modelId="{5ABCAA89-752B-49EC-A760-6706709501A1}">
      <dsp:nvSpPr>
        <dsp:cNvPr id="0" name=""/>
        <dsp:cNvSpPr/>
      </dsp:nvSpPr>
      <dsp:spPr>
        <a:xfrm>
          <a:off x="674827" y="0"/>
          <a:ext cx="3508525" cy="3657600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1F3662-F4EB-44DF-B3AC-584584C493F7}">
      <dsp:nvSpPr>
        <dsp:cNvPr id="0" name=""/>
        <dsp:cNvSpPr/>
      </dsp:nvSpPr>
      <dsp:spPr>
        <a:xfrm>
          <a:off x="3468615" y="579729"/>
          <a:ext cx="932441" cy="932688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47501B-86EF-45A5-BC9F-C61ABF892A13}">
      <dsp:nvSpPr>
        <dsp:cNvPr id="0" name=""/>
        <dsp:cNvSpPr/>
      </dsp:nvSpPr>
      <dsp:spPr>
        <a:xfrm>
          <a:off x="4477834" y="591799"/>
          <a:ext cx="1248138" cy="902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000" kern="1200" dirty="0"/>
            <a:t>Forming Die</a:t>
          </a:r>
        </a:p>
      </dsp:txBody>
      <dsp:txXfrm>
        <a:off x="4477834" y="591799"/>
        <a:ext cx="1248138" cy="902695"/>
      </dsp:txXfrm>
    </dsp:sp>
    <dsp:sp modelId="{25DD70E8-8C95-4DD7-8E1D-6AA8D62BDEB8}">
      <dsp:nvSpPr>
        <dsp:cNvPr id="0" name=""/>
        <dsp:cNvSpPr/>
      </dsp:nvSpPr>
      <dsp:spPr>
        <a:xfrm>
          <a:off x="3468615" y="2057034"/>
          <a:ext cx="932441" cy="93268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BECEA-C2EF-4C8B-B08B-3493C1D93C84}">
      <dsp:nvSpPr>
        <dsp:cNvPr id="0" name=""/>
        <dsp:cNvSpPr/>
      </dsp:nvSpPr>
      <dsp:spPr>
        <a:xfrm>
          <a:off x="4477834" y="2069104"/>
          <a:ext cx="1248138" cy="902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000" kern="1200" dirty="0"/>
            <a:t>Extrusion Pulling Fixture</a:t>
          </a:r>
        </a:p>
      </dsp:txBody>
      <dsp:txXfrm>
        <a:off x="4477834" y="2069104"/>
        <a:ext cx="1248138" cy="9026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C2973-A93F-4589-AE0F-BE88041EDC87}">
      <dsp:nvSpPr>
        <dsp:cNvPr id="0" name=""/>
        <dsp:cNvSpPr/>
      </dsp:nvSpPr>
      <dsp:spPr>
        <a:xfrm>
          <a:off x="649955" y="748139"/>
          <a:ext cx="1260408" cy="12604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EBW </a:t>
          </a:r>
        </a:p>
      </dsp:txBody>
      <dsp:txXfrm>
        <a:off x="834537" y="932724"/>
        <a:ext cx="891244" cy="891258"/>
      </dsp:txXfrm>
    </dsp:sp>
    <dsp:sp modelId="{5ABCAA89-752B-49EC-A760-6706709501A1}">
      <dsp:nvSpPr>
        <dsp:cNvPr id="0" name=""/>
        <dsp:cNvSpPr/>
      </dsp:nvSpPr>
      <dsp:spPr>
        <a:xfrm>
          <a:off x="0" y="47342"/>
          <a:ext cx="2540568" cy="2648515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1F3662-F4EB-44DF-B3AC-584584C493F7}">
      <dsp:nvSpPr>
        <dsp:cNvPr id="0" name=""/>
        <dsp:cNvSpPr/>
      </dsp:nvSpPr>
      <dsp:spPr>
        <a:xfrm>
          <a:off x="2023018" y="467131"/>
          <a:ext cx="675192" cy="67537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47501B-86EF-45A5-BC9F-C61ABF892A13}">
      <dsp:nvSpPr>
        <dsp:cNvPr id="0" name=""/>
        <dsp:cNvSpPr/>
      </dsp:nvSpPr>
      <dsp:spPr>
        <a:xfrm>
          <a:off x="2753807" y="475872"/>
          <a:ext cx="903792" cy="653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300" kern="1200" dirty="0"/>
            <a:t>EBW Holding Rings</a:t>
          </a:r>
        </a:p>
      </dsp:txBody>
      <dsp:txXfrm>
        <a:off x="2753807" y="475872"/>
        <a:ext cx="903792" cy="653653"/>
      </dsp:txXfrm>
    </dsp:sp>
    <dsp:sp modelId="{7A492B09-BC0F-438C-B1BE-F0C247A43BD6}">
      <dsp:nvSpPr>
        <dsp:cNvPr id="0" name=""/>
        <dsp:cNvSpPr/>
      </dsp:nvSpPr>
      <dsp:spPr>
        <a:xfrm>
          <a:off x="2023018" y="1536867"/>
          <a:ext cx="675192" cy="675371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3E416-019C-4C79-A786-A66260FFC80D}">
      <dsp:nvSpPr>
        <dsp:cNvPr id="0" name=""/>
        <dsp:cNvSpPr/>
      </dsp:nvSpPr>
      <dsp:spPr>
        <a:xfrm>
          <a:off x="2753807" y="1545607"/>
          <a:ext cx="903792" cy="653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300" kern="1200" dirty="0"/>
            <a:t>Field Probe EBW Fixture</a:t>
          </a:r>
        </a:p>
      </dsp:txBody>
      <dsp:txXfrm>
        <a:off x="2753807" y="1545607"/>
        <a:ext cx="903792" cy="6536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C2973-A93F-4589-AE0F-BE88041EDC87}">
      <dsp:nvSpPr>
        <dsp:cNvPr id="0" name=""/>
        <dsp:cNvSpPr/>
      </dsp:nvSpPr>
      <dsp:spPr>
        <a:xfrm>
          <a:off x="649955" y="748139"/>
          <a:ext cx="1260408" cy="12604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Component Tooling</a:t>
          </a:r>
        </a:p>
      </dsp:txBody>
      <dsp:txXfrm>
        <a:off x="834537" y="932724"/>
        <a:ext cx="891244" cy="891258"/>
      </dsp:txXfrm>
    </dsp:sp>
    <dsp:sp modelId="{5ABCAA89-752B-49EC-A760-6706709501A1}">
      <dsp:nvSpPr>
        <dsp:cNvPr id="0" name=""/>
        <dsp:cNvSpPr/>
      </dsp:nvSpPr>
      <dsp:spPr>
        <a:xfrm>
          <a:off x="0" y="47342"/>
          <a:ext cx="2540568" cy="2648515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1F3662-F4EB-44DF-B3AC-584584C493F7}">
      <dsp:nvSpPr>
        <dsp:cNvPr id="0" name=""/>
        <dsp:cNvSpPr/>
      </dsp:nvSpPr>
      <dsp:spPr>
        <a:xfrm>
          <a:off x="2023018" y="467131"/>
          <a:ext cx="675192" cy="67537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47501B-86EF-45A5-BC9F-C61ABF892A13}">
      <dsp:nvSpPr>
        <dsp:cNvPr id="0" name=""/>
        <dsp:cNvSpPr/>
      </dsp:nvSpPr>
      <dsp:spPr>
        <a:xfrm>
          <a:off x="2753807" y="475872"/>
          <a:ext cx="903792" cy="653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300" kern="1200" dirty="0"/>
            <a:t>Back-Tech Tooling</a:t>
          </a:r>
        </a:p>
      </dsp:txBody>
      <dsp:txXfrm>
        <a:off x="2753807" y="475872"/>
        <a:ext cx="903792" cy="653653"/>
      </dsp:txXfrm>
    </dsp:sp>
    <dsp:sp modelId="{D6DF9E3D-3395-444D-88A4-43702E437678}">
      <dsp:nvSpPr>
        <dsp:cNvPr id="0" name=""/>
        <dsp:cNvSpPr/>
      </dsp:nvSpPr>
      <dsp:spPr>
        <a:xfrm>
          <a:off x="2023018" y="1536867"/>
          <a:ext cx="675192" cy="675371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9BF552-2422-4F79-BC91-B349818529CD}">
      <dsp:nvSpPr>
        <dsp:cNvPr id="0" name=""/>
        <dsp:cNvSpPr/>
      </dsp:nvSpPr>
      <dsp:spPr>
        <a:xfrm>
          <a:off x="2753807" y="1545607"/>
          <a:ext cx="903792" cy="653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300" kern="1200" dirty="0"/>
            <a:t>Safe Lifting Tooling</a:t>
          </a:r>
        </a:p>
      </dsp:txBody>
      <dsp:txXfrm>
        <a:off x="2753807" y="1545607"/>
        <a:ext cx="903792" cy="6536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Prototyping a 591 MHz single cell SRF cavity for EIC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David Savransky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FA25C5-6468-E921-5CC9-27F4A33A76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95F968-4504-BF25-C965-31E73F661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DB6E2-DDA3-22B8-7251-F0B132B67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9522C-42D3-98C9-C46E-2F2D03D43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7719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Prototyping a 591 MHz single cell SRF cavity for EIC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11/12/2025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David Savransky	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8869E4-B3BF-AB04-682D-6E8238BD1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7359A5-550B-0DC2-692B-88D5D52D4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DVC Pressing, Rolling, and Machining @ SRF Ops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566C3-F00C-319F-F1C2-D1B0AC1E8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3862315" cy="1502364"/>
          </a:xfrm>
        </p:spPr>
        <p:txBody>
          <a:bodyPr/>
          <a:lstStyle/>
          <a:p>
            <a:r>
              <a:rPr lang="en-US" dirty="0"/>
              <a:t>All pressing and machining work done @TJNAF SRF Ops and Machine Shop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F9883C-3A97-0BE3-D3EF-906E535CD4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F33762-93A8-D55E-441E-512A8A3E5E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AB7746-A956-6E74-CAD4-E5F1A1C77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516" y="1093042"/>
            <a:ext cx="3862315" cy="2172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8FD496-2B0E-7936-A0CE-BBA20DE21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685" y="3874116"/>
            <a:ext cx="3862315" cy="2172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5263DD-2F66-394D-D6B7-52E3E0684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894" y="3874116"/>
            <a:ext cx="3862315" cy="2172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CBA168-9C84-C68B-ACFD-0691863FC0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42"/>
          <a:stretch/>
        </p:blipFill>
        <p:spPr>
          <a:xfrm>
            <a:off x="1307033" y="2894402"/>
            <a:ext cx="2211717" cy="3152386"/>
          </a:xfrm>
          <a:prstGeom prst="rect">
            <a:avLst/>
          </a:prstGeom>
        </p:spPr>
      </p:pic>
      <p:pic>
        <p:nvPicPr>
          <p:cNvPr id="19" name="Content Placeholder 5">
            <a:extLst>
              <a:ext uri="{FF2B5EF4-FFF2-40B4-BE49-F238E27FC236}">
                <a16:creationId xmlns:a16="http://schemas.microsoft.com/office/drawing/2014/main" id="{A8FE60F0-F9DE-A988-AB79-A6EB7C479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37" y="983477"/>
            <a:ext cx="3189069" cy="239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4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61877D-AA22-1447-9BB8-7721AAE5A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42B0B3-29D9-B1D8-CD75-12A3C3A95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DVC EBW and Brazing @ SRF Ops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0582D-3848-78F6-3596-71BF5AD7D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5046786" cy="1723590"/>
          </a:xfrm>
        </p:spPr>
        <p:txBody>
          <a:bodyPr>
            <a:normAutofit/>
          </a:bodyPr>
          <a:lstStyle/>
          <a:p>
            <a:r>
              <a:rPr lang="en-US" sz="2000" dirty="0"/>
              <a:t>All brazes and welds were tested before being used on final components</a:t>
            </a:r>
          </a:p>
          <a:p>
            <a:r>
              <a:rPr lang="en-US" sz="2000" dirty="0"/>
              <a:t>Total:</a:t>
            </a:r>
          </a:p>
          <a:p>
            <a:pPr lvl="1"/>
            <a:r>
              <a:rPr lang="en-US" sz="1800" dirty="0"/>
              <a:t>Brazes: 	~14 (6 for cavity)</a:t>
            </a:r>
          </a:p>
          <a:p>
            <a:pPr lvl="1"/>
            <a:r>
              <a:rPr lang="en-US" sz="1800" dirty="0"/>
              <a:t>Welds:	&gt;25 (15 for cavity)</a:t>
            </a:r>
          </a:p>
          <a:p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3B7430-8F1D-2629-3102-43FC69331F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02E9A3-7664-92DC-B15F-0B4A0E75B9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01762A-4FFD-B741-E858-672C72B87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831" y="1086787"/>
            <a:ext cx="2736672" cy="4866144"/>
          </a:xfrm>
          <a:prstGeom prst="rect">
            <a:avLst/>
          </a:prstGeom>
        </p:spPr>
      </p:pic>
      <p:pic>
        <p:nvPicPr>
          <p:cNvPr id="17" name="Picture 16" descr="Men standing next to a machine&#10;&#10;AI-generated content may be incorrect.">
            <a:extLst>
              <a:ext uri="{FF2B5EF4-FFF2-40B4-BE49-F238E27FC236}">
                <a16:creationId xmlns:a16="http://schemas.microsoft.com/office/drawing/2014/main" id="{3A915026-5820-71DD-36B8-D5CFDB944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84" y="3298221"/>
            <a:ext cx="4719201" cy="2654710"/>
          </a:xfrm>
          <a:prstGeom prst="rect">
            <a:avLst/>
          </a:prstGeom>
        </p:spPr>
      </p:pic>
      <p:pic>
        <p:nvPicPr>
          <p:cNvPr id="19" name="Picture 18" descr="A picture containing indoor, kitchen&#10;&#10;AI-generated content may be incorrect.">
            <a:extLst>
              <a:ext uri="{FF2B5EF4-FFF2-40B4-BE49-F238E27FC236}">
                <a16:creationId xmlns:a16="http://schemas.microsoft.com/office/drawing/2014/main" id="{36B1ECBB-BCAB-6B4A-24C4-8D3769A55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073" y="1086787"/>
            <a:ext cx="2736672" cy="48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47C198-1CCF-0220-3943-90DF81FB2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9E1479-F65B-431C-8729-0FBB20D69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DVC Processing @ SRF Ops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A708B7-FE56-487A-C890-43A22F8C62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3623C8-4248-05F8-5C76-0F6608B1B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picture containing text, person, person&#10;&#10;AI-generated content may be incorrect.">
            <a:extLst>
              <a:ext uri="{FF2B5EF4-FFF2-40B4-BE49-F238E27FC236}">
                <a16:creationId xmlns:a16="http://schemas.microsoft.com/office/drawing/2014/main" id="{0FBB240D-171D-4917-83A9-1A694E2DD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14" y="3433463"/>
            <a:ext cx="4417045" cy="24847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F1805F-AA28-6B9F-A03D-90C725FC89E0}"/>
              </a:ext>
            </a:extLst>
          </p:cNvPr>
          <p:cNvSpPr txBox="1"/>
          <p:nvPr/>
        </p:nvSpPr>
        <p:spPr>
          <a:xfrm>
            <a:off x="634181" y="1061884"/>
            <a:ext cx="43139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process steps were carried out at SRF Ops: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600C Bake </a:t>
            </a:r>
            <a:r>
              <a:rPr lang="en-US" dirty="0" err="1"/>
              <a:t>Degass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HPR and Cleanroom Assembly</a:t>
            </a:r>
          </a:p>
        </p:txBody>
      </p:sp>
      <p:pic>
        <p:nvPicPr>
          <p:cNvPr id="15" name="Picture 14" descr="A picture containing indoor, device, miller&#10;&#10;AI-generated content may be incorrect.">
            <a:extLst>
              <a:ext uri="{FF2B5EF4-FFF2-40B4-BE49-F238E27FC236}">
                <a16:creationId xmlns:a16="http://schemas.microsoft.com/office/drawing/2014/main" id="{97F6807A-4DB2-C718-1ADC-A2856D441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032" y="939800"/>
            <a:ext cx="2798254" cy="4978400"/>
          </a:xfrm>
          <a:prstGeom prst="rect">
            <a:avLst/>
          </a:prstGeom>
        </p:spPr>
      </p:pic>
      <p:pic>
        <p:nvPicPr>
          <p:cNvPr id="17" name="Picture 16" descr="A picture containing indoor, metal, cooking, rack&#10;&#10;AI-generated content may be incorrect.">
            <a:extLst>
              <a:ext uri="{FF2B5EF4-FFF2-40B4-BE49-F238E27FC236}">
                <a16:creationId xmlns:a16="http://schemas.microsoft.com/office/drawing/2014/main" id="{EE46918E-C488-01ED-CD12-DF946D15B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677" y="939800"/>
            <a:ext cx="2917233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7D1EBF-D92F-B776-854A-0E3F1EDDA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20A9FC-B855-7549-E806-07F82C4F5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DVC VTRF Testing @ SRF Ops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51AA47-CC59-4CD1-ACEF-4543027886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4AD3AE-212D-2D5B-447E-B9A0545C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few men working in a factory&#10;&#10;AI-generated content may be incorrect.">
            <a:extLst>
              <a:ext uri="{FF2B5EF4-FFF2-40B4-BE49-F238E27FC236}">
                <a16:creationId xmlns:a16="http://schemas.microsoft.com/office/drawing/2014/main" id="{1576409F-E054-1DD1-090E-60D5BF7C4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28" y="2371376"/>
            <a:ext cx="6151392" cy="3460365"/>
          </a:xfrm>
          <a:prstGeom prst="rect">
            <a:avLst/>
          </a:prstGeom>
        </p:spPr>
      </p:pic>
      <p:pic>
        <p:nvPicPr>
          <p:cNvPr id="13" name="Content Placeholder 12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8F5B3433-AB49-BA02-FC8F-C6A97F4D3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26330" y="964466"/>
            <a:ext cx="2735792" cy="4867275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7F9EB4-8380-98D4-41F2-62F897FB8CE2}"/>
              </a:ext>
            </a:extLst>
          </p:cNvPr>
          <p:cNvSpPr txBox="1"/>
          <p:nvPr/>
        </p:nvSpPr>
        <p:spPr>
          <a:xfrm>
            <a:off x="634181" y="1061884"/>
            <a:ext cx="563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Cavity has been prepped for 2K VTRF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Cold leaks have caused some testing delays</a:t>
            </a:r>
          </a:p>
        </p:txBody>
      </p:sp>
    </p:spTree>
    <p:extLst>
      <p:ext uri="{BB962C8B-B14F-4D97-AF65-F5344CB8AC3E}">
        <p14:creationId xmlns:p14="http://schemas.microsoft.com/office/powerpoint/2010/main" val="238139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89C5CC-B2FC-C82C-3D35-CC721486D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B9FB9D-B77F-18BE-F7AE-A941EBE77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544B2F-FEE1-8955-6C28-10BD928C3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fabrication, assembly, processing, and testing steps were successfully carried out at TJNAF.</a:t>
            </a:r>
          </a:p>
          <a:p>
            <a:r>
              <a:rPr lang="en-US" dirty="0"/>
              <a:t>Lessons learned from this DVC were baked into the production cavity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F35DA4-E52D-4DCD-CA3E-7FACEBF782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C9C097-6583-0FE1-5B03-0D8D067DC3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7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59E0E9-E9CB-AFA4-3D82-F2C64642E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CF2629-6C69-7C6A-73B6-FDBCF806F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 and 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4D4288-1AAD-52F2-E9C9-4E3AF4CA77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4B7AED-1C9F-7963-FBD7-1639F0F3AB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6AEEBB-D32A-79B2-DB70-1EC503EC7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2085" y="995362"/>
            <a:ext cx="7300912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5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350E67-D95F-E80C-9C5C-B30F39478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788C39-5830-C072-14CE-B34137044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12C0E-78BA-61C4-6EAD-077BB82A37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8766704" cy="5065713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Current Roles: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dirty="0"/>
              <a:t>EIC L3/CAM – 591 MHz Production Cryomodules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dirty="0"/>
              <a:t>SRF Ops - Mechanical Engineer</a:t>
            </a:r>
          </a:p>
          <a:p>
            <a:pPr>
              <a:spcAft>
                <a:spcPts val="1000"/>
              </a:spcAft>
            </a:pPr>
            <a:r>
              <a:rPr lang="en-US" dirty="0"/>
              <a:t>Relevant Experience: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dirty="0"/>
              <a:t>Technical lead for LCLS-II &amp; LCLS-II-HE, SNS-PPU and CEBAF component procurements.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dirty="0"/>
              <a:t>ISO9001:2015 Production Coordinator within SRFOPS @ </a:t>
            </a:r>
            <a:r>
              <a:rPr lang="en-US" dirty="0" err="1"/>
              <a:t>Jlab</a:t>
            </a:r>
            <a:endParaRPr lang="en-US" dirty="0"/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dirty="0"/>
              <a:t>Master in Mechanical Engineering from ODU 2019</a:t>
            </a:r>
          </a:p>
        </p:txBody>
      </p:sp>
      <p:pic>
        <p:nvPicPr>
          <p:cNvPr id="7" name="Picture 6" descr="A person wearing glasses&#10;&#10;AI-generated content may be incorrect.">
            <a:extLst>
              <a:ext uri="{FF2B5EF4-FFF2-40B4-BE49-F238E27FC236}">
                <a16:creationId xmlns:a16="http://schemas.microsoft.com/office/drawing/2014/main" id="{F9C3AAA1-A8F9-A9A2-EE2E-A24FF2C4F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7645" y="586627"/>
            <a:ext cx="2842373" cy="2842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555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A00663-128E-567E-F238-E33FAD1CF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949035-BBDE-0825-2B8B-06716471A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32DE0F-80BC-7100-1902-AE68BB0E9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TJNAF Cavity Fabrication Experience</a:t>
            </a:r>
          </a:p>
          <a:p>
            <a:r>
              <a:rPr lang="en-US" dirty="0"/>
              <a:t>TJANF &amp; EIC Partnership</a:t>
            </a:r>
          </a:p>
          <a:p>
            <a:r>
              <a:rPr lang="en-US" dirty="0"/>
              <a:t>DVC Fabrication at SRF Ops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F280CB-2B9E-586E-A88C-B8A5570860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E24842-1627-2DF5-3732-F93BB37F3C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indoor, floor, window, kitchen&#10;&#10;AI-generated content may be incorrect.">
            <a:extLst>
              <a:ext uri="{FF2B5EF4-FFF2-40B4-BE49-F238E27FC236}">
                <a16:creationId xmlns:a16="http://schemas.microsoft.com/office/drawing/2014/main" id="{AA9A1EF6-37C2-C796-6F71-C497759510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33" r="2110" b="11613"/>
          <a:stretch>
            <a:fillRect/>
          </a:stretch>
        </p:blipFill>
        <p:spPr>
          <a:xfrm>
            <a:off x="7692666" y="855406"/>
            <a:ext cx="3773375" cy="514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6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3A065C-AD51-66DD-7AB6-754753778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98098D-6F76-D395-49DA-DBC38528F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Ops @ Jlab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DCC7-EE48-BC39-80D9-F321AEEF1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B92B55-3231-961C-F6B2-79CED1957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8433810-C430-C386-BCAB-C0FD39DAFA3D}"/>
              </a:ext>
            </a:extLst>
          </p:cNvPr>
          <p:cNvGrpSpPr/>
          <p:nvPr/>
        </p:nvGrpSpPr>
        <p:grpSpPr>
          <a:xfrm>
            <a:off x="1018791" y="1025023"/>
            <a:ext cx="10085733" cy="5076735"/>
            <a:chOff x="834390" y="1240720"/>
            <a:chExt cx="10085733" cy="5507404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91ABCD0-DACC-A4AD-ADB3-2046F3851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2850" y="1240720"/>
              <a:ext cx="1407737" cy="1289999"/>
            </a:xfrm>
            <a:prstGeom prst="rect">
              <a:avLst/>
            </a:prstGeom>
            <a:ln w="25400">
              <a:solidFill>
                <a:srgbClr val="7FC79A"/>
              </a:solidFill>
            </a:ln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65700095-45DE-92D7-99C9-B9BD7FF43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2850" y="2768207"/>
              <a:ext cx="1407736" cy="1055802"/>
            </a:xfrm>
            <a:prstGeom prst="rect">
              <a:avLst/>
            </a:prstGeom>
            <a:ln w="25400">
              <a:solidFill>
                <a:srgbClr val="7FC79A"/>
              </a:solidFill>
            </a:ln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9AE5480F-29F9-3211-32DF-13D844568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3770" y="4038436"/>
              <a:ext cx="1408576" cy="1055802"/>
            </a:xfrm>
            <a:prstGeom prst="rect">
              <a:avLst/>
            </a:prstGeom>
            <a:ln w="25400">
              <a:solidFill>
                <a:srgbClr val="997CE0"/>
              </a:solidFill>
            </a:ln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8542208B-A957-F850-5DA9-4003B679D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7930" y="5315932"/>
              <a:ext cx="1404416" cy="1055802"/>
            </a:xfrm>
            <a:prstGeom prst="rect">
              <a:avLst/>
            </a:prstGeom>
            <a:ln w="25400">
              <a:solidFill>
                <a:schemeClr val="accent5"/>
              </a:solidFill>
            </a:ln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3FE35B01-4C2D-5478-85EF-2EFC8222E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01674" y="5294006"/>
              <a:ext cx="1933656" cy="1095121"/>
            </a:xfrm>
            <a:prstGeom prst="rect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C0DC91F1-99BA-2A25-159C-42DE9E6E9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83213" y="5294006"/>
              <a:ext cx="1688231" cy="1103120"/>
            </a:xfrm>
            <a:prstGeom prst="rect">
              <a:avLst/>
            </a:prstGeom>
            <a:ln w="25400">
              <a:solidFill>
                <a:srgbClr val="FFFF00"/>
              </a:solidFill>
            </a:ln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EA33A257-8F5C-A436-1148-57FE1D7F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80246" y="5294006"/>
              <a:ext cx="703049" cy="1094520"/>
            </a:xfrm>
            <a:prstGeom prst="rect">
              <a:avLst/>
            </a:prstGeom>
            <a:ln w="25400">
              <a:solidFill>
                <a:srgbClr val="FFFF00"/>
              </a:solidFill>
            </a:ln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9C4F3B9-4A9E-7D69-CFE7-47E269FBC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25684" y="4706551"/>
              <a:ext cx="1688231" cy="1386442"/>
            </a:xfrm>
            <a:prstGeom prst="rect">
              <a:avLst/>
            </a:prstGeom>
            <a:ln w="25400">
              <a:solidFill>
                <a:srgbClr val="FF7265"/>
              </a:solidFill>
            </a:ln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F0285964-F8A6-5603-30C5-7CE882D88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98095" y="3102859"/>
              <a:ext cx="1715820" cy="1222912"/>
            </a:xfrm>
            <a:prstGeom prst="rect">
              <a:avLst/>
            </a:prstGeom>
            <a:ln w="25400">
              <a:solidFill>
                <a:srgbClr val="7030A0"/>
              </a:solidFill>
            </a:ln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E9C06DD9-B865-2654-39BF-C10628C7E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090711" y="1434407"/>
              <a:ext cx="1715112" cy="1287104"/>
            </a:xfrm>
            <a:prstGeom prst="rect">
              <a:avLst/>
            </a:prstGeom>
            <a:ln w="25400">
              <a:solidFill>
                <a:srgbClr val="FB8A00"/>
              </a:solidFill>
            </a:ln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44EC77F5-ED95-F8B1-3BDB-00561D2E5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65624" y="1240720"/>
              <a:ext cx="2277750" cy="1279753"/>
            </a:xfrm>
            <a:prstGeom prst="rect">
              <a:avLst/>
            </a:prstGeom>
            <a:ln w="25400">
              <a:solidFill>
                <a:srgbClr val="71AAD4"/>
              </a:solidFill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875FDD2A-5D88-7465-40C0-10A6BC08C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476584" y="1240720"/>
              <a:ext cx="1933656" cy="1289998"/>
            </a:xfrm>
            <a:prstGeom prst="rect">
              <a:avLst/>
            </a:prstGeom>
            <a:ln w="25400">
              <a:solidFill>
                <a:srgbClr val="26669F"/>
              </a:solidFill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C129D6B0-5CC6-70E1-A3E9-D949B12E9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49557" y="2643648"/>
              <a:ext cx="3447425" cy="2589030"/>
            </a:xfrm>
            <a:prstGeom prst="rect">
              <a:avLst/>
            </a:prstGeom>
          </p:spPr>
        </p:pic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06AF57B-B15C-C5B2-03A5-D7617117D6D2}"/>
                </a:ext>
              </a:extLst>
            </p:cNvPr>
            <p:cNvSpPr/>
            <p:nvPr/>
          </p:nvSpPr>
          <p:spPr>
            <a:xfrm>
              <a:off x="2721533" y="2354392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2ADF496-3830-B4A1-E5BA-B992144C9656}"/>
                </a:ext>
              </a:extLst>
            </p:cNvPr>
            <p:cNvSpPr/>
            <p:nvPr/>
          </p:nvSpPr>
          <p:spPr>
            <a:xfrm>
              <a:off x="2721214" y="3640335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DF1C2A1D-2778-09EA-48DB-C93F9BECC412}"/>
                </a:ext>
              </a:extLst>
            </p:cNvPr>
            <p:cNvSpPr/>
            <p:nvPr/>
          </p:nvSpPr>
          <p:spPr>
            <a:xfrm>
              <a:off x="2721533" y="4875957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EA353711-BA21-A283-3E9C-25B3C33DA759}"/>
                </a:ext>
              </a:extLst>
            </p:cNvPr>
            <p:cNvSpPr/>
            <p:nvPr/>
          </p:nvSpPr>
          <p:spPr>
            <a:xfrm>
              <a:off x="2721214" y="6196580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367430A-F219-E048-532D-D7CE6A784E52}"/>
                </a:ext>
              </a:extLst>
            </p:cNvPr>
            <p:cNvSpPr/>
            <p:nvPr/>
          </p:nvSpPr>
          <p:spPr>
            <a:xfrm>
              <a:off x="5325986" y="6174654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D2AE44F-00FA-ABE8-815B-1AF525C93ED0}"/>
                </a:ext>
              </a:extLst>
            </p:cNvPr>
            <p:cNvSpPr/>
            <p:nvPr/>
          </p:nvSpPr>
          <p:spPr>
            <a:xfrm>
              <a:off x="8571854" y="6174654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853112F2-0961-9768-D046-085E6DFB3F58}"/>
                </a:ext>
              </a:extLst>
            </p:cNvPr>
            <p:cNvSpPr/>
            <p:nvPr/>
          </p:nvSpPr>
          <p:spPr>
            <a:xfrm>
              <a:off x="10603109" y="5895203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BB6AABE-1EFF-DF20-0BF8-4151FB4FE912}"/>
                </a:ext>
              </a:extLst>
            </p:cNvPr>
            <p:cNvSpPr/>
            <p:nvPr/>
          </p:nvSpPr>
          <p:spPr>
            <a:xfrm>
              <a:off x="10620506" y="4142014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FDB6F45B-E2AD-10AA-6D79-8ACC4AF9FDA6}"/>
                </a:ext>
              </a:extLst>
            </p:cNvPr>
            <p:cNvSpPr/>
            <p:nvPr/>
          </p:nvSpPr>
          <p:spPr>
            <a:xfrm>
              <a:off x="10620506" y="2522652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B19B832-B5A0-7108-9CB3-6B71485968CA}"/>
                </a:ext>
              </a:extLst>
            </p:cNvPr>
            <p:cNvSpPr/>
            <p:nvPr/>
          </p:nvSpPr>
          <p:spPr>
            <a:xfrm>
              <a:off x="8426396" y="2360222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spc="-8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6C95C83-DC6F-4B48-387D-4B0A0DEE09C0}"/>
                </a:ext>
              </a:extLst>
            </p:cNvPr>
            <p:cNvSpPr/>
            <p:nvPr/>
          </p:nvSpPr>
          <p:spPr>
            <a:xfrm>
              <a:off x="5792674" y="3670747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spc="-8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350F377E-69E3-4DD6-FFE9-31B9530A4603}"/>
                </a:ext>
              </a:extLst>
            </p:cNvPr>
            <p:cNvSpPr/>
            <p:nvPr/>
          </p:nvSpPr>
          <p:spPr>
            <a:xfrm>
              <a:off x="6101374" y="3672383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C4767BC-381D-31D4-6AF9-A7C7379D9A39}"/>
                </a:ext>
              </a:extLst>
            </p:cNvPr>
            <p:cNvSpPr txBox="1"/>
            <p:nvPr/>
          </p:nvSpPr>
          <p:spPr>
            <a:xfrm>
              <a:off x="1579756" y="2532681"/>
              <a:ext cx="142944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Fabrication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A1B4E23-16AC-F0A4-DC00-B050EEE46067}"/>
                </a:ext>
              </a:extLst>
            </p:cNvPr>
            <p:cNvSpPr txBox="1"/>
            <p:nvPr/>
          </p:nvSpPr>
          <p:spPr>
            <a:xfrm>
              <a:off x="1415799" y="3818836"/>
              <a:ext cx="1609085" cy="250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Electron Beam Welding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1E082F4-4405-3A47-3CEA-9DEA5F3066FB}"/>
                </a:ext>
              </a:extLst>
            </p:cNvPr>
            <p:cNvSpPr txBox="1"/>
            <p:nvPr/>
          </p:nvSpPr>
          <p:spPr>
            <a:xfrm>
              <a:off x="1770774" y="5093134"/>
              <a:ext cx="12499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Furnaces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FFD7CDBA-05DA-D8EF-03BA-0E1780226A21}"/>
                </a:ext>
              </a:extLst>
            </p:cNvPr>
            <p:cNvSpPr txBox="1"/>
            <p:nvPr/>
          </p:nvSpPr>
          <p:spPr>
            <a:xfrm>
              <a:off x="834390" y="6378792"/>
              <a:ext cx="2201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Coordinate measuring machine</a:t>
              </a:r>
            </a:p>
            <a:p>
              <a:pPr algn="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&amp; quality assurance inspection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1FF7DFD-8D76-30C7-DF06-8277BBB6E7C7}"/>
                </a:ext>
              </a:extLst>
            </p:cNvPr>
            <p:cNvSpPr txBox="1"/>
            <p:nvPr/>
          </p:nvSpPr>
          <p:spPr>
            <a:xfrm>
              <a:off x="4374581" y="6386598"/>
              <a:ext cx="12499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Tuning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0F5C7C5-3FBA-90AC-4D53-ABD59129831B}"/>
                </a:ext>
              </a:extLst>
            </p:cNvPr>
            <p:cNvSpPr txBox="1"/>
            <p:nvPr/>
          </p:nvSpPr>
          <p:spPr>
            <a:xfrm>
              <a:off x="6701824" y="6401466"/>
              <a:ext cx="21749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Parts Cleaning and Etching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4C13B6E-3C02-4964-9AA5-77E91612BD31}"/>
                </a:ext>
              </a:extLst>
            </p:cNvPr>
            <p:cNvSpPr/>
            <p:nvPr/>
          </p:nvSpPr>
          <p:spPr>
            <a:xfrm>
              <a:off x="5192199" y="2360222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spc="-8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B1BD58C8-DEE4-E969-A885-9C30DF70B332}"/>
                </a:ext>
              </a:extLst>
            </p:cNvPr>
            <p:cNvSpPr/>
            <p:nvPr/>
          </p:nvSpPr>
          <p:spPr>
            <a:xfrm>
              <a:off x="6521769" y="4213435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spc="-8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40A25396-DBD7-1C92-2978-1FDA5F026B2A}"/>
                </a:ext>
              </a:extLst>
            </p:cNvPr>
            <p:cNvSpPr/>
            <p:nvPr/>
          </p:nvSpPr>
          <p:spPr>
            <a:xfrm>
              <a:off x="6829731" y="3702375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3929C9B7-DDB8-62AC-DBAF-F6556C5DDEDD}"/>
                </a:ext>
              </a:extLst>
            </p:cNvPr>
            <p:cNvSpPr/>
            <p:nvPr/>
          </p:nvSpPr>
          <p:spPr>
            <a:xfrm>
              <a:off x="7362942" y="3935134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7555CC9E-7A96-9717-2AA9-11252D7C0D4C}"/>
                </a:ext>
              </a:extLst>
            </p:cNvPr>
            <p:cNvSpPr/>
            <p:nvPr/>
          </p:nvSpPr>
          <p:spPr>
            <a:xfrm>
              <a:off x="6998188" y="3068087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2C38199-334D-B171-D2E3-CF4E094868FB}"/>
                </a:ext>
              </a:extLst>
            </p:cNvPr>
            <p:cNvSpPr/>
            <p:nvPr/>
          </p:nvSpPr>
          <p:spPr>
            <a:xfrm>
              <a:off x="6826308" y="3068087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FD8001C-5860-0DD1-0848-F60357B6EACF}"/>
                </a:ext>
              </a:extLst>
            </p:cNvPr>
            <p:cNvSpPr/>
            <p:nvPr/>
          </p:nvSpPr>
          <p:spPr>
            <a:xfrm>
              <a:off x="6774997" y="4631351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B53D274-BBFF-ED90-52AE-F2BB44B444A1}"/>
                </a:ext>
              </a:extLst>
            </p:cNvPr>
            <p:cNvSpPr/>
            <p:nvPr/>
          </p:nvSpPr>
          <p:spPr>
            <a:xfrm>
              <a:off x="6967967" y="4631351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1C4D6333-6654-B4EC-E86B-EDE52D213212}"/>
                </a:ext>
              </a:extLst>
            </p:cNvPr>
            <p:cNvSpPr/>
            <p:nvPr/>
          </p:nvSpPr>
          <p:spPr>
            <a:xfrm>
              <a:off x="7138952" y="4631351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F3CB9E30-FA71-889C-5F9B-5F028A93035F}"/>
                </a:ext>
              </a:extLst>
            </p:cNvPr>
            <p:cNvSpPr/>
            <p:nvPr/>
          </p:nvSpPr>
          <p:spPr>
            <a:xfrm>
              <a:off x="7339993" y="4631351"/>
              <a:ext cx="146668" cy="1466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C2CEC77F-666E-824C-A270-C1857C46DC7A}"/>
                </a:ext>
              </a:extLst>
            </p:cNvPr>
            <p:cNvSpPr txBox="1"/>
            <p:nvPr/>
          </p:nvSpPr>
          <p:spPr>
            <a:xfrm>
              <a:off x="8745219" y="6101476"/>
              <a:ext cx="21749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Process Support Area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21FDC2E-1DFC-D889-9ED7-77A59A1D3DE7}"/>
                </a:ext>
              </a:extLst>
            </p:cNvPr>
            <p:cNvSpPr txBox="1"/>
            <p:nvPr/>
          </p:nvSpPr>
          <p:spPr>
            <a:xfrm>
              <a:off x="8745220" y="4338468"/>
              <a:ext cx="21749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Cleanroom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A16F2B5F-89DD-F512-B74C-76AAF3CE56CC}"/>
                </a:ext>
              </a:extLst>
            </p:cNvPr>
            <p:cNvSpPr txBox="1"/>
            <p:nvPr/>
          </p:nvSpPr>
          <p:spPr>
            <a:xfrm>
              <a:off x="8737786" y="2721062"/>
              <a:ext cx="21749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Vertical Test Area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F75947C6-3665-3C34-2420-6ACABD9235DE}"/>
                </a:ext>
              </a:extLst>
            </p:cNvPr>
            <p:cNvSpPr txBox="1"/>
            <p:nvPr/>
          </p:nvSpPr>
          <p:spPr>
            <a:xfrm>
              <a:off x="7675265" y="4331003"/>
              <a:ext cx="78547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Lapping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C5D8B6A5-1CA7-0142-7DA8-389FC6621588}"/>
                </a:ext>
              </a:extLst>
            </p:cNvPr>
            <p:cNvSpPr txBox="1"/>
            <p:nvPr/>
          </p:nvSpPr>
          <p:spPr>
            <a:xfrm>
              <a:off x="3327509" y="2551138"/>
              <a:ext cx="21749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Cryomodule Test Area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190E1C3-C18C-C3A3-F754-DF01FE989737}"/>
                </a:ext>
              </a:extLst>
            </p:cNvPr>
            <p:cNvSpPr txBox="1"/>
            <p:nvPr/>
          </p:nvSpPr>
          <p:spPr>
            <a:xfrm>
              <a:off x="7665333" y="3583225"/>
              <a:ext cx="12453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R&amp;D Clean Lab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8956F69-0E78-EC88-1081-51763C5D71DD}"/>
                </a:ext>
              </a:extLst>
            </p:cNvPr>
            <p:cNvSpPr txBox="1"/>
            <p:nvPr/>
          </p:nvSpPr>
          <p:spPr>
            <a:xfrm>
              <a:off x="7658901" y="3304430"/>
              <a:ext cx="80184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R&amp;D Labs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1D29CCD-8592-C429-8046-CB35DD002742}"/>
                </a:ext>
              </a:extLst>
            </p:cNvPr>
            <p:cNvSpPr txBox="1"/>
            <p:nvPr/>
          </p:nvSpPr>
          <p:spPr>
            <a:xfrm>
              <a:off x="7637197" y="2881169"/>
              <a:ext cx="1288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R&amp;D Chemistry Labs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5DB6501-3E05-0765-EF18-0F1B55400C8E}"/>
                </a:ext>
              </a:extLst>
            </p:cNvPr>
            <p:cNvSpPr txBox="1"/>
            <p:nvPr/>
          </p:nvSpPr>
          <p:spPr>
            <a:xfrm>
              <a:off x="5321249" y="2830499"/>
              <a:ext cx="1343230" cy="2308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Electronics Shop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0F41D46-6CC3-450D-EC93-04CB5C7DE5F2}"/>
                </a:ext>
              </a:extLst>
            </p:cNvPr>
            <p:cNvSpPr txBox="1"/>
            <p:nvPr/>
          </p:nvSpPr>
          <p:spPr>
            <a:xfrm>
              <a:off x="5075968" y="3050577"/>
              <a:ext cx="14459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Vertical Attachment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83F7AED9-8AEB-61B8-2DD9-307B058AC30D}"/>
                </a:ext>
              </a:extLst>
            </p:cNvPr>
            <p:cNvSpPr txBox="1"/>
            <p:nvPr/>
          </p:nvSpPr>
          <p:spPr>
            <a:xfrm>
              <a:off x="5267848" y="4749391"/>
              <a:ext cx="7647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Offices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3505543D-B4C6-E88D-88B1-5912D345A5AE}"/>
                </a:ext>
              </a:extLst>
            </p:cNvPr>
            <p:cNvSpPr txBox="1"/>
            <p:nvPr/>
          </p:nvSpPr>
          <p:spPr>
            <a:xfrm>
              <a:off x="6569141" y="2543704"/>
              <a:ext cx="21749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Cryomodule Assembly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042231D1-CA80-7862-06F0-2321119B7AA3}"/>
                </a:ext>
              </a:extLst>
            </p:cNvPr>
            <p:cNvSpPr txBox="1"/>
            <p:nvPr/>
          </p:nvSpPr>
          <p:spPr>
            <a:xfrm>
              <a:off x="4332161" y="4624551"/>
              <a:ext cx="7208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5442E1A2-D272-03ED-5BB9-C0D781FFCFD6}"/>
                </a:ext>
              </a:extLst>
            </p:cNvPr>
            <p:cNvSpPr txBox="1"/>
            <p:nvPr/>
          </p:nvSpPr>
          <p:spPr>
            <a:xfrm>
              <a:off x="3502276" y="3572393"/>
              <a:ext cx="8449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Inventory </a:t>
              </a:r>
            </a:p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And R&amp;D</a:t>
              </a:r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20E7601-E8D5-AA35-0E17-638510FDC1C8}"/>
                </a:ext>
              </a:extLst>
            </p:cNvPr>
            <p:cNvCxnSpPr>
              <a:cxnSpLocks/>
            </p:cNvCxnSpPr>
            <p:nvPr/>
          </p:nvCxnSpPr>
          <p:spPr>
            <a:xfrm>
              <a:off x="4330321" y="3743216"/>
              <a:ext cx="488110" cy="8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88A07B30-9239-F438-90A8-B7D9DBCE3470}"/>
                </a:ext>
              </a:extLst>
            </p:cNvPr>
            <p:cNvCxnSpPr>
              <a:cxnSpLocks/>
              <a:stCxn id="129" idx="0"/>
            </p:cNvCxnSpPr>
            <p:nvPr/>
          </p:nvCxnSpPr>
          <p:spPr>
            <a:xfrm flipV="1">
              <a:off x="4692605" y="4250405"/>
              <a:ext cx="32162" cy="374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8EA4150-EB77-B71D-B2E3-19F71900BB36}"/>
                </a:ext>
              </a:extLst>
            </p:cNvPr>
            <p:cNvCxnSpPr>
              <a:cxnSpLocks/>
              <a:stCxn id="129" idx="0"/>
            </p:cNvCxnSpPr>
            <p:nvPr/>
          </p:nvCxnSpPr>
          <p:spPr>
            <a:xfrm flipV="1">
              <a:off x="4692605" y="4286769"/>
              <a:ext cx="498953" cy="3377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4A53761-F4A6-E9AB-1FA2-B3EC8B96D06F}"/>
                </a:ext>
              </a:extLst>
            </p:cNvPr>
            <p:cNvCxnSpPr/>
            <p:nvPr/>
          </p:nvCxnSpPr>
          <p:spPr>
            <a:xfrm>
              <a:off x="6174708" y="3237716"/>
              <a:ext cx="347061" cy="58675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CA1AB389-537D-FC7F-9467-8B414ED01F06}"/>
                </a:ext>
              </a:extLst>
            </p:cNvPr>
            <p:cNvCxnSpPr/>
            <p:nvPr/>
          </p:nvCxnSpPr>
          <p:spPr>
            <a:xfrm>
              <a:off x="6272406" y="3027493"/>
              <a:ext cx="353910" cy="6432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69DCB9C9-E15E-0B37-8FA6-39C96CB5BDAD}"/>
                </a:ext>
              </a:extLst>
            </p:cNvPr>
            <p:cNvCxnSpPr/>
            <p:nvPr/>
          </p:nvCxnSpPr>
          <p:spPr>
            <a:xfrm flipH="1" flipV="1">
              <a:off x="7454776" y="4396341"/>
              <a:ext cx="266570" cy="278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9633E102-6287-EFD9-3C6B-11F9F3F69FA2}"/>
                </a:ext>
              </a:extLst>
            </p:cNvPr>
            <p:cNvCxnSpPr/>
            <p:nvPr/>
          </p:nvCxnSpPr>
          <p:spPr>
            <a:xfrm flipH="1">
              <a:off x="7170068" y="3014553"/>
              <a:ext cx="491983" cy="21596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C5655A7-52D7-BE96-D515-0C4628F00FD1}"/>
                </a:ext>
              </a:extLst>
            </p:cNvPr>
            <p:cNvCxnSpPr>
              <a:cxnSpLocks/>
            </p:cNvCxnSpPr>
            <p:nvPr/>
          </p:nvCxnSpPr>
          <p:spPr>
            <a:xfrm>
              <a:off x="7450982" y="3198663"/>
              <a:ext cx="204125" cy="20233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015D01F7-81BF-7841-ECDF-78A518F399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1997" y="3396096"/>
              <a:ext cx="173110" cy="2616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58A71530-D54F-6CC1-C51C-42150750499E}"/>
                </a:ext>
              </a:extLst>
            </p:cNvPr>
            <p:cNvCxnSpPr>
              <a:cxnSpLocks/>
              <a:endCxn id="122" idx="1"/>
            </p:cNvCxnSpPr>
            <p:nvPr/>
          </p:nvCxnSpPr>
          <p:spPr>
            <a:xfrm flipV="1">
              <a:off x="7203037" y="3698641"/>
              <a:ext cx="462296" cy="1488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784F3C72-053D-D564-C30C-A09AF5647F13}"/>
              </a:ext>
            </a:extLst>
          </p:cNvPr>
          <p:cNvSpPr txBox="1"/>
          <p:nvPr/>
        </p:nvSpPr>
        <p:spPr>
          <a:xfrm>
            <a:off x="7881383" y="343494"/>
            <a:ext cx="362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Under One Roof – Development to Delivery</a:t>
            </a:r>
          </a:p>
        </p:txBody>
      </p:sp>
    </p:spTree>
    <p:extLst>
      <p:ext uri="{BB962C8B-B14F-4D97-AF65-F5344CB8AC3E}">
        <p14:creationId xmlns:p14="http://schemas.microsoft.com/office/powerpoint/2010/main" val="204834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B59236-DF4F-F5C2-E66E-B61D598DA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892D31-AA23-F6A6-8E2A-7CF3FC88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Ops Relevant Experience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3ED44-2C0A-1289-7F42-7DBC81F21B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52F2E7-8CE9-13FE-6B6A-75D441AA68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E7685B-04BD-0336-0B29-D510849D9327}"/>
              </a:ext>
            </a:extLst>
          </p:cNvPr>
          <p:cNvGrpSpPr/>
          <p:nvPr/>
        </p:nvGrpSpPr>
        <p:grpSpPr>
          <a:xfrm>
            <a:off x="4267200" y="1478724"/>
            <a:ext cx="3657600" cy="3657600"/>
            <a:chOff x="3637280" y="1478725"/>
            <a:chExt cx="2919828" cy="25550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DE454D-8F3A-01AA-C6DD-666F94B61E00}"/>
                </a:ext>
              </a:extLst>
            </p:cNvPr>
            <p:cNvSpPr/>
            <p:nvPr/>
          </p:nvSpPr>
          <p:spPr>
            <a:xfrm>
              <a:off x="3637280" y="3354603"/>
              <a:ext cx="2919828" cy="67914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Vertical Testing</a:t>
              </a:r>
            </a:p>
            <a:p>
              <a:pPr algn="ctr"/>
              <a:r>
                <a: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More than </a:t>
              </a:r>
              <a:r>
                <a:rPr lang="en-US" sz="1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6800</a:t>
              </a:r>
              <a:r>
                <a: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cavity tests</a:t>
              </a:r>
            </a:p>
            <a:p>
              <a:pPr algn="ctr"/>
              <a:r>
                <a: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Record </a:t>
              </a:r>
              <a:r>
                <a:rPr lang="en-US" sz="1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420</a:t>
              </a:r>
              <a:r>
                <a: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tests in 2022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9077E-B5F3-34AA-D7EE-212703542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346" b="5792"/>
            <a:stretch/>
          </p:blipFill>
          <p:spPr>
            <a:xfrm>
              <a:off x="3637280" y="1478725"/>
              <a:ext cx="2919828" cy="186448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CE3C58-C58E-FCDA-634E-1CA3BFB9200C}"/>
              </a:ext>
            </a:extLst>
          </p:cNvPr>
          <p:cNvGrpSpPr/>
          <p:nvPr/>
        </p:nvGrpSpPr>
        <p:grpSpPr>
          <a:xfrm>
            <a:off x="462579" y="1478724"/>
            <a:ext cx="3657600" cy="3657600"/>
            <a:chOff x="538480" y="1059837"/>
            <a:chExt cx="2919828" cy="27384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104326F-928F-0019-A3C8-88343C1BD81E}"/>
                </a:ext>
              </a:extLst>
            </p:cNvPr>
            <p:cNvSpPr/>
            <p:nvPr/>
          </p:nvSpPr>
          <p:spPr>
            <a:xfrm>
              <a:off x="538480" y="3061188"/>
              <a:ext cx="2919828" cy="7370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Fabrication &amp; Inspection</a:t>
              </a:r>
            </a:p>
            <a:p>
              <a:pPr algn="ctr"/>
              <a:r>
                <a: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niobium sheet to dressed cavity</a:t>
              </a:r>
            </a:p>
            <a:p>
              <a:pPr algn="ctr"/>
              <a:r>
                <a: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r>
                <a:rPr lang="en-US" sz="1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r>
                <a: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Cavities built and delivered since 2020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F62B77-1FE4-539A-B19D-5E4CA1A68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511" b="12048"/>
            <a:stretch/>
          </p:blipFill>
          <p:spPr>
            <a:xfrm>
              <a:off x="538480" y="1059837"/>
              <a:ext cx="2919828" cy="199833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DE7646-6DDE-DD83-8FD6-98703B67774B}"/>
              </a:ext>
            </a:extLst>
          </p:cNvPr>
          <p:cNvGrpSpPr/>
          <p:nvPr/>
        </p:nvGrpSpPr>
        <p:grpSpPr>
          <a:xfrm>
            <a:off x="8071821" y="991650"/>
            <a:ext cx="3657600" cy="4971964"/>
            <a:chOff x="7030703" y="1059837"/>
            <a:chExt cx="4807274" cy="548102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A994BA-1D03-48D1-1983-7010E3132BFA}"/>
                </a:ext>
              </a:extLst>
            </p:cNvPr>
            <p:cNvSpPr/>
            <p:nvPr/>
          </p:nvSpPr>
          <p:spPr>
            <a:xfrm>
              <a:off x="7030703" y="1059837"/>
              <a:ext cx="4807274" cy="548102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703404-23B9-C228-B24C-320D33F828EF}"/>
                </a:ext>
              </a:extLst>
            </p:cNvPr>
            <p:cNvSpPr txBox="1"/>
            <p:nvPr/>
          </p:nvSpPr>
          <p:spPr>
            <a:xfrm>
              <a:off x="7030703" y="1220406"/>
              <a:ext cx="4807274" cy="6446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CAVITY ASSEMBLY </a:t>
              </a:r>
            </a:p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TESTING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BDA7BC3-2281-8128-F7C1-46C3BED2C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7171" b="7171"/>
            <a:stretch/>
          </p:blipFill>
          <p:spPr>
            <a:xfrm>
              <a:off x="9188003" y="1942046"/>
              <a:ext cx="2396763" cy="136137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4AC33B-4B24-395A-DCFC-8529BD78F7CA}"/>
                </a:ext>
              </a:extLst>
            </p:cNvPr>
            <p:cNvSpPr txBox="1"/>
            <p:nvPr/>
          </p:nvSpPr>
          <p:spPr>
            <a:xfrm>
              <a:off x="7614460" y="2048097"/>
              <a:ext cx="989786" cy="373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SNS</a:t>
              </a:r>
              <a:endPara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C4503F3-7085-F0D8-6BE0-157C3A447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5889" b="5889"/>
            <a:stretch/>
          </p:blipFill>
          <p:spPr>
            <a:xfrm>
              <a:off x="9188003" y="3432846"/>
              <a:ext cx="2396763" cy="136137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D4D3D2D-25D4-9FFB-1506-19BC3270A06B}"/>
                </a:ext>
              </a:extLst>
            </p:cNvPr>
            <p:cNvSpPr txBox="1"/>
            <p:nvPr/>
          </p:nvSpPr>
          <p:spPr>
            <a:xfrm>
              <a:off x="7489578" y="3470834"/>
              <a:ext cx="1239550" cy="373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CEBAF</a:t>
              </a:r>
              <a:endPara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5FB116-7E47-ED6D-310F-98E8D23EB132}"/>
                </a:ext>
              </a:extLst>
            </p:cNvPr>
            <p:cNvSpPr txBox="1"/>
            <p:nvPr/>
          </p:nvSpPr>
          <p:spPr>
            <a:xfrm>
              <a:off x="7511549" y="4999102"/>
              <a:ext cx="1242563" cy="373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LCLS-II</a:t>
              </a:r>
              <a:endPara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BE2E628-9E84-E129-3347-DCE647F76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6402" b="6402"/>
            <a:stretch/>
          </p:blipFill>
          <p:spPr>
            <a:xfrm>
              <a:off x="9188003" y="4923646"/>
              <a:ext cx="2396763" cy="136137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A72DACB-F72D-96EC-9DA3-49831A60E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91189" y="3723571"/>
              <a:ext cx="1489311" cy="58013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823280-8262-A577-C79C-2384389BD2F2}"/>
                </a:ext>
              </a:extLst>
            </p:cNvPr>
            <p:cNvSpPr txBox="1"/>
            <p:nvPr/>
          </p:nvSpPr>
          <p:spPr>
            <a:xfrm>
              <a:off x="7219018" y="4200343"/>
              <a:ext cx="1827622" cy="636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C20 + C50 + C75</a:t>
              </a:r>
              <a:b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+ C100 + 1 booster </a:t>
              </a:r>
              <a:b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3AD533F-DDFC-E4F6-FA1F-BA8C68F85160}"/>
                </a:ext>
              </a:extLst>
            </p:cNvPr>
            <p:cNvSpPr txBox="1"/>
            <p:nvPr/>
          </p:nvSpPr>
          <p:spPr>
            <a:xfrm>
              <a:off x="7104155" y="2811407"/>
              <a:ext cx="2057351" cy="279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SNS + PPU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417B45-9C4E-896B-F5B6-43031775D60E}"/>
                </a:ext>
              </a:extLst>
            </p:cNvPr>
            <p:cNvSpPr txBox="1"/>
            <p:nvPr/>
          </p:nvSpPr>
          <p:spPr>
            <a:xfrm>
              <a:off x="7081976" y="5749800"/>
              <a:ext cx="2057351" cy="279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LCLS-II + HE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A9520CC-7395-F4C9-C3C7-AA3EB50C4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3609" r="14374" b="28053"/>
            <a:stretch/>
          </p:blipFill>
          <p:spPr>
            <a:xfrm>
              <a:off x="7376478" y="2374662"/>
              <a:ext cx="1512706" cy="43026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E34B8F6-7E8E-FFE9-73D7-E2EB9680E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-1161" r="43419" b="-8358"/>
            <a:stretch/>
          </p:blipFill>
          <p:spPr>
            <a:xfrm>
              <a:off x="7588395" y="5413548"/>
              <a:ext cx="1088872" cy="3362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28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3B75E3-DE3A-4AD6-971D-B733412FA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3E12C2-0A47-E934-3825-E04EE29E4B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58E86F-C94D-41F3-58B7-F6066482B0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DC34D9A-9A66-2DDE-86FB-EF817E535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7271" y="1162354"/>
            <a:ext cx="3222027" cy="3151885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B4BA708-4F69-7B2A-47C4-791F1CCD475A}"/>
              </a:ext>
            </a:extLst>
          </p:cNvPr>
          <p:cNvSpPr txBox="1">
            <a:spLocks/>
          </p:cNvSpPr>
          <p:nvPr/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38F7FA-5AAB-1014-5318-6BE3D8A5B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>
            <a:noAutofit/>
          </a:bodyPr>
          <a:lstStyle/>
          <a:p>
            <a:r>
              <a:rPr lang="en-US" dirty="0"/>
              <a:t>Requirements of EIC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DF5FAD-06CD-BB8F-C87A-515CA67A21A7}"/>
              </a:ext>
            </a:extLst>
          </p:cNvPr>
          <p:cNvGrpSpPr/>
          <p:nvPr/>
        </p:nvGrpSpPr>
        <p:grpSpPr>
          <a:xfrm>
            <a:off x="1910425" y="4519695"/>
            <a:ext cx="8604231" cy="1492025"/>
            <a:chOff x="819172" y="4427790"/>
            <a:chExt cx="8604231" cy="14920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6E8120-7342-B077-60A1-94C5AB734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38273"/>
            <a:stretch/>
          </p:blipFill>
          <p:spPr>
            <a:xfrm>
              <a:off x="3596515" y="4801726"/>
              <a:ext cx="3503282" cy="85918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6CD7C50-0A4B-7B9F-A46D-87FB19E0415A}"/>
                </a:ext>
              </a:extLst>
            </p:cNvPr>
            <p:cNvGrpSpPr/>
            <p:nvPr/>
          </p:nvGrpSpPr>
          <p:grpSpPr>
            <a:xfrm>
              <a:off x="819172" y="4427790"/>
              <a:ext cx="8604231" cy="1492025"/>
              <a:chOff x="-4412863" y="4651625"/>
              <a:chExt cx="8604231" cy="149202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4EAF05B-4240-5F3B-A8F7-1BF81F34E6B9}"/>
                  </a:ext>
                </a:extLst>
              </p:cNvPr>
              <p:cNvGrpSpPr/>
              <p:nvPr/>
            </p:nvGrpSpPr>
            <p:grpSpPr>
              <a:xfrm>
                <a:off x="-4412863" y="4651625"/>
                <a:ext cx="8604231" cy="1492025"/>
                <a:chOff x="-6750258" y="4667166"/>
                <a:chExt cx="8604231" cy="1492025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7D9CF829-564D-DB5B-2D8A-F407595B4A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662" y="4667166"/>
                  <a:ext cx="1558851" cy="1486307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large silver cylinder on a white surface&#10;&#10;Description automatically generated">
                  <a:extLst>
                    <a:ext uri="{FF2B5EF4-FFF2-40B4-BE49-F238E27FC236}">
                      <a16:creationId xmlns:a16="http://schemas.microsoft.com/office/drawing/2014/main" id="{657F8D42-7F26-FB8E-70D1-B9DB213090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6660821" y="4952432"/>
                  <a:ext cx="1862476" cy="1047643"/>
                </a:xfrm>
                <a:prstGeom prst="rect">
                  <a:avLst/>
                </a:prstGeom>
              </p:spPr>
            </p:pic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0E8A1EC9-DA66-01AE-2923-3AC11BF4D7DB}"/>
                    </a:ext>
                  </a:extLst>
                </p:cNvPr>
                <p:cNvSpPr/>
                <p:nvPr/>
              </p:nvSpPr>
              <p:spPr>
                <a:xfrm rot="16200000">
                  <a:off x="-3191296" y="1113922"/>
                  <a:ext cx="1486307" cy="8604231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Arrow: Down 13">
                <a:extLst>
                  <a:ext uri="{FF2B5EF4-FFF2-40B4-BE49-F238E27FC236}">
                    <a16:creationId xmlns:a16="http://schemas.microsoft.com/office/drawing/2014/main" id="{732F5CC9-CF4A-B466-43F7-0BA83DA33EE4}"/>
                  </a:ext>
                </a:extLst>
              </p:cNvPr>
              <p:cNvSpPr/>
              <p:nvPr/>
            </p:nvSpPr>
            <p:spPr>
              <a:xfrm rot="16200000">
                <a:off x="-2132737" y="5257106"/>
                <a:ext cx="282730" cy="40721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row: Down 14">
                <a:extLst>
                  <a:ext uri="{FF2B5EF4-FFF2-40B4-BE49-F238E27FC236}">
                    <a16:creationId xmlns:a16="http://schemas.microsoft.com/office/drawing/2014/main" id="{E29D8EBA-0146-53BF-208F-A1B285686838}"/>
                  </a:ext>
                </a:extLst>
              </p:cNvPr>
              <p:cNvSpPr/>
              <p:nvPr/>
            </p:nvSpPr>
            <p:spPr>
              <a:xfrm rot="16200000">
                <a:off x="2019086" y="5275150"/>
                <a:ext cx="282730" cy="40721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0DCEE08-78D9-ECEF-6B78-A9029FC02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101411"/>
              </p:ext>
            </p:extLst>
          </p:nvPr>
        </p:nvGraphicFramePr>
        <p:xfrm>
          <a:off x="515565" y="933299"/>
          <a:ext cx="4511041" cy="3314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8705">
                  <a:extLst>
                    <a:ext uri="{9D8B030D-6E8A-4147-A177-3AD203B41FA5}">
                      <a16:colId xmlns:a16="http://schemas.microsoft.com/office/drawing/2014/main" val="387724873"/>
                    </a:ext>
                  </a:extLst>
                </a:gridCol>
                <a:gridCol w="1006793">
                  <a:extLst>
                    <a:ext uri="{9D8B030D-6E8A-4147-A177-3AD203B41FA5}">
                      <a16:colId xmlns:a16="http://schemas.microsoft.com/office/drawing/2014/main" val="1897305322"/>
                    </a:ext>
                  </a:extLst>
                </a:gridCol>
                <a:gridCol w="1165543">
                  <a:extLst>
                    <a:ext uri="{9D8B030D-6E8A-4147-A177-3AD203B41FA5}">
                      <a16:colId xmlns:a16="http://schemas.microsoft.com/office/drawing/2014/main" val="2033047198"/>
                    </a:ext>
                  </a:extLst>
                </a:gridCol>
              </a:tblGrid>
              <a:tr h="348229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Protons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Electrons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161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Energy (GeV)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275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1185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CM Energy (GeV)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104.9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836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Bunch Intensity (10</a:t>
                      </a:r>
                      <a:r>
                        <a:rPr lang="en-US" sz="1600" b="1" baseline="3000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17.2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08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# of Bunches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290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1160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062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Beam Current 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122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Bunch Length (</a:t>
                      </a:r>
                      <a:r>
                        <a:rPr lang="en-US" sz="1600" b="1" err="1">
                          <a:solidFill>
                            <a:schemeClr val="tx1"/>
                          </a:solidFill>
                        </a:rPr>
                        <a:t>cm</a:t>
                      </a:r>
                      <a:r>
                        <a:rPr lang="en-US" sz="1600" b="1" baseline="-25000" err="1">
                          <a:solidFill>
                            <a:schemeClr val="tx1"/>
                          </a:solidFill>
                        </a:rPr>
                        <a:t>rms</a:t>
                      </a:r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932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600" b="1" i="1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</a:t>
                      </a:r>
                      <a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/p</a:t>
                      </a:r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 (10</a:t>
                      </a:r>
                      <a:r>
                        <a:rPr lang="en-US" sz="1600" b="1" baseline="3000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en-US" sz="1600" b="1" baseline="-25000">
                          <a:solidFill>
                            <a:schemeClr val="tx1"/>
                          </a:solidFill>
                        </a:rPr>
                        <a:t>rms</a:t>
                      </a:r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04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Luminosity (cm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s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1x10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361443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355BE59F-E92B-19B4-6690-6D0C0B3D8A83}"/>
              </a:ext>
            </a:extLst>
          </p:cNvPr>
          <p:cNvGrpSpPr/>
          <p:nvPr/>
        </p:nvGrpSpPr>
        <p:grpSpPr>
          <a:xfrm>
            <a:off x="4674675" y="1461333"/>
            <a:ext cx="4124233" cy="2748339"/>
            <a:chOff x="7446862" y="2056563"/>
            <a:chExt cx="4124233" cy="274833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96FD590-3404-D04C-9D2C-2B2FEAEA9BA9}"/>
                </a:ext>
              </a:extLst>
            </p:cNvPr>
            <p:cNvSpPr txBox="1"/>
            <p:nvPr/>
          </p:nvSpPr>
          <p:spPr>
            <a:xfrm>
              <a:off x="8180219" y="2912539"/>
              <a:ext cx="259857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27.5 </a:t>
              </a:r>
              <a:r>
                <a:rPr lang="en-US" dirty="0" err="1"/>
                <a:t>nC</a:t>
              </a:r>
              <a:r>
                <a:rPr lang="en-US" dirty="0"/>
                <a:t> per bunch</a:t>
              </a:r>
            </a:p>
            <a:p>
              <a:pPr algn="ctr"/>
              <a:r>
                <a:rPr lang="en-US" dirty="0"/>
                <a:t>~1 MW Device Losses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C6C6B5-7665-666F-B6CC-ECEAAFBF7519}"/>
                </a:ext>
              </a:extLst>
            </p:cNvPr>
            <p:cNvSpPr txBox="1"/>
            <p:nvPr/>
          </p:nvSpPr>
          <p:spPr>
            <a:xfrm>
              <a:off x="8172873" y="2221042"/>
              <a:ext cx="339822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 MW Synchrotron Radiation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E16CD1-415B-8739-614E-40550A82A35F}"/>
                </a:ext>
              </a:extLst>
            </p:cNvPr>
            <p:cNvSpPr txBox="1"/>
            <p:nvPr/>
          </p:nvSpPr>
          <p:spPr>
            <a:xfrm>
              <a:off x="8180221" y="3848120"/>
              <a:ext cx="181286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Short Bunches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7A9B52-3917-DE95-6AAB-305A854B9BA0}"/>
                </a:ext>
              </a:extLst>
            </p:cNvPr>
            <p:cNvSpPr txBox="1"/>
            <p:nvPr/>
          </p:nvSpPr>
          <p:spPr>
            <a:xfrm>
              <a:off x="8180220" y="4435570"/>
              <a:ext cx="2813738" cy="36933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Still Need Crab Cavities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A8F51E2-CF68-CA9C-28E3-66E41141B6C8}"/>
                </a:ext>
              </a:extLst>
            </p:cNvPr>
            <p:cNvCxnSpPr/>
            <p:nvPr/>
          </p:nvCxnSpPr>
          <p:spPr>
            <a:xfrm flipH="1">
              <a:off x="7626575" y="4620236"/>
              <a:ext cx="5701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B8CA87D-6EF7-915D-BAE1-2806E31A9B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54209" y="3878582"/>
              <a:ext cx="718663" cy="1371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F8C357A-2F61-F92D-C0EA-848A1F8478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61556" y="4070045"/>
              <a:ext cx="718663" cy="13716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C0C5C53-F4F0-8EF9-44BF-5C75049480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46862" y="2056563"/>
              <a:ext cx="718663" cy="32004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9B5A31E-4458-DC2F-9D7E-EE0B493E58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4209" y="2392989"/>
              <a:ext cx="718663" cy="32004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41E0A87-202F-1260-D906-9EBB4172E5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61556" y="2732321"/>
              <a:ext cx="746324" cy="39029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E0176F9-9A25-174E-EAD9-477C18BF69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58013" y="2092693"/>
              <a:ext cx="738716" cy="92043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483DA29-8529-BB75-421B-DA6FAC8F81CE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flipH="1" flipV="1">
              <a:off x="7504820" y="3111529"/>
              <a:ext cx="675399" cy="12417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22CFB89-A6CB-DECF-A016-1B23237555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9217" y="3432020"/>
              <a:ext cx="718663" cy="368595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169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0B6BAB-175F-6B8E-E10E-AB1E29F92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2673EF-EE6A-1740-E913-B3F4503AC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Tooling design for DVC @ SRF Ops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E2CB05-4AB9-14F2-21B4-80E7A4DE1A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28EC24-C305-8F2C-3A5A-0A01CD529C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22AE9A8-86DA-ED76-DC0B-159BCC4CFC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6938115"/>
              </p:ext>
            </p:extLst>
          </p:nvPr>
        </p:nvGraphicFramePr>
        <p:xfrm>
          <a:off x="-836971" y="884375"/>
          <a:ext cx="64008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5DFD2E1-009D-9A7D-8874-9412D1673F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3501017"/>
              </p:ext>
            </p:extLst>
          </p:nvPr>
        </p:nvGraphicFramePr>
        <p:xfrm>
          <a:off x="4409302" y="825178"/>
          <a:ext cx="64008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AAE102D-4879-E91E-1B84-9D6507D9F7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6426124"/>
              </p:ext>
            </p:extLst>
          </p:nvPr>
        </p:nvGraphicFramePr>
        <p:xfrm>
          <a:off x="2986082" y="3429000"/>
          <a:ext cx="3657600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ACBCEAF-2F00-F77C-A43F-4E847726FA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338087"/>
              </p:ext>
            </p:extLst>
          </p:nvPr>
        </p:nvGraphicFramePr>
        <p:xfrm>
          <a:off x="7962900" y="3429000"/>
          <a:ext cx="3657600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295699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Graphic spid="9" grpId="0">
        <p:bldAsOne/>
      </p:bldGraphic>
      <p:bldGraphic spid="11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993261-CCBB-4ADC-1179-62DACED48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C7214E-5322-4919-1484-1084A6426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591 MHz Design Verification Component (DVC) Cavity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B39536-3F3D-D1D3-C4E0-333CC1B631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841332-965C-391B-53BB-478A93BDAE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9FB697-7CEC-FCAA-5F36-4EAA5037CA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9" r="16976" b="10137"/>
          <a:stretch/>
        </p:blipFill>
        <p:spPr>
          <a:xfrm>
            <a:off x="1977682" y="1351640"/>
            <a:ext cx="8129466" cy="4154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1E9CD-891E-97AE-D9D6-A957E0714F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3" t="20065" r="15380" b="15081"/>
          <a:stretch/>
        </p:blipFill>
        <p:spPr>
          <a:xfrm>
            <a:off x="2624085" y="1529337"/>
            <a:ext cx="6836660" cy="3763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A3C0424-F841-5BA8-F004-FE348E7D0546}"/>
              </a:ext>
            </a:extLst>
          </p:cNvPr>
          <p:cNvGrpSpPr/>
          <p:nvPr/>
        </p:nvGrpSpPr>
        <p:grpSpPr>
          <a:xfrm>
            <a:off x="574891" y="920770"/>
            <a:ext cx="10888015" cy="4918783"/>
            <a:chOff x="574891" y="920770"/>
            <a:chExt cx="10888015" cy="491878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31A98FC-08C1-8CAA-3C5C-0490C335FFF2}"/>
                </a:ext>
              </a:extLst>
            </p:cNvPr>
            <p:cNvGrpSpPr/>
            <p:nvPr/>
          </p:nvGrpSpPr>
          <p:grpSpPr>
            <a:xfrm>
              <a:off x="3576841" y="920770"/>
              <a:ext cx="7886065" cy="4918783"/>
              <a:chOff x="1836489" y="1080824"/>
              <a:chExt cx="7109753" cy="424964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CBA2F42-1327-CBF5-6267-6CEB78FC2993}"/>
                  </a:ext>
                </a:extLst>
              </p:cNvPr>
              <p:cNvSpPr txBox="1"/>
              <p:nvPr/>
            </p:nvSpPr>
            <p:spPr>
              <a:xfrm>
                <a:off x="1890640" y="5037971"/>
                <a:ext cx="2055386" cy="2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Large Beampipe Center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F4DDCA5-78F5-108F-0120-6D30D2EDD10E}"/>
                  </a:ext>
                </a:extLst>
              </p:cNvPr>
              <p:cNvSpPr txBox="1"/>
              <p:nvPr/>
            </p:nvSpPr>
            <p:spPr>
              <a:xfrm>
                <a:off x="1890640" y="1573359"/>
                <a:ext cx="1645232" cy="505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Large Beampipe Helium Vessel Stub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1BE36DA-48D7-6EA1-2CAE-2AB5DB62F1FE}"/>
                  </a:ext>
                </a:extLst>
              </p:cNvPr>
              <p:cNvSpPr txBox="1"/>
              <p:nvPr/>
            </p:nvSpPr>
            <p:spPr>
              <a:xfrm>
                <a:off x="1836489" y="1080824"/>
                <a:ext cx="2314961" cy="2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Large Beampipe Half-Cell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68FF55C9-1725-3F4E-38C1-6FE7AE7BB438}"/>
                  </a:ext>
                </a:extLst>
              </p:cNvPr>
              <p:cNvCxnSpPr>
                <a:cxnSpLocks/>
                <a:stCxn id="18" idx="0"/>
              </p:cNvCxnSpPr>
              <p:nvPr/>
            </p:nvCxnSpPr>
            <p:spPr>
              <a:xfrm flipH="1" flipV="1">
                <a:off x="2836729" y="3865831"/>
                <a:ext cx="81605" cy="117214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86F32F8B-5AED-4E7B-15A8-E636044D400A}"/>
                  </a:ext>
                </a:extLst>
              </p:cNvPr>
              <p:cNvCxnSpPr>
                <a:cxnSpLocks/>
                <a:stCxn id="19" idx="2"/>
              </p:cNvCxnSpPr>
              <p:nvPr/>
            </p:nvCxnSpPr>
            <p:spPr>
              <a:xfrm>
                <a:off x="2713256" y="2078582"/>
                <a:ext cx="780882" cy="551269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142088D-B487-BF37-8584-BDC83BC88A3F}"/>
                  </a:ext>
                </a:extLst>
              </p:cNvPr>
              <p:cNvCxnSpPr>
                <a:cxnSpLocks/>
                <a:stCxn id="20" idx="3"/>
              </p:cNvCxnSpPr>
              <p:nvPr/>
            </p:nvCxnSpPr>
            <p:spPr>
              <a:xfrm>
                <a:off x="4151450" y="1227073"/>
                <a:ext cx="249229" cy="1064552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0D4BCC-2DBB-0786-2741-6A9429757679}"/>
                  </a:ext>
                </a:extLst>
              </p:cNvPr>
              <p:cNvSpPr txBox="1"/>
              <p:nvPr/>
            </p:nvSpPr>
            <p:spPr>
              <a:xfrm>
                <a:off x="5685773" y="1109948"/>
                <a:ext cx="2272281" cy="2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Small Beampipe Half-Cell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9BAB18D5-0080-01A3-9270-0AFE2FA97D49}"/>
                  </a:ext>
                </a:extLst>
              </p:cNvPr>
              <p:cNvCxnSpPr>
                <a:cxnSpLocks/>
                <a:stCxn id="24" idx="1"/>
              </p:cNvCxnSpPr>
              <p:nvPr/>
            </p:nvCxnSpPr>
            <p:spPr>
              <a:xfrm flipH="1">
                <a:off x="5233434" y="1256197"/>
                <a:ext cx="452339" cy="82238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38AD113-D624-499B-69AC-439A5DF03776}"/>
                  </a:ext>
                </a:extLst>
              </p:cNvPr>
              <p:cNvSpPr txBox="1"/>
              <p:nvPr/>
            </p:nvSpPr>
            <p:spPr>
              <a:xfrm>
                <a:off x="7319007" y="2988702"/>
                <a:ext cx="1627235" cy="2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Small Beampipe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5DD40ABD-F126-E48B-52E1-409542EA6B54}"/>
                  </a:ext>
                </a:extLst>
              </p:cNvPr>
              <p:cNvCxnSpPr>
                <a:cxnSpLocks/>
                <a:stCxn id="26" idx="1"/>
              </p:cNvCxnSpPr>
              <p:nvPr/>
            </p:nvCxnSpPr>
            <p:spPr>
              <a:xfrm flipH="1">
                <a:off x="6602676" y="3134951"/>
                <a:ext cx="716331" cy="46932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8118F24-4008-458D-6F46-B11F2F2B7F61}"/>
                  </a:ext>
                </a:extLst>
              </p:cNvPr>
              <p:cNvSpPr txBox="1"/>
              <p:nvPr/>
            </p:nvSpPr>
            <p:spPr>
              <a:xfrm>
                <a:off x="7327828" y="2039013"/>
                <a:ext cx="1182643" cy="505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FPC Port Beampipes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594FF99-6E17-B157-810A-34A78B219DF3}"/>
                  </a:ext>
                </a:extLst>
              </p:cNvPr>
              <p:cNvCxnSpPr>
                <a:cxnSpLocks/>
                <a:stCxn id="28" idx="1"/>
              </p:cNvCxnSpPr>
              <p:nvPr/>
            </p:nvCxnSpPr>
            <p:spPr>
              <a:xfrm flipH="1">
                <a:off x="6611497" y="2291625"/>
                <a:ext cx="716331" cy="314775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D32D53F2-30B8-AA20-6070-E506B37E23A6}"/>
                  </a:ext>
                </a:extLst>
              </p:cNvPr>
              <p:cNvCxnSpPr>
                <a:cxnSpLocks/>
                <a:stCxn id="28" idx="1"/>
              </p:cNvCxnSpPr>
              <p:nvPr/>
            </p:nvCxnSpPr>
            <p:spPr>
              <a:xfrm flipH="1">
                <a:off x="6611497" y="2291625"/>
                <a:ext cx="716331" cy="1558656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07713D-14D2-1CCE-238A-58BDE83AA6F7}"/>
                </a:ext>
              </a:extLst>
            </p:cNvPr>
            <p:cNvSpPr txBox="1"/>
            <p:nvPr/>
          </p:nvSpPr>
          <p:spPr>
            <a:xfrm>
              <a:off x="574891" y="1259324"/>
              <a:ext cx="20491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n w="0">
                    <a:noFill/>
                  </a:ln>
                  <a:solidFill>
                    <a:schemeClr val="accent1"/>
                  </a:solidFill>
                </a:rPr>
                <a:t>Large Beampipe Helium Brazing Stub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A14D0D7-FF1E-1B7B-2E3E-19C2A6B97CD9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1599488" y="1844099"/>
              <a:ext cx="1506138" cy="100971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369694-8C75-9A2A-DA98-3E368CF8C2BF}"/>
                </a:ext>
              </a:extLst>
            </p:cNvPr>
            <p:cNvSpPr txBox="1"/>
            <p:nvPr/>
          </p:nvSpPr>
          <p:spPr>
            <a:xfrm>
              <a:off x="3009544" y="4529617"/>
              <a:ext cx="12547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Field Probe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4AA913C-8632-8D39-B7BB-E18E65391864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3636905" y="3735845"/>
              <a:ext cx="912437" cy="79377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360B30FB-6A02-4456-49ED-B7AB247DC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266777"/>
              </p:ext>
            </p:extLst>
          </p:nvPr>
        </p:nvGraphicFramePr>
        <p:xfrm>
          <a:off x="10182521" y="1485750"/>
          <a:ext cx="1936433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53453">
                  <a:extLst>
                    <a:ext uri="{9D8B030D-6E8A-4147-A177-3AD203B41FA5}">
                      <a16:colId xmlns:a16="http://schemas.microsoft.com/office/drawing/2014/main" val="2919166027"/>
                    </a:ext>
                  </a:extLst>
                </a:gridCol>
                <a:gridCol w="982980">
                  <a:extLst>
                    <a:ext uri="{9D8B030D-6E8A-4147-A177-3AD203B41FA5}">
                      <a16:colId xmlns:a16="http://schemas.microsoft.com/office/drawing/2014/main" val="41357759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.93m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919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888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274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1917CA-5C92-6C9E-BF9C-ADB637FFF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68825F-D43B-B62B-C5D7-B113B7445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DVC Design/Engineering @ SRF Ops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1E978-F109-9D53-C0AF-71B25A09F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Cavity Stress Simulation  </a:t>
            </a:r>
          </a:p>
          <a:p>
            <a:pPr lvl="1"/>
            <a:r>
              <a:rPr lang="en-US" dirty="0"/>
              <a:t>Pressure Stress</a:t>
            </a:r>
          </a:p>
          <a:p>
            <a:pPr lvl="1"/>
            <a:r>
              <a:rPr lang="en-US" dirty="0"/>
              <a:t>Cooldown Stress</a:t>
            </a:r>
          </a:p>
          <a:p>
            <a:pPr lvl="1"/>
            <a:r>
              <a:rPr lang="en-US" dirty="0"/>
              <a:t>Brazing </a:t>
            </a:r>
          </a:p>
          <a:p>
            <a:r>
              <a:rPr lang="en-US" dirty="0"/>
              <a:t>Spring Back/Thinning Simulation </a:t>
            </a:r>
          </a:p>
          <a:p>
            <a:pPr lvl="1"/>
            <a:r>
              <a:rPr lang="en-US" dirty="0"/>
              <a:t>Half-cells shape optimization</a:t>
            </a:r>
          </a:p>
          <a:p>
            <a:pPr lvl="1"/>
            <a:r>
              <a:rPr lang="en-US" dirty="0"/>
              <a:t>Small Beampipe FPC ports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7CA6E-902B-EF34-A656-127CADD733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0C19BF-7493-6A15-9777-BC3BED1B24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1A9B71-8A0A-BB93-9A46-BBF939BDC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227" y="3523290"/>
            <a:ext cx="3474116" cy="2359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29409F-67F6-EA11-7C9C-786F9C2D6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220" y="866590"/>
            <a:ext cx="2590676" cy="1781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6FE35C-90A4-86D9-86A1-FE66ADA5C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149" y="2756457"/>
            <a:ext cx="3109905" cy="21049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7EEFF46-E1D8-6D21-4255-D8F84C6C2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50" y="3662713"/>
            <a:ext cx="3826966" cy="228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64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B03456-9B8D-484F-87DB-076ADB43E9F3}" vid="{D3F09972-1605-9348-86B6-2FB56E667A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099BA54FF9A948A609D910162EBE44" ma:contentTypeVersion="11" ma:contentTypeDescription="Create a new document." ma:contentTypeScope="" ma:versionID="b030e7558480345f9e2d2b5fdfc79679">
  <xsd:schema xmlns:xsd="http://www.w3.org/2001/XMLSchema" xmlns:xs="http://www.w3.org/2001/XMLSchema" xmlns:p="http://schemas.microsoft.com/office/2006/metadata/properties" xmlns:ns2="22a469d0-3036-4ae3-9923-3400c70aa5ce" xmlns:ns3="3bfd71d5-c7ac-4dca-b865-a609d1eb4074" targetNamespace="http://schemas.microsoft.com/office/2006/metadata/properties" ma:root="true" ma:fieldsID="0a0ec60bdd43616a51291bf749e267ac" ns2:_="" ns3:_="">
    <xsd:import namespace="22a469d0-3036-4ae3-9923-3400c70aa5ce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a469d0-3036-4ae3-9923-3400c70aa5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a469d0-3036-4ae3-9923-3400c70aa5ce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Props1.xml><?xml version="1.0" encoding="utf-8"?>
<ds:datastoreItem xmlns:ds="http://schemas.openxmlformats.org/officeDocument/2006/customXml" ds:itemID="{CA91F7CA-7CD5-4264-9A02-95D64B7578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a469d0-3036-4ae3-9923-3400c70aa5ce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98A2C5-903B-47C2-98B4-555AC70E4F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66BDAA-DFEF-4721-B461-181B05E60D2C}">
  <ds:schemaRefs>
    <ds:schemaRef ds:uri="http://schemas.microsoft.com/office/2006/metadata/properties"/>
    <ds:schemaRef ds:uri="http://schemas.microsoft.com/office/infopath/2007/PartnerControls"/>
    <ds:schemaRef ds:uri="22a469d0-3036-4ae3-9923-3400c70aa5ce"/>
    <ds:schemaRef ds:uri="3bfd71d5-c7ac-4dca-b865-a609d1eb407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EIC_PPT_Template_Widescreen_040425</Template>
  <TotalTime>432</TotalTime>
  <Words>563</Words>
  <Application>Microsoft Office PowerPoint</Application>
  <PresentationFormat>Widescreen</PresentationFormat>
  <Paragraphs>177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 Math</vt:lpstr>
      <vt:lpstr>Symbol</vt:lpstr>
      <vt:lpstr>BNL</vt:lpstr>
      <vt:lpstr>Prototyping a 591 MHz single cell SRF cavity for EIC</vt:lpstr>
      <vt:lpstr>About Me</vt:lpstr>
      <vt:lpstr>Outline</vt:lpstr>
      <vt:lpstr>SRF Ops @ Jlab </vt:lpstr>
      <vt:lpstr>SRF Ops Relevant Experience </vt:lpstr>
      <vt:lpstr>Requirements of EIC</vt:lpstr>
      <vt:lpstr>Tooling design for DVC @ SRF Ops</vt:lpstr>
      <vt:lpstr>591 MHz Design Verification Component (DVC) Cavity</vt:lpstr>
      <vt:lpstr>DVC Design/Engineering @ SRF Ops</vt:lpstr>
      <vt:lpstr>DVC Pressing, Rolling, and Machining @ SRF Ops</vt:lpstr>
      <vt:lpstr>DVC EBW and Brazing @ SRF Ops</vt:lpstr>
      <vt:lpstr>DVC Processing @ SRF Ops</vt:lpstr>
      <vt:lpstr>DVC VTRF Testing @ SRF Ops</vt:lpstr>
      <vt:lpstr>Summary</vt:lpstr>
      <vt:lpstr>Thank you and 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David Savransky</dc:creator>
  <cp:keywords/>
  <dc:description/>
  <cp:lastModifiedBy>David Savransky</cp:lastModifiedBy>
  <cp:revision>4</cp:revision>
  <dcterms:created xsi:type="dcterms:W3CDTF">2025-11-11T14:54:21Z</dcterms:created>
  <dcterms:modified xsi:type="dcterms:W3CDTF">2025-11-11T22:40:33Z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0x010100C6099BA54FF9A948A609D910162EBE44</vt:lpwstr>
  </property>
  <property fmtid="{D5CDD505-2E9C-101B-9397-08002B2CF9AE}" pid="3" name="Order">
    <vt:r8>119000</vt:r8>
  </property>
  <property fmtid="{D5CDD505-2E9C-101B-9397-08002B2CF9AE}" pid="4" name="TriggerFlowInfo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SharedWithUsers">
    <vt:lpwstr/>
  </property>
</Properties>
</file>