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9781" r:id="rId2"/>
    <p:sldId id="9749" r:id="rId3"/>
    <p:sldId id="9783" r:id="rId4"/>
    <p:sldId id="9728" r:id="rId5"/>
    <p:sldId id="9792" r:id="rId6"/>
    <p:sldId id="9732" r:id="rId7"/>
    <p:sldId id="9734" r:id="rId8"/>
    <p:sldId id="9798" r:id="rId9"/>
    <p:sldId id="9806" r:id="rId10"/>
    <p:sldId id="9811" r:id="rId11"/>
    <p:sldId id="9812" r:id="rId12"/>
    <p:sldId id="9788" r:id="rId13"/>
    <p:sldId id="97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99CC00"/>
    <a:srgbClr val="FFCC00"/>
    <a:srgbClr val="6E643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22" autoAdjust="0"/>
    <p:restoredTop sz="91114" autoAdjust="0"/>
  </p:normalViewPr>
  <p:slideViewPr>
    <p:cSldViewPr snapToGrid="0">
      <p:cViewPr>
        <p:scale>
          <a:sx n="70" d="100"/>
          <a:sy n="70" d="100"/>
        </p:scale>
        <p:origin x="710" y="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F1987-2250-40AC-BD20-EF322475E91B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376D2-A725-478F-8584-86A7972AC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31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B0FAC-2220-E088-1744-C993D023D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C50DFE-B863-8D1F-81D9-90FF6D21C9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F1ECC8-3B26-0D23-997E-4499E3F18D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ECD38-E578-E130-E9A0-10A281CB95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27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24F96-06B9-9136-EB6C-7F9307DCA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E8C0A1-D8BE-68A4-D6C3-BE15317A8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228B44-F2D8-9182-AC62-5E1353E30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AE5EB-B2D4-4A4A-6035-7EC97A1039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190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376D2-A725-478F-8584-86A7972ACD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05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51E54-0005-BE0F-3989-D3115DC73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F8CA3B-D4BC-8457-36CF-359D443820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2825DB-08E6-4BF8-64FB-B36731D2B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73D2E-1765-4123-8230-9F2684F5C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376D2-A725-478F-8584-86A7972ACD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39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376D2-A725-478F-8584-86A7972ACD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27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862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51E66-6EC4-A8CC-6791-FF12C043A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954492-7171-0817-3A40-57F593523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11A7B-CE3F-D6C9-0AC9-1A7F86801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DFF16-2C4C-D0B8-420F-A012DFE68B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232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376D2-A725-478F-8584-86A7972ACD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46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376D2-A725-478F-8584-86A7972ACD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40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2A82D-E1DF-0022-8530-1736416E5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349CBB-2E00-C143-971C-0E9CA1BAF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84339-A633-5C16-C18F-DB988BDE6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D108-D8E1-49F6-9D52-87C6E8352D68}" type="datetime1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A1F21-3EA9-752B-1A5D-CC8C2234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Frontiers Workshop Nov 12,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C769B-68BE-80F9-59B5-A12C0E90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18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A4529-AFD6-B079-41B8-2243C48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959683-E0CE-AF35-AC0B-9DA14C281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FFD70-CA69-DA3E-A958-51822110B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8EE4-1E6D-4D83-8E84-80505BF60A59}" type="datetime1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FBDE7-3F86-3D31-7CEA-88CAA445C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Frontiers Workshop Nov 12,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8A83A-5971-4740-CD80-8D56CADD7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8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6CB215-CC42-EDB5-C436-9F013FE8D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835E-E30B-0BA3-4C87-4C379EC4A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E2E2D-1E70-E991-62E8-7B161EC3D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DA6-AE07-4E73-9877-46503895D86F}" type="datetime1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F06A4-3EBB-40EF-9376-DE0D338E8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Frontiers Workshop Nov 12,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9A940-AA9C-029E-73B4-FE318AAEA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71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SRF Frontiers Workshop Nov 12,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E213603-7971-4224-9EFB-80735541E256}" type="datetime1">
              <a:rPr lang="en-US" smtClean="0"/>
              <a:t>11/9/2025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9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920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2FA82-A455-7CB5-3367-271AECC2E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095E3-54D1-9C86-6CA6-349610B1B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F5AA5-D449-E3A0-71E0-2BAD68E4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9759-FBAB-48B9-B36C-4FAFBD22538F}" type="datetime1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B03AC-2F9D-02F9-E96A-EB920424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Frontiers Workshop Nov 12,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8637C-2EF8-B793-FB61-5E29BE6E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66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30B72-47C3-17DD-37A1-BA1CB61C0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1105E-FB74-969B-38E4-42A9C5AF5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1E6A7-A4EC-0983-6B8F-4CE943A0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E93CA-434C-49C2-91B6-E5BF7E378A4A}" type="datetime1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5261E-A13C-F6AE-C6FD-76D3AE9E3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Frontiers Workshop Nov 12,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7AF0A-D705-9088-1241-C9C9816EC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34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9DBB2-DAAD-233D-13B0-69DF0E7C1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91EF7-2A02-B0CB-3019-970F700CC6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DBE6B8-EF79-C138-9100-5697BB455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735513-1BF4-951C-C47C-0EFE4CC97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12D34-C176-47FA-9226-25C13381781F}" type="datetime1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5771B-CEA0-BBDE-82C4-93B589192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Frontiers Workshop Nov 12,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C2760-1DCC-EDBC-BE60-9225A2D7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3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E78FF-953E-BD98-7184-F7BEFFFD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F0DDE-CFE6-6E72-6719-5D6C3CA9B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55D6B6-7ACB-B0A4-1C9C-14984B774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589C0-0F97-71FD-ECA7-198779B5BD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880989-9489-7F63-C366-481150ED9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95AD34-F8EF-4A2D-6244-EAE21724D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00ED-82C2-4C8D-9D84-528FA65A3596}" type="datetime1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48FFE9-4672-7C4E-EBAC-68F76D7C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Frontiers Workshop Nov 12,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D4903-2AA0-EB97-7677-B03EFBC69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0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202B7-4304-CA3E-0C8F-AADC886B9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7CFEB6-DD35-AE5D-5A95-50C18CC8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2D167-2A6F-4397-B866-A2226D7D5D26}" type="datetime1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A937E-0936-7D65-62D5-86C1711CC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Frontiers Workshop Nov 12,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5346F2-88E9-C28D-668E-C2E550DF5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7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CC161F-1151-142A-0819-4657F930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BAC61-88F6-4D94-8602-BE64CB94CBB9}" type="datetime1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8C8451-007B-CE04-9A2A-D8A465374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Frontiers Workshop Nov 12,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BAE4E-BB64-AEB2-24EA-A7400016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0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25ACD-5613-AD4B-DDBB-F3D808E5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45D56-A763-41ED-80D7-A30563CD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5F5D18-3FB1-5565-CB97-12D2D90D8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CD4CB-A958-4AC3-C0BD-DB4E6E4A3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773CF-AC26-4135-BF07-2CD954266BDF}" type="datetime1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73BBD-BAB5-3FD1-B69E-B46D5406C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Frontiers Workshop Nov 12,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EC93D-3111-6848-6D62-7F12BB18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8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C24B-BF53-9C94-885D-EE0C0E792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8970BE-820D-E2AE-6E47-344B75BCF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B1E61-6AC4-661D-96B9-A2A73D2CA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4B7075-9272-8FE8-F7BF-AA8D77B73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5DA79-84DE-49AD-9B2F-C57D58B68F2E}" type="datetime1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FE532-B9D8-A2C4-A7D9-5BAEF6CB4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Frontiers Workshop Nov 12,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E7315-A2FA-BD15-72C4-F1E4A975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49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4D65F9-0F65-062B-A347-C961B18F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40E05-746E-E3A6-24A9-4DD0CC2EC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A5CF7-439C-B8AF-D09C-CCBC36856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A334CE-E93E-45EC-8B96-B5DBAC5C5338}" type="datetime1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C7771-FC83-B337-A2FA-6C26A3B80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SRF Frontiers Workshop Nov 12,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4E102-5481-08BC-6C83-2AC7955B4F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B8F361-76A8-4F95-ABB8-EA708D4D4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3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://accelconf.web.cern.ch/AccelConf/srf2017/papers/thpb069.pdf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14974-8D11-BB1C-ACAF-E5906B48B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ubtitle 36">
            <a:extLst>
              <a:ext uri="{FF2B5EF4-FFF2-40B4-BE49-F238E27FC236}">
                <a16:creationId xmlns:a16="http://schemas.microsoft.com/office/drawing/2014/main" id="{588007D9-3116-BBF9-D9AA-72A2B9733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846" y="3079924"/>
            <a:ext cx="6559241" cy="529861"/>
          </a:xfrm>
        </p:spPr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12" name="Subtitle 36">
            <a:extLst>
              <a:ext uri="{FF2B5EF4-FFF2-40B4-BE49-F238E27FC236}">
                <a16:creationId xmlns:a16="http://schemas.microsoft.com/office/drawing/2014/main" id="{E47DFA32-068D-A07A-AA38-CF0E7BC21F6A}"/>
              </a:ext>
            </a:extLst>
          </p:cNvPr>
          <p:cNvSpPr txBox="1">
            <a:spLocks/>
          </p:cNvSpPr>
          <p:nvPr/>
        </p:nvSpPr>
        <p:spPr>
          <a:xfrm>
            <a:off x="331416" y="3047266"/>
            <a:ext cx="6559241" cy="529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C585AF93-B604-7DE7-5F61-501C5EB2E1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DDC7DE26-7F48-FD09-4FE7-1F847B82F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E457DF6-0116-CFC0-BE2A-705C131F8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367" y="6103595"/>
            <a:ext cx="1595156" cy="50238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54D03B-FBCC-3E24-3682-F86EB22C6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46736">
            <a:off x="9522304" y="482360"/>
            <a:ext cx="2488376" cy="16431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E9F493-459C-8BA7-62D6-45F967574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2514" y="2422240"/>
            <a:ext cx="3324778" cy="44357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BD78378-8413-BA64-31C7-B004831CDB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468630" cy="6860009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CFC599A9-CD6B-58FC-4AF8-097E50655A1B}"/>
              </a:ext>
            </a:extLst>
          </p:cNvPr>
          <p:cNvSpPr txBox="1">
            <a:spLocks/>
          </p:cNvSpPr>
          <p:nvPr/>
        </p:nvSpPr>
        <p:spPr>
          <a:xfrm>
            <a:off x="127644" y="563004"/>
            <a:ext cx="7810217" cy="22519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Pushing the Limits </a:t>
            </a:r>
          </a:p>
          <a:p>
            <a:pPr algn="ctr"/>
            <a:r>
              <a:rPr lang="en-US" sz="4800" dirty="0"/>
              <a:t>of </a:t>
            </a:r>
          </a:p>
          <a:p>
            <a:pPr algn="ctr"/>
            <a:r>
              <a:rPr lang="en-US" sz="4800" dirty="0"/>
              <a:t>Vapor-Diffused </a:t>
            </a:r>
            <a:r>
              <a:rPr lang="en-US" sz="4800" dirty="0" err="1"/>
              <a:t>Nb₃Sn</a:t>
            </a:r>
            <a:r>
              <a:rPr lang="en-US" sz="4800" dirty="0"/>
              <a:t> Cavities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47534594-3134-C564-1D5F-E4A48F1A60E4}"/>
              </a:ext>
            </a:extLst>
          </p:cNvPr>
          <p:cNvSpPr txBox="1">
            <a:spLocks/>
          </p:cNvSpPr>
          <p:nvPr/>
        </p:nvSpPr>
        <p:spPr>
          <a:xfrm>
            <a:off x="2110178" y="4192492"/>
            <a:ext cx="2471573" cy="501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>
                <a:latin typeface="+mn-lt"/>
                <a:cs typeface="+mn-cs"/>
              </a:rPr>
              <a:t>Nov 12, 2025</a:t>
            </a:r>
          </a:p>
          <a:p>
            <a:endParaRPr lang="en-US" dirty="0"/>
          </a:p>
        </p:txBody>
      </p:sp>
      <p:sp>
        <p:nvSpPr>
          <p:cNvPr id="27" name="Text Placeholder 33">
            <a:extLst>
              <a:ext uri="{FF2B5EF4-FFF2-40B4-BE49-F238E27FC236}">
                <a16:creationId xmlns:a16="http://schemas.microsoft.com/office/drawing/2014/main" id="{E5660178-E363-DCCA-7C42-63BE91105D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1407" y="3662631"/>
            <a:ext cx="3183394" cy="529861"/>
          </a:xfrm>
        </p:spPr>
        <p:txBody>
          <a:bodyPr/>
          <a:lstStyle/>
          <a:p>
            <a:r>
              <a:rPr lang="en-US" dirty="0"/>
              <a:t>Uttar Pudasaini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322793-63D5-153D-BD5A-B0B97FBA69BD}"/>
              </a:ext>
            </a:extLst>
          </p:cNvPr>
          <p:cNvSpPr txBox="1"/>
          <p:nvPr/>
        </p:nvSpPr>
        <p:spPr>
          <a:xfrm>
            <a:off x="9644953" y="1469046"/>
            <a:ext cx="99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10F5A33-0B83-FF5F-E2AF-3DE5E8A0624D}"/>
              </a:ext>
            </a:extLst>
          </p:cNvPr>
          <p:cNvCxnSpPr>
            <a:cxnSpLocks/>
          </p:cNvCxnSpPr>
          <p:nvPr/>
        </p:nvCxnSpPr>
        <p:spPr>
          <a:xfrm flipH="1" flipV="1">
            <a:off x="10922418" y="4871831"/>
            <a:ext cx="340528" cy="2432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B92CD25-C613-F189-4511-42DC50714084}"/>
              </a:ext>
            </a:extLst>
          </p:cNvPr>
          <p:cNvSpPr txBox="1"/>
          <p:nvPr/>
        </p:nvSpPr>
        <p:spPr>
          <a:xfrm>
            <a:off x="11033685" y="5117123"/>
            <a:ext cx="1030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Nb Cavity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446705E-B8A3-E6F6-A09D-BCADCE5E428E}"/>
              </a:ext>
            </a:extLst>
          </p:cNvPr>
          <p:cNvSpPr txBox="1"/>
          <p:nvPr/>
        </p:nvSpPr>
        <p:spPr>
          <a:xfrm>
            <a:off x="9999567" y="5030092"/>
            <a:ext cx="1030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Sn Vapor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D03378F-E3D7-E1A7-6BA4-4466AFA563AA}"/>
              </a:ext>
            </a:extLst>
          </p:cNvPr>
          <p:cNvSpPr txBox="1"/>
          <p:nvPr/>
        </p:nvSpPr>
        <p:spPr>
          <a:xfrm>
            <a:off x="9999567" y="4258651"/>
            <a:ext cx="99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C87F4DE-4239-CDA8-4435-C1573C4260B3}"/>
              </a:ext>
            </a:extLst>
          </p:cNvPr>
          <p:cNvCxnSpPr>
            <a:cxnSpLocks/>
          </p:cNvCxnSpPr>
          <p:nvPr/>
        </p:nvCxnSpPr>
        <p:spPr>
          <a:xfrm flipH="1">
            <a:off x="9398977" y="4437726"/>
            <a:ext cx="6570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3B00C98-CEB6-F7F7-E119-1564C27B8FDE}"/>
              </a:ext>
            </a:extLst>
          </p:cNvPr>
          <p:cNvCxnSpPr>
            <a:cxnSpLocks/>
          </p:cNvCxnSpPr>
          <p:nvPr/>
        </p:nvCxnSpPr>
        <p:spPr>
          <a:xfrm>
            <a:off x="10766492" y="4460903"/>
            <a:ext cx="59317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631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27A78-EAFE-0A35-2055-4E3AD6BD4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516543-DBF3-745B-4AE2-707786D06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Frontiers Workshop Nov 12,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B3BE5A-5511-021E-3AC0-BCE54E7D5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8CEAF7-596F-EDD1-B518-CE567AB6C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47" y="13734"/>
            <a:ext cx="11044707" cy="678664"/>
          </a:xfrm>
        </p:spPr>
        <p:txBody>
          <a:bodyPr/>
          <a:lstStyle/>
          <a:p>
            <a:r>
              <a:rPr lang="en-US" dirty="0"/>
              <a:t>Non-stoichiometric Defects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F11087-796D-BC31-391A-3BAF6CEBCD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14" r="7237"/>
          <a:stretch>
            <a:fillRect/>
          </a:stretch>
        </p:blipFill>
        <p:spPr>
          <a:xfrm>
            <a:off x="74969" y="860040"/>
            <a:ext cx="4681003" cy="4668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8F3883-3917-D8EF-7C59-9D8A7BE07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430" y="3254502"/>
            <a:ext cx="3264794" cy="23644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DE0A75-0A1F-EEC4-9755-5EFF8C293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755" y="827532"/>
            <a:ext cx="5639289" cy="21490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094CDF-2D6B-FEEC-5D21-3141EC892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40" y="5618933"/>
            <a:ext cx="4468863" cy="1239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280E44-A46D-8434-008D-F81CB847BE75}"/>
              </a:ext>
            </a:extLst>
          </p:cNvPr>
          <p:cNvSpPr txBox="1"/>
          <p:nvPr/>
        </p:nvSpPr>
        <p:spPr>
          <a:xfrm>
            <a:off x="170648" y="767731"/>
            <a:ext cx="4306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Atom-probe Tomography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1C20E9-A861-4F01-5AC7-E532A6421AE6}"/>
              </a:ext>
            </a:extLst>
          </p:cNvPr>
          <p:cNvSpPr txBox="1"/>
          <p:nvPr/>
        </p:nvSpPr>
        <p:spPr>
          <a:xfrm>
            <a:off x="221291" y="3426643"/>
            <a:ext cx="2696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Line profile across GB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AF968C-F471-DDD9-74A5-9A2CED77C0DB}"/>
              </a:ext>
            </a:extLst>
          </p:cNvPr>
          <p:cNvGrpSpPr/>
          <p:nvPr/>
        </p:nvGrpSpPr>
        <p:grpSpPr>
          <a:xfrm>
            <a:off x="8321918" y="3111692"/>
            <a:ext cx="3795113" cy="2790247"/>
            <a:chOff x="6475653" y="4285684"/>
            <a:chExt cx="3672477" cy="258313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FE5FF8-5D03-F005-DE7B-3DC840C70330}"/>
                </a:ext>
              </a:extLst>
            </p:cNvPr>
            <p:cNvSpPr txBox="1"/>
            <p:nvPr/>
          </p:nvSpPr>
          <p:spPr>
            <a:xfrm>
              <a:off x="6557010" y="5957038"/>
              <a:ext cx="3591120" cy="9117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fr-FR" sz="800" dirty="0">
                  <a:solidFill>
                    <a:srgbClr val="0070C0"/>
                  </a:solidFill>
                </a:rPr>
                <a:t>C. Becker et. al . </a:t>
              </a:r>
              <a:r>
                <a:rPr lang="en-US" sz="800" dirty="0">
                  <a:solidFill>
                    <a:srgbClr val="0070C0"/>
                  </a:solidFill>
                </a:rPr>
                <a:t> " Analysis of Nb3Sn surface layers for superconducting radio frequency cavity applications "</a:t>
              </a:r>
              <a:r>
                <a:rPr lang="fr-FR" sz="800" dirty="0">
                  <a:solidFill>
                    <a:srgbClr val="0070C0"/>
                  </a:solidFill>
                </a:rPr>
                <a:t> </a:t>
              </a:r>
              <a:r>
                <a:rPr lang="fr-FR" sz="800" dirty="0" err="1">
                  <a:solidFill>
                    <a:srgbClr val="0070C0"/>
                  </a:solidFill>
                </a:rPr>
                <a:t>Appl</a:t>
              </a:r>
              <a:r>
                <a:rPr lang="fr-FR" sz="800" dirty="0">
                  <a:solidFill>
                    <a:srgbClr val="0070C0"/>
                  </a:solidFill>
                </a:rPr>
                <a:t>. Phys. </a:t>
              </a:r>
              <a:r>
                <a:rPr lang="fr-FR" sz="800" dirty="0" err="1">
                  <a:solidFill>
                    <a:srgbClr val="0070C0"/>
                  </a:solidFill>
                </a:rPr>
                <a:t>Lett</a:t>
              </a:r>
              <a:r>
                <a:rPr lang="fr-FR" sz="800" dirty="0">
                  <a:solidFill>
                    <a:srgbClr val="0070C0"/>
                  </a:solidFill>
                </a:rPr>
                <a:t>. 106, 082602 (2015)</a:t>
              </a:r>
            </a:p>
            <a:p>
              <a:pPr algn="l" fontAlgn="base"/>
              <a:r>
                <a:rPr lang="fr-FR" sz="800" dirty="0">
                  <a:solidFill>
                    <a:srgbClr val="0070C0"/>
                  </a:solidFill>
                </a:rPr>
                <a:t>D. Hall </a:t>
              </a:r>
              <a:r>
                <a:rPr lang="en-US" sz="800" dirty="0">
                  <a:solidFill>
                    <a:srgbClr val="0070C0"/>
                  </a:solidFill>
                </a:rPr>
                <a:t>“New insights into the limitations on the efficiency and achievable gradients in Nb3Sn SRF cavities”</a:t>
              </a:r>
              <a:endParaRPr lang="fr-FR" sz="800" dirty="0">
                <a:solidFill>
                  <a:srgbClr val="0070C0"/>
                </a:solidFill>
              </a:endParaRPr>
            </a:p>
            <a:p>
              <a:pPr algn="l" fontAlgn="base"/>
              <a:r>
                <a:rPr lang="en-US" sz="800" dirty="0">
                  <a:solidFill>
                    <a:srgbClr val="0070C0"/>
                  </a:solidFill>
                </a:rPr>
                <a:t>Dissertation. Cornell University 2017.</a:t>
              </a:r>
              <a:endParaRPr lang="fr-FR" sz="800" dirty="0">
                <a:solidFill>
                  <a:srgbClr val="0070C0"/>
                </a:solidFill>
              </a:endParaRPr>
            </a:p>
            <a:p>
              <a:pPr algn="l" fontAlgn="base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10B788F-EE17-4B62-3DD4-938DA4CA3CF8}"/>
                </a:ext>
              </a:extLst>
            </p:cNvPr>
            <p:cNvGrpSpPr/>
            <p:nvPr/>
          </p:nvGrpSpPr>
          <p:grpSpPr>
            <a:xfrm>
              <a:off x="6475653" y="4285684"/>
              <a:ext cx="3388085" cy="1675788"/>
              <a:chOff x="6475653" y="4285684"/>
              <a:chExt cx="3388085" cy="1675788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1A91D6-5F5D-F4CE-19E2-3B83B1369DB0}"/>
                  </a:ext>
                </a:extLst>
              </p:cNvPr>
              <p:cNvSpPr txBox="1"/>
              <p:nvPr/>
            </p:nvSpPr>
            <p:spPr>
              <a:xfrm>
                <a:off x="6475653" y="4285684"/>
                <a:ext cx="3388085" cy="199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sz="800" dirty="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114D5E0-5386-0189-CCC9-0CB25629C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b="9909"/>
              <a:stretch>
                <a:fillRect/>
              </a:stretch>
            </p:blipFill>
            <p:spPr>
              <a:xfrm>
                <a:off x="6630277" y="4753745"/>
                <a:ext cx="2855975" cy="1207727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F5E76175-D308-AC84-009F-00FEB3C362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724585" y="5049693"/>
                <a:ext cx="266735" cy="39233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50C6548-3B5F-464A-D2E5-74896381A3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59258" y="5565108"/>
                <a:ext cx="298695" cy="30605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47118F-04F8-BC3B-6656-9B2B373DA733}"/>
                  </a:ext>
                </a:extLst>
              </p:cNvPr>
              <p:cNvSpPr txBox="1"/>
              <p:nvPr/>
            </p:nvSpPr>
            <p:spPr>
              <a:xfrm>
                <a:off x="6700288" y="5414402"/>
                <a:ext cx="6514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70C0"/>
                    </a:solidFill>
                  </a:rPr>
                  <a:t>Nb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4ED75B-82DC-F0D3-FAA0-3D11DF0C45B5}"/>
                  </a:ext>
                </a:extLst>
              </p:cNvPr>
              <p:cNvSpPr txBox="1"/>
              <p:nvPr/>
            </p:nvSpPr>
            <p:spPr>
              <a:xfrm>
                <a:off x="7113032" y="5637103"/>
                <a:ext cx="6514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70C0"/>
                    </a:solidFill>
                  </a:rPr>
                  <a:t>Nb</a:t>
                </a:r>
                <a:r>
                  <a:rPr lang="en-US" sz="1200" baseline="-25000" dirty="0">
                    <a:solidFill>
                      <a:srgbClr val="0070C0"/>
                    </a:solidFill>
                  </a:rPr>
                  <a:t>3</a:t>
                </a:r>
                <a:r>
                  <a:rPr lang="en-US" sz="1200" dirty="0">
                    <a:solidFill>
                      <a:srgbClr val="0070C0"/>
                    </a:solidFill>
                  </a:rPr>
                  <a:t>Sn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4045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53B858-D983-01A9-BF85-D52204DD0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Frontiers Workshop Nov 12,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AD9AC1-695A-8680-21BD-EB50473A0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3ED2F5-0111-7D4F-2552-771FE33C0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2" y="40518"/>
            <a:ext cx="11044707" cy="678664"/>
          </a:xfrm>
        </p:spPr>
        <p:txBody>
          <a:bodyPr/>
          <a:lstStyle/>
          <a:p>
            <a:r>
              <a:rPr lang="en-US" dirty="0"/>
              <a:t>Pushing Limits Further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B71185-7F8B-4586-2106-BA75CCCB5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993" y="887396"/>
            <a:ext cx="7332679" cy="5443196"/>
          </a:xfrm>
        </p:spPr>
        <p:txBody>
          <a:bodyPr/>
          <a:lstStyle/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ptos Display "/>
                <a:cs typeface="Arial" panose="020B0604020202020204" pitchFamily="34" charset="0"/>
              </a:rPr>
              <a:t>Elucidate </a:t>
            </a:r>
            <a:r>
              <a:rPr lang="en-US" altLang="en-US" sz="2200" dirty="0" err="1">
                <a:latin typeface="Aptos Display "/>
                <a:cs typeface="Arial" panose="020B0604020202020204" pitchFamily="34" charset="0"/>
              </a:rPr>
              <a:t>Nb₃Sn</a:t>
            </a:r>
            <a:r>
              <a:rPr lang="en-US" altLang="en-US" sz="2200" dirty="0">
                <a:latin typeface="Aptos Display "/>
                <a:cs typeface="Arial" panose="020B0604020202020204" pitchFamily="34" charset="0"/>
              </a:rPr>
              <a:t> growth mechanisms in vapor diffusion coatings as a function of process parameters</a:t>
            </a:r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ptos Display "/>
                <a:cs typeface="Arial" panose="020B0604020202020204" pitchFamily="34" charset="0"/>
              </a:rPr>
              <a:t>Correlate material properties with RF performance to optimize coating parameters</a:t>
            </a:r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ptos Display "/>
                <a:cs typeface="Arial" panose="020B0604020202020204" pitchFamily="34" charset="0"/>
              </a:rPr>
              <a:t>Develop a feedback-driven coating growth model adaptable to arbitrary cavity geometries</a:t>
            </a:r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ptos Display "/>
                <a:cs typeface="Arial" panose="020B0604020202020204" pitchFamily="34" charset="0"/>
              </a:rPr>
              <a:t>Develop post-processing techniques for surface topography management</a:t>
            </a:r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ptos Display "/>
                <a:cs typeface="Arial" panose="020B0604020202020204" pitchFamily="34" charset="0"/>
              </a:rPr>
              <a:t>Study grain boundary structures and composition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00" dirty="0">
              <a:latin typeface="Aptos Display "/>
              <a:cs typeface="Arial" panose="020B0604020202020204" pitchFamily="34" charset="0"/>
            </a:endParaRPr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Aptos Display 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025D7-B9F1-248A-88C2-4BBD3F083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3171" y="719182"/>
            <a:ext cx="4318081" cy="288231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2EA13F-504A-4DEF-8492-3B6CFBF8F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029" y="3811192"/>
            <a:ext cx="2252893" cy="2159412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DBADB94-1932-76BE-EF1C-18E263D74F02}"/>
              </a:ext>
            </a:extLst>
          </p:cNvPr>
          <p:cNvSpPr txBox="1">
            <a:spLocks/>
          </p:cNvSpPr>
          <p:nvPr/>
        </p:nvSpPr>
        <p:spPr>
          <a:xfrm>
            <a:off x="9826487" y="3885364"/>
            <a:ext cx="1904765" cy="1858313"/>
          </a:xfrm>
          <a:prstGeom prst="rect">
            <a:avLst/>
          </a:prstGeom>
          <a:solidFill>
            <a:srgbClr val="009999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Stochiometry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Morphology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Layer thickness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Uniformity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FCDDE3-7A43-78EB-7F00-E4BEC7E455EB}"/>
              </a:ext>
            </a:extLst>
          </p:cNvPr>
          <p:cNvCxnSpPr>
            <a:cxnSpLocks/>
          </p:cNvCxnSpPr>
          <p:nvPr/>
        </p:nvCxnSpPr>
        <p:spPr>
          <a:xfrm flipH="1">
            <a:off x="10036629" y="2133600"/>
            <a:ext cx="272142" cy="0"/>
          </a:xfrm>
          <a:prstGeom prst="straightConnector1">
            <a:avLst/>
          </a:prstGeom>
          <a:ln w="28575">
            <a:solidFill>
              <a:srgbClr val="99CC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391C5AC-1359-5143-73F9-140D375D5F87}"/>
              </a:ext>
            </a:extLst>
          </p:cNvPr>
          <p:cNvCxnSpPr>
            <a:cxnSpLocks/>
          </p:cNvCxnSpPr>
          <p:nvPr/>
        </p:nvCxnSpPr>
        <p:spPr>
          <a:xfrm flipH="1">
            <a:off x="8665029" y="2133600"/>
            <a:ext cx="283028" cy="0"/>
          </a:xfrm>
          <a:prstGeom prst="straightConnector1">
            <a:avLst/>
          </a:prstGeom>
          <a:ln w="28575">
            <a:solidFill>
              <a:srgbClr val="00999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17EDA6-C44C-2E2A-4D7E-905E6808E831}"/>
              </a:ext>
            </a:extLst>
          </p:cNvPr>
          <p:cNvCxnSpPr>
            <a:cxnSpLocks/>
          </p:cNvCxnSpPr>
          <p:nvPr/>
        </p:nvCxnSpPr>
        <p:spPr>
          <a:xfrm>
            <a:off x="7750629" y="2242457"/>
            <a:ext cx="326346" cy="16056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D8C666A-187C-2B79-99F0-B11DB1D95B53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9982425" y="2142815"/>
            <a:ext cx="796445" cy="17425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47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BFEFAD-20A3-6540-F9F3-0C363403B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Frontiers Workshop Nov 12,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1EB2D-9372-8E7B-B79B-5EE0F548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6DB43F-989C-4A6C-2295-C13FF417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308034"/>
            <a:ext cx="11044707" cy="678664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32493-E77C-D449-FB3D-72D865C93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212928"/>
            <a:ext cx="11044706" cy="4891433"/>
          </a:xfrm>
        </p:spPr>
        <p:txBody>
          <a:bodyPr/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Vapor diffusion is the leading fabrication method for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Nb₃Sn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cavities and will likely remain dominant.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Process improvements targeting identified defects have improved vapor-diffused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Nb₃Sn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performance, yet still short of their full potential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Performance gains hinge on addressing and avoiding material “defects” via process optimization, requiring broadened </a:t>
            </a:r>
            <a:r>
              <a:rPr lang="en-US" sz="2400" dirty="0">
                <a:latin typeface="+mj-lt"/>
              </a:rPr>
              <a:t>R&amp;D efforts for full realization.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Aptos Display 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Aptos Display 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865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1B212-7097-3434-D232-AB9240D1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27"/>
            <a:ext cx="12192000" cy="1802898"/>
          </a:xfrm>
        </p:spPr>
        <p:txBody>
          <a:bodyPr/>
          <a:lstStyle/>
          <a:p>
            <a:pPr algn="ctr"/>
            <a:r>
              <a:rPr lang="en-US" sz="4000" b="1" i="1" dirty="0"/>
              <a:t>Thank you for your attention!</a:t>
            </a:r>
            <a:br>
              <a:rPr lang="en-US" sz="4000" b="1" i="1" dirty="0"/>
            </a:br>
            <a:br>
              <a:rPr lang="en-US" sz="4000" b="1" i="1" dirty="0"/>
            </a:br>
            <a:r>
              <a:rPr lang="en-US" sz="4000" b="1" i="1" dirty="0"/>
              <a:t>Questions?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47FE32D4-C9B3-D0A9-FD2E-337A36BE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</p:spPr>
        <p:txBody>
          <a:bodyPr/>
          <a:lstStyle/>
          <a:p>
            <a:r>
              <a:rPr lang="en-US"/>
              <a:t>SRF Frontiers Workshop Nov 12,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1AC2BB-089C-B009-25F4-8AB06C02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619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159E5-CCF0-67EF-E413-59E9EA739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9CC25-85D4-DCB5-BE82-1234866A2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Frontiers Workshop Nov 12,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57319-A9EF-6840-6685-0A967974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659141-9123-49B8-459B-EEEAA2C06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4" y="194699"/>
            <a:ext cx="11044707" cy="67866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2ECD7B-8C5C-5A61-EF34-A54E0E68C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5363" y="1029811"/>
            <a:ext cx="11578106" cy="4798378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latin typeface="+mj-lt"/>
              </a:rPr>
              <a:t>Vapor Diffusion Coating of Nb</a:t>
            </a:r>
            <a:r>
              <a:rPr lang="en-US" sz="2500" baseline="-25000" dirty="0">
                <a:latin typeface="+mj-lt"/>
              </a:rPr>
              <a:t>3</a:t>
            </a:r>
            <a:r>
              <a:rPr lang="en-US" sz="2500" dirty="0">
                <a:latin typeface="+mj-lt"/>
              </a:rPr>
              <a:t>Sn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latin typeface="+mj-lt"/>
              </a:rPr>
              <a:t>State-of-the-art Cavity Performance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latin typeface="+mj-lt"/>
              </a:rPr>
              <a:t>Performance-limiting Factors and Mitigation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latin typeface="+mj-lt"/>
              </a:rPr>
              <a:t>Pushing Further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latin typeface="+mj-lt"/>
              </a:rPr>
              <a:t>Summary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33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CB82A-9144-7B55-C945-6EE03A4BC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1A15AB-C7BC-0172-4AD7-D1494A1A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44707" cy="678664"/>
          </a:xfrm>
        </p:spPr>
        <p:txBody>
          <a:bodyPr/>
          <a:lstStyle/>
          <a:p>
            <a:r>
              <a:rPr lang="en-US" dirty="0"/>
              <a:t>Sn Vapor Diffusion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0C9D0D2E-ED82-F7F7-8B0B-FD34B4D55565}"/>
              </a:ext>
            </a:extLst>
          </p:cNvPr>
          <p:cNvSpPr txBox="1">
            <a:spLocks/>
          </p:cNvSpPr>
          <p:nvPr/>
        </p:nvSpPr>
        <p:spPr>
          <a:xfrm>
            <a:off x="4012259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SRF Frontiers Workshop Nov 12,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AC0358-E04E-C991-AEBE-CDC120743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45" y="900526"/>
            <a:ext cx="2655308" cy="339530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1C72ECA-90F0-55EA-9A61-80B36BA6727E}"/>
              </a:ext>
            </a:extLst>
          </p:cNvPr>
          <p:cNvSpPr txBox="1">
            <a:spLocks/>
          </p:cNvSpPr>
          <p:nvPr/>
        </p:nvSpPr>
        <p:spPr>
          <a:xfrm>
            <a:off x="423338" y="4271700"/>
            <a:ext cx="7166638" cy="20911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000" dirty="0">
                <a:latin typeface="Aptos (Body)"/>
                <a:cs typeface="+mn-cs"/>
              </a:rPr>
              <a:t>Since the 1970s: revived and refining</a:t>
            </a:r>
          </a:p>
          <a:p>
            <a:pPr marL="342900" indent="-342900"/>
            <a:r>
              <a:rPr lang="en-US" sz="2000" dirty="0">
                <a:latin typeface="Aptos (Body)"/>
                <a:cs typeface="+mn-cs"/>
              </a:rPr>
              <a:t>Create Sn-vapor  and transfer to the interior surface of Nb cavity</a:t>
            </a:r>
          </a:p>
          <a:p>
            <a:pPr marL="342900" indent="-342900"/>
            <a:r>
              <a:rPr lang="en-US" sz="2000" dirty="0">
                <a:latin typeface="Aptos (Body)"/>
                <a:cs typeface="+mn-cs"/>
              </a:rPr>
              <a:t>So far ‘THE’  technique to produce practical Nb</a:t>
            </a:r>
            <a:r>
              <a:rPr lang="en-US" sz="2000" baseline="-25000" dirty="0">
                <a:latin typeface="Aptos (Body)"/>
                <a:cs typeface="+mn-cs"/>
              </a:rPr>
              <a:t>3</a:t>
            </a:r>
            <a:r>
              <a:rPr lang="en-US" sz="2000" dirty="0">
                <a:latin typeface="Aptos (Body)"/>
                <a:cs typeface="+mn-cs"/>
              </a:rPr>
              <a:t>Sn cavities</a:t>
            </a:r>
          </a:p>
          <a:p>
            <a:pPr marL="342900" indent="-342900"/>
            <a:r>
              <a:rPr lang="en-US" sz="2000" dirty="0">
                <a:latin typeface="Aptos (Body)"/>
                <a:cs typeface="+mn-cs"/>
              </a:rPr>
              <a:t>“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ptos (Body)"/>
                <a:cs typeface="+mn-cs"/>
              </a:rPr>
              <a:t>Wuppertal</a:t>
            </a:r>
            <a:r>
              <a:rPr lang="en-US" sz="2000" dirty="0">
                <a:latin typeface="Aptos (Body)"/>
                <a:cs typeface="+mn-cs"/>
              </a:rPr>
              <a:t>” or “Siemens” configuration </a:t>
            </a:r>
            <a:r>
              <a:rPr lang="en-US" sz="2000" dirty="0">
                <a:latin typeface="Aptos (Body)"/>
              </a:rPr>
              <a:t> 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3F0D5F14-13DC-2CE0-B95A-B48BF06AC663}"/>
              </a:ext>
            </a:extLst>
          </p:cNvPr>
          <p:cNvSpPr/>
          <p:nvPr/>
        </p:nvSpPr>
        <p:spPr>
          <a:xfrm>
            <a:off x="938559" y="6220139"/>
            <a:ext cx="1346740" cy="374884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w/ Secondary heater for Sn source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B79C4B5-CBA2-FFD3-9E59-7083A91033E6}"/>
              </a:ext>
            </a:extLst>
          </p:cNvPr>
          <p:cNvGrpSpPr/>
          <p:nvPr/>
        </p:nvGrpSpPr>
        <p:grpSpPr>
          <a:xfrm>
            <a:off x="7824902" y="4517698"/>
            <a:ext cx="3378411" cy="2007653"/>
            <a:chOff x="7706364" y="4517698"/>
            <a:chExt cx="3378411" cy="2007653"/>
          </a:xfrm>
        </p:grpSpPr>
        <p:pic>
          <p:nvPicPr>
            <p:cNvPr id="14" name="Picture 13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78E8AE6B-66DF-C706-4462-0DDD9332C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66"/>
            <a:stretch/>
          </p:blipFill>
          <p:spPr>
            <a:xfrm>
              <a:off x="7706364" y="4517698"/>
              <a:ext cx="1484528" cy="20076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CA35BA2-D8E0-DB60-CEEF-34FBCE526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3000" contrast="9000"/>
                      </a14:imgEffect>
                    </a14:imgLayer>
                  </a14:imgProps>
                </a:ext>
              </a:extLst>
            </a:blip>
            <a:srcRect t="4126" r="48962"/>
            <a:stretch/>
          </p:blipFill>
          <p:spPr>
            <a:xfrm>
              <a:off x="9284674" y="4527668"/>
              <a:ext cx="1800101" cy="198771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E3A2AA6-CA9B-59B4-3D2D-ECFF9D3F6CA1}"/>
              </a:ext>
            </a:extLst>
          </p:cNvPr>
          <p:cNvGrpSpPr/>
          <p:nvPr/>
        </p:nvGrpSpPr>
        <p:grpSpPr>
          <a:xfrm>
            <a:off x="4572428" y="495161"/>
            <a:ext cx="6411164" cy="3731797"/>
            <a:chOff x="3665825" y="408511"/>
            <a:chExt cx="6411164" cy="373179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A79D89-C7BF-2ABD-7C25-ADE148F95305}"/>
                </a:ext>
              </a:extLst>
            </p:cNvPr>
            <p:cNvGrpSpPr/>
            <p:nvPr/>
          </p:nvGrpSpPr>
          <p:grpSpPr>
            <a:xfrm>
              <a:off x="3665825" y="882754"/>
              <a:ext cx="3713056" cy="3257554"/>
              <a:chOff x="4922903" y="678664"/>
              <a:chExt cx="3713056" cy="325755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797243B-5218-490C-4876-CA29CD316627}"/>
                  </a:ext>
                </a:extLst>
              </p:cNvPr>
              <p:cNvGrpSpPr/>
              <p:nvPr/>
            </p:nvGrpSpPr>
            <p:grpSpPr>
              <a:xfrm>
                <a:off x="4922903" y="678664"/>
                <a:ext cx="3713056" cy="3257554"/>
                <a:chOff x="4058715" y="807009"/>
                <a:chExt cx="3556487" cy="2976489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F098CDE-566F-941A-BB83-175398D930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687"/>
                <a:stretch/>
              </p:blipFill>
              <p:spPr>
                <a:xfrm>
                  <a:off x="4058715" y="807009"/>
                  <a:ext cx="3556487" cy="2976489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E8FF10D4-0734-3F0E-EB14-A3D38475DCA4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3333629" y="1954406"/>
                      <a:ext cx="1985179" cy="2769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ne-NP" sz="1200" cap="all" dirty="0">
                          <a:solidFill>
                            <a:srgbClr val="212121"/>
                          </a:solidFill>
                          <a:latin typeface="Arial" panose="020B0604020202020204" pitchFamily="34" charset="0"/>
                        </a:rPr>
                        <a:t>Temperature</a:t>
                      </a:r>
                      <a:r>
                        <a:rPr lang="ne-NP" sz="1200" dirty="0">
                          <a:solidFill>
                            <a:srgbClr val="212121"/>
                          </a:solidFill>
                          <a:latin typeface="Arial" panose="020B0604020202020204" pitchFamily="34" charset="0"/>
                        </a:rPr>
                        <a:t> (</a:t>
                      </a:r>
                      <a14:m>
                        <m:oMath xmlns:m="http://schemas.openxmlformats.org/officeDocument/2006/math">
                          <m:r>
                            <a:rPr lang="ne-NP" sz="1200" b="0" i="1" smtClean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  <m:t>° </m:t>
                          </m:r>
                          <m:r>
                            <a:rPr lang="ne-NP" sz="1200" b="0" i="1" smtClean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ne-NP" sz="1200" b="0" i="1" smtClean="0">
                              <a:solidFill>
                                <a:srgbClr val="21212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endParaRPr lang="en-US" sz="1200" dirty="0">
                        <a:solidFill>
                          <a:srgbClr val="2121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E8FF10D4-0734-3F0E-EB14-A3D38475DCA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3333629" y="1954406"/>
                      <a:ext cx="1985179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6383" r="-14894" b="-28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E842B82-823A-0584-A9A0-5458A390F89A}"/>
                  </a:ext>
                </a:extLst>
              </p:cNvPr>
              <p:cNvSpPr/>
              <p:nvPr/>
            </p:nvSpPr>
            <p:spPr>
              <a:xfrm>
                <a:off x="5909406" y="2307441"/>
                <a:ext cx="536331" cy="202223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ot"/>
                  </a:ln>
                  <a:noFill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F41CEC8-C9D6-1B8F-5B34-25DF7B4DC712}"/>
                  </a:ext>
                </a:extLst>
              </p:cNvPr>
              <p:cNvSpPr/>
              <p:nvPr/>
            </p:nvSpPr>
            <p:spPr>
              <a:xfrm>
                <a:off x="6243100" y="1162535"/>
                <a:ext cx="757998" cy="202223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ot"/>
                  </a:ln>
                  <a:noFill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1659D5-127F-975C-525E-025BFF2817BA}"/>
                  </a:ext>
                </a:extLst>
              </p:cNvPr>
              <p:cNvSpPr txBox="1"/>
              <p:nvPr/>
            </p:nvSpPr>
            <p:spPr>
              <a:xfrm>
                <a:off x="5964677" y="2487501"/>
                <a:ext cx="84592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Nucleation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CFA8B8-06D9-7259-405D-FD2766216913}"/>
                  </a:ext>
                </a:extLst>
              </p:cNvPr>
              <p:cNvSpPr txBox="1"/>
              <p:nvPr/>
            </p:nvSpPr>
            <p:spPr>
              <a:xfrm>
                <a:off x="6305163" y="1371683"/>
                <a:ext cx="63387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Growth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DF5E36-30DB-D8B9-0F0D-C5300A694A2D}"/>
                </a:ext>
              </a:extLst>
            </p:cNvPr>
            <p:cNvPicPr/>
            <p:nvPr/>
          </p:nvPicPr>
          <p:blipFill rotWithShape="1">
            <a:blip r:embed="rId8" cstate="print"/>
            <a:srcRect l="52259" t="50836" r="1107" b="1054"/>
            <a:stretch/>
          </p:blipFill>
          <p:spPr bwMode="auto">
            <a:xfrm>
              <a:off x="7666518" y="408511"/>
              <a:ext cx="2410471" cy="162990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</p:pic>
        <p:sp>
          <p:nvSpPr>
            <p:cNvPr id="23" name="Star: 5 Points 22">
              <a:extLst>
                <a:ext uri="{FF2B5EF4-FFF2-40B4-BE49-F238E27FC236}">
                  <a16:creationId xmlns:a16="http://schemas.microsoft.com/office/drawing/2014/main" id="{46B29175-591B-6D24-484E-6564875E6CA7}"/>
                </a:ext>
              </a:extLst>
            </p:cNvPr>
            <p:cNvSpPr/>
            <p:nvPr/>
          </p:nvSpPr>
          <p:spPr>
            <a:xfrm>
              <a:off x="4918110" y="2523069"/>
              <a:ext cx="93213" cy="109444"/>
            </a:xfrm>
            <a:prstGeom prst="star5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14D6FAFB-1BE1-92B3-09BD-738A22DFDA98}"/>
                </a:ext>
              </a:extLst>
            </p:cNvPr>
            <p:cNvSpPr/>
            <p:nvPr/>
          </p:nvSpPr>
          <p:spPr>
            <a:xfrm>
              <a:off x="5197509" y="1405467"/>
              <a:ext cx="93213" cy="10944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39E43E-0C2D-04B4-C6BB-3BAEBB98ECC1}"/>
                </a:ext>
              </a:extLst>
            </p:cNvPr>
            <p:cNvGrpSpPr/>
            <p:nvPr/>
          </p:nvGrpSpPr>
          <p:grpSpPr>
            <a:xfrm>
              <a:off x="7644663" y="2442653"/>
              <a:ext cx="2410471" cy="1565743"/>
              <a:chOff x="8166673" y="531542"/>
              <a:chExt cx="2410471" cy="1565743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E0187D55-B2D4-9154-1AA3-8633B57F029D}"/>
                  </a:ext>
                </a:extLst>
              </p:cNvPr>
              <p:cNvPicPr/>
              <p:nvPr/>
            </p:nvPicPr>
            <p:blipFill rotWithShape="1">
              <a:blip r:embed="rId8" cstate="print"/>
              <a:srcRect r="50648" b="50538"/>
              <a:stretch>
                <a:fillRect/>
              </a:stretch>
            </p:blipFill>
            <p:spPr bwMode="auto">
              <a:xfrm>
                <a:off x="8166673" y="531542"/>
                <a:ext cx="2410471" cy="1565743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  <a:prstDash val="dash"/>
                <a:miter lim="800000"/>
                <a:headEnd/>
                <a:tailEnd/>
              </a:ln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4987034-4145-E274-7532-634DEF95DAAB}"/>
                  </a:ext>
                </a:extLst>
              </p:cNvPr>
              <p:cNvSpPr txBox="1"/>
              <p:nvPr/>
            </p:nvSpPr>
            <p:spPr>
              <a:xfrm>
                <a:off x="9513864" y="1357175"/>
                <a:ext cx="4514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FF00"/>
                    </a:solidFill>
                  </a:rPr>
                  <a:t>Sn 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F4867D50-0E3B-F0EF-D9DA-6F28F0E5F094}"/>
                  </a:ext>
                </a:extLst>
              </p:cNvPr>
              <p:cNvCxnSpPr/>
              <p:nvPr/>
            </p:nvCxnSpPr>
            <p:spPr>
              <a:xfrm flipV="1">
                <a:off x="9801501" y="1203757"/>
                <a:ext cx="163766" cy="263979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4D0C416C-88D0-5F82-14D0-5A2D932FA7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01501" y="1519964"/>
                <a:ext cx="315664" cy="148659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BECE5C4-B532-6C78-70C6-DE0CA557E7C7}"/>
                </a:ext>
              </a:extLst>
            </p:cNvPr>
            <p:cNvCxnSpPr/>
            <p:nvPr/>
          </p:nvCxnSpPr>
          <p:spPr>
            <a:xfrm>
              <a:off x="5244115" y="2612642"/>
              <a:ext cx="2325085" cy="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7425582-C35B-392A-5E6D-64F7D980118E}"/>
                </a:ext>
              </a:extLst>
            </p:cNvPr>
            <p:cNvCxnSpPr>
              <a:cxnSpLocks/>
            </p:cNvCxnSpPr>
            <p:nvPr/>
          </p:nvCxnSpPr>
          <p:spPr>
            <a:xfrm>
              <a:off x="5774720" y="1473383"/>
              <a:ext cx="188584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822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5DBB15-BA51-DE8B-292D-4CCE212B4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685FE98-F7F5-1D78-7BED-131B215B5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64" y="5777049"/>
            <a:ext cx="11772189" cy="61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U.Pudasaini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 al. “Managing Sn-Supply to Tune Surface Characteristics of Vapor-Diffusion Coating of Nb</a:t>
            </a:r>
            <a:r>
              <a:rPr kumimoji="0" lang="en-US" altLang="en-US" sz="8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Sn”, presented at the SRF'21, East Lansing, MI, USA, Jun.-Jul. 2021, doi:10.18429/JACoW-SRF2021-TUPTEV013.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 Posen et al. “Advances in Nb</a:t>
            </a:r>
            <a:r>
              <a:rPr kumimoji="0" lang="en-US" altLang="en-US" sz="8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Sn superconducting radiofrequency cavities towards first practical accelerator applications” Superconductor Science and Technology. 2021 Jan 11;34(2):025007.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Hall, “New Insights into the Limitations on the Efficiency and Achievable Gradients in Nb</a:t>
            </a:r>
            <a:r>
              <a:rPr lang="en-US" sz="800" baseline="-25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Sn SRF Cavities”, PhD thesis, Cornell University (2017).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G. Müller et al, "Status and prospects of Nb3Sn cavities for superconducting linacs," in Proceedings of the Workshop on Thin Film Coating Methods for Superconducting Accelerating Cavities, 2000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G. Eremeev “Progress in Nb3Sn developments for CEBAF-style quarter cryomodule”  TTC-2022,</a:t>
            </a:r>
            <a:endParaRPr lang="en-US" sz="8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61C7FD-9B8E-983B-A2E6-431CC90C48B9}"/>
              </a:ext>
            </a:extLst>
          </p:cNvPr>
          <p:cNvSpPr txBox="1"/>
          <p:nvPr/>
        </p:nvSpPr>
        <p:spPr>
          <a:xfrm>
            <a:off x="6636012" y="701207"/>
            <a:ext cx="3649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1.3/1.5 Hz Multi-cell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42465-1E49-8CDD-63FC-BA28C59B0573}"/>
              </a:ext>
            </a:extLst>
          </p:cNvPr>
          <p:cNvSpPr txBox="1"/>
          <p:nvPr/>
        </p:nvSpPr>
        <p:spPr>
          <a:xfrm>
            <a:off x="208900" y="4422364"/>
            <a:ext cx="5843024" cy="105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ptos (Body)"/>
                <a:cs typeface="Arial" panose="020B0604020202020204" pitchFamily="34" charset="0"/>
              </a:rPr>
              <a:t>1.3/1.5 GHz single-cell cavities attain an accelerating gradient over 20 MV/m with Q ~ 10</a:t>
            </a:r>
            <a:r>
              <a:rPr lang="en-US" sz="1500" baseline="30000" dirty="0">
                <a:latin typeface="Aptos (Body)"/>
                <a:cs typeface="Arial" panose="020B0604020202020204" pitchFamily="34" charset="0"/>
              </a:rPr>
              <a:t>10</a:t>
            </a:r>
            <a:endParaRPr lang="en-US" sz="1500" dirty="0">
              <a:latin typeface="Aptos (Body)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ptos (Body)"/>
                <a:cs typeface="Arial" panose="020B0604020202020204" pitchFamily="34" charset="0"/>
              </a:rPr>
              <a:t>Comparable performance for cavities of various frequencies (650 MHz, 952 MHz, 2.6 GHz, 3.6 GHz)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19A4001-8061-A109-C403-54B7F8BF3E04}"/>
              </a:ext>
            </a:extLst>
          </p:cNvPr>
          <p:cNvSpPr txBox="1">
            <a:spLocks/>
          </p:cNvSpPr>
          <p:nvPr/>
        </p:nvSpPr>
        <p:spPr>
          <a:xfrm>
            <a:off x="6463374" y="4301434"/>
            <a:ext cx="5675379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>
                <a:latin typeface="Arial" charset="0"/>
                <a:cs typeface="Arial" panose="020B0604020202020204" pitchFamily="34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ptos (Body)"/>
              </a:rPr>
              <a:t>1.5 GHz five-cell and 1.3 GHz 9-cell cavities demonstrated Q ~ 10</a:t>
            </a:r>
            <a:r>
              <a:rPr lang="en-US" baseline="30000" dirty="0">
                <a:latin typeface="Aptos (Body)"/>
              </a:rPr>
              <a:t>10</a:t>
            </a:r>
            <a:r>
              <a:rPr lang="en-US" dirty="0">
                <a:latin typeface="Aptos (Body)"/>
              </a:rPr>
              <a:t> above 10 MV/m at 4.4 K</a:t>
            </a:r>
          </a:p>
          <a:p>
            <a:r>
              <a:rPr lang="en-US" dirty="0">
                <a:latin typeface="Aptos (Body)"/>
              </a:rPr>
              <a:t>Maximum gradients achieved up to ~ 20 MV/m</a:t>
            </a:r>
          </a:p>
          <a:p>
            <a:r>
              <a:rPr lang="en-US" dirty="0">
                <a:latin typeface="Aptos (Body)"/>
              </a:rPr>
              <a:t>Notable progress towards use in practical accelerators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0C03C8-4E7F-A623-BB60-9717745F5DCA}"/>
              </a:ext>
            </a:extLst>
          </p:cNvPr>
          <p:cNvGrpSpPr/>
          <p:nvPr/>
        </p:nvGrpSpPr>
        <p:grpSpPr>
          <a:xfrm>
            <a:off x="6721168" y="998676"/>
            <a:ext cx="4299632" cy="3152158"/>
            <a:chOff x="4671995" y="970664"/>
            <a:chExt cx="4299632" cy="31521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E2AB72C-48E6-38D6-5CA2-BF5D08A1A4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32" t="14547" b="8300"/>
            <a:stretch/>
          </p:blipFill>
          <p:spPr>
            <a:xfrm>
              <a:off x="4671995" y="970664"/>
              <a:ext cx="4299632" cy="3152158"/>
            </a:xfrm>
            <a:prstGeom prst="rect">
              <a:avLst/>
            </a:prstGeom>
          </p:spPr>
        </p:pic>
        <p:pic>
          <p:nvPicPr>
            <p:cNvPr id="15" name="Picture 2" descr="https://lh3.googleusercontent.com/fQwPgrFNY2qb6jiOmraqObjhpdGPDcf4T_XU31pUESCv2wFRULAnZCcbm4QknFH8RslF13H73EzTFeyR7pyTuS-Rja7mAP7wt5jPtGfL8jEukJf6XqMdp-yXAuiZUscIv1BEMqzB1F_uVqgHKx9dkijjvgiu2FcWnhm7bWvPRtbQbbaQ3k30sx2R6OxknuQpCE4Fk8o0dpsML_o0e6yqPiMOydlig4A44IX5hKFuOtTofrrbkyOa7-IZqKoZvrE40ppoDqqRoIPQPhiI66DqLxmyPAGzjOUDYCr2aJuXbjwrPLsbNKqLlRUK8iJzGMkrO7Pmt9MgISjOGfaYDIKZEGHFbh2cYQdve6NBtncHpVAUYRhMQOvUt5qardZSm00Kw4NtnTLLghn0ghrmzo3zNxRSnvF2JzyYGZfxm1WRrVz2xKxMuQG1OZ6QcAMYhFkBHlY0JW2aOO6cyk-0Berysf4u5tmj7dIWnstMz3MzSBAwE9-XNgP7XHDoJTYNUZllzGShWsS1yk5verEO-Ko7P-4yRyXvwYYhYIyE_jL3jX7eDnFnbrUUzXBAXKvwPACXmGkX7YzyjLNZr3D-dH1-whUn0zzadTfOaQhfk7kdOW60uCOdMMVdwhBN4zjCk01naEpEvLY1rixP2ogkPaPleOQQgGzUYPv7jU_yUvZ0T9vNP6cYUvg1Kp8f4FWgFuUZodRwld55aN0iRmnc86LL8FWowZYasK6xC_QNGAgQEJaAK1XrtMvSLYNoZt_J=w613-h1089-no?authuser=0">
              <a:extLst>
                <a:ext uri="{FF2B5EF4-FFF2-40B4-BE49-F238E27FC236}">
                  <a16:creationId xmlns:a16="http://schemas.microsoft.com/office/drawing/2014/main" id="{53C51B96-E9BF-C14D-017C-F86FEEFD3B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65"/>
            <a:stretch/>
          </p:blipFill>
          <p:spPr bwMode="auto">
            <a:xfrm rot="5400000">
              <a:off x="5430383" y="3013226"/>
              <a:ext cx="538524" cy="756481"/>
            </a:xfrm>
            <a:prstGeom prst="rect">
              <a:avLst/>
            </a:prstGeom>
            <a:solidFill>
              <a:srgbClr val="FFFFFF"/>
            </a:solidFill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C2DB9F-FE13-B80E-719A-33629FA18F0F}"/>
              </a:ext>
            </a:extLst>
          </p:cNvPr>
          <p:cNvCxnSpPr>
            <a:cxnSpLocks/>
          </p:cNvCxnSpPr>
          <p:nvPr/>
        </p:nvCxnSpPr>
        <p:spPr>
          <a:xfrm>
            <a:off x="6096000" y="728971"/>
            <a:ext cx="0" cy="4605029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4">
            <a:extLst>
              <a:ext uri="{FF2B5EF4-FFF2-40B4-BE49-F238E27FC236}">
                <a16:creationId xmlns:a16="http://schemas.microsoft.com/office/drawing/2014/main" id="{FE64717F-A487-F58A-986F-321339905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86" y="232734"/>
            <a:ext cx="11285837" cy="487490"/>
          </a:xfrm>
        </p:spPr>
        <p:txBody>
          <a:bodyPr/>
          <a:lstStyle/>
          <a:p>
            <a:r>
              <a:rPr lang="en-US" dirty="0"/>
              <a:t>Cavity Performance of vapor-diffused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AF911B-0C90-4748-694F-3A4B3BC0AF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04"/>
          <a:stretch>
            <a:fillRect/>
          </a:stretch>
        </p:blipFill>
        <p:spPr>
          <a:xfrm>
            <a:off x="671417" y="1110751"/>
            <a:ext cx="4440186" cy="30774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F24641-79AD-CCB0-B6D2-97DBA51DF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484698" y="2945576"/>
            <a:ext cx="526217" cy="9354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EC9ABFF-CDA9-EC2C-3183-BA4B0D7D6593}"/>
              </a:ext>
            </a:extLst>
          </p:cNvPr>
          <p:cNvSpPr txBox="1"/>
          <p:nvPr/>
        </p:nvSpPr>
        <p:spPr>
          <a:xfrm>
            <a:off x="905783" y="806844"/>
            <a:ext cx="3649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1.3/1.5 GHz R&amp;D single-cell  </a:t>
            </a:r>
          </a:p>
        </p:txBody>
      </p:sp>
      <p:sp>
        <p:nvSpPr>
          <p:cNvPr id="35" name="Footer Placeholder 1">
            <a:extLst>
              <a:ext uri="{FF2B5EF4-FFF2-40B4-BE49-F238E27FC236}">
                <a16:creationId xmlns:a16="http://schemas.microsoft.com/office/drawing/2014/main" id="{0A4B6DBF-1E5E-F8D5-B42F-5BD11D713A45}"/>
              </a:ext>
            </a:extLst>
          </p:cNvPr>
          <p:cNvSpPr txBox="1">
            <a:spLocks/>
          </p:cNvSpPr>
          <p:nvPr/>
        </p:nvSpPr>
        <p:spPr>
          <a:xfrm>
            <a:off x="4012259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SRF Frontiers Workshop Nov 12, 2025</a:t>
            </a:r>
          </a:p>
        </p:txBody>
      </p:sp>
    </p:spTree>
    <p:extLst>
      <p:ext uri="{BB962C8B-B14F-4D97-AF65-F5344CB8AC3E}">
        <p14:creationId xmlns:p14="http://schemas.microsoft.com/office/powerpoint/2010/main" val="1366254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F618A-38BD-CA49-362D-31B4340E0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8C6514-0032-37BE-A9CE-B8267956C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66F480-9819-71A1-6DEA-3534E2F8F9F8}"/>
              </a:ext>
            </a:extLst>
          </p:cNvPr>
          <p:cNvCxnSpPr>
            <a:cxnSpLocks/>
          </p:cNvCxnSpPr>
          <p:nvPr/>
        </p:nvCxnSpPr>
        <p:spPr>
          <a:xfrm>
            <a:off x="5648325" y="827033"/>
            <a:ext cx="0" cy="357351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36904531-7EB7-E7F3-A577-9C9CCF577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75841" y="2924908"/>
            <a:ext cx="526217" cy="9354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8DFDEEC-7B74-8271-1EBA-A8378024FEAE}"/>
              </a:ext>
            </a:extLst>
          </p:cNvPr>
          <p:cNvSpPr txBox="1"/>
          <p:nvPr/>
        </p:nvSpPr>
        <p:spPr>
          <a:xfrm>
            <a:off x="905783" y="806844"/>
            <a:ext cx="3649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1.3/1.5 GHz R&amp;D single-cell cavity performance </a:t>
            </a:r>
          </a:p>
        </p:txBody>
      </p:sp>
      <p:sp>
        <p:nvSpPr>
          <p:cNvPr id="35" name="Footer Placeholder 1">
            <a:extLst>
              <a:ext uri="{FF2B5EF4-FFF2-40B4-BE49-F238E27FC236}">
                <a16:creationId xmlns:a16="http://schemas.microsoft.com/office/drawing/2014/main" id="{63E629CF-0749-402C-09DA-FBF4F502A0D5}"/>
              </a:ext>
            </a:extLst>
          </p:cNvPr>
          <p:cNvSpPr txBox="1">
            <a:spLocks/>
          </p:cNvSpPr>
          <p:nvPr/>
        </p:nvSpPr>
        <p:spPr>
          <a:xfrm>
            <a:off x="4012259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SRF Frontiers Workshop Nov 12,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F0B70A-F257-6408-5E0B-0608632C8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454" y="1080951"/>
            <a:ext cx="4961947" cy="319577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9AC42DD-0862-335F-CD52-93D1B26B33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8705" y="4752596"/>
                <a:ext cx="10981768" cy="129856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/>
                <a:r>
                  <a:rPr lang="en-US" sz="2500" dirty="0">
                    <a:latin typeface="Aptos (Body)"/>
                    <a:cs typeface="+mn-cs"/>
                  </a:rPr>
                  <a:t>Q-slope and quench due to material imperfections or surface defects</a:t>
                </a:r>
              </a:p>
              <a:p>
                <a:pPr marL="342900" indent="-342900"/>
                <a:r>
                  <a:rPr lang="en-US" sz="2500" b="1" dirty="0">
                    <a:latin typeface="Aptos (Body)"/>
                    <a:cs typeface="+mn-cs"/>
                  </a:rPr>
                  <a:t>Pushing limits </a:t>
                </a:r>
                <a14:m>
                  <m:oMath xmlns:m="http://schemas.openxmlformats.org/officeDocument/2006/math">
                    <m:r>
                      <a:rPr lang="en-US" b="1" i="1">
                        <a:latin typeface="Aptos (Body)"/>
                      </a:rPr>
                      <m:t>→</m:t>
                    </m:r>
                  </m:oMath>
                </a14:m>
                <a:r>
                  <a:rPr lang="en-US" sz="2500" b="1" dirty="0">
                    <a:latin typeface="Aptos (Body)"/>
                    <a:cs typeface="+mn-cs"/>
                  </a:rPr>
                  <a:t> defect Identification and elimination/mitigation 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9AC42DD-0862-335F-CD52-93D1B26B3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05" y="4752596"/>
                <a:ext cx="10981768" cy="1298560"/>
              </a:xfrm>
              <a:prstGeom prst="rect">
                <a:avLst/>
              </a:prstGeom>
              <a:blipFill>
                <a:blip r:embed="rId5"/>
                <a:stretch>
                  <a:fillRect l="-833" t="-3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DC46A48-3E7A-8654-BCF9-DE43EEC715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304"/>
          <a:stretch>
            <a:fillRect/>
          </a:stretch>
        </p:blipFill>
        <p:spPr>
          <a:xfrm>
            <a:off x="671417" y="1110751"/>
            <a:ext cx="4440186" cy="3077441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6600E153-E93B-34AF-4476-F1B8D099B007}"/>
              </a:ext>
            </a:extLst>
          </p:cNvPr>
          <p:cNvSpPr txBox="1">
            <a:spLocks/>
          </p:cNvSpPr>
          <p:nvPr/>
        </p:nvSpPr>
        <p:spPr>
          <a:xfrm>
            <a:off x="375766" y="-39432"/>
            <a:ext cx="11044707" cy="678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Current Performance Limitations</a:t>
            </a:r>
          </a:p>
        </p:txBody>
      </p:sp>
    </p:spTree>
    <p:extLst>
      <p:ext uri="{BB962C8B-B14F-4D97-AF65-F5344CB8AC3E}">
        <p14:creationId xmlns:p14="http://schemas.microsoft.com/office/powerpoint/2010/main" val="3592994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4A915B-4E07-682A-5BC7-AF74728D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0EECD9-C7AC-2F95-E2DD-402FD2B45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71" y="143283"/>
            <a:ext cx="8464378" cy="487490"/>
          </a:xfrm>
        </p:spPr>
        <p:txBody>
          <a:bodyPr/>
          <a:lstStyle/>
          <a:p>
            <a:r>
              <a:rPr lang="en-US" dirty="0"/>
              <a:t>Non-uniformity - “Patchy” Region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881FB92-37F3-0D17-FFDF-BCC953399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52" y="3518589"/>
            <a:ext cx="11700769" cy="25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6348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algn="justLow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U. Pudasaini, G.V. </a:t>
            </a:r>
            <a:r>
              <a:rPr lang="en-US" altLang="en-US" sz="8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Eremeev</a:t>
            </a:r>
            <a:r>
              <a:rPr lang="en-US" altLang="en-US" sz="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M.J. Kelley, C.E. Reece, and J. </a:t>
            </a:r>
            <a:r>
              <a:rPr lang="en-US" altLang="en-US" sz="8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Tuggle</a:t>
            </a:r>
            <a:r>
              <a:rPr lang="en-US" altLang="en-US" sz="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“Surface Studies of Nb</a:t>
            </a:r>
            <a:r>
              <a:rPr lang="en-US" altLang="en-US" sz="800" baseline="-30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r>
              <a:rPr lang="en-US" altLang="en-US" sz="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 Coated Samples Prepared under Different Coating Conditions”,</a:t>
            </a:r>
            <a:r>
              <a:rPr lang="en-US" altLang="en-US" sz="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800" i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 Proc. 18th International Conference on RF Superconductivity</a:t>
            </a:r>
            <a:r>
              <a:rPr lang="en-US" altLang="en-US" sz="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8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Lanzhau</a:t>
            </a:r>
            <a:r>
              <a:rPr lang="en-US" altLang="en-US" sz="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China, July 2017, paper TUPB069.</a:t>
            </a:r>
            <a:r>
              <a:rPr lang="en-US" altLang="en-US" sz="800" dirty="0">
                <a:latin typeface="+mj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39DA23-A5E0-92E5-F6AC-705CFAD6FD2F}"/>
              </a:ext>
            </a:extLst>
          </p:cNvPr>
          <p:cNvGrpSpPr/>
          <p:nvPr/>
        </p:nvGrpSpPr>
        <p:grpSpPr>
          <a:xfrm>
            <a:off x="6987012" y="862741"/>
            <a:ext cx="5003409" cy="2431174"/>
            <a:chOff x="5512190" y="1279618"/>
            <a:chExt cx="5003409" cy="2431174"/>
          </a:xfrm>
        </p:grpSpPr>
        <p:pic>
          <p:nvPicPr>
            <p:cNvPr id="10" name="image13.png" descr="Patches.png">
              <a:extLst>
                <a:ext uri="{FF2B5EF4-FFF2-40B4-BE49-F238E27FC236}">
                  <a16:creationId xmlns:a16="http://schemas.microsoft.com/office/drawing/2014/main" id="{3373B5A1-F170-912C-6F8C-A06564D6CF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69"/>
            <a:stretch>
              <a:fillRect/>
            </a:stretch>
          </p:blipFill>
          <p:spPr bwMode="auto">
            <a:xfrm>
              <a:off x="5512190" y="1279618"/>
              <a:ext cx="4692484" cy="243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25F657-CB70-9F00-05F1-13E3FC30B173}"/>
                </a:ext>
              </a:extLst>
            </p:cNvPr>
            <p:cNvSpPr/>
            <p:nvPr/>
          </p:nvSpPr>
          <p:spPr>
            <a:xfrm>
              <a:off x="9446140" y="1865668"/>
              <a:ext cx="494082" cy="519813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510388-FC83-DB20-44B7-17EA6D5102A3}"/>
                </a:ext>
              </a:extLst>
            </p:cNvPr>
            <p:cNvSpPr/>
            <p:nvPr/>
          </p:nvSpPr>
          <p:spPr>
            <a:xfrm>
              <a:off x="7508998" y="1865667"/>
              <a:ext cx="696036" cy="25841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14122FA-C6CB-D75E-65B8-730A3E413179}"/>
                </a:ext>
              </a:extLst>
            </p:cNvPr>
            <p:cNvCxnSpPr/>
            <p:nvPr/>
          </p:nvCxnSpPr>
          <p:spPr>
            <a:xfrm>
              <a:off x="9648122" y="1983647"/>
              <a:ext cx="12700" cy="326521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CA80E6-0C9B-5941-3EDF-95E4823354FF}"/>
                </a:ext>
              </a:extLst>
            </p:cNvPr>
            <p:cNvSpPr txBox="1"/>
            <p:nvPr/>
          </p:nvSpPr>
          <p:spPr>
            <a:xfrm>
              <a:off x="8257203" y="1708213"/>
              <a:ext cx="11228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highlight>
                    <a:srgbClr val="FF00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~ 250 nm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78896C-B72B-4E01-6C30-EC39089362AB}"/>
                </a:ext>
              </a:extLst>
            </p:cNvPr>
            <p:cNvSpPr txBox="1"/>
            <p:nvPr/>
          </p:nvSpPr>
          <p:spPr>
            <a:xfrm>
              <a:off x="9221548" y="1514704"/>
              <a:ext cx="129405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~ 1.75 µm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9B2ABB0-A2F1-5F91-7992-56333E4ED344}"/>
                  </a:ext>
                </a:extLst>
              </p:cNvPr>
              <p:cNvSpPr/>
              <p:nvPr/>
            </p:nvSpPr>
            <p:spPr>
              <a:xfrm>
                <a:off x="55347" y="4175839"/>
                <a:ext cx="7572475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ptos (Body)"/>
                    <a:ea typeface="Times New Roman" panose="02020603050405020304" pitchFamily="18" charset="0"/>
                    <a:cs typeface="Arial" panose="020B0604020202020204" pitchFamily="34" charset="0"/>
                  </a:rPr>
                  <a:t>Prone areas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Aptos (Body)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Aptos (Body)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latin typeface="Aptos (Body)"/>
                    <a:cs typeface="Arial" panose="020B0604020202020204" pitchFamily="34" charset="0"/>
                  </a:rPr>
                  <a:t>Out-of-sight regions not directly exposed to Sn/SnCl</a:t>
                </a:r>
                <a:r>
                  <a:rPr lang="en-US" sz="2000" baseline="-25000" dirty="0">
                    <a:latin typeface="Aptos (Body)"/>
                    <a:cs typeface="Arial" panose="020B0604020202020204" pitchFamily="34" charset="0"/>
                  </a:rPr>
                  <a:t>2</a:t>
                </a:r>
                <a:r>
                  <a:rPr lang="en-US" sz="2000" dirty="0">
                    <a:latin typeface="Aptos (Body)"/>
                    <a:cs typeface="Arial" panose="020B0604020202020204" pitchFamily="34" charset="0"/>
                  </a:rPr>
                  <a:t> vapor</a:t>
                </a:r>
                <a:endParaRPr lang="en-US" sz="2000" dirty="0">
                  <a:latin typeface="Aptos (Body)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ptos (Body)"/>
                    <a:cs typeface="Arial" panose="020B0604020202020204" pitchFamily="34" charset="0"/>
                  </a:rPr>
                  <a:t>Solutions:</a:t>
                </a:r>
              </a:p>
              <a:p>
                <a:pPr lvl="1"/>
                <a:r>
                  <a:rPr lang="en-US" sz="2000" dirty="0">
                    <a:latin typeface="Aptos (Body)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Aptos (Body)"/>
                      </a:rPr>
                      <m:t>↪</m:t>
                    </m:r>
                  </m:oMath>
                </a14:m>
                <a:r>
                  <a:rPr lang="en-US" sz="2000" dirty="0">
                    <a:latin typeface="Aptos (Body)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Aptos (Body)"/>
                      </a:rPr>
                      <m:t> </m:t>
                    </m:r>
                  </m:oMath>
                </a14:m>
                <a:r>
                  <a:rPr lang="en-US" sz="2000" dirty="0">
                    <a:latin typeface="Aptos (Body)"/>
                    <a:cs typeface="Arial" panose="020B0604020202020204" pitchFamily="34" charset="0"/>
                  </a:rPr>
                  <a:t>Pre-anodization</a:t>
                </a:r>
              </a:p>
              <a:p>
                <a:pPr lvl="1"/>
                <a:r>
                  <a:rPr lang="en-US" sz="2000" dirty="0">
                    <a:latin typeface="Aptos (Body)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Aptos (Body)"/>
                      </a:rPr>
                      <m:t>↪</m:t>
                    </m:r>
                    <m:r>
                      <a:rPr lang="en-US" sz="2000" i="1" smtClean="0">
                        <a:latin typeface="Aptos (Body)"/>
                      </a:rPr>
                      <m:t> </m:t>
                    </m:r>
                  </m:oMath>
                </a14:m>
                <a:r>
                  <a:rPr lang="en-US" sz="2000" dirty="0">
                    <a:latin typeface="Aptos (Body)"/>
                    <a:cs typeface="Arial" panose="020B0604020202020204" pitchFamily="34" charset="0"/>
                  </a:rPr>
                  <a:t>Sufficient Sn-flux at the initial stage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Aptos (Body)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Aptos (Body)"/>
                    <a:cs typeface="Arial" panose="020B0604020202020204" pitchFamily="34" charset="0"/>
                  </a:rPr>
                  <a:t> adjust Sn sources and temperatures</a:t>
                </a: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9B2ABB0-A2F1-5F91-7992-56333E4ED3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7" y="4175839"/>
                <a:ext cx="7572475" cy="1938992"/>
              </a:xfrm>
              <a:prstGeom prst="rect">
                <a:avLst/>
              </a:prstGeom>
              <a:blipFill>
                <a:blip r:embed="rId5"/>
                <a:stretch>
                  <a:fillRect l="-725" t="-1258" r="-322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>
            <a:extLst>
              <a:ext uri="{FF2B5EF4-FFF2-40B4-BE49-F238E27FC236}">
                <a16:creationId xmlns:a16="http://schemas.microsoft.com/office/drawing/2014/main" id="{A8C2F278-B7D6-1163-F4C2-953A00563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48" y="878032"/>
            <a:ext cx="3113313" cy="233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0CB6B231-C899-8975-CD8D-EEDAB5BA1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SRF Frontiers Workshop Nov 12, 2025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3CA92-8F30-9EC5-77C6-BABBEB7F69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925" y="874132"/>
            <a:ext cx="2682472" cy="23395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407B23-E8A5-CE8C-E016-4B12F7B66B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2103" y="3879964"/>
            <a:ext cx="3657168" cy="2767292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40AB276-798F-4866-C245-6152053180A5}"/>
              </a:ext>
            </a:extLst>
          </p:cNvPr>
          <p:cNvCxnSpPr/>
          <p:nvPr/>
        </p:nvCxnSpPr>
        <p:spPr>
          <a:xfrm flipH="1" flipV="1">
            <a:off x="9679856" y="5595257"/>
            <a:ext cx="716001" cy="4090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CFED820-551E-A5AF-B7E2-6B330110E179}"/>
              </a:ext>
            </a:extLst>
          </p:cNvPr>
          <p:cNvCxnSpPr/>
          <p:nvPr/>
        </p:nvCxnSpPr>
        <p:spPr>
          <a:xfrm flipH="1" flipV="1">
            <a:off x="10129237" y="5428482"/>
            <a:ext cx="716001" cy="4090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12587D8-A7ED-669F-0F09-7F27BECD70B4}"/>
              </a:ext>
            </a:extLst>
          </p:cNvPr>
          <p:cNvSpPr/>
          <p:nvPr/>
        </p:nvSpPr>
        <p:spPr>
          <a:xfrm>
            <a:off x="9638697" y="5854786"/>
            <a:ext cx="1586515" cy="493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Non-uniform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6D749E-49E5-1344-0D7C-9D92A31641EF}"/>
              </a:ext>
            </a:extLst>
          </p:cNvPr>
          <p:cNvSpPr/>
          <p:nvPr/>
        </p:nvSpPr>
        <p:spPr>
          <a:xfrm>
            <a:off x="10550137" y="5528236"/>
            <a:ext cx="1586515" cy="493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Uniform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E0BC85-9BA7-12B7-0AF5-1B9D1CBB54E1}"/>
              </a:ext>
            </a:extLst>
          </p:cNvPr>
          <p:cNvSpPr/>
          <p:nvPr/>
        </p:nvSpPr>
        <p:spPr>
          <a:xfrm>
            <a:off x="1469571" y="2579914"/>
            <a:ext cx="468085" cy="2404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24F1869-427B-6218-FF1E-B15FB798DB18}"/>
              </a:ext>
            </a:extLst>
          </p:cNvPr>
          <p:cNvCxnSpPr>
            <a:cxnSpLocks/>
          </p:cNvCxnSpPr>
          <p:nvPr/>
        </p:nvCxnSpPr>
        <p:spPr>
          <a:xfrm flipV="1">
            <a:off x="6151415" y="2579914"/>
            <a:ext cx="205842" cy="2889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6FEAC82-10E0-13E7-44E7-9A572247C3CA}"/>
              </a:ext>
            </a:extLst>
          </p:cNvPr>
          <p:cNvCxnSpPr>
            <a:cxnSpLocks/>
          </p:cNvCxnSpPr>
          <p:nvPr/>
        </p:nvCxnSpPr>
        <p:spPr>
          <a:xfrm flipV="1">
            <a:off x="4693466" y="1920062"/>
            <a:ext cx="217714" cy="3374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926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A9D397-5D83-CFBB-7609-C3F01E2F7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241B0CC-F1B0-3E8A-3074-A13CB6060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45" y="107531"/>
            <a:ext cx="8464378" cy="487490"/>
          </a:xfrm>
        </p:spPr>
        <p:txBody>
          <a:bodyPr/>
          <a:lstStyle/>
          <a:p>
            <a:r>
              <a:rPr lang="en-US" dirty="0"/>
              <a:t>Sn Residues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176A68-2E79-FA04-DBC7-685CFE459B60}"/>
              </a:ext>
            </a:extLst>
          </p:cNvPr>
          <p:cNvSpPr txBox="1">
            <a:spLocks/>
          </p:cNvSpPr>
          <p:nvPr/>
        </p:nvSpPr>
        <p:spPr>
          <a:xfrm>
            <a:off x="121554" y="728375"/>
            <a:ext cx="5974446" cy="131269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+mj-lt"/>
              </a:rPr>
              <a:t>Sn-vapor condensation at the end of the process</a:t>
            </a:r>
          </a:p>
          <a:p>
            <a:r>
              <a:rPr lang="en-US" sz="2200" dirty="0">
                <a:latin typeface="+mj-lt"/>
              </a:rPr>
              <a:t>Specific challenge for us</a:t>
            </a:r>
          </a:p>
          <a:p>
            <a:r>
              <a:rPr lang="en-US" sz="2200" dirty="0">
                <a:latin typeface="+mj-lt"/>
              </a:rPr>
              <a:t>Mitigation approaches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A metal object with a wire&#10;&#10;Description automatically generated">
            <a:extLst>
              <a:ext uri="{FF2B5EF4-FFF2-40B4-BE49-F238E27FC236}">
                <a16:creationId xmlns:a16="http://schemas.microsoft.com/office/drawing/2014/main" id="{87493AC3-22F6-FF8F-F057-09478B714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40" r="33794"/>
          <a:stretch/>
        </p:blipFill>
        <p:spPr>
          <a:xfrm>
            <a:off x="9351902" y="550440"/>
            <a:ext cx="1163698" cy="1979588"/>
          </a:xfrm>
          <a:prstGeom prst="rect">
            <a:avLst/>
          </a:prstGeom>
          <a:ln w="28575">
            <a:noFill/>
          </a:ln>
        </p:spPr>
      </p:pic>
      <p:pic>
        <p:nvPicPr>
          <p:cNvPr id="5" name="Picture 4" descr="A close-up of a metal device&#10;&#10;Description automatically generated">
            <a:extLst>
              <a:ext uri="{FF2B5EF4-FFF2-40B4-BE49-F238E27FC236}">
                <a16:creationId xmlns:a16="http://schemas.microsoft.com/office/drawing/2014/main" id="{75CADF98-D4F7-508C-86D6-B20CF3B85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7887" y="563253"/>
            <a:ext cx="1113518" cy="1979588"/>
          </a:xfrm>
          <a:prstGeom prst="rect">
            <a:avLst/>
          </a:prstGeom>
          <a:ln w="28575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76DC0C-94C2-6FD2-C514-27FAF8AFB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4"/>
          <a:stretch/>
        </p:blipFill>
        <p:spPr>
          <a:xfrm>
            <a:off x="7394121" y="520492"/>
            <a:ext cx="1660582" cy="20095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A4EEAF-5062-C25D-1A5A-D2F0C65B9594}"/>
              </a:ext>
            </a:extLst>
          </p:cNvPr>
          <p:cNvSpPr/>
          <p:nvPr/>
        </p:nvSpPr>
        <p:spPr>
          <a:xfrm>
            <a:off x="7394121" y="487680"/>
            <a:ext cx="1660582" cy="209580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E88CE5-4C9F-83AA-BD74-F474BAAB65F2}"/>
              </a:ext>
            </a:extLst>
          </p:cNvPr>
          <p:cNvSpPr/>
          <p:nvPr/>
        </p:nvSpPr>
        <p:spPr>
          <a:xfrm>
            <a:off x="9346242" y="520492"/>
            <a:ext cx="2376406" cy="205282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B950BF4-CC60-F162-75E7-75B0894A5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SRF Frontiers Workshop Nov 12, 2025</a:t>
            </a:r>
            <a:endParaRPr lang="en-US" dirty="0"/>
          </a:p>
        </p:txBody>
      </p:sp>
      <p:pic>
        <p:nvPicPr>
          <p:cNvPr id="9" name="Picture 8" descr="C:\Users\uttar\Documents\OriginLab\User Files\QslopeVsNoQSlopeRDT7and10.png">
            <a:extLst>
              <a:ext uri="{FF2B5EF4-FFF2-40B4-BE49-F238E27FC236}">
                <a16:creationId xmlns:a16="http://schemas.microsoft.com/office/drawing/2014/main" id="{84467534-FAAB-1A99-962D-37B8465AD8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8648" r="12523" b="3437"/>
          <a:stretch/>
        </p:blipFill>
        <p:spPr bwMode="auto">
          <a:xfrm>
            <a:off x="6312611" y="2686046"/>
            <a:ext cx="4530173" cy="36842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DD71642A-4E4C-EA99-43D1-28E13B36C954}"/>
              </a:ext>
            </a:extLst>
          </p:cNvPr>
          <p:cNvSpPr/>
          <p:nvPr/>
        </p:nvSpPr>
        <p:spPr>
          <a:xfrm>
            <a:off x="8061599" y="2488019"/>
            <a:ext cx="257175" cy="47404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5AA82-5972-D5A9-C3B3-06542F125388}"/>
              </a:ext>
            </a:extLst>
          </p:cNvPr>
          <p:cNvPicPr/>
          <p:nvPr/>
        </p:nvPicPr>
        <p:blipFill>
          <a:blip r:embed="rId7"/>
          <a:srcRect l="49715"/>
          <a:stretch>
            <a:fillRect/>
          </a:stretch>
        </p:blipFill>
        <p:spPr>
          <a:xfrm>
            <a:off x="10015996" y="4284680"/>
            <a:ext cx="2176004" cy="14538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6B43DA-687A-C319-61E1-6A86F86B1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06" y="2542841"/>
            <a:ext cx="4891149" cy="36716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2416217-3227-B52F-59CE-511F061C6A9A}"/>
              </a:ext>
            </a:extLst>
          </p:cNvPr>
          <p:cNvCxnSpPr/>
          <p:nvPr/>
        </p:nvCxnSpPr>
        <p:spPr>
          <a:xfrm>
            <a:off x="5361176" y="4846930"/>
            <a:ext cx="2514600" cy="266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A04DB94-3C74-72F6-9CEB-6F9790EA8257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9346242" y="4582264"/>
            <a:ext cx="669754" cy="4293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25D5C8B-387C-67DE-B23A-7A092B718B40}"/>
              </a:ext>
            </a:extLst>
          </p:cNvPr>
          <p:cNvSpPr txBox="1"/>
          <p:nvPr/>
        </p:nvSpPr>
        <p:spPr>
          <a:xfrm>
            <a:off x="3954863" y="3104563"/>
            <a:ext cx="451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Sn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FA52DE7-0293-4398-231F-F4764556EF95}"/>
              </a:ext>
            </a:extLst>
          </p:cNvPr>
          <p:cNvCxnSpPr>
            <a:cxnSpLocks/>
          </p:cNvCxnSpPr>
          <p:nvPr/>
        </p:nvCxnSpPr>
        <p:spPr>
          <a:xfrm>
            <a:off x="1673472" y="2686046"/>
            <a:ext cx="315664" cy="14865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E1FC05D-4C2E-FCBC-0F84-5D0FBE1AD934}"/>
              </a:ext>
            </a:extLst>
          </p:cNvPr>
          <p:cNvCxnSpPr>
            <a:cxnSpLocks/>
          </p:cNvCxnSpPr>
          <p:nvPr/>
        </p:nvCxnSpPr>
        <p:spPr>
          <a:xfrm>
            <a:off x="759072" y="4862928"/>
            <a:ext cx="315664" cy="14865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5D9C52-F335-9607-11A8-BA35DEF9B4F7}"/>
              </a:ext>
            </a:extLst>
          </p:cNvPr>
          <p:cNvCxnSpPr>
            <a:cxnSpLocks/>
          </p:cNvCxnSpPr>
          <p:nvPr/>
        </p:nvCxnSpPr>
        <p:spPr>
          <a:xfrm>
            <a:off x="4184270" y="3258030"/>
            <a:ext cx="315664" cy="14865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28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0761C-A8E1-9202-5BA2-B08E81DEF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72150D-63E4-9C72-FFBC-E8C0B800C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8BA7AE3D-99F0-F8B8-A108-9F7AAF22B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08" y="269253"/>
            <a:ext cx="11285837" cy="487490"/>
          </a:xfrm>
        </p:spPr>
        <p:txBody>
          <a:bodyPr/>
          <a:lstStyle/>
          <a:p>
            <a:r>
              <a:rPr lang="en-US" dirty="0"/>
              <a:t>Surface Topography and Grain Boundary Structure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37E7A7-45CD-6D42-4E09-64E986E5BFE3}"/>
              </a:ext>
            </a:extLst>
          </p:cNvPr>
          <p:cNvSpPr/>
          <p:nvPr/>
        </p:nvSpPr>
        <p:spPr>
          <a:xfrm>
            <a:off x="169408" y="909654"/>
            <a:ext cx="6807114" cy="2356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Grooved grain boundaries and substantial surface roughness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Surface roughness poses threats to the stability of the Meissner state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Magnetic field enhancement and superheating field suppression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62D3D4-7C73-B423-9EDA-FE286B1F682D}"/>
              </a:ext>
            </a:extLst>
          </p:cNvPr>
          <p:cNvSpPr txBox="1"/>
          <p:nvPr/>
        </p:nvSpPr>
        <p:spPr>
          <a:xfrm>
            <a:off x="5875283" y="3281198"/>
            <a:ext cx="84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 µm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1591224-A211-6F9F-5346-788A5241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SRF Frontiers Workshop Nov 12, 2025</a:t>
            </a:r>
            <a:endParaRPr lang="en-US" dirty="0"/>
          </a:p>
        </p:txBody>
      </p:sp>
      <p:pic>
        <p:nvPicPr>
          <p:cNvPr id="6" name="Picture 2" descr="Refer to caption">
            <a:extLst>
              <a:ext uri="{FF2B5EF4-FFF2-40B4-BE49-F238E27FC236}">
                <a16:creationId xmlns:a16="http://schemas.microsoft.com/office/drawing/2014/main" id="{B697D9BB-D59C-20D7-0477-28A8126FD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" t="6015" b="6359"/>
          <a:stretch>
            <a:fillRect/>
          </a:stretch>
        </p:blipFill>
        <p:spPr bwMode="auto">
          <a:xfrm>
            <a:off x="53740" y="3497345"/>
            <a:ext cx="11201400" cy="287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1F054E-8714-F9A6-24D4-982A782EDBC3}"/>
              </a:ext>
            </a:extLst>
          </p:cNvPr>
          <p:cNvSpPr txBox="1"/>
          <p:nvPr/>
        </p:nvSpPr>
        <p:spPr>
          <a:xfrm>
            <a:off x="388574" y="5794358"/>
            <a:ext cx="745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chemeClr val="bg1"/>
                </a:solidFill>
                <a:effectLst/>
                <a:latin typeface="rival-sans"/>
              </a:rPr>
              <a:t>5 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b="0" i="0" dirty="0">
                <a:solidFill>
                  <a:schemeClr val="bg1"/>
                </a:solidFill>
                <a:effectLst/>
                <a:latin typeface="rival-sans"/>
              </a:rPr>
              <a:t>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B61B9D-1D15-5EC2-8965-028E9DF02AE2}"/>
              </a:ext>
            </a:extLst>
          </p:cNvPr>
          <p:cNvSpPr txBox="1"/>
          <p:nvPr/>
        </p:nvSpPr>
        <p:spPr>
          <a:xfrm>
            <a:off x="53740" y="6438264"/>
            <a:ext cx="609426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500" b="0" i="0" dirty="0" err="1">
                <a:solidFill>
                  <a:srgbClr val="333333"/>
                </a:solidFill>
                <a:effectLst/>
                <a:latin typeface="-apple-system"/>
              </a:rPr>
              <a:t>Eric</a:t>
            </a:r>
            <a:r>
              <a:rPr lang="fr-FR" sz="1500" b="0" i="0" dirty="0">
                <a:solidFill>
                  <a:srgbClr val="333333"/>
                </a:solidFill>
                <a:effectLst/>
                <a:latin typeface="-apple-system"/>
              </a:rPr>
              <a:t> Lechner </a:t>
            </a:r>
            <a:r>
              <a:rPr lang="fr-FR" sz="1500" b="0" i="1" dirty="0">
                <a:solidFill>
                  <a:srgbClr val="333333"/>
                </a:solidFill>
                <a:effectLst/>
                <a:latin typeface="-apple-system"/>
              </a:rPr>
              <a:t>et al.</a:t>
            </a:r>
            <a:r>
              <a:rPr lang="fr-FR" sz="1500" b="0" i="0" dirty="0">
                <a:solidFill>
                  <a:srgbClr val="333333"/>
                </a:solidFill>
                <a:effectLst/>
                <a:latin typeface="-apple-system"/>
              </a:rPr>
              <a:t> , 2025 , </a:t>
            </a:r>
            <a:r>
              <a:rPr lang="fr-FR" sz="1500" b="0" i="1" dirty="0" err="1">
                <a:solidFill>
                  <a:srgbClr val="333333"/>
                </a:solidFill>
                <a:effectLst/>
                <a:latin typeface="-apple-system"/>
              </a:rPr>
              <a:t>Supercond</a:t>
            </a:r>
            <a:r>
              <a:rPr lang="fr-FR" sz="1500" b="0" i="1" dirty="0">
                <a:solidFill>
                  <a:srgbClr val="333333"/>
                </a:solidFill>
                <a:effectLst/>
                <a:latin typeface="-apple-system"/>
              </a:rPr>
              <a:t>. </a:t>
            </a:r>
            <a:r>
              <a:rPr lang="fr-FR" sz="1500" b="0" i="1" dirty="0" err="1">
                <a:solidFill>
                  <a:srgbClr val="333333"/>
                </a:solidFill>
                <a:effectLst/>
                <a:latin typeface="-apple-system"/>
              </a:rPr>
              <a:t>Sci</a:t>
            </a:r>
            <a:r>
              <a:rPr lang="fr-FR" sz="1500" b="0" i="1" dirty="0">
                <a:solidFill>
                  <a:srgbClr val="333333"/>
                </a:solidFill>
                <a:effectLst/>
                <a:latin typeface="-apple-system"/>
              </a:rPr>
              <a:t>. </a:t>
            </a:r>
            <a:r>
              <a:rPr lang="fr-FR" sz="1500" b="0" i="1" dirty="0" err="1">
                <a:solidFill>
                  <a:srgbClr val="333333"/>
                </a:solidFill>
                <a:effectLst/>
                <a:latin typeface="-apple-system"/>
              </a:rPr>
              <a:t>Technol</a:t>
            </a:r>
            <a:r>
              <a:rPr lang="fr-FR" sz="1500" b="0" i="1" dirty="0">
                <a:solidFill>
                  <a:srgbClr val="333333"/>
                </a:solidFill>
                <a:effectLst/>
                <a:latin typeface="-apple-system"/>
              </a:rPr>
              <a:t>.</a:t>
            </a:r>
            <a:r>
              <a:rPr lang="fr-FR" sz="15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fr-FR" sz="1500" b="1" i="0" dirty="0">
                <a:solidFill>
                  <a:srgbClr val="333333"/>
                </a:solidFill>
                <a:effectLst/>
                <a:latin typeface="-apple-system"/>
              </a:rPr>
              <a:t>38</a:t>
            </a:r>
            <a:r>
              <a:rPr lang="fr-FR" sz="1500" b="0" i="0" dirty="0">
                <a:solidFill>
                  <a:srgbClr val="333333"/>
                </a:solidFill>
                <a:effectLst/>
                <a:latin typeface="-apple-system"/>
              </a:rPr>
              <a:t> 01LT01</a:t>
            </a:r>
            <a:endParaRPr lang="en-US" sz="15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2A3F94-FC5E-6E81-B4C4-B154BEDC0332}"/>
              </a:ext>
            </a:extLst>
          </p:cNvPr>
          <p:cNvSpPr txBox="1"/>
          <p:nvPr/>
        </p:nvSpPr>
        <p:spPr>
          <a:xfrm>
            <a:off x="1134122" y="3349521"/>
            <a:ext cx="1627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AFM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587FE49-A75D-0EB8-4CCF-7DD8E3F7DD71}"/>
              </a:ext>
            </a:extLst>
          </p:cNvPr>
          <p:cNvSpPr/>
          <p:nvPr/>
        </p:nvSpPr>
        <p:spPr>
          <a:xfrm>
            <a:off x="10221686" y="5812971"/>
            <a:ext cx="914400" cy="55547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237091C-160E-8757-8BFF-EAA7E9616F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749" r="12548" b="1"/>
          <a:stretch>
            <a:fillRect/>
          </a:stretch>
        </p:blipFill>
        <p:spPr>
          <a:xfrm>
            <a:off x="7511323" y="826074"/>
            <a:ext cx="3743817" cy="252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97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FC2E73-F09F-D7E6-9FEC-82CF75236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SRF Frontiers Workshop Nov 12,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8D8B25-C72C-978F-17E9-4DEFC639F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EF3293-0E0B-35EE-0DFF-7C9035A3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7" y="78819"/>
            <a:ext cx="11285837" cy="487490"/>
          </a:xfrm>
        </p:spPr>
        <p:txBody>
          <a:bodyPr/>
          <a:lstStyle/>
          <a:p>
            <a:r>
              <a:rPr lang="en-US" dirty="0"/>
              <a:t>Roughness and Cavity Performance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624AE14-A7EF-7D01-D9B4-421C71EBB965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2" descr="Figure 1.">
            <a:extLst>
              <a:ext uri="{FF2B5EF4-FFF2-40B4-BE49-F238E27FC236}">
                <a16:creationId xmlns:a16="http://schemas.microsoft.com/office/drawing/2014/main" id="{B1D79496-EEA8-CDA0-8E90-C2697040C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80" y="949037"/>
            <a:ext cx="2759237" cy="217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95D59F-0967-0CD0-66CB-BD8A26625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164" y="1009686"/>
            <a:ext cx="3359680" cy="2479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9D5C9-81B9-BFE7-A79B-C298E6FC8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274" y="862744"/>
            <a:ext cx="3098347" cy="23749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3E33D4-D4E0-AF26-6674-D6094D4496C7}"/>
              </a:ext>
            </a:extLst>
          </p:cNvPr>
          <p:cNvSpPr/>
          <p:nvPr/>
        </p:nvSpPr>
        <p:spPr>
          <a:xfrm>
            <a:off x="230157" y="864540"/>
            <a:ext cx="11840547" cy="262510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B5339A-609F-602F-7059-496C2EA7FA35}"/>
              </a:ext>
            </a:extLst>
          </p:cNvPr>
          <p:cNvSpPr txBox="1"/>
          <p:nvPr/>
        </p:nvSpPr>
        <p:spPr>
          <a:xfrm>
            <a:off x="3467669" y="3219164"/>
            <a:ext cx="45100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0">
                <a:solidFill>
                  <a:srgbClr val="0070C0"/>
                </a:solidFill>
                <a:effectLst/>
                <a:latin typeface="-apple-system"/>
              </a:rPr>
              <a:t> S </a:t>
            </a:r>
            <a:r>
              <a:rPr lang="fr-FR" sz="1200" b="0" i="0" err="1">
                <a:solidFill>
                  <a:srgbClr val="0070C0"/>
                </a:solidFill>
                <a:effectLst/>
                <a:latin typeface="-apple-system"/>
              </a:rPr>
              <a:t>Posen</a:t>
            </a:r>
            <a:r>
              <a:rPr lang="fr-FR" sz="1200" b="0" i="0">
                <a:solidFill>
                  <a:srgbClr val="0070C0"/>
                </a:solidFill>
                <a:effectLst/>
                <a:latin typeface="-apple-system"/>
              </a:rPr>
              <a:t> </a:t>
            </a:r>
            <a:r>
              <a:rPr lang="fr-FR" sz="1200" b="0" i="1">
                <a:solidFill>
                  <a:srgbClr val="0070C0"/>
                </a:solidFill>
                <a:effectLst/>
                <a:latin typeface="-apple-system"/>
              </a:rPr>
              <a:t>et. al.</a:t>
            </a:r>
            <a:r>
              <a:rPr lang="fr-FR" sz="1200" b="0" i="0">
                <a:solidFill>
                  <a:srgbClr val="0070C0"/>
                </a:solidFill>
                <a:effectLst/>
                <a:latin typeface="-apple-system"/>
              </a:rPr>
              <a:t> 2021 </a:t>
            </a:r>
            <a:r>
              <a:rPr lang="fr-FR" sz="1200" b="0" i="1" err="1">
                <a:solidFill>
                  <a:srgbClr val="0070C0"/>
                </a:solidFill>
                <a:effectLst/>
                <a:latin typeface="-apple-system"/>
              </a:rPr>
              <a:t>Supercond</a:t>
            </a:r>
            <a:r>
              <a:rPr lang="fr-FR" sz="1200" b="0" i="1">
                <a:solidFill>
                  <a:srgbClr val="0070C0"/>
                </a:solidFill>
                <a:effectLst/>
                <a:latin typeface="-apple-system"/>
              </a:rPr>
              <a:t>. </a:t>
            </a:r>
            <a:r>
              <a:rPr lang="fr-FR" sz="1200" b="0" i="1" err="1">
                <a:solidFill>
                  <a:srgbClr val="0070C0"/>
                </a:solidFill>
                <a:effectLst/>
                <a:latin typeface="-apple-system"/>
              </a:rPr>
              <a:t>Sci</a:t>
            </a:r>
            <a:r>
              <a:rPr lang="fr-FR" sz="1200" b="0" i="1">
                <a:solidFill>
                  <a:srgbClr val="0070C0"/>
                </a:solidFill>
                <a:effectLst/>
                <a:latin typeface="-apple-system"/>
              </a:rPr>
              <a:t>. </a:t>
            </a:r>
            <a:r>
              <a:rPr lang="fr-FR" sz="1200" b="0" i="1" err="1">
                <a:solidFill>
                  <a:srgbClr val="0070C0"/>
                </a:solidFill>
                <a:effectLst/>
                <a:latin typeface="-apple-system"/>
              </a:rPr>
              <a:t>Technol</a:t>
            </a:r>
            <a:r>
              <a:rPr lang="fr-FR" sz="1200" b="0" i="1">
                <a:solidFill>
                  <a:srgbClr val="0070C0"/>
                </a:solidFill>
                <a:effectLst/>
                <a:latin typeface="-apple-system"/>
              </a:rPr>
              <a:t>.</a:t>
            </a:r>
            <a:r>
              <a:rPr lang="fr-FR" sz="1200" b="0" i="0">
                <a:solidFill>
                  <a:srgbClr val="0070C0"/>
                </a:solidFill>
                <a:effectLst/>
                <a:latin typeface="-apple-system"/>
              </a:rPr>
              <a:t> </a:t>
            </a:r>
            <a:r>
              <a:rPr lang="fr-FR" sz="1200" b="1" i="0">
                <a:solidFill>
                  <a:srgbClr val="0070C0"/>
                </a:solidFill>
                <a:effectLst/>
                <a:latin typeface="-apple-system"/>
              </a:rPr>
              <a:t>34</a:t>
            </a:r>
            <a:r>
              <a:rPr lang="fr-FR" sz="1200" b="0" i="0">
                <a:solidFill>
                  <a:srgbClr val="0070C0"/>
                </a:solidFill>
                <a:effectLst/>
                <a:latin typeface="-apple-system"/>
              </a:rPr>
              <a:t> 025007</a:t>
            </a:r>
            <a:endParaRPr lang="en-US" sz="120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60975D-9742-8AE2-69BF-9A8742233AB6}"/>
              </a:ext>
            </a:extLst>
          </p:cNvPr>
          <p:cNvSpPr txBox="1"/>
          <p:nvPr/>
        </p:nvSpPr>
        <p:spPr>
          <a:xfrm>
            <a:off x="385180" y="3143363"/>
            <a:ext cx="3344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‘High-temperature’ nucleation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844663-3C0F-1812-EF92-E38368D4E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478" y="982852"/>
            <a:ext cx="2362200" cy="2257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42F3EB-51F5-235E-76F1-725125E2EE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3580" y="3715705"/>
            <a:ext cx="7818186" cy="2479963"/>
          </a:xfrm>
          <a:prstGeom prst="rect">
            <a:avLst/>
          </a:prstGeom>
        </p:spPr>
      </p:pic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CEE0ABFC-B996-3E54-C896-7D44E478D7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7543"/>
          <a:stretch/>
        </p:blipFill>
        <p:spPr>
          <a:xfrm>
            <a:off x="6715092" y="5559170"/>
            <a:ext cx="719006" cy="817208"/>
          </a:xfrm>
          <a:prstGeom prst="rect">
            <a:avLst/>
          </a:prstGeo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F4677273-A728-288E-DB9E-9D50629252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t="21174" r="20525" b="9644"/>
          <a:stretch/>
        </p:blipFill>
        <p:spPr>
          <a:xfrm>
            <a:off x="3854678" y="5435669"/>
            <a:ext cx="903226" cy="8172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0848D4-9488-467E-AACA-53C69356FF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4709"/>
          <a:stretch/>
        </p:blipFill>
        <p:spPr>
          <a:xfrm>
            <a:off x="499844" y="3779398"/>
            <a:ext cx="3346065" cy="2316601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988CBE3-7880-6419-C4AC-109B185AC3E4}"/>
              </a:ext>
            </a:extLst>
          </p:cNvPr>
          <p:cNvCxnSpPr>
            <a:cxnSpLocks/>
          </p:cNvCxnSpPr>
          <p:nvPr/>
        </p:nvCxnSpPr>
        <p:spPr>
          <a:xfrm flipH="1" flipV="1">
            <a:off x="904568" y="1713900"/>
            <a:ext cx="108155" cy="483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881CF31-30DB-5F07-BE28-F986A404C10F}"/>
              </a:ext>
            </a:extLst>
          </p:cNvPr>
          <p:cNvCxnSpPr>
            <a:cxnSpLocks/>
          </p:cNvCxnSpPr>
          <p:nvPr/>
        </p:nvCxnSpPr>
        <p:spPr>
          <a:xfrm flipV="1">
            <a:off x="1276606" y="1713900"/>
            <a:ext cx="0" cy="447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8484B62-B8DF-FB5D-EB35-8CE88711A47A}"/>
              </a:ext>
            </a:extLst>
          </p:cNvPr>
          <p:cNvSpPr txBox="1"/>
          <p:nvPr/>
        </p:nvSpPr>
        <p:spPr>
          <a:xfrm>
            <a:off x="9050070" y="874762"/>
            <a:ext cx="316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Best Performance so far.</a:t>
            </a:r>
          </a:p>
        </p:txBody>
      </p:sp>
    </p:spTree>
    <p:extLst>
      <p:ext uri="{BB962C8B-B14F-4D97-AF65-F5344CB8AC3E}">
        <p14:creationId xmlns:p14="http://schemas.microsoft.com/office/powerpoint/2010/main" val="1434532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14142</TotalTime>
  <Words>875</Words>
  <Application>Microsoft Office PowerPoint</Application>
  <PresentationFormat>Widescreen</PresentationFormat>
  <Paragraphs>131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-apple-system</vt:lpstr>
      <vt:lpstr>Aptos</vt:lpstr>
      <vt:lpstr>Aptos (Body)</vt:lpstr>
      <vt:lpstr>Aptos Display</vt:lpstr>
      <vt:lpstr>Aptos Display </vt:lpstr>
      <vt:lpstr>Arial</vt:lpstr>
      <vt:lpstr>Cambria Math</vt:lpstr>
      <vt:lpstr>rival-sans</vt:lpstr>
      <vt:lpstr>Office Theme</vt:lpstr>
      <vt:lpstr>PowerPoint Presentation</vt:lpstr>
      <vt:lpstr>Outline</vt:lpstr>
      <vt:lpstr>Sn Vapor Diffusion</vt:lpstr>
      <vt:lpstr>Cavity Performance of vapor-diffused Nb3Sn</vt:lpstr>
      <vt:lpstr>PowerPoint Presentation</vt:lpstr>
      <vt:lpstr>Non-uniformity - “Patchy” Region</vt:lpstr>
      <vt:lpstr>Sn Residues</vt:lpstr>
      <vt:lpstr>Surface Topography and Grain Boundary Structure </vt:lpstr>
      <vt:lpstr>Roughness and Cavity Performance</vt:lpstr>
      <vt:lpstr>Non-stoichiometric Defects</vt:lpstr>
      <vt:lpstr>Pushing Limits Further</vt:lpstr>
      <vt:lpstr>Summary</vt:lpstr>
      <vt:lpstr>Thank you for your attention!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Uttar Pudasaini</dc:creator>
  <cp:lastModifiedBy>Uttar Pudasaini</cp:lastModifiedBy>
  <cp:revision>117</cp:revision>
  <dcterms:created xsi:type="dcterms:W3CDTF">2025-07-14T18:34:08Z</dcterms:created>
  <dcterms:modified xsi:type="dcterms:W3CDTF">2025-11-11T22:12:00Z</dcterms:modified>
</cp:coreProperties>
</file>