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x-msvide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4"/>
  </p:sldMasterIdLst>
  <p:notesMasterIdLst>
    <p:notesMasterId r:id="rId16"/>
  </p:notesMasterIdLst>
  <p:sldIdLst>
    <p:sldId id="289" r:id="rId5"/>
    <p:sldId id="280" r:id="rId6"/>
    <p:sldId id="301" r:id="rId7"/>
    <p:sldId id="306" r:id="rId8"/>
    <p:sldId id="304" r:id="rId9"/>
    <p:sldId id="307" r:id="rId10"/>
    <p:sldId id="295" r:id="rId11"/>
    <p:sldId id="308" r:id="rId12"/>
    <p:sldId id="296" r:id="rId13"/>
    <p:sldId id="299" r:id="rId14"/>
    <p:sldId id="272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00DE"/>
    <a:srgbClr val="DDDD00"/>
    <a:srgbClr val="73DF00"/>
    <a:srgbClr val="DF5801"/>
    <a:srgbClr val="DE0E00"/>
    <a:srgbClr val="9700DE"/>
    <a:srgbClr val="0066DD"/>
    <a:srgbClr val="7F07C6"/>
    <a:srgbClr val="C31230"/>
    <a:srgbClr val="DE4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5704F1-4E01-4244-9299-4C74F90008B2}" v="279" dt="2025-11-11T19:10:58.3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632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Lechner" userId="c2756ad8-ceb3-4639-a362-5f9c391a497f" providerId="ADAL" clId="{5404E99E-FF42-4F9E-A5A6-D56AA3C0B364}"/>
    <pc:docChg chg="undo redo custSel addSld modSld sldOrd">
      <pc:chgData name="Eric Lechner" userId="c2756ad8-ceb3-4639-a362-5f9c391a497f" providerId="ADAL" clId="{5404E99E-FF42-4F9E-A5A6-D56AA3C0B364}" dt="2025-11-11T19:10:58.327" v="4272" actId="20577"/>
      <pc:docMkLst>
        <pc:docMk/>
      </pc:docMkLst>
      <pc:sldChg chg="modSp mod">
        <pc:chgData name="Eric Lechner" userId="c2756ad8-ceb3-4639-a362-5f9c391a497f" providerId="ADAL" clId="{5404E99E-FF42-4F9E-A5A6-D56AA3C0B364}" dt="2025-11-11T17:42:24.116" v="4208" actId="255"/>
        <pc:sldMkLst>
          <pc:docMk/>
          <pc:sldMk cId="1400045427" sldId="280"/>
        </pc:sldMkLst>
        <pc:spChg chg="mod">
          <ac:chgData name="Eric Lechner" userId="c2756ad8-ceb3-4639-a362-5f9c391a497f" providerId="ADAL" clId="{5404E99E-FF42-4F9E-A5A6-D56AA3C0B364}" dt="2025-11-11T17:42:24.116" v="4208" actId="255"/>
          <ac:spMkLst>
            <pc:docMk/>
            <pc:sldMk cId="1400045427" sldId="280"/>
            <ac:spMk id="6" creationId="{E61CB5E1-12B5-634E-E941-3451F325DC95}"/>
          </ac:spMkLst>
        </pc:spChg>
      </pc:sldChg>
      <pc:sldChg chg="modSp mod">
        <pc:chgData name="Eric Lechner" userId="c2756ad8-ceb3-4639-a362-5f9c391a497f" providerId="ADAL" clId="{5404E99E-FF42-4F9E-A5A6-D56AA3C0B364}" dt="2025-11-05T15:26:16.546" v="2507" actId="6549"/>
        <pc:sldMkLst>
          <pc:docMk/>
          <pc:sldMk cId="1993848279" sldId="289"/>
        </pc:sldMkLst>
        <pc:spChg chg="mod">
          <ac:chgData name="Eric Lechner" userId="c2756ad8-ceb3-4639-a362-5f9c391a497f" providerId="ADAL" clId="{5404E99E-FF42-4F9E-A5A6-D56AA3C0B364}" dt="2025-11-05T15:26:16.546" v="2507" actId="6549"/>
          <ac:spMkLst>
            <pc:docMk/>
            <pc:sldMk cId="1993848279" sldId="289"/>
            <ac:spMk id="2" creationId="{7AAC87CA-8223-4766-DC0C-EF69FC2823DF}"/>
          </ac:spMkLst>
        </pc:spChg>
      </pc:sldChg>
      <pc:sldChg chg="addSp delSp modSp mod">
        <pc:chgData name="Eric Lechner" userId="c2756ad8-ceb3-4639-a362-5f9c391a497f" providerId="ADAL" clId="{5404E99E-FF42-4F9E-A5A6-D56AA3C0B364}" dt="2025-11-05T16:19:08.688" v="2516" actId="1076"/>
        <pc:sldMkLst>
          <pc:docMk/>
          <pc:sldMk cId="3669464752" sldId="292"/>
        </pc:sldMkLst>
      </pc:sldChg>
      <pc:sldChg chg="modSp mod ord">
        <pc:chgData name="Eric Lechner" userId="c2756ad8-ceb3-4639-a362-5f9c391a497f" providerId="ADAL" clId="{5404E99E-FF42-4F9E-A5A6-D56AA3C0B364}" dt="2025-11-05T16:23:01.728" v="2518"/>
        <pc:sldMkLst>
          <pc:docMk/>
          <pc:sldMk cId="1593904097" sldId="294"/>
        </pc:sldMkLst>
      </pc:sldChg>
      <pc:sldChg chg="modSp mod">
        <pc:chgData name="Eric Lechner" userId="c2756ad8-ceb3-4639-a362-5f9c391a497f" providerId="ADAL" clId="{5404E99E-FF42-4F9E-A5A6-D56AA3C0B364}" dt="2025-11-11T19:10:58.327" v="4272" actId="20577"/>
        <pc:sldMkLst>
          <pc:docMk/>
          <pc:sldMk cId="366417968" sldId="295"/>
        </pc:sldMkLst>
        <pc:spChg chg="mod">
          <ac:chgData name="Eric Lechner" userId="c2756ad8-ceb3-4639-a362-5f9c391a497f" providerId="ADAL" clId="{5404E99E-FF42-4F9E-A5A6-D56AA3C0B364}" dt="2025-11-11T17:45:08.663" v="4234" actId="1076"/>
          <ac:spMkLst>
            <pc:docMk/>
            <pc:sldMk cId="366417968" sldId="295"/>
            <ac:spMk id="2" creationId="{00000000-0000-0000-0000-000000000000}"/>
          </ac:spMkLst>
        </pc:spChg>
        <pc:spChg chg="mod">
          <ac:chgData name="Eric Lechner" userId="c2756ad8-ceb3-4639-a362-5f9c391a497f" providerId="ADAL" clId="{5404E99E-FF42-4F9E-A5A6-D56AA3C0B364}" dt="2025-11-11T16:56:41.457" v="4006" actId="20577"/>
          <ac:spMkLst>
            <pc:docMk/>
            <pc:sldMk cId="366417968" sldId="295"/>
            <ac:spMk id="6" creationId="{BAA01E92-F329-7078-0379-52D74719D0B7}"/>
          </ac:spMkLst>
        </pc:spChg>
        <pc:spChg chg="mod">
          <ac:chgData name="Eric Lechner" userId="c2756ad8-ceb3-4639-a362-5f9c391a497f" providerId="ADAL" clId="{5404E99E-FF42-4F9E-A5A6-D56AA3C0B364}" dt="2025-11-11T17:45:51.026" v="4258" actId="1076"/>
          <ac:spMkLst>
            <pc:docMk/>
            <pc:sldMk cId="366417968" sldId="295"/>
            <ac:spMk id="10" creationId="{00000000-0000-0000-0000-000000000000}"/>
          </ac:spMkLst>
        </pc:spChg>
        <pc:spChg chg="mod">
          <ac:chgData name="Eric Lechner" userId="c2756ad8-ceb3-4639-a362-5f9c391a497f" providerId="ADAL" clId="{5404E99E-FF42-4F9E-A5A6-D56AA3C0B364}" dt="2025-11-11T17:45:22.391" v="4238" actId="1076"/>
          <ac:spMkLst>
            <pc:docMk/>
            <pc:sldMk cId="366417968" sldId="295"/>
            <ac:spMk id="15" creationId="{00000000-0000-0000-0000-000000000000}"/>
          </ac:spMkLst>
        </pc:spChg>
        <pc:spChg chg="mod">
          <ac:chgData name="Eric Lechner" userId="c2756ad8-ceb3-4639-a362-5f9c391a497f" providerId="ADAL" clId="{5404E99E-FF42-4F9E-A5A6-D56AA3C0B364}" dt="2025-11-11T17:46:01.565" v="4268" actId="1076"/>
          <ac:spMkLst>
            <pc:docMk/>
            <pc:sldMk cId="366417968" sldId="295"/>
            <ac:spMk id="16" creationId="{00000000-0000-0000-0000-000000000000}"/>
          </ac:spMkLst>
        </pc:spChg>
        <pc:spChg chg="mod">
          <ac:chgData name="Eric Lechner" userId="c2756ad8-ceb3-4639-a362-5f9c391a497f" providerId="ADAL" clId="{5404E99E-FF42-4F9E-A5A6-D56AA3C0B364}" dt="2025-11-11T19:10:58.327" v="4272" actId="20577"/>
          <ac:spMkLst>
            <pc:docMk/>
            <pc:sldMk cId="366417968" sldId="295"/>
            <ac:spMk id="22" creationId="{00000000-0000-0000-0000-000000000000}"/>
          </ac:spMkLst>
        </pc:spChg>
        <pc:spChg chg="mod">
          <ac:chgData name="Eric Lechner" userId="c2756ad8-ceb3-4639-a362-5f9c391a497f" providerId="ADAL" clId="{5404E99E-FF42-4F9E-A5A6-D56AA3C0B364}" dt="2025-11-11T17:44:55.342" v="4228" actId="20577"/>
          <ac:spMkLst>
            <pc:docMk/>
            <pc:sldMk cId="366417968" sldId="295"/>
            <ac:spMk id="23" creationId="{00000000-0000-0000-0000-000000000000}"/>
          </ac:spMkLst>
        </pc:spChg>
      </pc:sldChg>
      <pc:sldChg chg="addSp delSp modSp mod modNotesTx">
        <pc:chgData name="Eric Lechner" userId="c2756ad8-ceb3-4639-a362-5f9c391a497f" providerId="ADAL" clId="{5404E99E-FF42-4F9E-A5A6-D56AA3C0B364}" dt="2025-11-05T19:29:41.397" v="3080" actId="20577"/>
        <pc:sldMkLst>
          <pc:docMk/>
          <pc:sldMk cId="3827361147" sldId="296"/>
        </pc:sldMkLst>
        <pc:spChg chg="mod">
          <ac:chgData name="Eric Lechner" userId="c2756ad8-ceb3-4639-a362-5f9c391a497f" providerId="ADAL" clId="{5404E99E-FF42-4F9E-A5A6-D56AA3C0B364}" dt="2025-11-05T19:15:43.471" v="2854" actId="20577"/>
          <ac:spMkLst>
            <pc:docMk/>
            <pc:sldMk cId="3827361147" sldId="296"/>
            <ac:spMk id="5" creationId="{B91BAA36-F81B-AF14-BD39-5A8A97DC26DB}"/>
          </ac:spMkLst>
        </pc:spChg>
        <pc:spChg chg="add mod">
          <ac:chgData name="Eric Lechner" userId="c2756ad8-ceb3-4639-a362-5f9c391a497f" providerId="ADAL" clId="{5404E99E-FF42-4F9E-A5A6-D56AA3C0B364}" dt="2025-11-05T19:26:28.778" v="2911" actId="14100"/>
          <ac:spMkLst>
            <pc:docMk/>
            <pc:sldMk cId="3827361147" sldId="296"/>
            <ac:spMk id="19" creationId="{F2062EC8-D985-5542-E513-30A60663973A}"/>
          </ac:spMkLst>
        </pc:spChg>
        <pc:picChg chg="add mod topLvl">
          <ac:chgData name="Eric Lechner" userId="c2756ad8-ceb3-4639-a362-5f9c391a497f" providerId="ADAL" clId="{5404E99E-FF42-4F9E-A5A6-D56AA3C0B364}" dt="2025-11-05T19:24:11.371" v="2880" actId="1076"/>
          <ac:picMkLst>
            <pc:docMk/>
            <pc:sldMk cId="3827361147" sldId="296"/>
            <ac:picMk id="14" creationId="{8DFCEB71-FB89-AC0D-55D8-F0F037E4ECB9}"/>
          </ac:picMkLst>
        </pc:picChg>
        <pc:picChg chg="add mod topLvl modCrop">
          <ac:chgData name="Eric Lechner" userId="c2756ad8-ceb3-4639-a362-5f9c391a497f" providerId="ADAL" clId="{5404E99E-FF42-4F9E-A5A6-D56AA3C0B364}" dt="2025-11-05T19:24:11.371" v="2880" actId="1076"/>
          <ac:picMkLst>
            <pc:docMk/>
            <pc:sldMk cId="3827361147" sldId="296"/>
            <ac:picMk id="16" creationId="{79787856-E9CA-7D39-E130-8C70CA6B545E}"/>
          </ac:picMkLst>
        </pc:picChg>
        <pc:picChg chg="add mod modCrop">
          <ac:chgData name="Eric Lechner" userId="c2756ad8-ceb3-4639-a362-5f9c391a497f" providerId="ADAL" clId="{5404E99E-FF42-4F9E-A5A6-D56AA3C0B364}" dt="2025-11-05T19:24:11.371" v="2880" actId="1076"/>
          <ac:picMkLst>
            <pc:docMk/>
            <pc:sldMk cId="3827361147" sldId="296"/>
            <ac:picMk id="18" creationId="{39E6CD0A-67E4-0537-D4C7-E1C7A6EB9EF5}"/>
          </ac:picMkLst>
        </pc:picChg>
      </pc:sldChg>
      <pc:sldChg chg="modSp mod">
        <pc:chgData name="Eric Lechner" userId="c2756ad8-ceb3-4639-a362-5f9c391a497f" providerId="ADAL" clId="{5404E99E-FF42-4F9E-A5A6-D56AA3C0B364}" dt="2025-11-11T17:25:23.443" v="4199" actId="20577"/>
        <pc:sldMkLst>
          <pc:docMk/>
          <pc:sldMk cId="1807630211" sldId="299"/>
        </pc:sldMkLst>
        <pc:spChg chg="mod">
          <ac:chgData name="Eric Lechner" userId="c2756ad8-ceb3-4639-a362-5f9c391a497f" providerId="ADAL" clId="{5404E99E-FF42-4F9E-A5A6-D56AA3C0B364}" dt="2025-11-11T17:25:23.443" v="4199" actId="20577"/>
          <ac:spMkLst>
            <pc:docMk/>
            <pc:sldMk cId="1807630211" sldId="299"/>
            <ac:spMk id="6" creationId="{8A881C06-0DE4-6492-4382-51B801FF3433}"/>
          </ac:spMkLst>
        </pc:spChg>
      </pc:sldChg>
      <pc:sldChg chg="modSp mod">
        <pc:chgData name="Eric Lechner" userId="c2756ad8-ceb3-4639-a362-5f9c391a497f" providerId="ADAL" clId="{5404E99E-FF42-4F9E-A5A6-D56AA3C0B364}" dt="2025-10-31T18:08:30.976" v="2068" actId="20577"/>
        <pc:sldMkLst>
          <pc:docMk/>
          <pc:sldMk cId="618229171" sldId="302"/>
        </pc:sldMkLst>
      </pc:sldChg>
      <pc:sldChg chg="addSp delSp modSp mod">
        <pc:chgData name="Eric Lechner" userId="c2756ad8-ceb3-4639-a362-5f9c391a497f" providerId="ADAL" clId="{5404E99E-FF42-4F9E-A5A6-D56AA3C0B364}" dt="2025-11-10T05:38:13.716" v="3906" actId="478"/>
        <pc:sldMkLst>
          <pc:docMk/>
          <pc:sldMk cId="3208103146" sldId="303"/>
        </pc:sldMkLst>
        <pc:graphicFrameChg chg="add del modGraphic">
          <ac:chgData name="Eric Lechner" userId="c2756ad8-ceb3-4639-a362-5f9c391a497f" providerId="ADAL" clId="{5404E99E-FF42-4F9E-A5A6-D56AA3C0B364}" dt="2025-11-10T05:38:13.716" v="3906" actId="478"/>
          <ac:graphicFrameMkLst>
            <pc:docMk/>
            <pc:sldMk cId="3208103146" sldId="303"/>
            <ac:graphicFrameMk id="1070" creationId="{44DC2D44-CBAE-1EF4-B480-880D6D02A134}"/>
          </ac:graphicFrameMkLst>
        </pc:graphicFrameChg>
        <pc:cxnChg chg="add del mod">
          <ac:chgData name="Eric Lechner" userId="c2756ad8-ceb3-4639-a362-5f9c391a497f" providerId="ADAL" clId="{5404E99E-FF42-4F9E-A5A6-D56AA3C0B364}" dt="2025-11-10T04:27:07.344" v="3904" actId="478"/>
          <ac:cxnSpMkLst>
            <pc:docMk/>
            <pc:sldMk cId="3208103146" sldId="303"/>
            <ac:cxnSpMk id="1069" creationId="{E92653FC-23DE-D815-FD4A-BD0EDEAF887B}"/>
          </ac:cxnSpMkLst>
        </pc:cxnChg>
      </pc:sldChg>
      <pc:sldChg chg="modSp mod">
        <pc:chgData name="Eric Lechner" userId="c2756ad8-ceb3-4639-a362-5f9c391a497f" providerId="ADAL" clId="{5404E99E-FF42-4F9E-A5A6-D56AA3C0B364}" dt="2025-11-11T17:44:02.450" v="4212" actId="20577"/>
        <pc:sldMkLst>
          <pc:docMk/>
          <pc:sldMk cId="265218867" sldId="304"/>
        </pc:sldMkLst>
        <pc:spChg chg="mod">
          <ac:chgData name="Eric Lechner" userId="c2756ad8-ceb3-4639-a362-5f9c391a497f" providerId="ADAL" clId="{5404E99E-FF42-4F9E-A5A6-D56AA3C0B364}" dt="2025-11-11T17:44:02.450" v="4212" actId="20577"/>
          <ac:spMkLst>
            <pc:docMk/>
            <pc:sldMk cId="265218867" sldId="304"/>
            <ac:spMk id="18" creationId="{F380458F-796C-2B72-0DF7-D6E4B82759F5}"/>
          </ac:spMkLst>
        </pc:spChg>
      </pc:sldChg>
      <pc:sldChg chg="addSp modSp mod">
        <pc:chgData name="Eric Lechner" userId="c2756ad8-ceb3-4639-a362-5f9c391a497f" providerId="ADAL" clId="{5404E99E-FF42-4F9E-A5A6-D56AA3C0B364}" dt="2025-10-30T18:03:08.503" v="49" actId="1076"/>
        <pc:sldMkLst>
          <pc:docMk/>
          <pc:sldMk cId="3319994579" sldId="306"/>
        </pc:sldMkLst>
        <pc:spChg chg="add mod">
          <ac:chgData name="Eric Lechner" userId="c2756ad8-ceb3-4639-a362-5f9c391a497f" providerId="ADAL" clId="{5404E99E-FF42-4F9E-A5A6-D56AA3C0B364}" dt="2025-10-30T18:03:08.503" v="49" actId="1076"/>
          <ac:spMkLst>
            <pc:docMk/>
            <pc:sldMk cId="3319994579" sldId="306"/>
            <ac:spMk id="2" creationId="{5CFBC0BB-2FE1-C00F-9FC2-58B1E891D921}"/>
          </ac:spMkLst>
        </pc:spChg>
        <pc:spChg chg="mod">
          <ac:chgData name="Eric Lechner" userId="c2756ad8-ceb3-4639-a362-5f9c391a497f" providerId="ADAL" clId="{5404E99E-FF42-4F9E-A5A6-D56AA3C0B364}" dt="2025-10-30T18:01:48.608" v="29" actId="14100"/>
          <ac:spMkLst>
            <pc:docMk/>
            <pc:sldMk cId="3319994579" sldId="306"/>
            <ac:spMk id="11" creationId="{00000000-0000-0000-0000-000000000000}"/>
          </ac:spMkLst>
        </pc:spChg>
      </pc:sldChg>
      <pc:sldChg chg="addSp modSp add mod">
        <pc:chgData name="Eric Lechner" userId="c2756ad8-ceb3-4639-a362-5f9c391a497f" providerId="ADAL" clId="{5404E99E-FF42-4F9E-A5A6-D56AA3C0B364}" dt="2025-10-31T17:50:36.834" v="1138" actId="1076"/>
        <pc:sldMkLst>
          <pc:docMk/>
          <pc:sldMk cId="325113232" sldId="307"/>
        </pc:sldMkLst>
      </pc:sldChg>
      <pc:sldChg chg="addSp modSp add mod ord">
        <pc:chgData name="Eric Lechner" userId="c2756ad8-ceb3-4639-a362-5f9c391a497f" providerId="ADAL" clId="{5404E99E-FF42-4F9E-A5A6-D56AA3C0B364}" dt="2025-11-11T17:16:07.776" v="4020" actId="20577"/>
        <pc:sldMkLst>
          <pc:docMk/>
          <pc:sldMk cId="2442334376" sldId="308"/>
        </pc:sldMkLst>
        <pc:spChg chg="mod">
          <ac:chgData name="Eric Lechner" userId="c2756ad8-ceb3-4639-a362-5f9c391a497f" providerId="ADAL" clId="{5404E99E-FF42-4F9E-A5A6-D56AA3C0B364}" dt="2025-11-11T03:31:12.241" v="3993" actId="20577"/>
          <ac:spMkLst>
            <pc:docMk/>
            <pc:sldMk cId="2442334376" sldId="308"/>
            <ac:spMk id="5" creationId="{0EC2C725-09F8-14B4-16AA-6AE99F107B50}"/>
          </ac:spMkLst>
        </pc:spChg>
        <pc:spChg chg="add mod">
          <ac:chgData name="Eric Lechner" userId="c2756ad8-ceb3-4639-a362-5f9c391a497f" providerId="ADAL" clId="{5404E99E-FF42-4F9E-A5A6-D56AA3C0B364}" dt="2025-11-11T17:16:02.752" v="4016" actId="21"/>
          <ac:spMkLst>
            <pc:docMk/>
            <pc:sldMk cId="2442334376" sldId="308"/>
            <ac:spMk id="7" creationId="{B3282FAC-743C-FA97-EA5A-190C7337A2E9}"/>
          </ac:spMkLst>
        </pc:spChg>
        <pc:spChg chg="mod">
          <ac:chgData name="Eric Lechner" userId="c2756ad8-ceb3-4639-a362-5f9c391a497f" providerId="ADAL" clId="{5404E99E-FF42-4F9E-A5A6-D56AA3C0B364}" dt="2025-11-11T17:16:07.776" v="4020" actId="20577"/>
          <ac:spMkLst>
            <pc:docMk/>
            <pc:sldMk cId="2442334376" sldId="308"/>
            <ac:spMk id="12" creationId="{B0A1A840-EBCE-0523-2671-636584AD1C1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DC30C42-F1EA-EA44-9613-5E7947EE8325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3BBF43-A868-D94C-A9CC-39C296714D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1E7E7-341C-B628-372A-2D973DF6F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D9A102-D6C6-BC25-8A98-0505011FDB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01CAF9-CCAC-54E3-905F-69991641FD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4B111-C7B3-F30F-BC52-37C2D6DF41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30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35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1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E906D-F54E-BBDD-A609-9A170F4B8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B6F040-BEC3-2EB9-6447-CAA1EB65C7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0B3926-C243-E57F-56C3-E15BEF081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B4F38-0780-599D-C207-617774DF8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30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E906D-F54E-BBDD-A609-9A170F4B8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B6F040-BEC3-2EB9-6447-CAA1EB65C7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0B3926-C243-E57F-56C3-E15BEF081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B4F38-0780-599D-C207-617774DF8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99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E906D-F54E-BBDD-A609-9A170F4B8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B6F040-BEC3-2EB9-6447-CAA1EB65C7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0B3926-C243-E57F-56C3-E15BEF081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B4F38-0780-599D-C207-617774DF8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1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AD52A-4A13-FAAE-80D1-218247FF6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8A0D96-268A-CEA4-6D07-2E8DCB3B1B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9B748F-8959-8A6A-0189-1D52A1EE25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94D59-5597-DEE8-8238-DF8890BFE1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08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49FDD-F3C7-EA4E-D33A-6BAB70166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C3A41B-B068-9821-38CA-C36EF0EF7C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095473-A1A1-0411-F71C-CA5AEF9E8F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55442-BA97-AD19-13B8-D15F624CD5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63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E7460-E83B-2075-E65D-DED527A61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63911A-E7A5-222C-C9DD-20DD929DE2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A41B01-B428-4824-EBE2-41C17EE435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28C67-ED0C-74D5-7610-6880DE126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75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EFE49-6EA4-BEC6-8A84-28FD4D789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680FCD-78A1-435B-8095-D990D2458B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541BC9-C881-B746-1CE5-BF4AD1D61B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Polishing on single cell </a:t>
            </a:r>
          </a:p>
          <a:p>
            <a:r>
              <a:rPr lang="en-US"/>
              <a:t>Follow-up cavity test that apparently showed </a:t>
            </a:r>
          </a:p>
          <a:p>
            <a:r>
              <a:rPr lang="en-US"/>
              <a:t>Brandi’s made all measurements on </a:t>
            </a:r>
          </a:p>
          <a:p>
            <a:r>
              <a:rPr lang="en-US"/>
              <a:t>-Nb on Cu, VSM /EBSD</a:t>
            </a:r>
          </a:p>
          <a:p>
            <a:r>
              <a:rPr lang="en-US"/>
              <a:t>-Presentation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6C94B-A81C-1FE5-2751-F7AEE53EE2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38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0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AADF119-FBE4-4B30-887E-7063E5FE77D4}" type="datetime1">
              <a:rPr lang="en-US" smtClean="0"/>
              <a:t>11/11/2025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ABF4FA7-1E5E-4092-8A64-2F16A7152577}" type="datetime1">
              <a:rPr lang="en-US" smtClean="0"/>
              <a:t>11/11/2025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4D608DB-8471-438C-96F2-BF69B78E0782}" type="datetime1">
              <a:rPr lang="en-US" smtClean="0"/>
              <a:t>11/11/2025</a:t>
            </a:fld>
            <a:endParaRPr lang="en-US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A52F8196-A714-4021-8525-BBF3DB1CC2B9}" type="datetime1">
              <a:rPr lang="en-US" smtClean="0"/>
              <a:t>11/11/2025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0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7059" y="6170055"/>
            <a:ext cx="1728303" cy="49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73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363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EDB80F63-0339-4821-9425-EEBDE7EE0A50}" type="datetime1">
              <a:rPr lang="en-US" smtClean="0"/>
              <a:t>11/11/2025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9AD7FFB5-2B44-4A61-A840-20A8B411001D}" type="datetime1">
              <a:rPr lang="en-US" smtClean="0"/>
              <a:t>11/11/2025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1AFAF23-1F56-4840-A737-495C4921DE94}" type="datetime1">
              <a:rPr lang="en-US" smtClean="0"/>
              <a:t>11/11/2025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063D29F-10D7-4725-BF37-BCBE1D282228}" type="datetime1">
              <a:rPr lang="en-US" smtClean="0"/>
              <a:t>11/11/2025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11/11/2025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74AC1CC6-0B45-432C-B9F8-F3C20CF98313}" type="datetime1">
              <a:rPr lang="en-US" smtClean="0"/>
              <a:t>11/11/2025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80ED2E1-3D77-48DC-8AFF-0FC8EA98F3DB}" type="datetime1">
              <a:rPr lang="en-US" smtClean="0"/>
              <a:t>11/11/2025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0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F4A7F67A-F711-D40B-01C6-A6770706EF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63937" cy="6860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C87CA-8223-4766-DC0C-EF69FC282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11" y="1728214"/>
            <a:ext cx="6764555" cy="1770255"/>
          </a:xfrm>
        </p:spPr>
        <p:txBody>
          <a:bodyPr>
            <a:noAutofit/>
          </a:bodyPr>
          <a:lstStyle/>
          <a:p>
            <a:r>
              <a:rPr lang="en-US" dirty="0"/>
              <a:t>Surface Finish and Field Limitations of SRF Cavities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1FD6E6E-8348-06B4-85C7-15104B0D7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11</a:t>
            </a:r>
            <a:r>
              <a:rPr lang="en-US" sz="2400"/>
              <a:t>/12/25</a:t>
            </a:r>
          </a:p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EEBFA1-2D11-2C9E-5C4A-9C08BAE97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/>
              <a:t>Eric M. Lechner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48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29594-0082-4AD9-7536-92600D6B4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4EE8E-B175-FBB9-EA98-05C888CBE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F45E34-1D65-1F23-6908-781112C71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881C06-0DE4-6492-4382-51B801FF3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578106" cy="479837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Using AFM we revealed the existence of high slope angle sloped steps comparable in size to the London penetration depth and diffusion length of low-temperature baked Nb cavities. These defects can account for a much larger reduction in peak field than previously expected.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Simple surface roughness metrics like average roughness totally neglect slope angle, a key parameter in geometrically modified field limits. This is also true for power spectral density (PSD) analysis</a:t>
            </a:r>
            <a:r>
              <a:rPr lang="en-US" baseline="30000"/>
              <a:t>1</a:t>
            </a:r>
            <a:r>
              <a:rPr lang="en-US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Don’t just throw your measurements through the analysis grinder and see what comes out. Use theoretical frameworks that connect directly to performance metrics.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Poor metrics open vulnerabilities for processes to be poorly optimized in sample studies.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There are many polishing methods under development. Quantifying ultimate surface roughness is of interest.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8461" y="6542869"/>
            <a:ext cx="77951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30000"/>
              <a:t>1</a:t>
            </a:r>
            <a:r>
              <a:rPr lang="en-US" sz="1200"/>
              <a:t>For more details see </a:t>
            </a:r>
            <a:r>
              <a:rPr lang="en-US" sz="1200" err="1"/>
              <a:t>Hryhorenko</a:t>
            </a:r>
            <a:r>
              <a:rPr lang="en-US" sz="1200"/>
              <a:t>, O., et al.  </a:t>
            </a:r>
            <a:r>
              <a:rPr lang="en-US" sz="1200" i="1" err="1"/>
              <a:t>arXiv</a:t>
            </a:r>
            <a:r>
              <a:rPr lang="en-US" sz="1200" i="1"/>
              <a:t> preprint arXiv:2509.25423</a:t>
            </a:r>
            <a:r>
              <a:rPr lang="en-US" sz="1200"/>
              <a:t> (2025).</a:t>
            </a:r>
          </a:p>
        </p:txBody>
      </p:sp>
    </p:spTree>
    <p:extLst>
      <p:ext uri="{BB962C8B-B14F-4D97-AF65-F5344CB8AC3E}">
        <p14:creationId xmlns:p14="http://schemas.microsoft.com/office/powerpoint/2010/main" val="1807630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8124D7-0699-6425-B7CA-43028B2E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QUESTIONS?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9BB996-4A9C-EA60-8BD1-573393ACF33D}"/>
              </a:ext>
            </a:extLst>
          </p:cNvPr>
          <p:cNvSpPr/>
          <p:nvPr/>
        </p:nvSpPr>
        <p:spPr>
          <a:xfrm>
            <a:off x="0" y="0"/>
            <a:ext cx="1943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284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EA8B-4A3D-A33C-8004-D71E3F88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66A27E-06A2-4B8C-2C35-38C61B89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CB5E1-12B5-634E-E941-3451F325DC95}"/>
              </a:ext>
            </a:extLst>
          </p:cNvPr>
          <p:cNvSpPr txBox="1">
            <a:spLocks/>
          </p:cNvSpPr>
          <p:nvPr/>
        </p:nvSpPr>
        <p:spPr>
          <a:xfrm>
            <a:off x="1163782" y="1318684"/>
            <a:ext cx="9839497" cy="4098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Characterization of the ultimate surface finish of electropolished Nb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Examine to what extent this surface finish influence performance-limiting factors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/>
              <a:t>Superheating Field Suppression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/>
              <a:t>Magnetic Field Enhancement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/>
              <a:t>Impurity Diffusion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45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C1A18-A15B-4F3D-70A4-FBB78315A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DDFEF-25DC-F0DD-17A0-4C8051C27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43D6E3-7DAB-42D5-7F21-CF04014D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Limiters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C1D06E-082D-E1DB-56F7-747477FFFBA0}"/>
              </a:ext>
            </a:extLst>
          </p:cNvPr>
          <p:cNvSpPr txBox="1"/>
          <p:nvPr/>
        </p:nvSpPr>
        <p:spPr>
          <a:xfrm>
            <a:off x="-80832" y="6075167"/>
            <a:ext cx="90759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[1] </a:t>
            </a:r>
            <a:r>
              <a:rPr lang="en-US" sz="1200" err="1"/>
              <a:t>Dangwal</a:t>
            </a:r>
            <a:r>
              <a:rPr lang="en-US" sz="1200"/>
              <a:t> Pandey, </a:t>
            </a:r>
            <a:r>
              <a:rPr lang="en-US" sz="1200" err="1"/>
              <a:t>Arti</a:t>
            </a:r>
            <a:r>
              <a:rPr lang="en-US" sz="1200"/>
              <a:t>, et al.  </a:t>
            </a:r>
            <a:r>
              <a:rPr lang="en-US" sz="1200" i="1"/>
              <a:t>Journal of materials science</a:t>
            </a:r>
            <a:r>
              <a:rPr lang="en-US" sz="1200"/>
              <a:t> 53.14 (2018): 10411-10422.</a:t>
            </a:r>
          </a:p>
          <a:p>
            <a:r>
              <a:rPr lang="en-US" sz="1200"/>
              <a:t>[2] Barkov, F., et al. </a:t>
            </a:r>
            <a:r>
              <a:rPr lang="en-US" sz="1200" i="1"/>
              <a:t>Journal of Applied Physics</a:t>
            </a:r>
            <a:r>
              <a:rPr lang="en-US" sz="1200"/>
              <a:t> 114.16 (2013).</a:t>
            </a:r>
          </a:p>
          <a:p>
            <a:r>
              <a:rPr lang="en-US" sz="1200"/>
              <a:t>[3] Carlson, Jared, et al. </a:t>
            </a:r>
            <a:r>
              <a:rPr lang="en-US" sz="1200" i="1"/>
              <a:t>Physical Review B</a:t>
            </a:r>
            <a:r>
              <a:rPr lang="en-US" sz="1200"/>
              <a:t> 103.2 (2021): 024516.</a:t>
            </a:r>
          </a:p>
          <a:p>
            <a:r>
              <a:rPr lang="en-US" sz="1200"/>
              <a:t>[4] </a:t>
            </a:r>
            <a:r>
              <a:rPr lang="en-US" sz="1200" err="1"/>
              <a:t>Xie</a:t>
            </a:r>
            <a:r>
              <a:rPr lang="en-US" sz="1200"/>
              <a:t> , et al. Quench Simulation Using a Ring-Type Defect Model SRF’11, 2011</a:t>
            </a:r>
          </a:p>
          <a:p>
            <a:endParaRPr lang="en-US" sz="1200"/>
          </a:p>
        </p:txBody>
      </p:sp>
      <p:grpSp>
        <p:nvGrpSpPr>
          <p:cNvPr id="26" name="Group 25"/>
          <p:cNvGrpSpPr/>
          <p:nvPr/>
        </p:nvGrpSpPr>
        <p:grpSpPr>
          <a:xfrm>
            <a:off x="4050525" y="1282941"/>
            <a:ext cx="3291476" cy="4547307"/>
            <a:chOff x="-80832" y="1561393"/>
            <a:chExt cx="3291476" cy="4547307"/>
          </a:xfrm>
        </p:grpSpPr>
        <p:sp>
          <p:nvSpPr>
            <p:cNvPr id="9" name="Rectangle 8"/>
            <p:cNvSpPr/>
            <p:nvPr/>
          </p:nvSpPr>
          <p:spPr>
            <a:xfrm>
              <a:off x="87738" y="1561393"/>
              <a:ext cx="312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/>
                <a:t>Non-stoichiometry – Nb</a:t>
              </a:r>
              <a:r>
                <a:rPr lang="en-US" baseline="-25000"/>
                <a:t>3</a:t>
              </a:r>
              <a:r>
                <a:rPr lang="en-US"/>
                <a:t>Sn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8810" r="8406"/>
            <a:stretch/>
          </p:blipFill>
          <p:spPr>
            <a:xfrm>
              <a:off x="414817" y="1941833"/>
              <a:ext cx="2413000" cy="219086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598" y="4238529"/>
              <a:ext cx="2952282" cy="1870171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-80832" y="1757167"/>
              <a:ext cx="4956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[3]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983541" y="1266423"/>
            <a:ext cx="3500356" cy="4957171"/>
            <a:chOff x="7983541" y="1555983"/>
            <a:chExt cx="3500356" cy="4957171"/>
          </a:xfrm>
        </p:grpSpPr>
        <p:sp>
          <p:nvSpPr>
            <p:cNvPr id="3" name="Rectangle 2"/>
            <p:cNvSpPr/>
            <p:nvPr/>
          </p:nvSpPr>
          <p:spPr>
            <a:xfrm>
              <a:off x="8561380" y="1555983"/>
              <a:ext cx="22930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/>
                <a:t>Surface Roughness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983541" y="1757167"/>
              <a:ext cx="4956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[4] 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6D453AA-B4D1-053E-0296-74F12C40A8CC}"/>
                </a:ext>
              </a:extLst>
            </p:cNvPr>
            <p:cNvGrpSpPr/>
            <p:nvPr/>
          </p:nvGrpSpPr>
          <p:grpSpPr>
            <a:xfrm>
              <a:off x="8266415" y="1917844"/>
              <a:ext cx="3217482" cy="4595310"/>
              <a:chOff x="4892524" y="1132044"/>
              <a:chExt cx="4015163" cy="573458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F3FCC33-6562-4F05-52F4-B42F53EEE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23718" y="1132044"/>
                <a:ext cx="3152775" cy="2809875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6BDB0C3-BC7E-EB40-92D2-FA800459AD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92524" y="4056753"/>
                <a:ext cx="4015163" cy="2809875"/>
              </a:xfrm>
              <a:prstGeom prst="rect">
                <a:avLst/>
              </a:prstGeom>
            </p:spPr>
          </p:pic>
        </p:grpSp>
      </p:grpSp>
      <p:grpSp>
        <p:nvGrpSpPr>
          <p:cNvPr id="31" name="Group 30"/>
          <p:cNvGrpSpPr/>
          <p:nvPr/>
        </p:nvGrpSpPr>
        <p:grpSpPr>
          <a:xfrm>
            <a:off x="272027" y="1258234"/>
            <a:ext cx="3256659" cy="4572014"/>
            <a:chOff x="272027" y="1258234"/>
            <a:chExt cx="3256659" cy="4572014"/>
          </a:xfrm>
        </p:grpSpPr>
        <p:grpSp>
          <p:nvGrpSpPr>
            <p:cNvPr id="25" name="Group 24"/>
            <p:cNvGrpSpPr/>
            <p:nvPr/>
          </p:nvGrpSpPr>
          <p:grpSpPr>
            <a:xfrm>
              <a:off x="272027" y="1258234"/>
              <a:ext cx="3256659" cy="4572014"/>
              <a:chOff x="3642182" y="1565122"/>
              <a:chExt cx="3256659" cy="4572014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4402181" y="1565122"/>
                <a:ext cx="20769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/>
                  <a:t>Precipitates - </a:t>
                </a:r>
                <a:r>
                  <a:rPr lang="en-US" err="1"/>
                  <a:t>Nb</a:t>
                </a:r>
                <a:endParaRPr lang="en-US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7"/>
              <a:srcRect r="52202"/>
              <a:stretch/>
            </p:blipFill>
            <p:spPr>
              <a:xfrm>
                <a:off x="4148201" y="1941833"/>
                <a:ext cx="2671960" cy="210678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9521" y="4088975"/>
                <a:ext cx="2829320" cy="2048161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3652552" y="1757977"/>
                <a:ext cx="4956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/>
                  <a:t>[1] 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642182" y="3884130"/>
                <a:ext cx="4956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/>
                  <a:t>[2] </a:t>
                </a: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526355" y="1687819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Nitrides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16358" y="3816206"/>
              <a:ext cx="10123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Hydrides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863840" y="776854"/>
            <a:ext cx="3688080" cy="5527426"/>
            <a:chOff x="7863840" y="776854"/>
            <a:chExt cx="3688080" cy="5527426"/>
          </a:xfrm>
        </p:grpSpPr>
        <p:sp>
          <p:nvSpPr>
            <p:cNvPr id="27" name="Rectangle 26"/>
            <p:cNvSpPr/>
            <p:nvPr/>
          </p:nvSpPr>
          <p:spPr>
            <a:xfrm>
              <a:off x="7863840" y="1097280"/>
              <a:ext cx="3688080" cy="5207000"/>
            </a:xfrm>
            <a:prstGeom prst="rect">
              <a:avLst/>
            </a:prstGeom>
            <a:noFill/>
            <a:ln w="38100">
              <a:solidFill>
                <a:srgbClr val="C312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248189" y="776854"/>
              <a:ext cx="12539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C31230"/>
                  </a:solidFill>
                </a:rPr>
                <a:t>Main Focus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778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C1A18-A15B-4F3D-70A4-FBB78315A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DDFEF-25DC-F0DD-17A0-4C8051C27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43D6E3-7DAB-42D5-7F21-CF04014D9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323671"/>
            <a:ext cx="11044707" cy="678664"/>
          </a:xfrm>
        </p:spPr>
        <p:txBody>
          <a:bodyPr/>
          <a:lstStyle/>
          <a:p>
            <a:r>
              <a:rPr lang="en-US"/>
              <a:t>For </a:t>
            </a:r>
            <a:r>
              <a:rPr lang="en-US" err="1"/>
              <a:t>Nb</a:t>
            </a:r>
            <a:r>
              <a:rPr lang="en-US"/>
              <a:t>, What Is Known?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380458F-796C-2B72-0DF7-D6E4B82759F5}"/>
              </a:ext>
            </a:extLst>
          </p:cNvPr>
          <p:cNvSpPr txBox="1">
            <a:spLocks/>
          </p:cNvSpPr>
          <p:nvPr/>
        </p:nvSpPr>
        <p:spPr>
          <a:xfrm>
            <a:off x="7443949" y="1304204"/>
            <a:ext cx="4748051" cy="670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/>
              <a:t>For </a:t>
            </a:r>
            <a:r>
              <a:rPr lang="en-US" sz="1600" err="1"/>
              <a:t>EPed</a:t>
            </a:r>
            <a:r>
              <a:rPr lang="en-US" sz="1600"/>
              <a:t> surfaces visual surface roughness remains in the optical microscopy.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C1D06E-082D-E1DB-56F7-747477FFFBA0}"/>
              </a:ext>
            </a:extLst>
          </p:cNvPr>
          <p:cNvSpPr txBox="1"/>
          <p:nvPr/>
        </p:nvSpPr>
        <p:spPr>
          <a:xfrm>
            <a:off x="-73219" y="6433675"/>
            <a:ext cx="10148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[1] Xu, Chen, et al. </a:t>
            </a:r>
            <a:r>
              <a:rPr lang="en-US" sz="1200" i="1"/>
              <a:t>Physical Review Special Topics—Accelerators and Beams</a:t>
            </a:r>
            <a:r>
              <a:rPr lang="en-US" sz="1200"/>
              <a:t> 14.12 (2011): 123501.</a:t>
            </a:r>
          </a:p>
          <a:p>
            <a:r>
              <a:rPr lang="en-US" sz="1200"/>
              <a:t>[2] Tian, H., and Reece, C.E. </a:t>
            </a:r>
            <a:r>
              <a:rPr lang="en-US" sz="1200" i="1"/>
              <a:t>Physical Review Special Topics—Accelerators and Beams</a:t>
            </a:r>
            <a:r>
              <a:rPr lang="en-US" sz="1200"/>
              <a:t> 13.8 (2010): 083502.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7544" y="5491608"/>
            <a:ext cx="538600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>
                <a:solidFill>
                  <a:srgbClr val="C31230"/>
                </a:solidFill>
              </a:rPr>
              <a:t>Hold on… we can </a:t>
            </a:r>
            <a:r>
              <a:rPr lang="en-US" sz="1700" b="1" i="1">
                <a:solidFill>
                  <a:srgbClr val="C31230"/>
                </a:solidFill>
              </a:rPr>
              <a:t>see</a:t>
            </a:r>
            <a:r>
              <a:rPr lang="en-US" sz="1700">
                <a:solidFill>
                  <a:srgbClr val="C31230"/>
                </a:solidFill>
              </a:rPr>
              <a:t> the roughness from the optical microscopy… so where’s the grain boundary in the AFM?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481"/>
          <a:stretch/>
        </p:blipFill>
        <p:spPr>
          <a:xfrm>
            <a:off x="4590061" y="3247304"/>
            <a:ext cx="2628899" cy="202534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-47735" y="3341725"/>
            <a:ext cx="4637796" cy="1928825"/>
            <a:chOff x="2316724" y="1109015"/>
            <a:chExt cx="4637796" cy="19288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9" b="14911"/>
            <a:stretch/>
          </p:blipFill>
          <p:spPr>
            <a:xfrm>
              <a:off x="2316724" y="1254760"/>
              <a:ext cx="4637796" cy="178308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CFBC0BB-2FE1-C00F-9FC2-58B1E891D921}"/>
                </a:ext>
              </a:extLst>
            </p:cNvPr>
            <p:cNvSpPr txBox="1"/>
            <p:nvPr/>
          </p:nvSpPr>
          <p:spPr>
            <a:xfrm>
              <a:off x="6027764" y="1109015"/>
              <a:ext cx="655436" cy="36933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38100">
              <a:solidFill>
                <a:srgbClr val="01010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err="1"/>
                <a:t>EPed</a:t>
              </a:r>
              <a:endParaRPr lang="en-US" b="1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CFBC0BB-2FE1-C00F-9FC2-58B1E891D921}"/>
                </a:ext>
              </a:extLst>
            </p:cNvPr>
            <p:cNvSpPr txBox="1"/>
            <p:nvPr/>
          </p:nvSpPr>
          <p:spPr>
            <a:xfrm>
              <a:off x="3949381" y="1114033"/>
              <a:ext cx="794898" cy="36933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38100">
              <a:solidFill>
                <a:srgbClr val="1CEA1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err="1"/>
                <a:t>BCPed</a:t>
              </a:r>
              <a:endParaRPr lang="en-US" b="1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-73220" y="941961"/>
            <a:ext cx="7334615" cy="2107377"/>
            <a:chOff x="-73219" y="941961"/>
            <a:chExt cx="6635692" cy="1906563"/>
          </a:xfrm>
        </p:grpSpPr>
        <p:grpSp>
          <p:nvGrpSpPr>
            <p:cNvPr id="34" name="Group 33"/>
            <p:cNvGrpSpPr/>
            <p:nvPr/>
          </p:nvGrpSpPr>
          <p:grpSpPr>
            <a:xfrm>
              <a:off x="-73219" y="941961"/>
              <a:ext cx="2321175" cy="1906563"/>
              <a:chOff x="-73219" y="941961"/>
              <a:chExt cx="2321175" cy="190656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5"/>
              <a:srcRect b="69476"/>
              <a:stretch/>
            </p:blipFill>
            <p:spPr>
              <a:xfrm>
                <a:off x="76144" y="1253227"/>
                <a:ext cx="2171812" cy="1595297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CFBC0BB-2FE1-C00F-9FC2-58B1E891D921}"/>
                  </a:ext>
                </a:extLst>
              </p:cNvPr>
              <p:cNvSpPr txBox="1"/>
              <p:nvPr/>
            </p:nvSpPr>
            <p:spPr>
              <a:xfrm>
                <a:off x="76144" y="1282650"/>
                <a:ext cx="1294072" cy="36933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As-received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-73219" y="941961"/>
                <a:ext cx="4956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/>
                  <a:t>[1] 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2218849" y="1253227"/>
              <a:ext cx="2171812" cy="1567587"/>
              <a:chOff x="76144" y="2857993"/>
              <a:chExt cx="2171812" cy="156758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/>
              <a:srcRect t="31020" b="39301"/>
              <a:stretch/>
            </p:blipFill>
            <p:spPr>
              <a:xfrm>
                <a:off x="76144" y="2874451"/>
                <a:ext cx="2171812" cy="1551129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CFBC0BB-2FE1-C00F-9FC2-58B1E891D921}"/>
                  </a:ext>
                </a:extLst>
              </p:cNvPr>
              <p:cNvSpPr txBox="1"/>
              <p:nvPr/>
            </p:nvSpPr>
            <p:spPr>
              <a:xfrm>
                <a:off x="125857" y="2857993"/>
                <a:ext cx="794898" cy="36933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err="1"/>
                  <a:t>BCPed</a:t>
                </a:r>
                <a:endParaRPr lang="en-US" b="1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4390661" y="1253227"/>
              <a:ext cx="2171812" cy="1576304"/>
              <a:chOff x="76144" y="4433336"/>
              <a:chExt cx="2171812" cy="1576304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/>
              <a:srcRect t="61028" b="8991"/>
              <a:stretch/>
            </p:blipFill>
            <p:spPr>
              <a:xfrm>
                <a:off x="76144" y="4442739"/>
                <a:ext cx="2171812" cy="1566901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CFBC0BB-2FE1-C00F-9FC2-58B1E891D921}"/>
                  </a:ext>
                </a:extLst>
              </p:cNvPr>
              <p:cNvSpPr txBox="1"/>
              <p:nvPr/>
            </p:nvSpPr>
            <p:spPr>
              <a:xfrm>
                <a:off x="125857" y="4433336"/>
                <a:ext cx="655436" cy="36933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err="1"/>
                  <a:t>EPed</a:t>
                </a:r>
                <a:endParaRPr lang="en-US" b="1"/>
              </a:p>
            </p:txBody>
          </p:sp>
        </p:grpSp>
      </p:grp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F380458F-796C-2B72-0DF7-D6E4B82759F5}"/>
              </a:ext>
            </a:extLst>
          </p:cNvPr>
          <p:cNvSpPr txBox="1">
            <a:spLocks/>
          </p:cNvSpPr>
          <p:nvPr/>
        </p:nvSpPr>
        <p:spPr>
          <a:xfrm>
            <a:off x="7443948" y="5013816"/>
            <a:ext cx="4748051" cy="1117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/>
              <a:t>Grain boundary roughness uncharacterized in </a:t>
            </a:r>
            <a:r>
              <a:rPr lang="en-US" sz="1600" err="1"/>
              <a:t>EPed</a:t>
            </a:r>
            <a:r>
              <a:rPr lang="en-US" sz="1600"/>
              <a:t> Nb.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/>
              <a:t>What does the surface roughness look like </a:t>
            </a:r>
            <a:r>
              <a:rPr lang="en-US" sz="1600" b="1" i="1"/>
              <a:t>at</a:t>
            </a:r>
            <a:r>
              <a:rPr lang="en-US" sz="1600"/>
              <a:t> the grain boundary?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443948" y="1917999"/>
            <a:ext cx="4748052" cy="2935634"/>
            <a:chOff x="7443948" y="1917999"/>
            <a:chExt cx="4748052" cy="2935634"/>
          </a:xfrm>
        </p:grpSpPr>
        <p:grpSp>
          <p:nvGrpSpPr>
            <p:cNvPr id="10" name="Group 9"/>
            <p:cNvGrpSpPr/>
            <p:nvPr/>
          </p:nvGrpSpPr>
          <p:grpSpPr>
            <a:xfrm>
              <a:off x="8111437" y="2551362"/>
              <a:ext cx="2951829" cy="2302271"/>
              <a:chOff x="7585619" y="1238596"/>
              <a:chExt cx="2951829" cy="2302271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15025"/>
              <a:stretch/>
            </p:blipFill>
            <p:spPr>
              <a:xfrm>
                <a:off x="7833444" y="1319583"/>
                <a:ext cx="2704004" cy="2221284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7585619" y="1238596"/>
                <a:ext cx="4956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/>
                  <a:t>[2] </a:t>
                </a: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7443948" y="1917999"/>
              <a:ext cx="47480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Rotating disc electrode (RDE) measurements clearly show a parallel etching process.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999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C1A18-A15B-4F3D-70A4-FBB78315A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DDFEF-25DC-F0DD-17A0-4C8051C27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43D6E3-7DAB-42D5-7F21-CF04014D9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206831"/>
            <a:ext cx="11044707" cy="678664"/>
          </a:xfrm>
        </p:spPr>
        <p:txBody>
          <a:bodyPr/>
          <a:lstStyle/>
          <a:p>
            <a:r>
              <a:rPr lang="en-US"/>
              <a:t>Ultimate Surface Finish of </a:t>
            </a:r>
            <a:r>
              <a:rPr lang="en-US" err="1"/>
              <a:t>EPed</a:t>
            </a:r>
            <a:r>
              <a:rPr lang="en-US"/>
              <a:t> </a:t>
            </a:r>
            <a:r>
              <a:rPr lang="en-US" err="1"/>
              <a:t>Nb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C1D06E-082D-E1DB-56F7-747477FFFBA0}"/>
              </a:ext>
            </a:extLst>
          </p:cNvPr>
          <p:cNvSpPr txBox="1"/>
          <p:nvPr/>
        </p:nvSpPr>
        <p:spPr>
          <a:xfrm>
            <a:off x="0" y="6435072"/>
            <a:ext cx="895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[1] Lechner, Eric M., et al. </a:t>
            </a:r>
            <a:r>
              <a:rPr lang="en-US" sz="1200" i="1"/>
              <a:t>Physical Review Accelerators and Beams</a:t>
            </a:r>
            <a:r>
              <a:rPr lang="en-US" sz="1200"/>
              <a:t> 26.10 (2023): 103101.</a:t>
            </a:r>
          </a:p>
          <a:p>
            <a:r>
              <a:rPr lang="en-US" sz="1200"/>
              <a:t>[2] </a:t>
            </a:r>
            <a:r>
              <a:rPr lang="en-US" sz="1200" err="1"/>
              <a:t>Hryhorenko</a:t>
            </a:r>
            <a:r>
              <a:rPr lang="en-US" sz="1200"/>
              <a:t>, O., et al.  </a:t>
            </a:r>
            <a:r>
              <a:rPr lang="en-US" sz="1200" i="1" err="1"/>
              <a:t>arXiv</a:t>
            </a:r>
            <a:r>
              <a:rPr lang="en-US" sz="1200" i="1"/>
              <a:t> preprint arXiv:2509.25423</a:t>
            </a:r>
            <a:r>
              <a:rPr lang="en-US" sz="1200"/>
              <a:t> (2025).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1358763"/>
            <a:ext cx="2900761" cy="5222238"/>
            <a:chOff x="0" y="1358763"/>
            <a:chExt cx="2900761" cy="5222238"/>
          </a:xfrm>
        </p:grpSpPr>
        <p:sp>
          <p:nvSpPr>
            <p:cNvPr id="9" name="TextBox 8"/>
            <p:cNvSpPr txBox="1"/>
            <p:nvPr/>
          </p:nvSpPr>
          <p:spPr>
            <a:xfrm>
              <a:off x="25450" y="1689863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[1]</a:t>
              </a: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0" y="1358763"/>
              <a:ext cx="2900761" cy="5222238"/>
              <a:chOff x="0" y="1358763"/>
              <a:chExt cx="2900761" cy="522223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42074" y="1836708"/>
                <a:ext cx="2297759" cy="2716378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27104" y="1358763"/>
                <a:ext cx="26465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b="1"/>
                  <a:t>Examining Ultimate Surface Finish</a:t>
                </a:r>
              </a:p>
            </p:txBody>
          </p:sp>
          <p:sp>
            <p:nvSpPr>
              <p:cNvPr id="18" name="Text Placeholder 5">
                <a:extLst>
                  <a:ext uri="{FF2B5EF4-FFF2-40B4-BE49-F238E27FC236}">
                    <a16:creationId xmlns:a16="http://schemas.microsoft.com/office/drawing/2014/main" id="{F380458F-796C-2B72-0DF7-D6E4B82759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4655212"/>
                <a:ext cx="2900761" cy="19257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One must start from as smooth a surface as possible.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A </a:t>
                </a:r>
                <a:r>
                  <a:rPr lang="en-US" sz="1400"/>
                  <a:t>CMP </a:t>
                </a:r>
                <a:r>
                  <a:rPr lang="en-US" sz="1400" smtClean="0"/>
                  <a:t>process </a:t>
                </a:r>
                <a:r>
                  <a:rPr lang="en-US" sz="1400" dirty="0"/>
                  <a:t>described in [2] is suitable for such an investigation.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238805" y="4233132"/>
                <a:ext cx="48442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>
                    <a:solidFill>
                      <a:srgbClr val="FFFF00"/>
                    </a:solidFill>
                  </a:rPr>
                  <a:t>1 mm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233655" y="2931382"/>
                <a:ext cx="48442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>
                    <a:solidFill>
                      <a:srgbClr val="FFFF00"/>
                    </a:solidFill>
                  </a:rPr>
                  <a:t>1 mm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47528" y="2878774"/>
                <a:ext cx="1063946" cy="36933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w/o H</a:t>
                </a:r>
                <a:r>
                  <a:rPr lang="en-US" baseline="-25000"/>
                  <a:t>2</a:t>
                </a:r>
                <a:r>
                  <a:rPr lang="en-US"/>
                  <a:t>O</a:t>
                </a:r>
                <a:r>
                  <a:rPr lang="en-US" baseline="-25000"/>
                  <a:t>2</a:t>
                </a:r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57647" y="4171576"/>
                <a:ext cx="946093" cy="36933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w/ H</a:t>
                </a:r>
                <a:r>
                  <a:rPr lang="en-US" baseline="-25000"/>
                  <a:t>2</a:t>
                </a:r>
                <a:r>
                  <a:rPr lang="en-US"/>
                  <a:t>O</a:t>
                </a:r>
                <a:r>
                  <a:rPr lang="en-US" baseline="-25000"/>
                  <a:t>2</a:t>
                </a:r>
                <a:endParaRPr lang="en-US"/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5636226" y="3042541"/>
            <a:ext cx="3218235" cy="3106854"/>
            <a:chOff x="5636226" y="2963649"/>
            <a:chExt cx="3218235" cy="31068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4407"/>
            <a:stretch/>
          </p:blipFill>
          <p:spPr>
            <a:xfrm>
              <a:off x="5828567" y="2963649"/>
              <a:ext cx="2924922" cy="230939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636226" y="5331839"/>
              <a:ext cx="321823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Randomly sampling grain shows that severity of defect does not depend on total removal alone.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716471" y="2985128"/>
            <a:ext cx="3209523" cy="3558028"/>
            <a:chOff x="8716471" y="2985128"/>
            <a:chExt cx="3209523" cy="355802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5768"/>
            <a:stretch/>
          </p:blipFill>
          <p:spPr>
            <a:xfrm>
              <a:off x="8854461" y="2985128"/>
              <a:ext cx="2795298" cy="2272672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8716471" y="5373605"/>
              <a:ext cx="320952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Sequentially sampling the same grain boundaries after different removal shows tight clustering – likely implicating nearest-neighbor </a:t>
              </a:r>
              <a:r>
                <a:rPr lang="en-US" sz="1400" err="1"/>
                <a:t>misorientation</a:t>
              </a:r>
              <a:r>
                <a:rPr lang="en-US" sz="1400"/>
                <a:t>.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558282" y="1112989"/>
            <a:ext cx="8883350" cy="1888593"/>
            <a:chOff x="2558282" y="1112989"/>
            <a:chExt cx="8883350" cy="1888593"/>
          </a:xfrm>
        </p:grpSpPr>
        <p:sp>
          <p:nvSpPr>
            <p:cNvPr id="21" name="TextBox 20"/>
            <p:cNvSpPr txBox="1"/>
            <p:nvPr/>
          </p:nvSpPr>
          <p:spPr>
            <a:xfrm>
              <a:off x="2558282" y="1112989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[2]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116554" y="1112989"/>
              <a:ext cx="8315533" cy="1628874"/>
              <a:chOff x="83747" y="9809593"/>
              <a:chExt cx="8315533" cy="162887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53303" b="14373"/>
              <a:stretch/>
            </p:blipFill>
            <p:spPr>
              <a:xfrm>
                <a:off x="5559294" y="9825567"/>
                <a:ext cx="2839986" cy="1612900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27620" b="46843"/>
              <a:stretch/>
            </p:blipFill>
            <p:spPr>
              <a:xfrm>
                <a:off x="2839087" y="9855201"/>
                <a:ext cx="2839986" cy="1274233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72635"/>
              <a:stretch/>
            </p:blipFill>
            <p:spPr>
              <a:xfrm>
                <a:off x="83747" y="9809593"/>
                <a:ext cx="2839986" cy="1365448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3116554" y="2478362"/>
              <a:ext cx="64917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WLI shows a progressive etching effect - RDE </a:t>
              </a:r>
              <a:r>
                <a:rPr lang="en-US" sz="1400" i="1"/>
                <a:t>✓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WLI</a:t>
              </a:r>
              <a:r>
                <a:rPr lang="en-US" sz="1400" i="1"/>
                <a:t> </a:t>
              </a:r>
              <a:r>
                <a:rPr lang="en-US" sz="1400" b="1" i="1"/>
                <a:t>cannot</a:t>
              </a:r>
              <a:r>
                <a:rPr lang="en-US" sz="1400" i="1"/>
                <a:t> </a:t>
              </a:r>
              <a:r>
                <a:rPr lang="en-US" sz="1400"/>
                <a:t>characterize the defects at the grain boundary (poor lateral resolution)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907848" y="2138321"/>
              <a:ext cx="663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500 µm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777668" y="2135160"/>
              <a:ext cx="663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500 µm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42019" y="2105540"/>
              <a:ext cx="663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500 µm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347998" y="2126196"/>
              <a:ext cx="663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500 µm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660272" y="2124015"/>
              <a:ext cx="663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500 µm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04244" y="2170530"/>
              <a:ext cx="663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500 µm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86584" y="3388946"/>
            <a:ext cx="2941983" cy="2451114"/>
            <a:chOff x="2886584" y="3388946"/>
            <a:chExt cx="2941983" cy="2451114"/>
          </a:xfrm>
        </p:grpSpPr>
        <p:grpSp>
          <p:nvGrpSpPr>
            <p:cNvPr id="41" name="Group 40"/>
            <p:cNvGrpSpPr/>
            <p:nvPr/>
          </p:nvGrpSpPr>
          <p:grpSpPr>
            <a:xfrm>
              <a:off x="2886584" y="3388946"/>
              <a:ext cx="2941983" cy="2451114"/>
              <a:chOff x="2886584" y="3388946"/>
              <a:chExt cx="2941983" cy="245111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27369"/>
              <a:stretch/>
            </p:blipFill>
            <p:spPr>
              <a:xfrm>
                <a:off x="2886584" y="3388946"/>
                <a:ext cx="2839868" cy="1770905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2988699" y="5316840"/>
                <a:ext cx="2839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/>
                  <a:t>Atomic force microscopy </a:t>
                </a:r>
                <a:r>
                  <a:rPr lang="en-US" sz="1400" b="1" i="1"/>
                  <a:t>can</a:t>
                </a:r>
                <a:r>
                  <a:rPr lang="en-US" sz="1400"/>
                  <a:t> characterize the defect. 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833128" y="4151511"/>
              <a:ext cx="4010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µm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21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258D8-EFB5-5AFA-558D-C44831B46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1714754" y="874182"/>
            <a:ext cx="4300384" cy="4859808"/>
            <a:chOff x="1714754" y="874182"/>
            <a:chExt cx="4300384" cy="4859808"/>
          </a:xfrm>
        </p:grpSpPr>
        <p:grpSp>
          <p:nvGrpSpPr>
            <p:cNvPr id="14" name="Group 13"/>
            <p:cNvGrpSpPr/>
            <p:nvPr/>
          </p:nvGrpSpPr>
          <p:grpSpPr>
            <a:xfrm>
              <a:off x="1714754" y="874182"/>
              <a:ext cx="4300384" cy="4859808"/>
              <a:chOff x="1765554" y="631672"/>
              <a:chExt cx="4300384" cy="485980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A26C716-D9A2-C520-2FF4-B38EA0D69E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17718"/>
              <a:stretch/>
            </p:blipFill>
            <p:spPr>
              <a:xfrm>
                <a:off x="1868244" y="2156636"/>
                <a:ext cx="3993435" cy="333484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TextBox 2">
                    <a:extLst>
                      <a:ext uri="{FF2B5EF4-FFF2-40B4-BE49-F238E27FC236}">
                        <a16:creationId xmlns:a16="http://schemas.microsoft.com/office/drawing/2014/main" id="{75FFA274-0AA6-9C51-24EC-7E8412BE31B2}"/>
                      </a:ext>
                    </a:extLst>
                  </p:cNvPr>
                  <p:cNvSpPr txBox="1"/>
                  <p:nvPr/>
                </p:nvSpPr>
                <p:spPr>
                  <a:xfrm>
                    <a:off x="1868244" y="1001004"/>
                    <a:ext cx="3978792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/>
                      <a:t>Rough surfaces cause: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/>
                      <a:t>Geometrical current crowding -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𝑴</m:t>
                            </m:r>
                          </m:sub>
                        </m:sSub>
                      </m:oMath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3" name="TextBox 2">
                    <a:extLst>
                      <a:ext uri="{FF2B5EF4-FFF2-40B4-BE49-F238E27FC236}">
                        <a16:creationId xmlns:a16="http://schemas.microsoft.com/office/drawing/2014/main" id="{75FFA274-0AA6-9C51-24EC-7E8412BE31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68244" y="1001004"/>
                    <a:ext cx="3978792" cy="64633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919" t="-5660" b="-1415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28581755-09BD-948F-0058-3D738640676E}"/>
                      </a:ext>
                    </a:extLst>
                  </p:cNvPr>
                  <p:cNvSpPr txBox="1"/>
                  <p:nvPr/>
                </p:nvSpPr>
                <p:spPr>
                  <a:xfrm>
                    <a:off x="1868244" y="1618389"/>
                    <a:ext cx="419769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/>
                      <a:t>Degraded surface barrier -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sub>
                        </m:sSub>
                      </m:oMath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28581755-09BD-948F-0058-3D738640676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68244" y="1618389"/>
                    <a:ext cx="4197694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871" t="-8197" b="-245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EAC146-0219-2A96-EEE2-D3BBC25E7009}"/>
                  </a:ext>
                </a:extLst>
              </p:cNvPr>
              <p:cNvSpPr txBox="1"/>
              <p:nvPr/>
            </p:nvSpPr>
            <p:spPr>
              <a:xfrm>
                <a:off x="1765554" y="631672"/>
                <a:ext cx="41976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/>
                  <a:t>Superheating Field Suppression (SFS)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2929418" y="2690455"/>
                  <a:ext cx="82073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>
                      <a:solidFill>
                        <a:schemeClr val="tx1"/>
                      </a:solidFill>
                    </a:rPr>
                    <a:t>- </a:t>
                  </a:r>
                  <a14:m>
                    <m:oMath xmlns:m="http://schemas.openxmlformats.org/officeDocument/2006/math">
                      <m:r>
                        <a:rPr lang="en-US" sz="1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US" sz="12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acc>
                    </m:oMath>
                  </a14:m>
                  <a:endParaRPr lang="en-US" sz="1200" b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9418" y="2690455"/>
                  <a:ext cx="820738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746" r="-20149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D8BE6-C0B6-B877-1FC5-6D8347522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8E78E6-ED63-550C-3AE1-1E531F34C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41" y="-131269"/>
            <a:ext cx="13152907" cy="678664"/>
          </a:xfrm>
        </p:spPr>
        <p:txBody>
          <a:bodyPr/>
          <a:lstStyle/>
          <a:p>
            <a:r>
              <a:rPr lang="en-US"/>
              <a:t>Geometrical Field Limitations – London Models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523D322B-E0A0-38FB-7C88-9269B305B2AE}"/>
              </a:ext>
            </a:extLst>
          </p:cNvPr>
          <p:cNvSpPr txBox="1">
            <a:spLocks/>
          </p:cNvSpPr>
          <p:nvPr/>
        </p:nvSpPr>
        <p:spPr>
          <a:xfrm>
            <a:off x="8953500" y="1210614"/>
            <a:ext cx="3124199" cy="560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2800114" y="5733990"/>
            <a:ext cx="672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Each of which can assist in low-field breakdown of the Meissner state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763366" y="4241733"/>
            <a:ext cx="999864" cy="1004550"/>
            <a:chOff x="2763366" y="4241733"/>
            <a:chExt cx="999864" cy="1004550"/>
          </a:xfrm>
        </p:grpSpPr>
        <p:grpSp>
          <p:nvGrpSpPr>
            <p:cNvPr id="24" name="Group 23"/>
            <p:cNvGrpSpPr/>
            <p:nvPr/>
          </p:nvGrpSpPr>
          <p:grpSpPr>
            <a:xfrm>
              <a:off x="3248641" y="4241733"/>
              <a:ext cx="514589" cy="748348"/>
              <a:chOff x="3248641" y="4241733"/>
              <a:chExt cx="514589" cy="748348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3314654" y="4241733"/>
                <a:ext cx="0" cy="682335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21"/>
              <p:cNvSpPr/>
              <p:nvPr/>
            </p:nvSpPr>
            <p:spPr>
              <a:xfrm>
                <a:off x="3248641" y="4858055"/>
                <a:ext cx="132026" cy="13202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3291691" y="4535102"/>
                    <a:ext cx="47153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sub>
                          </m:sSub>
                        </m:oMath>
                      </m:oMathPara>
                    </a14:m>
                    <a:endParaRPr lang="en-US" b="1"/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91691" y="4535102"/>
                    <a:ext cx="471539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2823528" y="4626758"/>
                  <a:ext cx="6622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sub>
                        </m:sSub>
                        <m:r>
                          <a:rPr lang="en-US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3528" y="4626758"/>
                  <a:ext cx="662297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2763366" y="4876951"/>
                  <a:ext cx="7200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𝑴</m:t>
                            </m:r>
                          </m:sub>
                        </m:sSub>
                        <m:r>
                          <a:rPr lang="en-US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3366" y="4876951"/>
                  <a:ext cx="720004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/>
          <p:cNvGrpSpPr/>
          <p:nvPr/>
        </p:nvGrpSpPr>
        <p:grpSpPr>
          <a:xfrm>
            <a:off x="5957673" y="874182"/>
            <a:ext cx="4160200" cy="4875048"/>
            <a:chOff x="5957673" y="874182"/>
            <a:chExt cx="4160200" cy="4875048"/>
          </a:xfrm>
        </p:grpSpPr>
        <p:grpSp>
          <p:nvGrpSpPr>
            <p:cNvPr id="15" name="Group 14"/>
            <p:cNvGrpSpPr/>
            <p:nvPr/>
          </p:nvGrpSpPr>
          <p:grpSpPr>
            <a:xfrm>
              <a:off x="5957673" y="874182"/>
              <a:ext cx="4160200" cy="4875048"/>
              <a:chOff x="6008473" y="631672"/>
              <a:chExt cx="4160200" cy="487504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B7A67D7-21AB-5CBD-CD48-1F0E51C7F3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13935"/>
              <a:stretch/>
            </p:blipFill>
            <p:spPr>
              <a:xfrm>
                <a:off x="6008473" y="2155166"/>
                <a:ext cx="4160200" cy="3351554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262588-9511-0FD1-6A36-4DCF7C9D6721}"/>
                  </a:ext>
                </a:extLst>
              </p:cNvPr>
              <p:cNvSpPr txBox="1"/>
              <p:nvPr/>
            </p:nvSpPr>
            <p:spPr>
              <a:xfrm>
                <a:off x="6317827" y="631672"/>
                <a:ext cx="35414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/>
                  <a:t>Magnetic Field Enhancement (MFE)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332630" y="1108367"/>
                <a:ext cx="351188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Rough surfaces cause redistribution of the RF field and local amplifications of magnetic field.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7215616" y="2679784"/>
                  <a:ext cx="123636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>
                      <a:solidFill>
                        <a:schemeClr val="bg1"/>
                      </a:solidFill>
                    </a:rPr>
                    <a:t>- </a:t>
                  </a:r>
                  <a14:m>
                    <m:oMath xmlns:m="http://schemas.openxmlformats.org/officeDocument/2006/math">
                      <m:r>
                        <a:rPr lang="en-US" sz="12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,∞)=</m:t>
                      </m:r>
                      <m:sSub>
                        <m:sSubPr>
                          <m:ctrlPr>
                            <a:rPr lang="en-US" sz="12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US" sz="12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a14:m>
                  <a:endParaRPr lang="en-US" sz="1200" b="1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5616" y="2679784"/>
                  <a:ext cx="1236364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495" t="-2222" r="-19802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511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E8C21-E553-A07B-1F38-0E0B8A54B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2187D-786E-E994-937D-E737D98C9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F947FF-5851-656D-00B9-327DA2786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410031"/>
            <a:ext cx="11044707" cy="678664"/>
          </a:xfrm>
        </p:spPr>
        <p:txBody>
          <a:bodyPr/>
          <a:lstStyle/>
          <a:p>
            <a:r>
              <a:rPr lang="en-US"/>
              <a:t>Landscape SFS and MFE for Sloped Steps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A01E92-F329-7078-0379-52D74719D0B7}"/>
              </a:ext>
            </a:extLst>
          </p:cNvPr>
          <p:cNvSpPr txBox="1">
            <a:spLocks/>
          </p:cNvSpPr>
          <p:nvPr/>
        </p:nvSpPr>
        <p:spPr>
          <a:xfrm>
            <a:off x="8076890" y="1266557"/>
            <a:ext cx="3810191" cy="2147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/>
              <a:t>As the material becomes dirtier, superheating field suppression becomes more severe.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/>
              <a:t>The step height and slope angles observed account for a field degradation factor of ~0.8.</a:t>
            </a:r>
          </a:p>
        </p:txBody>
      </p:sp>
      <p:sp>
        <p:nvSpPr>
          <p:cNvPr id="7" name="Rectangle 6"/>
          <p:cNvSpPr/>
          <p:nvPr/>
        </p:nvSpPr>
        <p:spPr>
          <a:xfrm>
            <a:off x="-63769" y="6584707"/>
            <a:ext cx="90518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aseline="30000">
                <a:solidFill>
                  <a:srgbClr val="222222"/>
                </a:solidFill>
                <a:latin typeface="Arial" panose="020B0604020202020204" pitchFamily="34" charset="0"/>
              </a:rPr>
              <a:t>1</a:t>
            </a:r>
            <a:r>
              <a:rPr lang="en-US" sz="1200"/>
              <a:t>For more details see Kubo, Takayuki.  </a:t>
            </a:r>
            <a:r>
              <a:rPr lang="en-US" sz="1200" i="1"/>
              <a:t>Superconductor Science and Technology</a:t>
            </a:r>
            <a:r>
              <a:rPr lang="en-US" sz="1200"/>
              <a:t> 30.2 (2016): 023001.</a:t>
            </a:r>
            <a:endParaRPr lang="en-US" sz="1000"/>
          </a:p>
        </p:txBody>
      </p:sp>
      <p:grpSp>
        <p:nvGrpSpPr>
          <p:cNvPr id="26" name="Group 25"/>
          <p:cNvGrpSpPr/>
          <p:nvPr/>
        </p:nvGrpSpPr>
        <p:grpSpPr>
          <a:xfrm>
            <a:off x="-63770" y="920444"/>
            <a:ext cx="8074978" cy="2516255"/>
            <a:chOff x="-63770" y="920444"/>
            <a:chExt cx="8074978" cy="251625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6564"/>
            <a:stretch/>
          </p:blipFill>
          <p:spPr>
            <a:xfrm>
              <a:off x="181256" y="1241095"/>
              <a:ext cx="7829952" cy="219560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806083" y="920444"/>
              <a:ext cx="1225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“Clean” Nb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00101" y="944688"/>
              <a:ext cx="2112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Impurity Alloyed  Nb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409545" y="1005042"/>
                  <a:ext cx="23038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/>
                    <a:t>Higher 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</m:oMath>
                  </a14:m>
                  <a:r>
                    <a:rPr lang="en-US"/>
                    <a:t> SRF materials</a:t>
                  </a: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9545" y="1005042"/>
                  <a:ext cx="2303836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116" t="-10000" r="-2116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/>
            <p:cNvSpPr txBox="1"/>
            <p:nvPr/>
          </p:nvSpPr>
          <p:spPr>
            <a:xfrm rot="16200000">
              <a:off x="-128500" y="2069468"/>
              <a:ext cx="4987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SFS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8076890" y="3413916"/>
            <a:ext cx="380995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MFE </a:t>
            </a: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decreases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 as the material gets dirtier since </a:t>
            </a:r>
            <a:r>
              <a:rPr lang="el-GR" sz="150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l-GR" sz="150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 decreases. From the perspective of MFE, the alloyed Nb surface is </a:t>
            </a: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smoother.</a:t>
            </a:r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Tshe step height and slope angles observed account for a field degradation factor of ~0.8.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55279" y="5332071"/>
            <a:ext cx="40239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Their combined effect, </a:t>
            </a:r>
            <a:r>
              <a:rPr lang="el-GR" sz="150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l-GR" sz="150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, can account for a substantial reduction in field limit by a factor of ~0.64 in “clean” Nb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Imperfections have direct consequences on ideal coating parameters for SIS coatings</a:t>
            </a:r>
            <a:r>
              <a:rPr lang="en-US" sz="150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-40670" y="3368994"/>
            <a:ext cx="8051878" cy="2557661"/>
            <a:chOff x="-40670" y="3368994"/>
            <a:chExt cx="8051878" cy="2557661"/>
          </a:xfrm>
        </p:grpSpPr>
        <p:sp>
          <p:nvSpPr>
            <p:cNvPr id="19" name="Rectangle 18"/>
            <p:cNvSpPr/>
            <p:nvPr/>
          </p:nvSpPr>
          <p:spPr>
            <a:xfrm>
              <a:off x="5653634" y="3825631"/>
              <a:ext cx="1693739" cy="16899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11517" y="3825631"/>
              <a:ext cx="1691624" cy="1690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576158" y="3844685"/>
              <a:ext cx="1684866" cy="1670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3693" b="12428"/>
            <a:stretch/>
          </p:blipFill>
          <p:spPr>
            <a:xfrm>
              <a:off x="181256" y="3708670"/>
              <a:ext cx="7829952" cy="221798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06082" y="3413916"/>
              <a:ext cx="1225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“Clean” Nb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40109" y="3368994"/>
              <a:ext cx="2112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Impurity Alloyed Nb 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-259320" y="4481811"/>
              <a:ext cx="806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1/MFE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5409545" y="3397819"/>
                  <a:ext cx="23038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/>
                    <a:t>Higher 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</m:oMath>
                  </a14:m>
                  <a:r>
                    <a:rPr lang="en-US"/>
                    <a:t> SRF materials</a:t>
                  </a: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9545" y="3397819"/>
                  <a:ext cx="2303836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116" t="-8197" r="-2116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641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F4BD1-94B4-704D-B001-9EF319218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myVideo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66" y="1613508"/>
            <a:ext cx="4360431" cy="32703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5A2CB-3490-F845-20BF-251DF5EAF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C2C725-09F8-14B4-16AA-6AE99F10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Shallow Impurity Diffusion – Low Temperature Baking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A1A840-EBCE-0523-2671-636584AD1C1D}"/>
              </a:ext>
            </a:extLst>
          </p:cNvPr>
          <p:cNvSpPr txBox="1"/>
          <p:nvPr/>
        </p:nvSpPr>
        <p:spPr>
          <a:xfrm>
            <a:off x="4236617" y="4910738"/>
            <a:ext cx="37206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The impurity content throughout the profile can be substantially reduced at the vortex nucleation site.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Impurity content is an important parameter in S-S’ bilayers and modifying hydride nucleation.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7456" y="3390901"/>
            <a:ext cx="4113373" cy="2275363"/>
            <a:chOff x="167456" y="3390901"/>
            <a:chExt cx="4113373" cy="22753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5D5445-E607-CBDE-5F2F-D6B14900EF44}"/>
                </a:ext>
              </a:extLst>
            </p:cNvPr>
            <p:cNvSpPr txBox="1"/>
            <p:nvPr/>
          </p:nvSpPr>
          <p:spPr>
            <a:xfrm>
              <a:off x="167456" y="4927600"/>
              <a:ext cx="41133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US" sz="1400"/>
                <a:t>Reduction in impurity content near large internal angles which coincides with the vortex nucleation site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1833033" y="3390901"/>
              <a:ext cx="0" cy="82414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28008" y="1640415"/>
            <a:ext cx="3146936" cy="321651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860920" y="1716616"/>
            <a:ext cx="4331080" cy="4380535"/>
            <a:chOff x="7860920" y="1716616"/>
            <a:chExt cx="4331080" cy="4380535"/>
          </a:xfrm>
        </p:grpSpPr>
        <p:sp>
          <p:nvSpPr>
            <p:cNvPr id="14" name="Rectangle 13"/>
            <p:cNvSpPr/>
            <p:nvPr/>
          </p:nvSpPr>
          <p:spPr>
            <a:xfrm>
              <a:off x="8445078" y="1802524"/>
              <a:ext cx="2644562" cy="2688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282FAC-743C-FA97-EA5A-190C7337A2E9}"/>
                </a:ext>
              </a:extLst>
            </p:cNvPr>
            <p:cNvSpPr txBox="1"/>
            <p:nvPr/>
          </p:nvSpPr>
          <p:spPr>
            <a:xfrm>
              <a:off x="7860920" y="4927600"/>
              <a:ext cx="433108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Assuming a L</a:t>
              </a:r>
              <a:r>
                <a:rPr lang="en-US" sz="1400" baseline="-25000"/>
                <a:t>D</a:t>
              </a:r>
              <a:r>
                <a:rPr lang="en-US" sz="1400"/>
                <a:t> of ~30 nm our measurements can be placed on the landscape. The landscape of relative impurity dose shows a suppression of ~0.75.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More uniform impurity content possible when defects are small compared to L</a:t>
              </a:r>
              <a:r>
                <a:rPr lang="en-US" sz="1400" baseline="-25000"/>
                <a:t>D</a:t>
              </a:r>
              <a:endParaRPr lang="en-US" sz="140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08188" y="1716616"/>
              <a:ext cx="4146397" cy="3287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233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C4D7D-4E00-CF7E-7BCE-ACD5A31DA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2645E-0244-1F42-A579-F00DBC482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1BAA36-F81B-AF14-BD39-5A8A97DC2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Nb</a:t>
            </a:r>
            <a:r>
              <a:rPr lang="en-US" baseline="-25000"/>
              <a:t>3</a:t>
            </a:r>
            <a:r>
              <a:rPr lang="en-US"/>
              <a:t>Sn – Surface Roughness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85B62D-BCD6-8124-B4BB-6F3584060FC4}"/>
              </a:ext>
            </a:extLst>
          </p:cNvPr>
          <p:cNvSpPr txBox="1">
            <a:spLocks/>
          </p:cNvSpPr>
          <p:nvPr/>
        </p:nvSpPr>
        <p:spPr>
          <a:xfrm>
            <a:off x="8323099" y="4492328"/>
            <a:ext cx="3493074" cy="1743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 sz="14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FCEB71-FB89-AC0D-55D8-F0F037E4EC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817"/>
          <a:stretch/>
        </p:blipFill>
        <p:spPr>
          <a:xfrm>
            <a:off x="2585644" y="2045036"/>
            <a:ext cx="2731112" cy="221577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6951" y="2048513"/>
            <a:ext cx="2318693" cy="2881250"/>
            <a:chOff x="1335313" y="1442612"/>
            <a:chExt cx="3222814" cy="400472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9787856-E9CA-7D39-E130-8C70CA6B5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0482" b="44512"/>
            <a:stretch>
              <a:fillRect/>
            </a:stretch>
          </p:blipFill>
          <p:spPr>
            <a:xfrm>
              <a:off x="1335314" y="1442612"/>
              <a:ext cx="3222813" cy="258051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9E6CD0A-67E4-0537-D4C7-E1C7A6EB9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0482" t="69376"/>
            <a:stretch>
              <a:fillRect/>
            </a:stretch>
          </p:blipFill>
          <p:spPr>
            <a:xfrm>
              <a:off x="1335313" y="4023125"/>
              <a:ext cx="3222813" cy="1424214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2062EC8-D985-5542-E513-30A60663973A}"/>
              </a:ext>
            </a:extLst>
          </p:cNvPr>
          <p:cNvSpPr txBox="1"/>
          <p:nvPr/>
        </p:nvSpPr>
        <p:spPr>
          <a:xfrm>
            <a:off x="8124321" y="1932485"/>
            <a:ext cx="39660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Nb</a:t>
            </a:r>
            <a:r>
              <a:rPr lang="en-US" baseline="-25000"/>
              <a:t>3</a:t>
            </a:r>
            <a:r>
              <a:rPr lang="en-US"/>
              <a:t>Sn also hosts V-shaped thermally grooved grain boundaries.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Very high slope angles of up to ~60° observed.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Groove depths approaching the deep-groove limit.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Can account for a substantial reduction in peak field.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FCEB71-FB89-AC0D-55D8-F0F037E4EC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413"/>
          <a:stretch/>
        </p:blipFill>
        <p:spPr>
          <a:xfrm>
            <a:off x="5311676" y="2058673"/>
            <a:ext cx="2736446" cy="21937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12840" y="2099313"/>
            <a:ext cx="1294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Deep groove limit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062EC8-D985-5542-E513-30A60663973A}"/>
              </a:ext>
            </a:extLst>
          </p:cNvPr>
          <p:cNvSpPr txBox="1"/>
          <p:nvPr/>
        </p:nvSpPr>
        <p:spPr>
          <a:xfrm>
            <a:off x="8251321" y="4340483"/>
            <a:ext cx="33158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Performance limiting mechanism likely concurrent: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Non-stoichiometry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Tin droplets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Patchy regions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643" y="4257485"/>
            <a:ext cx="5503118" cy="14473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7523" y="4465994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200 nm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689559" y="4033186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500 nm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353374" y="3515588"/>
            <a:ext cx="506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5 µm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27591" y="5364014"/>
            <a:ext cx="506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5 µm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30678" y="5357275"/>
            <a:ext cx="506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 µm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212840" y="5348105"/>
            <a:ext cx="506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 µm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736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Template_JG_2503" id="{3B269B79-482B-CB48-8F1B-DE1E93D1D15C}" vid="{F7CB5D91-9C74-4C48-B8C9-8E1FE7F854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55642a9-7d51-4c44-863a-b2ab93081b5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8E1438E733DA4EBCFD411CCFF0E8FA" ma:contentTypeVersion="17" ma:contentTypeDescription="Create a new document." ma:contentTypeScope="" ma:versionID="070a84622b64bd1e41ff5ffd110bc13d">
  <xsd:schema xmlns:xsd="http://www.w3.org/2001/XMLSchema" xmlns:xs="http://www.w3.org/2001/XMLSchema" xmlns:p="http://schemas.microsoft.com/office/2006/metadata/properties" xmlns:ns3="f55642a9-7d51-4c44-863a-b2ab93081b5a" xmlns:ns4="38556316-6b1b-4501-9e5a-a6e77b78b104" targetNamespace="http://schemas.microsoft.com/office/2006/metadata/properties" ma:root="true" ma:fieldsID="b8e703c5e86695cb603b37f7e8d92ddf" ns3:_="" ns4:_="">
    <xsd:import namespace="f55642a9-7d51-4c44-863a-b2ab93081b5a"/>
    <xsd:import namespace="38556316-6b1b-4501-9e5a-a6e77b78b10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5642a9-7d51-4c44-863a-b2ab93081b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556316-6b1b-4501-9e5a-a6e77b78b10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E50793-ACBC-4AC3-95AC-EF9AB6B855C8}">
  <ds:schemaRefs>
    <ds:schemaRef ds:uri="38556316-6b1b-4501-9e5a-a6e77b78b10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55642a9-7d51-4c44-863a-b2ab93081b5a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916EBEF-30DD-406E-9971-5985A0716A56}">
  <ds:schemaRefs>
    <ds:schemaRef ds:uri="38556316-6b1b-4501-9e5a-a6e77b78b104"/>
    <ds:schemaRef ds:uri="f55642a9-7d51-4c44-863a-b2ab93081b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FEFA96F-3D87-4736-890C-7EB2258B51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JeffersonLabTemplate_JG_2503</Template>
  <TotalTime>55</TotalTime>
  <Words>1090</Words>
  <Application>Microsoft Office PowerPoint</Application>
  <PresentationFormat>Widescreen</PresentationFormat>
  <Paragraphs>148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Cambria Math</vt:lpstr>
      <vt:lpstr>Jefferson Lab Theme 1</vt:lpstr>
      <vt:lpstr>Surface Finish and Field Limitations of SRF Cavities</vt:lpstr>
      <vt:lpstr>Outline</vt:lpstr>
      <vt:lpstr>Performance Limiters</vt:lpstr>
      <vt:lpstr>For Nb, What Is Known?</vt:lpstr>
      <vt:lpstr>Ultimate Surface Finish of EPed Nb</vt:lpstr>
      <vt:lpstr>Geometrical Field Limitations – London Models</vt:lpstr>
      <vt:lpstr>Landscape SFS and MFE for Sloped Steps</vt:lpstr>
      <vt:lpstr>Shallow Impurity Diffusion – Low Temperature Baking</vt:lpstr>
      <vt:lpstr>Nb3Sn – Surface Roughness</vt:lpstr>
      <vt:lpstr>Summary</vt:lpstr>
      <vt:lpstr>QUESTIONS?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Lechner</dc:creator>
  <cp:lastModifiedBy>Eric Lechner</cp:lastModifiedBy>
  <cp:revision>4</cp:revision>
  <cp:lastPrinted>2024-11-21T18:51:38Z</cp:lastPrinted>
  <dcterms:created xsi:type="dcterms:W3CDTF">2025-07-07T21:32:49Z</dcterms:created>
  <dcterms:modified xsi:type="dcterms:W3CDTF">2025-11-11T22:46:48Z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0x0101005D8E1438E733DA4EBCFD411CCFF0E8FA</vt:lpwstr>
  </property>
</Properties>
</file>