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2" r:id="rId3"/>
    <p:sldId id="263" r:id="rId4"/>
    <p:sldId id="257" r:id="rId5"/>
    <p:sldId id="258" r:id="rId6"/>
    <p:sldId id="284" r:id="rId7"/>
    <p:sldId id="264" r:id="rId8"/>
    <p:sldId id="261" r:id="rId9"/>
    <p:sldId id="280" r:id="rId10"/>
    <p:sldId id="282" r:id="rId11"/>
    <p:sldId id="283" r:id="rId12"/>
    <p:sldId id="275" r:id="rId13"/>
    <p:sldId id="277" r:id="rId14"/>
    <p:sldId id="259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807"/>
  </p:normalViewPr>
  <p:slideViewPr>
    <p:cSldViewPr snapToGrid="0">
      <p:cViewPr varScale="1">
        <p:scale>
          <a:sx n="124" d="100"/>
          <a:sy n="124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E4A6D-DAA2-A843-BDAE-64FA8C2B6AFE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8E98A-22AB-434F-ACBD-47C664C0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2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84FC-F8A4-2C44-A580-961AF5B91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31F993-3B0B-9DCE-9E41-D8DE48541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3886B-81FF-EB7A-8CB5-EBED7DFE8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15AAD-713D-3B7D-A5A8-57DC5187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21ED-A746-7E83-6C63-3D00BDC65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6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BC1BA-B323-AF41-6F6A-0A2EC3F6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4FCC6-0C3F-D6CE-58F2-192EB9831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B45A-CAB3-C339-A39D-B0CFAC158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60EA8-690E-33A8-E11C-CEBE02AFC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41F2A-EC54-C3D7-7917-E39D466B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A4D02-B0DD-0729-A5F0-AE17E1729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73BAB-A4F8-CBBF-441B-58D8AFC3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55BB6-8670-241C-3238-B06BC1D37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C1DC0-7289-C409-4523-1A268834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475CE-2590-B541-983E-B56D0F3F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5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84DAE-F7B8-0C80-2E6B-2FA92CCE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992EC-7DB2-0C5A-F182-BE58F4E3F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F1209-013A-788F-246A-691D58330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D11B9-C132-4CDA-2653-BA03A5355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53369-AE4E-E5CB-509B-0C7D57EF3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43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C393-8747-743F-1603-A64E4335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15576-229B-83D3-AF35-92865FF3B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36D9-9612-BB0C-3885-A34A194F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E33E9-14AF-13A1-B6B9-A0D6B4CC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5559F-93E0-1B7B-EDE1-F2F738EEA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6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1E8E-E7F2-5B30-3976-3160C6B6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3F09A-A611-A142-274D-3BB23D545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691B2-F24D-1460-7257-0AFCBEEF7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EB543A-3D86-CE4B-EA81-C53D17B10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70130-15EB-B9C6-0101-29E467B2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28ECD-16FC-538E-5B56-60A28D33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2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0207-359F-5654-E5EA-ACCBC2CF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58B48-DD64-E531-6165-476CB4BE8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A9294-2432-A744-206B-562C8CE57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F8D35-B656-CBE4-4763-D1F80140A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FCB62C-B78D-66DA-820A-712CD335C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C1BE97-E4B5-4FBE-DAAD-E552B56E9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7B6878-1A66-806F-327B-721328E44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97F52-3F7C-0091-AA09-2B7E93FF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66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7F146-CA20-7778-416D-C2F5BA92F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B842C7-853B-B35D-93B2-0C7FC915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D88E9-E993-E2E5-1676-78CF01FF8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467D5-380A-A1E9-D2BB-4443DFDE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9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23E70D-BD8A-3E87-6BE6-69CDE35D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D5E7A4-4FC1-4733-F778-9A682AB3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0DBDA-AF26-94B2-9790-ADE7488B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5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69E7-299C-1DEE-13E5-E91FAB83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6FE1-22A4-B54A-2E93-E46B3F60A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25575-0CC1-70E7-3141-7D914F869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3BE4F-368E-A6F9-8393-964FEA459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214AA-3551-9066-AFDB-94F2988A3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1060A-5EC0-42D4-B363-545BD0C81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0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3F8-7601-DCA4-227B-EA55F6E7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29FF6A-DA3D-BB80-0E8C-D3844193ED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00612-912C-138D-2F18-AC39F3F6B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B13CA-70DF-D32F-796A-8EF116F6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29466-9553-3964-AB4D-6A9058523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3AF40-D2F8-0835-4948-BEDCF481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5982DE-7295-D2FC-BB6C-B4C992A1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395AF-B289-109A-B3E3-8CF4D3ADA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FFBAB-95BB-54D5-F9E4-3427761F82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C0A8D-1C77-6941-AF87-D81DB1A72B69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135D8-33C4-CAD9-787E-4C74BCEF6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6EE4B-F1E7-3563-A896-C5268C36D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826BC-7427-3B49-96C8-3E5B616AD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4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C296-C234-AE42-35E4-5286FB305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6145"/>
            <a:ext cx="9144000" cy="1672855"/>
          </a:xfrm>
        </p:spPr>
        <p:txBody>
          <a:bodyPr>
            <a:normAutofit fontScale="90000"/>
          </a:bodyPr>
          <a:lstStyle/>
          <a:p>
            <a:r>
              <a:rPr lang="en-US" dirty="0"/>
              <a:t>Muon Collider Development</a:t>
            </a:r>
            <a:br>
              <a:rPr lang="en-US" dirty="0"/>
            </a:br>
            <a:r>
              <a:rPr lang="en-US" sz="2700" dirty="0"/>
              <a:t>R. </a:t>
            </a:r>
            <a:r>
              <a:rPr lang="en-US" sz="2700" dirty="0" err="1"/>
              <a:t>Rimmer</a:t>
            </a:r>
            <a:br>
              <a:rPr lang="en-US" sz="2700" dirty="0"/>
            </a:br>
            <a:r>
              <a:rPr lang="en-US" sz="3200" dirty="0"/>
              <a:t>SRF Frontiers Workshop, </a:t>
            </a:r>
            <a:r>
              <a:rPr lang="en-US" sz="3200" dirty="0" err="1"/>
              <a:t>Jlab</a:t>
            </a:r>
            <a:r>
              <a:rPr lang="en-US" sz="3200" dirty="0"/>
              <a:t>,  Nov 12-14 2025</a:t>
            </a:r>
            <a:endParaRPr lang="en-US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C9BFC-66F7-604D-6F26-3A17213A9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281" y="3973313"/>
            <a:ext cx="1809438" cy="201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2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91A7-88CE-AE47-814C-9681EA07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82" y="1"/>
            <a:ext cx="10515600" cy="654908"/>
          </a:xfrm>
        </p:spPr>
        <p:txBody>
          <a:bodyPr>
            <a:normAutofit fontScale="90000"/>
          </a:bodyPr>
          <a:lstStyle/>
          <a:p>
            <a:r>
              <a:rPr lang="en-US" dirty="0"/>
              <a:t>RF Breakdown in high magnetic field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A4288-7AC8-AC4F-A61F-4A0C7062B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41" r="52575" b="45815"/>
          <a:stretch/>
        </p:blipFill>
        <p:spPr>
          <a:xfrm>
            <a:off x="271530" y="873413"/>
            <a:ext cx="3474720" cy="246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4259E-5868-4241-AC38-908AA7736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228" y="611639"/>
            <a:ext cx="2844800" cy="309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B304C-667E-8045-B6A0-188E3133C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447" y="889527"/>
            <a:ext cx="3086100" cy="223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D5817A-F417-F343-A2FF-EAECA81F593B}"/>
              </a:ext>
            </a:extLst>
          </p:cNvPr>
          <p:cNvSpPr txBox="1"/>
          <p:nvPr/>
        </p:nvSpPr>
        <p:spPr>
          <a:xfrm>
            <a:off x="175074" y="6591836"/>
            <a:ext cx="118609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PHYSICAL REVIEW ACCELERATORS AND BEAMS 23, 072001 (2020) Operation of normal-conducting </a:t>
            </a:r>
            <a:r>
              <a:rPr lang="en-US" sz="1050" dirty="0" err="1"/>
              <a:t>rf</a:t>
            </a:r>
            <a:r>
              <a:rPr lang="en-US" sz="1050" dirty="0"/>
              <a:t> cavities in multi-Tesla magnetic fields for muon ionization cooling: A feasibility demonstration, D. Bowring et. Al.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4B2A6A-B06D-654D-A330-4DC1F3636F4B}"/>
              </a:ext>
            </a:extLst>
          </p:cNvPr>
          <p:cNvGrpSpPr/>
          <p:nvPr/>
        </p:nvGrpSpPr>
        <p:grpSpPr>
          <a:xfrm>
            <a:off x="6697191" y="571603"/>
            <a:ext cx="1507695" cy="3157074"/>
            <a:chOff x="6553759" y="970412"/>
            <a:chExt cx="1507695" cy="31570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80EF58-5E04-384F-BAB1-A5DEA7E9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5574" y="970412"/>
              <a:ext cx="1455880" cy="2778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514A30-ABFF-944C-B36F-8F4FFD71E1EC}"/>
                </a:ext>
              </a:extLst>
            </p:cNvPr>
            <p:cNvSpPr txBox="1"/>
            <p:nvPr/>
          </p:nvSpPr>
          <p:spPr>
            <a:xfrm>
              <a:off x="6553759" y="3758154"/>
              <a:ext cx="1435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Button cavity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CF29062-A83B-054B-ACFC-D693C56677A0}"/>
              </a:ext>
            </a:extLst>
          </p:cNvPr>
          <p:cNvSpPr txBox="1"/>
          <p:nvPr/>
        </p:nvSpPr>
        <p:spPr>
          <a:xfrm>
            <a:off x="9228204" y="3174679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“Be” cavity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D5643D-6558-2040-937A-9403D3D37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6913" y="3522550"/>
            <a:ext cx="3200400" cy="297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9FF99-1DCF-7346-B1CF-A692EF7763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68" y="3667169"/>
            <a:ext cx="3213100" cy="292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958FAD-BCCD-1445-B729-4B3C979C4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3593" y="4054196"/>
            <a:ext cx="3263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39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527A6-3CFB-5B4A-8530-CD538B054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60" y="4590"/>
            <a:ext cx="10515600" cy="1325563"/>
          </a:xfrm>
        </p:spPr>
        <p:txBody>
          <a:bodyPr/>
          <a:lstStyle/>
          <a:p>
            <a:r>
              <a:rPr lang="en-US" dirty="0"/>
              <a:t>Ionization cooling demonstration(s)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0A5D7-C4C8-0142-8066-531E8ECBF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7" b="-579"/>
          <a:stretch/>
        </p:blipFill>
        <p:spPr>
          <a:xfrm>
            <a:off x="147371" y="1401656"/>
            <a:ext cx="4953176" cy="2646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D18F3-8576-7542-8AD6-8BB947348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56" y="4048578"/>
            <a:ext cx="3339488" cy="2059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296B0-77C2-484A-9429-51366D15AEAF}"/>
              </a:ext>
            </a:extLst>
          </p:cNvPr>
          <p:cNvSpPr txBox="1"/>
          <p:nvPr/>
        </p:nvSpPr>
        <p:spPr>
          <a:xfrm>
            <a:off x="237427" y="6107587"/>
            <a:ext cx="478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 terminated without installing RF after DOE canceled MAP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698D271-2B60-9A8D-F262-EA60BCE2E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35947" y="1436334"/>
            <a:ext cx="6070316" cy="324708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7F126F-69D3-D86E-D2B4-71A810FF057C}"/>
              </a:ext>
            </a:extLst>
          </p:cNvPr>
          <p:cNvSpPr txBox="1">
            <a:spLocks/>
          </p:cNvSpPr>
          <p:nvPr/>
        </p:nvSpPr>
        <p:spPr>
          <a:xfrm>
            <a:off x="5740684" y="4628793"/>
            <a:ext cx="6070316" cy="933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21-32 MV/m NCRF in high magnetic fields, </a:t>
            </a:r>
          </a:p>
          <a:p>
            <a:r>
              <a:rPr lang="en-US" sz="2400" dirty="0"/>
              <a:t>352-704 MHz, 2.5-17T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D485DC-BCEB-7F4E-73CF-D9CD0E9DEB49}"/>
              </a:ext>
            </a:extLst>
          </p:cNvPr>
          <p:cNvSpPr txBox="1"/>
          <p:nvPr/>
        </p:nvSpPr>
        <p:spPr>
          <a:xfrm>
            <a:off x="764060" y="1032324"/>
            <a:ext cx="3748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MICE</a:t>
            </a:r>
            <a:r>
              <a:rPr lang="en-US" dirty="0"/>
              <a:t> experiment at RAL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43B3B-274A-47B5-5D23-B474ECBAF61D}"/>
              </a:ext>
            </a:extLst>
          </p:cNvPr>
          <p:cNvSpPr txBox="1"/>
          <p:nvPr/>
        </p:nvSpPr>
        <p:spPr>
          <a:xfrm>
            <a:off x="5740684" y="10323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CERN proposals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D11941-7A89-64E8-9CE8-5320972009B4}"/>
              </a:ext>
            </a:extLst>
          </p:cNvPr>
          <p:cNvSpPr txBox="1"/>
          <p:nvPr/>
        </p:nvSpPr>
        <p:spPr>
          <a:xfrm>
            <a:off x="5018314" y="5645922"/>
            <a:ext cx="6996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New demonstrators being proposed at FNAL and CERN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New cavity designs under way in LBNL and CERN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D78D13-4A22-F9C8-AA48-168FCB846F25}"/>
              </a:ext>
            </a:extLst>
          </p:cNvPr>
          <p:cNvGrpSpPr/>
          <p:nvPr/>
        </p:nvGrpSpPr>
        <p:grpSpPr>
          <a:xfrm>
            <a:off x="915156" y="2993572"/>
            <a:ext cx="3339488" cy="968828"/>
            <a:chOff x="915156" y="2993572"/>
            <a:chExt cx="3339488" cy="96882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1FF565D-37F2-C011-F836-636B2E26B8BE}"/>
                </a:ext>
              </a:extLst>
            </p:cNvPr>
            <p:cNvCxnSpPr/>
            <p:nvPr/>
          </p:nvCxnSpPr>
          <p:spPr>
            <a:xfrm>
              <a:off x="915156" y="3004457"/>
              <a:ext cx="3339488" cy="95794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8A2B87C-F5D3-2EDC-9C97-0D842B97E4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5156" y="2993572"/>
              <a:ext cx="3339488" cy="95794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05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Rectangle 127">
            <a:extLst>
              <a:ext uri="{FF2B5EF4-FFF2-40B4-BE49-F238E27FC236}">
                <a16:creationId xmlns:a16="http://schemas.microsoft.com/office/drawing/2014/main" id="{6F25CD13-C879-BB4D-8E0B-214F3391C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883" y="38097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High-gradient RF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(ANL/FNAL/IIT/LBNL/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U.Miss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/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JLab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)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6" name="Rectangle 128">
            <a:extLst>
              <a:ext uri="{FF2B5EF4-FFF2-40B4-BE49-F238E27FC236}">
                <a16:creationId xmlns:a16="http://schemas.microsoft.com/office/drawing/2014/main" id="{DF2B710D-48F2-224D-A13A-E87B2BD21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065" y="23083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7" name="Rectangle 129">
            <a:extLst>
              <a:ext uri="{FF2B5EF4-FFF2-40B4-BE49-F238E27FC236}">
                <a16:creationId xmlns:a16="http://schemas.microsoft.com/office/drawing/2014/main" id="{CF430E4E-5794-DB4E-A8B9-BD90796D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065" y="47340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9" name="Rectangle 131">
            <a:extLst>
              <a:ext uri="{FF2B5EF4-FFF2-40B4-BE49-F238E27FC236}">
                <a16:creationId xmlns:a16="http://schemas.microsoft.com/office/drawing/2014/main" id="{36CFBF89-9308-064F-9B73-995D23C33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065" y="93314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E99E3E-63DB-D14D-85C3-5225512F52CA}"/>
              </a:ext>
            </a:extLst>
          </p:cNvPr>
          <p:cNvGrpSpPr>
            <a:grpSpLocks noChangeAspect="1"/>
          </p:cNvGrpSpPr>
          <p:nvPr/>
        </p:nvGrpSpPr>
        <p:grpSpPr>
          <a:xfrm>
            <a:off x="-1569308" y="999500"/>
            <a:ext cx="13179900" cy="4572000"/>
            <a:chOff x="-1569308" y="999500"/>
            <a:chExt cx="15473589" cy="5367662"/>
          </a:xfrm>
        </p:grpSpPr>
        <p:pic>
          <p:nvPicPr>
            <p:cNvPr id="1150" name="Picture 126">
              <a:extLst>
                <a:ext uri="{FF2B5EF4-FFF2-40B4-BE49-F238E27FC236}">
                  <a16:creationId xmlns:a16="http://schemas.microsoft.com/office/drawing/2014/main" id="{B71E6238-4386-C744-A92A-8BD8B63D2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993" y="1164577"/>
              <a:ext cx="858635" cy="1904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9" name="Picture 125">
              <a:extLst>
                <a:ext uri="{FF2B5EF4-FFF2-40B4-BE49-F238E27FC236}">
                  <a16:creationId xmlns:a16="http://schemas.microsoft.com/office/drawing/2014/main" id="{FC01277B-A895-6147-AE53-0C779AE18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6099" y="999500"/>
              <a:ext cx="2036506" cy="2102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8" name="Picture 124">
              <a:extLst>
                <a:ext uri="{FF2B5EF4-FFF2-40B4-BE49-F238E27FC236}">
                  <a16:creationId xmlns:a16="http://schemas.microsoft.com/office/drawing/2014/main" id="{644E88D7-B3D5-F047-B0FB-D7AB9FD5F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609" y="1013570"/>
              <a:ext cx="1144847" cy="2146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7" name="Picture 123">
              <a:extLst>
                <a:ext uri="{FF2B5EF4-FFF2-40B4-BE49-F238E27FC236}">
                  <a16:creationId xmlns:a16="http://schemas.microsoft.com/office/drawing/2014/main" id="{6CF16D20-736E-1141-BE91-9355C2860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661" y="4018031"/>
              <a:ext cx="2322718" cy="1838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" name="Picture 122">
              <a:extLst>
                <a:ext uri="{FF2B5EF4-FFF2-40B4-BE49-F238E27FC236}">
                  <a16:creationId xmlns:a16="http://schemas.microsoft.com/office/drawing/2014/main" id="{8865D356-380F-6C45-BE0D-6D7611070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4789" y="4181740"/>
              <a:ext cx="2884133" cy="1629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8" name="Rectangle 130">
              <a:extLst>
                <a:ext uri="{FF2B5EF4-FFF2-40B4-BE49-F238E27FC236}">
                  <a16:creationId xmlns:a16="http://schemas.microsoft.com/office/drawing/2014/main" id="{122CA43E-A302-8441-B70C-D44CC92CA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281" y="3738262"/>
              <a:ext cx="12192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anose="030F0902030302020204" pitchFamily="66" charset="0"/>
                  <a:ea typeface="Times" pitchFamily="2" charset="0"/>
                  <a:cs typeface="Times New Roman" panose="02020603050405020304" pitchFamily="18" charset="0"/>
                </a:rPr>
                <a:t>201.25 MHz cavity conceptual design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0" name="Rectangle 132">
              <a:extLst>
                <a:ext uri="{FF2B5EF4-FFF2-40B4-BE49-F238E27FC236}">
                  <a16:creationId xmlns:a16="http://schemas.microsoft.com/office/drawing/2014/main" id="{046671FB-12B6-3440-8012-185D341ED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69308" y="6367162"/>
              <a:ext cx="12192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anose="030F0902030302020204" pitchFamily="66" charset="0"/>
                  <a:ea typeface="Times" pitchFamily="2" charset="0"/>
                  <a:cs typeface="Times New Roman" panose="02020603050405020304" pitchFamily="18" charset="0"/>
                </a:rPr>
                <a:t>Exploded views showing foil and grid mounting hardware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36" name="Picture 135">
            <a:extLst>
              <a:ext uri="{FF2B5EF4-FFF2-40B4-BE49-F238E27FC236}">
                <a16:creationId xmlns:a16="http://schemas.microsoft.com/office/drawing/2014/main" id="{4ED5A0BC-3361-E34F-9869-90607916E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217" y="1026998"/>
            <a:ext cx="4973459" cy="3974257"/>
          </a:xfrm>
          <a:prstGeom prst="rect">
            <a:avLst/>
          </a:prstGeom>
        </p:spPr>
      </p:pic>
      <p:sp>
        <p:nvSpPr>
          <p:cNvPr id="1081" name="TextBox 1080">
            <a:extLst>
              <a:ext uri="{FF2B5EF4-FFF2-40B4-BE49-F238E27FC236}">
                <a16:creationId xmlns:a16="http://schemas.microsoft.com/office/drawing/2014/main" id="{CEADF6C8-DB1E-FA42-BA1D-782B06F07B26}"/>
              </a:ext>
            </a:extLst>
          </p:cNvPr>
          <p:cNvSpPr txBox="1"/>
          <p:nvPr/>
        </p:nvSpPr>
        <p:spPr>
          <a:xfrm>
            <a:off x="7174863" y="5190077"/>
            <a:ext cx="378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200 MHz cavity welded and </a:t>
            </a:r>
            <a:r>
              <a:rPr lang="en-US" dirty="0" err="1"/>
              <a:t>EP’d</a:t>
            </a:r>
            <a:r>
              <a:rPr lang="en-US" dirty="0"/>
              <a:t> by </a:t>
            </a:r>
            <a:r>
              <a:rPr lang="en-US" dirty="0" err="1"/>
              <a:t>Jlab</a:t>
            </a:r>
            <a:r>
              <a:rPr lang="en-US" dirty="0"/>
              <a:t>. Assembled in clean room</a:t>
            </a:r>
          </a:p>
        </p:txBody>
      </p:sp>
    </p:spTree>
    <p:extLst>
      <p:ext uri="{BB962C8B-B14F-4D97-AF65-F5344CB8AC3E}">
        <p14:creationId xmlns:p14="http://schemas.microsoft.com/office/powerpoint/2010/main" val="2843319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C5B2D-F0E3-E046-A9D1-CAED96535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4"/>
            <a:ext cx="10515600" cy="1325563"/>
          </a:xfrm>
        </p:spPr>
        <p:txBody>
          <a:bodyPr/>
          <a:lstStyle/>
          <a:p>
            <a:r>
              <a:rPr lang="en-US" dirty="0"/>
              <a:t>Initial SRF acceleration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FBC1C-9C08-0A44-831C-A56E643A17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2158130"/>
            <a:ext cx="6163945" cy="316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AFB5804-F69E-1047-BCF2-543145E1B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3" y="1958595"/>
            <a:ext cx="4876800" cy="378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378E69F-BD1D-BB42-BAA0-796120C99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0552" y="1165204"/>
            <a:ext cx="57620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" pitchFamily="2" charset="0"/>
                <a:cs typeface="Times New Roman" panose="02020603050405020304" pitchFamily="18" charset="0"/>
              </a:rPr>
              <a:t>200 MHz Superconducting cavity R&amp;D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" pitchFamily="2" charset="0"/>
                <a:cs typeface="Times New Roman" panose="02020603050405020304" pitchFamily="18" charset="0"/>
              </a:rPr>
              <a:t> (Cornell, CERN)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99F2FF9-C212-BF46-8E13-40F782876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257" y="5974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Expect Qo = 4.6 x 10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 4.5 K and 1.0 x 10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2.5 K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NbCu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cavities have a “Q Slope” requiring x3 power at 15 MV/m accelerating gradient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C6A1B-2C79-ED77-E3C5-EF02574C92AA}"/>
              </a:ext>
            </a:extLst>
          </p:cNvPr>
          <p:cNvSpPr txBox="1"/>
          <p:nvPr/>
        </p:nvSpPr>
        <p:spPr>
          <a:xfrm>
            <a:off x="838199" y="1162095"/>
            <a:ext cx="4422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cavities (Nb on Cu)</a:t>
            </a:r>
          </a:p>
          <a:p>
            <a:r>
              <a:rPr lang="en-US" sz="2400" dirty="0"/>
              <a:t> interleaved with solenoids</a:t>
            </a:r>
          </a:p>
        </p:txBody>
      </p:sp>
    </p:spTree>
    <p:extLst>
      <p:ext uri="{BB962C8B-B14F-4D97-AF65-F5344CB8AC3E}">
        <p14:creationId xmlns:p14="http://schemas.microsoft.com/office/powerpoint/2010/main" val="138478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252A96-23D0-C7EB-6662-DC9CCB722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311" y="740513"/>
            <a:ext cx="4825335" cy="3614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A6F4B-01E0-07A9-5E84-3F6F61E96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1" r="9277" b="17488"/>
          <a:stretch/>
        </p:blipFill>
        <p:spPr>
          <a:xfrm>
            <a:off x="557387" y="925285"/>
            <a:ext cx="5496453" cy="2258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1E7800-4353-F366-51AF-31708282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2703"/>
            <a:ext cx="10515600" cy="560161"/>
          </a:xfrm>
        </p:spPr>
        <p:txBody>
          <a:bodyPr>
            <a:normAutofit fontScale="90000"/>
          </a:bodyPr>
          <a:lstStyle/>
          <a:p>
            <a:r>
              <a:rPr lang="en-US" dirty="0"/>
              <a:t>High-Energy Acceleration, RLA’s and RCS’s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86207A-D7D7-EBD4-9F49-43D45DFDF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696" t="29440" r="16606"/>
          <a:stretch/>
        </p:blipFill>
        <p:spPr>
          <a:xfrm>
            <a:off x="239485" y="3320144"/>
            <a:ext cx="5496453" cy="305683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F29F7F-9ED2-57F5-34F7-70582F2FE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744" y="4109617"/>
            <a:ext cx="6391149" cy="22585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95D981-0DF4-E31F-D957-F222A8ACBD3E}"/>
              </a:ext>
            </a:extLst>
          </p:cNvPr>
          <p:cNvSpPr/>
          <p:nvPr/>
        </p:nvSpPr>
        <p:spPr>
          <a:xfrm>
            <a:off x="2697170" y="4404768"/>
            <a:ext cx="2702145" cy="1046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5288CF-E5FE-E17C-FDC0-3084C49468FD}"/>
              </a:ext>
            </a:extLst>
          </p:cNvPr>
          <p:cNvSpPr/>
          <p:nvPr/>
        </p:nvSpPr>
        <p:spPr>
          <a:xfrm>
            <a:off x="9416143" y="5604089"/>
            <a:ext cx="2340112" cy="764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4A75BA-F0A5-6A4B-2058-8FC7B52DF8AB}"/>
              </a:ext>
            </a:extLst>
          </p:cNvPr>
          <p:cNvSpPr txBox="1"/>
          <p:nvPr/>
        </p:nvSpPr>
        <p:spPr>
          <a:xfrm>
            <a:off x="9860864" y="6388254"/>
            <a:ext cx="189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 GHz Tesla type</a:t>
            </a:r>
          </a:p>
        </p:txBody>
      </p:sp>
    </p:spTree>
    <p:extLst>
      <p:ext uri="{BB962C8B-B14F-4D97-AF65-F5344CB8AC3E}">
        <p14:creationId xmlns:p14="http://schemas.microsoft.com/office/powerpoint/2010/main" val="362573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56BBB-2DFF-E1F4-1D95-703E2AD7E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2561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0D7B0-7C54-A7FF-A766-3FBC3344C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MC can offer a pathway to 10 </a:t>
            </a:r>
            <a:r>
              <a:rPr lang="en-US" dirty="0" err="1"/>
              <a:t>TeV</a:t>
            </a:r>
            <a:r>
              <a:rPr lang="en-US" dirty="0"/>
              <a:t> </a:t>
            </a:r>
          </a:p>
          <a:p>
            <a:r>
              <a:rPr lang="en-US" dirty="0"/>
              <a:t>Can be realized on the FNAL site or at CERN</a:t>
            </a:r>
          </a:p>
          <a:p>
            <a:r>
              <a:rPr lang="en-US" dirty="0"/>
              <a:t>Much interesting R&amp;D left to do</a:t>
            </a:r>
          </a:p>
          <a:p>
            <a:r>
              <a:rPr lang="en-US" dirty="0"/>
              <a:t>Lots of SRF needed</a:t>
            </a:r>
          </a:p>
          <a:p>
            <a:r>
              <a:rPr lang="en-US" dirty="0"/>
              <a:t>Can benefit from progress in SRF materials and designs in the next 10+ years</a:t>
            </a:r>
          </a:p>
        </p:txBody>
      </p:sp>
    </p:spTree>
    <p:extLst>
      <p:ext uri="{BB962C8B-B14F-4D97-AF65-F5344CB8AC3E}">
        <p14:creationId xmlns:p14="http://schemas.microsoft.com/office/powerpoint/2010/main" val="437147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CEC5-9653-2D50-F9ED-263139276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628" y="6121401"/>
            <a:ext cx="3233057" cy="450849"/>
          </a:xfrm>
        </p:spPr>
        <p:txBody>
          <a:bodyPr/>
          <a:lstStyle/>
          <a:p>
            <a:r>
              <a:rPr lang="en-US" sz="1800" dirty="0" err="1">
                <a:solidFill>
                  <a:srgbClr val="004996"/>
                </a:solidFill>
                <a:effectLst/>
                <a:latin typeface="Helvetica,Bold"/>
              </a:rPr>
              <a:t>Sergo</a:t>
            </a:r>
            <a:r>
              <a:rPr lang="en-US" sz="1800" dirty="0">
                <a:solidFill>
                  <a:srgbClr val="004996"/>
                </a:solidFill>
                <a:effectLst/>
                <a:latin typeface="Helvetica,Bold"/>
              </a:rPr>
              <a:t> </a:t>
            </a:r>
            <a:r>
              <a:rPr lang="en-US" sz="1800" dirty="0" err="1">
                <a:solidFill>
                  <a:srgbClr val="004996"/>
                </a:solidFill>
                <a:effectLst/>
                <a:latin typeface="Helvetica,Bold"/>
              </a:rPr>
              <a:t>Jindariani</a:t>
            </a:r>
            <a:r>
              <a:rPr lang="en-US" sz="1800" dirty="0">
                <a:solidFill>
                  <a:srgbClr val="004996"/>
                </a:solidFill>
                <a:effectLst/>
                <a:latin typeface="Helvetica,Bold"/>
              </a:rPr>
              <a:t> (Fermilab)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D7CEA-94DD-1D31-182C-58003D93E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502229"/>
            <a:ext cx="7434943" cy="48445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Helvetica,Bold"/>
              </a:rPr>
              <a:t>Long and rich history of Muon Collider research in the US pre-2020, including most recently the Muon Accelerator Program (</a:t>
            </a:r>
            <a:r>
              <a:rPr lang="en-US" sz="1800" b="1" dirty="0">
                <a:effectLst/>
                <a:latin typeface="Helvetica,Bold"/>
              </a:rPr>
              <a:t>MAP</a:t>
            </a:r>
            <a:r>
              <a:rPr lang="en-US" sz="1800" dirty="0">
                <a:effectLst/>
                <a:latin typeface="Helvetica,Bold"/>
              </a:rPr>
              <a:t>) </a:t>
            </a:r>
            <a:endParaRPr lang="en-US" sz="1800" dirty="0">
              <a:effectLst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4996"/>
                </a:solidFill>
                <a:effectLst/>
                <a:latin typeface="Helvetica,Bold"/>
              </a:rPr>
              <a:t>Muon Collider timeline since 2020 </a:t>
            </a: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sz="1800" dirty="0">
                <a:effectLst/>
                <a:latin typeface="Helvetica,Bold"/>
              </a:rPr>
              <a:t>2020: </a:t>
            </a:r>
            <a:r>
              <a:rPr lang="en-US" sz="1800" dirty="0">
                <a:effectLst/>
                <a:latin typeface="Helvetica" pitchFamily="2" charset="0"/>
              </a:rPr>
              <a:t>2019 European Strategy, Muon Colliders become part of the EU Accel. R&amp;D Roadmap: </a:t>
            </a: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2D84"/>
                </a:solidFill>
                <a:effectLst/>
                <a:latin typeface="ArialMT"/>
              </a:rPr>
              <a:t>• </a:t>
            </a:r>
            <a:r>
              <a:rPr lang="en-US" sz="1800" dirty="0">
                <a:solidFill>
                  <a:srgbClr val="002D84"/>
                </a:solidFill>
                <a:effectLst/>
                <a:latin typeface="Helvetica" pitchFamily="2" charset="0"/>
              </a:rPr>
              <a:t>Community meetings, followed by formation of the International Muon Collider Collaboration (</a:t>
            </a:r>
            <a:r>
              <a:rPr lang="en-US" sz="1800" b="1" dirty="0">
                <a:solidFill>
                  <a:srgbClr val="002D84"/>
                </a:solidFill>
                <a:effectLst/>
                <a:latin typeface="Helvetica" pitchFamily="2" charset="0"/>
              </a:rPr>
              <a:t>IMCC</a:t>
            </a:r>
            <a:r>
              <a:rPr lang="en-US" sz="1800" dirty="0">
                <a:solidFill>
                  <a:srgbClr val="002D84"/>
                </a:solidFill>
                <a:effectLst/>
                <a:latin typeface="Helvetica" pitchFamily="2" charset="0"/>
              </a:rPr>
              <a:t>) with CERN as the host laboratory </a:t>
            </a: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3F3F3F"/>
                </a:solidFill>
                <a:effectLst/>
                <a:latin typeface="Helvetica,Bold"/>
              </a:rPr>
              <a:t>2021 - 2022: </a:t>
            </a:r>
            <a:r>
              <a:rPr lang="en-US" sz="1800" dirty="0">
                <a:solidFill>
                  <a:srgbClr val="3F3F3F"/>
                </a:solidFill>
                <a:effectLst/>
                <a:latin typeface="Helvetica" pitchFamily="2" charset="0"/>
              </a:rPr>
              <a:t>US Snowmass study reveals strong interest in Muon Colliders • </a:t>
            </a:r>
            <a:r>
              <a:rPr lang="en-US" sz="1800" dirty="0">
                <a:solidFill>
                  <a:srgbClr val="002D84"/>
                </a:solidFill>
                <a:effectLst/>
                <a:latin typeface="Helvetica" pitchFamily="2" charset="0"/>
              </a:rPr>
              <a:t>Muon Collider Forum Report: a vision from the US perspective</a:t>
            </a:r>
            <a:br>
              <a:rPr lang="en-US" sz="1800" dirty="0">
                <a:solidFill>
                  <a:srgbClr val="002D84"/>
                </a:solidFill>
                <a:effectLst/>
                <a:latin typeface="Helvetica" pitchFamily="2" charset="0"/>
              </a:rPr>
            </a:br>
            <a:r>
              <a:rPr lang="en-US" sz="1800" dirty="0">
                <a:solidFill>
                  <a:srgbClr val="3F3F3F"/>
                </a:solidFill>
                <a:effectLst/>
                <a:latin typeface="Helvetica,Bold"/>
              </a:rPr>
              <a:t>2023: F</a:t>
            </a:r>
            <a:r>
              <a:rPr lang="en-US" sz="1800" dirty="0">
                <a:solidFill>
                  <a:srgbClr val="3F3F3F"/>
                </a:solidFill>
                <a:effectLst/>
                <a:latin typeface="Helvetica" pitchFamily="2" charset="0"/>
              </a:rPr>
              <a:t>ormation of the US Muon Collider R&amp;D coordination group:</a:t>
            </a:r>
            <a:br>
              <a:rPr lang="en-US" sz="1800" dirty="0">
                <a:solidFill>
                  <a:srgbClr val="3F3F3F"/>
                </a:solidFill>
                <a:effectLst/>
                <a:latin typeface="Helvetica" pitchFamily="2" charset="0"/>
              </a:rPr>
            </a:br>
            <a:r>
              <a:rPr lang="en-US" sz="1800" dirty="0">
                <a:solidFill>
                  <a:srgbClr val="002D84"/>
                </a:solidFill>
                <a:effectLst/>
                <a:latin typeface="Helvetica" pitchFamily="2" charset="0"/>
              </a:rPr>
              <a:t>• Provide input to the P5 panel on US-based Muon Collider research </a:t>
            </a: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2D84"/>
                </a:solidFill>
                <a:effectLst/>
                <a:latin typeface="Helvetica" pitchFamily="2" charset="0"/>
              </a:rPr>
              <a:t>• Input document submitted to P5:</a:t>
            </a:r>
            <a:br>
              <a:rPr lang="en-US" sz="1800" dirty="0">
                <a:solidFill>
                  <a:srgbClr val="0000FF"/>
                </a:solidFill>
                <a:effectLst/>
                <a:latin typeface="Helvetica" pitchFamily="2" charset="0"/>
              </a:rPr>
            </a:br>
            <a:r>
              <a:rPr lang="en-US" sz="1800" dirty="0">
                <a:solidFill>
                  <a:srgbClr val="3F3F3F"/>
                </a:solidFill>
                <a:effectLst/>
                <a:latin typeface="Helvetica,Bold"/>
              </a:rPr>
              <a:t>2023-2025: </a:t>
            </a:r>
            <a:r>
              <a:rPr lang="en-US" sz="1800" dirty="0">
                <a:solidFill>
                  <a:srgbClr val="3F3F3F"/>
                </a:solidFill>
                <a:effectLst/>
                <a:latin typeface="Helvetica" pitchFamily="2" charset="0"/>
              </a:rPr>
              <a:t>P5 and NAS Reports released, both providing strong support for Muon Collider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3F3F3F"/>
                </a:solidFill>
                <a:effectLst/>
                <a:latin typeface="Helvetica,Bold"/>
              </a:rPr>
              <a:t>2024: </a:t>
            </a:r>
            <a:r>
              <a:rPr lang="en-US" sz="1800" dirty="0">
                <a:solidFill>
                  <a:srgbClr val="3F3F3F"/>
                </a:solidFill>
                <a:effectLst/>
                <a:latin typeface="Helvetica" pitchFamily="2" charset="0"/>
              </a:rPr>
              <a:t>PI meeting in Princeton focused on R&amp;D Priorities:</a:t>
            </a:r>
            <a:br>
              <a:rPr lang="en-US" sz="1800" dirty="0">
                <a:solidFill>
                  <a:srgbClr val="0000FF"/>
                </a:solidFill>
                <a:effectLst/>
                <a:latin typeface="Helvetica" pitchFamily="2" charset="0"/>
              </a:rPr>
            </a:br>
            <a:r>
              <a:rPr lang="en-US" sz="1800" dirty="0">
                <a:solidFill>
                  <a:srgbClr val="3F3F3F"/>
                </a:solidFill>
                <a:effectLst/>
                <a:latin typeface="Helvetica,Bold"/>
              </a:rPr>
              <a:t>2025: </a:t>
            </a:r>
            <a:r>
              <a:rPr lang="en-US" sz="1800" dirty="0">
                <a:solidFill>
                  <a:srgbClr val="3F3F3F"/>
                </a:solidFill>
                <a:effectLst/>
                <a:latin typeface="Helvetica" pitchFamily="2" charset="0"/>
              </a:rPr>
              <a:t>Formation of a US Muon Collider Collaboration (</a:t>
            </a:r>
            <a:r>
              <a:rPr lang="en-US" sz="1800" b="1" dirty="0">
                <a:solidFill>
                  <a:srgbClr val="3F3F3F"/>
                </a:solidFill>
                <a:effectLst/>
                <a:latin typeface="Helvetica" pitchFamily="2" charset="0"/>
              </a:rPr>
              <a:t>USMCC</a:t>
            </a:r>
            <a:r>
              <a:rPr lang="en-US" sz="1800" dirty="0">
                <a:solidFill>
                  <a:srgbClr val="3F3F3F"/>
                </a:solidFill>
                <a:effectLst/>
                <a:latin typeface="Helvetica" pitchFamily="2" charset="0"/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3F3F3F"/>
                </a:solidFill>
                <a:latin typeface="Helvetica" pitchFamily="2" charset="0"/>
              </a:rPr>
              <a:t>2025 Formation of National Laboratory Accelerator Study Group (</a:t>
            </a:r>
            <a:r>
              <a:rPr lang="en-US" sz="1800" b="1" dirty="0">
                <a:solidFill>
                  <a:srgbClr val="3F3F3F"/>
                </a:solidFill>
                <a:latin typeface="Helvetica" pitchFamily="2" charset="0"/>
              </a:rPr>
              <a:t>NLASG</a:t>
            </a:r>
            <a:r>
              <a:rPr lang="en-US" sz="1800" dirty="0">
                <a:solidFill>
                  <a:srgbClr val="3F3F3F"/>
                </a:solidFill>
                <a:latin typeface="Helvetica" pitchFamily="2" charset="0"/>
              </a:rPr>
              <a:t>)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E24DB-9BB5-F5D0-7510-D8C976CCBDAB}"/>
              </a:ext>
            </a:extLst>
          </p:cNvPr>
          <p:cNvSpPr txBox="1"/>
          <p:nvPr/>
        </p:nvSpPr>
        <p:spPr>
          <a:xfrm>
            <a:off x="8675914" y="5113710"/>
            <a:ext cx="313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Annual MC related publications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5584E2-2914-AE2C-E3E0-D1AFB69E7DB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MC (recent) Timeline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E6F707-E7F5-E624-9065-6BA822D2B656}"/>
              </a:ext>
            </a:extLst>
          </p:cNvPr>
          <p:cNvGrpSpPr/>
          <p:nvPr/>
        </p:nvGrpSpPr>
        <p:grpSpPr>
          <a:xfrm>
            <a:off x="7815072" y="1857780"/>
            <a:ext cx="4325482" cy="3255930"/>
            <a:chOff x="7815072" y="1857780"/>
            <a:chExt cx="4325482" cy="32559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C97971-D313-9FD6-8609-54B5FC529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5072" y="1857780"/>
              <a:ext cx="4325482" cy="325593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251F20D-B03A-8EC3-8386-FEADF5B33819}"/>
                </a:ext>
              </a:extLst>
            </p:cNvPr>
            <p:cNvCxnSpPr/>
            <p:nvPr/>
          </p:nvCxnSpPr>
          <p:spPr>
            <a:xfrm>
              <a:off x="11090912" y="2424496"/>
              <a:ext cx="0" cy="2391322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DA787F-6F56-D506-0606-EB638EBC1780}"/>
                </a:ext>
              </a:extLst>
            </p:cNvPr>
            <p:cNvSpPr txBox="1"/>
            <p:nvPr/>
          </p:nvSpPr>
          <p:spPr>
            <a:xfrm>
              <a:off x="10844215" y="2114546"/>
              <a:ext cx="525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ESR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9518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51879-A12E-34B0-8464-4845CFB1C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Statements from the P5 and NAS panel reports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DA2443-308C-A8F6-4590-644C94F8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4932"/>
            <a:ext cx="10515600" cy="4172724"/>
          </a:xfrm>
        </p:spPr>
      </p:pic>
    </p:spTree>
    <p:extLst>
      <p:ext uri="{BB962C8B-B14F-4D97-AF65-F5344CB8AC3E}">
        <p14:creationId xmlns:p14="http://schemas.microsoft.com/office/powerpoint/2010/main" val="3422337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C82C-68CE-7FFC-DE72-E7F30176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704"/>
          </a:xfrm>
        </p:spPr>
        <p:txBody>
          <a:bodyPr>
            <a:normAutofit fontScale="90000"/>
          </a:bodyPr>
          <a:lstStyle/>
          <a:p>
            <a:r>
              <a:rPr lang="en-US" dirty="0"/>
              <a:t>CERN and FNAL concepts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9E6E0-50FD-0986-18B7-DB1D5AB20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546" y="1825625"/>
            <a:ext cx="1025490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B96C18-99C9-4655-7A4A-B82D69D4E3DC}"/>
              </a:ext>
            </a:extLst>
          </p:cNvPr>
          <p:cNvSpPr txBox="1"/>
          <p:nvPr/>
        </p:nvSpPr>
        <p:spPr>
          <a:xfrm>
            <a:off x="968546" y="1081051"/>
            <a:ext cx="8223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Utilize as much as possible of existing or upgraded infrastructure</a:t>
            </a:r>
          </a:p>
          <a:p>
            <a:r>
              <a:rPr lang="en-US" sz="2400" dirty="0"/>
              <a:t>Green field design also possible</a:t>
            </a:r>
          </a:p>
        </p:txBody>
      </p:sp>
    </p:spTree>
    <p:extLst>
      <p:ext uri="{BB962C8B-B14F-4D97-AF65-F5344CB8AC3E}">
        <p14:creationId xmlns:p14="http://schemas.microsoft.com/office/powerpoint/2010/main" val="3507186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B07E7-1BBF-47C8-1EAB-71601B29B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132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timeline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FBE2D4-02D0-9AD9-338E-4054247B7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141" y="1981200"/>
            <a:ext cx="11629717" cy="28956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B79475-0A52-8151-7A6A-C77A1A27BE17}"/>
              </a:ext>
            </a:extLst>
          </p:cNvPr>
          <p:cNvSpPr txBox="1"/>
          <p:nvPr/>
        </p:nvSpPr>
        <p:spPr>
          <a:xfrm>
            <a:off x="370114" y="5998944"/>
            <a:ext cx="11451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/event/1439855/contributions/6461618/attachments/3045996/5381966/</a:t>
            </a:r>
            <a:r>
              <a:rPr lang="en-US" dirty="0" err="1"/>
              <a:t>ESPPU_MuonCollider.pdf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5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21718-CC49-F4E5-5EA8-2DAA2D9F2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 concepts in USA and EU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6159C-0D53-966D-E9C3-87EA501AB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96" y="3912447"/>
            <a:ext cx="10514933" cy="2580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846822-3797-1222-607E-6CDCAFC0E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828490"/>
            <a:ext cx="10685728" cy="20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3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B0EF4-5CF1-B74B-F8E0-B2EBD9A7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70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Proton Driver R&amp;D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F523A2-1E8E-B21A-1C95-762FB0F77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320"/>
          <a:stretch/>
        </p:blipFill>
        <p:spPr>
          <a:xfrm>
            <a:off x="684593" y="3234235"/>
            <a:ext cx="10822813" cy="28701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5E904-F3BD-DBC6-8614-DF96A6B5E6E4}"/>
              </a:ext>
            </a:extLst>
          </p:cNvPr>
          <p:cNvSpPr txBox="1"/>
          <p:nvPr/>
        </p:nvSpPr>
        <p:spPr>
          <a:xfrm>
            <a:off x="2414651" y="6031209"/>
            <a:ext cx="7580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Technology ready? Could benefit from further R&amp;D, Nb</a:t>
            </a:r>
            <a:r>
              <a:rPr lang="en-US" sz="2400" baseline="-25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Sn?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C4A978-A546-5D84-DBC7-987650125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701"/>
          <a:stretch/>
        </p:blipFill>
        <p:spPr>
          <a:xfrm>
            <a:off x="838200" y="1024281"/>
            <a:ext cx="7979229" cy="2078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E60DD6-1DE1-B2E4-7989-947BAB812469}"/>
              </a:ext>
            </a:extLst>
          </p:cNvPr>
          <p:cNvSpPr txBox="1"/>
          <p:nvPr/>
        </p:nvSpPr>
        <p:spPr>
          <a:xfrm>
            <a:off x="8044543" y="1970314"/>
            <a:ext cx="103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PIP-III?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748420-04BB-F4A7-2A04-AD34AFC2C389}"/>
              </a:ext>
            </a:extLst>
          </p:cNvPr>
          <p:cNvCxnSpPr/>
          <p:nvPr/>
        </p:nvCxnSpPr>
        <p:spPr>
          <a:xfrm flipH="1">
            <a:off x="7511143" y="2166257"/>
            <a:ext cx="511628" cy="119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239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61B3-F6CA-5C9B-E2CA-7B418B783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5073"/>
          </a:xfrm>
        </p:spPr>
        <p:txBody>
          <a:bodyPr>
            <a:normAutofit fontScale="90000"/>
          </a:bodyPr>
          <a:lstStyle/>
          <a:p>
            <a:r>
              <a:rPr lang="en-US" dirty="0"/>
              <a:t>Target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586B46-DB9A-9CA3-DF99-E9B301D17F39}"/>
              </a:ext>
            </a:extLst>
          </p:cNvPr>
          <p:cNvGrpSpPr>
            <a:grpSpLocks noChangeAspect="1"/>
          </p:cNvGrpSpPr>
          <p:nvPr/>
        </p:nvGrpSpPr>
        <p:grpSpPr>
          <a:xfrm>
            <a:off x="100083" y="1575185"/>
            <a:ext cx="6146673" cy="2982685"/>
            <a:chOff x="3856591" y="3930317"/>
            <a:chExt cx="5230259" cy="25379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98E441-7ED6-3D2A-1EDF-AB766AFC5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6591" y="3930317"/>
              <a:ext cx="5230259" cy="2495883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CB4097-E3C6-0FD4-5A43-A54BC09A27D1}"/>
                </a:ext>
              </a:extLst>
            </p:cNvPr>
            <p:cNvSpPr txBox="1"/>
            <p:nvPr/>
          </p:nvSpPr>
          <p:spPr>
            <a:xfrm>
              <a:off x="7872979" y="5791200"/>
              <a:ext cx="100412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C Target</a:t>
              </a:r>
              <a:br>
                <a:rPr lang="en-US" sz="135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en-US" sz="1350" dirty="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Option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90B4D0F-20EC-18FE-F9BC-A420B17C7EEA}"/>
              </a:ext>
            </a:extLst>
          </p:cNvPr>
          <p:cNvSpPr txBox="1"/>
          <p:nvPr/>
        </p:nvSpPr>
        <p:spPr>
          <a:xfrm>
            <a:off x="267541" y="4376004"/>
            <a:ext cx="5811755" cy="110799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NB: This design is probably outdated. However, it illustrates several critical challenges</a:t>
            </a:r>
          </a:p>
        </p:txBody>
      </p:sp>
      <p:pic>
        <p:nvPicPr>
          <p:cNvPr id="14" name="Picture 5" descr="MERIT">
            <a:extLst>
              <a:ext uri="{FF2B5EF4-FFF2-40B4-BE49-F238E27FC236}">
                <a16:creationId xmlns:a16="http://schemas.microsoft.com/office/drawing/2014/main" id="{0092D94D-3BC9-A9C5-890D-A1045D51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0247" y="1309625"/>
            <a:ext cx="3796569" cy="189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7BABFC4-66C5-E89B-5D02-717AE6093799}"/>
              </a:ext>
            </a:extLst>
          </p:cNvPr>
          <p:cNvGrpSpPr>
            <a:grpSpLocks noChangeAspect="1"/>
          </p:cNvGrpSpPr>
          <p:nvPr/>
        </p:nvGrpSpPr>
        <p:grpSpPr>
          <a:xfrm>
            <a:off x="10198024" y="1356643"/>
            <a:ext cx="1893892" cy="1709885"/>
            <a:chOff x="5257800" y="844550"/>
            <a:chExt cx="2133600" cy="2051050"/>
          </a:xfrm>
        </p:grpSpPr>
        <p:pic>
          <p:nvPicPr>
            <p:cNvPr id="16" name="Picture 4" descr="C:\data0\MERIT\MOVIES\Animation_16014_fats.gif">
              <a:extLst>
                <a:ext uri="{FF2B5EF4-FFF2-40B4-BE49-F238E27FC236}">
                  <a16:creationId xmlns:a16="http://schemas.microsoft.com/office/drawing/2014/main" id="{2B71049A-EFC6-DADC-1F97-9448AD18B2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57800" y="844550"/>
              <a:ext cx="2133600" cy="205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3CED8B-1C34-AC28-4F59-623EF16BBEE2}"/>
                </a:ext>
              </a:extLst>
            </p:cNvPr>
            <p:cNvGrpSpPr/>
            <p:nvPr/>
          </p:nvGrpSpPr>
          <p:grpSpPr>
            <a:xfrm>
              <a:off x="6819900" y="1751525"/>
              <a:ext cx="571500" cy="381000"/>
              <a:chOff x="8394700" y="1562613"/>
              <a:chExt cx="571500" cy="381000"/>
            </a:xfrm>
          </p:grpSpPr>
          <p:sp>
            <p:nvSpPr>
              <p:cNvPr id="18" name="Title 2">
                <a:extLst>
                  <a:ext uri="{FF2B5EF4-FFF2-40B4-BE49-F238E27FC236}">
                    <a16:creationId xmlns:a16="http://schemas.microsoft.com/office/drawing/2014/main" id="{599F3677-9FDF-FE95-0AA1-8BAF23DD1A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94700" y="1656275"/>
                <a:ext cx="571500" cy="285750"/>
              </a:xfrm>
              <a:prstGeom prst="rect">
                <a:avLst/>
              </a:prstGeom>
            </p:spPr>
            <p:txBody>
              <a:bodyPr anchor="ctr">
                <a:normAutofit fontScale="85000" lnSpcReduction="20000"/>
              </a:bodyPr>
              <a:lstStyle/>
              <a:p>
                <a:pPr defTabSz="342900">
                  <a:defRPr/>
                </a:pPr>
                <a:r>
                  <a:rPr lang="en-US" sz="1350" dirty="0">
                    <a:solidFill>
                      <a:srgbClr val="FFFFFF"/>
                    </a:solidFill>
                    <a:latin typeface="Calibri" panose="020F0502020204030204"/>
                  </a:rPr>
                  <a:t>1 cm</a:t>
                </a:r>
              </a:p>
            </p:txBody>
          </p:sp>
          <p:cxnSp>
            <p:nvCxnSpPr>
              <p:cNvPr id="19" name="Straight Arrow Connector 16">
                <a:extLst>
                  <a:ext uri="{FF2B5EF4-FFF2-40B4-BE49-F238E27FC236}">
                    <a16:creationId xmlns:a16="http://schemas.microsoft.com/office/drawing/2014/main" id="{B9E07783-9C4D-A4B0-C00A-A3523261445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8204994" y="1752319"/>
                <a:ext cx="381000" cy="1588"/>
              </a:xfrm>
              <a:prstGeom prst="straightConnector1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arrow" w="med" len="med"/>
                <a:tailEnd type="arrow" w="med" len="med"/>
              </a:ln>
            </p:spPr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785E12-2773-509C-CF2F-E7654219FA81}"/>
              </a:ext>
            </a:extLst>
          </p:cNvPr>
          <p:cNvSpPr txBox="1"/>
          <p:nvPr/>
        </p:nvSpPr>
        <p:spPr>
          <a:xfrm>
            <a:off x="6631405" y="828160"/>
            <a:ext cx="464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Layout of </a:t>
            </a:r>
            <a:r>
              <a:rPr lang="en-US" sz="2000" dirty="0" err="1"/>
              <a:t>MERcury</a:t>
            </a:r>
            <a:r>
              <a:rPr lang="en-US" sz="2000" dirty="0"/>
              <a:t> Intense Target (MERIT)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55307-04D6-CE6B-8357-7E78EB42C222}"/>
              </a:ext>
            </a:extLst>
          </p:cNvPr>
          <p:cNvSpPr txBox="1"/>
          <p:nvPr/>
        </p:nvSpPr>
        <p:spPr>
          <a:xfrm>
            <a:off x="5908621" y="3340505"/>
            <a:ext cx="63784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MERIT was conducted in 2007 at the CERN nTOF11 beamline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 proof-of-principle demonstration of a free liquid-metal (Hg) jet target with intense proton beams, within a 15-T solenoidal 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Used 14 &amp; 24 GeV protons, up to 16 bunches/pulse, with 3.5e12 protons/bunch at a 67 </a:t>
            </a:r>
            <a:r>
              <a:rPr lang="en-US" dirty="0" err="1"/>
              <a:t>mrad</a:t>
            </a:r>
            <a:r>
              <a:rPr lang="en-US" dirty="0"/>
              <a:t> beam angle relative to the solenoid axis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360 beam pulses in total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The mercury jet was magnetically confined as predicted by MHD simulation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Secondary particle flux was observed using diamond detectors (no PID)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624B65-B396-8B25-308B-7CFFC69DBCD5}"/>
              </a:ext>
            </a:extLst>
          </p:cNvPr>
          <p:cNvSpPr txBox="1"/>
          <p:nvPr/>
        </p:nvSpPr>
        <p:spPr>
          <a:xfrm>
            <a:off x="468087" y="5552369"/>
            <a:ext cx="445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~4MW in 20T field</a:t>
            </a:r>
          </a:p>
          <a:p>
            <a:r>
              <a:rPr lang="en-US" dirty="0">
                <a:solidFill>
                  <a:srgbClr val="FF0000"/>
                </a:solidFill>
              </a:rPr>
              <a:t>SNS and ESS are approaching this power level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46BA84-EC0C-5472-CA9D-DED02DA45AD9}"/>
              </a:ext>
            </a:extLst>
          </p:cNvPr>
          <p:cNvSpPr txBox="1"/>
          <p:nvPr/>
        </p:nvSpPr>
        <p:spPr>
          <a:xfrm>
            <a:off x="9426058" y="6488668"/>
            <a:ext cx="266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Kirk Macdonald, Princeton</a:t>
            </a:r>
          </a:p>
        </p:txBody>
      </p:sp>
    </p:spTree>
    <p:extLst>
      <p:ext uri="{BB962C8B-B14F-4D97-AF65-F5344CB8AC3E}">
        <p14:creationId xmlns:p14="http://schemas.microsoft.com/office/powerpoint/2010/main" val="1393732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A80EAA2-FE5E-F642-8550-E5638A633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99" y="820995"/>
            <a:ext cx="2888383" cy="20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2DCC795A-599F-2F48-B074-65883074D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099" y="833695"/>
            <a:ext cx="2861565" cy="20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E6CFEDC-48BE-8341-B24F-A1D18920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12" y="875507"/>
            <a:ext cx="2833473" cy="20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>
            <a:extLst>
              <a:ext uri="{FF2B5EF4-FFF2-40B4-BE49-F238E27FC236}">
                <a16:creationId xmlns:a16="http://schemas.microsoft.com/office/drawing/2014/main" id="{E4009457-7939-0040-812F-1197BEF36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959" y="3553855"/>
            <a:ext cx="3492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EA6725F3-C214-2947-A244-AD6715327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75513"/>
            <a:ext cx="76358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" pitchFamily="2" charset="0"/>
                <a:cs typeface="Times New Roman" panose="02020603050405020304" pitchFamily="18" charset="0"/>
              </a:rPr>
              <a:t>Bunching, capture ionization cooling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044E00D-63F0-034D-A529-A5FE808AD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5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D0251C2-6AFB-E948-82C2-1C92ED195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00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F2EA0D6-B1BE-2546-8564-F594DCB31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968" y="3060442"/>
            <a:ext cx="84721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Phase rotated beam is bunched and captured in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NCRF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 channel before cooling.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Ionization cooling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B3DBC95-98DF-3040-AB26-1BF923E57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179" y="5424613"/>
            <a:ext cx="90893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So simple it must work!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Demonstration of 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realistic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 ionization cooling was core purpose of </a:t>
            </a:r>
            <a:r>
              <a:rPr kumimoji="0" lang="en-US" altLang="en-US" sz="1800" b="0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Mucool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 and 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MICE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Involves absorbers, RF, solenoid channel, instrumentation, 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integration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  <a:ea typeface="Times" pitchFamily="2" charset="0"/>
                <a:cs typeface="Times New Roman" panose="02020603050405020304" pitchFamily="18" charset="0"/>
              </a:rPr>
              <a:t>, etc.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D4B281-2AE2-8BD2-4B0F-A44661985389}"/>
              </a:ext>
            </a:extLst>
          </p:cNvPr>
          <p:cNvSpPr txBox="1"/>
          <p:nvPr/>
        </p:nvSpPr>
        <p:spPr>
          <a:xfrm>
            <a:off x="7665337" y="4058159"/>
            <a:ext cx="4424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Requires multi-T solenoid channel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Prohibits use of SRF</a:t>
            </a:r>
          </a:p>
        </p:txBody>
      </p:sp>
    </p:spTree>
    <p:extLst>
      <p:ext uri="{BB962C8B-B14F-4D97-AF65-F5344CB8AC3E}">
        <p14:creationId xmlns:p14="http://schemas.microsoft.com/office/powerpoint/2010/main" val="3758446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8926</TotalTime>
  <Words>760</Words>
  <Application>Microsoft Macintosh PowerPoint</Application>
  <PresentationFormat>Widescreen</PresentationFormat>
  <Paragraphs>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ArialMT</vt:lpstr>
      <vt:lpstr>Calibri</vt:lpstr>
      <vt:lpstr>Calibri Light</vt:lpstr>
      <vt:lpstr>Comic Sans MS</vt:lpstr>
      <vt:lpstr>Helvetica</vt:lpstr>
      <vt:lpstr>Helvetica,Bold</vt:lpstr>
      <vt:lpstr>Times New Roman</vt:lpstr>
      <vt:lpstr>Office Theme</vt:lpstr>
      <vt:lpstr>Muon Collider Development R. Rimmer SRF Frontiers Workshop, Jlab,  Nov 12-14 2025</vt:lpstr>
      <vt:lpstr>Sergo Jindariani (Fermilab) </vt:lpstr>
      <vt:lpstr>Statements from the P5 and NAS panel reports</vt:lpstr>
      <vt:lpstr>CERN and FNAL concepts</vt:lpstr>
      <vt:lpstr>Future timeline</vt:lpstr>
      <vt:lpstr>Similar concepts in USA and EU</vt:lpstr>
      <vt:lpstr>Proton Driver R&amp;D</vt:lpstr>
      <vt:lpstr>Target</vt:lpstr>
      <vt:lpstr>PowerPoint Presentation</vt:lpstr>
      <vt:lpstr>RF Breakdown in high magnetic field </vt:lpstr>
      <vt:lpstr>Ionization cooling demonstration(s)</vt:lpstr>
      <vt:lpstr>PowerPoint Presentation</vt:lpstr>
      <vt:lpstr>Initial SRF acceleration</vt:lpstr>
      <vt:lpstr>High-Energy Acceleration, RLA’s and RCS’s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Rimmer</dc:creator>
  <cp:lastModifiedBy>Robert Rimmer</cp:lastModifiedBy>
  <cp:revision>17</cp:revision>
  <cp:lastPrinted>2025-11-13T00:47:22Z</cp:lastPrinted>
  <dcterms:created xsi:type="dcterms:W3CDTF">2025-11-06T20:47:34Z</dcterms:created>
  <dcterms:modified xsi:type="dcterms:W3CDTF">2025-11-13T22:32:27Z</dcterms:modified>
</cp:coreProperties>
</file>