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 id="2147483713" r:id="rId2"/>
  </p:sldMasterIdLst>
  <p:notesMasterIdLst>
    <p:notesMasterId r:id="rId30"/>
  </p:notesMasterIdLst>
  <p:sldIdLst>
    <p:sldId id="1811" r:id="rId3"/>
    <p:sldId id="1816" r:id="rId4"/>
    <p:sldId id="1807" r:id="rId5"/>
    <p:sldId id="1782" r:id="rId6"/>
    <p:sldId id="1827" r:id="rId7"/>
    <p:sldId id="1825" r:id="rId8"/>
    <p:sldId id="372" r:id="rId9"/>
    <p:sldId id="1823" r:id="rId10"/>
    <p:sldId id="1771" r:id="rId11"/>
    <p:sldId id="1830" r:id="rId12"/>
    <p:sldId id="1813" r:id="rId13"/>
    <p:sldId id="362" r:id="rId14"/>
    <p:sldId id="373" r:id="rId15"/>
    <p:sldId id="1835" r:id="rId16"/>
    <p:sldId id="375" r:id="rId17"/>
    <p:sldId id="379" r:id="rId18"/>
    <p:sldId id="1832" r:id="rId19"/>
    <p:sldId id="374" r:id="rId20"/>
    <p:sldId id="1808" r:id="rId21"/>
    <p:sldId id="1681" r:id="rId22"/>
    <p:sldId id="1781" r:id="rId23"/>
    <p:sldId id="1795" r:id="rId24"/>
    <p:sldId id="1805" r:id="rId25"/>
    <p:sldId id="391" r:id="rId26"/>
    <p:sldId id="1837" r:id="rId27"/>
    <p:sldId id="1607" r:id="rId28"/>
    <p:sldId id="387" r:id="rId29"/>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39200"/>
    <a:srgbClr val="7A286A"/>
    <a:srgbClr val="229023"/>
    <a:srgbClr val="E05314"/>
    <a:srgbClr val="456487"/>
    <a:srgbClr val="FF6700"/>
    <a:srgbClr val="6600CC"/>
    <a:srgbClr val="511F74"/>
    <a:srgbClr val="002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50" autoAdjust="0"/>
    <p:restoredTop sz="96291" autoAdjust="0"/>
  </p:normalViewPr>
  <p:slideViewPr>
    <p:cSldViewPr>
      <p:cViewPr varScale="1">
        <p:scale>
          <a:sx n="140" d="100"/>
          <a:sy n="140" d="100"/>
        </p:scale>
        <p:origin x="264" y="192"/>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12/11/2025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5412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13/11/2025</a:t>
            </a:r>
          </a:p>
        </p:txBody>
      </p:sp>
      <p:sp>
        <p:nvSpPr>
          <p:cNvPr id="4" name="Espace réservé du pied de page 3"/>
          <p:cNvSpPr>
            <a:spLocks noGrp="1"/>
          </p:cNvSpPr>
          <p:nvPr>
            <p:ph type="ftr" sz="quarter" idx="11"/>
          </p:nvPr>
        </p:nvSpPr>
        <p:spPr/>
        <p:txBody>
          <a:bodyPr/>
          <a:lstStyle/>
          <a:p>
            <a:r>
              <a:rPr lang="en-US"/>
              <a:t>SRF Frontiers Workshop</a:t>
            </a:r>
            <a:endParaRPr lang="fr-F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13/11/2025</a:t>
            </a:r>
          </a:p>
        </p:txBody>
      </p:sp>
      <p:sp>
        <p:nvSpPr>
          <p:cNvPr id="3" name="Espace réservé du pied de page 2"/>
          <p:cNvSpPr>
            <a:spLocks noGrp="1"/>
          </p:cNvSpPr>
          <p:nvPr>
            <p:ph type="ftr" sz="quarter" idx="11"/>
          </p:nvPr>
        </p:nvSpPr>
        <p:spPr/>
        <p:txBody>
          <a:bodyPr/>
          <a:lstStyle/>
          <a:p>
            <a:r>
              <a:rPr lang="en-US"/>
              <a:t>SRF Frontiers Workshop</a:t>
            </a:r>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13/11/2025</a:t>
            </a:r>
          </a:p>
        </p:txBody>
      </p:sp>
      <p:sp>
        <p:nvSpPr>
          <p:cNvPr id="6" name="Espace réservé du pied de page 5"/>
          <p:cNvSpPr>
            <a:spLocks noGrp="1"/>
          </p:cNvSpPr>
          <p:nvPr>
            <p:ph type="ftr" sz="quarter" idx="11"/>
          </p:nvPr>
        </p:nvSpPr>
        <p:spPr/>
        <p:txBody>
          <a:bodyPr/>
          <a:lstStyle/>
          <a:p>
            <a:r>
              <a:rPr lang="en-US"/>
              <a:t>SRF Frontiers Workshop</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13/11/2025</a:t>
            </a:r>
          </a:p>
        </p:txBody>
      </p:sp>
      <p:sp>
        <p:nvSpPr>
          <p:cNvPr id="6" name="Espace réservé du pied de page 5"/>
          <p:cNvSpPr>
            <a:spLocks noGrp="1"/>
          </p:cNvSpPr>
          <p:nvPr>
            <p:ph type="ftr" sz="quarter" idx="11"/>
          </p:nvPr>
        </p:nvSpPr>
        <p:spPr/>
        <p:txBody>
          <a:bodyPr/>
          <a:lstStyle/>
          <a:p>
            <a:r>
              <a:rPr lang="en-US"/>
              <a:t>SRF Frontiers Workshop</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13/11/2025</a:t>
            </a:r>
          </a:p>
        </p:txBody>
      </p:sp>
      <p:sp>
        <p:nvSpPr>
          <p:cNvPr id="5" name="Espace réservé du pied de page 4"/>
          <p:cNvSpPr>
            <a:spLocks noGrp="1"/>
          </p:cNvSpPr>
          <p:nvPr>
            <p:ph type="ftr" sz="quarter" idx="11"/>
          </p:nvPr>
        </p:nvSpPr>
        <p:spPr/>
        <p:txBody>
          <a:bodyPr/>
          <a:lstStyle/>
          <a:p>
            <a:r>
              <a:rPr lang="en-US"/>
              <a:t>SRF Frontiers Workshop</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13/11/2025</a:t>
            </a:r>
          </a:p>
        </p:txBody>
      </p:sp>
      <p:sp>
        <p:nvSpPr>
          <p:cNvPr id="5" name="Espace réservé du pied de page 4"/>
          <p:cNvSpPr>
            <a:spLocks noGrp="1"/>
          </p:cNvSpPr>
          <p:nvPr>
            <p:ph type="ftr" sz="quarter" idx="11"/>
          </p:nvPr>
        </p:nvSpPr>
        <p:spPr/>
        <p:txBody>
          <a:bodyPr/>
          <a:lstStyle/>
          <a:p>
            <a:r>
              <a:rPr lang="en-US"/>
              <a:t>SRF Frontiers Workshop</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13/11/2025</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SRF Frontiers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13/11/2025</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SRF Frontiers Workshop</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 id="214748372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13/11/2025</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SRF Frontiers Workshop</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jpeg"/><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hyperlink" Target="https://arxiv.org/ftp/arxiv/papers/2201/2201.07895.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f"/><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88.png"/><Relationship Id="rId11" Type="http://schemas.openxmlformats.org/officeDocument/2006/relationships/image" Target="../media/image23.png"/><Relationship Id="rId5" Type="http://schemas.openxmlformats.org/officeDocument/2006/relationships/image" Target="../media/image620.png"/><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0.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9.png"/><Relationship Id="rId1" Type="http://schemas.openxmlformats.org/officeDocument/2006/relationships/slideLayout" Target="../slideLayouts/slideLayout10.xml"/><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journals.aps.org/prab" TargetMode="External"/><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F8A74C53-3DD6-D349-DCBD-94F1EE297CCE}"/>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3336252" y="848003"/>
            <a:ext cx="4426399" cy="3477885"/>
          </a:xfrm>
          <a:prstGeom prst="rect">
            <a:avLst/>
          </a:prstGeom>
        </p:spPr>
      </p:pic>
      <p:sp>
        <p:nvSpPr>
          <p:cNvPr id="9" name="Rectangle 8">
            <a:extLst>
              <a:ext uri="{FF2B5EF4-FFF2-40B4-BE49-F238E27FC236}">
                <a16:creationId xmlns:a16="http://schemas.microsoft.com/office/drawing/2014/main" id="{0D91AC58-A640-4272-B27E-AE016561E64A}"/>
              </a:ext>
            </a:extLst>
          </p:cNvPr>
          <p:cNvSpPr/>
          <p:nvPr/>
        </p:nvSpPr>
        <p:spPr>
          <a:xfrm>
            <a:off x="1350451" y="1877616"/>
            <a:ext cx="8363721" cy="646331"/>
          </a:xfrm>
          <a:prstGeom prst="rect">
            <a:avLst/>
          </a:prstGeom>
        </p:spPr>
        <p:txBody>
          <a:bodyPr wrap="square">
            <a:spAutoFit/>
          </a:bodyPr>
          <a:lstStyle/>
          <a:p>
            <a:pPr algn="ctr"/>
            <a:r>
              <a:rPr lang="en-US" sz="3600" b="1" dirty="0">
                <a:solidFill>
                  <a:schemeClr val="accent5">
                    <a:lumMod val="75000"/>
                  </a:schemeClr>
                </a:solidFill>
                <a:latin typeface="+mn-lt"/>
              </a:rPr>
              <a:t>ERL Development at the PERLE</a:t>
            </a:r>
            <a:r>
              <a:rPr lang="en-US" sz="3600" dirty="0">
                <a:solidFill>
                  <a:schemeClr val="accent5">
                    <a:lumMod val="75000"/>
                  </a:schemeClr>
                </a:solidFill>
                <a:latin typeface="+mn-lt"/>
              </a:rPr>
              <a:t> </a:t>
            </a:r>
            <a:r>
              <a:rPr lang="en-US" sz="3600" b="1" dirty="0">
                <a:solidFill>
                  <a:schemeClr val="accent5">
                    <a:lumMod val="75000"/>
                  </a:schemeClr>
                </a:solidFill>
                <a:latin typeface="+mn-lt"/>
              </a:rPr>
              <a:t>project</a:t>
            </a:r>
            <a:r>
              <a:rPr lang="en-US" sz="3600" dirty="0">
                <a:solidFill>
                  <a:schemeClr val="accent5">
                    <a:lumMod val="75000"/>
                  </a:schemeClr>
                </a:solidFill>
                <a:latin typeface="+mn-lt"/>
              </a:rPr>
              <a:t> </a:t>
            </a:r>
            <a:endParaRPr lang="en-US" sz="3600" b="1" dirty="0">
              <a:solidFill>
                <a:schemeClr val="accent5">
                  <a:lumMod val="75000"/>
                </a:schemeClr>
              </a:solidFill>
              <a:effectLst/>
              <a:latin typeface="+mn-lt"/>
            </a:endParaRPr>
          </a:p>
        </p:txBody>
      </p:sp>
      <p:sp>
        <p:nvSpPr>
          <p:cNvPr id="10" name="Rectangle 9">
            <a:extLst>
              <a:ext uri="{FF2B5EF4-FFF2-40B4-BE49-F238E27FC236}">
                <a16:creationId xmlns:a16="http://schemas.microsoft.com/office/drawing/2014/main" id="{1F6D1CEA-DFFA-4C4C-8CD5-61FFB6A8E13A}"/>
              </a:ext>
            </a:extLst>
          </p:cNvPr>
          <p:cNvSpPr/>
          <p:nvPr/>
        </p:nvSpPr>
        <p:spPr>
          <a:xfrm>
            <a:off x="2537433" y="3101752"/>
            <a:ext cx="5989759" cy="1169551"/>
          </a:xfrm>
          <a:prstGeom prst="rect">
            <a:avLst/>
          </a:prstGeom>
        </p:spPr>
        <p:txBody>
          <a:bodyPr wrap="square">
            <a:spAutoFit/>
          </a:bodyPr>
          <a:lstStyle/>
          <a:p>
            <a:pPr algn="ctr"/>
            <a:r>
              <a:rPr lang="en-US" sz="1800" b="1" dirty="0">
                <a:solidFill>
                  <a:srgbClr val="1F1100"/>
                </a:solidFill>
                <a:latin typeface="+mn-lt"/>
              </a:rPr>
              <a:t>Walid Kaabi</a:t>
            </a:r>
          </a:p>
          <a:p>
            <a:pPr algn="ctr"/>
            <a:r>
              <a:rPr lang="en-US" sz="1600" i="1" dirty="0">
                <a:solidFill>
                  <a:srgbClr val="1F1100"/>
                </a:solidFill>
                <a:effectLst/>
                <a:latin typeface="+mn-lt"/>
              </a:rPr>
              <a:t>IJCLab </a:t>
            </a:r>
            <a:r>
              <a:rPr lang="en-US" sz="1600" i="1" dirty="0">
                <a:solidFill>
                  <a:srgbClr val="1F1100"/>
                </a:solidFill>
                <a:latin typeface="+mn-lt"/>
              </a:rPr>
              <a:t>/ Université Paris-</a:t>
            </a:r>
            <a:r>
              <a:rPr lang="en-US" sz="1600" i="1" dirty="0" err="1">
                <a:solidFill>
                  <a:srgbClr val="1F1100"/>
                </a:solidFill>
                <a:latin typeface="+mn-lt"/>
              </a:rPr>
              <a:t>Saclay</a:t>
            </a:r>
            <a:r>
              <a:rPr lang="en-US" sz="1600" i="1" dirty="0">
                <a:solidFill>
                  <a:srgbClr val="1F1100"/>
                </a:solidFill>
                <a:latin typeface="+mn-lt"/>
              </a:rPr>
              <a:t>/ IN2P3-CNRS</a:t>
            </a:r>
          </a:p>
          <a:p>
            <a:pPr algn="ctr"/>
            <a:endParaRPr lang="en-US" sz="1600" i="1" dirty="0">
              <a:solidFill>
                <a:srgbClr val="1F1100"/>
              </a:solidFill>
              <a:latin typeface="+mn-lt"/>
            </a:endParaRPr>
          </a:p>
          <a:p>
            <a:pPr algn="ctr"/>
            <a:r>
              <a:rPr lang="en-US" sz="1800" b="1" dirty="0">
                <a:solidFill>
                  <a:srgbClr val="1F1100"/>
                </a:solidFill>
                <a:latin typeface="+mn-lt"/>
              </a:rPr>
              <a:t>On behalf of PERLE Collaboration</a:t>
            </a:r>
            <a:r>
              <a:rPr lang="en-US" i="1" dirty="0">
                <a:solidFill>
                  <a:srgbClr val="1F1100"/>
                </a:solidFill>
                <a:latin typeface="+mn-lt"/>
              </a:rPr>
              <a:t>                             </a:t>
            </a:r>
            <a:endParaRPr lang="en-US" sz="1800" b="1" i="1" dirty="0">
              <a:effectLst/>
              <a:latin typeface="+mn-lt"/>
            </a:endParaRPr>
          </a:p>
        </p:txBody>
      </p:sp>
      <p:grpSp>
        <p:nvGrpSpPr>
          <p:cNvPr id="16" name="Groupe 15">
            <a:extLst>
              <a:ext uri="{FF2B5EF4-FFF2-40B4-BE49-F238E27FC236}">
                <a16:creationId xmlns:a16="http://schemas.microsoft.com/office/drawing/2014/main" id="{30A501A2-F309-B49F-6F86-27A8680FEA61}"/>
              </a:ext>
            </a:extLst>
          </p:cNvPr>
          <p:cNvGrpSpPr/>
          <p:nvPr/>
        </p:nvGrpSpPr>
        <p:grpSpPr>
          <a:xfrm>
            <a:off x="921891" y="4757936"/>
            <a:ext cx="9001000" cy="646331"/>
            <a:chOff x="417835" y="4181872"/>
            <a:chExt cx="9001000" cy="646331"/>
          </a:xfrm>
        </p:grpSpPr>
        <p:pic>
          <p:nvPicPr>
            <p:cNvPr id="17" name="image16.png">
              <a:extLst>
                <a:ext uri="{FF2B5EF4-FFF2-40B4-BE49-F238E27FC236}">
                  <a16:creationId xmlns:a16="http://schemas.microsoft.com/office/drawing/2014/main" id="{1B795EBF-5358-4F00-BE46-2AD9DD8234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3684" y="4273662"/>
              <a:ext cx="1778647" cy="527516"/>
            </a:xfrm>
            <a:prstGeom prst="rect">
              <a:avLst/>
            </a:prstGeom>
            <a:ln w="12700">
              <a:miter lim="400000"/>
            </a:ln>
          </p:spPr>
        </p:pic>
        <p:pic>
          <p:nvPicPr>
            <p:cNvPr id="18" name="image19.png">
              <a:extLst>
                <a:ext uri="{FF2B5EF4-FFF2-40B4-BE49-F238E27FC236}">
                  <a16:creationId xmlns:a16="http://schemas.microsoft.com/office/drawing/2014/main" id="{4BA88BBF-9D41-492F-9718-B11A3AAC30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4419" y="4273488"/>
              <a:ext cx="1727828" cy="512444"/>
            </a:xfrm>
            <a:prstGeom prst="rect">
              <a:avLst/>
            </a:prstGeom>
            <a:ln w="12700">
              <a:miter lim="400000"/>
            </a:ln>
          </p:spPr>
        </p:pic>
        <p:pic>
          <p:nvPicPr>
            <p:cNvPr id="19" name="Picture 2" descr="Fichier:Logo CERN.jpg">
              <a:extLst>
                <a:ext uri="{FF2B5EF4-FFF2-40B4-BE49-F238E27FC236}">
                  <a16:creationId xmlns:a16="http://schemas.microsoft.com/office/drawing/2014/main" id="{FD5354E7-8D75-4A57-96BC-C0BA658FB2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09923" y="4217053"/>
              <a:ext cx="598131" cy="6109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ésultat de recherche d'images pour &quot;Liverpool university logo&quot;">
              <a:extLst>
                <a:ext uri="{FF2B5EF4-FFF2-40B4-BE49-F238E27FC236}">
                  <a16:creationId xmlns:a16="http://schemas.microsoft.com/office/drawing/2014/main" id="{1FF996AF-24EA-484E-A842-E52CE279FB5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09536" y="4253880"/>
              <a:ext cx="1344603" cy="56195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3DC92B18-6284-439C-9047-52465CB4D6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04279" y="4252261"/>
              <a:ext cx="598132" cy="575942"/>
            </a:xfrm>
            <a:prstGeom prst="rect">
              <a:avLst/>
            </a:prstGeom>
          </p:spPr>
        </p:pic>
        <p:pic>
          <p:nvPicPr>
            <p:cNvPr id="24" name="Picture 2">
              <a:extLst>
                <a:ext uri="{FF2B5EF4-FFF2-40B4-BE49-F238E27FC236}">
                  <a16:creationId xmlns:a16="http://schemas.microsoft.com/office/drawing/2014/main" id="{F3994961-7A7E-429D-8335-AC775108BCA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20704" y="4216064"/>
              <a:ext cx="598131" cy="611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_web">
              <a:extLst>
                <a:ext uri="{FF2B5EF4-FFF2-40B4-BE49-F238E27FC236}">
                  <a16:creationId xmlns:a16="http://schemas.microsoft.com/office/drawing/2014/main" id="{B30028A9-67A7-45FA-B01C-F1DF41D2A60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74619" y="4294424"/>
              <a:ext cx="1218855" cy="512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D4834B25-4703-7511-62BA-62ACACEB91B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7835" y="4181872"/>
              <a:ext cx="646331" cy="646331"/>
            </a:xfrm>
            <a:prstGeom prst="rect">
              <a:avLst/>
            </a:prstGeom>
          </p:spPr>
        </p:pic>
      </p:grpSp>
      <p:pic>
        <p:nvPicPr>
          <p:cNvPr id="2" name="Image 1">
            <a:extLst>
              <a:ext uri="{FF2B5EF4-FFF2-40B4-BE49-F238E27FC236}">
                <a16:creationId xmlns:a16="http://schemas.microsoft.com/office/drawing/2014/main" id="{9BEF5599-D065-AC6B-43EF-8CB5D604BEC5}"/>
              </a:ext>
            </a:extLst>
          </p:cNvPr>
          <p:cNvPicPr>
            <a:picLocks noChangeAspect="1"/>
          </p:cNvPicPr>
          <p:nvPr/>
        </p:nvPicPr>
        <p:blipFill>
          <a:blip r:embed="rId11"/>
          <a:stretch>
            <a:fillRect/>
          </a:stretch>
        </p:blipFill>
        <p:spPr>
          <a:xfrm>
            <a:off x="9562851" y="5409"/>
            <a:ext cx="1224136" cy="709154"/>
          </a:xfrm>
          <a:prstGeom prst="rect">
            <a:avLst/>
          </a:prstGeom>
        </p:spPr>
      </p:pic>
      <p:sp>
        <p:nvSpPr>
          <p:cNvPr id="3" name="ZoneTexte 2">
            <a:extLst>
              <a:ext uri="{FF2B5EF4-FFF2-40B4-BE49-F238E27FC236}">
                <a16:creationId xmlns:a16="http://schemas.microsoft.com/office/drawing/2014/main" id="{7D00F441-F678-B013-F1C5-064A9FB8EF68}"/>
              </a:ext>
            </a:extLst>
          </p:cNvPr>
          <p:cNvSpPr txBox="1"/>
          <p:nvPr/>
        </p:nvSpPr>
        <p:spPr>
          <a:xfrm>
            <a:off x="1281931" y="943253"/>
            <a:ext cx="8186845" cy="584775"/>
          </a:xfrm>
          <a:prstGeom prst="rect">
            <a:avLst/>
          </a:prstGeom>
          <a:noFill/>
        </p:spPr>
        <p:txBody>
          <a:bodyPr wrap="square" rtlCol="0">
            <a:spAutoFit/>
          </a:bodyPr>
          <a:lstStyle/>
          <a:p>
            <a:pPr algn="ctr"/>
            <a:r>
              <a:rPr lang="en-GB" sz="3200" b="1" dirty="0">
                <a:latin typeface="+mn-lt"/>
              </a:rPr>
              <a:t>SRF Frontiers Workshop</a:t>
            </a:r>
          </a:p>
        </p:txBody>
      </p:sp>
      <p:sp>
        <p:nvSpPr>
          <p:cNvPr id="11" name="Espace réservé de la date 10">
            <a:extLst>
              <a:ext uri="{FF2B5EF4-FFF2-40B4-BE49-F238E27FC236}">
                <a16:creationId xmlns:a16="http://schemas.microsoft.com/office/drawing/2014/main" id="{C7045B12-F1DB-57A2-F71A-34D425544BE4}"/>
              </a:ext>
            </a:extLst>
          </p:cNvPr>
          <p:cNvSpPr>
            <a:spLocks noGrp="1"/>
          </p:cNvSpPr>
          <p:nvPr>
            <p:ph type="dt" sz="half" idx="10"/>
          </p:nvPr>
        </p:nvSpPr>
        <p:spPr/>
        <p:txBody>
          <a:bodyPr/>
          <a:lstStyle/>
          <a:p>
            <a:r>
              <a:rPr lang="fr-FR" dirty="0"/>
              <a:t>13/11/2025</a:t>
            </a:r>
          </a:p>
        </p:txBody>
      </p:sp>
      <p:sp>
        <p:nvSpPr>
          <p:cNvPr id="13" name="Espace réservé du numéro de diapositive 12">
            <a:extLst>
              <a:ext uri="{FF2B5EF4-FFF2-40B4-BE49-F238E27FC236}">
                <a16:creationId xmlns:a16="http://schemas.microsoft.com/office/drawing/2014/main" id="{FC5F55C4-945C-BD81-8BDB-E521A9D7D52B}"/>
              </a:ext>
            </a:extLst>
          </p:cNvPr>
          <p:cNvSpPr>
            <a:spLocks noGrp="1"/>
          </p:cNvSpPr>
          <p:nvPr>
            <p:ph type="sldNum" sz="quarter" idx="12"/>
          </p:nvPr>
        </p:nvSpPr>
        <p:spPr/>
        <p:txBody>
          <a:bodyPr/>
          <a:lstStyle/>
          <a:p>
            <a:fld id="{77E71596-5F9D-49C5-9701-16B3CA54319D}" type="slidenum">
              <a:rPr lang="fr-FR" smtClean="0"/>
              <a:pPr/>
              <a:t>1</a:t>
            </a:fld>
            <a:endParaRPr lang="fr-FR" dirty="0"/>
          </a:p>
        </p:txBody>
      </p:sp>
    </p:spTree>
    <p:extLst>
      <p:ext uri="{BB962C8B-B14F-4D97-AF65-F5344CB8AC3E}">
        <p14:creationId xmlns:p14="http://schemas.microsoft.com/office/powerpoint/2010/main" val="395922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13/11/2025</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10</a:t>
            </a:fld>
            <a:endParaRPr lang="en-US" dirty="0">
              <a:latin typeface="+mn-lt"/>
            </a:endParaRPr>
          </a:p>
        </p:txBody>
      </p:sp>
      <p:sp>
        <p:nvSpPr>
          <p:cNvPr id="10" name="Titre 1">
            <a:extLst>
              <a:ext uri="{FF2B5EF4-FFF2-40B4-BE49-F238E27FC236}">
                <a16:creationId xmlns:a16="http://schemas.microsoft.com/office/drawing/2014/main" id="{28C5EDD7-AFFD-6A14-8BF2-FF769AB56B82}"/>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PERLE e- Source</a:t>
            </a:r>
          </a:p>
        </p:txBody>
      </p:sp>
      <p:sp>
        <p:nvSpPr>
          <p:cNvPr id="8" name="Espace réservé du pied de page 7">
            <a:extLst>
              <a:ext uri="{FF2B5EF4-FFF2-40B4-BE49-F238E27FC236}">
                <a16:creationId xmlns:a16="http://schemas.microsoft.com/office/drawing/2014/main" id="{90064D04-8C29-4979-A831-2B91B5D837A7}"/>
              </a:ext>
            </a:extLst>
          </p:cNvPr>
          <p:cNvSpPr>
            <a:spLocks noGrp="1"/>
          </p:cNvSpPr>
          <p:nvPr>
            <p:ph type="ftr" sz="quarter" idx="11"/>
          </p:nvPr>
        </p:nvSpPr>
        <p:spPr/>
        <p:txBody>
          <a:bodyPr/>
          <a:lstStyle/>
          <a:p>
            <a:r>
              <a:rPr lang="en-US"/>
              <a:t>SRF Frontiers Workshop</a:t>
            </a:r>
            <a:endParaRPr lang="fr-FR"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DE6994B7-97A5-FD8B-FF23-69DAECEFCEAB}"/>
                  </a:ext>
                </a:extLst>
              </p:cNvPr>
              <p:cNvSpPr txBox="1"/>
              <p:nvPr/>
            </p:nvSpPr>
            <p:spPr>
              <a:xfrm>
                <a:off x="561851" y="653480"/>
                <a:ext cx="9865096" cy="4985980"/>
              </a:xfrm>
              <a:prstGeom prst="rect">
                <a:avLst/>
              </a:prstGeom>
              <a:noFill/>
            </p:spPr>
            <p:txBody>
              <a:bodyPr wrap="square" rtlCol="0">
                <a:spAutoFit/>
              </a:bodyPr>
              <a:lstStyle/>
              <a:p>
                <a:r>
                  <a:rPr lang="en-GB" sz="2400" b="1" dirty="0">
                    <a:solidFill>
                      <a:srgbClr val="F39200"/>
                    </a:solidFill>
                    <a:latin typeface="+mn-lt"/>
                  </a:rPr>
                  <a:t>Specifications:</a:t>
                </a:r>
              </a:p>
              <a:p>
                <a:endParaRPr lang="en-GB" sz="1800" b="1" dirty="0">
                  <a:solidFill>
                    <a:schemeClr val="accent5">
                      <a:lumMod val="75000"/>
                    </a:schemeClr>
                  </a:solidFill>
                  <a:latin typeface="+mn-lt"/>
                </a:endParaRPr>
              </a:p>
              <a:p>
                <a:pPr marL="285750" indent="-285750">
                  <a:buFont typeface="Arial" panose="020B0604020202020204" pitchFamily="34" charset="0"/>
                  <a:buChar char="•"/>
                </a:pPr>
                <a:r>
                  <a:rPr lang="en-GB" sz="1800" b="1" dirty="0">
                    <a:latin typeface="+mn-lt"/>
                  </a:rPr>
                  <a:t>Electron beam requirements for PERLE</a:t>
                </a:r>
              </a:p>
              <a:p>
                <a:pPr marL="742950" lvl="1" indent="-285750">
                  <a:buFont typeface="Arial" panose="020B0604020202020204" pitchFamily="34" charset="0"/>
                  <a:buChar char="•"/>
                </a:pPr>
                <a:r>
                  <a:rPr lang="en-GB" sz="1800" dirty="0">
                    <a:latin typeface="+mn-lt"/>
                  </a:rPr>
                  <a:t>Q </a:t>
                </a:r>
                <a:r>
                  <a:rPr lang="en-GB" sz="1800" baseline="-25000" dirty="0">
                    <a:latin typeface="+mn-lt"/>
                  </a:rPr>
                  <a:t>bunch</a:t>
                </a:r>
                <a:r>
                  <a:rPr lang="en-GB" sz="1800" dirty="0">
                    <a:latin typeface="+mn-lt"/>
                  </a:rPr>
                  <a:t> = 500 </a:t>
                </a:r>
                <a:r>
                  <a:rPr lang="en-GB" sz="1800" dirty="0" err="1">
                    <a:latin typeface="+mn-lt"/>
                  </a:rPr>
                  <a:t>pC</a:t>
                </a:r>
                <a:r>
                  <a:rPr lang="en-GB" sz="1800" dirty="0">
                    <a:latin typeface="+mn-lt"/>
                  </a:rPr>
                  <a:t> </a:t>
                </a:r>
              </a:p>
              <a:p>
                <a:pPr marL="742950" lvl="1" indent="-285750">
                  <a:buFont typeface="Arial" panose="020B0604020202020204" pitchFamily="34" charset="0"/>
                  <a:buChar char="•"/>
                </a:pPr>
                <a:r>
                  <a:rPr lang="en-GB" sz="1800" dirty="0">
                    <a:latin typeface="+mn-lt"/>
                  </a:rPr>
                  <a:t>Repetition rate : 40 MHz</a:t>
                </a:r>
              </a:p>
              <a:p>
                <a:pPr marL="285750" lvl="1" indent="-285750">
                  <a:buFont typeface="Arial" panose="020B0604020202020204" pitchFamily="34" charset="0"/>
                  <a:buChar char="•"/>
                </a:pP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High DC voltage to extract high bunch charge</a:t>
                </a:r>
              </a:p>
              <a:p>
                <a:pPr marL="1200150" lvl="2" indent="-285750">
                  <a:buFont typeface="Arial" panose="020B0604020202020204" pitchFamily="34" charset="0"/>
                  <a:buChar char="•"/>
                </a:pPr>
                <a:r>
                  <a:rPr lang="en-GB" sz="1800" dirty="0">
                    <a:latin typeface="+mn-lt"/>
                  </a:rPr>
                  <a:t>350 kV</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Multi-alkali antimonide photocathode (CsK</a:t>
                </a:r>
                <a:r>
                  <a:rPr lang="en-GB" sz="1800" b="1" baseline="-25000" dirty="0">
                    <a:latin typeface="+mn-lt"/>
                  </a:rPr>
                  <a:t>2</a:t>
                </a:r>
                <a:r>
                  <a:rPr lang="en-GB" sz="1800" b="1" dirty="0">
                    <a:latin typeface="+mn-lt"/>
                  </a:rPr>
                  <a:t>Sb)  </a:t>
                </a:r>
              </a:p>
              <a:p>
                <a:pPr marL="1260363" lvl="2" indent="-285750">
                  <a:buFont typeface="Arial" panose="020B0604020202020204" pitchFamily="34" charset="0"/>
                  <a:buChar char="•"/>
                </a:pPr>
                <a:r>
                  <a:rPr lang="en-GB" sz="1800" dirty="0">
                    <a:latin typeface="+mn-lt"/>
                  </a:rPr>
                  <a:t>Well suited for high current : typical QE </a:t>
                </a:r>
                <a14:m>
                  <m:oMath xmlns:m="http://schemas.openxmlformats.org/officeDocument/2006/math">
                    <m:r>
                      <a:rPr lang="en-GB" sz="1800" i="1" smtClean="0">
                        <a:latin typeface="Cambria Math" panose="02040503050406030204" pitchFamily="18" charset="0"/>
                        <a:ea typeface="Cambria Math" panose="02040503050406030204" pitchFamily="18" charset="0"/>
                      </a:rPr>
                      <m:t>~ 1% </m:t>
                    </m:r>
                  </m:oMath>
                </a14:m>
                <a:r>
                  <a:rPr lang="en-GB" sz="1800" dirty="0">
                    <a:latin typeface="+mn-lt"/>
                  </a:rPr>
                  <a:t>(green light) considering degradation </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Load-lock configuration</a:t>
                </a:r>
              </a:p>
              <a:p>
                <a:pPr marL="1260363" lvl="2" indent="-285750">
                  <a:buFont typeface="Arial" panose="020B0604020202020204" pitchFamily="34" charset="0"/>
                  <a:buChar char="•"/>
                </a:pPr>
                <a:r>
                  <a:rPr lang="en-GB" sz="1800" dirty="0">
                    <a:latin typeface="+mn-lt"/>
                  </a:rPr>
                  <a:t>Loading of photocathodes without full gun bake for fast exchange</a:t>
                </a:r>
                <a:endParaRPr lang="en-GB" sz="1800" b="1" dirty="0">
                  <a:solidFill>
                    <a:srgbClr val="0432FF"/>
                  </a:solidFill>
                  <a:latin typeface="+mn-lt"/>
                </a:endParaRPr>
              </a:p>
              <a:p>
                <a:pPr marL="285750" indent="-285750">
                  <a:buFont typeface="Arial" panose="020B0604020202020204" pitchFamily="34" charset="0"/>
                  <a:buChar char="•"/>
                </a:pPr>
                <a:r>
                  <a:rPr lang="en-GB" sz="1800" b="1" dirty="0">
                    <a:latin typeface="+mn-lt"/>
                  </a:rPr>
                  <a:t>Laser power</a:t>
                </a:r>
                <a:r>
                  <a:rPr lang="en-GB" sz="1800" dirty="0">
                    <a:latin typeface="+mn-lt"/>
                  </a:rPr>
                  <a:t> </a:t>
                </a:r>
              </a:p>
              <a:p>
                <a:pPr marL="742950" lvl="1" indent="-285750">
                  <a:buFont typeface="Arial" panose="020B0604020202020204" pitchFamily="34" charset="0"/>
                  <a:buChar char="•"/>
                </a:pPr>
                <a:r>
                  <a:rPr lang="en-GB" sz="1800" dirty="0">
                    <a:latin typeface="+mn-lt"/>
                  </a:rPr>
                  <a:t>5 W (on the photocathode) of green light laser (500-550 nm)</a:t>
                </a:r>
                <a:endParaRPr lang="en-GB" sz="1800" b="1" dirty="0">
                  <a:solidFill>
                    <a:srgbClr val="0432FF"/>
                  </a:solidFill>
                  <a:latin typeface="+mn-lt"/>
                </a:endParaRPr>
              </a:p>
              <a:p>
                <a:pPr marL="285750" lvl="1" indent="-285750">
                  <a:buFont typeface="Arial" panose="020B0604020202020204" pitchFamily="34" charset="0"/>
                  <a:buChar char="•"/>
                </a:pPr>
                <a:r>
                  <a:rPr lang="en-GB" sz="1800" b="1" dirty="0">
                    <a:latin typeface="+mn-lt"/>
                  </a:rPr>
                  <a:t>Excellent vacuum level for good operational lifetime</a:t>
                </a:r>
              </a:p>
              <a:p>
                <a:pPr marL="1260363" lvl="2" indent="-285750">
                  <a:buFont typeface="Arial" panose="020B0604020202020204" pitchFamily="34" charset="0"/>
                  <a:buChar char="•"/>
                </a:pPr>
                <a14:m>
                  <m:oMath xmlns:m="http://schemas.openxmlformats.org/officeDocument/2006/math">
                    <m:r>
                      <a:rPr lang="en-GB" sz="1800" i="1" smtClean="0">
                        <a:latin typeface="Cambria Math" panose="02040503050406030204" pitchFamily="18" charset="0"/>
                        <a:ea typeface="Cambria Math" panose="02040503050406030204" pitchFamily="18" charset="0"/>
                      </a:rPr>
                      <m:t>~ </m:t>
                    </m:r>
                  </m:oMath>
                </a14:m>
                <a:r>
                  <a:rPr lang="en-GB" sz="1800" dirty="0">
                    <a:latin typeface="+mn-lt"/>
                  </a:rPr>
                  <a:t>10</a:t>
                </a:r>
                <a:r>
                  <a:rPr lang="en-GB" sz="1800" baseline="30000" dirty="0">
                    <a:latin typeface="+mn-lt"/>
                  </a:rPr>
                  <a:t>-11</a:t>
                </a:r>
                <a:r>
                  <a:rPr lang="en-GB" sz="1800" dirty="0">
                    <a:latin typeface="+mn-lt"/>
                  </a:rPr>
                  <a:t> mbar or better</a:t>
                </a:r>
              </a:p>
              <a:p>
                <a:pPr marL="285750" lvl="1" indent="-285750">
                  <a:buFont typeface="Arial" panose="020B0604020202020204" pitchFamily="34" charset="0"/>
                  <a:buChar char="•"/>
                </a:pPr>
                <a:r>
                  <a:rPr lang="en-GB" sz="1800" b="1" dirty="0">
                    <a:latin typeface="+mn-lt"/>
                  </a:rPr>
                  <a:t>Anode bias to limit QE degradation  </a:t>
                </a:r>
              </a:p>
            </p:txBody>
          </p:sp>
        </mc:Choice>
        <mc:Fallback xmlns="">
          <p:sp>
            <p:nvSpPr>
              <p:cNvPr id="2" name="ZoneTexte 1">
                <a:extLst>
                  <a:ext uri="{FF2B5EF4-FFF2-40B4-BE49-F238E27FC236}">
                    <a16:creationId xmlns:a16="http://schemas.microsoft.com/office/drawing/2014/main" id="{DE6994B7-97A5-FD8B-FF23-69DAECEFCEAB}"/>
                  </a:ext>
                </a:extLst>
              </p:cNvPr>
              <p:cNvSpPr txBox="1">
                <a:spLocks noRot="1" noChangeAspect="1" noMove="1" noResize="1" noEditPoints="1" noAdjustHandles="1" noChangeArrowheads="1" noChangeShapeType="1" noTextEdit="1"/>
              </p:cNvSpPr>
              <p:nvPr/>
            </p:nvSpPr>
            <p:spPr>
              <a:xfrm>
                <a:off x="561851" y="653480"/>
                <a:ext cx="9865096" cy="4985980"/>
              </a:xfrm>
              <a:prstGeom prst="rect">
                <a:avLst/>
              </a:prstGeom>
              <a:blipFill>
                <a:blip r:embed="rId2"/>
                <a:stretch>
                  <a:fillRect l="-1030" t="-1015"/>
                </a:stretch>
              </a:blipFill>
            </p:spPr>
            <p:txBody>
              <a:bodyPr/>
              <a:lstStyle/>
              <a:p>
                <a:r>
                  <a:rPr lang="en-GB">
                    <a:noFill/>
                  </a:rPr>
                  <a:t> </a:t>
                </a:r>
              </a:p>
            </p:txBody>
          </p:sp>
        </mc:Fallback>
      </mc:AlternateContent>
      <p:sp>
        <p:nvSpPr>
          <p:cNvPr id="3" name="ZoneTexte 2">
            <a:extLst>
              <a:ext uri="{FF2B5EF4-FFF2-40B4-BE49-F238E27FC236}">
                <a16:creationId xmlns:a16="http://schemas.microsoft.com/office/drawing/2014/main" id="{5618A154-25AE-D5A2-903D-F2FC1E900B84}"/>
              </a:ext>
            </a:extLst>
          </p:cNvPr>
          <p:cNvSpPr txBox="1"/>
          <p:nvPr/>
        </p:nvSpPr>
        <p:spPr>
          <a:xfrm>
            <a:off x="3476265" y="1666268"/>
            <a:ext cx="6232966" cy="369332"/>
          </a:xfrm>
          <a:prstGeom prst="rect">
            <a:avLst/>
          </a:prstGeom>
          <a:noFill/>
        </p:spPr>
        <p:txBody>
          <a:bodyPr wrap="square">
            <a:spAutoFit/>
          </a:bodyPr>
          <a:lstStyle/>
          <a:p>
            <a:pPr lvl="1"/>
            <a:r>
              <a:rPr lang="fr-FR" sz="1800" dirty="0">
                <a:latin typeface="+mn-lt"/>
                <a:sym typeface="Wingdings" pitchFamily="2" charset="2"/>
              </a:rPr>
              <a:t>I</a:t>
            </a:r>
            <a:r>
              <a:rPr lang="fr-FR" sz="1800" dirty="0">
                <a:latin typeface="+mn-lt"/>
              </a:rPr>
              <a:t>= 20 mA </a:t>
            </a:r>
          </a:p>
        </p:txBody>
      </p:sp>
      <p:sp>
        <p:nvSpPr>
          <p:cNvPr id="13" name="Accolade fermante 12">
            <a:extLst>
              <a:ext uri="{FF2B5EF4-FFF2-40B4-BE49-F238E27FC236}">
                <a16:creationId xmlns:a16="http://schemas.microsoft.com/office/drawing/2014/main" id="{7E195EB6-1DB7-DB84-3838-D64D0BFAD8DF}"/>
              </a:ext>
            </a:extLst>
          </p:cNvPr>
          <p:cNvSpPr/>
          <p:nvPr/>
        </p:nvSpPr>
        <p:spPr>
          <a:xfrm>
            <a:off x="3730203" y="1623992"/>
            <a:ext cx="144016" cy="4696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8" name="Image 17">
            <a:extLst>
              <a:ext uri="{FF2B5EF4-FFF2-40B4-BE49-F238E27FC236}">
                <a16:creationId xmlns:a16="http://schemas.microsoft.com/office/drawing/2014/main" id="{97839760-5F52-5A36-7C63-2ECC3D06B6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174460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11</a:t>
            </a:fld>
            <a:endParaRPr lang="fr-FR">
              <a:latin typeface="+mn-lt"/>
            </a:endParaRPr>
          </a:p>
        </p:txBody>
      </p:sp>
      <p:sp>
        <p:nvSpPr>
          <p:cNvPr id="2" name="Espace réservé de la date 1">
            <a:extLst>
              <a:ext uri="{FF2B5EF4-FFF2-40B4-BE49-F238E27FC236}">
                <a16:creationId xmlns:a16="http://schemas.microsoft.com/office/drawing/2014/main" id="{ABC1F04F-F353-CBF3-40BE-2574B303B879}"/>
              </a:ext>
            </a:extLst>
          </p:cNvPr>
          <p:cNvSpPr>
            <a:spLocks noGrp="1"/>
          </p:cNvSpPr>
          <p:nvPr>
            <p:ph type="dt" sz="half" idx="10"/>
          </p:nvPr>
        </p:nvSpPr>
        <p:spPr/>
        <p:txBody>
          <a:bodyPr/>
          <a:lstStyle/>
          <a:p>
            <a:r>
              <a:rPr lang="fr-FR"/>
              <a:t>13/11/2025</a:t>
            </a:r>
            <a:endParaRPr lang="fr-FR" dirty="0"/>
          </a:p>
        </p:txBody>
      </p:sp>
      <p:pic>
        <p:nvPicPr>
          <p:cNvPr id="18" name="Image 17">
            <a:extLst>
              <a:ext uri="{FF2B5EF4-FFF2-40B4-BE49-F238E27FC236}">
                <a16:creationId xmlns:a16="http://schemas.microsoft.com/office/drawing/2014/main" id="{9ED533C1-57B8-E1C5-7294-ED24FC0A2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4235" y="1172906"/>
            <a:ext cx="2470387" cy="1289019"/>
          </a:xfrm>
          <a:prstGeom prst="rect">
            <a:avLst/>
          </a:prstGeom>
        </p:spPr>
      </p:pic>
      <p:pic>
        <p:nvPicPr>
          <p:cNvPr id="19" name="Image 18">
            <a:extLst>
              <a:ext uri="{FF2B5EF4-FFF2-40B4-BE49-F238E27FC236}">
                <a16:creationId xmlns:a16="http://schemas.microsoft.com/office/drawing/2014/main" id="{3E9166C6-37CA-532D-8A2F-4440CCA8B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932" y="1035048"/>
            <a:ext cx="2133970" cy="1507632"/>
          </a:xfrm>
          <a:prstGeom prst="rect">
            <a:avLst/>
          </a:prstGeom>
          <a:ln w="38100">
            <a:noFill/>
          </a:ln>
        </p:spPr>
      </p:pic>
      <p:sp>
        <p:nvSpPr>
          <p:cNvPr id="20" name="ZoneTexte 19">
            <a:extLst>
              <a:ext uri="{FF2B5EF4-FFF2-40B4-BE49-F238E27FC236}">
                <a16:creationId xmlns:a16="http://schemas.microsoft.com/office/drawing/2014/main" id="{EA3FBD12-90DF-3349-E68B-5BF1904F2F3B}"/>
              </a:ext>
            </a:extLst>
          </p:cNvPr>
          <p:cNvSpPr txBox="1"/>
          <p:nvPr/>
        </p:nvSpPr>
        <p:spPr>
          <a:xfrm>
            <a:off x="993899" y="668079"/>
            <a:ext cx="3730203" cy="338554"/>
          </a:xfrm>
          <a:prstGeom prst="rect">
            <a:avLst/>
          </a:prstGeom>
          <a:noFill/>
        </p:spPr>
        <p:txBody>
          <a:bodyPr wrap="square" rtlCol="0">
            <a:spAutoFit/>
          </a:bodyPr>
          <a:lstStyle/>
          <a:p>
            <a:r>
              <a:rPr lang="en-GB" sz="1600" b="1" dirty="0">
                <a:solidFill>
                  <a:srgbClr val="C00000"/>
                </a:solidFill>
                <a:latin typeface="+mn-lt"/>
              </a:rPr>
              <a:t>Dismantling of the PPF (September 2023) </a:t>
            </a:r>
          </a:p>
        </p:txBody>
      </p:sp>
      <p:sp>
        <p:nvSpPr>
          <p:cNvPr id="25" name="Titre 1">
            <a:extLst>
              <a:ext uri="{FF2B5EF4-FFF2-40B4-BE49-F238E27FC236}">
                <a16:creationId xmlns:a16="http://schemas.microsoft.com/office/drawing/2014/main" id="{8B76CDE7-EEFA-B943-2910-978B0CF38E8D}"/>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PERLE e- Source</a:t>
            </a:r>
          </a:p>
        </p:txBody>
      </p:sp>
      <p:sp>
        <p:nvSpPr>
          <p:cNvPr id="3" name="Espace réservé du pied de page 2">
            <a:extLst>
              <a:ext uri="{FF2B5EF4-FFF2-40B4-BE49-F238E27FC236}">
                <a16:creationId xmlns:a16="http://schemas.microsoft.com/office/drawing/2014/main" id="{F440AF33-8E87-4CC3-87CA-C4342ACEC9C3}"/>
              </a:ext>
            </a:extLst>
          </p:cNvPr>
          <p:cNvSpPr>
            <a:spLocks noGrp="1"/>
          </p:cNvSpPr>
          <p:nvPr>
            <p:ph type="ftr" sz="quarter" idx="11"/>
          </p:nvPr>
        </p:nvSpPr>
        <p:spPr/>
        <p:txBody>
          <a:bodyPr/>
          <a:lstStyle/>
          <a:p>
            <a:r>
              <a:rPr lang="en-US"/>
              <a:t>SRF Frontiers Workshop</a:t>
            </a:r>
            <a:endParaRPr lang="fr-FR" dirty="0"/>
          </a:p>
        </p:txBody>
      </p:sp>
      <p:sp>
        <p:nvSpPr>
          <p:cNvPr id="14" name="ZoneTexte 13">
            <a:extLst>
              <a:ext uri="{FF2B5EF4-FFF2-40B4-BE49-F238E27FC236}">
                <a16:creationId xmlns:a16="http://schemas.microsoft.com/office/drawing/2014/main" id="{BB322637-D0E1-41C7-BCD0-C82E66F8598E}"/>
              </a:ext>
            </a:extLst>
          </p:cNvPr>
          <p:cNvSpPr txBox="1"/>
          <p:nvPr/>
        </p:nvSpPr>
        <p:spPr>
          <a:xfrm>
            <a:off x="6940377" y="686579"/>
            <a:ext cx="3342554" cy="830997"/>
          </a:xfrm>
          <a:prstGeom prst="rect">
            <a:avLst/>
          </a:prstGeom>
          <a:noFill/>
        </p:spPr>
        <p:txBody>
          <a:bodyPr wrap="square" rtlCol="0">
            <a:spAutoFit/>
          </a:bodyPr>
          <a:lstStyle/>
          <a:p>
            <a:r>
              <a:rPr lang="fr-FR" sz="1600" b="1" dirty="0" err="1">
                <a:solidFill>
                  <a:srgbClr val="C00000"/>
                </a:solidFill>
                <a:latin typeface="+mn-lt"/>
              </a:rPr>
              <a:t>Dismantling</a:t>
            </a:r>
            <a:r>
              <a:rPr lang="fr-FR" sz="1600" b="1" dirty="0">
                <a:solidFill>
                  <a:srgbClr val="C00000"/>
                </a:solidFill>
                <a:latin typeface="+mn-lt"/>
              </a:rPr>
              <a:t> of the HV </a:t>
            </a:r>
            <a:r>
              <a:rPr lang="fr-FR" sz="1600" b="1" dirty="0" err="1">
                <a:solidFill>
                  <a:srgbClr val="C00000"/>
                </a:solidFill>
                <a:latin typeface="+mn-lt"/>
              </a:rPr>
              <a:t>Columns</a:t>
            </a:r>
            <a:r>
              <a:rPr lang="fr-FR" sz="1600" b="1" dirty="0">
                <a:solidFill>
                  <a:srgbClr val="C00000"/>
                </a:solidFill>
                <a:latin typeface="+mn-lt"/>
              </a:rPr>
              <a:t> tanks</a:t>
            </a:r>
          </a:p>
          <a:p>
            <a:r>
              <a:rPr lang="fr-FR" sz="1600" b="1" dirty="0" err="1">
                <a:solidFill>
                  <a:srgbClr val="C00000"/>
                </a:solidFill>
                <a:latin typeface="+mn-lt"/>
              </a:rPr>
              <a:t>Dismantling</a:t>
            </a:r>
            <a:r>
              <a:rPr lang="fr-FR" sz="1600" b="1" dirty="0">
                <a:solidFill>
                  <a:srgbClr val="C00000"/>
                </a:solidFill>
                <a:latin typeface="+mn-lt"/>
              </a:rPr>
              <a:t> of the platform </a:t>
            </a:r>
            <a:r>
              <a:rPr lang="fr-FR" sz="1600" b="1" dirty="0" err="1">
                <a:solidFill>
                  <a:srgbClr val="C00000"/>
                </a:solidFill>
                <a:latin typeface="+mn-lt"/>
              </a:rPr>
              <a:t>done</a:t>
            </a:r>
            <a:r>
              <a:rPr lang="fr-FR" sz="1600" b="1" dirty="0">
                <a:solidFill>
                  <a:srgbClr val="C00000"/>
                </a:solidFill>
                <a:latin typeface="+mn-lt"/>
              </a:rPr>
              <a:t> by Baumann (</a:t>
            </a:r>
            <a:r>
              <a:rPr lang="fr-FR" sz="1600" b="1" dirty="0" err="1">
                <a:solidFill>
                  <a:srgbClr val="C00000"/>
                </a:solidFill>
                <a:latin typeface="+mn-lt"/>
              </a:rPr>
              <a:t>November</a:t>
            </a:r>
            <a:r>
              <a:rPr lang="fr-FR" sz="1600" b="1" dirty="0">
                <a:solidFill>
                  <a:srgbClr val="C00000"/>
                </a:solidFill>
                <a:latin typeface="+mn-lt"/>
              </a:rPr>
              <a:t> 2023)</a:t>
            </a:r>
          </a:p>
        </p:txBody>
      </p:sp>
      <p:pic>
        <p:nvPicPr>
          <p:cNvPr id="16" name="Image 15">
            <a:extLst>
              <a:ext uri="{FF2B5EF4-FFF2-40B4-BE49-F238E27FC236}">
                <a16:creationId xmlns:a16="http://schemas.microsoft.com/office/drawing/2014/main" id="{B29509BF-B792-445A-B134-57753D1D8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3481" y="558869"/>
            <a:ext cx="1377082" cy="2891249"/>
          </a:xfrm>
          <a:prstGeom prst="rect">
            <a:avLst/>
          </a:prstGeom>
        </p:spPr>
      </p:pic>
      <p:pic>
        <p:nvPicPr>
          <p:cNvPr id="17" name="Image 16">
            <a:extLst>
              <a:ext uri="{FF2B5EF4-FFF2-40B4-BE49-F238E27FC236}">
                <a16:creationId xmlns:a16="http://schemas.microsoft.com/office/drawing/2014/main" id="{AFAE6611-7184-4738-AFBB-4603274FE7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47101" y="1581995"/>
            <a:ext cx="3414450" cy="1622321"/>
          </a:xfrm>
          <a:prstGeom prst="rect">
            <a:avLst/>
          </a:prstGeom>
        </p:spPr>
      </p:pic>
      <p:sp>
        <p:nvSpPr>
          <p:cNvPr id="21" name="ZoneTexte 20">
            <a:extLst>
              <a:ext uri="{FF2B5EF4-FFF2-40B4-BE49-F238E27FC236}">
                <a16:creationId xmlns:a16="http://schemas.microsoft.com/office/drawing/2014/main" id="{0A3B5078-9FC8-4E5A-A8D2-E9B783C1ED05}"/>
              </a:ext>
            </a:extLst>
          </p:cNvPr>
          <p:cNvSpPr txBox="1"/>
          <p:nvPr/>
        </p:nvSpPr>
        <p:spPr>
          <a:xfrm>
            <a:off x="273819" y="2585760"/>
            <a:ext cx="3137982" cy="584775"/>
          </a:xfrm>
          <a:prstGeom prst="rect">
            <a:avLst/>
          </a:prstGeom>
          <a:noFill/>
        </p:spPr>
        <p:txBody>
          <a:bodyPr wrap="square" rtlCol="0">
            <a:spAutoFit/>
          </a:bodyPr>
          <a:lstStyle/>
          <a:p>
            <a:r>
              <a:rPr lang="en-GB" sz="1600" b="1" dirty="0">
                <a:latin typeface="+mn-lt"/>
              </a:rPr>
              <a:t>Gun status : dismantling of the gun in clean room (</a:t>
            </a:r>
            <a:r>
              <a:rPr lang="en-GB" sz="1600" b="1" dirty="0">
                <a:solidFill>
                  <a:srgbClr val="FF0000"/>
                </a:solidFill>
                <a:latin typeface="+mn-lt"/>
              </a:rPr>
              <a:t>January 2024</a:t>
            </a:r>
            <a:r>
              <a:rPr lang="en-GB" sz="1600" b="1" dirty="0">
                <a:latin typeface="+mn-lt"/>
              </a:rPr>
              <a:t>)</a:t>
            </a:r>
          </a:p>
        </p:txBody>
      </p:sp>
      <p:pic>
        <p:nvPicPr>
          <p:cNvPr id="24" name="Image 23">
            <a:extLst>
              <a:ext uri="{FF2B5EF4-FFF2-40B4-BE49-F238E27FC236}">
                <a16:creationId xmlns:a16="http://schemas.microsoft.com/office/drawing/2014/main" id="{F121AAC9-6720-4F72-903E-11E0A42E08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5987" y="3163476"/>
            <a:ext cx="1377081" cy="2488627"/>
          </a:xfrm>
          <a:prstGeom prst="rect">
            <a:avLst/>
          </a:prstGeom>
        </p:spPr>
      </p:pic>
      <p:pic>
        <p:nvPicPr>
          <p:cNvPr id="26" name="Image 25">
            <a:extLst>
              <a:ext uri="{FF2B5EF4-FFF2-40B4-BE49-F238E27FC236}">
                <a16:creationId xmlns:a16="http://schemas.microsoft.com/office/drawing/2014/main" id="{9B0A1212-D38F-43CC-9CB2-D8EBD43919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835" y="3136753"/>
            <a:ext cx="1192620" cy="2493130"/>
          </a:xfrm>
          <a:prstGeom prst="rect">
            <a:avLst/>
          </a:prstGeom>
        </p:spPr>
      </p:pic>
      <p:sp>
        <p:nvSpPr>
          <p:cNvPr id="30" name="ZoneTexte 29">
            <a:extLst>
              <a:ext uri="{FF2B5EF4-FFF2-40B4-BE49-F238E27FC236}">
                <a16:creationId xmlns:a16="http://schemas.microsoft.com/office/drawing/2014/main" id="{5479299A-3BDE-4AC9-974F-D29358C1444B}"/>
              </a:ext>
            </a:extLst>
          </p:cNvPr>
          <p:cNvSpPr txBox="1"/>
          <p:nvPr/>
        </p:nvSpPr>
        <p:spPr>
          <a:xfrm>
            <a:off x="993899" y="668707"/>
            <a:ext cx="3730203" cy="338554"/>
          </a:xfrm>
          <a:prstGeom prst="rect">
            <a:avLst/>
          </a:prstGeom>
          <a:noFill/>
        </p:spPr>
        <p:txBody>
          <a:bodyPr wrap="square" rtlCol="0">
            <a:spAutoFit/>
          </a:bodyPr>
          <a:lstStyle/>
          <a:p>
            <a:r>
              <a:rPr lang="en-GB" sz="1600" b="1" dirty="0">
                <a:latin typeface="+mn-lt"/>
              </a:rPr>
              <a:t>Dismantling of the PPF (</a:t>
            </a:r>
            <a:r>
              <a:rPr lang="en-GB" sz="1600" b="1" dirty="0">
                <a:solidFill>
                  <a:srgbClr val="FF0000"/>
                </a:solidFill>
                <a:latin typeface="+mn-lt"/>
              </a:rPr>
              <a:t>September 2023</a:t>
            </a:r>
            <a:r>
              <a:rPr lang="en-GB" sz="1600" b="1" dirty="0">
                <a:latin typeface="+mn-lt"/>
              </a:rPr>
              <a:t>) </a:t>
            </a:r>
          </a:p>
        </p:txBody>
      </p:sp>
      <p:sp>
        <p:nvSpPr>
          <p:cNvPr id="31" name="ZoneTexte 30">
            <a:extLst>
              <a:ext uri="{FF2B5EF4-FFF2-40B4-BE49-F238E27FC236}">
                <a16:creationId xmlns:a16="http://schemas.microsoft.com/office/drawing/2014/main" id="{9D454AA6-36D7-4F26-9436-3FBBEC00AC95}"/>
              </a:ext>
            </a:extLst>
          </p:cNvPr>
          <p:cNvSpPr txBox="1"/>
          <p:nvPr/>
        </p:nvSpPr>
        <p:spPr>
          <a:xfrm>
            <a:off x="6940377" y="687207"/>
            <a:ext cx="3342554" cy="830997"/>
          </a:xfrm>
          <a:prstGeom prst="rect">
            <a:avLst/>
          </a:prstGeom>
          <a:noFill/>
        </p:spPr>
        <p:txBody>
          <a:bodyPr wrap="square" rtlCol="0">
            <a:spAutoFit/>
          </a:bodyPr>
          <a:lstStyle/>
          <a:p>
            <a:r>
              <a:rPr lang="fr-FR" sz="1600" b="1" dirty="0" err="1">
                <a:latin typeface="+mn-lt"/>
              </a:rPr>
              <a:t>Dismantling</a:t>
            </a:r>
            <a:r>
              <a:rPr lang="fr-FR" sz="1600" b="1" dirty="0">
                <a:latin typeface="+mn-lt"/>
              </a:rPr>
              <a:t> of the HV </a:t>
            </a:r>
            <a:r>
              <a:rPr lang="fr-FR" sz="1600" b="1" dirty="0" err="1">
                <a:latin typeface="+mn-lt"/>
              </a:rPr>
              <a:t>Columns</a:t>
            </a:r>
            <a:r>
              <a:rPr lang="fr-FR" sz="1600" b="1" dirty="0">
                <a:latin typeface="+mn-lt"/>
              </a:rPr>
              <a:t> tanks</a:t>
            </a:r>
          </a:p>
          <a:p>
            <a:r>
              <a:rPr lang="fr-FR" sz="1600" b="1" dirty="0" err="1">
                <a:latin typeface="+mn-lt"/>
              </a:rPr>
              <a:t>Dismantling</a:t>
            </a:r>
            <a:r>
              <a:rPr lang="fr-FR" sz="1600" b="1" dirty="0">
                <a:latin typeface="+mn-lt"/>
              </a:rPr>
              <a:t> of the platform </a:t>
            </a:r>
            <a:r>
              <a:rPr lang="fr-FR" sz="1600" b="1" dirty="0" err="1">
                <a:latin typeface="+mn-lt"/>
              </a:rPr>
              <a:t>done</a:t>
            </a:r>
            <a:r>
              <a:rPr lang="fr-FR" sz="1600" b="1" dirty="0">
                <a:latin typeface="+mn-lt"/>
              </a:rPr>
              <a:t> by Baumann (</a:t>
            </a:r>
            <a:r>
              <a:rPr lang="fr-FR" sz="1600" b="1" dirty="0" err="1">
                <a:solidFill>
                  <a:srgbClr val="FF0000"/>
                </a:solidFill>
                <a:latin typeface="+mn-lt"/>
              </a:rPr>
              <a:t>November</a:t>
            </a:r>
            <a:r>
              <a:rPr lang="fr-FR" sz="1600" b="1" dirty="0">
                <a:solidFill>
                  <a:srgbClr val="FF0000"/>
                </a:solidFill>
                <a:latin typeface="+mn-lt"/>
              </a:rPr>
              <a:t> 2023</a:t>
            </a:r>
            <a:r>
              <a:rPr lang="fr-FR" sz="1600" b="1" dirty="0">
                <a:latin typeface="+mn-lt"/>
              </a:rPr>
              <a:t>)</a:t>
            </a:r>
          </a:p>
        </p:txBody>
      </p:sp>
      <p:sp>
        <p:nvSpPr>
          <p:cNvPr id="4" name="Flèche : droite 3">
            <a:extLst>
              <a:ext uri="{FF2B5EF4-FFF2-40B4-BE49-F238E27FC236}">
                <a16:creationId xmlns:a16="http://schemas.microsoft.com/office/drawing/2014/main" id="{617DCD93-B8EC-4CCC-8969-D1EE8B917E8C}"/>
              </a:ext>
            </a:extLst>
          </p:cNvPr>
          <p:cNvSpPr/>
          <p:nvPr/>
        </p:nvSpPr>
        <p:spPr>
          <a:xfrm>
            <a:off x="3370163" y="4253880"/>
            <a:ext cx="754344" cy="432048"/>
          </a:xfrm>
          <a:prstGeom prst="rightArrow">
            <a:avLst/>
          </a:prstGeom>
          <a:solidFill>
            <a:schemeClr val="accent5">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9772FB7-D56E-6223-538A-2255537A5B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2251" y="3516728"/>
            <a:ext cx="3043476" cy="2105304"/>
          </a:xfrm>
          <a:prstGeom prst="rect">
            <a:avLst/>
          </a:prstGeom>
        </p:spPr>
      </p:pic>
      <p:pic>
        <p:nvPicPr>
          <p:cNvPr id="6" name="Image 5">
            <a:extLst>
              <a:ext uri="{FF2B5EF4-FFF2-40B4-BE49-F238E27FC236}">
                <a16:creationId xmlns:a16="http://schemas.microsoft.com/office/drawing/2014/main" id="{7B70191A-DA93-87D2-D058-AD6D144460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58595" y="3516728"/>
            <a:ext cx="3312368" cy="2078588"/>
          </a:xfrm>
          <a:prstGeom prst="rect">
            <a:avLst/>
          </a:prstGeom>
        </p:spPr>
      </p:pic>
      <p:sp>
        <p:nvSpPr>
          <p:cNvPr id="7" name="ZoneTexte 6">
            <a:extLst>
              <a:ext uri="{FF2B5EF4-FFF2-40B4-BE49-F238E27FC236}">
                <a16:creationId xmlns:a16="http://schemas.microsoft.com/office/drawing/2014/main" id="{7EB28E86-27C6-4422-1E8D-9A032F0C0021}"/>
              </a:ext>
            </a:extLst>
          </p:cNvPr>
          <p:cNvSpPr txBox="1"/>
          <p:nvPr/>
        </p:nvSpPr>
        <p:spPr>
          <a:xfrm>
            <a:off x="4162251" y="5174651"/>
            <a:ext cx="6480720" cy="400110"/>
          </a:xfrm>
          <a:prstGeom prst="rect">
            <a:avLst/>
          </a:prstGeom>
          <a:noFill/>
        </p:spPr>
        <p:txBody>
          <a:bodyPr wrap="square" rtlCol="0">
            <a:spAutoFit/>
          </a:bodyPr>
          <a:lstStyle/>
          <a:p>
            <a:r>
              <a:rPr lang="en-GB" sz="2000" dirty="0">
                <a:solidFill>
                  <a:schemeClr val="bg1"/>
                </a:solidFill>
                <a:latin typeface="+mn-lt"/>
              </a:rPr>
              <a:t>The equipment were received at Orsay end of January 2024</a:t>
            </a:r>
            <a:endParaRPr lang="en-GB" dirty="0">
              <a:solidFill>
                <a:schemeClr val="bg1"/>
              </a:solidFill>
            </a:endParaRPr>
          </a:p>
        </p:txBody>
      </p:sp>
      <p:pic>
        <p:nvPicPr>
          <p:cNvPr id="8" name="Image 7">
            <a:extLst>
              <a:ext uri="{FF2B5EF4-FFF2-40B4-BE49-F238E27FC236}">
                <a16:creationId xmlns:a16="http://schemas.microsoft.com/office/drawing/2014/main" id="{F80D9443-3E8C-D6A1-1E1C-FEDB479458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373653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9351A-C5E6-168F-B9FA-2F2FA8522566}"/>
            </a:ext>
          </a:extLst>
        </p:cNvPr>
        <p:cNvGrpSpPr/>
        <p:nvPr/>
      </p:nvGrpSpPr>
      <p:grpSpPr>
        <a:xfrm>
          <a:off x="0" y="0"/>
          <a:ext cx="0" cy="0"/>
          <a:chOff x="0" y="0"/>
          <a:chExt cx="0" cy="0"/>
        </a:xfrm>
      </p:grpSpPr>
      <p:sp>
        <p:nvSpPr>
          <p:cNvPr id="129" name="ZoneTexte 128">
            <a:extLst>
              <a:ext uri="{FF2B5EF4-FFF2-40B4-BE49-F238E27FC236}">
                <a16:creationId xmlns:a16="http://schemas.microsoft.com/office/drawing/2014/main" id="{2A9AC63A-F427-8E01-18AF-2FA6F6F124D7}"/>
              </a:ext>
            </a:extLst>
          </p:cNvPr>
          <p:cNvSpPr txBox="1"/>
          <p:nvPr/>
        </p:nvSpPr>
        <p:spPr>
          <a:xfrm>
            <a:off x="201811" y="869504"/>
            <a:ext cx="5500338" cy="400110"/>
          </a:xfrm>
          <a:prstGeom prst="rect">
            <a:avLst/>
          </a:prstGeom>
          <a:noFill/>
        </p:spPr>
        <p:txBody>
          <a:bodyPr wrap="square" rtlCol="0">
            <a:spAutoFit/>
          </a:bodyPr>
          <a:lstStyle/>
          <a:p>
            <a:r>
              <a:rPr lang="fr-FR" b="1" dirty="0">
                <a:latin typeface="+mn-lt"/>
              </a:rPr>
              <a:t>Electron source Installation in the « Igloo »:</a:t>
            </a:r>
          </a:p>
        </p:txBody>
      </p:sp>
      <p:sp>
        <p:nvSpPr>
          <p:cNvPr id="130" name="Espace réservé de la date 129">
            <a:extLst>
              <a:ext uri="{FF2B5EF4-FFF2-40B4-BE49-F238E27FC236}">
                <a16:creationId xmlns:a16="http://schemas.microsoft.com/office/drawing/2014/main" id="{076AA2FF-4B90-AD05-411B-2DBBD107137B}"/>
              </a:ext>
            </a:extLst>
          </p:cNvPr>
          <p:cNvSpPr>
            <a:spLocks noGrp="1"/>
          </p:cNvSpPr>
          <p:nvPr>
            <p:ph type="dt" sz="half" idx="10"/>
          </p:nvPr>
        </p:nvSpPr>
        <p:spPr/>
        <p:txBody>
          <a:bodyPr/>
          <a:lstStyle/>
          <a:p>
            <a:r>
              <a:rPr lang="fr-FR"/>
              <a:t>13/11/2025</a:t>
            </a:r>
          </a:p>
        </p:txBody>
      </p:sp>
      <p:sp>
        <p:nvSpPr>
          <p:cNvPr id="131" name="Espace réservé du pied de page 130">
            <a:extLst>
              <a:ext uri="{FF2B5EF4-FFF2-40B4-BE49-F238E27FC236}">
                <a16:creationId xmlns:a16="http://schemas.microsoft.com/office/drawing/2014/main" id="{ABFC24CC-3205-EF98-5F86-D9CE6CB21789}"/>
              </a:ext>
            </a:extLst>
          </p:cNvPr>
          <p:cNvSpPr>
            <a:spLocks noGrp="1"/>
          </p:cNvSpPr>
          <p:nvPr>
            <p:ph type="ftr" sz="quarter" idx="11"/>
          </p:nvPr>
        </p:nvSpPr>
        <p:spPr/>
        <p:txBody>
          <a:bodyPr/>
          <a:lstStyle/>
          <a:p>
            <a:r>
              <a:rPr lang="fr-FR"/>
              <a:t>SRF Frontiers Workshop</a:t>
            </a:r>
          </a:p>
        </p:txBody>
      </p:sp>
      <p:sp>
        <p:nvSpPr>
          <p:cNvPr id="132" name="Espace réservé du numéro de diapositive 131">
            <a:extLst>
              <a:ext uri="{FF2B5EF4-FFF2-40B4-BE49-F238E27FC236}">
                <a16:creationId xmlns:a16="http://schemas.microsoft.com/office/drawing/2014/main" id="{D4236A99-F15B-C0AF-33B4-8A6920D8C22A}"/>
              </a:ext>
            </a:extLst>
          </p:cNvPr>
          <p:cNvSpPr>
            <a:spLocks noGrp="1"/>
          </p:cNvSpPr>
          <p:nvPr>
            <p:ph type="sldNum" sz="quarter" idx="12"/>
          </p:nvPr>
        </p:nvSpPr>
        <p:spPr/>
        <p:txBody>
          <a:bodyPr/>
          <a:lstStyle/>
          <a:p>
            <a:fld id="{77E71596-5F9D-49C5-9701-16B3CA54319D}" type="slidenum">
              <a:rPr lang="fr-FR" smtClean="0"/>
              <a:pPr/>
              <a:t>12</a:t>
            </a:fld>
            <a:endParaRPr lang="fr-FR"/>
          </a:p>
        </p:txBody>
      </p:sp>
      <p:sp>
        <p:nvSpPr>
          <p:cNvPr id="134" name="Titre 1">
            <a:extLst>
              <a:ext uri="{FF2B5EF4-FFF2-40B4-BE49-F238E27FC236}">
                <a16:creationId xmlns:a16="http://schemas.microsoft.com/office/drawing/2014/main" id="{99BFFBED-A8CC-3051-6091-A6BC6208C6F9}"/>
              </a:ext>
            </a:extLst>
          </p:cNvPr>
          <p:cNvSpPr>
            <a:spLocks noGrp="1"/>
          </p:cNvSpPr>
          <p:nvPr>
            <p:ph type="title"/>
          </p:nvPr>
        </p:nvSpPr>
        <p:spPr>
          <a:xfrm>
            <a:off x="1138238" y="149225"/>
            <a:ext cx="7021512" cy="431800"/>
          </a:xfrm>
        </p:spPr>
        <p:txBody>
          <a:bodyPr>
            <a:normAutofit fontScale="90000"/>
          </a:bodyPr>
          <a:lstStyle/>
          <a:p>
            <a:r>
              <a:rPr lang="en-US" sz="2800" dirty="0">
                <a:solidFill>
                  <a:schemeClr val="accent5">
                    <a:lumMod val="75000"/>
                  </a:schemeClr>
                </a:solidFill>
                <a:latin typeface="+mn-lt"/>
              </a:rPr>
              <a:t>PERLE e- Source</a:t>
            </a:r>
            <a:r>
              <a:rPr lang="fr-FR" dirty="0">
                <a:solidFill>
                  <a:schemeClr val="accent5">
                    <a:lumMod val="75000"/>
                  </a:schemeClr>
                </a:solidFill>
                <a:latin typeface="+mn-lt"/>
                <a:cs typeface="Arial" panose="020B0604020202020204" pitchFamily="34" charset="0"/>
              </a:rPr>
              <a:t>:</a:t>
            </a:r>
          </a:p>
        </p:txBody>
      </p:sp>
      <p:grpSp>
        <p:nvGrpSpPr>
          <p:cNvPr id="155" name="Groupe 154">
            <a:extLst>
              <a:ext uri="{FF2B5EF4-FFF2-40B4-BE49-F238E27FC236}">
                <a16:creationId xmlns:a16="http://schemas.microsoft.com/office/drawing/2014/main" id="{1E65E65B-6FFB-9F04-852C-7FC0183350E6}"/>
              </a:ext>
            </a:extLst>
          </p:cNvPr>
          <p:cNvGrpSpPr/>
          <p:nvPr/>
        </p:nvGrpSpPr>
        <p:grpSpPr>
          <a:xfrm>
            <a:off x="3010123" y="1602479"/>
            <a:ext cx="2755024" cy="3659513"/>
            <a:chOff x="3010123" y="1602479"/>
            <a:chExt cx="2755024" cy="3659513"/>
          </a:xfrm>
        </p:grpSpPr>
        <p:pic>
          <p:nvPicPr>
            <p:cNvPr id="136" name="Image 135">
              <a:extLst>
                <a:ext uri="{FF2B5EF4-FFF2-40B4-BE49-F238E27FC236}">
                  <a16:creationId xmlns:a16="http://schemas.microsoft.com/office/drawing/2014/main" id="{5217CFBA-34D0-B570-702B-D4A6BE58FD08}"/>
                </a:ext>
              </a:extLst>
            </p:cNvPr>
            <p:cNvPicPr>
              <a:picLocks noChangeAspect="1"/>
            </p:cNvPicPr>
            <p:nvPr/>
          </p:nvPicPr>
          <p:blipFill>
            <a:blip r:embed="rId2"/>
            <a:stretch>
              <a:fillRect/>
            </a:stretch>
          </p:blipFill>
          <p:spPr>
            <a:xfrm>
              <a:off x="3010123" y="1602479"/>
              <a:ext cx="2700000" cy="3659513"/>
            </a:xfrm>
            <a:prstGeom prst="rect">
              <a:avLst/>
            </a:prstGeom>
          </p:spPr>
        </p:pic>
        <p:sp>
          <p:nvSpPr>
            <p:cNvPr id="141" name="ZoneTexte 140">
              <a:extLst>
                <a:ext uri="{FF2B5EF4-FFF2-40B4-BE49-F238E27FC236}">
                  <a16:creationId xmlns:a16="http://schemas.microsoft.com/office/drawing/2014/main" id="{501F1573-9D34-6AAF-38E0-A2E40D179BAE}"/>
                </a:ext>
              </a:extLst>
            </p:cNvPr>
            <p:cNvSpPr txBox="1"/>
            <p:nvPr/>
          </p:nvSpPr>
          <p:spPr>
            <a:xfrm>
              <a:off x="3128861" y="4837968"/>
              <a:ext cx="2636286" cy="323165"/>
            </a:xfrm>
            <a:prstGeom prst="rect">
              <a:avLst/>
            </a:prstGeom>
            <a:noFill/>
          </p:spPr>
          <p:txBody>
            <a:bodyPr wrap="square" rtlCol="0">
              <a:spAutoFit/>
            </a:bodyPr>
            <a:lstStyle/>
            <a:p>
              <a:pPr algn="ctr"/>
              <a:r>
                <a:rPr lang="en-GB" sz="1500" b="1" dirty="0">
                  <a:solidFill>
                    <a:schemeClr val="bg1"/>
                  </a:solidFill>
                  <a:latin typeface="+mn-lt"/>
                </a:rPr>
                <a:t>DC Gun &amp; HV system</a:t>
              </a:r>
            </a:p>
          </p:txBody>
        </p:sp>
      </p:grpSp>
      <p:grpSp>
        <p:nvGrpSpPr>
          <p:cNvPr id="146" name="Groupe 145">
            <a:extLst>
              <a:ext uri="{FF2B5EF4-FFF2-40B4-BE49-F238E27FC236}">
                <a16:creationId xmlns:a16="http://schemas.microsoft.com/office/drawing/2014/main" id="{52E00D02-22F6-DED9-CB0B-D3053A3250F9}"/>
              </a:ext>
            </a:extLst>
          </p:cNvPr>
          <p:cNvGrpSpPr/>
          <p:nvPr/>
        </p:nvGrpSpPr>
        <p:grpSpPr>
          <a:xfrm>
            <a:off x="5962451" y="2957736"/>
            <a:ext cx="4464000" cy="2445900"/>
            <a:chOff x="6119735" y="2813720"/>
            <a:chExt cx="4464000" cy="2445900"/>
          </a:xfrm>
        </p:grpSpPr>
        <p:pic>
          <p:nvPicPr>
            <p:cNvPr id="138" name="Image 137">
              <a:extLst>
                <a:ext uri="{FF2B5EF4-FFF2-40B4-BE49-F238E27FC236}">
                  <a16:creationId xmlns:a16="http://schemas.microsoft.com/office/drawing/2014/main" id="{4BEEC3C8-B64F-4BD2-2415-4F673F0CA7DD}"/>
                </a:ext>
              </a:extLst>
            </p:cNvPr>
            <p:cNvPicPr>
              <a:picLocks noChangeAspect="1"/>
            </p:cNvPicPr>
            <p:nvPr/>
          </p:nvPicPr>
          <p:blipFill>
            <a:blip r:embed="rId3"/>
            <a:stretch>
              <a:fillRect/>
            </a:stretch>
          </p:blipFill>
          <p:spPr>
            <a:xfrm>
              <a:off x="6119735" y="2813720"/>
              <a:ext cx="4464000" cy="2445900"/>
            </a:xfrm>
            <a:prstGeom prst="rect">
              <a:avLst/>
            </a:prstGeom>
          </p:spPr>
        </p:pic>
        <p:sp>
          <p:nvSpPr>
            <p:cNvPr id="142" name="ZoneTexte 141">
              <a:extLst>
                <a:ext uri="{FF2B5EF4-FFF2-40B4-BE49-F238E27FC236}">
                  <a16:creationId xmlns:a16="http://schemas.microsoft.com/office/drawing/2014/main" id="{A5123D7E-4DE3-CB49-940C-D8294F592405}"/>
                </a:ext>
              </a:extLst>
            </p:cNvPr>
            <p:cNvSpPr txBox="1"/>
            <p:nvPr/>
          </p:nvSpPr>
          <p:spPr>
            <a:xfrm>
              <a:off x="6197499" y="4755564"/>
              <a:ext cx="4373464" cy="323165"/>
            </a:xfrm>
            <a:prstGeom prst="rect">
              <a:avLst/>
            </a:prstGeom>
            <a:noFill/>
          </p:spPr>
          <p:txBody>
            <a:bodyPr wrap="square" rtlCol="0">
              <a:spAutoFit/>
            </a:bodyPr>
            <a:lstStyle/>
            <a:p>
              <a:pPr algn="ctr"/>
              <a:r>
                <a:rPr lang="en-GB" sz="1500" b="1" dirty="0">
                  <a:solidFill>
                    <a:schemeClr val="bg1"/>
                  </a:solidFill>
                  <a:latin typeface="+mn-lt"/>
                </a:rPr>
                <a:t>Photocathodes Production Facility (PPF)</a:t>
              </a:r>
            </a:p>
          </p:txBody>
        </p:sp>
      </p:grpSp>
      <p:grpSp>
        <p:nvGrpSpPr>
          <p:cNvPr id="154" name="Groupe 153">
            <a:extLst>
              <a:ext uri="{FF2B5EF4-FFF2-40B4-BE49-F238E27FC236}">
                <a16:creationId xmlns:a16="http://schemas.microsoft.com/office/drawing/2014/main" id="{0037AC4F-3B17-3D3E-C711-430920DEA4D2}"/>
              </a:ext>
            </a:extLst>
          </p:cNvPr>
          <p:cNvGrpSpPr/>
          <p:nvPr/>
        </p:nvGrpSpPr>
        <p:grpSpPr>
          <a:xfrm>
            <a:off x="201811" y="1613206"/>
            <a:ext cx="2736000" cy="3624468"/>
            <a:chOff x="201811" y="1613206"/>
            <a:chExt cx="2736000" cy="3624468"/>
          </a:xfrm>
        </p:grpSpPr>
        <p:pic>
          <p:nvPicPr>
            <p:cNvPr id="139" name="Image 138">
              <a:extLst>
                <a:ext uri="{FF2B5EF4-FFF2-40B4-BE49-F238E27FC236}">
                  <a16:creationId xmlns:a16="http://schemas.microsoft.com/office/drawing/2014/main" id="{7FAA48B9-9ACD-197F-0CC2-135AB72603BB}"/>
                </a:ext>
              </a:extLst>
            </p:cNvPr>
            <p:cNvPicPr>
              <a:picLocks noChangeAspect="1"/>
            </p:cNvPicPr>
            <p:nvPr/>
          </p:nvPicPr>
          <p:blipFill>
            <a:blip r:embed="rId4"/>
            <a:stretch>
              <a:fillRect/>
            </a:stretch>
          </p:blipFill>
          <p:spPr>
            <a:xfrm>
              <a:off x="201811" y="1613206"/>
              <a:ext cx="2736000" cy="3624468"/>
            </a:xfrm>
            <a:prstGeom prst="rect">
              <a:avLst/>
            </a:prstGeom>
          </p:spPr>
        </p:pic>
        <p:sp>
          <p:nvSpPr>
            <p:cNvPr id="140" name="ZoneTexte 139">
              <a:extLst>
                <a:ext uri="{FF2B5EF4-FFF2-40B4-BE49-F238E27FC236}">
                  <a16:creationId xmlns:a16="http://schemas.microsoft.com/office/drawing/2014/main" id="{FD4AB8EB-650F-2035-8F87-4EA3588D8C64}"/>
                </a:ext>
              </a:extLst>
            </p:cNvPr>
            <p:cNvSpPr txBox="1"/>
            <p:nvPr/>
          </p:nvSpPr>
          <p:spPr>
            <a:xfrm>
              <a:off x="1065907" y="4781558"/>
              <a:ext cx="1008112" cy="323165"/>
            </a:xfrm>
            <a:prstGeom prst="rect">
              <a:avLst/>
            </a:prstGeom>
            <a:noFill/>
          </p:spPr>
          <p:txBody>
            <a:bodyPr wrap="square" rtlCol="0">
              <a:spAutoFit/>
            </a:bodyPr>
            <a:lstStyle/>
            <a:p>
              <a:pPr algn="ctr"/>
              <a:r>
                <a:rPr lang="en-GB" sz="1500" b="1" dirty="0">
                  <a:solidFill>
                    <a:schemeClr val="bg1"/>
                  </a:solidFill>
                  <a:latin typeface="+mn-lt"/>
                </a:rPr>
                <a:t>DC Gun</a:t>
              </a:r>
            </a:p>
          </p:txBody>
        </p:sp>
      </p:grpSp>
      <p:grpSp>
        <p:nvGrpSpPr>
          <p:cNvPr id="156" name="Groupe 155">
            <a:extLst>
              <a:ext uri="{FF2B5EF4-FFF2-40B4-BE49-F238E27FC236}">
                <a16:creationId xmlns:a16="http://schemas.microsoft.com/office/drawing/2014/main" id="{0E499BA8-1F5C-9F22-A63C-D5876B170A01}"/>
              </a:ext>
            </a:extLst>
          </p:cNvPr>
          <p:cNvGrpSpPr/>
          <p:nvPr/>
        </p:nvGrpSpPr>
        <p:grpSpPr>
          <a:xfrm>
            <a:off x="5818435" y="1124056"/>
            <a:ext cx="2636286" cy="1689664"/>
            <a:chOff x="5818435" y="1124056"/>
            <a:chExt cx="2636286" cy="1689664"/>
          </a:xfrm>
        </p:grpSpPr>
        <p:pic>
          <p:nvPicPr>
            <p:cNvPr id="137" name="Image 136">
              <a:extLst>
                <a:ext uri="{FF2B5EF4-FFF2-40B4-BE49-F238E27FC236}">
                  <a16:creationId xmlns:a16="http://schemas.microsoft.com/office/drawing/2014/main" id="{D9EC3918-28B7-0E49-27A4-3A3841E350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8435" y="1124056"/>
              <a:ext cx="2448000" cy="1689664"/>
            </a:xfrm>
            <a:prstGeom prst="rect">
              <a:avLst/>
            </a:prstGeom>
          </p:spPr>
        </p:pic>
        <p:sp>
          <p:nvSpPr>
            <p:cNvPr id="143" name="ZoneTexte 142">
              <a:extLst>
                <a:ext uri="{FF2B5EF4-FFF2-40B4-BE49-F238E27FC236}">
                  <a16:creationId xmlns:a16="http://schemas.microsoft.com/office/drawing/2014/main" id="{F7667384-FD17-CE74-B5E0-5EA39F165C47}"/>
                </a:ext>
              </a:extLst>
            </p:cNvPr>
            <p:cNvSpPr txBox="1"/>
            <p:nvPr/>
          </p:nvSpPr>
          <p:spPr>
            <a:xfrm>
              <a:off x="5818435" y="2453680"/>
              <a:ext cx="2636286" cy="323165"/>
            </a:xfrm>
            <a:prstGeom prst="rect">
              <a:avLst/>
            </a:prstGeom>
            <a:noFill/>
          </p:spPr>
          <p:txBody>
            <a:bodyPr wrap="square" rtlCol="0">
              <a:spAutoFit/>
            </a:bodyPr>
            <a:lstStyle/>
            <a:p>
              <a:pPr algn="ctr"/>
              <a:r>
                <a:rPr lang="en-GB" sz="1500" b="1" dirty="0">
                  <a:solidFill>
                    <a:schemeClr val="bg1"/>
                  </a:solidFill>
                  <a:latin typeface="+mn-lt"/>
                </a:rPr>
                <a:t>Photocathode Laser room</a:t>
              </a:r>
            </a:p>
          </p:txBody>
        </p:sp>
      </p:grpSp>
      <p:grpSp>
        <p:nvGrpSpPr>
          <p:cNvPr id="153" name="Groupe 152">
            <a:extLst>
              <a:ext uri="{FF2B5EF4-FFF2-40B4-BE49-F238E27FC236}">
                <a16:creationId xmlns:a16="http://schemas.microsoft.com/office/drawing/2014/main" id="{551F0A32-9D35-F287-B83D-B1429F9E5806}"/>
              </a:ext>
            </a:extLst>
          </p:cNvPr>
          <p:cNvGrpSpPr/>
          <p:nvPr/>
        </p:nvGrpSpPr>
        <p:grpSpPr>
          <a:xfrm>
            <a:off x="8338715" y="1157536"/>
            <a:ext cx="2232000" cy="1623751"/>
            <a:chOff x="8410723" y="1157536"/>
            <a:chExt cx="2232000" cy="1623751"/>
          </a:xfrm>
        </p:grpSpPr>
        <p:pic>
          <p:nvPicPr>
            <p:cNvPr id="148" name="Picture 13">
              <a:extLst>
                <a:ext uri="{FF2B5EF4-FFF2-40B4-BE49-F238E27FC236}">
                  <a16:creationId xmlns:a16="http://schemas.microsoft.com/office/drawing/2014/main" id="{3DEBAD1B-16A6-BABA-DC81-05567EC6A01F}"/>
                </a:ext>
              </a:extLst>
            </p:cNvPr>
            <p:cNvPicPr>
              <a:picLocks noChangeAspect="1"/>
            </p:cNvPicPr>
            <p:nvPr/>
          </p:nvPicPr>
          <p:blipFill>
            <a:blip r:embed="rId6"/>
            <a:stretch>
              <a:fillRect/>
            </a:stretch>
          </p:blipFill>
          <p:spPr>
            <a:xfrm>
              <a:off x="8410723" y="1157536"/>
              <a:ext cx="2232000" cy="1623751"/>
            </a:xfrm>
            <a:prstGeom prst="rect">
              <a:avLst/>
            </a:prstGeom>
          </p:spPr>
        </p:pic>
        <p:sp>
          <p:nvSpPr>
            <p:cNvPr id="151" name="ZoneTexte 150">
              <a:extLst>
                <a:ext uri="{FF2B5EF4-FFF2-40B4-BE49-F238E27FC236}">
                  <a16:creationId xmlns:a16="http://schemas.microsoft.com/office/drawing/2014/main" id="{D7BCB51C-2530-AEA0-4F39-194389E02D91}"/>
                </a:ext>
              </a:extLst>
            </p:cNvPr>
            <p:cNvSpPr txBox="1"/>
            <p:nvPr/>
          </p:nvSpPr>
          <p:spPr>
            <a:xfrm>
              <a:off x="8770483" y="2381672"/>
              <a:ext cx="1499676" cy="323165"/>
            </a:xfrm>
            <a:prstGeom prst="rect">
              <a:avLst/>
            </a:prstGeom>
            <a:noFill/>
          </p:spPr>
          <p:txBody>
            <a:bodyPr wrap="square" rtlCol="0">
              <a:spAutoFit/>
            </a:bodyPr>
            <a:lstStyle/>
            <a:p>
              <a:pPr algn="ctr"/>
              <a:r>
                <a:rPr lang="en-GB" sz="1500" b="1" dirty="0">
                  <a:solidFill>
                    <a:schemeClr val="bg1"/>
                  </a:solidFill>
                  <a:latin typeface="+mn-lt"/>
                </a:rPr>
                <a:t>Laser system</a:t>
              </a:r>
            </a:p>
          </p:txBody>
        </p:sp>
      </p:grpSp>
    </p:spTree>
    <p:extLst>
      <p:ext uri="{BB962C8B-B14F-4D97-AF65-F5344CB8AC3E}">
        <p14:creationId xmlns:p14="http://schemas.microsoft.com/office/powerpoint/2010/main" val="4232019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4A18-D670-4547-8BA8-61D0B80815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61341F-180D-85B3-990C-B42759762DF7}"/>
              </a:ext>
            </a:extLst>
          </p:cNvPr>
          <p:cNvSpPr>
            <a:spLocks noGrp="1"/>
          </p:cNvSpPr>
          <p:nvPr>
            <p:ph type="title"/>
          </p:nvPr>
        </p:nvSpPr>
        <p:spPr>
          <a:xfrm>
            <a:off x="1137915" y="149425"/>
            <a:ext cx="9073008" cy="432048"/>
          </a:xfrm>
        </p:spPr>
        <p:txBody>
          <a:bodyPr>
            <a:normAutofit/>
          </a:bodyPr>
          <a:lstStyle/>
          <a:p>
            <a:r>
              <a:rPr lang="en-GB" noProof="0">
                <a:solidFill>
                  <a:schemeClr val="accent5">
                    <a:lumMod val="75000"/>
                  </a:schemeClr>
                </a:solidFill>
                <a:latin typeface="+mn-lt"/>
              </a:rPr>
              <a:t>PERLE e- gun: Achieved milestones</a:t>
            </a:r>
          </a:p>
        </p:txBody>
      </p:sp>
      <p:sp>
        <p:nvSpPr>
          <p:cNvPr id="3" name="Espace réservé de la date 2">
            <a:extLst>
              <a:ext uri="{FF2B5EF4-FFF2-40B4-BE49-F238E27FC236}">
                <a16:creationId xmlns:a16="http://schemas.microsoft.com/office/drawing/2014/main" id="{7C5FDA8F-9FD9-8B4A-6634-183E772A2F8E}"/>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57E1562A-BA6F-FAC7-20AA-49766003AE5F}"/>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16165438-3476-AC6F-F557-83FF2FCAECA8}"/>
              </a:ext>
            </a:extLst>
          </p:cNvPr>
          <p:cNvSpPr>
            <a:spLocks noGrp="1"/>
          </p:cNvSpPr>
          <p:nvPr>
            <p:ph type="sldNum" sz="quarter" idx="12"/>
          </p:nvPr>
        </p:nvSpPr>
        <p:spPr/>
        <p:txBody>
          <a:bodyPr/>
          <a:lstStyle/>
          <a:p>
            <a:fld id="{77E71596-5F9D-49C5-9701-16B3CA54319D}" type="slidenum">
              <a:rPr lang="fr-FR" smtClean="0"/>
              <a:pPr/>
              <a:t>13</a:t>
            </a:fld>
            <a:endParaRPr lang="fr-FR"/>
          </a:p>
        </p:txBody>
      </p:sp>
      <p:sp>
        <p:nvSpPr>
          <p:cNvPr id="7" name="ZoneTexte 6">
            <a:extLst>
              <a:ext uri="{FF2B5EF4-FFF2-40B4-BE49-F238E27FC236}">
                <a16:creationId xmlns:a16="http://schemas.microsoft.com/office/drawing/2014/main" id="{8F75F4F2-D315-5593-E32A-375C19B73EBF}"/>
              </a:ext>
            </a:extLst>
          </p:cNvPr>
          <p:cNvSpPr txBox="1"/>
          <p:nvPr/>
        </p:nvSpPr>
        <p:spPr>
          <a:xfrm>
            <a:off x="-14213" y="800393"/>
            <a:ext cx="10513169" cy="4693593"/>
          </a:xfrm>
          <a:prstGeom prst="rect">
            <a:avLst/>
          </a:prstGeom>
          <a:noFill/>
        </p:spPr>
        <p:txBody>
          <a:bodyPr wrap="square" rtlCol="0">
            <a:spAutoFit/>
          </a:bodyPr>
          <a:lstStyle/>
          <a:p>
            <a:pPr marL="787400" lvl="1" indent="-285750">
              <a:buFont typeface="Courier New" panose="02070309020205020404" pitchFamily="49" charset="0"/>
              <a:buChar char="o"/>
            </a:pPr>
            <a:r>
              <a:rPr lang="en-GB" sz="1500" b="1" noProof="0" dirty="0">
                <a:solidFill>
                  <a:srgbClr val="00B050"/>
                </a:solidFill>
                <a:latin typeface="+mn-lt"/>
              </a:rPr>
              <a:t>DC-Gun under </a:t>
            </a:r>
            <a:r>
              <a:rPr lang="en-GB" sz="1500" b="1" noProof="0" dirty="0" err="1">
                <a:solidFill>
                  <a:srgbClr val="00B050"/>
                </a:solidFill>
                <a:latin typeface="+mn-lt"/>
              </a:rPr>
              <a:t>utra</a:t>
            </a:r>
            <a:r>
              <a:rPr lang="en-GB" sz="1500" b="1" noProof="0" dirty="0">
                <a:solidFill>
                  <a:srgbClr val="00B050"/>
                </a:solidFill>
                <a:latin typeface="+mn-lt"/>
              </a:rPr>
              <a:t>-high vacuum:</a:t>
            </a:r>
          </a:p>
          <a:p>
            <a:pPr marL="1290638" lvl="2" indent="-285750">
              <a:buFont typeface="Courier New" panose="02070309020205020404" pitchFamily="49" charset="0"/>
              <a:buChar char="o"/>
            </a:pPr>
            <a:r>
              <a:rPr lang="en-GB" sz="1300" dirty="0">
                <a:latin typeface="+mn-lt"/>
              </a:rPr>
              <a:t>DC Gun assembled, pumped, baked (@ 200°C during 10 days) and integrated to the beam line.</a:t>
            </a:r>
          </a:p>
          <a:p>
            <a:pPr marL="1290638" lvl="2" indent="-285750">
              <a:buFont typeface="Courier New" panose="02070309020205020404" pitchFamily="49" charset="0"/>
              <a:buChar char="o"/>
            </a:pPr>
            <a:r>
              <a:rPr lang="en-GB" sz="1300" b="1" dirty="0">
                <a:latin typeface="+mn-lt"/>
              </a:rPr>
              <a:t>Vacuum level </a:t>
            </a:r>
            <a:r>
              <a:rPr lang="en-GB" sz="1300" dirty="0">
                <a:latin typeface="+mn-lt"/>
              </a:rPr>
              <a:t>reach to date </a:t>
            </a:r>
            <a:r>
              <a:rPr lang="en-GB" sz="1300" noProof="0" dirty="0">
                <a:latin typeface="+mn-lt"/>
              </a:rPr>
              <a:t>: </a:t>
            </a:r>
            <a:r>
              <a:rPr lang="en-GB" sz="1300" b="1" noProof="0" dirty="0">
                <a:latin typeface="+mn-lt"/>
              </a:rPr>
              <a:t>5 10</a:t>
            </a:r>
            <a:r>
              <a:rPr lang="en-GB" sz="1300" b="1" baseline="30000" noProof="0" dirty="0">
                <a:latin typeface="+mn-lt"/>
              </a:rPr>
              <a:t>-12</a:t>
            </a:r>
            <a:r>
              <a:rPr lang="en-GB" sz="1300" b="1" noProof="0" dirty="0">
                <a:latin typeface="+mn-lt"/>
              </a:rPr>
              <a:t> mbar</a:t>
            </a:r>
            <a:r>
              <a:rPr lang="en-GB" sz="1300" noProof="0" dirty="0">
                <a:latin typeface="+mn-lt"/>
              </a:rPr>
              <a:t>. </a:t>
            </a:r>
          </a:p>
          <a:p>
            <a:pPr marL="787400" lvl="1" indent="-285750">
              <a:buFont typeface="Courier New" panose="02070309020205020404" pitchFamily="49" charset="0"/>
              <a:buChar char="o"/>
            </a:pPr>
            <a:r>
              <a:rPr lang="en-GB" sz="1500" b="1" noProof="0" dirty="0">
                <a:solidFill>
                  <a:srgbClr val="00B050"/>
                </a:solidFill>
                <a:latin typeface="+mn-lt"/>
              </a:rPr>
              <a:t>Installation </a:t>
            </a:r>
            <a:r>
              <a:rPr lang="en-GB" sz="1500" b="1" dirty="0">
                <a:solidFill>
                  <a:srgbClr val="00B050"/>
                </a:solidFill>
                <a:latin typeface="+mn-lt"/>
              </a:rPr>
              <a:t>and test </a:t>
            </a:r>
            <a:r>
              <a:rPr lang="en-GB" sz="1500" b="1" noProof="0" dirty="0">
                <a:solidFill>
                  <a:srgbClr val="00B050"/>
                </a:solidFill>
                <a:latin typeface="+mn-lt"/>
              </a:rPr>
              <a:t> of the photocathode laser:</a:t>
            </a:r>
          </a:p>
          <a:p>
            <a:pPr marL="1290638" lvl="2" indent="-285750">
              <a:buFont typeface="Courier New" panose="02070309020205020404" pitchFamily="49" charset="0"/>
              <a:buChar char="o"/>
            </a:pPr>
            <a:r>
              <a:rPr lang="en-GB" sz="1300" dirty="0">
                <a:latin typeface="+mn-lt"/>
              </a:rPr>
              <a:t>Green laser (515 nm), Satsuma model (Amplitude) tested in laser clean room salle: Power </a:t>
            </a:r>
            <a:r>
              <a:rPr lang="en-GB" sz="1300" b="1" dirty="0">
                <a:latin typeface="+mn-lt"/>
              </a:rPr>
              <a:t>1,5 W @ 40 MHz at the laser exit </a:t>
            </a:r>
            <a:r>
              <a:rPr lang="en-GB" sz="1300" dirty="0">
                <a:latin typeface="+mn-lt"/>
                <a:sym typeface="Wingdings" pitchFamily="2" charset="2"/>
              </a:rPr>
              <a:t> </a:t>
            </a:r>
            <a:r>
              <a:rPr lang="en-GB" sz="1300" b="1" dirty="0">
                <a:latin typeface="+mn-lt"/>
                <a:sym typeface="Wingdings" pitchFamily="2" charset="2"/>
              </a:rPr>
              <a:t>1W foreseen at photocathode surface</a:t>
            </a:r>
            <a:r>
              <a:rPr lang="en-GB" sz="1300" dirty="0">
                <a:latin typeface="+mn-lt"/>
                <a:sym typeface="Wingdings" pitchFamily="2" charset="2"/>
              </a:rPr>
              <a:t>.</a:t>
            </a:r>
            <a:r>
              <a:rPr lang="en-GB" sz="1300" dirty="0">
                <a:latin typeface="+mn-lt"/>
              </a:rPr>
              <a:t>  </a:t>
            </a:r>
            <a:endParaRPr lang="en-GB" sz="1300" noProof="0" dirty="0">
              <a:latin typeface="+mn-lt"/>
            </a:endParaRPr>
          </a:p>
          <a:p>
            <a:pPr marL="787400" lvl="1" indent="-285750">
              <a:buFont typeface="Courier New" panose="02070309020205020404" pitchFamily="49" charset="0"/>
              <a:buChar char="o"/>
            </a:pPr>
            <a:r>
              <a:rPr lang="en-GB" sz="1500" b="1" noProof="0" dirty="0">
                <a:solidFill>
                  <a:srgbClr val="00B050"/>
                </a:solidFill>
                <a:latin typeface="+mn-lt"/>
              </a:rPr>
              <a:t>Production </a:t>
            </a:r>
            <a:r>
              <a:rPr lang="en-GB" sz="1500" b="1" dirty="0">
                <a:solidFill>
                  <a:srgbClr val="00B050"/>
                </a:solidFill>
                <a:latin typeface="+mn-lt"/>
              </a:rPr>
              <a:t>of the first CsK2Sb </a:t>
            </a:r>
            <a:r>
              <a:rPr lang="en-GB" sz="1500" b="1" noProof="0" dirty="0">
                <a:solidFill>
                  <a:srgbClr val="00B050"/>
                </a:solidFill>
                <a:latin typeface="+mn-lt"/>
              </a:rPr>
              <a:t> photocathode: </a:t>
            </a:r>
          </a:p>
          <a:p>
            <a:pPr marL="1290638" lvl="2" indent="-285750">
              <a:buFont typeface="Courier New" panose="02070309020205020404" pitchFamily="49" charset="0"/>
              <a:buChar char="o"/>
            </a:pPr>
            <a:r>
              <a:rPr lang="en-GB" sz="1300" dirty="0">
                <a:latin typeface="+mn-lt"/>
              </a:rPr>
              <a:t>PPF assembled: composed of a glove box with a load-lock system, automatised system for substrate trolly transfer, a deposition chamber (backed and under ultra-high vacuum) with 3 evaporators (Cs, K, Sb) and a low power green laser for photo-current measurement during depositions.</a:t>
            </a:r>
          </a:p>
          <a:p>
            <a:pPr marL="1290638" lvl="2" indent="-285750">
              <a:buFont typeface="Courier New" panose="02070309020205020404" pitchFamily="49" charset="0"/>
              <a:buChar char="o"/>
            </a:pPr>
            <a:r>
              <a:rPr lang="en-GB" sz="1300" b="1" dirty="0">
                <a:latin typeface="+mn-lt"/>
              </a:rPr>
              <a:t>First photocathode production</a:t>
            </a:r>
            <a:r>
              <a:rPr lang="en-GB" sz="1300" dirty="0">
                <a:latin typeface="+mn-lt"/>
              </a:rPr>
              <a:t> beginning of October </a:t>
            </a:r>
            <a:r>
              <a:rPr lang="en-GB" sz="1300" dirty="0">
                <a:latin typeface="+mn-lt"/>
                <a:sym typeface="Wingdings" pitchFamily="2" charset="2"/>
              </a:rPr>
              <a:t> </a:t>
            </a:r>
            <a:r>
              <a:rPr lang="en-GB" sz="1300" b="1" dirty="0">
                <a:latin typeface="+mn-lt"/>
                <a:sym typeface="Wingdings" pitchFamily="2" charset="2"/>
              </a:rPr>
              <a:t>QE: 3%</a:t>
            </a:r>
            <a:r>
              <a:rPr lang="en-GB" sz="1300" dirty="0">
                <a:latin typeface="+mn-lt"/>
                <a:sym typeface="Wingdings" pitchFamily="2" charset="2"/>
              </a:rPr>
              <a:t>, degraded the following days 1% and 0,1% after 1 month (investigations ongoing). </a:t>
            </a:r>
            <a:r>
              <a:rPr lang="en-GB" sz="1300" dirty="0">
                <a:latin typeface="+mn-lt"/>
              </a:rPr>
              <a:t> </a:t>
            </a:r>
            <a:endParaRPr lang="en-GB" sz="1300" noProof="0" dirty="0">
              <a:latin typeface="+mn-lt"/>
            </a:endParaRPr>
          </a:p>
          <a:p>
            <a:pPr marL="787400" lvl="1" indent="-285750">
              <a:buFont typeface="Courier New" panose="02070309020205020404" pitchFamily="49" charset="0"/>
              <a:buChar char="o"/>
            </a:pPr>
            <a:r>
              <a:rPr lang="en-GB" sz="1500" b="1" dirty="0">
                <a:solidFill>
                  <a:srgbClr val="00B050"/>
                </a:solidFill>
                <a:latin typeface="+mn-lt"/>
              </a:rPr>
              <a:t>Installation of the command-control and safety systems:</a:t>
            </a:r>
          </a:p>
          <a:p>
            <a:pPr marL="1290638" lvl="2" indent="-285750">
              <a:buFont typeface="Courier New" panose="02070309020205020404" pitchFamily="49" charset="0"/>
              <a:buChar char="o"/>
            </a:pPr>
            <a:r>
              <a:rPr lang="en-GB" sz="1300" dirty="0">
                <a:latin typeface="+mn-lt"/>
                <a:cs typeface="Calibri" panose="020F0502020204030204" pitchFamily="34" charset="0"/>
              </a:rPr>
              <a:t>Command-control system and the Machine Protection System (MPS) of the gun developed and installed. </a:t>
            </a:r>
          </a:p>
          <a:p>
            <a:pPr marL="1290638" lvl="2" indent="-285750">
              <a:buFont typeface="Courier New" panose="02070309020205020404" pitchFamily="49" charset="0"/>
              <a:buChar char="o"/>
            </a:pPr>
            <a:r>
              <a:rPr lang="en-GB" sz="1300" dirty="0">
                <a:latin typeface="+mn-lt"/>
                <a:cs typeface="Calibri" panose="020F0502020204030204" pitchFamily="34" charset="0"/>
              </a:rPr>
              <a:t>Personnel Safety System (PSS) also installed.</a:t>
            </a:r>
          </a:p>
          <a:p>
            <a:pPr marL="787400" lvl="1" indent="-285750">
              <a:buFont typeface="Courier New" panose="02070309020205020404" pitchFamily="49" charset="0"/>
              <a:buChar char="o"/>
            </a:pPr>
            <a:r>
              <a:rPr lang="en-GB" sz="1500" b="1" dirty="0">
                <a:solidFill>
                  <a:srgbClr val="00B050"/>
                </a:solidFill>
                <a:latin typeface="+mn-lt"/>
              </a:rPr>
              <a:t>Beam Diagnostics:</a:t>
            </a:r>
          </a:p>
          <a:p>
            <a:pPr marL="1290638" lvl="2" indent="-285750">
              <a:buFont typeface="Courier New" panose="02070309020205020404" pitchFamily="49" charset="0"/>
              <a:buChar char="o"/>
            </a:pPr>
            <a:r>
              <a:rPr lang="en-GB" sz="1300" dirty="0">
                <a:latin typeface="+mn-lt"/>
              </a:rPr>
              <a:t>BPM successfully tested (Libera module- Readout Electronics).</a:t>
            </a:r>
          </a:p>
          <a:p>
            <a:pPr marL="1290638" lvl="2" indent="-285750">
              <a:buFont typeface="Courier New" panose="02070309020205020404" pitchFamily="49" charset="0"/>
              <a:buChar char="o"/>
            </a:pPr>
            <a:r>
              <a:rPr lang="en-GB" sz="1300" dirty="0">
                <a:latin typeface="+mn-lt"/>
              </a:rPr>
              <a:t>Faraday cup (charge and beam current measurements): Ordered and received. Installation will follow soon. </a:t>
            </a:r>
            <a:endParaRPr lang="en-GB" sz="1500" noProof="0" dirty="0">
              <a:latin typeface="+mn-lt"/>
            </a:endParaRPr>
          </a:p>
          <a:p>
            <a:pPr marL="787400" lvl="1" indent="-285750">
              <a:buFont typeface="Courier New" panose="02070309020205020404" pitchFamily="49" charset="0"/>
              <a:buChar char="o"/>
            </a:pPr>
            <a:r>
              <a:rPr lang="en-GB" sz="1500" b="1" noProof="0" dirty="0">
                <a:solidFill>
                  <a:srgbClr val="C00000"/>
                </a:solidFill>
                <a:latin typeface="+mn-lt"/>
              </a:rPr>
              <a:t>Installation </a:t>
            </a:r>
            <a:r>
              <a:rPr lang="en-GB" sz="1500" b="1" dirty="0">
                <a:solidFill>
                  <a:srgbClr val="C00000"/>
                </a:solidFill>
                <a:latin typeface="+mn-lt"/>
              </a:rPr>
              <a:t>and</a:t>
            </a:r>
            <a:r>
              <a:rPr lang="en-GB" sz="1500" b="1" noProof="0" dirty="0">
                <a:solidFill>
                  <a:srgbClr val="C00000"/>
                </a:solidFill>
                <a:latin typeface="+mn-lt"/>
              </a:rPr>
              <a:t> conditioning of the HV system:</a:t>
            </a:r>
          </a:p>
          <a:p>
            <a:pPr marL="1290638" lvl="2" indent="-285750">
              <a:buFont typeface="Courier New" panose="02070309020205020404" pitchFamily="49" charset="0"/>
              <a:buChar char="o"/>
            </a:pPr>
            <a:r>
              <a:rPr lang="en-GB" sz="1300" dirty="0">
                <a:latin typeface="+mn-lt"/>
              </a:rPr>
              <a:t>HV system assembled and tested at 30 kV under air, HV tanks assembled, HV interconnection settled and tested,  leak tested then left under dried nitrogen at low pressure.</a:t>
            </a:r>
          </a:p>
          <a:p>
            <a:pPr marL="1290638" lvl="2" indent="-285750">
              <a:buFont typeface="Courier New" panose="02070309020205020404" pitchFamily="49" charset="0"/>
              <a:buChar char="o"/>
            </a:pPr>
            <a:r>
              <a:rPr lang="en-GB" sz="1400" dirty="0">
                <a:solidFill>
                  <a:srgbClr val="C00000"/>
                </a:solidFill>
                <a:latin typeface="+mn-lt"/>
              </a:rPr>
              <a:t>HV system conditioning is foreseen from end November to mid January. We are still waiting for tank certification.</a:t>
            </a:r>
            <a:r>
              <a:rPr lang="en-GB" sz="1400" dirty="0">
                <a:solidFill>
                  <a:srgbClr val="FF0000"/>
                </a:solidFill>
                <a:latin typeface="+mn-lt"/>
              </a:rPr>
              <a:t>      </a:t>
            </a:r>
            <a:endParaRPr lang="en-GB" sz="1400" noProof="0" dirty="0">
              <a:solidFill>
                <a:srgbClr val="FF0000"/>
              </a:solidFill>
              <a:latin typeface="+mn-lt"/>
            </a:endParaRPr>
          </a:p>
        </p:txBody>
      </p:sp>
    </p:spTree>
    <p:extLst>
      <p:ext uri="{BB962C8B-B14F-4D97-AF65-F5344CB8AC3E}">
        <p14:creationId xmlns:p14="http://schemas.microsoft.com/office/powerpoint/2010/main" val="4270063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721BE-521F-AE00-983A-CC4CE52924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8F34FF-B772-2E5B-C7EA-25FF96E30EF1}"/>
              </a:ext>
            </a:extLst>
          </p:cNvPr>
          <p:cNvSpPr>
            <a:spLocks noGrp="1"/>
          </p:cNvSpPr>
          <p:nvPr>
            <p:ph type="title"/>
          </p:nvPr>
        </p:nvSpPr>
        <p:spPr>
          <a:xfrm>
            <a:off x="1137915" y="149425"/>
            <a:ext cx="7021492" cy="432048"/>
          </a:xfrm>
        </p:spPr>
        <p:txBody>
          <a:bodyPr>
            <a:normAutofit/>
          </a:bodyPr>
          <a:lstStyle/>
          <a:p>
            <a:r>
              <a:rPr lang="en-GB" noProof="0">
                <a:solidFill>
                  <a:schemeClr val="accent1">
                    <a:lumMod val="75000"/>
                  </a:schemeClr>
                </a:solidFill>
                <a:latin typeface="+mn-lt"/>
              </a:rPr>
              <a:t>Design of the buncher cavity:</a:t>
            </a:r>
          </a:p>
        </p:txBody>
      </p:sp>
      <p:sp>
        <p:nvSpPr>
          <p:cNvPr id="3" name="Espace réservé de la date 2">
            <a:extLst>
              <a:ext uri="{FF2B5EF4-FFF2-40B4-BE49-F238E27FC236}">
                <a16:creationId xmlns:a16="http://schemas.microsoft.com/office/drawing/2014/main" id="{9731EDB9-A1F9-0088-0ED6-B928E3FCBBFB}"/>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65912B02-406B-C243-5D73-F7935CE6D258}"/>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E78A020A-07E2-93E9-7DBC-FF4880D36C82}"/>
              </a:ext>
            </a:extLst>
          </p:cNvPr>
          <p:cNvSpPr>
            <a:spLocks noGrp="1"/>
          </p:cNvSpPr>
          <p:nvPr>
            <p:ph type="sldNum" sz="quarter" idx="12"/>
          </p:nvPr>
        </p:nvSpPr>
        <p:spPr/>
        <p:txBody>
          <a:bodyPr/>
          <a:lstStyle/>
          <a:p>
            <a:fld id="{77E71596-5F9D-49C5-9701-16B3CA54319D}" type="slidenum">
              <a:rPr lang="fr-FR" smtClean="0"/>
              <a:pPr/>
              <a:t>14</a:t>
            </a:fld>
            <a:endParaRPr lang="fr-FR"/>
          </a:p>
        </p:txBody>
      </p:sp>
      <p:grpSp>
        <p:nvGrpSpPr>
          <p:cNvPr id="6" name="Groupe 5">
            <a:extLst>
              <a:ext uri="{FF2B5EF4-FFF2-40B4-BE49-F238E27FC236}">
                <a16:creationId xmlns:a16="http://schemas.microsoft.com/office/drawing/2014/main" id="{802D1116-2A0A-3A5F-6944-E0EAC3F13C2F}"/>
              </a:ext>
            </a:extLst>
          </p:cNvPr>
          <p:cNvGrpSpPr/>
          <p:nvPr/>
        </p:nvGrpSpPr>
        <p:grpSpPr>
          <a:xfrm>
            <a:off x="417835" y="1301552"/>
            <a:ext cx="3132000" cy="3492000"/>
            <a:chOff x="5818435" y="1022418"/>
            <a:chExt cx="3376244" cy="4005508"/>
          </a:xfrm>
        </p:grpSpPr>
        <p:pic>
          <p:nvPicPr>
            <p:cNvPr id="7" name="Image 6">
              <a:extLst>
                <a:ext uri="{FF2B5EF4-FFF2-40B4-BE49-F238E27FC236}">
                  <a16:creationId xmlns:a16="http://schemas.microsoft.com/office/drawing/2014/main" id="{61422CB3-6207-622E-C1D5-240B726D0698}"/>
                </a:ext>
              </a:extLst>
            </p:cNvPr>
            <p:cNvPicPr>
              <a:picLocks noChangeAspect="1"/>
            </p:cNvPicPr>
            <p:nvPr/>
          </p:nvPicPr>
          <p:blipFill>
            <a:blip r:embed="rId2"/>
            <a:stretch>
              <a:fillRect/>
            </a:stretch>
          </p:blipFill>
          <p:spPr>
            <a:xfrm rot="5400000">
              <a:off x="5503803" y="1337050"/>
              <a:ext cx="4005508" cy="3376244"/>
            </a:xfrm>
            <a:prstGeom prst="roundRect">
              <a:avLst/>
            </a:prstGeom>
            <a:ln w="19050">
              <a:solidFill>
                <a:srgbClr val="00B0F0"/>
              </a:solidFill>
            </a:ln>
          </p:spPr>
        </p:pic>
        <p:sp>
          <p:nvSpPr>
            <p:cNvPr id="8" name="Ellipse 6">
              <a:extLst>
                <a:ext uri="{FF2B5EF4-FFF2-40B4-BE49-F238E27FC236}">
                  <a16:creationId xmlns:a16="http://schemas.microsoft.com/office/drawing/2014/main" id="{BC350298-41E6-4B49-5B01-A26FBD86EE72}"/>
                </a:ext>
              </a:extLst>
            </p:cNvPr>
            <p:cNvSpPr/>
            <p:nvPr/>
          </p:nvSpPr>
          <p:spPr>
            <a:xfrm>
              <a:off x="7906667" y="2589742"/>
              <a:ext cx="504056" cy="9931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1" name="ZoneTexte 10">
            <a:extLst>
              <a:ext uri="{FF2B5EF4-FFF2-40B4-BE49-F238E27FC236}">
                <a16:creationId xmlns:a16="http://schemas.microsoft.com/office/drawing/2014/main" id="{B356C74A-59E3-20E9-F8BA-49C7F8AC95D3}"/>
              </a:ext>
            </a:extLst>
          </p:cNvPr>
          <p:cNvSpPr txBox="1"/>
          <p:nvPr/>
        </p:nvSpPr>
        <p:spPr>
          <a:xfrm>
            <a:off x="7018547" y="840949"/>
            <a:ext cx="2904344" cy="4709075"/>
          </a:xfrm>
          <a:prstGeom prst="roundRect">
            <a:avLst>
              <a:gd name="adj" fmla="val 4655"/>
            </a:avLst>
          </a:prstGeom>
          <a:solidFill>
            <a:srgbClr val="9EC7E7"/>
          </a:solidFill>
          <a:ln w="9525">
            <a:solidFill>
              <a:schemeClr val="tx1"/>
            </a:solidFill>
          </a:ln>
        </p:spPr>
        <p:txBody>
          <a:bodyPr wrap="square" rtlCol="0">
            <a:spAutoFit/>
          </a:bodyPr>
          <a:lstStyle/>
          <a:p>
            <a:pPr algn="ctr">
              <a:lnSpc>
                <a:spcPct val="150000"/>
              </a:lnSpc>
            </a:pPr>
            <a:r>
              <a:rPr lang="en-GB" sz="1400" b="1" u="sng" dirty="0">
                <a:latin typeface="+mn-lt"/>
              </a:rPr>
              <a:t>Specifications :</a:t>
            </a:r>
          </a:p>
          <a:p>
            <a:pPr marL="342900" indent="-342900">
              <a:lnSpc>
                <a:spcPct val="200000"/>
              </a:lnSpc>
              <a:buFont typeface="Wingdings" panose="05000000000000000000" pitchFamily="2" charset="2"/>
              <a:buChar char="§"/>
            </a:pPr>
            <a:r>
              <a:rPr lang="en-GB" sz="1400" dirty="0">
                <a:latin typeface="+mn-lt"/>
              </a:rPr>
              <a:t>Frequency = 801 MHz</a:t>
            </a:r>
          </a:p>
          <a:p>
            <a:pPr marL="342900" indent="-342900">
              <a:lnSpc>
                <a:spcPct val="200000"/>
              </a:lnSpc>
              <a:buFont typeface="Wingdings" panose="05000000000000000000" pitchFamily="2" charset="2"/>
              <a:buChar char="§"/>
            </a:pPr>
            <a:r>
              <a:rPr lang="en-GB" sz="1400" dirty="0">
                <a:latin typeface="+mn-lt"/>
              </a:rPr>
              <a:t>Maximum length = 200 mm</a:t>
            </a:r>
          </a:p>
          <a:p>
            <a:pPr marL="342900" indent="-342900">
              <a:lnSpc>
                <a:spcPct val="200000"/>
              </a:lnSpc>
              <a:buFont typeface="Wingdings" panose="05000000000000000000" pitchFamily="2" charset="2"/>
              <a:buChar char="§"/>
            </a:pPr>
            <a:r>
              <a:rPr lang="en-GB" sz="1400" dirty="0">
                <a:latin typeface="+mn-lt"/>
              </a:rPr>
              <a:t>Targeted temperature = 30°C</a:t>
            </a:r>
          </a:p>
          <a:p>
            <a:pPr marL="342900" indent="-342900">
              <a:lnSpc>
                <a:spcPct val="200000"/>
              </a:lnSpc>
              <a:buFont typeface="Wingdings" panose="05000000000000000000" pitchFamily="2" charset="2"/>
              <a:buChar char="§"/>
            </a:pPr>
            <a:r>
              <a:rPr lang="en-GB" sz="1400" dirty="0">
                <a:latin typeface="+mn-lt"/>
              </a:rPr>
              <a:t>Power dissipated = 1kW</a:t>
            </a:r>
          </a:p>
          <a:p>
            <a:pPr marL="342900" indent="-342900">
              <a:lnSpc>
                <a:spcPct val="200000"/>
              </a:lnSpc>
              <a:buFont typeface="Wingdings" panose="05000000000000000000" pitchFamily="2" charset="2"/>
              <a:buChar char="§"/>
            </a:pPr>
            <a:r>
              <a:rPr lang="en-GB" sz="1400" dirty="0">
                <a:latin typeface="+mn-lt"/>
              </a:rPr>
              <a:t>Material : OFHC</a:t>
            </a:r>
          </a:p>
          <a:p>
            <a:pPr marL="342900" indent="-342900">
              <a:lnSpc>
                <a:spcPct val="200000"/>
              </a:lnSpc>
              <a:buFont typeface="Wingdings" panose="05000000000000000000" pitchFamily="2" charset="2"/>
              <a:buChar char="§"/>
            </a:pPr>
            <a:r>
              <a:rPr lang="en-GB" sz="1400" dirty="0">
                <a:latin typeface="+mn-lt"/>
              </a:rPr>
              <a:t>Beam axes flange : CF50</a:t>
            </a:r>
          </a:p>
          <a:p>
            <a:pPr marL="342900" indent="-342900">
              <a:lnSpc>
                <a:spcPct val="200000"/>
              </a:lnSpc>
              <a:buFont typeface="Wingdings" panose="05000000000000000000" pitchFamily="2" charset="2"/>
              <a:buChar char="§"/>
            </a:pPr>
            <a:r>
              <a:rPr lang="en-GB" sz="1400" dirty="0">
                <a:latin typeface="+mn-lt"/>
              </a:rPr>
              <a:t>Antenna port : CF 16</a:t>
            </a:r>
          </a:p>
          <a:p>
            <a:pPr marL="342900" indent="-342900">
              <a:lnSpc>
                <a:spcPct val="200000"/>
              </a:lnSpc>
              <a:buFont typeface="Wingdings" panose="05000000000000000000" pitchFamily="2" charset="2"/>
              <a:buChar char="§"/>
            </a:pPr>
            <a:r>
              <a:rPr lang="en-GB" sz="1400" dirty="0">
                <a:latin typeface="+mn-lt"/>
              </a:rPr>
              <a:t>Plunger port : CF 40</a:t>
            </a:r>
          </a:p>
          <a:p>
            <a:pPr marL="342900" indent="-342900">
              <a:lnSpc>
                <a:spcPct val="200000"/>
              </a:lnSpc>
              <a:buFont typeface="Wingdings" panose="05000000000000000000" pitchFamily="2" charset="2"/>
              <a:buChar char="§"/>
            </a:pPr>
            <a:r>
              <a:rPr lang="en-GB" sz="1400" dirty="0">
                <a:latin typeface="+mn-lt"/>
              </a:rPr>
              <a:t>Vacuum port : CF63</a:t>
            </a:r>
          </a:p>
          <a:p>
            <a:pPr marL="342900" indent="-342900">
              <a:lnSpc>
                <a:spcPct val="200000"/>
              </a:lnSpc>
              <a:buFont typeface="Wingdings" panose="05000000000000000000" pitchFamily="2" charset="2"/>
              <a:buChar char="§"/>
            </a:pPr>
            <a:r>
              <a:rPr lang="en-GB" sz="1400" dirty="0">
                <a:latin typeface="+mn-lt"/>
              </a:rPr>
              <a:t>RF power coupler port : CF63</a:t>
            </a:r>
          </a:p>
        </p:txBody>
      </p:sp>
      <p:pic>
        <p:nvPicPr>
          <p:cNvPr id="15" name="Image 14">
            <a:extLst>
              <a:ext uri="{FF2B5EF4-FFF2-40B4-BE49-F238E27FC236}">
                <a16:creationId xmlns:a16="http://schemas.microsoft.com/office/drawing/2014/main" id="{E88B7C09-3604-30C2-2783-C9EA2E8915D8}"/>
              </a:ext>
            </a:extLst>
          </p:cNvPr>
          <p:cNvPicPr>
            <a:picLocks noChangeAspect="1"/>
          </p:cNvPicPr>
          <p:nvPr/>
        </p:nvPicPr>
        <p:blipFill>
          <a:blip r:embed="rId3"/>
          <a:stretch>
            <a:fillRect/>
          </a:stretch>
        </p:blipFill>
        <p:spPr>
          <a:xfrm>
            <a:off x="4171904" y="1445878"/>
            <a:ext cx="2294603" cy="3204000"/>
          </a:xfrm>
          <a:prstGeom prst="rect">
            <a:avLst/>
          </a:prstGeom>
        </p:spPr>
      </p:pic>
    </p:spTree>
    <p:extLst>
      <p:ext uri="{BB962C8B-B14F-4D97-AF65-F5344CB8AC3E}">
        <p14:creationId xmlns:p14="http://schemas.microsoft.com/office/powerpoint/2010/main" val="66860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C857E-480B-AECB-7F05-AC999576F00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91C8603-7B5B-7FE4-7558-8CB58A3D72D3}"/>
              </a:ext>
            </a:extLst>
          </p:cNvPr>
          <p:cNvSpPr>
            <a:spLocks noGrp="1"/>
          </p:cNvSpPr>
          <p:nvPr>
            <p:ph type="title"/>
          </p:nvPr>
        </p:nvSpPr>
        <p:spPr>
          <a:xfrm>
            <a:off x="1137915" y="149425"/>
            <a:ext cx="7021492" cy="432048"/>
          </a:xfrm>
        </p:spPr>
        <p:txBody>
          <a:bodyPr>
            <a:normAutofit/>
          </a:bodyPr>
          <a:lstStyle/>
          <a:p>
            <a:r>
              <a:rPr lang="en-GB" noProof="0">
                <a:solidFill>
                  <a:schemeClr val="accent1">
                    <a:lumMod val="75000"/>
                  </a:schemeClr>
                </a:solidFill>
                <a:latin typeface="+mn-lt"/>
              </a:rPr>
              <a:t>Design of the buncher cavity:</a:t>
            </a:r>
          </a:p>
        </p:txBody>
      </p:sp>
      <p:sp>
        <p:nvSpPr>
          <p:cNvPr id="3" name="Espace réservé de la date 2">
            <a:extLst>
              <a:ext uri="{FF2B5EF4-FFF2-40B4-BE49-F238E27FC236}">
                <a16:creationId xmlns:a16="http://schemas.microsoft.com/office/drawing/2014/main" id="{F5D67162-E098-D6C7-7CA4-1780F2694EA9}"/>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D56D2CCD-DBE8-827C-5FA9-0DBFC96A7708}"/>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ED1F5F89-1071-0356-3CC9-DDEB77FD1668}"/>
              </a:ext>
            </a:extLst>
          </p:cNvPr>
          <p:cNvSpPr>
            <a:spLocks noGrp="1"/>
          </p:cNvSpPr>
          <p:nvPr>
            <p:ph type="sldNum" sz="quarter" idx="12"/>
          </p:nvPr>
        </p:nvSpPr>
        <p:spPr/>
        <p:txBody>
          <a:bodyPr/>
          <a:lstStyle/>
          <a:p>
            <a:fld id="{77E71596-5F9D-49C5-9701-16B3CA54319D}" type="slidenum">
              <a:rPr lang="fr-FR" smtClean="0"/>
              <a:pPr/>
              <a:t>15</a:t>
            </a:fld>
            <a:endParaRPr lang="fr-FR"/>
          </a:p>
        </p:txBody>
      </p:sp>
      <p:grpSp>
        <p:nvGrpSpPr>
          <p:cNvPr id="21" name="Groupe 20">
            <a:extLst>
              <a:ext uri="{FF2B5EF4-FFF2-40B4-BE49-F238E27FC236}">
                <a16:creationId xmlns:a16="http://schemas.microsoft.com/office/drawing/2014/main" id="{F69D73DA-E597-6207-FBFE-52062E2FE226}"/>
              </a:ext>
            </a:extLst>
          </p:cNvPr>
          <p:cNvGrpSpPr/>
          <p:nvPr/>
        </p:nvGrpSpPr>
        <p:grpSpPr>
          <a:xfrm>
            <a:off x="4234258" y="903737"/>
            <a:ext cx="2387233" cy="2394294"/>
            <a:chOff x="7906667" y="923482"/>
            <a:chExt cx="2387233" cy="2394294"/>
          </a:xfrm>
        </p:grpSpPr>
        <p:pic>
          <p:nvPicPr>
            <p:cNvPr id="14" name="Image 13">
              <a:extLst>
                <a:ext uri="{FF2B5EF4-FFF2-40B4-BE49-F238E27FC236}">
                  <a16:creationId xmlns:a16="http://schemas.microsoft.com/office/drawing/2014/main" id="{C895F371-0500-E9E0-5D88-2C64CD358BDA}"/>
                </a:ext>
              </a:extLst>
            </p:cNvPr>
            <p:cNvPicPr>
              <a:picLocks noChangeAspect="1"/>
            </p:cNvPicPr>
            <p:nvPr/>
          </p:nvPicPr>
          <p:blipFill>
            <a:blip r:embed="rId2"/>
            <a:stretch>
              <a:fillRect/>
            </a:stretch>
          </p:blipFill>
          <p:spPr>
            <a:xfrm>
              <a:off x="8076319" y="923482"/>
              <a:ext cx="2023678" cy="2340000"/>
            </a:xfrm>
            <a:prstGeom prst="rect">
              <a:avLst/>
            </a:prstGeom>
          </p:spPr>
        </p:pic>
        <p:sp>
          <p:nvSpPr>
            <p:cNvPr id="16" name="ZoneTexte 15">
              <a:extLst>
                <a:ext uri="{FF2B5EF4-FFF2-40B4-BE49-F238E27FC236}">
                  <a16:creationId xmlns:a16="http://schemas.microsoft.com/office/drawing/2014/main" id="{8F177251-8661-CC3C-0B8A-E2C1602673C1}"/>
                </a:ext>
              </a:extLst>
            </p:cNvPr>
            <p:cNvSpPr txBox="1"/>
            <p:nvPr/>
          </p:nvSpPr>
          <p:spPr>
            <a:xfrm>
              <a:off x="7906667" y="3009999"/>
              <a:ext cx="2387233" cy="307777"/>
            </a:xfrm>
            <a:prstGeom prst="rect">
              <a:avLst/>
            </a:prstGeom>
            <a:noFill/>
          </p:spPr>
          <p:txBody>
            <a:bodyPr wrap="square" rtlCol="0">
              <a:spAutoFit/>
            </a:bodyPr>
            <a:lstStyle/>
            <a:p>
              <a:r>
                <a:rPr lang="en-GB" sz="1400" b="1" dirty="0">
                  <a:latin typeface="+mn-lt"/>
                </a:rPr>
                <a:t>Cooling scheme optimization</a:t>
              </a:r>
            </a:p>
          </p:txBody>
        </p:sp>
      </p:grpSp>
      <p:grpSp>
        <p:nvGrpSpPr>
          <p:cNvPr id="22" name="Groupe 21">
            <a:extLst>
              <a:ext uri="{FF2B5EF4-FFF2-40B4-BE49-F238E27FC236}">
                <a16:creationId xmlns:a16="http://schemas.microsoft.com/office/drawing/2014/main" id="{B1E9A11E-681A-B746-4E24-EBC0B3EC5C7E}"/>
              </a:ext>
            </a:extLst>
          </p:cNvPr>
          <p:cNvGrpSpPr/>
          <p:nvPr/>
        </p:nvGrpSpPr>
        <p:grpSpPr>
          <a:xfrm>
            <a:off x="279848" y="3586063"/>
            <a:ext cx="5898626" cy="2035969"/>
            <a:chOff x="3952257" y="3605808"/>
            <a:chExt cx="5898626" cy="2035969"/>
          </a:xfrm>
        </p:grpSpPr>
        <p:pic>
          <p:nvPicPr>
            <p:cNvPr id="12" name="Image 11">
              <a:extLst>
                <a:ext uri="{FF2B5EF4-FFF2-40B4-BE49-F238E27FC236}">
                  <a16:creationId xmlns:a16="http://schemas.microsoft.com/office/drawing/2014/main" id="{1E89088F-8B2B-3A2C-4B46-BDCE6180B374}"/>
                </a:ext>
              </a:extLst>
            </p:cNvPr>
            <p:cNvPicPr>
              <a:picLocks noChangeAspect="1"/>
            </p:cNvPicPr>
            <p:nvPr/>
          </p:nvPicPr>
          <p:blipFill>
            <a:blip r:embed="rId3"/>
            <a:stretch>
              <a:fillRect/>
            </a:stretch>
          </p:blipFill>
          <p:spPr>
            <a:xfrm>
              <a:off x="7120610" y="3605808"/>
              <a:ext cx="2730273" cy="1980000"/>
            </a:xfrm>
            <a:prstGeom prst="rect">
              <a:avLst/>
            </a:prstGeom>
          </p:spPr>
        </p:pic>
        <p:pic>
          <p:nvPicPr>
            <p:cNvPr id="13" name="Image 12">
              <a:extLst>
                <a:ext uri="{FF2B5EF4-FFF2-40B4-BE49-F238E27FC236}">
                  <a16:creationId xmlns:a16="http://schemas.microsoft.com/office/drawing/2014/main" id="{636C1553-E14E-1D6E-E6FC-0295D994202C}"/>
                </a:ext>
              </a:extLst>
            </p:cNvPr>
            <p:cNvPicPr>
              <a:picLocks noChangeAspect="1"/>
            </p:cNvPicPr>
            <p:nvPr/>
          </p:nvPicPr>
          <p:blipFill>
            <a:blip r:embed="rId4"/>
            <a:stretch>
              <a:fillRect/>
            </a:stretch>
          </p:blipFill>
          <p:spPr>
            <a:xfrm>
              <a:off x="3952257" y="3633408"/>
              <a:ext cx="2730274" cy="1980000"/>
            </a:xfrm>
            <a:prstGeom prst="rect">
              <a:avLst/>
            </a:prstGeom>
          </p:spPr>
        </p:pic>
        <p:sp>
          <p:nvSpPr>
            <p:cNvPr id="19" name="ZoneTexte 18">
              <a:extLst>
                <a:ext uri="{FF2B5EF4-FFF2-40B4-BE49-F238E27FC236}">
                  <a16:creationId xmlns:a16="http://schemas.microsoft.com/office/drawing/2014/main" id="{A9AF57EE-6985-5A65-153B-F8332E88B6E6}"/>
                </a:ext>
              </a:extLst>
            </p:cNvPr>
            <p:cNvSpPr txBox="1"/>
            <p:nvPr/>
          </p:nvSpPr>
          <p:spPr>
            <a:xfrm>
              <a:off x="5530403" y="5334000"/>
              <a:ext cx="2730274" cy="307777"/>
            </a:xfrm>
            <a:prstGeom prst="rect">
              <a:avLst/>
            </a:prstGeom>
            <a:noFill/>
          </p:spPr>
          <p:txBody>
            <a:bodyPr wrap="square" rtlCol="0">
              <a:spAutoFit/>
            </a:bodyPr>
            <a:lstStyle/>
            <a:p>
              <a:r>
                <a:rPr lang="en-GB" sz="1400" b="1" dirty="0">
                  <a:solidFill>
                    <a:srgbClr val="F39200"/>
                  </a:solidFill>
                  <a:latin typeface="+mn-lt"/>
                </a:rPr>
                <a:t>Thermal &amp; mechanical studies</a:t>
              </a:r>
            </a:p>
          </p:txBody>
        </p:sp>
      </p:grpSp>
      <p:pic>
        <p:nvPicPr>
          <p:cNvPr id="9" name="Image 8">
            <a:extLst>
              <a:ext uri="{FF2B5EF4-FFF2-40B4-BE49-F238E27FC236}">
                <a16:creationId xmlns:a16="http://schemas.microsoft.com/office/drawing/2014/main" id="{8C917129-D0C0-9265-F4F5-5C019E9136A1}"/>
              </a:ext>
            </a:extLst>
          </p:cNvPr>
          <p:cNvPicPr>
            <a:picLocks noChangeAspect="1"/>
          </p:cNvPicPr>
          <p:nvPr/>
        </p:nvPicPr>
        <p:blipFill>
          <a:blip r:embed="rId5"/>
          <a:stretch>
            <a:fillRect/>
          </a:stretch>
        </p:blipFill>
        <p:spPr>
          <a:xfrm>
            <a:off x="2722096" y="706063"/>
            <a:ext cx="1243123" cy="2808000"/>
          </a:xfrm>
          <a:prstGeom prst="rect">
            <a:avLst/>
          </a:prstGeom>
        </p:spPr>
      </p:pic>
      <p:sp>
        <p:nvSpPr>
          <p:cNvPr id="17" name="ZoneTexte 16">
            <a:extLst>
              <a:ext uri="{FF2B5EF4-FFF2-40B4-BE49-F238E27FC236}">
                <a16:creationId xmlns:a16="http://schemas.microsoft.com/office/drawing/2014/main" id="{BD17BD67-9AF5-8569-699B-7F4F07676A9E}"/>
              </a:ext>
            </a:extLst>
          </p:cNvPr>
          <p:cNvSpPr txBox="1"/>
          <p:nvPr/>
        </p:nvSpPr>
        <p:spPr>
          <a:xfrm>
            <a:off x="345827" y="3298031"/>
            <a:ext cx="3547214" cy="307777"/>
          </a:xfrm>
          <a:prstGeom prst="rect">
            <a:avLst/>
          </a:prstGeom>
          <a:noFill/>
        </p:spPr>
        <p:txBody>
          <a:bodyPr wrap="square" rtlCol="0">
            <a:spAutoFit/>
          </a:bodyPr>
          <a:lstStyle/>
          <a:p>
            <a:pPr algn="ctr"/>
            <a:r>
              <a:rPr lang="en-GB" sz="1400" b="1" dirty="0">
                <a:latin typeface="+mn-lt"/>
              </a:rPr>
              <a:t>RF studies &amp; geometry optimization</a:t>
            </a:r>
          </a:p>
        </p:txBody>
      </p:sp>
      <p:pic>
        <p:nvPicPr>
          <p:cNvPr id="18" name="Image 17">
            <a:extLst>
              <a:ext uri="{FF2B5EF4-FFF2-40B4-BE49-F238E27FC236}">
                <a16:creationId xmlns:a16="http://schemas.microsoft.com/office/drawing/2014/main" id="{485175D3-C369-FFFD-86DE-D837B356829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70584" y="725488"/>
            <a:ext cx="3313213" cy="2340000"/>
          </a:xfrm>
          <a:prstGeom prst="rect">
            <a:avLst/>
          </a:prstGeom>
        </p:spPr>
      </p:pic>
      <p:pic>
        <p:nvPicPr>
          <p:cNvPr id="23" name="Image 22">
            <a:extLst>
              <a:ext uri="{FF2B5EF4-FFF2-40B4-BE49-F238E27FC236}">
                <a16:creationId xmlns:a16="http://schemas.microsoft.com/office/drawing/2014/main" id="{3CBD2121-BF87-48F7-E4D0-83D79B5483A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70563" y="3173760"/>
            <a:ext cx="3364185" cy="2376000"/>
          </a:xfrm>
          <a:prstGeom prst="rect">
            <a:avLst/>
          </a:prstGeom>
        </p:spPr>
      </p:pic>
      <p:grpSp>
        <p:nvGrpSpPr>
          <p:cNvPr id="47" name="Groupe 46">
            <a:extLst>
              <a:ext uri="{FF2B5EF4-FFF2-40B4-BE49-F238E27FC236}">
                <a16:creationId xmlns:a16="http://schemas.microsoft.com/office/drawing/2014/main" id="{A5EB668F-8E2F-A799-CBFE-876F24511FC6}"/>
              </a:ext>
            </a:extLst>
          </p:cNvPr>
          <p:cNvGrpSpPr/>
          <p:nvPr/>
        </p:nvGrpSpPr>
        <p:grpSpPr>
          <a:xfrm>
            <a:off x="488979" y="797496"/>
            <a:ext cx="1723834" cy="2499806"/>
            <a:chOff x="849883" y="942363"/>
            <a:chExt cx="3294389" cy="4427384"/>
          </a:xfrm>
        </p:grpSpPr>
        <p:pic>
          <p:nvPicPr>
            <p:cNvPr id="25" name="Image 24">
              <a:extLst>
                <a:ext uri="{FF2B5EF4-FFF2-40B4-BE49-F238E27FC236}">
                  <a16:creationId xmlns:a16="http://schemas.microsoft.com/office/drawing/2014/main" id="{F71B3CCF-EEE4-E602-3270-67AA88C2B4E4}"/>
                </a:ext>
              </a:extLst>
            </p:cNvPr>
            <p:cNvPicPr/>
            <p:nvPr/>
          </p:nvPicPr>
          <p:blipFill>
            <a:blip r:embed="rId8"/>
            <a:stretch/>
          </p:blipFill>
          <p:spPr>
            <a:xfrm>
              <a:off x="1295200" y="1228937"/>
              <a:ext cx="2153424" cy="3976042"/>
            </a:xfrm>
            <a:prstGeom prst="rect">
              <a:avLst/>
            </a:prstGeom>
            <a:ln w="0">
              <a:noFill/>
            </a:ln>
          </p:spPr>
        </p:pic>
        <p:sp>
          <p:nvSpPr>
            <p:cNvPr id="26" name="Connecteur droit 25">
              <a:extLst>
                <a:ext uri="{FF2B5EF4-FFF2-40B4-BE49-F238E27FC236}">
                  <a16:creationId xmlns:a16="http://schemas.microsoft.com/office/drawing/2014/main" id="{73F5C281-33F9-B1B2-74D6-070A3F56D342}"/>
                </a:ext>
              </a:extLst>
            </p:cNvPr>
            <p:cNvSpPr/>
            <p:nvPr/>
          </p:nvSpPr>
          <p:spPr>
            <a:xfrm>
              <a:off x="3489975" y="4409771"/>
              <a:ext cx="0" cy="795208"/>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pic>
          <p:nvPicPr>
            <p:cNvPr id="27" name="Image 26">
              <a:extLst>
                <a:ext uri="{FF2B5EF4-FFF2-40B4-BE49-F238E27FC236}">
                  <a16:creationId xmlns:a16="http://schemas.microsoft.com/office/drawing/2014/main" id="{76591005-7E0B-2978-F774-0376B4400B40}"/>
                </a:ext>
              </a:extLst>
            </p:cNvPr>
            <p:cNvPicPr/>
            <p:nvPr/>
          </p:nvPicPr>
          <p:blipFill>
            <a:blip r:embed="rId9"/>
            <a:stretch/>
          </p:blipFill>
          <p:spPr>
            <a:xfrm>
              <a:off x="3521783" y="4727854"/>
              <a:ext cx="622489" cy="260510"/>
            </a:xfrm>
            <a:prstGeom prst="rect">
              <a:avLst/>
            </a:prstGeom>
            <a:ln w="0">
              <a:noFill/>
            </a:ln>
          </p:spPr>
        </p:pic>
        <p:pic>
          <p:nvPicPr>
            <p:cNvPr id="28" name="Image 27">
              <a:extLst>
                <a:ext uri="{FF2B5EF4-FFF2-40B4-BE49-F238E27FC236}">
                  <a16:creationId xmlns:a16="http://schemas.microsoft.com/office/drawing/2014/main" id="{881D3F37-AA17-4E31-8C5A-5E56FD03B47D}"/>
                </a:ext>
              </a:extLst>
            </p:cNvPr>
            <p:cNvPicPr/>
            <p:nvPr/>
          </p:nvPicPr>
          <p:blipFill>
            <a:blip r:embed="rId10"/>
            <a:stretch/>
          </p:blipFill>
          <p:spPr>
            <a:xfrm>
              <a:off x="849883" y="2978396"/>
              <a:ext cx="378519" cy="235382"/>
            </a:xfrm>
            <a:prstGeom prst="rect">
              <a:avLst/>
            </a:prstGeom>
            <a:ln w="0">
              <a:noFill/>
            </a:ln>
          </p:spPr>
        </p:pic>
        <p:sp>
          <p:nvSpPr>
            <p:cNvPr id="29" name="Connecteur droit 28">
              <a:extLst>
                <a:ext uri="{FF2B5EF4-FFF2-40B4-BE49-F238E27FC236}">
                  <a16:creationId xmlns:a16="http://schemas.microsoft.com/office/drawing/2014/main" id="{CF62BBD6-5D69-E72A-FFE7-C345065C1DBF}"/>
                </a:ext>
              </a:extLst>
            </p:cNvPr>
            <p:cNvSpPr/>
            <p:nvPr/>
          </p:nvSpPr>
          <p:spPr>
            <a:xfrm>
              <a:off x="1327008" y="1356171"/>
              <a:ext cx="0" cy="3785192"/>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sp>
          <p:nvSpPr>
            <p:cNvPr id="30" name="Connecteur droit 29">
              <a:extLst>
                <a:ext uri="{FF2B5EF4-FFF2-40B4-BE49-F238E27FC236}">
                  <a16:creationId xmlns:a16="http://schemas.microsoft.com/office/drawing/2014/main" id="{59FAE76F-27C7-D46E-EAA3-464EC3EC26E5}"/>
                </a:ext>
              </a:extLst>
            </p:cNvPr>
            <p:cNvSpPr/>
            <p:nvPr/>
          </p:nvSpPr>
          <p:spPr>
            <a:xfrm flipH="1">
              <a:off x="1422433" y="1292554"/>
              <a:ext cx="1272333" cy="0"/>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sp>
          <p:nvSpPr>
            <p:cNvPr id="31" name="ZoneTexte 30">
              <a:extLst>
                <a:ext uri="{FF2B5EF4-FFF2-40B4-BE49-F238E27FC236}">
                  <a16:creationId xmlns:a16="http://schemas.microsoft.com/office/drawing/2014/main" id="{23D40DA1-2A9F-71D4-C975-3A011F8FAA55}"/>
                </a:ext>
              </a:extLst>
            </p:cNvPr>
            <p:cNvSpPr txBox="1"/>
            <p:nvPr/>
          </p:nvSpPr>
          <p:spPr>
            <a:xfrm>
              <a:off x="1686257" y="942363"/>
              <a:ext cx="954249" cy="258919"/>
            </a:xfrm>
            <a:prstGeom prst="rect">
              <a:avLst/>
            </a:prstGeom>
            <a:noFill/>
            <a:ln w="0">
              <a:noFill/>
            </a:ln>
          </p:spPr>
          <p:txBody>
            <a:bodyPr lIns="79521" tIns="39760" rIns="79521" bIns="39760" anchor="t">
              <a:noAutofit/>
            </a:bodyPr>
            <a:lstStyle/>
            <a:p>
              <a:r>
                <a:rPr lang="en-US" sz="800" spc="-1" dirty="0">
                  <a:solidFill>
                    <a:srgbClr val="000000"/>
                  </a:solidFill>
                  <a:latin typeface="+mn-lt"/>
                </a:rPr>
                <a:t>W/2</a:t>
              </a:r>
            </a:p>
          </p:txBody>
        </p:sp>
        <p:sp>
          <p:nvSpPr>
            <p:cNvPr id="32" name="Connecteur droit 31">
              <a:extLst>
                <a:ext uri="{FF2B5EF4-FFF2-40B4-BE49-F238E27FC236}">
                  <a16:creationId xmlns:a16="http://schemas.microsoft.com/office/drawing/2014/main" id="{18051F0A-A56F-1480-80B8-90B3215431AA}"/>
                </a:ext>
              </a:extLst>
            </p:cNvPr>
            <p:cNvSpPr/>
            <p:nvPr/>
          </p:nvSpPr>
          <p:spPr>
            <a:xfrm flipV="1">
              <a:off x="2217642" y="1483404"/>
              <a:ext cx="318083" cy="159042"/>
            </a:xfrm>
            <a:prstGeom prst="line">
              <a:avLst/>
            </a:prstGeom>
            <a:ln w="0">
              <a:solidFill>
                <a:srgbClr val="FF0000"/>
              </a:solidFill>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pic>
          <p:nvPicPr>
            <p:cNvPr id="33" name="Image 32">
              <a:extLst>
                <a:ext uri="{FF2B5EF4-FFF2-40B4-BE49-F238E27FC236}">
                  <a16:creationId xmlns:a16="http://schemas.microsoft.com/office/drawing/2014/main" id="{7B1973BC-9DE5-AB69-616F-79989365354E}"/>
                </a:ext>
              </a:extLst>
            </p:cNvPr>
            <p:cNvPicPr/>
            <p:nvPr/>
          </p:nvPicPr>
          <p:blipFill>
            <a:blip r:embed="rId11"/>
            <a:srcRect r="14003"/>
            <a:stretch/>
          </p:blipFill>
          <p:spPr>
            <a:xfrm>
              <a:off x="1909901" y="1580027"/>
              <a:ext cx="317765" cy="218523"/>
            </a:xfrm>
            <a:prstGeom prst="rect">
              <a:avLst/>
            </a:prstGeom>
            <a:ln w="0">
              <a:noFill/>
            </a:ln>
          </p:spPr>
        </p:pic>
        <p:sp>
          <p:nvSpPr>
            <p:cNvPr id="34" name="Connecteur droit 33">
              <a:extLst>
                <a:ext uri="{FF2B5EF4-FFF2-40B4-BE49-F238E27FC236}">
                  <a16:creationId xmlns:a16="http://schemas.microsoft.com/office/drawing/2014/main" id="{49A65C27-1ED5-540A-9BF1-580FD1A910DD}"/>
                </a:ext>
              </a:extLst>
            </p:cNvPr>
            <p:cNvSpPr/>
            <p:nvPr/>
          </p:nvSpPr>
          <p:spPr>
            <a:xfrm>
              <a:off x="2249450" y="3742114"/>
              <a:ext cx="318083" cy="190532"/>
            </a:xfrm>
            <a:prstGeom prst="line">
              <a:avLst/>
            </a:prstGeom>
            <a:ln w="0">
              <a:solidFill>
                <a:srgbClr val="FF0000"/>
              </a:solidFill>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pic>
          <p:nvPicPr>
            <p:cNvPr id="35" name="Image 34">
              <a:extLst>
                <a:ext uri="{FF2B5EF4-FFF2-40B4-BE49-F238E27FC236}">
                  <a16:creationId xmlns:a16="http://schemas.microsoft.com/office/drawing/2014/main" id="{EB55B74A-1840-87B8-CFC8-DD843E472893}"/>
                </a:ext>
              </a:extLst>
            </p:cNvPr>
            <p:cNvPicPr/>
            <p:nvPr/>
          </p:nvPicPr>
          <p:blipFill>
            <a:blip r:embed="rId12"/>
            <a:srcRect b="13866"/>
            <a:stretch/>
          </p:blipFill>
          <p:spPr>
            <a:xfrm>
              <a:off x="1952440" y="3620550"/>
              <a:ext cx="327944" cy="194985"/>
            </a:xfrm>
            <a:prstGeom prst="rect">
              <a:avLst/>
            </a:prstGeom>
            <a:ln w="0">
              <a:noFill/>
            </a:ln>
          </p:spPr>
        </p:pic>
        <p:sp>
          <p:nvSpPr>
            <p:cNvPr id="36" name="Connecteur droit 35">
              <a:extLst>
                <a:ext uri="{FF2B5EF4-FFF2-40B4-BE49-F238E27FC236}">
                  <a16:creationId xmlns:a16="http://schemas.microsoft.com/office/drawing/2014/main" id="{5522F343-AC23-0602-EB42-6B92D96D673F}"/>
                </a:ext>
              </a:extLst>
            </p:cNvPr>
            <p:cNvSpPr/>
            <p:nvPr/>
          </p:nvSpPr>
          <p:spPr>
            <a:xfrm>
              <a:off x="1867750" y="4028389"/>
              <a:ext cx="318083" cy="190532"/>
            </a:xfrm>
            <a:prstGeom prst="line">
              <a:avLst/>
            </a:prstGeom>
            <a:ln w="0">
              <a:solidFill>
                <a:srgbClr val="FF0000"/>
              </a:solidFill>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pic>
          <p:nvPicPr>
            <p:cNvPr id="37" name="Image 36">
              <a:extLst>
                <a:ext uri="{FF2B5EF4-FFF2-40B4-BE49-F238E27FC236}">
                  <a16:creationId xmlns:a16="http://schemas.microsoft.com/office/drawing/2014/main" id="{79180B36-9C44-4122-7E05-2FCEAFCC2622}"/>
                </a:ext>
              </a:extLst>
            </p:cNvPr>
            <p:cNvPicPr/>
            <p:nvPr/>
          </p:nvPicPr>
          <p:blipFill>
            <a:blip r:embed="rId13"/>
            <a:srcRect r="3004"/>
            <a:stretch/>
          </p:blipFill>
          <p:spPr>
            <a:xfrm>
              <a:off x="1677214" y="3903887"/>
              <a:ext cx="317765" cy="226794"/>
            </a:xfrm>
            <a:prstGeom prst="rect">
              <a:avLst/>
            </a:prstGeom>
            <a:ln w="0">
              <a:noFill/>
            </a:ln>
          </p:spPr>
        </p:pic>
        <p:sp>
          <p:nvSpPr>
            <p:cNvPr id="38" name="Connecteur droit 37">
              <a:extLst>
                <a:ext uri="{FF2B5EF4-FFF2-40B4-BE49-F238E27FC236}">
                  <a16:creationId xmlns:a16="http://schemas.microsoft.com/office/drawing/2014/main" id="{C4F14217-B842-1C06-CD0F-EA2F2A8949F5}"/>
                </a:ext>
              </a:extLst>
            </p:cNvPr>
            <p:cNvSpPr/>
            <p:nvPr/>
          </p:nvSpPr>
          <p:spPr>
            <a:xfrm flipV="1">
              <a:off x="1963175" y="4377962"/>
              <a:ext cx="190850" cy="63935"/>
            </a:xfrm>
            <a:prstGeom prst="line">
              <a:avLst/>
            </a:prstGeom>
            <a:ln w="0">
              <a:solidFill>
                <a:srgbClr val="FF0000"/>
              </a:solidFill>
              <a:tailEnd type="triangle" w="med" len="med"/>
            </a:ln>
          </p:spPr>
          <p:style>
            <a:lnRef idx="0">
              <a:scrgbClr r="0" g="0" b="0"/>
            </a:lnRef>
            <a:fillRef idx="0">
              <a:scrgbClr r="0" g="0" b="0"/>
            </a:fillRef>
            <a:effectRef idx="0">
              <a:scrgbClr r="0" g="0" b="0"/>
            </a:effectRef>
            <a:fontRef idx="minor"/>
          </p:style>
          <p:txBody>
            <a:bodyPr lIns="79521" tIns="24174" rIns="79521" bIns="24174" anchor="ctr">
              <a:noAutofit/>
            </a:bodyPr>
            <a:lstStyle/>
            <a:p>
              <a:endParaRPr lang="en-US" sz="800" spc="-1">
                <a:solidFill>
                  <a:srgbClr val="000000"/>
                </a:solidFill>
              </a:endParaRPr>
            </a:p>
          </p:txBody>
        </p:sp>
        <p:pic>
          <p:nvPicPr>
            <p:cNvPr id="39" name="Image 38">
              <a:extLst>
                <a:ext uri="{FF2B5EF4-FFF2-40B4-BE49-F238E27FC236}">
                  <a16:creationId xmlns:a16="http://schemas.microsoft.com/office/drawing/2014/main" id="{4432D8DF-AFB2-1B0E-24C4-1BD7C07AD5A5}"/>
                </a:ext>
              </a:extLst>
            </p:cNvPr>
            <p:cNvPicPr/>
            <p:nvPr/>
          </p:nvPicPr>
          <p:blipFill>
            <a:blip r:embed="rId14"/>
            <a:stretch/>
          </p:blipFill>
          <p:spPr>
            <a:xfrm>
              <a:off x="1730655" y="4414018"/>
              <a:ext cx="327944" cy="226794"/>
            </a:xfrm>
            <a:prstGeom prst="rect">
              <a:avLst/>
            </a:prstGeom>
            <a:ln w="0">
              <a:noFill/>
            </a:ln>
          </p:spPr>
        </p:pic>
        <p:sp>
          <p:nvSpPr>
            <p:cNvPr id="40" name="Connecteur droit 39">
              <a:extLst>
                <a:ext uri="{FF2B5EF4-FFF2-40B4-BE49-F238E27FC236}">
                  <a16:creationId xmlns:a16="http://schemas.microsoft.com/office/drawing/2014/main" id="{6280ECE3-3464-0B93-A0E8-4FB4495B9DA9}"/>
                </a:ext>
              </a:extLst>
            </p:cNvPr>
            <p:cNvSpPr/>
            <p:nvPr/>
          </p:nvSpPr>
          <p:spPr>
            <a:xfrm>
              <a:off x="2217642" y="4218921"/>
              <a:ext cx="0" cy="159042"/>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pic>
          <p:nvPicPr>
            <p:cNvPr id="41" name="Image 40">
              <a:extLst>
                <a:ext uri="{FF2B5EF4-FFF2-40B4-BE49-F238E27FC236}">
                  <a16:creationId xmlns:a16="http://schemas.microsoft.com/office/drawing/2014/main" id="{EBDF2A1A-FCFC-9CC3-ABA6-A57566203527}"/>
                </a:ext>
              </a:extLst>
            </p:cNvPr>
            <p:cNvPicPr/>
            <p:nvPr/>
          </p:nvPicPr>
          <p:blipFill>
            <a:blip r:embed="rId15"/>
            <a:srcRect b="29832"/>
            <a:stretch/>
          </p:blipFill>
          <p:spPr>
            <a:xfrm>
              <a:off x="2450176" y="4227023"/>
              <a:ext cx="327944" cy="158723"/>
            </a:xfrm>
            <a:prstGeom prst="rect">
              <a:avLst/>
            </a:prstGeom>
            <a:ln w="0">
              <a:noFill/>
            </a:ln>
          </p:spPr>
        </p:pic>
        <p:pic>
          <p:nvPicPr>
            <p:cNvPr id="42" name="Image 41">
              <a:extLst>
                <a:ext uri="{FF2B5EF4-FFF2-40B4-BE49-F238E27FC236}">
                  <a16:creationId xmlns:a16="http://schemas.microsoft.com/office/drawing/2014/main" id="{924BB848-4714-2020-A3D2-099A4A1C7B85}"/>
                </a:ext>
              </a:extLst>
            </p:cNvPr>
            <p:cNvPicPr/>
            <p:nvPr/>
          </p:nvPicPr>
          <p:blipFill>
            <a:blip r:embed="rId16"/>
            <a:stretch/>
          </p:blipFill>
          <p:spPr>
            <a:xfrm>
              <a:off x="2810231" y="3990219"/>
              <a:ext cx="202619" cy="216615"/>
            </a:xfrm>
            <a:prstGeom prst="rect">
              <a:avLst/>
            </a:prstGeom>
            <a:ln w="0">
              <a:noFill/>
            </a:ln>
          </p:spPr>
        </p:pic>
        <p:sp>
          <p:nvSpPr>
            <p:cNvPr id="43" name="Connecteur droit 42">
              <a:extLst>
                <a:ext uri="{FF2B5EF4-FFF2-40B4-BE49-F238E27FC236}">
                  <a16:creationId xmlns:a16="http://schemas.microsoft.com/office/drawing/2014/main" id="{AF4005F6-7812-3D13-7D88-1771550A4889}"/>
                </a:ext>
              </a:extLst>
            </p:cNvPr>
            <p:cNvSpPr/>
            <p:nvPr/>
          </p:nvSpPr>
          <p:spPr>
            <a:xfrm flipH="1">
              <a:off x="1422433" y="5364021"/>
              <a:ext cx="1908500" cy="5726"/>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4035" rIns="79521" bIns="-34035" anchor="ctr">
              <a:noAutofit/>
            </a:bodyPr>
            <a:lstStyle/>
            <a:p>
              <a:endParaRPr lang="en-US" sz="800" spc="-1">
                <a:solidFill>
                  <a:srgbClr val="000000"/>
                </a:solidFill>
              </a:endParaRPr>
            </a:p>
          </p:txBody>
        </p:sp>
        <p:sp>
          <p:nvSpPr>
            <p:cNvPr id="44" name="ZoneTexte 43">
              <a:extLst>
                <a:ext uri="{FF2B5EF4-FFF2-40B4-BE49-F238E27FC236}">
                  <a16:creationId xmlns:a16="http://schemas.microsoft.com/office/drawing/2014/main" id="{9C49CE24-7060-1429-6D2C-826B31226989}"/>
                </a:ext>
              </a:extLst>
            </p:cNvPr>
            <p:cNvSpPr txBox="1"/>
            <p:nvPr/>
          </p:nvSpPr>
          <p:spPr>
            <a:xfrm>
              <a:off x="1961483" y="5023410"/>
              <a:ext cx="954249" cy="258919"/>
            </a:xfrm>
            <a:prstGeom prst="rect">
              <a:avLst/>
            </a:prstGeom>
            <a:noFill/>
            <a:ln w="0">
              <a:noFill/>
            </a:ln>
          </p:spPr>
          <p:txBody>
            <a:bodyPr lIns="79521" tIns="39760" rIns="79521" bIns="39760" anchor="t">
              <a:noAutofit/>
            </a:bodyPr>
            <a:lstStyle/>
            <a:p>
              <a:r>
                <a:rPr lang="en-US" sz="800" spc="-1" dirty="0" err="1">
                  <a:solidFill>
                    <a:srgbClr val="000000"/>
                  </a:solidFill>
                  <a:latin typeface="+mn-lt"/>
                </a:rPr>
                <a:t>Lcav</a:t>
              </a:r>
              <a:r>
                <a:rPr lang="en-US" sz="800" spc="-1" dirty="0">
                  <a:solidFill>
                    <a:srgbClr val="000000"/>
                  </a:solidFill>
                  <a:latin typeface="+mn-lt"/>
                </a:rPr>
                <a:t>/2</a:t>
              </a:r>
            </a:p>
          </p:txBody>
        </p:sp>
        <p:sp>
          <p:nvSpPr>
            <p:cNvPr id="45" name="Connecteur droit 44">
              <a:extLst>
                <a:ext uri="{FF2B5EF4-FFF2-40B4-BE49-F238E27FC236}">
                  <a16:creationId xmlns:a16="http://schemas.microsoft.com/office/drawing/2014/main" id="{BC1B0B2D-1838-3986-1EF6-BC31B79529E7}"/>
                </a:ext>
              </a:extLst>
            </p:cNvPr>
            <p:cNvSpPr/>
            <p:nvPr/>
          </p:nvSpPr>
          <p:spPr>
            <a:xfrm flipH="1">
              <a:off x="1412254" y="4294625"/>
              <a:ext cx="731592" cy="0"/>
            </a:xfrm>
            <a:prstGeom prst="line">
              <a:avLst/>
            </a:prstGeom>
            <a:ln w="0">
              <a:solidFill>
                <a:srgbClr val="FF0000"/>
              </a:solidFill>
              <a:headEnd type="triangle" w="med" len="med"/>
              <a:tailEnd type="triangle" w="med" len="med"/>
            </a:ln>
          </p:spPr>
          <p:style>
            <a:lnRef idx="0">
              <a:scrgbClr r="0" g="0" b="0"/>
            </a:lnRef>
            <a:fillRef idx="0">
              <a:scrgbClr r="0" g="0" b="0"/>
            </a:fillRef>
            <a:effectRef idx="0">
              <a:scrgbClr r="0" g="0" b="0"/>
            </a:effectRef>
            <a:fontRef idx="minor"/>
          </p:style>
          <p:txBody>
            <a:bodyPr lIns="79521" tIns="-39760" rIns="79521" bIns="-39760" anchor="ctr">
              <a:noAutofit/>
            </a:bodyPr>
            <a:lstStyle/>
            <a:p>
              <a:endParaRPr lang="en-US" sz="800" spc="-1">
                <a:solidFill>
                  <a:srgbClr val="000000"/>
                </a:solidFill>
              </a:endParaRPr>
            </a:p>
          </p:txBody>
        </p:sp>
        <p:sp>
          <p:nvSpPr>
            <p:cNvPr id="46" name="ZoneTexte 45">
              <a:extLst>
                <a:ext uri="{FF2B5EF4-FFF2-40B4-BE49-F238E27FC236}">
                  <a16:creationId xmlns:a16="http://schemas.microsoft.com/office/drawing/2014/main" id="{D7922D8F-9E25-5C79-9FBA-341C0853EDFA}"/>
                </a:ext>
              </a:extLst>
            </p:cNvPr>
            <p:cNvSpPr txBox="1"/>
            <p:nvPr/>
          </p:nvSpPr>
          <p:spPr>
            <a:xfrm>
              <a:off x="1496075" y="4000786"/>
              <a:ext cx="731591" cy="384961"/>
            </a:xfrm>
            <a:prstGeom prst="rect">
              <a:avLst/>
            </a:prstGeom>
            <a:noFill/>
            <a:ln w="0">
              <a:noFill/>
            </a:ln>
          </p:spPr>
          <p:txBody>
            <a:bodyPr lIns="79521" tIns="39760" rIns="79521" bIns="39760" anchor="t">
              <a:noAutofit/>
            </a:bodyPr>
            <a:lstStyle/>
            <a:p>
              <a:r>
                <a:rPr lang="en-US" sz="800" spc="-1" dirty="0">
                  <a:solidFill>
                    <a:srgbClr val="000000"/>
                  </a:solidFill>
                  <a:latin typeface="+mn-lt"/>
                </a:rPr>
                <a:t>g/2</a:t>
              </a:r>
            </a:p>
          </p:txBody>
        </p:sp>
      </p:grpSp>
      <p:sp>
        <p:nvSpPr>
          <p:cNvPr id="48" name="ZoneTexte 47">
            <a:extLst>
              <a:ext uri="{FF2B5EF4-FFF2-40B4-BE49-F238E27FC236}">
                <a16:creationId xmlns:a16="http://schemas.microsoft.com/office/drawing/2014/main" id="{F3C8D006-CB26-529D-C9E3-DFBB38DFBE1E}"/>
              </a:ext>
            </a:extLst>
          </p:cNvPr>
          <p:cNvSpPr txBox="1"/>
          <p:nvPr/>
        </p:nvSpPr>
        <p:spPr>
          <a:xfrm>
            <a:off x="7113713" y="3029744"/>
            <a:ext cx="3313234" cy="307777"/>
          </a:xfrm>
          <a:prstGeom prst="rect">
            <a:avLst/>
          </a:prstGeom>
          <a:noFill/>
        </p:spPr>
        <p:txBody>
          <a:bodyPr wrap="square" rtlCol="0">
            <a:spAutoFit/>
          </a:bodyPr>
          <a:lstStyle/>
          <a:p>
            <a:r>
              <a:rPr lang="en-GB" sz="1400" b="1" dirty="0">
                <a:latin typeface="+mn-lt"/>
              </a:rPr>
              <a:t>Mechanical drawings folder  preparation</a:t>
            </a:r>
          </a:p>
        </p:txBody>
      </p:sp>
    </p:spTree>
    <p:extLst>
      <p:ext uri="{BB962C8B-B14F-4D97-AF65-F5344CB8AC3E}">
        <p14:creationId xmlns:p14="http://schemas.microsoft.com/office/powerpoint/2010/main" val="364175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82F3-F1E5-312B-5626-E5EE461000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8AAC8F-A6BD-4220-82D1-ED2007B1D593}"/>
              </a:ext>
            </a:extLst>
          </p:cNvPr>
          <p:cNvSpPr>
            <a:spLocks noGrp="1"/>
          </p:cNvSpPr>
          <p:nvPr>
            <p:ph type="title"/>
          </p:nvPr>
        </p:nvSpPr>
        <p:spPr>
          <a:xfrm>
            <a:off x="1137915" y="149425"/>
            <a:ext cx="7021492" cy="432048"/>
          </a:xfrm>
        </p:spPr>
        <p:txBody>
          <a:bodyPr>
            <a:normAutofit/>
          </a:bodyPr>
          <a:lstStyle/>
          <a:p>
            <a:r>
              <a:rPr lang="en-GB" noProof="0">
                <a:solidFill>
                  <a:schemeClr val="accent1">
                    <a:lumMod val="75000"/>
                  </a:schemeClr>
                </a:solidFill>
                <a:latin typeface="+mn-lt"/>
              </a:rPr>
              <a:t>Design of the booster cryomodule:</a:t>
            </a:r>
          </a:p>
        </p:txBody>
      </p:sp>
      <p:sp>
        <p:nvSpPr>
          <p:cNvPr id="3" name="Espace réservé de la date 2">
            <a:extLst>
              <a:ext uri="{FF2B5EF4-FFF2-40B4-BE49-F238E27FC236}">
                <a16:creationId xmlns:a16="http://schemas.microsoft.com/office/drawing/2014/main" id="{EA3AE2CA-01D4-0967-E151-01C2A803B209}"/>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776C2D44-AA01-E576-D6FE-12C8932F5965}"/>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6389A111-C028-6702-49EE-6E1E59142194}"/>
              </a:ext>
            </a:extLst>
          </p:cNvPr>
          <p:cNvSpPr>
            <a:spLocks noGrp="1"/>
          </p:cNvSpPr>
          <p:nvPr>
            <p:ph type="sldNum" sz="quarter" idx="12"/>
          </p:nvPr>
        </p:nvSpPr>
        <p:spPr/>
        <p:txBody>
          <a:bodyPr/>
          <a:lstStyle/>
          <a:p>
            <a:fld id="{77E71596-5F9D-49C5-9701-16B3CA54319D}" type="slidenum">
              <a:rPr lang="fr-FR" smtClean="0"/>
              <a:pPr/>
              <a:t>16</a:t>
            </a:fld>
            <a:endParaRPr lang="fr-FR"/>
          </a:p>
        </p:txBody>
      </p:sp>
      <p:grpSp>
        <p:nvGrpSpPr>
          <p:cNvPr id="24" name="Groupe 23">
            <a:extLst>
              <a:ext uri="{FF2B5EF4-FFF2-40B4-BE49-F238E27FC236}">
                <a16:creationId xmlns:a16="http://schemas.microsoft.com/office/drawing/2014/main" id="{18210CFB-9449-1791-3765-523CDA6BBC75}"/>
              </a:ext>
            </a:extLst>
          </p:cNvPr>
          <p:cNvGrpSpPr/>
          <p:nvPr/>
        </p:nvGrpSpPr>
        <p:grpSpPr>
          <a:xfrm>
            <a:off x="5818435" y="725488"/>
            <a:ext cx="4484241" cy="3193335"/>
            <a:chOff x="5818435" y="682201"/>
            <a:chExt cx="4484241" cy="3193335"/>
          </a:xfrm>
        </p:grpSpPr>
        <p:pic>
          <p:nvPicPr>
            <p:cNvPr id="7" name="Image 6">
              <a:extLst>
                <a:ext uri="{FF2B5EF4-FFF2-40B4-BE49-F238E27FC236}">
                  <a16:creationId xmlns:a16="http://schemas.microsoft.com/office/drawing/2014/main" id="{8E30705F-FD04-FDDD-D7C1-23C17152DC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818435" y="682201"/>
              <a:ext cx="3996000" cy="2995615"/>
            </a:xfrm>
            <a:prstGeom prst="rect">
              <a:avLst/>
            </a:prstGeom>
            <a:noFill/>
          </p:spPr>
        </p:pic>
        <p:cxnSp>
          <p:nvCxnSpPr>
            <p:cNvPr id="8" name="Connecteur droit avec flèche 7">
              <a:extLst>
                <a:ext uri="{FF2B5EF4-FFF2-40B4-BE49-F238E27FC236}">
                  <a16:creationId xmlns:a16="http://schemas.microsoft.com/office/drawing/2014/main" id="{9E10F14A-2772-A82C-483B-60DD40EAC35D}"/>
                </a:ext>
              </a:extLst>
            </p:cNvPr>
            <p:cNvCxnSpPr>
              <a:cxnSpLocks/>
            </p:cNvCxnSpPr>
            <p:nvPr/>
          </p:nvCxnSpPr>
          <p:spPr>
            <a:xfrm>
              <a:off x="9922891" y="1733600"/>
              <a:ext cx="0" cy="1296144"/>
            </a:xfrm>
            <a:prstGeom prst="straightConnector1">
              <a:avLst/>
            </a:prstGeom>
            <a:ln w="19050" cap="flat" cmpd="sng" algn="ctr">
              <a:solidFill>
                <a:schemeClr val="dk1"/>
              </a:solidFill>
              <a:prstDash val="solid"/>
              <a:round/>
              <a:headEnd type="stealth" w="med" len="med"/>
              <a:tailEnd type="stealth" w="med" len="med"/>
            </a:ln>
          </p:spPr>
          <p:style>
            <a:lnRef idx="0">
              <a:scrgbClr r="0" g="0" b="0"/>
            </a:lnRef>
            <a:fillRef idx="0">
              <a:scrgbClr r="0" g="0" b="0"/>
            </a:fillRef>
            <a:effectRef idx="0">
              <a:scrgbClr r="0" g="0" b="0"/>
            </a:effectRef>
            <a:fontRef idx="minor">
              <a:schemeClr val="tx1"/>
            </a:fontRef>
          </p:style>
        </p:cxnSp>
        <p:sp>
          <p:nvSpPr>
            <p:cNvPr id="9" name="ZoneTexte 8">
              <a:extLst>
                <a:ext uri="{FF2B5EF4-FFF2-40B4-BE49-F238E27FC236}">
                  <a16:creationId xmlns:a16="http://schemas.microsoft.com/office/drawing/2014/main" id="{55C69356-3F6A-4D42-67B0-A6D099322D0F}"/>
                </a:ext>
              </a:extLst>
            </p:cNvPr>
            <p:cNvSpPr txBox="1"/>
            <p:nvPr/>
          </p:nvSpPr>
          <p:spPr>
            <a:xfrm rot="5400000">
              <a:off x="9851270" y="2218298"/>
              <a:ext cx="595035" cy="307777"/>
            </a:xfrm>
            <a:prstGeom prst="rect">
              <a:avLst/>
            </a:prstGeom>
            <a:noFill/>
          </p:spPr>
          <p:txBody>
            <a:bodyPr wrap="none" rtlCol="0">
              <a:spAutoFit/>
            </a:bodyPr>
            <a:lstStyle/>
            <a:p>
              <a:r>
                <a:rPr lang="en-GB" sz="1400" dirty="0">
                  <a:latin typeface="+mn-lt"/>
                </a:rPr>
                <a:t>1.2 m</a:t>
              </a:r>
            </a:p>
          </p:txBody>
        </p:sp>
        <p:cxnSp>
          <p:nvCxnSpPr>
            <p:cNvPr id="10" name="Connecteur droit 9">
              <a:extLst>
                <a:ext uri="{FF2B5EF4-FFF2-40B4-BE49-F238E27FC236}">
                  <a16:creationId xmlns:a16="http://schemas.microsoft.com/office/drawing/2014/main" id="{6EBBC281-0C80-C12A-2106-D4C2942BCCA8}"/>
                </a:ext>
              </a:extLst>
            </p:cNvPr>
            <p:cNvCxnSpPr/>
            <p:nvPr/>
          </p:nvCxnSpPr>
          <p:spPr>
            <a:xfrm>
              <a:off x="9382891" y="1733600"/>
              <a:ext cx="540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necteur droit 10">
              <a:extLst>
                <a:ext uri="{FF2B5EF4-FFF2-40B4-BE49-F238E27FC236}">
                  <a16:creationId xmlns:a16="http://schemas.microsoft.com/office/drawing/2014/main" id="{8D96D8C5-1018-17B0-1502-880DF5D682A7}"/>
                </a:ext>
              </a:extLst>
            </p:cNvPr>
            <p:cNvCxnSpPr/>
            <p:nvPr/>
          </p:nvCxnSpPr>
          <p:spPr>
            <a:xfrm>
              <a:off x="9418835" y="3029744"/>
              <a:ext cx="540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Connecteur droit avec flèche 11">
              <a:extLst>
                <a:ext uri="{FF2B5EF4-FFF2-40B4-BE49-F238E27FC236}">
                  <a16:creationId xmlns:a16="http://schemas.microsoft.com/office/drawing/2014/main" id="{DB517225-B6E3-FC5B-E17C-D888B87E9B42}"/>
                </a:ext>
              </a:extLst>
            </p:cNvPr>
            <p:cNvCxnSpPr>
              <a:cxnSpLocks/>
            </p:cNvCxnSpPr>
            <p:nvPr/>
          </p:nvCxnSpPr>
          <p:spPr>
            <a:xfrm>
              <a:off x="6339219" y="3848454"/>
              <a:ext cx="3079616" cy="0"/>
            </a:xfrm>
            <a:prstGeom prst="straightConnector1">
              <a:avLst/>
            </a:prstGeom>
            <a:ln w="19050" cap="flat" cmpd="sng" algn="ctr">
              <a:solidFill>
                <a:schemeClr val="dk1"/>
              </a:solidFill>
              <a:prstDash val="solid"/>
              <a:round/>
              <a:headEnd type="stealth" w="med" len="med"/>
              <a:tailEnd type="stealth" w="med" len="med"/>
            </a:ln>
          </p:spPr>
          <p:style>
            <a:lnRef idx="0">
              <a:scrgbClr r="0" g="0" b="0"/>
            </a:lnRef>
            <a:fillRef idx="0">
              <a:scrgbClr r="0" g="0" b="0"/>
            </a:fillRef>
            <a:effectRef idx="0">
              <a:scrgbClr r="0" g="0" b="0"/>
            </a:effectRef>
            <a:fontRef idx="minor">
              <a:schemeClr val="tx1"/>
            </a:fontRef>
          </p:style>
        </p:cxnSp>
        <p:cxnSp>
          <p:nvCxnSpPr>
            <p:cNvPr id="13" name="Connecteur droit 12">
              <a:extLst>
                <a:ext uri="{FF2B5EF4-FFF2-40B4-BE49-F238E27FC236}">
                  <a16:creationId xmlns:a16="http://schemas.microsoft.com/office/drawing/2014/main" id="{0ADC5F96-77FA-44A4-9E3B-D9D136BD3845}"/>
                </a:ext>
              </a:extLst>
            </p:cNvPr>
            <p:cNvCxnSpPr>
              <a:cxnSpLocks/>
            </p:cNvCxnSpPr>
            <p:nvPr/>
          </p:nvCxnSpPr>
          <p:spPr>
            <a:xfrm flipV="1">
              <a:off x="9418835" y="2919687"/>
              <a:ext cx="0" cy="936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Connecteur droit 13">
              <a:extLst>
                <a:ext uri="{FF2B5EF4-FFF2-40B4-BE49-F238E27FC236}">
                  <a16:creationId xmlns:a16="http://schemas.microsoft.com/office/drawing/2014/main" id="{409BDA2E-0811-9FE1-4065-8156F47C1B2E}"/>
                </a:ext>
              </a:extLst>
            </p:cNvPr>
            <p:cNvCxnSpPr>
              <a:cxnSpLocks/>
            </p:cNvCxnSpPr>
            <p:nvPr/>
          </p:nvCxnSpPr>
          <p:spPr>
            <a:xfrm flipV="1">
              <a:off x="6340413" y="2919687"/>
              <a:ext cx="0" cy="936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ZoneTexte 14">
              <a:extLst>
                <a:ext uri="{FF2B5EF4-FFF2-40B4-BE49-F238E27FC236}">
                  <a16:creationId xmlns:a16="http://schemas.microsoft.com/office/drawing/2014/main" id="{3EBFD57D-6720-4956-36C4-1986E167782B}"/>
                </a:ext>
              </a:extLst>
            </p:cNvPr>
            <p:cNvSpPr txBox="1"/>
            <p:nvPr/>
          </p:nvSpPr>
          <p:spPr>
            <a:xfrm>
              <a:off x="7690643" y="3567759"/>
              <a:ext cx="595035" cy="307777"/>
            </a:xfrm>
            <a:prstGeom prst="rect">
              <a:avLst/>
            </a:prstGeom>
            <a:noFill/>
          </p:spPr>
          <p:txBody>
            <a:bodyPr wrap="none" rtlCol="0">
              <a:spAutoFit/>
            </a:bodyPr>
            <a:lstStyle/>
            <a:p>
              <a:r>
                <a:rPr lang="en-GB" sz="1400" dirty="0">
                  <a:latin typeface="+mn-lt"/>
                </a:rPr>
                <a:t>2.9 m</a:t>
              </a:r>
            </a:p>
          </p:txBody>
        </p:sp>
      </p:grpSp>
      <p:pic>
        <p:nvPicPr>
          <p:cNvPr id="17" name="Image 16">
            <a:extLst>
              <a:ext uri="{FF2B5EF4-FFF2-40B4-BE49-F238E27FC236}">
                <a16:creationId xmlns:a16="http://schemas.microsoft.com/office/drawing/2014/main" id="{EDAE8DC8-001A-3F01-53B5-17CC84AB3B9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62451" y="3969711"/>
            <a:ext cx="3852000" cy="1652321"/>
          </a:xfrm>
          <a:prstGeom prst="rect">
            <a:avLst/>
          </a:prstGeom>
          <a:noFill/>
        </p:spPr>
      </p:pic>
      <p:sp>
        <p:nvSpPr>
          <p:cNvPr id="6" name="コンテンツ プレースホルダー 3">
            <a:extLst>
              <a:ext uri="{FF2B5EF4-FFF2-40B4-BE49-F238E27FC236}">
                <a16:creationId xmlns:a16="http://schemas.microsoft.com/office/drawing/2014/main" id="{9C03EAF9-E2DE-2326-CC51-E077A1D0A1BD}"/>
              </a:ext>
            </a:extLst>
          </p:cNvPr>
          <p:cNvSpPr>
            <a:spLocks noGrp="1"/>
          </p:cNvSpPr>
          <p:nvPr>
            <p:ph sz="half" idx="2"/>
          </p:nvPr>
        </p:nvSpPr>
        <p:spPr>
          <a:xfrm>
            <a:off x="273823" y="1013520"/>
            <a:ext cx="5256580" cy="4176464"/>
          </a:xfrm>
        </p:spPr>
        <p:txBody>
          <a:bodyPr>
            <a:noAutofit/>
          </a:bodyPr>
          <a:lstStyle/>
          <a:p>
            <a:pPr marL="0" indent="0">
              <a:buNone/>
            </a:pPr>
            <a:r>
              <a:rPr lang="en-US" altLang="ja-SE" sz="1600" dirty="0">
                <a:solidFill>
                  <a:schemeClr val="tx1"/>
                </a:solidFill>
                <a:cs typeface="Arial" charset="0"/>
              </a:rPr>
              <a:t>The booster specifications are:</a:t>
            </a:r>
            <a:endParaRPr lang="en-US" altLang="ja-SE" sz="1600" b="1" dirty="0">
              <a:solidFill>
                <a:schemeClr val="tx1"/>
              </a:solidFill>
              <a:cs typeface="Arial" charset="0"/>
            </a:endParaRPr>
          </a:p>
          <a:p>
            <a:r>
              <a:rPr lang="en-US" altLang="ja-SE" sz="1600" b="1" dirty="0">
                <a:solidFill>
                  <a:schemeClr val="tx1"/>
                </a:solidFill>
                <a:cs typeface="Arial" charset="0"/>
              </a:rPr>
              <a:t>Bring the beam energy up 7 MeV:</a:t>
            </a:r>
          </a:p>
          <a:p>
            <a:pPr lvl="1"/>
            <a:r>
              <a:rPr lang="en-US" altLang="ja-SE" sz="1600" dirty="0">
                <a:solidFill>
                  <a:schemeClr val="tx1"/>
                </a:solidFill>
                <a:cs typeface="Arial" charset="0"/>
              </a:rPr>
              <a:t>x 4 single cell SRF cavities, Qo &gt; 3E+10 @ 10 MV/m</a:t>
            </a:r>
          </a:p>
          <a:p>
            <a:pPr lvl="1"/>
            <a:r>
              <a:rPr lang="en-US" altLang="ja-SE" sz="1600" dirty="0">
                <a:solidFill>
                  <a:schemeClr val="tx1"/>
                </a:solidFill>
                <a:cs typeface="Arial" charset="0"/>
              </a:rPr>
              <a:t>T= 2K (dynamic losses &lt; 5W /cavity)</a:t>
            </a:r>
          </a:p>
          <a:p>
            <a:pPr lvl="1"/>
            <a:r>
              <a:rPr lang="en-US" altLang="ja-SE" sz="1600" dirty="0">
                <a:solidFill>
                  <a:schemeClr val="tx1"/>
                </a:solidFill>
                <a:cs typeface="Arial" charset="0"/>
              </a:rPr>
              <a:t>F = 801.58 MHz</a:t>
            </a:r>
          </a:p>
          <a:p>
            <a:pPr lvl="1"/>
            <a:r>
              <a:rPr lang="en-US" altLang="ja-SE" sz="1600" dirty="0">
                <a:solidFill>
                  <a:schemeClr val="tx1"/>
                </a:solidFill>
                <a:cs typeface="Arial" charset="0"/>
              </a:rPr>
              <a:t>RF Power/cavity~40kW</a:t>
            </a:r>
          </a:p>
          <a:p>
            <a:pPr lvl="1"/>
            <a:r>
              <a:rPr lang="en-US" altLang="ja-SE" sz="1600" dirty="0">
                <a:solidFill>
                  <a:schemeClr val="tx1"/>
                </a:solidFill>
                <a:cs typeface="Arial" charset="0"/>
              </a:rPr>
              <a:t>No HOM couplers but absorbers needed (under discussion)</a:t>
            </a:r>
          </a:p>
          <a:p>
            <a:r>
              <a:rPr lang="en-US" altLang="ja-SE" sz="1600" b="1" dirty="0">
                <a:solidFill>
                  <a:schemeClr val="tx1"/>
                </a:solidFill>
                <a:cs typeface="Arial" charset="0"/>
              </a:rPr>
              <a:t>Adapt as much as possible the Linac cryomodule design to the booster requirements:</a:t>
            </a:r>
          </a:p>
          <a:p>
            <a:pPr lvl="1"/>
            <a:r>
              <a:rPr lang="en-US" altLang="ja-SE" sz="1600" dirty="0">
                <a:solidFill>
                  <a:schemeClr val="tx1"/>
                </a:solidFill>
                <a:cs typeface="Arial" charset="0"/>
              </a:rPr>
              <a:t>Same vacuum vessel type (same diameter, alignment supports, openings for accessibility, end-caps...)</a:t>
            </a:r>
          </a:p>
          <a:p>
            <a:pPr lvl="1"/>
            <a:r>
              <a:rPr lang="en-US" altLang="ja-SE" sz="1600" dirty="0">
                <a:solidFill>
                  <a:schemeClr val="tx1"/>
                </a:solidFill>
                <a:cs typeface="Arial" charset="0"/>
              </a:rPr>
              <a:t>Same cryogenic interface (jumper connection)</a:t>
            </a:r>
          </a:p>
          <a:p>
            <a:pPr lvl="1"/>
            <a:r>
              <a:rPr lang="en-US" altLang="ja-SE" sz="1600" dirty="0">
                <a:solidFill>
                  <a:schemeClr val="tx1"/>
                </a:solidFill>
                <a:cs typeface="Arial" charset="0"/>
              </a:rPr>
              <a:t>Same power couplers</a:t>
            </a:r>
          </a:p>
          <a:p>
            <a:pPr lvl="1"/>
            <a:r>
              <a:rPr lang="en-US" altLang="ja-SE" sz="1600" dirty="0">
                <a:solidFill>
                  <a:schemeClr val="tx1"/>
                </a:solidFill>
                <a:cs typeface="Arial" charset="0"/>
              </a:rPr>
              <a:t>Same interface to the RF network</a:t>
            </a:r>
          </a:p>
          <a:p>
            <a:pPr lvl="1"/>
            <a:r>
              <a:rPr lang="en-US" altLang="ja-SE" sz="1600" dirty="0">
                <a:solidFill>
                  <a:schemeClr val="tx1"/>
                </a:solidFill>
                <a:cs typeface="Arial" charset="0"/>
              </a:rPr>
              <a:t>Same tuning systems</a:t>
            </a:r>
          </a:p>
        </p:txBody>
      </p:sp>
    </p:spTree>
    <p:extLst>
      <p:ext uri="{BB962C8B-B14F-4D97-AF65-F5344CB8AC3E}">
        <p14:creationId xmlns:p14="http://schemas.microsoft.com/office/powerpoint/2010/main" val="752310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13/11/2025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17</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Booster single cell cavity </a:t>
            </a:r>
            <a:endParaRPr lang="en-GB" dirty="0">
              <a:solidFill>
                <a:schemeClr val="accent5">
                  <a:lumMod val="75000"/>
                </a:schemeClr>
              </a:solidFill>
              <a:latin typeface="+mn-lt"/>
            </a:endParaRPr>
          </a:p>
        </p:txBody>
      </p:sp>
      <p:sp>
        <p:nvSpPr>
          <p:cNvPr id="5" name="Espace réservé du pied de page 4">
            <a:extLst>
              <a:ext uri="{FF2B5EF4-FFF2-40B4-BE49-F238E27FC236}">
                <a16:creationId xmlns:a16="http://schemas.microsoft.com/office/drawing/2014/main" id="{828439B2-4B77-4E24-AAF8-2D9268120899}"/>
              </a:ext>
            </a:extLst>
          </p:cNvPr>
          <p:cNvSpPr>
            <a:spLocks noGrp="1"/>
          </p:cNvSpPr>
          <p:nvPr>
            <p:ph type="ftr" sz="quarter" idx="11"/>
          </p:nvPr>
        </p:nvSpPr>
        <p:spPr/>
        <p:txBody>
          <a:bodyPr/>
          <a:lstStyle/>
          <a:p>
            <a:r>
              <a:rPr lang="en-US"/>
              <a:t>SRF Frontiers Workshop</a:t>
            </a:r>
            <a:endParaRPr lang="fr-FR" dirty="0"/>
          </a:p>
        </p:txBody>
      </p:sp>
      <p:pic>
        <p:nvPicPr>
          <p:cNvPr id="6" name="Image 5">
            <a:extLst>
              <a:ext uri="{FF2B5EF4-FFF2-40B4-BE49-F238E27FC236}">
                <a16:creationId xmlns:a16="http://schemas.microsoft.com/office/drawing/2014/main" id="{1BA3107E-2321-D75C-F628-291B49FA8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pic>
        <p:nvPicPr>
          <p:cNvPr id="10" name="Image 9">
            <a:extLst>
              <a:ext uri="{FF2B5EF4-FFF2-40B4-BE49-F238E27FC236}">
                <a16:creationId xmlns:a16="http://schemas.microsoft.com/office/drawing/2014/main" id="{DAAD7A1E-EF38-D559-DBBA-1078981D1A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0523" y="2543880"/>
            <a:ext cx="1800000" cy="1710000"/>
          </a:xfrm>
          <a:prstGeom prst="rect">
            <a:avLst/>
          </a:prstGeom>
        </p:spPr>
      </p:pic>
      <p:pic>
        <p:nvPicPr>
          <p:cNvPr id="11" name="Image 10">
            <a:extLst>
              <a:ext uri="{FF2B5EF4-FFF2-40B4-BE49-F238E27FC236}">
                <a16:creationId xmlns:a16="http://schemas.microsoft.com/office/drawing/2014/main" id="{BF6C7859-C5F3-FC97-24DD-FF4A47DAB3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10723" y="797496"/>
            <a:ext cx="1800000" cy="1636367"/>
          </a:xfrm>
          <a:prstGeom prst="rect">
            <a:avLst/>
          </a:prstGeom>
        </p:spPr>
      </p:pic>
      <p:sp>
        <p:nvSpPr>
          <p:cNvPr id="4" name="コンテンツ プレースホルダー 3">
            <a:extLst>
              <a:ext uri="{FF2B5EF4-FFF2-40B4-BE49-F238E27FC236}">
                <a16:creationId xmlns:a16="http://schemas.microsoft.com/office/drawing/2014/main" id="{9048D7BB-0E8F-87AB-E3AF-A9A3F154FE36}"/>
              </a:ext>
            </a:extLst>
          </p:cNvPr>
          <p:cNvSpPr>
            <a:spLocks noGrp="1"/>
          </p:cNvSpPr>
          <p:nvPr>
            <p:ph sz="half" idx="2"/>
          </p:nvPr>
        </p:nvSpPr>
        <p:spPr>
          <a:xfrm>
            <a:off x="423759" y="1085528"/>
            <a:ext cx="5754716" cy="3312368"/>
          </a:xfrm>
        </p:spPr>
        <p:txBody>
          <a:bodyPr>
            <a:noAutofit/>
          </a:bodyPr>
          <a:lstStyle/>
          <a:p>
            <a:pPr marL="0" indent="0">
              <a:buNone/>
            </a:pPr>
            <a:r>
              <a:rPr lang="en-US" altLang="ja-SE" sz="1800" dirty="0">
                <a:solidFill>
                  <a:schemeClr val="tx1"/>
                </a:solidFill>
                <a:cs typeface="Arial" charset="0"/>
              </a:rPr>
              <a:t>We tried to standardize its design as much as possible </a:t>
            </a:r>
            <a:r>
              <a:rPr lang="en-US" altLang="ja-SE" sz="1800" dirty="0" err="1">
                <a:solidFill>
                  <a:schemeClr val="tx1"/>
                </a:solidFill>
                <a:cs typeface="Arial" charset="0"/>
              </a:rPr>
              <a:t>w.r.t</a:t>
            </a:r>
            <a:r>
              <a:rPr lang="en-US" altLang="ja-SE" sz="1800" dirty="0">
                <a:solidFill>
                  <a:schemeClr val="tx1"/>
                </a:solidFill>
                <a:cs typeface="Arial" charset="0"/>
              </a:rPr>
              <a:t> the 5-cell cavity design:</a:t>
            </a:r>
          </a:p>
          <a:p>
            <a:pPr marL="0" indent="0">
              <a:buNone/>
            </a:pPr>
            <a:endParaRPr lang="en-US" altLang="ja-SE" sz="1800" dirty="0">
              <a:solidFill>
                <a:schemeClr val="tx1"/>
              </a:solidFill>
              <a:cs typeface="Arial" charset="0"/>
            </a:endParaRPr>
          </a:p>
          <a:p>
            <a:pPr lvl="1">
              <a:buFont typeface="Wingdings" pitchFamily="2" charset="2"/>
              <a:buChar char="§"/>
            </a:pPr>
            <a:r>
              <a:rPr lang="en-US" altLang="ja-SE" sz="1800" dirty="0">
                <a:solidFill>
                  <a:schemeClr val="tx1"/>
                </a:solidFill>
                <a:cs typeface="Arial" charset="0"/>
              </a:rPr>
              <a:t>RF design from the 5-cell cavity</a:t>
            </a:r>
          </a:p>
          <a:p>
            <a:pPr lvl="1">
              <a:buFont typeface="Wingdings" pitchFamily="2" charset="2"/>
              <a:buChar char="§"/>
            </a:pPr>
            <a:r>
              <a:rPr lang="en-US" altLang="ja-SE" sz="1800" dirty="0">
                <a:solidFill>
                  <a:schemeClr val="tx1"/>
                </a:solidFill>
                <a:cs typeface="Arial" charset="0"/>
              </a:rPr>
              <a:t>Helium vessel made also of Titanium</a:t>
            </a:r>
          </a:p>
          <a:p>
            <a:pPr lvl="1">
              <a:buFont typeface="Wingdings" pitchFamily="2" charset="2"/>
              <a:buChar char="§"/>
            </a:pPr>
            <a:r>
              <a:rPr lang="en-US" altLang="ja-SE" sz="1800" dirty="0">
                <a:solidFill>
                  <a:schemeClr val="tx1"/>
                </a:solidFill>
                <a:cs typeface="Arial" charset="0"/>
              </a:rPr>
              <a:t>Same flanges</a:t>
            </a:r>
          </a:p>
          <a:p>
            <a:pPr lvl="1">
              <a:buFont typeface="Wingdings" pitchFamily="2" charset="2"/>
              <a:buChar char="§"/>
            </a:pPr>
            <a:r>
              <a:rPr lang="en-US" altLang="ja-SE" sz="1800" dirty="0">
                <a:solidFill>
                  <a:schemeClr val="tx1"/>
                </a:solidFill>
                <a:cs typeface="Arial" charset="0"/>
              </a:rPr>
              <a:t>Same coupler port aperture</a:t>
            </a:r>
          </a:p>
          <a:p>
            <a:pPr lvl="1">
              <a:buFont typeface="Wingdings" pitchFamily="2" charset="2"/>
              <a:buChar char="§"/>
            </a:pPr>
            <a:r>
              <a:rPr lang="en-US" altLang="ja-SE" sz="1800" dirty="0">
                <a:solidFill>
                  <a:schemeClr val="tx1"/>
                </a:solidFill>
                <a:cs typeface="Arial" charset="0"/>
              </a:rPr>
              <a:t>Same bellows </a:t>
            </a:r>
          </a:p>
          <a:p>
            <a:pPr lvl="1">
              <a:buFont typeface="Wingdings" pitchFamily="2" charset="2"/>
              <a:buChar char="§"/>
            </a:pPr>
            <a:r>
              <a:rPr lang="en-US" altLang="ja-SE" sz="1800" dirty="0">
                <a:solidFill>
                  <a:schemeClr val="tx1"/>
                </a:solidFill>
                <a:cs typeface="Arial" charset="0"/>
              </a:rPr>
              <a:t>Same tuning system</a:t>
            </a:r>
          </a:p>
          <a:p>
            <a:pPr lvl="1">
              <a:buFont typeface="Wingdings" pitchFamily="2" charset="2"/>
              <a:buChar char="§"/>
            </a:pPr>
            <a:r>
              <a:rPr lang="en-US" altLang="ja-SE" sz="1800" dirty="0">
                <a:solidFill>
                  <a:schemeClr val="tx1"/>
                </a:solidFill>
                <a:cs typeface="Arial" charset="0"/>
              </a:rPr>
              <a:t>... no HOM coupler port, but BLAs?</a:t>
            </a:r>
          </a:p>
          <a:p>
            <a:pPr marL="0" indent="0">
              <a:buNone/>
            </a:pPr>
            <a:endParaRPr lang="en-US" altLang="ja-SE" sz="1800" i="1" u="sng" dirty="0">
              <a:solidFill>
                <a:srgbClr val="CC0066"/>
              </a:solidFill>
              <a:cs typeface="Arial" charset="0"/>
              <a:sym typeface="Wingdings" panose="05000000000000000000" pitchFamily="2" charset="2"/>
            </a:endParaRPr>
          </a:p>
          <a:p>
            <a:pPr marL="0" indent="0">
              <a:buNone/>
            </a:pPr>
            <a:r>
              <a:rPr lang="en-US" altLang="ja-SE" sz="1800" dirty="0">
                <a:solidFill>
                  <a:schemeClr val="tx1"/>
                </a:solidFill>
                <a:cs typeface="Arial" charset="0"/>
                <a:sym typeface="Wingdings" panose="05000000000000000000" pitchFamily="2" charset="2"/>
              </a:rPr>
              <a:t> </a:t>
            </a:r>
            <a:endParaRPr lang="en-US" altLang="ja-SE" sz="1800" dirty="0">
              <a:solidFill>
                <a:schemeClr val="tx1"/>
              </a:solidFill>
              <a:cs typeface="Arial" charset="0"/>
            </a:endParaRPr>
          </a:p>
        </p:txBody>
      </p:sp>
      <p:sp>
        <p:nvSpPr>
          <p:cNvPr id="2" name="ZoneTexte 1">
            <a:extLst>
              <a:ext uri="{FF2B5EF4-FFF2-40B4-BE49-F238E27FC236}">
                <a16:creationId xmlns:a16="http://schemas.microsoft.com/office/drawing/2014/main" id="{5D29C77A-8F88-C0B9-23DB-80ADF3BDB048}"/>
              </a:ext>
            </a:extLst>
          </p:cNvPr>
          <p:cNvSpPr txBox="1"/>
          <p:nvPr/>
        </p:nvSpPr>
        <p:spPr>
          <a:xfrm>
            <a:off x="309112" y="4421703"/>
            <a:ext cx="7885587" cy="1200329"/>
          </a:xfrm>
          <a:prstGeom prst="rect">
            <a:avLst/>
          </a:prstGeom>
          <a:noFill/>
        </p:spPr>
        <p:txBody>
          <a:bodyPr wrap="square" rtlCol="0">
            <a:spAutoFit/>
          </a:bodyPr>
          <a:lstStyle/>
          <a:p>
            <a:pPr>
              <a:buFont typeface="Wingdings" pitchFamily="2" charset="2"/>
              <a:buChar char="à"/>
            </a:pPr>
            <a:r>
              <a:rPr lang="en-US" altLang="ja-SE" sz="1800" dirty="0">
                <a:latin typeface="+mn-lt"/>
                <a:sym typeface="Wingdings" panose="05000000000000000000" pitchFamily="2" charset="2"/>
              </a:rPr>
              <a:t> To be compatible with our vertical cryostat configuration for testing at 2K</a:t>
            </a:r>
          </a:p>
          <a:p>
            <a:pPr marL="0" indent="0">
              <a:buNone/>
            </a:pPr>
            <a:endParaRPr lang="en-US" altLang="ja-SE" sz="1800" dirty="0">
              <a:latin typeface="+mn-lt"/>
              <a:sym typeface="Wingdings" panose="05000000000000000000" pitchFamily="2" charset="2"/>
            </a:endParaRPr>
          </a:p>
          <a:p>
            <a:pPr marL="0" indent="0">
              <a:buNone/>
            </a:pPr>
            <a:r>
              <a:rPr lang="en-US" altLang="ja-SE" sz="1800" dirty="0">
                <a:latin typeface="+mn-lt"/>
                <a:sym typeface="Wingdings" panose="05000000000000000000" pitchFamily="2" charset="2"/>
              </a:rPr>
              <a:t>Simulations &amp; Injector design optimization studies were performed with different codes (OPAL and Astra)</a:t>
            </a:r>
          </a:p>
        </p:txBody>
      </p:sp>
      <p:pic>
        <p:nvPicPr>
          <p:cNvPr id="3" name="Image 2">
            <a:extLst>
              <a:ext uri="{FF2B5EF4-FFF2-40B4-BE49-F238E27FC236}">
                <a16:creationId xmlns:a16="http://schemas.microsoft.com/office/drawing/2014/main" id="{D8FCD585-4FA6-5449-510B-82A30F2C44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98963" y="1428663"/>
            <a:ext cx="1872000" cy="3617305"/>
          </a:xfrm>
          <a:prstGeom prst="rect">
            <a:avLst/>
          </a:prstGeom>
        </p:spPr>
      </p:pic>
      <p:sp>
        <p:nvSpPr>
          <p:cNvPr id="7" name="ZoneTexte 6">
            <a:extLst>
              <a:ext uri="{FF2B5EF4-FFF2-40B4-BE49-F238E27FC236}">
                <a16:creationId xmlns:a16="http://schemas.microsoft.com/office/drawing/2014/main" id="{C841DEC7-CAA6-F006-3241-2BD831B0BFDF}"/>
              </a:ext>
            </a:extLst>
          </p:cNvPr>
          <p:cNvSpPr txBox="1"/>
          <p:nvPr/>
        </p:nvSpPr>
        <p:spPr>
          <a:xfrm>
            <a:off x="8806394" y="5117976"/>
            <a:ext cx="1548545" cy="461665"/>
          </a:xfrm>
          <a:prstGeom prst="rect">
            <a:avLst/>
          </a:prstGeom>
          <a:noFill/>
        </p:spPr>
        <p:txBody>
          <a:bodyPr wrap="square" rtlCol="0">
            <a:spAutoFit/>
          </a:bodyPr>
          <a:lstStyle/>
          <a:p>
            <a:pPr algn="ctr"/>
            <a:r>
              <a:rPr lang="en-GB" sz="1200" noProof="0">
                <a:latin typeface="+mn-lt"/>
              </a:rPr>
              <a:t>PERLE 5-cell cavity in vertical cryostat </a:t>
            </a:r>
          </a:p>
        </p:txBody>
      </p:sp>
    </p:spTree>
    <p:extLst>
      <p:ext uri="{BB962C8B-B14F-4D97-AF65-F5344CB8AC3E}">
        <p14:creationId xmlns:p14="http://schemas.microsoft.com/office/powerpoint/2010/main" val="315221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DB493-8C93-3BF7-3E70-7D0F1375777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4092C6-BC50-6A2E-B214-EF9FCDF1084E}"/>
              </a:ext>
            </a:extLst>
          </p:cNvPr>
          <p:cNvSpPr>
            <a:spLocks noGrp="1"/>
          </p:cNvSpPr>
          <p:nvPr>
            <p:ph type="title"/>
          </p:nvPr>
        </p:nvSpPr>
        <p:spPr>
          <a:xfrm>
            <a:off x="1137915" y="149425"/>
            <a:ext cx="7992888" cy="432048"/>
          </a:xfrm>
        </p:spPr>
        <p:txBody>
          <a:bodyPr>
            <a:normAutofit/>
          </a:bodyPr>
          <a:lstStyle/>
          <a:p>
            <a:r>
              <a:rPr lang="en-GB" noProof="0">
                <a:solidFill>
                  <a:schemeClr val="accent1">
                    <a:lumMod val="75000"/>
                  </a:schemeClr>
                </a:solidFill>
                <a:latin typeface="+mn-lt"/>
              </a:rPr>
              <a:t>Other systems of the injector:</a:t>
            </a:r>
          </a:p>
        </p:txBody>
      </p:sp>
      <p:sp>
        <p:nvSpPr>
          <p:cNvPr id="3" name="Espace réservé de la date 2">
            <a:extLst>
              <a:ext uri="{FF2B5EF4-FFF2-40B4-BE49-F238E27FC236}">
                <a16:creationId xmlns:a16="http://schemas.microsoft.com/office/drawing/2014/main" id="{F7241CA9-04EA-15AD-7162-5C4D51F4EE4C}"/>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B8498BD1-B2D1-A784-6C79-2222E874C422}"/>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8A61B09F-E1EB-41D1-44C1-95FA9CC1E6C6}"/>
              </a:ext>
            </a:extLst>
          </p:cNvPr>
          <p:cNvSpPr>
            <a:spLocks noGrp="1"/>
          </p:cNvSpPr>
          <p:nvPr>
            <p:ph type="sldNum" sz="quarter" idx="12"/>
          </p:nvPr>
        </p:nvSpPr>
        <p:spPr/>
        <p:txBody>
          <a:bodyPr/>
          <a:lstStyle/>
          <a:p>
            <a:fld id="{77E71596-5F9D-49C5-9701-16B3CA54319D}" type="slidenum">
              <a:rPr lang="fr-FR" smtClean="0"/>
              <a:pPr/>
              <a:t>18</a:t>
            </a:fld>
            <a:endParaRPr lang="fr-FR"/>
          </a:p>
        </p:txBody>
      </p:sp>
      <p:pic>
        <p:nvPicPr>
          <p:cNvPr id="9" name="Image 8">
            <a:extLst>
              <a:ext uri="{FF2B5EF4-FFF2-40B4-BE49-F238E27FC236}">
                <a16:creationId xmlns:a16="http://schemas.microsoft.com/office/drawing/2014/main" id="{D2D818AB-5357-E599-9459-6EBF0D4E3553}"/>
              </a:ext>
            </a:extLst>
          </p:cNvPr>
          <p:cNvPicPr>
            <a:picLocks noChangeAspect="1"/>
          </p:cNvPicPr>
          <p:nvPr/>
        </p:nvPicPr>
        <p:blipFill>
          <a:blip r:embed="rId2"/>
          <a:stretch>
            <a:fillRect/>
          </a:stretch>
        </p:blipFill>
        <p:spPr>
          <a:xfrm>
            <a:off x="2794099" y="1217944"/>
            <a:ext cx="6323683" cy="3900032"/>
          </a:xfrm>
          <a:prstGeom prst="rect">
            <a:avLst/>
          </a:prstGeom>
        </p:spPr>
      </p:pic>
      <p:grpSp>
        <p:nvGrpSpPr>
          <p:cNvPr id="31" name="Groupe 30">
            <a:extLst>
              <a:ext uri="{FF2B5EF4-FFF2-40B4-BE49-F238E27FC236}">
                <a16:creationId xmlns:a16="http://schemas.microsoft.com/office/drawing/2014/main" id="{EA953C49-60A3-F5B2-0C69-BF7CA5B16C4E}"/>
              </a:ext>
            </a:extLst>
          </p:cNvPr>
          <p:cNvGrpSpPr/>
          <p:nvPr/>
        </p:nvGrpSpPr>
        <p:grpSpPr>
          <a:xfrm>
            <a:off x="5170363" y="3893840"/>
            <a:ext cx="5112568" cy="1840850"/>
            <a:chOff x="4594299" y="3893840"/>
            <a:chExt cx="5112568" cy="1840850"/>
          </a:xfrm>
        </p:grpSpPr>
        <p:sp>
          <p:nvSpPr>
            <p:cNvPr id="18" name="ZoneTexte 17">
              <a:extLst>
                <a:ext uri="{FF2B5EF4-FFF2-40B4-BE49-F238E27FC236}">
                  <a16:creationId xmlns:a16="http://schemas.microsoft.com/office/drawing/2014/main" id="{D9B1EFD2-621F-4DF0-D743-51EAF597FE97}"/>
                </a:ext>
              </a:extLst>
            </p:cNvPr>
            <p:cNvSpPr txBox="1"/>
            <p:nvPr/>
          </p:nvSpPr>
          <p:spPr>
            <a:xfrm>
              <a:off x="4594299" y="4903693"/>
              <a:ext cx="5112568" cy="830997"/>
            </a:xfrm>
            <a:prstGeom prst="rect">
              <a:avLst/>
            </a:prstGeom>
            <a:noFill/>
            <a:ln>
              <a:solidFill>
                <a:srgbClr val="CC0066"/>
              </a:solidFill>
            </a:ln>
          </p:spPr>
          <p:txBody>
            <a:bodyPr wrap="square" rtlCol="0">
              <a:spAutoFit/>
            </a:bodyPr>
            <a:lstStyle/>
            <a:p>
              <a:r>
                <a:rPr lang="en-GB" sz="1600" noProof="0" dirty="0">
                  <a:solidFill>
                    <a:srgbClr val="CC0066"/>
                  </a:solidFill>
                  <a:latin typeface="+mn-lt"/>
                </a:rPr>
                <a:t> </a:t>
              </a:r>
              <a:r>
                <a:rPr lang="en-GB" sz="1600" b="1" u="sng" dirty="0">
                  <a:solidFill>
                    <a:srgbClr val="CC0066"/>
                  </a:solidFill>
                  <a:latin typeface="+mn-lt"/>
                </a:rPr>
                <a:t>The</a:t>
              </a:r>
              <a:r>
                <a:rPr lang="en-GB" sz="1600" b="1" u="sng" noProof="0" dirty="0">
                  <a:solidFill>
                    <a:srgbClr val="CC0066"/>
                  </a:solidFill>
                  <a:latin typeface="+mn-lt"/>
                </a:rPr>
                <a:t> merger</a:t>
              </a:r>
              <a:r>
                <a:rPr lang="en-GB" sz="1600" noProof="0" dirty="0">
                  <a:solidFill>
                    <a:srgbClr val="CC0066"/>
                  </a:solidFill>
                  <a:latin typeface="+mn-lt"/>
                </a:rPr>
                <a:t>: </a:t>
              </a:r>
              <a:r>
                <a:rPr lang="en-GB" sz="1600" dirty="0">
                  <a:solidFill>
                    <a:srgbClr val="CC0066"/>
                  </a:solidFill>
                  <a:latin typeface="+mn-lt"/>
                </a:rPr>
                <a:t>Connecting the injector and the ERL loop, composed of optic elements (Dipoles, quads, steerers) and BPMs.</a:t>
              </a:r>
              <a:r>
                <a:rPr lang="en-GB" sz="1600" noProof="0" dirty="0">
                  <a:solidFill>
                    <a:srgbClr val="CC0066"/>
                  </a:solidFill>
                  <a:latin typeface="+mn-lt"/>
                </a:rPr>
                <a:t>  </a:t>
              </a:r>
            </a:p>
          </p:txBody>
        </p:sp>
        <p:cxnSp>
          <p:nvCxnSpPr>
            <p:cNvPr id="20" name="Connecteur droit avec flèche 19">
              <a:extLst>
                <a:ext uri="{FF2B5EF4-FFF2-40B4-BE49-F238E27FC236}">
                  <a16:creationId xmlns:a16="http://schemas.microsoft.com/office/drawing/2014/main" id="{FF0EFFD5-2D82-5885-8A53-5B0B63F59E53}"/>
                </a:ext>
              </a:extLst>
            </p:cNvPr>
            <p:cNvCxnSpPr>
              <a:cxnSpLocks/>
            </p:cNvCxnSpPr>
            <p:nvPr/>
          </p:nvCxnSpPr>
          <p:spPr>
            <a:xfrm flipV="1">
              <a:off x="5458395" y="3893840"/>
              <a:ext cx="576064" cy="947704"/>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3B18238C-2C9E-579E-B1A8-49AEDC7EEC82}"/>
              </a:ext>
            </a:extLst>
          </p:cNvPr>
          <p:cNvGrpSpPr/>
          <p:nvPr/>
        </p:nvGrpSpPr>
        <p:grpSpPr>
          <a:xfrm>
            <a:off x="4810323" y="725488"/>
            <a:ext cx="5760641" cy="2304256"/>
            <a:chOff x="4234259" y="725488"/>
            <a:chExt cx="5760641" cy="2304256"/>
          </a:xfrm>
        </p:grpSpPr>
        <p:cxnSp>
          <p:nvCxnSpPr>
            <p:cNvPr id="16" name="Connecteur droit avec flèche 15">
              <a:extLst>
                <a:ext uri="{FF2B5EF4-FFF2-40B4-BE49-F238E27FC236}">
                  <a16:creationId xmlns:a16="http://schemas.microsoft.com/office/drawing/2014/main" id="{2FE31559-2A7C-3941-B15E-3887A45FD9C8}"/>
                </a:ext>
              </a:extLst>
            </p:cNvPr>
            <p:cNvCxnSpPr>
              <a:cxnSpLocks/>
            </p:cNvCxnSpPr>
            <p:nvPr/>
          </p:nvCxnSpPr>
          <p:spPr>
            <a:xfrm flipH="1">
              <a:off x="4234259" y="1445568"/>
              <a:ext cx="1008112" cy="216024"/>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5BADC30-C61F-6881-3F72-47F7F85B5A45}"/>
                </a:ext>
              </a:extLst>
            </p:cNvPr>
            <p:cNvSpPr txBox="1"/>
            <p:nvPr/>
          </p:nvSpPr>
          <p:spPr>
            <a:xfrm>
              <a:off x="5386387" y="725488"/>
              <a:ext cx="4608513" cy="830997"/>
            </a:xfrm>
            <a:prstGeom prst="rect">
              <a:avLst/>
            </a:prstGeom>
            <a:noFill/>
            <a:ln>
              <a:solidFill>
                <a:srgbClr val="CC0066"/>
              </a:solidFill>
            </a:ln>
          </p:spPr>
          <p:txBody>
            <a:bodyPr wrap="square" rtlCol="0">
              <a:spAutoFit/>
            </a:bodyPr>
            <a:lstStyle/>
            <a:p>
              <a:r>
                <a:rPr lang="en-GB" sz="1600" b="1" u="sng" noProof="0" dirty="0">
                  <a:solidFill>
                    <a:srgbClr val="CC0066"/>
                  </a:solidFill>
                  <a:latin typeface="+mn-lt"/>
                </a:rPr>
                <a:t>The Diagnostic line</a:t>
              </a:r>
              <a:r>
                <a:rPr lang="en-GB" sz="1600" noProof="0" dirty="0">
                  <a:solidFill>
                    <a:srgbClr val="CC0066"/>
                  </a:solidFill>
                  <a:latin typeface="+mn-lt"/>
                </a:rPr>
                <a:t>: merroir symmetric </a:t>
              </a:r>
              <a:r>
                <a:rPr lang="en-GB" sz="1600" noProof="0" dirty="0" err="1">
                  <a:solidFill>
                    <a:srgbClr val="CC0066"/>
                  </a:solidFill>
                  <a:latin typeface="+mn-lt"/>
                </a:rPr>
                <a:t>w.r.t</a:t>
              </a:r>
              <a:r>
                <a:rPr lang="en-GB" sz="1600" noProof="0" dirty="0">
                  <a:solidFill>
                    <a:srgbClr val="CC0066"/>
                  </a:solidFill>
                  <a:latin typeface="+mn-lt"/>
                </a:rPr>
                <a:t> the merger, with the same optics, containing diagnostics to characterise the beam at the ERL loop entry. </a:t>
              </a:r>
            </a:p>
          </p:txBody>
        </p:sp>
        <p:cxnSp>
          <p:nvCxnSpPr>
            <p:cNvPr id="25" name="Connecteur droit avec flèche 24">
              <a:extLst>
                <a:ext uri="{FF2B5EF4-FFF2-40B4-BE49-F238E27FC236}">
                  <a16:creationId xmlns:a16="http://schemas.microsoft.com/office/drawing/2014/main" id="{5C264498-4F32-2C92-2E94-307D539916BE}"/>
                </a:ext>
              </a:extLst>
            </p:cNvPr>
            <p:cNvCxnSpPr>
              <a:cxnSpLocks/>
            </p:cNvCxnSpPr>
            <p:nvPr/>
          </p:nvCxnSpPr>
          <p:spPr>
            <a:xfrm>
              <a:off x="5242371" y="1445568"/>
              <a:ext cx="1008112" cy="1584176"/>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Connecteur droit avec flèche 31">
            <a:extLst>
              <a:ext uri="{FF2B5EF4-FFF2-40B4-BE49-F238E27FC236}">
                <a16:creationId xmlns:a16="http://schemas.microsoft.com/office/drawing/2014/main" id="{AB97FB91-2744-B67A-B82A-2B2812766BC4}"/>
              </a:ext>
            </a:extLst>
          </p:cNvPr>
          <p:cNvCxnSpPr>
            <a:cxnSpLocks/>
          </p:cNvCxnSpPr>
          <p:nvPr/>
        </p:nvCxnSpPr>
        <p:spPr>
          <a:xfrm>
            <a:off x="2794099" y="3677816"/>
            <a:ext cx="733101" cy="216024"/>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83CD986B-A8CF-AAF9-283E-2A276ADA56CD}"/>
              </a:ext>
            </a:extLst>
          </p:cNvPr>
          <p:cNvSpPr txBox="1"/>
          <p:nvPr/>
        </p:nvSpPr>
        <p:spPr>
          <a:xfrm>
            <a:off x="273819" y="3245768"/>
            <a:ext cx="2520280" cy="584775"/>
          </a:xfrm>
          <a:prstGeom prst="rect">
            <a:avLst/>
          </a:prstGeom>
          <a:noFill/>
          <a:ln>
            <a:solidFill>
              <a:srgbClr val="CC0066"/>
            </a:solidFill>
          </a:ln>
        </p:spPr>
        <p:txBody>
          <a:bodyPr wrap="square" rtlCol="0">
            <a:spAutoFit/>
          </a:bodyPr>
          <a:lstStyle/>
          <a:p>
            <a:r>
              <a:rPr lang="en-GB" sz="1600" b="1" u="sng" noProof="0" dirty="0">
                <a:solidFill>
                  <a:srgbClr val="CC0066"/>
                </a:solidFill>
                <a:latin typeface="+mn-lt"/>
              </a:rPr>
              <a:t>Beam Dump</a:t>
            </a:r>
            <a:r>
              <a:rPr lang="en-GB" sz="1600" noProof="0" dirty="0">
                <a:solidFill>
                  <a:srgbClr val="CC0066"/>
                </a:solidFill>
                <a:latin typeface="+mn-lt"/>
              </a:rPr>
              <a:t>: </a:t>
            </a:r>
            <a:r>
              <a:rPr lang="en-GB" sz="1600" dirty="0">
                <a:solidFill>
                  <a:srgbClr val="CC0066"/>
                </a:solidFill>
                <a:latin typeface="+mn-lt"/>
              </a:rPr>
              <a:t>for a</a:t>
            </a:r>
            <a:r>
              <a:rPr lang="en-GB" sz="1600" noProof="0" dirty="0">
                <a:solidFill>
                  <a:srgbClr val="CC0066"/>
                </a:solidFill>
                <a:latin typeface="+mn-lt"/>
              </a:rPr>
              <a:t> 7 MeV/ 20 mA </a:t>
            </a:r>
            <a:r>
              <a:rPr lang="en-GB" sz="1600" noProof="0" dirty="0">
                <a:solidFill>
                  <a:srgbClr val="CC0066"/>
                </a:solidFill>
                <a:latin typeface="+mn-lt"/>
                <a:sym typeface="Wingdings" pitchFamily="2" charset="2"/>
              </a:rPr>
              <a:t> 140 kW beam</a:t>
            </a:r>
            <a:endParaRPr lang="en-GB" sz="1600" noProof="0" dirty="0">
              <a:solidFill>
                <a:srgbClr val="CC0066"/>
              </a:solidFill>
              <a:latin typeface="+mn-lt"/>
            </a:endParaRPr>
          </a:p>
        </p:txBody>
      </p:sp>
      <p:pic>
        <p:nvPicPr>
          <p:cNvPr id="36" name="Image 35">
            <a:extLst>
              <a:ext uri="{FF2B5EF4-FFF2-40B4-BE49-F238E27FC236}">
                <a16:creationId xmlns:a16="http://schemas.microsoft.com/office/drawing/2014/main" id="{E43D7762-35AA-2B1D-6040-64C26B6E265F}"/>
              </a:ext>
            </a:extLst>
          </p:cNvPr>
          <p:cNvPicPr>
            <a:picLocks noChangeAspect="1"/>
          </p:cNvPicPr>
          <p:nvPr/>
        </p:nvPicPr>
        <p:blipFill>
          <a:blip r:embed="rId3"/>
          <a:stretch>
            <a:fillRect/>
          </a:stretch>
        </p:blipFill>
        <p:spPr>
          <a:xfrm>
            <a:off x="273819" y="4519210"/>
            <a:ext cx="3600000" cy="1030814"/>
          </a:xfrm>
          <a:prstGeom prst="rect">
            <a:avLst/>
          </a:prstGeom>
        </p:spPr>
      </p:pic>
      <p:sp>
        <p:nvSpPr>
          <p:cNvPr id="44" name="ZoneTexte 43">
            <a:extLst>
              <a:ext uri="{FF2B5EF4-FFF2-40B4-BE49-F238E27FC236}">
                <a16:creationId xmlns:a16="http://schemas.microsoft.com/office/drawing/2014/main" id="{4B1352E2-21BF-71CD-AE43-4B4AFE6559DF}"/>
              </a:ext>
            </a:extLst>
          </p:cNvPr>
          <p:cNvSpPr txBox="1"/>
          <p:nvPr/>
        </p:nvSpPr>
        <p:spPr>
          <a:xfrm>
            <a:off x="1353939" y="1229544"/>
            <a:ext cx="1359768" cy="338554"/>
          </a:xfrm>
          <a:prstGeom prst="rect">
            <a:avLst/>
          </a:prstGeom>
          <a:noFill/>
          <a:ln>
            <a:solidFill>
              <a:srgbClr val="CC0066"/>
            </a:solidFill>
          </a:ln>
        </p:spPr>
        <p:txBody>
          <a:bodyPr wrap="square" rtlCol="0">
            <a:spAutoFit/>
          </a:bodyPr>
          <a:lstStyle/>
          <a:p>
            <a:r>
              <a:rPr lang="en-GB" sz="1600" b="1" u="sng" dirty="0">
                <a:solidFill>
                  <a:srgbClr val="CC0066"/>
                </a:solidFill>
                <a:latin typeface="+mn-lt"/>
              </a:rPr>
              <a:t>Faraday cup</a:t>
            </a:r>
            <a:endParaRPr lang="en-GB" sz="1600" u="sng" noProof="0" dirty="0">
              <a:solidFill>
                <a:srgbClr val="CC0066"/>
              </a:solidFill>
              <a:latin typeface="+mn-lt"/>
            </a:endParaRPr>
          </a:p>
        </p:txBody>
      </p:sp>
      <p:cxnSp>
        <p:nvCxnSpPr>
          <p:cNvPr id="45" name="Connecteur droit avec flèche 44">
            <a:extLst>
              <a:ext uri="{FF2B5EF4-FFF2-40B4-BE49-F238E27FC236}">
                <a16:creationId xmlns:a16="http://schemas.microsoft.com/office/drawing/2014/main" id="{5A7E2581-B294-4B34-87A4-850AB10E304E}"/>
              </a:ext>
            </a:extLst>
          </p:cNvPr>
          <p:cNvCxnSpPr>
            <a:cxnSpLocks/>
            <a:stCxn id="44" idx="3"/>
          </p:cNvCxnSpPr>
          <p:nvPr/>
        </p:nvCxnSpPr>
        <p:spPr>
          <a:xfrm>
            <a:off x="2713707" y="1398821"/>
            <a:ext cx="643434" cy="432048"/>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5DB94FDE-D5B7-79D6-C1E0-4C956E593BAA}"/>
              </a:ext>
            </a:extLst>
          </p:cNvPr>
          <p:cNvCxnSpPr>
            <a:cxnSpLocks/>
            <a:stCxn id="35" idx="2"/>
            <a:endCxn id="36" idx="0"/>
          </p:cNvCxnSpPr>
          <p:nvPr/>
        </p:nvCxnSpPr>
        <p:spPr>
          <a:xfrm>
            <a:off x="1533959" y="3830543"/>
            <a:ext cx="539860" cy="688667"/>
          </a:xfrm>
          <a:prstGeom prst="straightConnector1">
            <a:avLst/>
          </a:prstGeom>
          <a:ln w="19050">
            <a:solidFill>
              <a:srgbClr val="CC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60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13/11/2025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19</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Linac cryomodule design</a:t>
            </a:r>
            <a:endParaRPr lang="en-GB" dirty="0">
              <a:solidFill>
                <a:schemeClr val="accent5">
                  <a:lumMod val="75000"/>
                </a:schemeClr>
              </a:solidFill>
              <a:latin typeface="+mn-lt"/>
            </a:endParaRPr>
          </a:p>
        </p:txBody>
      </p:sp>
      <p:pic>
        <p:nvPicPr>
          <p:cNvPr id="7" name="Image 6">
            <a:extLst>
              <a:ext uri="{FF2B5EF4-FFF2-40B4-BE49-F238E27FC236}">
                <a16:creationId xmlns:a16="http://schemas.microsoft.com/office/drawing/2014/main" id="{35671BFC-FFCD-19BA-0773-AFEEFA8C42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819" y="1517576"/>
            <a:ext cx="4582080" cy="2529129"/>
          </a:xfrm>
          <a:prstGeom prst="rect">
            <a:avLst/>
          </a:prstGeom>
        </p:spPr>
      </p:pic>
      <p:sp>
        <p:nvSpPr>
          <p:cNvPr id="12" name="ZoneTexte 11">
            <a:extLst>
              <a:ext uri="{FF2B5EF4-FFF2-40B4-BE49-F238E27FC236}">
                <a16:creationId xmlns:a16="http://schemas.microsoft.com/office/drawing/2014/main" id="{0E88F73F-4D58-1A77-C504-319F7D343C9E}"/>
              </a:ext>
            </a:extLst>
          </p:cNvPr>
          <p:cNvSpPr txBox="1"/>
          <p:nvPr/>
        </p:nvSpPr>
        <p:spPr>
          <a:xfrm>
            <a:off x="273819" y="758587"/>
            <a:ext cx="8101612" cy="830997"/>
          </a:xfrm>
          <a:prstGeom prst="rect">
            <a:avLst/>
          </a:prstGeom>
          <a:noFill/>
        </p:spPr>
        <p:txBody>
          <a:bodyPr wrap="square" rtlCol="0">
            <a:spAutoFit/>
          </a:bodyPr>
          <a:lstStyle/>
          <a:p>
            <a:pPr algn="just"/>
            <a:r>
              <a:rPr lang="en-GB" sz="1600" dirty="0">
                <a:latin typeface="+mn-lt"/>
              </a:rPr>
              <a:t>PERLE cryomodule is adapted from ESS design and will be optimised for efficient high current ERL operation. It will integrate the RF systems (SRF Cavities, HOM couplers &amp; absorbers, Fundamental Power Couplers) optimized and developed within the </a:t>
            </a:r>
            <a:r>
              <a:rPr lang="en-GB" sz="1600" b="1" dirty="0">
                <a:latin typeface="+mn-lt"/>
              </a:rPr>
              <a:t>European project ISAS</a:t>
            </a:r>
            <a:r>
              <a:rPr lang="en-GB" sz="1600" dirty="0">
                <a:latin typeface="+mn-lt"/>
              </a:rPr>
              <a:t>. </a:t>
            </a:r>
          </a:p>
        </p:txBody>
      </p:sp>
      <p:pic>
        <p:nvPicPr>
          <p:cNvPr id="1026" name="Picture 2">
            <a:extLst>
              <a:ext uri="{FF2B5EF4-FFF2-40B4-BE49-F238E27FC236}">
                <a16:creationId xmlns:a16="http://schemas.microsoft.com/office/drawing/2014/main" id="{2473A2E1-2690-0A7C-7C6B-7D8183499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8715" y="797496"/>
            <a:ext cx="2267540" cy="73695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BE804B18-733F-4B12-91DB-2E92D0612308}"/>
              </a:ext>
            </a:extLst>
          </p:cNvPr>
          <p:cNvSpPr>
            <a:spLocks noGrp="1"/>
          </p:cNvSpPr>
          <p:nvPr>
            <p:ph type="ftr" sz="quarter" idx="11"/>
          </p:nvPr>
        </p:nvSpPr>
        <p:spPr/>
        <p:txBody>
          <a:bodyPr/>
          <a:lstStyle/>
          <a:p>
            <a:r>
              <a:rPr lang="en-US">
                <a:latin typeface="+mn-lt"/>
              </a:rPr>
              <a:t>SRF Frontiers Workshop</a:t>
            </a:r>
            <a:endParaRPr lang="fr-FR" dirty="0">
              <a:latin typeface="+mn-lt"/>
            </a:endParaRPr>
          </a:p>
        </p:txBody>
      </p:sp>
      <p:sp>
        <p:nvSpPr>
          <p:cNvPr id="6" name="ZoneTexte 5">
            <a:extLst>
              <a:ext uri="{FF2B5EF4-FFF2-40B4-BE49-F238E27FC236}">
                <a16:creationId xmlns:a16="http://schemas.microsoft.com/office/drawing/2014/main" id="{E7362001-A38E-47E9-A206-DA79A55B8360}"/>
              </a:ext>
            </a:extLst>
          </p:cNvPr>
          <p:cNvSpPr txBox="1"/>
          <p:nvPr/>
        </p:nvSpPr>
        <p:spPr>
          <a:xfrm>
            <a:off x="2110785" y="3813121"/>
            <a:ext cx="3347610" cy="584775"/>
          </a:xfrm>
          <a:prstGeom prst="rect">
            <a:avLst/>
          </a:prstGeom>
          <a:noFill/>
        </p:spPr>
        <p:txBody>
          <a:bodyPr wrap="square" rtlCol="0">
            <a:spAutoFit/>
          </a:bodyPr>
          <a:lstStyle/>
          <a:p>
            <a:pPr algn="ctr"/>
            <a:r>
              <a:rPr lang="fr-FR" sz="1600" b="1" dirty="0">
                <a:solidFill>
                  <a:srgbClr val="C00000"/>
                </a:solidFill>
                <a:latin typeface="+mn-lt"/>
              </a:rPr>
              <a:t>ESS, CEA, CERN </a:t>
            </a:r>
            <a:r>
              <a:rPr lang="fr-FR" sz="1600" dirty="0">
                <a:solidFill>
                  <a:srgbClr val="C00000"/>
                </a:solidFill>
                <a:latin typeface="+mn-lt"/>
              </a:rPr>
              <a:t>and </a:t>
            </a:r>
            <a:r>
              <a:rPr lang="fr-FR" sz="1600" b="1" dirty="0">
                <a:solidFill>
                  <a:srgbClr val="C00000"/>
                </a:solidFill>
                <a:latin typeface="+mn-lt"/>
              </a:rPr>
              <a:t>INFN-LASA </a:t>
            </a:r>
          </a:p>
          <a:p>
            <a:pPr algn="ctr"/>
            <a:r>
              <a:rPr lang="fr-FR" sz="1600" dirty="0">
                <a:solidFill>
                  <a:srgbClr val="C00000"/>
                </a:solidFill>
                <a:latin typeface="+mn-lt"/>
              </a:rPr>
              <a:t>are </a:t>
            </a:r>
            <a:r>
              <a:rPr lang="fr-FR" sz="1600" dirty="0" err="1">
                <a:solidFill>
                  <a:srgbClr val="C00000"/>
                </a:solidFill>
                <a:latin typeface="+mn-lt"/>
              </a:rPr>
              <a:t>involved</a:t>
            </a:r>
            <a:r>
              <a:rPr lang="fr-FR" sz="1600" dirty="0">
                <a:solidFill>
                  <a:srgbClr val="C00000"/>
                </a:solidFill>
                <a:latin typeface="+mn-lt"/>
              </a:rPr>
              <a:t> in </a:t>
            </a:r>
            <a:r>
              <a:rPr lang="fr-FR" sz="1600" dirty="0" err="1">
                <a:solidFill>
                  <a:srgbClr val="C00000"/>
                </a:solidFill>
                <a:latin typeface="+mn-lt"/>
              </a:rPr>
              <a:t>this</a:t>
            </a:r>
            <a:r>
              <a:rPr lang="fr-FR" sz="1600" dirty="0">
                <a:solidFill>
                  <a:srgbClr val="C00000"/>
                </a:solidFill>
                <a:latin typeface="+mn-lt"/>
              </a:rPr>
              <a:t> </a:t>
            </a:r>
            <a:r>
              <a:rPr lang="fr-FR" sz="1600" dirty="0" err="1">
                <a:solidFill>
                  <a:srgbClr val="C00000"/>
                </a:solidFill>
                <a:latin typeface="+mn-lt"/>
              </a:rPr>
              <a:t>work</a:t>
            </a:r>
            <a:r>
              <a:rPr lang="fr-FR" sz="1600" dirty="0">
                <a:solidFill>
                  <a:srgbClr val="C00000"/>
                </a:solidFill>
                <a:latin typeface="+mn-lt"/>
              </a:rPr>
              <a:t> </a:t>
            </a:r>
          </a:p>
        </p:txBody>
      </p:sp>
      <p:pic>
        <p:nvPicPr>
          <p:cNvPr id="8" name="Image 7">
            <a:extLst>
              <a:ext uri="{FF2B5EF4-FFF2-40B4-BE49-F238E27FC236}">
                <a16:creationId xmlns:a16="http://schemas.microsoft.com/office/drawing/2014/main" id="{014841BC-1462-24EA-FA25-B576901FBB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10" name="コンテンツ プレースホルダー 3">
            <a:extLst>
              <a:ext uri="{FF2B5EF4-FFF2-40B4-BE49-F238E27FC236}">
                <a16:creationId xmlns:a16="http://schemas.microsoft.com/office/drawing/2014/main" id="{1B862D4B-77A5-4C6D-6574-FAFC302470DB}"/>
              </a:ext>
            </a:extLst>
          </p:cNvPr>
          <p:cNvSpPr>
            <a:spLocks noGrp="1"/>
          </p:cNvSpPr>
          <p:nvPr>
            <p:ph sz="half" idx="2"/>
          </p:nvPr>
        </p:nvSpPr>
        <p:spPr>
          <a:xfrm>
            <a:off x="5242371" y="1748885"/>
            <a:ext cx="5363884" cy="488771"/>
          </a:xfrm>
        </p:spPr>
        <p:txBody>
          <a:bodyPr>
            <a:noAutofit/>
          </a:bodyPr>
          <a:lstStyle/>
          <a:p>
            <a:pPr marL="0" indent="0">
              <a:buNone/>
            </a:pPr>
            <a:r>
              <a:rPr lang="en-US" altLang="ja-SE" sz="1600" dirty="0">
                <a:solidFill>
                  <a:schemeClr val="tx1"/>
                </a:solidFill>
                <a:cs typeface="Arial" charset="0"/>
              </a:rPr>
              <a:t>As In-kind contribution of ESS to </a:t>
            </a:r>
            <a:r>
              <a:rPr lang="en-US" altLang="ja-SE" sz="1600" dirty="0" err="1">
                <a:solidFill>
                  <a:schemeClr val="tx1"/>
                </a:solidFill>
                <a:cs typeface="Arial" charset="0"/>
              </a:rPr>
              <a:t>iSAS</a:t>
            </a:r>
            <a:r>
              <a:rPr lang="en-US" altLang="ja-SE" sz="1600" dirty="0">
                <a:solidFill>
                  <a:schemeClr val="tx1"/>
                </a:solidFill>
                <a:cs typeface="Arial" charset="0"/>
              </a:rPr>
              <a:t>, the cryomodule of the linac will reuse ESS medium beta prototype components:</a:t>
            </a:r>
          </a:p>
          <a:p>
            <a:pPr marL="0" indent="0">
              <a:buNone/>
            </a:pPr>
            <a:endParaRPr lang="en-US" altLang="ja-SE" sz="1600" dirty="0">
              <a:solidFill>
                <a:schemeClr val="tx1"/>
              </a:solidFill>
              <a:cs typeface="Arial" charset="0"/>
            </a:endParaRPr>
          </a:p>
          <a:p>
            <a:pPr marL="0" indent="0">
              <a:buNone/>
            </a:pPr>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marL="457200" lvl="1" indent="0">
              <a:buNone/>
            </a:pPr>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lvl="1"/>
            <a:endParaRPr lang="en-US" altLang="ja-SE" sz="1600" dirty="0">
              <a:solidFill>
                <a:schemeClr val="tx1"/>
              </a:solidFill>
              <a:cs typeface="Arial" charset="0"/>
            </a:endParaRPr>
          </a:p>
          <a:p>
            <a:pPr marL="0" indent="0">
              <a:buNone/>
            </a:pPr>
            <a:endParaRPr lang="en-US" altLang="ja-SE" sz="1600" dirty="0">
              <a:solidFill>
                <a:schemeClr val="tx1"/>
              </a:solidFill>
              <a:cs typeface="Arial" charset="0"/>
            </a:endParaRPr>
          </a:p>
          <a:p>
            <a:endParaRPr lang="en-US" altLang="ja-SE" sz="2000" dirty="0">
              <a:solidFill>
                <a:schemeClr val="tx1"/>
              </a:solidFill>
              <a:cs typeface="Arial" charset="0"/>
            </a:endParaRPr>
          </a:p>
        </p:txBody>
      </p:sp>
      <p:pic>
        <p:nvPicPr>
          <p:cNvPr id="11" name="Image 10">
            <a:extLst>
              <a:ext uri="{FF2B5EF4-FFF2-40B4-BE49-F238E27FC236}">
                <a16:creationId xmlns:a16="http://schemas.microsoft.com/office/drawing/2014/main" id="{C4437A16-E614-C2EE-6A35-9BABFFC665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89166" y="2348882"/>
            <a:ext cx="3314712" cy="1052712"/>
          </a:xfrm>
          <a:prstGeom prst="rect">
            <a:avLst/>
          </a:prstGeom>
        </p:spPr>
      </p:pic>
      <p:pic>
        <p:nvPicPr>
          <p:cNvPr id="14" name="Image 13">
            <a:extLst>
              <a:ext uri="{FF2B5EF4-FFF2-40B4-BE49-F238E27FC236}">
                <a16:creationId xmlns:a16="http://schemas.microsoft.com/office/drawing/2014/main" id="{54F9FCA6-9650-C0AA-75D8-F7648990A9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0523" y="3429608"/>
            <a:ext cx="1277034" cy="1184312"/>
          </a:xfrm>
          <a:prstGeom prst="rect">
            <a:avLst/>
          </a:prstGeom>
        </p:spPr>
      </p:pic>
      <p:pic>
        <p:nvPicPr>
          <p:cNvPr id="15" name="Image 14">
            <a:extLst>
              <a:ext uri="{FF2B5EF4-FFF2-40B4-BE49-F238E27FC236}">
                <a16:creationId xmlns:a16="http://schemas.microsoft.com/office/drawing/2014/main" id="{6AB35BA4-4558-2049-AFA6-94919BDB53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5668" y="3424122"/>
            <a:ext cx="1819310" cy="1184862"/>
          </a:xfrm>
          <a:prstGeom prst="rect">
            <a:avLst/>
          </a:prstGeom>
        </p:spPr>
      </p:pic>
      <p:sp>
        <p:nvSpPr>
          <p:cNvPr id="17" name="ZoneTexte 16">
            <a:extLst>
              <a:ext uri="{FF2B5EF4-FFF2-40B4-BE49-F238E27FC236}">
                <a16:creationId xmlns:a16="http://schemas.microsoft.com/office/drawing/2014/main" id="{7C224CBA-170C-0E1A-3721-521FC90FEAD0}"/>
              </a:ext>
            </a:extLst>
          </p:cNvPr>
          <p:cNvSpPr txBox="1"/>
          <p:nvPr/>
        </p:nvSpPr>
        <p:spPr>
          <a:xfrm>
            <a:off x="7114579" y="2957736"/>
            <a:ext cx="1800200" cy="353943"/>
          </a:xfrm>
          <a:prstGeom prst="rect">
            <a:avLst/>
          </a:prstGeom>
          <a:noFill/>
        </p:spPr>
        <p:txBody>
          <a:bodyPr wrap="square" rtlCol="0">
            <a:spAutoFit/>
          </a:bodyPr>
          <a:lstStyle/>
          <a:p>
            <a:pPr algn="ctr"/>
            <a:r>
              <a:rPr lang="en-GB" sz="1700" dirty="0">
                <a:solidFill>
                  <a:schemeClr val="bg1"/>
                </a:solidFill>
                <a:latin typeface="+mn-lt"/>
              </a:rPr>
              <a:t>Vacuum vessel</a:t>
            </a:r>
          </a:p>
        </p:txBody>
      </p:sp>
      <p:sp>
        <p:nvSpPr>
          <p:cNvPr id="18" name="ZoneTexte 17">
            <a:extLst>
              <a:ext uri="{FF2B5EF4-FFF2-40B4-BE49-F238E27FC236}">
                <a16:creationId xmlns:a16="http://schemas.microsoft.com/office/drawing/2014/main" id="{0BDFA548-7A92-FD94-62DD-75E66AAFCB90}"/>
              </a:ext>
            </a:extLst>
          </p:cNvPr>
          <p:cNvSpPr txBox="1"/>
          <p:nvPr/>
        </p:nvSpPr>
        <p:spPr>
          <a:xfrm>
            <a:off x="6687744" y="4275366"/>
            <a:ext cx="1277034" cy="353943"/>
          </a:xfrm>
          <a:prstGeom prst="rect">
            <a:avLst/>
          </a:prstGeom>
          <a:noFill/>
        </p:spPr>
        <p:txBody>
          <a:bodyPr wrap="square" rtlCol="0">
            <a:spAutoFit/>
          </a:bodyPr>
          <a:lstStyle/>
          <a:p>
            <a:r>
              <a:rPr lang="en-GB" sz="1700" dirty="0">
                <a:solidFill>
                  <a:schemeClr val="bg1"/>
                </a:solidFill>
                <a:latin typeface="+mn-lt"/>
              </a:rPr>
              <a:t>Spaceframe</a:t>
            </a:r>
          </a:p>
        </p:txBody>
      </p:sp>
      <p:sp>
        <p:nvSpPr>
          <p:cNvPr id="19" name="ZoneTexte 18">
            <a:extLst>
              <a:ext uri="{FF2B5EF4-FFF2-40B4-BE49-F238E27FC236}">
                <a16:creationId xmlns:a16="http://schemas.microsoft.com/office/drawing/2014/main" id="{F873907C-2BB5-6DCB-14C9-5419F5BD38D0}"/>
              </a:ext>
            </a:extLst>
          </p:cNvPr>
          <p:cNvSpPr txBox="1"/>
          <p:nvPr/>
        </p:nvSpPr>
        <p:spPr>
          <a:xfrm>
            <a:off x="8048750" y="4259977"/>
            <a:ext cx="1669224" cy="353943"/>
          </a:xfrm>
          <a:prstGeom prst="rect">
            <a:avLst/>
          </a:prstGeom>
          <a:noFill/>
        </p:spPr>
        <p:txBody>
          <a:bodyPr wrap="square" rtlCol="0">
            <a:spAutoFit/>
          </a:bodyPr>
          <a:lstStyle/>
          <a:p>
            <a:pPr algn="ctr"/>
            <a:r>
              <a:rPr lang="en-GB" sz="1700" dirty="0">
                <a:solidFill>
                  <a:schemeClr val="bg1"/>
                </a:solidFill>
                <a:latin typeface="+mn-lt"/>
              </a:rPr>
              <a:t>Thermal shield</a:t>
            </a:r>
          </a:p>
        </p:txBody>
      </p:sp>
      <p:sp>
        <p:nvSpPr>
          <p:cNvPr id="20" name="ZoneTexte 19">
            <a:extLst>
              <a:ext uri="{FF2B5EF4-FFF2-40B4-BE49-F238E27FC236}">
                <a16:creationId xmlns:a16="http://schemas.microsoft.com/office/drawing/2014/main" id="{F614F3C4-FA0F-8852-E884-4A9656F1687D}"/>
              </a:ext>
            </a:extLst>
          </p:cNvPr>
          <p:cNvSpPr txBox="1"/>
          <p:nvPr/>
        </p:nvSpPr>
        <p:spPr>
          <a:xfrm>
            <a:off x="201812" y="4613920"/>
            <a:ext cx="10188419" cy="1107996"/>
          </a:xfrm>
          <a:prstGeom prst="rect">
            <a:avLst/>
          </a:prstGeom>
          <a:noFill/>
        </p:spPr>
        <p:txBody>
          <a:bodyPr wrap="square" rtlCol="0">
            <a:spAutoFit/>
          </a:bodyPr>
          <a:lstStyle/>
          <a:p>
            <a:r>
              <a:rPr lang="en-US" altLang="ja-SE" sz="1800" dirty="0">
                <a:solidFill>
                  <a:schemeClr val="tx1"/>
                </a:solidFill>
                <a:latin typeface="+mn-lt"/>
                <a:cs typeface="Arial" charset="0"/>
              </a:rPr>
              <a:t>And will host new optimized components developed within the </a:t>
            </a:r>
            <a:r>
              <a:rPr lang="en-US" altLang="ja-SE" sz="1800" dirty="0" err="1">
                <a:solidFill>
                  <a:schemeClr val="tx1"/>
                </a:solidFill>
                <a:latin typeface="+mn-lt"/>
                <a:cs typeface="Arial" charset="0"/>
              </a:rPr>
              <a:t>iSAS</a:t>
            </a:r>
            <a:r>
              <a:rPr lang="en-US" altLang="ja-SE" sz="1800" dirty="0">
                <a:solidFill>
                  <a:schemeClr val="tx1"/>
                </a:solidFill>
                <a:latin typeface="+mn-lt"/>
                <a:cs typeface="Arial" charset="0"/>
              </a:rPr>
              <a:t> project</a:t>
            </a:r>
          </a:p>
          <a:p>
            <a:pPr marL="742950" lvl="1" indent="-285750">
              <a:buFont typeface="Wingdings" pitchFamily="2" charset="2"/>
              <a:buChar char="§"/>
            </a:pPr>
            <a:r>
              <a:rPr lang="en-US" altLang="ja-SE" sz="1600" dirty="0">
                <a:solidFill>
                  <a:schemeClr val="tx1"/>
                </a:solidFill>
                <a:latin typeface="+mn-lt"/>
                <a:cs typeface="Arial" charset="0"/>
              </a:rPr>
              <a:t>Cavity string (SRF cavities, RF couplers, Tuning systems, Beam Line Absorbers, HOM couplers...)</a:t>
            </a:r>
          </a:p>
          <a:p>
            <a:pPr marL="742950" lvl="1" indent="-285750">
              <a:buFont typeface="Wingdings" pitchFamily="2" charset="2"/>
              <a:buChar char="§"/>
            </a:pPr>
            <a:r>
              <a:rPr lang="en-US" altLang="ja-SE" sz="1600" dirty="0">
                <a:solidFill>
                  <a:schemeClr val="tx1"/>
                </a:solidFill>
                <a:latin typeface="+mn-lt"/>
                <a:cs typeface="Arial" charset="0"/>
              </a:rPr>
              <a:t>Magnetic shield</a:t>
            </a:r>
          </a:p>
          <a:p>
            <a:pPr marL="742950" lvl="1" indent="-285750">
              <a:buFont typeface="Wingdings" pitchFamily="2" charset="2"/>
              <a:buChar char="§"/>
            </a:pPr>
            <a:r>
              <a:rPr lang="en-US" altLang="ja-SE" sz="1600" dirty="0">
                <a:solidFill>
                  <a:schemeClr val="tx1"/>
                </a:solidFill>
                <a:latin typeface="+mn-lt"/>
                <a:cs typeface="Arial" charset="0"/>
              </a:rPr>
              <a:t>Cryogenics circuit...</a:t>
            </a:r>
          </a:p>
        </p:txBody>
      </p:sp>
    </p:spTree>
    <p:extLst>
      <p:ext uri="{BB962C8B-B14F-4D97-AF65-F5344CB8AC3E}">
        <p14:creationId xmlns:p14="http://schemas.microsoft.com/office/powerpoint/2010/main" val="39947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13/11/2025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SRF Frontiers Workshop</a:t>
            </a:r>
            <a:endParaRPr lang="fr-FR" dirty="0">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 - The global landscape  </a:t>
            </a:r>
            <a:endParaRPr lang="en-GB" dirty="0">
              <a:solidFill>
                <a:schemeClr val="accent5">
                  <a:lumMod val="75000"/>
                </a:schemeClr>
              </a:solidFill>
              <a:latin typeface="+mn-lt"/>
            </a:endParaRPr>
          </a:p>
        </p:txBody>
      </p:sp>
      <p:grpSp>
        <p:nvGrpSpPr>
          <p:cNvPr id="3" name="Groupe 2">
            <a:extLst>
              <a:ext uri="{FF2B5EF4-FFF2-40B4-BE49-F238E27FC236}">
                <a16:creationId xmlns:a16="http://schemas.microsoft.com/office/drawing/2014/main" id="{E416665B-EBF7-584F-41ED-9A9C61095E2A}"/>
              </a:ext>
            </a:extLst>
          </p:cNvPr>
          <p:cNvGrpSpPr/>
          <p:nvPr/>
        </p:nvGrpSpPr>
        <p:grpSpPr>
          <a:xfrm>
            <a:off x="3586187" y="869506"/>
            <a:ext cx="7014264" cy="4351962"/>
            <a:chOff x="285076" y="653480"/>
            <a:chExt cx="9321816" cy="5370379"/>
          </a:xfrm>
        </p:grpSpPr>
        <p:pic>
          <p:nvPicPr>
            <p:cNvPr id="2" name="Image 1">
              <a:extLst>
                <a:ext uri="{FF2B5EF4-FFF2-40B4-BE49-F238E27FC236}">
                  <a16:creationId xmlns:a16="http://schemas.microsoft.com/office/drawing/2014/main" id="{41B41D81-B4DE-5D33-3B2D-48800DE3B625}"/>
                </a:ext>
              </a:extLst>
            </p:cNvPr>
            <p:cNvPicPr>
              <a:picLocks noChangeAspect="1"/>
            </p:cNvPicPr>
            <p:nvPr/>
          </p:nvPicPr>
          <p:blipFill>
            <a:blip r:embed="rId2"/>
            <a:stretch>
              <a:fillRect/>
            </a:stretch>
          </p:blipFill>
          <p:spPr>
            <a:xfrm>
              <a:off x="1569963" y="653480"/>
              <a:ext cx="7455941" cy="4985386"/>
            </a:xfrm>
            <a:prstGeom prst="rect">
              <a:avLst/>
            </a:prstGeom>
          </p:spPr>
        </p:pic>
        <p:grpSp>
          <p:nvGrpSpPr>
            <p:cNvPr id="30" name="Group 25">
              <a:extLst>
                <a:ext uri="{FF2B5EF4-FFF2-40B4-BE49-F238E27FC236}">
                  <a16:creationId xmlns:a16="http://schemas.microsoft.com/office/drawing/2014/main" id="{9D8AFD7E-98E5-0589-E26B-D0E4A90B76AC}"/>
                </a:ext>
              </a:extLst>
            </p:cNvPr>
            <p:cNvGrpSpPr/>
            <p:nvPr/>
          </p:nvGrpSpPr>
          <p:grpSpPr>
            <a:xfrm>
              <a:off x="6696787" y="5261992"/>
              <a:ext cx="2875976" cy="388453"/>
              <a:chOff x="8232861" y="6407285"/>
              <a:chExt cx="2875976" cy="388453"/>
            </a:xfrm>
          </p:grpSpPr>
          <p:sp>
            <p:nvSpPr>
              <p:cNvPr id="31" name="TextBox 8">
                <a:extLst>
                  <a:ext uri="{FF2B5EF4-FFF2-40B4-BE49-F238E27FC236}">
                    <a16:creationId xmlns:a16="http://schemas.microsoft.com/office/drawing/2014/main" id="{CD3B7B90-96E1-0BB4-D84C-A41564F31190}"/>
                  </a:ext>
                </a:extLst>
              </p:cNvPr>
              <p:cNvSpPr txBox="1"/>
              <p:nvPr/>
            </p:nvSpPr>
            <p:spPr>
              <a:xfrm>
                <a:off x="8232861" y="6407285"/>
                <a:ext cx="2157061" cy="388453"/>
              </a:xfrm>
              <a:prstGeom prst="rect">
                <a:avLst/>
              </a:prstGeom>
              <a:noFill/>
            </p:spPr>
            <p:txBody>
              <a:bodyPr wrap="none" rtlCol="0">
                <a:spAutoFit/>
              </a:bodyPr>
              <a:lstStyle/>
              <a:p>
                <a:r>
                  <a:rPr lang="en-US" sz="1600" dirty="0">
                    <a:solidFill>
                      <a:srgbClr val="FF0000"/>
                    </a:solidFill>
                    <a:latin typeface="+mn-lt"/>
                  </a:rPr>
                  <a:t>Technology Limited</a:t>
                </a:r>
                <a:endParaRPr lang="en-US" sz="1600" baseline="-10000" dirty="0">
                  <a:solidFill>
                    <a:srgbClr val="FF0000"/>
                  </a:solidFill>
                  <a:latin typeface="+mn-lt"/>
                </a:endParaRPr>
              </a:p>
            </p:txBody>
          </p:sp>
          <p:cxnSp>
            <p:nvCxnSpPr>
              <p:cNvPr id="32" name="Straight Arrow Connector 24">
                <a:extLst>
                  <a:ext uri="{FF2B5EF4-FFF2-40B4-BE49-F238E27FC236}">
                    <a16:creationId xmlns:a16="http://schemas.microsoft.com/office/drawing/2014/main" id="{11F82F7E-BEB6-74FD-BFB4-A00791265DF8}"/>
                  </a:ext>
                </a:extLst>
              </p:cNvPr>
              <p:cNvCxnSpPr>
                <a:cxnSpLocks/>
              </p:cNvCxnSpPr>
              <p:nvPr/>
            </p:nvCxnSpPr>
            <p:spPr>
              <a:xfrm flipV="1">
                <a:off x="10529594" y="6593087"/>
                <a:ext cx="579243" cy="8423"/>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3" name="Group 26">
              <a:extLst>
                <a:ext uri="{FF2B5EF4-FFF2-40B4-BE49-F238E27FC236}">
                  <a16:creationId xmlns:a16="http://schemas.microsoft.com/office/drawing/2014/main" id="{FEA38229-1DFB-5DD1-03C1-AF1E82946DC1}"/>
                </a:ext>
              </a:extLst>
            </p:cNvPr>
            <p:cNvGrpSpPr/>
            <p:nvPr/>
          </p:nvGrpSpPr>
          <p:grpSpPr>
            <a:xfrm rot="16200000">
              <a:off x="8067925" y="2425809"/>
              <a:ext cx="2669891" cy="408042"/>
              <a:chOff x="8529892" y="6420368"/>
              <a:chExt cx="2669891" cy="408042"/>
            </a:xfrm>
          </p:grpSpPr>
          <p:sp>
            <p:nvSpPr>
              <p:cNvPr id="34" name="TextBox 27">
                <a:extLst>
                  <a:ext uri="{FF2B5EF4-FFF2-40B4-BE49-F238E27FC236}">
                    <a16:creationId xmlns:a16="http://schemas.microsoft.com/office/drawing/2014/main" id="{C3C7B051-592B-0C54-F316-098AC8531D5D}"/>
                  </a:ext>
                </a:extLst>
              </p:cNvPr>
              <p:cNvSpPr txBox="1"/>
              <p:nvPr/>
            </p:nvSpPr>
            <p:spPr>
              <a:xfrm rot="10800000">
                <a:off x="8529892" y="6420368"/>
                <a:ext cx="1741494" cy="408042"/>
              </a:xfrm>
              <a:prstGeom prst="rect">
                <a:avLst/>
              </a:prstGeom>
              <a:noFill/>
            </p:spPr>
            <p:txBody>
              <a:bodyPr wrap="none" rtlCol="0">
                <a:spAutoFit/>
              </a:bodyPr>
              <a:lstStyle/>
              <a:p>
                <a:r>
                  <a:rPr lang="en-US" sz="1600" dirty="0">
                    <a:solidFill>
                      <a:srgbClr val="FF0000"/>
                    </a:solidFill>
                    <a:latin typeface="+mn-lt"/>
                  </a:rPr>
                  <a:t>Funding Limited</a:t>
                </a:r>
                <a:endParaRPr lang="en-US" sz="1600" baseline="-10000" dirty="0">
                  <a:solidFill>
                    <a:srgbClr val="FF0000"/>
                  </a:solidFill>
                  <a:latin typeface="+mn-lt"/>
                </a:endParaRPr>
              </a:p>
            </p:txBody>
          </p:sp>
          <p:cxnSp>
            <p:nvCxnSpPr>
              <p:cNvPr id="35" name="Straight Arrow Connector 28">
                <a:extLst>
                  <a:ext uri="{FF2B5EF4-FFF2-40B4-BE49-F238E27FC236}">
                    <a16:creationId xmlns:a16="http://schemas.microsoft.com/office/drawing/2014/main" id="{329E067B-32B4-5211-061F-619FCFA090DE}"/>
                  </a:ext>
                </a:extLst>
              </p:cNvPr>
              <p:cNvCxnSpPr>
                <a:cxnSpLocks/>
              </p:cNvCxnSpPr>
              <p:nvPr/>
            </p:nvCxnSpPr>
            <p:spPr>
              <a:xfrm rot="5400000" flipV="1">
                <a:off x="10760037" y="6162092"/>
                <a:ext cx="0" cy="879492"/>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37" name="Arc 36">
              <a:extLst>
                <a:ext uri="{FF2B5EF4-FFF2-40B4-BE49-F238E27FC236}">
                  <a16:creationId xmlns:a16="http://schemas.microsoft.com/office/drawing/2014/main" id="{CBDA9607-5CDE-4125-48AB-EBAD39A91822}"/>
                </a:ext>
              </a:extLst>
            </p:cNvPr>
            <p:cNvSpPr/>
            <p:nvPr/>
          </p:nvSpPr>
          <p:spPr>
            <a:xfrm>
              <a:off x="489843" y="1226723"/>
              <a:ext cx="8290015" cy="4365849"/>
            </a:xfrm>
            <a:prstGeom prst="arc">
              <a:avLst>
                <a:gd name="adj1" fmla="val 16840556"/>
                <a:gd name="adj2" fmla="val 21084677"/>
              </a:avLst>
            </a:pr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8" name="Arc 37">
              <a:extLst>
                <a:ext uri="{FF2B5EF4-FFF2-40B4-BE49-F238E27FC236}">
                  <a16:creationId xmlns:a16="http://schemas.microsoft.com/office/drawing/2014/main" id="{D7CC1BDA-E934-6E36-E115-06BAED4967D2}"/>
                </a:ext>
              </a:extLst>
            </p:cNvPr>
            <p:cNvSpPr/>
            <p:nvPr/>
          </p:nvSpPr>
          <p:spPr>
            <a:xfrm>
              <a:off x="705866" y="2309664"/>
              <a:ext cx="7128793" cy="3312369"/>
            </a:xfrm>
            <a:prstGeom prst="arc">
              <a:avLst>
                <a:gd name="adj1" fmla="val 16288481"/>
                <a:gd name="adj2" fmla="val 9583"/>
              </a:avLst>
            </a:prstGeom>
            <a:ln w="31750">
              <a:solidFill>
                <a:srgbClr val="0070C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9" name="Arc 38">
              <a:extLst>
                <a:ext uri="{FF2B5EF4-FFF2-40B4-BE49-F238E27FC236}">
                  <a16:creationId xmlns:a16="http://schemas.microsoft.com/office/drawing/2014/main" id="{D113442C-C6DB-51BC-EC5F-A5C9279D1D3E}"/>
                </a:ext>
              </a:extLst>
            </p:cNvPr>
            <p:cNvSpPr/>
            <p:nvPr/>
          </p:nvSpPr>
          <p:spPr>
            <a:xfrm>
              <a:off x="285076" y="2813720"/>
              <a:ext cx="6973519" cy="3210139"/>
            </a:xfrm>
            <a:prstGeom prst="arc">
              <a:avLst>
                <a:gd name="adj1" fmla="val 16199999"/>
                <a:gd name="adj2" fmla="val 10202"/>
              </a:avLst>
            </a:prstGeom>
            <a:ln w="317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grpSp>
      <p:pic>
        <p:nvPicPr>
          <p:cNvPr id="4" name="Picture 6" descr="Diagram&#10;&#10;Description automatically generated">
            <a:extLst>
              <a:ext uri="{FF2B5EF4-FFF2-40B4-BE49-F238E27FC236}">
                <a16:creationId xmlns:a16="http://schemas.microsoft.com/office/drawing/2014/main" id="{2119E0A9-B5B8-1415-D5A7-00DEBF7D1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763" y="3677816"/>
            <a:ext cx="1389240" cy="1964590"/>
          </a:xfrm>
          <a:prstGeom prst="rect">
            <a:avLst/>
          </a:prstGeom>
        </p:spPr>
      </p:pic>
      <p:sp>
        <p:nvSpPr>
          <p:cNvPr id="5" name="ZoneTexte 4">
            <a:extLst>
              <a:ext uri="{FF2B5EF4-FFF2-40B4-BE49-F238E27FC236}">
                <a16:creationId xmlns:a16="http://schemas.microsoft.com/office/drawing/2014/main" id="{317044B4-1F4E-BBD7-ABEC-DA0E0E91EEB7}"/>
              </a:ext>
            </a:extLst>
          </p:cNvPr>
          <p:cNvSpPr txBox="1"/>
          <p:nvPr/>
        </p:nvSpPr>
        <p:spPr>
          <a:xfrm>
            <a:off x="191957" y="797496"/>
            <a:ext cx="4330334" cy="3093154"/>
          </a:xfrm>
          <a:prstGeom prst="rect">
            <a:avLst/>
          </a:prstGeom>
          <a:noFill/>
        </p:spPr>
        <p:txBody>
          <a:bodyPr wrap="square" rtlCol="0">
            <a:spAutoFit/>
          </a:bodyPr>
          <a:lstStyle/>
          <a:p>
            <a:pPr algn="just"/>
            <a:r>
              <a:rPr lang="en-US" sz="1500" dirty="0">
                <a:latin typeface="+mn-lt"/>
              </a:rPr>
              <a:t>ERLs were recognized as one of the five main axis of accelerators R&amp;D in support of the ESPP:</a:t>
            </a:r>
          </a:p>
          <a:p>
            <a:pPr algn="just"/>
            <a:endParaRPr lang="en-US" sz="1500" dirty="0">
              <a:latin typeface="+mn-lt"/>
            </a:endParaRPr>
          </a:p>
          <a:p>
            <a:pPr marL="787400" lvl="1" indent="-285750" algn="just">
              <a:buFont typeface="Courier New" panose="02070309020205020404" pitchFamily="49" charset="0"/>
              <a:buChar char="o"/>
            </a:pPr>
            <a:r>
              <a:rPr lang="en-GB" sz="1500" dirty="0">
                <a:latin typeface="+mn-lt"/>
              </a:rPr>
              <a:t>High-field magnets</a:t>
            </a:r>
          </a:p>
          <a:p>
            <a:pPr marL="787400" lvl="1" indent="-285750" algn="just">
              <a:buFont typeface="Courier New" panose="02070309020205020404" pitchFamily="49" charset="0"/>
              <a:buChar char="o"/>
            </a:pPr>
            <a:r>
              <a:rPr lang="en-GB" sz="1500" dirty="0">
                <a:latin typeface="+mn-lt"/>
              </a:rPr>
              <a:t>High-gradient RF structures &amp; systems</a:t>
            </a:r>
          </a:p>
          <a:p>
            <a:pPr marL="787400" lvl="1" indent="-285750" algn="just">
              <a:buFont typeface="Courier New" panose="02070309020205020404" pitchFamily="49" charset="0"/>
              <a:buChar char="o"/>
            </a:pPr>
            <a:r>
              <a:rPr lang="en-GB" sz="1500" dirty="0">
                <a:latin typeface="+mn-lt"/>
              </a:rPr>
              <a:t>High-gradient plasma laser accelerators</a:t>
            </a:r>
          </a:p>
          <a:p>
            <a:pPr marL="787400" lvl="1" indent="-285750" algn="just">
              <a:buFont typeface="Courier New" panose="02070309020205020404" pitchFamily="49" charset="0"/>
              <a:buChar char="o"/>
            </a:pPr>
            <a:r>
              <a:rPr lang="en-GB" sz="1500" dirty="0">
                <a:latin typeface="+mn-lt"/>
              </a:rPr>
              <a:t>Bright muon beams and muon colliders</a:t>
            </a:r>
          </a:p>
          <a:p>
            <a:pPr marL="787400" lvl="1" indent="-285750" algn="just">
              <a:buFont typeface="Courier New" panose="02070309020205020404" pitchFamily="49" charset="0"/>
              <a:buChar char="o"/>
            </a:pPr>
            <a:r>
              <a:rPr lang="en-GB" sz="1500" b="1" dirty="0">
                <a:latin typeface="+mn-lt"/>
              </a:rPr>
              <a:t>Energy Recovery Linacs</a:t>
            </a:r>
          </a:p>
          <a:p>
            <a:r>
              <a:rPr lang="en-US" sz="1500" dirty="0">
                <a:latin typeface="+mn-lt"/>
              </a:rPr>
              <a:t> </a:t>
            </a:r>
            <a:endParaRPr lang="en-US" sz="1500" b="1" dirty="0">
              <a:latin typeface="+mn-lt"/>
            </a:endParaRPr>
          </a:p>
          <a:p>
            <a:r>
              <a:rPr lang="en-US" sz="1500" dirty="0">
                <a:latin typeface="+mn-lt"/>
              </a:rPr>
              <a:t>Two projects: </a:t>
            </a:r>
            <a:r>
              <a:rPr lang="en-US" sz="1500" b="1" dirty="0">
                <a:latin typeface="+mn-lt"/>
              </a:rPr>
              <a:t>PERLE </a:t>
            </a:r>
            <a:r>
              <a:rPr lang="en-US" sz="1500" dirty="0">
                <a:latin typeface="+mn-lt"/>
              </a:rPr>
              <a:t>&amp;</a:t>
            </a:r>
            <a:r>
              <a:rPr lang="en-US" sz="1500" b="1" dirty="0">
                <a:latin typeface="+mn-lt"/>
              </a:rPr>
              <a:t> </a:t>
            </a:r>
            <a:r>
              <a:rPr lang="en-US" sz="1500" b="1" dirty="0" err="1">
                <a:latin typeface="+mn-lt"/>
              </a:rPr>
              <a:t>bERLinPro</a:t>
            </a:r>
            <a:r>
              <a:rPr lang="en-US" sz="1500" b="1" dirty="0">
                <a:latin typeface="+mn-lt"/>
              </a:rPr>
              <a:t> </a:t>
            </a:r>
            <a:r>
              <a:rPr lang="en-US" sz="1500" dirty="0">
                <a:latin typeface="+mn-lt"/>
              </a:rPr>
              <a:t>were recognized as "essential pillars of the ERL development," with milestones to be achieved by the next ESPP in 2026.</a:t>
            </a:r>
          </a:p>
          <a:p>
            <a:endParaRPr lang="fr-FR" sz="1500" b="1" dirty="0">
              <a:latin typeface="+mn-lt"/>
            </a:endParaRPr>
          </a:p>
        </p:txBody>
      </p:sp>
      <p:sp>
        <p:nvSpPr>
          <p:cNvPr id="10" name="ZoneTexte 9">
            <a:extLst>
              <a:ext uri="{FF2B5EF4-FFF2-40B4-BE49-F238E27FC236}">
                <a16:creationId xmlns:a16="http://schemas.microsoft.com/office/drawing/2014/main" id="{BC719B9C-51DE-6B0C-2EE2-385EAAE2A9D8}"/>
              </a:ext>
            </a:extLst>
          </p:cNvPr>
          <p:cNvSpPr txBox="1"/>
          <p:nvPr/>
        </p:nvSpPr>
        <p:spPr>
          <a:xfrm>
            <a:off x="1497955" y="5314255"/>
            <a:ext cx="7955922" cy="307777"/>
          </a:xfrm>
          <a:prstGeom prst="rect">
            <a:avLst/>
          </a:prstGeom>
          <a:noFill/>
        </p:spPr>
        <p:txBody>
          <a:bodyPr wrap="square" rtlCol="0">
            <a:spAutoFit/>
          </a:bodyPr>
          <a:lstStyle/>
          <a:p>
            <a:pPr algn="ctr"/>
            <a:r>
              <a:rPr lang="fr-FR" sz="1400" b="1" dirty="0">
                <a:latin typeface="+mn-lt"/>
              </a:rPr>
              <a:t>ESPP R&amp;D Accelerator Roadmap: </a:t>
            </a:r>
            <a:r>
              <a:rPr lang="fr-FR" sz="1400" dirty="0">
                <a:latin typeface="+mn-lt"/>
                <a:hlinkClick r:id="rId4"/>
              </a:rPr>
              <a:t>https://arxiv.org/ftp/arxiv/papers/2201/2201.07895.pdf</a:t>
            </a:r>
            <a:endParaRPr lang="fr-FR" sz="1400" dirty="0">
              <a:latin typeface="+mn-lt"/>
            </a:endParaRPr>
          </a:p>
        </p:txBody>
      </p:sp>
    </p:spTree>
    <p:extLst>
      <p:ext uri="{BB962C8B-B14F-4D97-AF65-F5344CB8AC3E}">
        <p14:creationId xmlns:p14="http://schemas.microsoft.com/office/powerpoint/2010/main" val="127050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13/11/2025</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20</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PERLE SRF cavity : reminder </a:t>
            </a:r>
            <a:endParaRPr lang="en-GB" dirty="0">
              <a:solidFill>
                <a:schemeClr val="accent5">
                  <a:lumMod val="75000"/>
                </a:schemeClr>
              </a:solidFill>
              <a:latin typeface="+mn-lt"/>
            </a:endParaRPr>
          </a:p>
        </p:txBody>
      </p:sp>
      <p:pic>
        <p:nvPicPr>
          <p:cNvPr id="19" name="Image 18">
            <a:extLst>
              <a:ext uri="{FF2B5EF4-FFF2-40B4-BE49-F238E27FC236}">
                <a16:creationId xmlns:a16="http://schemas.microsoft.com/office/drawing/2014/main" id="{9E43E200-541D-84B1-B09E-64F023B22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6440" y="3422638"/>
            <a:ext cx="3455068" cy="1925284"/>
          </a:xfrm>
          <a:prstGeom prst="rect">
            <a:avLst/>
          </a:prstGeom>
        </p:spPr>
      </p:pic>
      <p:sp>
        <p:nvSpPr>
          <p:cNvPr id="20" name="ZoneTexte 19">
            <a:extLst>
              <a:ext uri="{FF2B5EF4-FFF2-40B4-BE49-F238E27FC236}">
                <a16:creationId xmlns:a16="http://schemas.microsoft.com/office/drawing/2014/main" id="{E95C1AB7-4431-8302-FE0D-4E463317D42A}"/>
              </a:ext>
            </a:extLst>
          </p:cNvPr>
          <p:cNvSpPr txBox="1"/>
          <p:nvPr/>
        </p:nvSpPr>
        <p:spPr>
          <a:xfrm>
            <a:off x="1555367" y="4998621"/>
            <a:ext cx="3614996" cy="292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First Nb </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802 MHz </a:t>
            </a:r>
            <a:r>
              <a:rPr lang="en-GB" sz="1300" b="1" dirty="0">
                <a:solidFill>
                  <a:schemeClr val="bg1"/>
                </a:solidFill>
                <a:latin typeface="+mn-lt"/>
                <a:cs typeface="Arial" panose="020B0604020202020204" pitchFamily="34" charset="0"/>
              </a:rPr>
              <a:t>5</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-Cell</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cavity fabricated </a:t>
            </a:r>
            <a:r>
              <a:rPr lang="en-GB" sz="1300" b="1" dirty="0">
                <a:solidFill>
                  <a:schemeClr val="bg1"/>
                </a:solidFill>
                <a:latin typeface="+mn-lt"/>
                <a:cs typeface="Arial" panose="020B0604020202020204" pitchFamily="34" charset="0"/>
                <a:sym typeface="News Gothic MT"/>
              </a:rPr>
              <a:t>@</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JLAB </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 </a:t>
            </a:r>
          </a:p>
        </p:txBody>
      </p:sp>
      <p:grpSp>
        <p:nvGrpSpPr>
          <p:cNvPr id="14" name="Groupe 13">
            <a:extLst>
              <a:ext uri="{FF2B5EF4-FFF2-40B4-BE49-F238E27FC236}">
                <a16:creationId xmlns:a16="http://schemas.microsoft.com/office/drawing/2014/main" id="{F3BF8E5B-A45B-5771-20C2-5D6437A9DF5E}"/>
              </a:ext>
            </a:extLst>
          </p:cNvPr>
          <p:cNvGrpSpPr/>
          <p:nvPr/>
        </p:nvGrpSpPr>
        <p:grpSpPr>
          <a:xfrm>
            <a:off x="5274127" y="3480724"/>
            <a:ext cx="3783370" cy="1925284"/>
            <a:chOff x="5170363" y="3677816"/>
            <a:chExt cx="4392488" cy="1926493"/>
          </a:xfrm>
        </p:grpSpPr>
        <p:pic>
          <p:nvPicPr>
            <p:cNvPr id="6" name="Image 5">
              <a:extLst>
                <a:ext uri="{FF2B5EF4-FFF2-40B4-BE49-F238E27FC236}">
                  <a16:creationId xmlns:a16="http://schemas.microsoft.com/office/drawing/2014/main" id="{62B4AC3A-555A-228A-9FE2-1A2CA1074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0363" y="3677816"/>
              <a:ext cx="3528392" cy="1926493"/>
            </a:xfrm>
            <a:prstGeom prst="rect">
              <a:avLst/>
            </a:prstGeom>
          </p:spPr>
        </p:pic>
        <p:sp>
          <p:nvSpPr>
            <p:cNvPr id="46" name="Rectangle 45">
              <a:extLst>
                <a:ext uri="{FF2B5EF4-FFF2-40B4-BE49-F238E27FC236}">
                  <a16:creationId xmlns:a16="http://schemas.microsoft.com/office/drawing/2014/main" id="{69BD9679-E263-0DB2-18C3-EE3625752145}"/>
                </a:ext>
              </a:extLst>
            </p:cNvPr>
            <p:cNvSpPr/>
            <p:nvPr/>
          </p:nvSpPr>
          <p:spPr>
            <a:xfrm>
              <a:off x="7122920" y="4355434"/>
              <a:ext cx="288000" cy="1008000"/>
            </a:xfrm>
            <a:prstGeom prst="rect">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7" name="Rectangle 46">
              <a:extLst>
                <a:ext uri="{FF2B5EF4-FFF2-40B4-BE49-F238E27FC236}">
                  <a16:creationId xmlns:a16="http://schemas.microsoft.com/office/drawing/2014/main" id="{2AE4F29B-37A9-C4EE-D4D0-D40CAE14DE08}"/>
                </a:ext>
              </a:extLst>
            </p:cNvPr>
            <p:cNvSpPr/>
            <p:nvPr/>
          </p:nvSpPr>
          <p:spPr>
            <a:xfrm rot="16200000">
              <a:off x="6643640" y="4720133"/>
              <a:ext cx="1237163" cy="278602"/>
            </a:xfrm>
            <a:prstGeom prst="rect">
              <a:avLst/>
            </a:prstGeom>
          </p:spPr>
          <p:txBody>
            <a:bodyPr wrap="square">
              <a:spAutoFit/>
            </a:bodyPr>
            <a:lstStyle/>
            <a:p>
              <a:pPr algn="ctr">
                <a:lnSpc>
                  <a:spcPct val="150000"/>
                </a:lnSpc>
              </a:pPr>
              <a:r>
                <a:rPr lang="en-US" sz="900" dirty="0">
                  <a:solidFill>
                    <a:schemeClr val="accent6">
                      <a:lumMod val="50000"/>
                    </a:schemeClr>
                  </a:solidFill>
                  <a:latin typeface="+mn-lt"/>
                  <a:cs typeface="Arial" panose="020B0604020202020204" pitchFamily="34" charset="0"/>
                </a:rPr>
                <a:t>PERLE requirements</a:t>
              </a:r>
            </a:p>
          </p:txBody>
        </p:sp>
        <p:sp>
          <p:nvSpPr>
            <p:cNvPr id="48" name="ZoneTexte 47">
              <a:extLst>
                <a:ext uri="{FF2B5EF4-FFF2-40B4-BE49-F238E27FC236}">
                  <a16:creationId xmlns:a16="http://schemas.microsoft.com/office/drawing/2014/main" id="{66F875A3-DFEB-493D-4AFC-9F0656A4328F}"/>
                </a:ext>
              </a:extLst>
            </p:cNvPr>
            <p:cNvSpPr txBox="1"/>
            <p:nvPr/>
          </p:nvSpPr>
          <p:spPr>
            <a:xfrm>
              <a:off x="7690643" y="3821832"/>
              <a:ext cx="1872208" cy="299313"/>
            </a:xfrm>
            <a:prstGeom prst="rect">
              <a:avLst/>
            </a:prstGeom>
            <a:noFill/>
          </p:spPr>
          <p:txBody>
            <a:bodyPr wrap="square" rtlCol="0">
              <a:spAutoFit/>
            </a:bodyPr>
            <a:lstStyle/>
            <a:p>
              <a:pPr algn="ctr">
                <a:lnSpc>
                  <a:spcPct val="150000"/>
                </a:lnSpc>
              </a:pPr>
              <a:r>
                <a:rPr lang="en-GB" sz="1000" u="sng" dirty="0">
                  <a:solidFill>
                    <a:schemeClr val="accent1">
                      <a:lumMod val="75000"/>
                    </a:schemeClr>
                  </a:solidFill>
                  <a:latin typeface="+mn-lt"/>
                  <a:ea typeface="Arial" charset="0"/>
                  <a:cs typeface="Arial" panose="020B0604020202020204" pitchFamily="34" charset="0"/>
                </a:rPr>
                <a:t>Q</a:t>
              </a:r>
              <a:r>
                <a:rPr lang="en-GB" sz="1000" u="sng" baseline="-25000" dirty="0">
                  <a:solidFill>
                    <a:schemeClr val="accent1">
                      <a:lumMod val="75000"/>
                    </a:schemeClr>
                  </a:solidFill>
                  <a:latin typeface="+mn-lt"/>
                  <a:ea typeface="Arial" charset="0"/>
                  <a:cs typeface="Arial" panose="020B0604020202020204" pitchFamily="34" charset="0"/>
                </a:rPr>
                <a:t>0</a:t>
              </a:r>
              <a:r>
                <a:rPr lang="en-GB" sz="1000" u="sng" dirty="0">
                  <a:solidFill>
                    <a:schemeClr val="accent1">
                      <a:lumMod val="75000"/>
                    </a:schemeClr>
                  </a:solidFill>
                  <a:latin typeface="+mn-lt"/>
                  <a:ea typeface="Arial" charset="0"/>
                  <a:cs typeface="Arial" panose="020B0604020202020204" pitchFamily="34" charset="0"/>
                </a:rPr>
                <a:t> (2k)</a:t>
              </a:r>
              <a:r>
                <a:rPr lang="en-US" sz="1000" u="sng" dirty="0">
                  <a:solidFill>
                    <a:schemeClr val="accent1">
                      <a:lumMod val="75000"/>
                    </a:schemeClr>
                  </a:solidFill>
                  <a:latin typeface="+mn-lt"/>
                  <a:cs typeface="Arial" panose="020B0604020202020204" pitchFamily="34" charset="0"/>
                </a:rPr>
                <a:t> = 3 e10 @ ~27 MV/m</a:t>
              </a:r>
            </a:p>
          </p:txBody>
        </p:sp>
        <p:cxnSp>
          <p:nvCxnSpPr>
            <p:cNvPr id="49" name="Connecteur droit avec flèche 48">
              <a:extLst>
                <a:ext uri="{FF2B5EF4-FFF2-40B4-BE49-F238E27FC236}">
                  <a16:creationId xmlns:a16="http://schemas.microsoft.com/office/drawing/2014/main" id="{93955471-7C62-CC19-32AE-4F213F3F7931}"/>
                </a:ext>
              </a:extLst>
            </p:cNvPr>
            <p:cNvCxnSpPr>
              <a:cxnSpLocks/>
            </p:cNvCxnSpPr>
            <p:nvPr/>
          </p:nvCxnSpPr>
          <p:spPr>
            <a:xfrm flipH="1">
              <a:off x="7906667" y="4109864"/>
              <a:ext cx="72009" cy="13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F5A9029-A363-1DBB-0EA3-8F9A96768740}"/>
                </a:ext>
              </a:extLst>
            </p:cNvPr>
            <p:cNvSpPr txBox="1"/>
            <p:nvPr/>
          </p:nvSpPr>
          <p:spPr>
            <a:xfrm>
              <a:off x="7546627" y="4469904"/>
              <a:ext cx="1708027" cy="299313"/>
            </a:xfrm>
            <a:prstGeom prst="rect">
              <a:avLst/>
            </a:prstGeom>
            <a:noFill/>
          </p:spPr>
          <p:txBody>
            <a:bodyPr wrap="square" rtlCol="0">
              <a:spAutoFit/>
            </a:bodyPr>
            <a:lstStyle/>
            <a:p>
              <a:pPr algn="ctr">
                <a:lnSpc>
                  <a:spcPct val="150000"/>
                </a:lnSpc>
              </a:pPr>
              <a:r>
                <a:rPr lang="en-GB" sz="1000" u="sng" dirty="0">
                  <a:solidFill>
                    <a:srgbClr val="C00000"/>
                  </a:solidFill>
                  <a:latin typeface="+mn-lt"/>
                  <a:ea typeface="Arial" charset="0"/>
                  <a:cs typeface="Arial" charset="0"/>
                </a:rPr>
                <a:t>Quench @ </a:t>
              </a:r>
              <a:r>
                <a:rPr lang="en-GB" sz="1000" u="sng" dirty="0" err="1">
                  <a:solidFill>
                    <a:srgbClr val="C00000"/>
                  </a:solidFill>
                  <a:latin typeface="+mn-lt"/>
                  <a:ea typeface="Arial" charset="0"/>
                  <a:cs typeface="Arial" charset="0"/>
                </a:rPr>
                <a:t>E</a:t>
              </a:r>
              <a:r>
                <a:rPr lang="en-GB" sz="1000" u="sng" baseline="-25000" dirty="0" err="1">
                  <a:solidFill>
                    <a:srgbClr val="C00000"/>
                  </a:solidFill>
                  <a:latin typeface="+mn-lt"/>
                  <a:ea typeface="Arial" charset="0"/>
                  <a:cs typeface="Arial" charset="0"/>
                </a:rPr>
                <a:t>acc</a:t>
              </a:r>
              <a:r>
                <a:rPr lang="en-GB" sz="1000" u="sng" dirty="0">
                  <a:solidFill>
                    <a:srgbClr val="C00000"/>
                  </a:solidFill>
                  <a:latin typeface="+mn-lt"/>
                  <a:ea typeface="Arial" charset="0"/>
                  <a:cs typeface="Arial" charset="0"/>
                </a:rPr>
                <a:t> </a:t>
              </a:r>
              <a:r>
                <a:rPr lang="en-US" sz="1000" u="sng" dirty="0">
                  <a:solidFill>
                    <a:srgbClr val="C00000"/>
                  </a:solidFill>
                  <a:latin typeface="+mn-lt"/>
                </a:rPr>
                <a:t>~</a:t>
              </a:r>
              <a:r>
                <a:rPr lang="en-GB" sz="1000" u="sng" dirty="0">
                  <a:solidFill>
                    <a:srgbClr val="C00000"/>
                  </a:solidFill>
                  <a:latin typeface="+mn-lt"/>
                  <a:ea typeface="Arial" charset="0"/>
                  <a:cs typeface="Arial" charset="0"/>
                </a:rPr>
                <a:t> 30 MV/m</a:t>
              </a:r>
              <a:endParaRPr lang="en-US" sz="1000" u="sng" dirty="0">
                <a:solidFill>
                  <a:srgbClr val="C00000"/>
                </a:solidFill>
                <a:latin typeface="+mn-lt"/>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3C3B7857-AB56-05F6-917B-AB524D5FD684}"/>
                </a:ext>
              </a:extLst>
            </p:cNvPr>
            <p:cNvCxnSpPr>
              <a:cxnSpLocks/>
            </p:cNvCxnSpPr>
            <p:nvPr/>
          </p:nvCxnSpPr>
          <p:spPr>
            <a:xfrm flipV="1">
              <a:off x="8032200" y="4397896"/>
              <a:ext cx="126170" cy="1440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ZoneTexte 12">
            <a:extLst>
              <a:ext uri="{FF2B5EF4-FFF2-40B4-BE49-F238E27FC236}">
                <a16:creationId xmlns:a16="http://schemas.microsoft.com/office/drawing/2014/main" id="{39FA92DF-FAA4-7872-8246-6015C12A4273}"/>
              </a:ext>
            </a:extLst>
          </p:cNvPr>
          <p:cNvSpPr txBox="1"/>
          <p:nvPr/>
        </p:nvSpPr>
        <p:spPr>
          <a:xfrm>
            <a:off x="57795" y="5406008"/>
            <a:ext cx="10714980" cy="307777"/>
          </a:xfrm>
          <a:prstGeom prst="rect">
            <a:avLst/>
          </a:prstGeom>
          <a:noFill/>
        </p:spPr>
        <p:txBody>
          <a:bodyPr wrap="square" rtlCol="0">
            <a:spAutoFit/>
          </a:bodyPr>
          <a:lstStyle/>
          <a:p>
            <a:r>
              <a:rPr lang="en-GB" sz="1400" i="1" dirty="0">
                <a:solidFill>
                  <a:schemeClr val="accent1">
                    <a:lumMod val="75000"/>
                  </a:schemeClr>
                </a:solidFill>
                <a:latin typeface="+mn-lt"/>
              </a:rPr>
              <a:t>F. </a:t>
            </a:r>
            <a:r>
              <a:rPr lang="en-GB" sz="1400" i="1" dirty="0" err="1">
                <a:solidFill>
                  <a:schemeClr val="accent1">
                    <a:lumMod val="75000"/>
                  </a:schemeClr>
                </a:solidFill>
                <a:latin typeface="+mn-lt"/>
              </a:rPr>
              <a:t>Marhauser</a:t>
            </a:r>
            <a:r>
              <a:rPr lang="en-GB" sz="1400" i="1" dirty="0">
                <a:solidFill>
                  <a:schemeClr val="accent1">
                    <a:lumMod val="75000"/>
                  </a:schemeClr>
                </a:solidFill>
                <a:latin typeface="+mn-lt"/>
              </a:rPr>
              <a:t> et al. “802 MHz ERL cavity design and development”- IPAC2018 (Vancouver, BC, Canada)- </a:t>
            </a:r>
            <a:r>
              <a:rPr lang="fr-FR" sz="1400" i="1" dirty="0">
                <a:solidFill>
                  <a:schemeClr val="accent1">
                    <a:lumMod val="75000"/>
                  </a:schemeClr>
                </a:solidFill>
                <a:effectLst/>
                <a:latin typeface="+mn-lt"/>
              </a:rPr>
              <a:t>doi:10.18429/JACoW-IPAC2018-THPAL146</a:t>
            </a:r>
            <a:endParaRPr lang="en-GB" sz="1400" i="1" dirty="0">
              <a:solidFill>
                <a:schemeClr val="accent1">
                  <a:lumMod val="75000"/>
                </a:schemeClr>
              </a:solidFill>
              <a:latin typeface="+mn-lt"/>
            </a:endParaRPr>
          </a:p>
        </p:txBody>
      </p:sp>
      <p:sp>
        <p:nvSpPr>
          <p:cNvPr id="2" name="Espace réservé du pied de page 1">
            <a:extLst>
              <a:ext uri="{FF2B5EF4-FFF2-40B4-BE49-F238E27FC236}">
                <a16:creationId xmlns:a16="http://schemas.microsoft.com/office/drawing/2014/main" id="{B90400E8-AD43-467A-9DCF-5A1DDD7C713D}"/>
              </a:ext>
            </a:extLst>
          </p:cNvPr>
          <p:cNvSpPr>
            <a:spLocks noGrp="1"/>
          </p:cNvSpPr>
          <p:nvPr>
            <p:ph type="ftr" sz="quarter" idx="11"/>
          </p:nvPr>
        </p:nvSpPr>
        <p:spPr/>
        <p:txBody>
          <a:bodyPr/>
          <a:lstStyle/>
          <a:p>
            <a:r>
              <a:rPr lang="en-US"/>
              <a:t>SRF Frontiers Workshop</a:t>
            </a:r>
            <a:endParaRPr lang="fr-FR" dirty="0"/>
          </a:p>
        </p:txBody>
      </p:sp>
      <p:graphicFrame>
        <p:nvGraphicFramePr>
          <p:cNvPr id="22" name="Tableau 3">
            <a:extLst>
              <a:ext uri="{FF2B5EF4-FFF2-40B4-BE49-F238E27FC236}">
                <a16:creationId xmlns:a16="http://schemas.microsoft.com/office/drawing/2014/main" id="{37259FFF-A80D-4B6C-8F33-C13951E2607F}"/>
              </a:ext>
            </a:extLst>
          </p:cNvPr>
          <p:cNvGraphicFramePr>
            <a:graphicFrameLocks noGrp="1"/>
          </p:cNvGraphicFramePr>
          <p:nvPr>
            <p:extLst>
              <p:ext uri="{D42A27DB-BD31-4B8C-83A1-F6EECF244321}">
                <p14:modId xmlns:p14="http://schemas.microsoft.com/office/powerpoint/2010/main" val="145425970"/>
              </p:ext>
            </p:extLst>
          </p:nvPr>
        </p:nvGraphicFramePr>
        <p:xfrm>
          <a:off x="1512168" y="611421"/>
          <a:ext cx="7834659" cy="2657486"/>
        </p:xfrm>
        <a:graphic>
          <a:graphicData uri="http://schemas.openxmlformats.org/drawingml/2006/table">
            <a:tbl>
              <a:tblPr firstRow="1" bandRow="1">
                <a:tableStyleId>{85BE263C-DBD7-4A20-BB59-AAB30ACAA65A}</a:tableStyleId>
              </a:tblPr>
              <a:tblGrid>
                <a:gridCol w="1455008">
                  <a:extLst>
                    <a:ext uri="{9D8B030D-6E8A-4147-A177-3AD203B41FA5}">
                      <a16:colId xmlns:a16="http://schemas.microsoft.com/office/drawing/2014/main" val="3281643412"/>
                    </a:ext>
                  </a:extLst>
                </a:gridCol>
                <a:gridCol w="1566932">
                  <a:extLst>
                    <a:ext uri="{9D8B030D-6E8A-4147-A177-3AD203B41FA5}">
                      <a16:colId xmlns:a16="http://schemas.microsoft.com/office/drawing/2014/main" val="1088474138"/>
                    </a:ext>
                  </a:extLst>
                </a:gridCol>
                <a:gridCol w="1622894">
                  <a:extLst>
                    <a:ext uri="{9D8B030D-6E8A-4147-A177-3AD203B41FA5}">
                      <a16:colId xmlns:a16="http://schemas.microsoft.com/office/drawing/2014/main" val="3135848889"/>
                    </a:ext>
                  </a:extLst>
                </a:gridCol>
                <a:gridCol w="3189825">
                  <a:extLst>
                    <a:ext uri="{9D8B030D-6E8A-4147-A177-3AD203B41FA5}">
                      <a16:colId xmlns:a16="http://schemas.microsoft.com/office/drawing/2014/main" val="457124961"/>
                    </a:ext>
                  </a:extLst>
                </a:gridCol>
              </a:tblGrid>
              <a:tr h="534334">
                <a:tc>
                  <a:txBody>
                    <a:bodyPr/>
                    <a:lstStyle/>
                    <a:p>
                      <a:r>
                        <a:rPr lang="en-GB" sz="1500" dirty="0"/>
                        <a:t>PERLE Requirements</a:t>
                      </a:r>
                    </a:p>
                  </a:txBody>
                  <a:tcPr/>
                </a:tc>
                <a:tc>
                  <a:txBody>
                    <a:bodyPr/>
                    <a:lstStyle/>
                    <a:p>
                      <a:r>
                        <a:rPr lang="en-GB" sz="1500" dirty="0"/>
                        <a:t>Impacts</a:t>
                      </a:r>
                    </a:p>
                  </a:txBody>
                  <a:tcPr/>
                </a:tc>
                <a:tc>
                  <a:txBody>
                    <a:bodyPr/>
                    <a:lstStyle/>
                    <a:p>
                      <a:r>
                        <a:rPr lang="en-GB" sz="1500" dirty="0"/>
                        <a:t>Challenges </a:t>
                      </a:r>
                    </a:p>
                  </a:txBody>
                  <a:tcPr/>
                </a:tc>
                <a:tc>
                  <a:txBody>
                    <a:bodyPr/>
                    <a:lstStyle/>
                    <a:p>
                      <a:r>
                        <a:rPr lang="en-GB" sz="1500" dirty="0"/>
                        <a:t>Possible Solutions</a:t>
                      </a:r>
                    </a:p>
                  </a:txBody>
                  <a:tcPr/>
                </a:tc>
                <a:extLst>
                  <a:ext uri="{0D108BD9-81ED-4DB2-BD59-A6C34878D82A}">
                    <a16:rowId xmlns:a16="http://schemas.microsoft.com/office/drawing/2014/main" val="2619477746"/>
                  </a:ext>
                </a:extLst>
              </a:tr>
              <a:tr h="341006">
                <a:tc>
                  <a:txBody>
                    <a:bodyPr/>
                    <a:lstStyle/>
                    <a:p>
                      <a:r>
                        <a:rPr lang="en-GB" sz="1300" dirty="0"/>
                        <a:t>CW operation (RF)</a:t>
                      </a:r>
                    </a:p>
                  </a:txBody>
                  <a:tcPr/>
                </a:tc>
                <a:tc>
                  <a:txBody>
                    <a:bodyPr/>
                    <a:lstStyle/>
                    <a:p>
                      <a:r>
                        <a:rPr lang="en-GB" sz="1300" dirty="0"/>
                        <a:t>High dynamic losses</a:t>
                      </a:r>
                    </a:p>
                  </a:txBody>
                  <a:tcPr/>
                </a:tc>
                <a:tc>
                  <a:txBody>
                    <a:bodyPr/>
                    <a:lstStyle/>
                    <a:p>
                      <a:r>
                        <a:rPr lang="en-GB" sz="1300" dirty="0"/>
                        <a:t>The highest cavity Q</a:t>
                      </a:r>
                      <a:r>
                        <a:rPr lang="en-GB" sz="1300" baseline="-25000" dirty="0"/>
                        <a:t>0</a:t>
                      </a:r>
                      <a:r>
                        <a:rPr lang="en-GB" sz="1300" dirty="0"/>
                        <a:t> </a:t>
                      </a:r>
                    </a:p>
                  </a:txBody>
                  <a:tcPr/>
                </a:tc>
                <a:tc>
                  <a:txBody>
                    <a:bodyPr/>
                    <a:lstStyle/>
                    <a:p>
                      <a:r>
                        <a:rPr lang="en-GB" sz="1300" dirty="0"/>
                        <a:t>Cavity post-treatment (Doping, infusion…)</a:t>
                      </a:r>
                    </a:p>
                  </a:txBody>
                  <a:tcPr/>
                </a:tc>
                <a:extLst>
                  <a:ext uri="{0D108BD9-81ED-4DB2-BD59-A6C34878D82A}">
                    <a16:rowId xmlns:a16="http://schemas.microsoft.com/office/drawing/2014/main" val="1126070782"/>
                  </a:ext>
                </a:extLst>
              </a:tr>
              <a:tr h="860872">
                <a:tc>
                  <a:txBody>
                    <a:bodyPr/>
                    <a:lstStyle/>
                    <a:p>
                      <a:r>
                        <a:rPr lang="en-GB" sz="1300" dirty="0"/>
                        <a:t>High current operation </a:t>
                      </a:r>
                    </a:p>
                  </a:txBody>
                  <a:tcPr/>
                </a:tc>
                <a:tc>
                  <a:txBody>
                    <a:bodyPr/>
                    <a:lstStyle/>
                    <a:p>
                      <a:r>
                        <a:rPr lang="en-GB" sz="1300" dirty="0"/>
                        <a:t>High HOMs excitation</a:t>
                      </a:r>
                    </a:p>
                  </a:txBody>
                  <a:tcPr/>
                </a:tc>
                <a:tc>
                  <a:txBody>
                    <a:bodyPr/>
                    <a:lstStyle/>
                    <a:p>
                      <a:r>
                        <a:rPr lang="en-GB" sz="1300" dirty="0"/>
                        <a:t>Efficient HOMs extraction &amp; damping </a:t>
                      </a:r>
                    </a:p>
                  </a:txBody>
                  <a:tcPr/>
                </a:tc>
                <a:tc>
                  <a:txBody>
                    <a:bodyPr/>
                    <a:lstStyle/>
                    <a:p>
                      <a:r>
                        <a:rPr lang="en-GB" sz="1300" dirty="0"/>
                        <a:t>Act on cavity design: low frequency cavity choice (&lt; 1GHz), larger cavity aperture, fewer cells for the a given gradient, optimisation of end-cell design. </a:t>
                      </a:r>
                    </a:p>
                  </a:txBody>
                  <a:tcPr/>
                </a:tc>
                <a:extLst>
                  <a:ext uri="{0D108BD9-81ED-4DB2-BD59-A6C34878D82A}">
                    <a16:rowId xmlns:a16="http://schemas.microsoft.com/office/drawing/2014/main" val="3310976423"/>
                  </a:ext>
                </a:extLst>
              </a:tr>
              <a:tr h="860872">
                <a:tc>
                  <a:txBody>
                    <a:bodyPr/>
                    <a:lstStyle/>
                    <a:p>
                      <a:r>
                        <a:rPr lang="en-GB" sz="1300" dirty="0"/>
                        <a:t>Muti-bunches operation</a:t>
                      </a:r>
                    </a:p>
                  </a:txBody>
                  <a:tcPr/>
                </a:tc>
                <a:tc>
                  <a:txBody>
                    <a:bodyPr/>
                    <a:lstStyle/>
                    <a:p>
                      <a:r>
                        <a:rPr lang="en-GB" sz="1300" dirty="0"/>
                        <a:t>Increase beam instabilities</a:t>
                      </a:r>
                    </a:p>
                  </a:txBody>
                  <a:tcPr/>
                </a:tc>
                <a:tc>
                  <a:txBody>
                    <a:bodyPr/>
                    <a:lstStyle/>
                    <a:p>
                      <a:r>
                        <a:rPr lang="en-GB" sz="1300" dirty="0"/>
                        <a:t>The highest BBU threshold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dirty="0"/>
                        <a:t>Regular spacing of bunches: optimisation of the bunch filling pattern during Lattice design + BBU study after HOM optimisation (including collective effects).  </a:t>
                      </a:r>
                    </a:p>
                  </a:txBody>
                  <a:tcPr/>
                </a:tc>
                <a:extLst>
                  <a:ext uri="{0D108BD9-81ED-4DB2-BD59-A6C34878D82A}">
                    <a16:rowId xmlns:a16="http://schemas.microsoft.com/office/drawing/2014/main" val="1100769473"/>
                  </a:ext>
                </a:extLst>
              </a:tr>
            </a:tbl>
          </a:graphicData>
        </a:graphic>
      </p:graphicFrame>
      <p:sp>
        <p:nvSpPr>
          <p:cNvPr id="23" name="ZoneTexte 22">
            <a:extLst>
              <a:ext uri="{FF2B5EF4-FFF2-40B4-BE49-F238E27FC236}">
                <a16:creationId xmlns:a16="http://schemas.microsoft.com/office/drawing/2014/main" id="{E79991D3-8DBC-448A-B9F3-CF73ED736D91}"/>
              </a:ext>
            </a:extLst>
          </p:cNvPr>
          <p:cNvSpPr txBox="1"/>
          <p:nvPr/>
        </p:nvSpPr>
        <p:spPr>
          <a:xfrm>
            <a:off x="6754538" y="149424"/>
            <a:ext cx="3744417" cy="369332"/>
          </a:xfrm>
          <a:prstGeom prst="rect">
            <a:avLst/>
          </a:prstGeom>
          <a:noFill/>
        </p:spPr>
        <p:txBody>
          <a:bodyPr wrap="square" rtlCol="0">
            <a:spAutoFit/>
          </a:bodyPr>
          <a:lstStyle/>
          <a:p>
            <a:r>
              <a:rPr lang="en-GB" sz="1800" u="sng" dirty="0">
                <a:solidFill>
                  <a:srgbClr val="CC0066"/>
                </a:solidFill>
                <a:latin typeface="+mn-lt"/>
              </a:rPr>
              <a:t>Collaboration IJCLab-CERN and </a:t>
            </a:r>
            <a:r>
              <a:rPr lang="en-GB" sz="1800" u="sng" dirty="0" err="1">
                <a:solidFill>
                  <a:srgbClr val="CC0066"/>
                </a:solidFill>
                <a:latin typeface="+mn-lt"/>
              </a:rPr>
              <a:t>JLab</a:t>
            </a:r>
            <a:endParaRPr lang="en-GB" sz="1800" u="sng" dirty="0">
              <a:solidFill>
                <a:srgbClr val="CC0066"/>
              </a:solidFill>
              <a:latin typeface="+mn-lt"/>
            </a:endParaRPr>
          </a:p>
        </p:txBody>
      </p:sp>
      <p:pic>
        <p:nvPicPr>
          <p:cNvPr id="3" name="Image 2">
            <a:extLst>
              <a:ext uri="{FF2B5EF4-FFF2-40B4-BE49-F238E27FC236}">
                <a16:creationId xmlns:a16="http://schemas.microsoft.com/office/drawing/2014/main" id="{A0331220-0F61-E25F-30AC-B1C9449E02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173792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9474641-F8A6-C8B3-8C85-007F751B3C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1676" y="3461792"/>
            <a:ext cx="5381295" cy="2111066"/>
          </a:xfrm>
          <a:prstGeom prst="rect">
            <a:avLst/>
          </a:prstGeom>
        </p:spPr>
      </p:pic>
      <p:sp>
        <p:nvSpPr>
          <p:cNvPr id="2" name="Titre 1">
            <a:extLst>
              <a:ext uri="{FF2B5EF4-FFF2-40B4-BE49-F238E27FC236}">
                <a16:creationId xmlns:a16="http://schemas.microsoft.com/office/drawing/2014/main" id="{83ED37A6-3910-1E04-FFF1-1E44DB46EB71}"/>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SRF cavity : latest news</a:t>
            </a:r>
          </a:p>
        </p:txBody>
      </p:sp>
      <p:pic>
        <p:nvPicPr>
          <p:cNvPr id="4" name="Image 3">
            <a:extLst>
              <a:ext uri="{FF2B5EF4-FFF2-40B4-BE49-F238E27FC236}">
                <a16:creationId xmlns:a16="http://schemas.microsoft.com/office/drawing/2014/main" id="{D19A3F34-E199-94A8-EECC-D8A501E3EB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6979" y="1136048"/>
            <a:ext cx="3708000" cy="2109720"/>
          </a:xfrm>
          <a:prstGeom prst="rect">
            <a:avLst/>
          </a:prstGeom>
        </p:spPr>
      </p:pic>
      <p:sp>
        <p:nvSpPr>
          <p:cNvPr id="6" name="Espace réservé de la date 5">
            <a:extLst>
              <a:ext uri="{FF2B5EF4-FFF2-40B4-BE49-F238E27FC236}">
                <a16:creationId xmlns:a16="http://schemas.microsoft.com/office/drawing/2014/main" id="{0FB7C42C-2DB5-30F7-64D9-7FA6FE6BA52C}"/>
              </a:ext>
            </a:extLst>
          </p:cNvPr>
          <p:cNvSpPr>
            <a:spLocks noGrp="1"/>
          </p:cNvSpPr>
          <p:nvPr>
            <p:ph type="dt" sz="half" idx="10"/>
          </p:nvPr>
        </p:nvSpPr>
        <p:spPr/>
        <p:txBody>
          <a:bodyPr/>
          <a:lstStyle/>
          <a:p>
            <a:r>
              <a:rPr lang="fr-FR"/>
              <a:t>13/11/2025</a:t>
            </a:r>
            <a:endParaRPr lang="fr-FR" dirty="0"/>
          </a:p>
        </p:txBody>
      </p:sp>
      <p:sp>
        <p:nvSpPr>
          <p:cNvPr id="8" name="Espace réservé du numéro de diapositive 7">
            <a:extLst>
              <a:ext uri="{FF2B5EF4-FFF2-40B4-BE49-F238E27FC236}">
                <a16:creationId xmlns:a16="http://schemas.microsoft.com/office/drawing/2014/main" id="{74CCCB73-7FD4-9BDC-3C3A-34E1DB2B9697}"/>
              </a:ext>
            </a:extLst>
          </p:cNvPr>
          <p:cNvSpPr>
            <a:spLocks noGrp="1"/>
          </p:cNvSpPr>
          <p:nvPr>
            <p:ph type="sldNum" sz="quarter" idx="12"/>
          </p:nvPr>
        </p:nvSpPr>
        <p:spPr/>
        <p:txBody>
          <a:bodyPr/>
          <a:lstStyle/>
          <a:p>
            <a:fld id="{77E71596-5F9D-49C5-9701-16B3CA54319D}" type="slidenum">
              <a:rPr lang="fr-FR" smtClean="0"/>
              <a:pPr/>
              <a:t>21</a:t>
            </a:fld>
            <a:endParaRPr lang="fr-FR" dirty="0"/>
          </a:p>
        </p:txBody>
      </p:sp>
      <p:sp>
        <p:nvSpPr>
          <p:cNvPr id="7" name="Espace réservé du pied de page 6">
            <a:extLst>
              <a:ext uri="{FF2B5EF4-FFF2-40B4-BE49-F238E27FC236}">
                <a16:creationId xmlns:a16="http://schemas.microsoft.com/office/drawing/2014/main" id="{EB911E5C-441C-4B35-9FB5-1098AE38626D}"/>
              </a:ext>
            </a:extLst>
          </p:cNvPr>
          <p:cNvSpPr>
            <a:spLocks noGrp="1"/>
          </p:cNvSpPr>
          <p:nvPr>
            <p:ph type="ftr" sz="quarter" idx="11"/>
          </p:nvPr>
        </p:nvSpPr>
        <p:spPr/>
        <p:txBody>
          <a:bodyPr/>
          <a:lstStyle/>
          <a:p>
            <a:r>
              <a:rPr lang="en-US"/>
              <a:t>SRF Frontiers Workshop</a:t>
            </a:r>
            <a:endParaRPr lang="fr-FR" dirty="0"/>
          </a:p>
        </p:txBody>
      </p:sp>
      <p:pic>
        <p:nvPicPr>
          <p:cNvPr id="10" name="Image 9">
            <a:extLst>
              <a:ext uri="{FF2B5EF4-FFF2-40B4-BE49-F238E27FC236}">
                <a16:creationId xmlns:a16="http://schemas.microsoft.com/office/drawing/2014/main" id="{45901D48-2735-CB5F-BD6D-E576BD6721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13" name="コンテンツ プレースホルダー 3">
            <a:extLst>
              <a:ext uri="{FF2B5EF4-FFF2-40B4-BE49-F238E27FC236}">
                <a16:creationId xmlns:a16="http://schemas.microsoft.com/office/drawing/2014/main" id="{E40C58F9-3474-6971-B26D-0F052FC46A96}"/>
              </a:ext>
            </a:extLst>
          </p:cNvPr>
          <p:cNvSpPr>
            <a:spLocks noGrp="1"/>
          </p:cNvSpPr>
          <p:nvPr>
            <p:ph sz="half" idx="2"/>
          </p:nvPr>
        </p:nvSpPr>
        <p:spPr>
          <a:xfrm>
            <a:off x="129803" y="869504"/>
            <a:ext cx="8136904" cy="2892818"/>
          </a:xfrm>
        </p:spPr>
        <p:txBody>
          <a:bodyPr>
            <a:noAutofit/>
          </a:bodyPr>
          <a:lstStyle/>
          <a:p>
            <a:pPr marL="0" indent="0">
              <a:buNone/>
            </a:pPr>
            <a:r>
              <a:rPr lang="en-US" altLang="ja-SE" sz="1600" dirty="0">
                <a:solidFill>
                  <a:schemeClr val="tx1"/>
                </a:solidFill>
                <a:cs typeface="Arial" charset="0"/>
              </a:rPr>
              <a:t>With the results of the previous studies, we complete the design of the 5-Cell cavity by adapting and integrating:</a:t>
            </a:r>
          </a:p>
          <a:p>
            <a:pPr lvl="1">
              <a:buFont typeface="Wingdings" pitchFamily="2" charset="2"/>
              <a:buChar char="Ø"/>
            </a:pPr>
            <a:r>
              <a:rPr lang="en-US" altLang="ja-SE" sz="1600" dirty="0">
                <a:solidFill>
                  <a:schemeClr val="tx1"/>
                </a:solidFill>
                <a:cs typeface="Arial" charset="0"/>
                <a:sym typeface="Wingdings" panose="05000000000000000000" pitchFamily="2" charset="2"/>
              </a:rPr>
              <a:t>A helium jacket made of Titanium (including the beam pipes)</a:t>
            </a:r>
          </a:p>
          <a:p>
            <a:pPr lvl="1">
              <a:buFont typeface="Wingdings" pitchFamily="2" charset="2"/>
              <a:buChar char="Ø"/>
            </a:pPr>
            <a:r>
              <a:rPr lang="en-US" altLang="ja-SE" sz="1600" dirty="0">
                <a:solidFill>
                  <a:schemeClr val="tx1"/>
                </a:solidFill>
                <a:cs typeface="Arial" charset="0"/>
                <a:sym typeface="Wingdings" panose="05000000000000000000" pitchFamily="2" charset="2"/>
              </a:rPr>
              <a:t>4 HOM couplers and the FPC ports to the end-groups</a:t>
            </a:r>
          </a:p>
          <a:p>
            <a:pPr lvl="1">
              <a:buFont typeface="Wingdings" pitchFamily="2" charset="2"/>
              <a:buChar char="Ø"/>
            </a:pPr>
            <a:r>
              <a:rPr lang="en-US" altLang="ja-SE" sz="1600" dirty="0">
                <a:solidFill>
                  <a:schemeClr val="tx1"/>
                </a:solidFill>
                <a:cs typeface="Arial" charset="0"/>
                <a:sym typeface="Wingdings" panose="05000000000000000000" pitchFamily="2" charset="2"/>
              </a:rPr>
              <a:t>A “classical” tuning system as the one developed for the ESS Spoke cavities</a:t>
            </a:r>
          </a:p>
          <a:p>
            <a:pPr lvl="1">
              <a:buFont typeface="Wingdings" pitchFamily="2" charset="2"/>
              <a:buChar char="Ø"/>
            </a:pPr>
            <a:r>
              <a:rPr lang="en-US" altLang="ja-SE" sz="1600" dirty="0">
                <a:solidFill>
                  <a:schemeClr val="tx1"/>
                </a:solidFill>
                <a:cs typeface="Arial" charset="0"/>
                <a:sym typeface="Wingdings" panose="05000000000000000000" pitchFamily="2" charset="2"/>
              </a:rPr>
              <a:t>Cold BLAs between cavities (PhD just started in this thematic)</a:t>
            </a:r>
          </a:p>
          <a:p>
            <a:pPr lvl="1">
              <a:buFont typeface="Wingdings" pitchFamily="2" charset="2"/>
              <a:buChar char="Ø"/>
            </a:pPr>
            <a:r>
              <a:rPr lang="en-US" altLang="ja-SE" sz="1600" dirty="0">
                <a:solidFill>
                  <a:schemeClr val="tx1"/>
                </a:solidFill>
                <a:cs typeface="Arial" charset="0"/>
                <a:sym typeface="Wingdings" panose="05000000000000000000" pitchFamily="2" charset="2"/>
              </a:rPr>
              <a:t>A “cold” magnetic shield</a:t>
            </a:r>
          </a:p>
          <a:p>
            <a:pPr marL="0" indent="0">
              <a:buNone/>
            </a:pPr>
            <a:r>
              <a:rPr lang="en-GB" sz="1600" dirty="0">
                <a:solidFill>
                  <a:schemeClr val="tx1"/>
                </a:solidFill>
              </a:rPr>
              <a:t>A review meeting on the cavity post-production processes </a:t>
            </a:r>
            <a:r>
              <a:rPr lang="fr-FR" sz="1600" dirty="0" err="1">
                <a:solidFill>
                  <a:schemeClr val="tx1"/>
                </a:solidFill>
              </a:rPr>
              <a:t>recipes</a:t>
            </a:r>
            <a:r>
              <a:rPr lang="en-GB" sz="1600" dirty="0">
                <a:solidFill>
                  <a:schemeClr val="tx1"/>
                </a:solidFill>
              </a:rPr>
              <a:t> (EP, BCP, Mid-T baking…) was  organised last year with international experts.</a:t>
            </a:r>
          </a:p>
          <a:p>
            <a:pPr marL="0" indent="0">
              <a:buNone/>
            </a:pPr>
            <a:r>
              <a:rPr lang="en-GB" sz="1600" dirty="0">
                <a:solidFill>
                  <a:schemeClr val="tx1"/>
                </a:solidFill>
                <a:sym typeface="Wingdings" pitchFamily="2" charset="2"/>
              </a:rPr>
              <a:t> An R&amp;D program ongoing for recipe optimization (Coll. IJCLab, </a:t>
            </a:r>
            <a:r>
              <a:rPr lang="en-GB" sz="1600" dirty="0" err="1">
                <a:solidFill>
                  <a:schemeClr val="tx1"/>
                </a:solidFill>
                <a:sym typeface="Wingdings" pitchFamily="2" charset="2"/>
              </a:rPr>
              <a:t>Jlab</a:t>
            </a:r>
            <a:r>
              <a:rPr lang="en-GB" sz="1600" dirty="0">
                <a:solidFill>
                  <a:schemeClr val="tx1"/>
                </a:solidFill>
                <a:sym typeface="Wingdings" pitchFamily="2" charset="2"/>
              </a:rPr>
              <a:t>, Fermilab, CERN and KEK)</a:t>
            </a:r>
            <a:endParaRPr lang="en-GB" sz="1600" dirty="0">
              <a:solidFill>
                <a:schemeClr val="tx1"/>
              </a:solidFill>
            </a:endParaRPr>
          </a:p>
          <a:p>
            <a:pPr marL="0" indent="0">
              <a:buNone/>
            </a:pPr>
            <a:endParaRPr lang="en-US" altLang="ja-SE" sz="1600" dirty="0">
              <a:solidFill>
                <a:schemeClr val="tx1"/>
              </a:solidFill>
              <a:cs typeface="Arial" charset="0"/>
              <a:sym typeface="Wingdings" panose="05000000000000000000" pitchFamily="2" charset="2"/>
            </a:endParaRPr>
          </a:p>
        </p:txBody>
      </p:sp>
      <p:sp>
        <p:nvSpPr>
          <p:cNvPr id="3" name="ZoneTexte 2">
            <a:extLst>
              <a:ext uri="{FF2B5EF4-FFF2-40B4-BE49-F238E27FC236}">
                <a16:creationId xmlns:a16="http://schemas.microsoft.com/office/drawing/2014/main" id="{32B5F553-CC7C-57ED-65C5-F4A1C3B44EB0}"/>
              </a:ext>
            </a:extLst>
          </p:cNvPr>
          <p:cNvSpPr txBox="1"/>
          <p:nvPr/>
        </p:nvSpPr>
        <p:spPr>
          <a:xfrm>
            <a:off x="129803" y="3821832"/>
            <a:ext cx="4896544" cy="1077218"/>
          </a:xfrm>
          <a:prstGeom prst="rect">
            <a:avLst/>
          </a:prstGeom>
          <a:noFill/>
        </p:spPr>
        <p:txBody>
          <a:bodyPr wrap="square" rtlCol="0">
            <a:spAutoFit/>
          </a:bodyPr>
          <a:lstStyle/>
          <a:p>
            <a:pPr algn="just"/>
            <a:r>
              <a:rPr lang="en-GB" sz="1600" dirty="0">
                <a:solidFill>
                  <a:srgbClr val="CC0066"/>
                </a:solidFill>
                <a:latin typeface="+mn-lt"/>
                <a:sym typeface="Wingdings" pitchFamily="2" charset="2"/>
              </a:rPr>
              <a:t> </a:t>
            </a:r>
            <a:r>
              <a:rPr lang="en-GB" sz="1600" dirty="0">
                <a:solidFill>
                  <a:srgbClr val="CC0066"/>
                </a:solidFill>
                <a:latin typeface="+mn-lt"/>
              </a:rPr>
              <a:t>A call for tender for four 5-cell cavities was published last summer, offers received in September, analysed then the order was placed </a:t>
            </a:r>
            <a:r>
              <a:rPr lang="en-GB" sz="1600" b="1" u="sng" dirty="0">
                <a:solidFill>
                  <a:srgbClr val="CC0066"/>
                </a:solidFill>
                <a:latin typeface="+mn-lt"/>
              </a:rPr>
              <a:t>end of October 2025</a:t>
            </a:r>
            <a:r>
              <a:rPr lang="en-GB" sz="1600" dirty="0">
                <a:solidFill>
                  <a:srgbClr val="CC0066"/>
                </a:solidFill>
                <a:latin typeface="+mn-lt"/>
              </a:rPr>
              <a:t>.</a:t>
            </a:r>
            <a:endParaRPr lang="en-GB" sz="1600" b="1" dirty="0">
              <a:solidFill>
                <a:srgbClr val="CC0066"/>
              </a:solidFill>
              <a:latin typeface="+mn-lt"/>
            </a:endParaRPr>
          </a:p>
          <a:p>
            <a:pPr algn="just"/>
            <a:endParaRPr lang="en-GB" sz="1600" dirty="0">
              <a:latin typeface="+mn-lt"/>
            </a:endParaRPr>
          </a:p>
        </p:txBody>
      </p:sp>
      <p:sp>
        <p:nvSpPr>
          <p:cNvPr id="9" name="Rectangle 8">
            <a:extLst>
              <a:ext uri="{FF2B5EF4-FFF2-40B4-BE49-F238E27FC236}">
                <a16:creationId xmlns:a16="http://schemas.microsoft.com/office/drawing/2014/main" id="{88FD11A4-C971-37B8-F38B-E3E590E9820B}"/>
              </a:ext>
            </a:extLst>
          </p:cNvPr>
          <p:cNvSpPr/>
          <p:nvPr/>
        </p:nvSpPr>
        <p:spPr>
          <a:xfrm>
            <a:off x="129803" y="4757936"/>
            <a:ext cx="5040560" cy="830997"/>
          </a:xfrm>
          <a:prstGeom prst="rect">
            <a:avLst/>
          </a:prstGeom>
          <a:ln>
            <a:solidFill>
              <a:srgbClr val="CC0066"/>
            </a:solidFill>
          </a:ln>
        </p:spPr>
        <p:txBody>
          <a:bodyPr wrap="square">
            <a:spAutoFit/>
          </a:bodyPr>
          <a:lstStyle/>
          <a:p>
            <a:pPr algn="ctr"/>
            <a:r>
              <a:rPr lang="en-US" sz="1600" dirty="0">
                <a:latin typeface="+mn-lt"/>
              </a:rPr>
              <a:t>2 years to get the 4 cavities ready for clean room assembly </a:t>
            </a:r>
          </a:p>
          <a:p>
            <a:pPr algn="ctr"/>
            <a:r>
              <a:rPr lang="en-US" sz="1600" dirty="0">
                <a:latin typeface="+mn-lt"/>
              </a:rPr>
              <a:t>(NB: no spare cavity!) </a:t>
            </a:r>
          </a:p>
          <a:p>
            <a:pPr algn="ctr"/>
            <a:r>
              <a:rPr lang="en-US" altLang="ja-SE" sz="1600" b="1" dirty="0">
                <a:solidFill>
                  <a:srgbClr val="CC0066"/>
                </a:solidFill>
                <a:latin typeface="+mn-lt"/>
              </a:rPr>
              <a:t>Goal: High Qo &gt; 3 10</a:t>
            </a:r>
            <a:r>
              <a:rPr lang="en-US" altLang="ja-SE" sz="1600" b="1" baseline="30000" dirty="0">
                <a:solidFill>
                  <a:srgbClr val="CC0066"/>
                </a:solidFill>
                <a:latin typeface="+mn-lt"/>
              </a:rPr>
              <a:t>10</a:t>
            </a:r>
            <a:r>
              <a:rPr lang="en-US" altLang="ja-SE" sz="1600" b="1" dirty="0">
                <a:solidFill>
                  <a:srgbClr val="CC0066"/>
                </a:solidFill>
                <a:latin typeface="+mn-lt"/>
              </a:rPr>
              <a:t> (at 2K) @ Eacc=22 MV/m </a:t>
            </a:r>
            <a:endParaRPr lang="fr-FR" sz="1600" dirty="0">
              <a:solidFill>
                <a:srgbClr val="CC0066"/>
              </a:solidFill>
              <a:latin typeface="+mn-lt"/>
            </a:endParaRPr>
          </a:p>
        </p:txBody>
      </p:sp>
    </p:spTree>
    <p:extLst>
      <p:ext uri="{BB962C8B-B14F-4D97-AF65-F5344CB8AC3E}">
        <p14:creationId xmlns:p14="http://schemas.microsoft.com/office/powerpoint/2010/main" val="1908552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22</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Status of HOM studies : </a:t>
            </a:r>
            <a:endParaRPr lang="en-GB" dirty="0">
              <a:solidFill>
                <a:schemeClr val="accent5">
                  <a:lumMod val="75000"/>
                </a:schemeClr>
              </a:solidFill>
              <a:latin typeface="+mn-lt"/>
            </a:endParaRPr>
          </a:p>
        </p:txBody>
      </p:sp>
      <p:sp>
        <p:nvSpPr>
          <p:cNvPr id="2" name="Espace réservé de la date 1">
            <a:extLst>
              <a:ext uri="{FF2B5EF4-FFF2-40B4-BE49-F238E27FC236}">
                <a16:creationId xmlns:a16="http://schemas.microsoft.com/office/drawing/2014/main" id="{ABC1F04F-F353-CBF3-40BE-2574B303B879}"/>
              </a:ext>
            </a:extLst>
          </p:cNvPr>
          <p:cNvSpPr>
            <a:spLocks noGrp="1"/>
          </p:cNvSpPr>
          <p:nvPr>
            <p:ph type="dt" sz="half" idx="10"/>
          </p:nvPr>
        </p:nvSpPr>
        <p:spPr/>
        <p:txBody>
          <a:bodyPr/>
          <a:lstStyle/>
          <a:p>
            <a:r>
              <a:rPr lang="fr-FR"/>
              <a:t>13/11/2025</a:t>
            </a:r>
            <a:endParaRPr lang="fr-FR" dirty="0"/>
          </a:p>
        </p:txBody>
      </p:sp>
      <p:grpSp>
        <p:nvGrpSpPr>
          <p:cNvPr id="5" name="Group 125">
            <a:extLst>
              <a:ext uri="{FF2B5EF4-FFF2-40B4-BE49-F238E27FC236}">
                <a16:creationId xmlns:a16="http://schemas.microsoft.com/office/drawing/2014/main" id="{4A7430DB-BEF1-92F3-8DCF-FA97B3732E09}"/>
              </a:ext>
            </a:extLst>
          </p:cNvPr>
          <p:cNvGrpSpPr>
            <a:grpSpLocks noChangeAspect="1"/>
          </p:cNvGrpSpPr>
          <p:nvPr/>
        </p:nvGrpSpPr>
        <p:grpSpPr>
          <a:xfrm>
            <a:off x="705868" y="1038721"/>
            <a:ext cx="2234178" cy="1380823"/>
            <a:chOff x="2090055" y="641796"/>
            <a:chExt cx="8064448" cy="5127756"/>
          </a:xfrm>
          <a:solidFill>
            <a:schemeClr val="bg1"/>
          </a:solidFill>
        </p:grpSpPr>
        <p:pic>
          <p:nvPicPr>
            <p:cNvPr id="15" name="Picture 126">
              <a:extLst>
                <a:ext uri="{FF2B5EF4-FFF2-40B4-BE49-F238E27FC236}">
                  <a16:creationId xmlns:a16="http://schemas.microsoft.com/office/drawing/2014/main" id="{42591DAF-6481-F0B5-A01C-D70D888D6C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7477" y="641796"/>
              <a:ext cx="2202024" cy="5099763"/>
            </a:xfrm>
            <a:prstGeom prst="rect">
              <a:avLst/>
            </a:prstGeom>
            <a:grpFill/>
          </p:spPr>
        </p:pic>
        <p:pic>
          <p:nvPicPr>
            <p:cNvPr id="18" name="Picture 127">
              <a:extLst>
                <a:ext uri="{FF2B5EF4-FFF2-40B4-BE49-F238E27FC236}">
                  <a16:creationId xmlns:a16="http://schemas.microsoft.com/office/drawing/2014/main" id="{0F99C45F-F542-8719-E359-981CAECB3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0055" y="693699"/>
              <a:ext cx="1548882" cy="5075853"/>
            </a:xfrm>
            <a:prstGeom prst="rect">
              <a:avLst/>
            </a:prstGeom>
            <a:grpFill/>
          </p:spPr>
        </p:pic>
        <p:pic>
          <p:nvPicPr>
            <p:cNvPr id="19" name="Picture 128">
              <a:extLst>
                <a:ext uri="{FF2B5EF4-FFF2-40B4-BE49-F238E27FC236}">
                  <a16:creationId xmlns:a16="http://schemas.microsoft.com/office/drawing/2014/main" id="{CAF25E8F-DE6C-3246-CEF8-988A19B42E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0169" y="693699"/>
              <a:ext cx="3424334" cy="5075853"/>
            </a:xfrm>
            <a:prstGeom prst="rect">
              <a:avLst/>
            </a:prstGeom>
            <a:grpFill/>
          </p:spPr>
        </p:pic>
      </p:grpSp>
      <p:sp>
        <p:nvSpPr>
          <p:cNvPr id="20" name="Rectangle 19">
            <a:extLst>
              <a:ext uri="{FF2B5EF4-FFF2-40B4-BE49-F238E27FC236}">
                <a16:creationId xmlns:a16="http://schemas.microsoft.com/office/drawing/2014/main" id="{DFA85B7E-F6D0-4414-A224-1C7063A9B57C}"/>
              </a:ext>
            </a:extLst>
          </p:cNvPr>
          <p:cNvSpPr/>
          <p:nvPr/>
        </p:nvSpPr>
        <p:spPr>
          <a:xfrm>
            <a:off x="201812" y="674966"/>
            <a:ext cx="4392488" cy="338554"/>
          </a:xfrm>
          <a:prstGeom prst="rect">
            <a:avLst/>
          </a:prstGeom>
        </p:spPr>
        <p:txBody>
          <a:bodyPr wrap="square">
            <a:spAutoFit/>
          </a:bodyPr>
          <a:lstStyle/>
          <a:p>
            <a:pPr lvl="0"/>
            <a:r>
              <a:rPr lang="en-GB" sz="1600" b="1" dirty="0">
                <a:solidFill>
                  <a:srgbClr val="FF6700"/>
                </a:solidFill>
                <a:latin typeface="+mn-lt"/>
              </a:rPr>
              <a:t>HOM coupler optimization of 3 different designs</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2812B2A1-4344-7FA2-3103-87B1745D1B54}"/>
                  </a:ext>
                </a:extLst>
              </p:cNvPr>
              <p:cNvSpPr/>
              <p:nvPr/>
            </p:nvSpPr>
            <p:spPr>
              <a:xfrm>
                <a:off x="129803" y="2654838"/>
                <a:ext cx="10369153" cy="662938"/>
              </a:xfrm>
              <a:prstGeom prst="rect">
                <a:avLst/>
              </a:prstGeom>
            </p:spPr>
            <p:txBody>
              <a:bodyPr wrap="square">
                <a:spAutoFit/>
              </a:bodyPr>
              <a:lstStyle/>
              <a:p>
                <a:pPr marL="285750" indent="-285750" algn="just">
                  <a:buFont typeface="Arial" panose="020B0604020202020204" pitchFamily="34" charset="0"/>
                  <a:buChar char="•"/>
                </a:pPr>
                <a:r>
                  <a:rPr lang="en-US" sz="1200" dirty="0">
                    <a:latin typeface="+mn-lt"/>
                  </a:rPr>
                  <a:t>Couplers were geometrically optimized according to HOM spectrum (</a:t>
                </a:r>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𝑍</m:t>
                        </m:r>
                      </m:e>
                      <m:sub>
                        <m:r>
                          <a:rPr lang="fr-FR" sz="1200" i="1">
                            <a:latin typeface="Cambria Math" panose="02040503050406030204" pitchFamily="18" charset="0"/>
                          </a:rPr>
                          <m:t>||</m:t>
                        </m:r>
                      </m:sub>
                    </m:sSub>
                    <m:r>
                      <a:rPr lang="fr-FR" sz="1200" i="1">
                        <a:latin typeface="Cambria Math" panose="02040503050406030204" pitchFamily="18" charset="0"/>
                      </a:rPr>
                      <m:t> </m:t>
                    </m:r>
                  </m:oMath>
                </a14:m>
                <a:r>
                  <a:rPr lang="fr-FR" sz="1200" dirty="0">
                    <a:latin typeface="+mn-lt"/>
                  </a:rPr>
                  <a:t>and </a:t>
                </a:r>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𝑍</m:t>
                        </m:r>
                      </m:e>
                      <m:sub>
                        <m:r>
                          <a:rPr lang="fr-FR" sz="1200" i="1">
                            <a:latin typeface="Cambria Math" panose="02040503050406030204" pitchFamily="18" charset="0"/>
                            <a:ea typeface="Cambria Math" panose="02040503050406030204" pitchFamily="18" charset="0"/>
                          </a:rPr>
                          <m:t>⊥</m:t>
                        </m:r>
                      </m:sub>
                    </m:sSub>
                  </m:oMath>
                </a14:m>
                <a:r>
                  <a:rPr lang="en-US" sz="1200" dirty="0">
                    <a:latin typeface="+mn-lt"/>
                  </a:rPr>
                  <a:t>) &amp; S-parameters btw port 1 (beam pipe) &amp; port 2 (coupler output) were studied.</a:t>
                </a:r>
              </a:p>
              <a:p>
                <a:pPr marL="285750" indent="-285750" algn="just">
                  <a:buFont typeface="Arial" panose="020B0604020202020204" pitchFamily="34" charset="0"/>
                  <a:buChar char="•"/>
                </a:pPr>
                <a:r>
                  <a:rPr lang="en-US" sz="1200" dirty="0">
                    <a:latin typeface="+mn-lt"/>
                  </a:rPr>
                  <a:t>The hook coupler provides higher damping of the first two dipole passbands (TE111 and TM110)</a:t>
                </a:r>
              </a:p>
              <a:p>
                <a:pPr marL="285750" indent="-285750" algn="just">
                  <a:buFont typeface="Arial" panose="020B0604020202020204" pitchFamily="34" charset="0"/>
                  <a:buChar char="•"/>
                </a:pPr>
                <a:r>
                  <a:rPr lang="en-US" sz="1200" dirty="0">
                    <a:latin typeface="+mn-lt"/>
                  </a:rPr>
                  <a:t>The DQW coupler exhibits a better monopole coupling for TM010 mode than the probe design.</a:t>
                </a:r>
              </a:p>
            </p:txBody>
          </p:sp>
        </mc:Choice>
        <mc:Fallback xmlns="">
          <p:sp>
            <p:nvSpPr>
              <p:cNvPr id="22" name="Rectangle 21">
                <a:extLst>
                  <a:ext uri="{FF2B5EF4-FFF2-40B4-BE49-F238E27FC236}">
                    <a16:creationId xmlns:a16="http://schemas.microsoft.com/office/drawing/2014/main" id="{2812B2A1-4344-7FA2-3103-87B1745D1B54}"/>
                  </a:ext>
                </a:extLst>
              </p:cNvPr>
              <p:cNvSpPr>
                <a:spLocks noRot="1" noChangeAspect="1" noMove="1" noResize="1" noEditPoints="1" noAdjustHandles="1" noChangeArrowheads="1" noChangeShapeType="1" noTextEdit="1"/>
              </p:cNvSpPr>
              <p:nvPr/>
            </p:nvSpPr>
            <p:spPr>
              <a:xfrm>
                <a:off x="129803" y="2654838"/>
                <a:ext cx="10369153" cy="662938"/>
              </a:xfrm>
              <a:prstGeom prst="rect">
                <a:avLst/>
              </a:prstGeom>
              <a:blipFill>
                <a:blip r:embed="rId5"/>
                <a:stretch>
                  <a:fillRect t="-1887" b="-3774"/>
                </a:stretch>
              </a:blipFill>
            </p:spPr>
            <p:txBody>
              <a:bodyPr/>
              <a:lstStyle/>
              <a:p>
                <a:r>
                  <a:rPr lang="en-GB">
                    <a:noFill/>
                  </a:rPr>
                  <a:t> </a:t>
                </a:r>
              </a:p>
            </p:txBody>
          </p:sp>
        </mc:Fallback>
      </mc:AlternateContent>
      <p:sp>
        <p:nvSpPr>
          <p:cNvPr id="23" name="Rectangle 22">
            <a:extLst>
              <a:ext uri="{FF2B5EF4-FFF2-40B4-BE49-F238E27FC236}">
                <a16:creationId xmlns:a16="http://schemas.microsoft.com/office/drawing/2014/main" id="{9B79BAD0-91BD-84E5-A644-B35549154C5E}"/>
              </a:ext>
            </a:extLst>
          </p:cNvPr>
          <p:cNvSpPr/>
          <p:nvPr/>
        </p:nvSpPr>
        <p:spPr>
          <a:xfrm>
            <a:off x="201812" y="3245768"/>
            <a:ext cx="8424936" cy="338554"/>
          </a:xfrm>
          <a:prstGeom prst="rect">
            <a:avLst/>
          </a:prstGeom>
        </p:spPr>
        <p:txBody>
          <a:bodyPr wrap="square">
            <a:spAutoFit/>
          </a:bodyPr>
          <a:lstStyle/>
          <a:p>
            <a:pPr lvl="0"/>
            <a:r>
              <a:rPr lang="en-GB" sz="1600" b="1" dirty="0">
                <a:solidFill>
                  <a:srgbClr val="FF6700"/>
                </a:solidFill>
                <a:latin typeface="+mn-lt"/>
              </a:rPr>
              <a:t>Study of 2 damping schemes </a:t>
            </a:r>
            <a:r>
              <a:rPr lang="en-GB" sz="1600" b="1" u="sng" dirty="0">
                <a:solidFill>
                  <a:srgbClr val="FF6700"/>
                </a:solidFill>
                <a:latin typeface="+mn-lt"/>
              </a:rPr>
              <a:t>with 4 HOM couplers </a:t>
            </a:r>
            <a:r>
              <a:rPr lang="en-GB" sz="1600" b="1" dirty="0">
                <a:solidFill>
                  <a:srgbClr val="FF6700"/>
                </a:solidFill>
                <a:latin typeface="+mn-lt"/>
              </a:rPr>
              <a:t>(Especially for dipole HOM extraction)</a:t>
            </a:r>
          </a:p>
        </p:txBody>
      </p:sp>
      <p:sp>
        <p:nvSpPr>
          <p:cNvPr id="24" name="ZoneTexte 23">
            <a:extLst>
              <a:ext uri="{FF2B5EF4-FFF2-40B4-BE49-F238E27FC236}">
                <a16:creationId xmlns:a16="http://schemas.microsoft.com/office/drawing/2014/main" id="{4AFFCE47-0835-D411-7974-CC641F7BB95B}"/>
              </a:ext>
            </a:extLst>
          </p:cNvPr>
          <p:cNvSpPr txBox="1"/>
          <p:nvPr/>
        </p:nvSpPr>
        <p:spPr>
          <a:xfrm>
            <a:off x="201812" y="5345033"/>
            <a:ext cx="9577064" cy="276999"/>
          </a:xfrm>
          <a:prstGeom prst="rect">
            <a:avLst/>
          </a:prstGeom>
          <a:noFill/>
        </p:spPr>
        <p:txBody>
          <a:bodyPr wrap="square" rtlCol="0">
            <a:spAutoFit/>
          </a:bodyPr>
          <a:lstStyle/>
          <a:p>
            <a:r>
              <a:rPr lang="en-GB" sz="1200" dirty="0">
                <a:latin typeface="+mn-lt"/>
                <a:sym typeface="Wingdings" pitchFamily="2" charset="2"/>
              </a:rPr>
              <a:t> </a:t>
            </a:r>
            <a:r>
              <a:rPr lang="en-GB" sz="1200" dirty="0">
                <a:latin typeface="+mn-lt"/>
              </a:rPr>
              <a:t>Promising </a:t>
            </a:r>
            <a:r>
              <a:rPr lang="en-US" sz="1200" dirty="0">
                <a:latin typeface="+mn-lt"/>
                <a:cs typeface="Arial" panose="020B0604020202020204" pitchFamily="34" charset="0"/>
              </a:rPr>
              <a:t>results of the 4 DQW scheme: It allows damping both monopole and dipole HOMs below the analytically-computed beam-stability limits</a:t>
            </a:r>
            <a:endParaRPr lang="en-GB" sz="1200" dirty="0">
              <a:latin typeface="+mn-lt"/>
            </a:endParaRPr>
          </a:p>
        </p:txBody>
      </p:sp>
      <p:grpSp>
        <p:nvGrpSpPr>
          <p:cNvPr id="25" name="Group 22">
            <a:extLst>
              <a:ext uri="{FF2B5EF4-FFF2-40B4-BE49-F238E27FC236}">
                <a16:creationId xmlns:a16="http://schemas.microsoft.com/office/drawing/2014/main" id="{265B981F-A355-38D6-4679-E1105D7A1AD6}"/>
              </a:ext>
            </a:extLst>
          </p:cNvPr>
          <p:cNvGrpSpPr/>
          <p:nvPr/>
        </p:nvGrpSpPr>
        <p:grpSpPr>
          <a:xfrm>
            <a:off x="3442172" y="797496"/>
            <a:ext cx="3130425" cy="1872208"/>
            <a:chOff x="7126046" y="537969"/>
            <a:chExt cx="4502405" cy="3043123"/>
          </a:xfrm>
        </p:grpSpPr>
        <p:grpSp>
          <p:nvGrpSpPr>
            <p:cNvPr id="26" name="Group 11">
              <a:extLst>
                <a:ext uri="{FF2B5EF4-FFF2-40B4-BE49-F238E27FC236}">
                  <a16:creationId xmlns:a16="http://schemas.microsoft.com/office/drawing/2014/main" id="{94252D3B-1C97-06E2-EAC3-A480B5C48B47}"/>
                </a:ext>
              </a:extLst>
            </p:cNvPr>
            <p:cNvGrpSpPr>
              <a:grpSpLocks noChangeAspect="1"/>
            </p:cNvGrpSpPr>
            <p:nvPr/>
          </p:nvGrpSpPr>
          <p:grpSpPr>
            <a:xfrm>
              <a:off x="7126046" y="537969"/>
              <a:ext cx="4502405" cy="3043123"/>
              <a:chOff x="1083955" y="523514"/>
              <a:chExt cx="4840096" cy="3271365"/>
            </a:xfrm>
          </p:grpSpPr>
          <p:grpSp>
            <p:nvGrpSpPr>
              <p:cNvPr id="30" name="Group 8">
                <a:extLst>
                  <a:ext uri="{FF2B5EF4-FFF2-40B4-BE49-F238E27FC236}">
                    <a16:creationId xmlns:a16="http://schemas.microsoft.com/office/drawing/2014/main" id="{EFDA83F2-75A0-1828-37EF-93C8DD2F239C}"/>
                  </a:ext>
                </a:extLst>
              </p:cNvPr>
              <p:cNvGrpSpPr/>
              <p:nvPr/>
            </p:nvGrpSpPr>
            <p:grpSpPr>
              <a:xfrm>
                <a:off x="1083955" y="523514"/>
                <a:ext cx="4840096" cy="3271365"/>
                <a:chOff x="1083955" y="523514"/>
                <a:chExt cx="4840096" cy="3271365"/>
              </a:xfrm>
            </p:grpSpPr>
            <p:pic>
              <p:nvPicPr>
                <p:cNvPr id="37" name="Picture 2">
                  <a:extLst>
                    <a:ext uri="{FF2B5EF4-FFF2-40B4-BE49-F238E27FC236}">
                      <a16:creationId xmlns:a16="http://schemas.microsoft.com/office/drawing/2014/main" id="{074AA38F-EEA8-DCE9-8EF1-883DEBA42E01}"/>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3955" y="839932"/>
                  <a:ext cx="4840096" cy="2954947"/>
                </a:xfrm>
                <a:prstGeom prst="rect">
                  <a:avLst/>
                </a:prstGeom>
              </p:spPr>
            </p:pic>
            <p:sp>
              <p:nvSpPr>
                <p:cNvPr id="41" name="TextBox 28">
                  <a:extLst>
                    <a:ext uri="{FF2B5EF4-FFF2-40B4-BE49-F238E27FC236}">
                      <a16:creationId xmlns:a16="http://schemas.microsoft.com/office/drawing/2014/main" id="{84534BAA-4BBF-E838-D2A1-E044737427C0}"/>
                    </a:ext>
                  </a:extLst>
                </p:cNvPr>
                <p:cNvSpPr txBox="1"/>
                <p:nvPr/>
              </p:nvSpPr>
              <p:spPr>
                <a:xfrm>
                  <a:off x="1615440" y="523514"/>
                  <a:ext cx="4208350" cy="430229"/>
                </a:xfrm>
                <a:prstGeom prst="rect">
                  <a:avLst/>
                </a:prstGeom>
                <a:noFill/>
              </p:spPr>
              <p:txBody>
                <a:bodyPr wrap="square" rtlCol="0">
                  <a:spAutoFit/>
                </a:bodyPr>
                <a:lstStyle/>
                <a:p>
                  <a:pPr algn="ctr"/>
                  <a:r>
                    <a:rPr lang="en-US" sz="1000" dirty="0">
                      <a:solidFill>
                        <a:schemeClr val="tx2"/>
                      </a:solidFill>
                      <a:latin typeface="+mn-lt"/>
                    </a:rPr>
                    <a:t>Monopole transmission</a:t>
                  </a:r>
                </a:p>
              </p:txBody>
            </p:sp>
          </p:grpSp>
          <p:sp>
            <p:nvSpPr>
              <p:cNvPr id="31" name="TextBox 191">
                <a:extLst>
                  <a:ext uri="{FF2B5EF4-FFF2-40B4-BE49-F238E27FC236}">
                    <a16:creationId xmlns:a16="http://schemas.microsoft.com/office/drawing/2014/main" id="{A2B2CFB2-ADD4-FC0A-7C82-FE931E185DB1}"/>
                  </a:ext>
                </a:extLst>
              </p:cNvPr>
              <p:cNvSpPr txBox="1"/>
              <p:nvPr/>
            </p:nvSpPr>
            <p:spPr>
              <a:xfrm>
                <a:off x="1686270" y="1026801"/>
                <a:ext cx="819909"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TM010</a:t>
                </a:r>
              </a:p>
            </p:txBody>
          </p:sp>
          <p:sp>
            <p:nvSpPr>
              <p:cNvPr id="32" name="TextBox 192">
                <a:extLst>
                  <a:ext uri="{FF2B5EF4-FFF2-40B4-BE49-F238E27FC236}">
                    <a16:creationId xmlns:a16="http://schemas.microsoft.com/office/drawing/2014/main" id="{082C3784-B4D4-1BEE-843C-0DC129ED47E3}"/>
                  </a:ext>
                </a:extLst>
              </p:cNvPr>
              <p:cNvSpPr txBox="1"/>
              <p:nvPr/>
            </p:nvSpPr>
            <p:spPr>
              <a:xfrm>
                <a:off x="3244959" y="2536662"/>
                <a:ext cx="818057"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TM011</a:t>
                </a:r>
              </a:p>
            </p:txBody>
          </p:sp>
          <p:sp>
            <p:nvSpPr>
              <p:cNvPr id="35" name="TextBox 193">
                <a:extLst>
                  <a:ext uri="{FF2B5EF4-FFF2-40B4-BE49-F238E27FC236}">
                    <a16:creationId xmlns:a16="http://schemas.microsoft.com/office/drawing/2014/main" id="{593F8765-AB0A-1358-BD72-F927F3CBE1C0}"/>
                  </a:ext>
                </a:extLst>
              </p:cNvPr>
              <p:cNvSpPr txBox="1"/>
              <p:nvPr/>
            </p:nvSpPr>
            <p:spPr>
              <a:xfrm>
                <a:off x="4941538" y="2914127"/>
                <a:ext cx="882253"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TM012</a:t>
                </a:r>
              </a:p>
            </p:txBody>
          </p:sp>
        </p:grpSp>
        <p:sp>
          <p:nvSpPr>
            <p:cNvPr id="27" name="Rectangle 26">
              <a:extLst>
                <a:ext uri="{FF2B5EF4-FFF2-40B4-BE49-F238E27FC236}">
                  <a16:creationId xmlns:a16="http://schemas.microsoft.com/office/drawing/2014/main" id="{CAF00AE0-9946-E900-B277-346570DF4179}"/>
                </a:ext>
              </a:extLst>
            </p:cNvPr>
            <p:cNvSpPr/>
            <p:nvPr/>
          </p:nvSpPr>
          <p:spPr>
            <a:xfrm>
              <a:off x="9227489" y="922351"/>
              <a:ext cx="388696" cy="229697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sp>
          <p:nvSpPr>
            <p:cNvPr id="28" name="TextBox 35">
              <a:extLst>
                <a:ext uri="{FF2B5EF4-FFF2-40B4-BE49-F238E27FC236}">
                  <a16:creationId xmlns:a16="http://schemas.microsoft.com/office/drawing/2014/main" id="{BF8572E4-B536-73FE-782A-D9468A7994E8}"/>
                </a:ext>
              </a:extLst>
            </p:cNvPr>
            <p:cNvSpPr txBox="1"/>
            <p:nvPr/>
          </p:nvSpPr>
          <p:spPr>
            <a:xfrm>
              <a:off x="8307741" y="2419270"/>
              <a:ext cx="1079953" cy="550292"/>
            </a:xfrm>
            <a:prstGeom prst="rect">
              <a:avLst/>
            </a:prstGeom>
            <a:noFill/>
          </p:spPr>
          <p:txBody>
            <a:bodyPr wrap="square" rtlCol="0">
              <a:spAutoFit/>
            </a:bodyPr>
            <a:lstStyle/>
            <a:p>
              <a:pPr algn="ctr"/>
              <a:r>
                <a:rPr lang="en-US" sz="800" dirty="0">
                  <a:latin typeface="+mn-lt"/>
                </a:rPr>
                <a:t>Optimized region</a:t>
              </a:r>
            </a:p>
          </p:txBody>
        </p:sp>
        <p:cxnSp>
          <p:nvCxnSpPr>
            <p:cNvPr id="29" name="Straight Arrow Connector 20">
              <a:extLst>
                <a:ext uri="{FF2B5EF4-FFF2-40B4-BE49-F238E27FC236}">
                  <a16:creationId xmlns:a16="http://schemas.microsoft.com/office/drawing/2014/main" id="{4C706EE4-155A-A4D0-EE95-24DFBDB120E6}"/>
                </a:ext>
              </a:extLst>
            </p:cNvPr>
            <p:cNvCxnSpPr>
              <a:cxnSpLocks/>
              <a:stCxn id="28" idx="0"/>
            </p:cNvCxnSpPr>
            <p:nvPr/>
          </p:nvCxnSpPr>
          <p:spPr>
            <a:xfrm flipV="1">
              <a:off x="8847717" y="2244242"/>
              <a:ext cx="322930" cy="175028"/>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sp>
        <p:nvSpPr>
          <p:cNvPr id="42" name="TextBox 200">
            <a:extLst>
              <a:ext uri="{FF2B5EF4-FFF2-40B4-BE49-F238E27FC236}">
                <a16:creationId xmlns:a16="http://schemas.microsoft.com/office/drawing/2014/main" id="{B0ADEDD6-0BF7-EFCE-2936-CD4C0AC9C5F4}"/>
              </a:ext>
            </a:extLst>
          </p:cNvPr>
          <p:cNvSpPr txBox="1"/>
          <p:nvPr/>
        </p:nvSpPr>
        <p:spPr>
          <a:xfrm>
            <a:off x="7683058" y="2093640"/>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TE111</a:t>
            </a:r>
          </a:p>
        </p:txBody>
      </p:sp>
      <p:sp>
        <p:nvSpPr>
          <p:cNvPr id="43" name="TextBox 201">
            <a:extLst>
              <a:ext uri="{FF2B5EF4-FFF2-40B4-BE49-F238E27FC236}">
                <a16:creationId xmlns:a16="http://schemas.microsoft.com/office/drawing/2014/main" id="{AF91E863-C9C3-300A-28A3-B75D3A7F1814}"/>
              </a:ext>
            </a:extLst>
          </p:cNvPr>
          <p:cNvSpPr txBox="1"/>
          <p:nvPr/>
        </p:nvSpPr>
        <p:spPr>
          <a:xfrm>
            <a:off x="7978676" y="1949624"/>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TM110</a:t>
            </a:r>
          </a:p>
        </p:txBody>
      </p:sp>
      <p:sp>
        <p:nvSpPr>
          <p:cNvPr id="44" name="TextBox 202">
            <a:extLst>
              <a:ext uri="{FF2B5EF4-FFF2-40B4-BE49-F238E27FC236}">
                <a16:creationId xmlns:a16="http://schemas.microsoft.com/office/drawing/2014/main" id="{00C9BEE2-FD4D-6BCD-F818-6C1525C9524A}"/>
              </a:ext>
            </a:extLst>
          </p:cNvPr>
          <p:cNvSpPr txBox="1"/>
          <p:nvPr/>
        </p:nvSpPr>
        <p:spPr>
          <a:xfrm>
            <a:off x="8626748" y="2237656"/>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TM111</a:t>
            </a:r>
          </a:p>
        </p:txBody>
      </p:sp>
      <p:grpSp>
        <p:nvGrpSpPr>
          <p:cNvPr id="45" name="Groupe 44">
            <a:extLst>
              <a:ext uri="{FF2B5EF4-FFF2-40B4-BE49-F238E27FC236}">
                <a16:creationId xmlns:a16="http://schemas.microsoft.com/office/drawing/2014/main" id="{1A8C7F1A-84B1-7D8F-EEE7-CAF350410F8A}"/>
              </a:ext>
            </a:extLst>
          </p:cNvPr>
          <p:cNvGrpSpPr/>
          <p:nvPr/>
        </p:nvGrpSpPr>
        <p:grpSpPr>
          <a:xfrm>
            <a:off x="6610524" y="797496"/>
            <a:ext cx="3593902" cy="1872207"/>
            <a:chOff x="6610523" y="869504"/>
            <a:chExt cx="3593902" cy="1872207"/>
          </a:xfrm>
        </p:grpSpPr>
        <p:pic>
          <p:nvPicPr>
            <p:cNvPr id="46" name="Picture 9">
              <a:extLst>
                <a:ext uri="{FF2B5EF4-FFF2-40B4-BE49-F238E27FC236}">
                  <a16:creationId xmlns:a16="http://schemas.microsoft.com/office/drawing/2014/main" id="{7412A373-912F-3C1B-3040-E37224EEEEAD}"/>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67554" y="1036570"/>
              <a:ext cx="3436871" cy="1705141"/>
            </a:xfrm>
            <a:prstGeom prst="rect">
              <a:avLst/>
            </a:prstGeom>
          </p:spPr>
        </p:pic>
        <p:sp>
          <p:nvSpPr>
            <p:cNvPr id="47" name="TextBox 29">
              <a:extLst>
                <a:ext uri="{FF2B5EF4-FFF2-40B4-BE49-F238E27FC236}">
                  <a16:creationId xmlns:a16="http://schemas.microsoft.com/office/drawing/2014/main" id="{5E7A9E27-C975-9B7E-E5F4-47F899F7D63F}"/>
                </a:ext>
              </a:extLst>
            </p:cNvPr>
            <p:cNvSpPr txBox="1"/>
            <p:nvPr/>
          </p:nvSpPr>
          <p:spPr>
            <a:xfrm>
              <a:off x="6610523" y="869504"/>
              <a:ext cx="3330827" cy="246221"/>
            </a:xfrm>
            <a:prstGeom prst="rect">
              <a:avLst/>
            </a:prstGeom>
            <a:noFill/>
          </p:spPr>
          <p:txBody>
            <a:bodyPr wrap="square" rtlCol="0">
              <a:spAutoFit/>
            </a:bodyPr>
            <a:lstStyle/>
            <a:p>
              <a:pPr algn="ctr"/>
              <a:r>
                <a:rPr lang="en-US" sz="1000" dirty="0">
                  <a:solidFill>
                    <a:schemeClr val="tx2"/>
                  </a:solidFill>
                  <a:latin typeface="+mn-lt"/>
                </a:rPr>
                <a:t>Dipole transmission</a:t>
              </a:r>
            </a:p>
          </p:txBody>
        </p:sp>
      </p:grpSp>
      <p:sp>
        <p:nvSpPr>
          <p:cNvPr id="48" name="Rectangle 47">
            <a:extLst>
              <a:ext uri="{FF2B5EF4-FFF2-40B4-BE49-F238E27FC236}">
                <a16:creationId xmlns:a16="http://schemas.microsoft.com/office/drawing/2014/main" id="{FAF6DE68-804C-D83F-9195-FC9EC0F8625A}"/>
              </a:ext>
            </a:extLst>
          </p:cNvPr>
          <p:cNvSpPr/>
          <p:nvPr/>
        </p:nvSpPr>
        <p:spPr>
          <a:xfrm>
            <a:off x="7762653" y="1025003"/>
            <a:ext cx="382866" cy="142867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sp>
        <p:nvSpPr>
          <p:cNvPr id="49" name="TextBox 41">
            <a:extLst>
              <a:ext uri="{FF2B5EF4-FFF2-40B4-BE49-F238E27FC236}">
                <a16:creationId xmlns:a16="http://schemas.microsoft.com/office/drawing/2014/main" id="{A2DEE3B1-25CA-15F1-82D7-607B949376F0}"/>
              </a:ext>
            </a:extLst>
          </p:cNvPr>
          <p:cNvSpPr txBox="1"/>
          <p:nvPr/>
        </p:nvSpPr>
        <p:spPr>
          <a:xfrm>
            <a:off x="8145519" y="1783413"/>
            <a:ext cx="1057293" cy="215444"/>
          </a:xfrm>
          <a:prstGeom prst="rect">
            <a:avLst/>
          </a:prstGeom>
          <a:noFill/>
        </p:spPr>
        <p:txBody>
          <a:bodyPr wrap="square" rtlCol="0">
            <a:spAutoFit/>
          </a:bodyPr>
          <a:lstStyle/>
          <a:p>
            <a:pPr algn="ctr"/>
            <a:r>
              <a:rPr lang="en-US" sz="800" dirty="0">
                <a:latin typeface="+mn-lt"/>
              </a:rPr>
              <a:t>Optimized region</a:t>
            </a:r>
          </a:p>
        </p:txBody>
      </p:sp>
      <p:cxnSp>
        <p:nvCxnSpPr>
          <p:cNvPr id="50" name="Straight Arrow Connector 42">
            <a:extLst>
              <a:ext uri="{FF2B5EF4-FFF2-40B4-BE49-F238E27FC236}">
                <a16:creationId xmlns:a16="http://schemas.microsoft.com/office/drawing/2014/main" id="{6965B096-77EA-BF2E-B97D-AA35B606EC96}"/>
              </a:ext>
            </a:extLst>
          </p:cNvPr>
          <p:cNvCxnSpPr>
            <a:cxnSpLocks/>
          </p:cNvCxnSpPr>
          <p:nvPr/>
        </p:nvCxnSpPr>
        <p:spPr>
          <a:xfrm flipH="1" flipV="1">
            <a:off x="8176239" y="1714149"/>
            <a:ext cx="147422" cy="123620"/>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nvGrpSpPr>
          <p:cNvPr id="51" name="Group 44">
            <a:extLst>
              <a:ext uri="{FF2B5EF4-FFF2-40B4-BE49-F238E27FC236}">
                <a16:creationId xmlns:a16="http://schemas.microsoft.com/office/drawing/2014/main" id="{CB11CF6B-B636-1E1C-68F8-3B73FEF3CE16}"/>
              </a:ext>
            </a:extLst>
          </p:cNvPr>
          <p:cNvGrpSpPr>
            <a:grpSpLocks noChangeAspect="1"/>
          </p:cNvGrpSpPr>
          <p:nvPr/>
        </p:nvGrpSpPr>
        <p:grpSpPr>
          <a:xfrm>
            <a:off x="4162252" y="3512314"/>
            <a:ext cx="3173006" cy="1826063"/>
            <a:chOff x="755137" y="778199"/>
            <a:chExt cx="5548407" cy="3193104"/>
          </a:xfrm>
        </p:grpSpPr>
        <p:pic>
          <p:nvPicPr>
            <p:cNvPr id="52" name="Picture 34">
              <a:extLst>
                <a:ext uri="{FF2B5EF4-FFF2-40B4-BE49-F238E27FC236}">
                  <a16:creationId xmlns:a16="http://schemas.microsoft.com/office/drawing/2014/main" id="{293DAD78-0367-1C95-4856-A3421D519B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137" y="1086551"/>
              <a:ext cx="5396019" cy="2884752"/>
            </a:xfrm>
            <a:prstGeom prst="rect">
              <a:avLst/>
            </a:prstGeom>
          </p:spPr>
        </p:pic>
        <p:sp>
          <p:nvSpPr>
            <p:cNvPr id="53" name="Rectangle 52">
              <a:extLst>
                <a:ext uri="{FF2B5EF4-FFF2-40B4-BE49-F238E27FC236}">
                  <a16:creationId xmlns:a16="http://schemas.microsoft.com/office/drawing/2014/main" id="{0BDBF74F-B392-91FE-F942-1D38E14D02DF}"/>
                </a:ext>
              </a:extLst>
            </p:cNvPr>
            <p:cNvSpPr/>
            <p:nvPr/>
          </p:nvSpPr>
          <p:spPr>
            <a:xfrm>
              <a:off x="972913" y="778199"/>
              <a:ext cx="5330631" cy="430549"/>
            </a:xfrm>
            <a:prstGeom prst="rect">
              <a:avLst/>
            </a:prstGeom>
          </p:spPr>
          <p:txBody>
            <a:bodyPr wrap="square">
              <a:spAutoFit/>
            </a:bodyPr>
            <a:lstStyle/>
            <a:p>
              <a:pPr algn="ctr"/>
              <a:r>
                <a:rPr lang="en-US" sz="1000" dirty="0">
                  <a:solidFill>
                    <a:schemeClr val="tx2"/>
                  </a:solidFill>
                  <a:latin typeface="+mn-lt"/>
                </a:rPr>
                <a:t>Longitudinal</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grpSp>
        <p:nvGrpSpPr>
          <p:cNvPr id="54" name="Group 70">
            <a:extLst>
              <a:ext uri="{FF2B5EF4-FFF2-40B4-BE49-F238E27FC236}">
                <a16:creationId xmlns:a16="http://schemas.microsoft.com/office/drawing/2014/main" id="{07353ABE-5F94-EAE4-3655-CB100D3B71AB}"/>
              </a:ext>
            </a:extLst>
          </p:cNvPr>
          <p:cNvGrpSpPr>
            <a:grpSpLocks noChangeAspect="1"/>
          </p:cNvGrpSpPr>
          <p:nvPr/>
        </p:nvGrpSpPr>
        <p:grpSpPr>
          <a:xfrm>
            <a:off x="7354248" y="3512314"/>
            <a:ext cx="3216716" cy="1806506"/>
            <a:chOff x="838200" y="4605041"/>
            <a:chExt cx="5667591" cy="3182916"/>
          </a:xfrm>
        </p:grpSpPr>
        <p:pic>
          <p:nvPicPr>
            <p:cNvPr id="55" name="Picture 43">
              <a:extLst>
                <a:ext uri="{FF2B5EF4-FFF2-40B4-BE49-F238E27FC236}">
                  <a16:creationId xmlns:a16="http://schemas.microsoft.com/office/drawing/2014/main" id="{123937A5-E288-C422-1884-04F548E5CF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200" y="4898453"/>
              <a:ext cx="5366222" cy="2889504"/>
            </a:xfrm>
            <a:prstGeom prst="rect">
              <a:avLst/>
            </a:prstGeom>
          </p:spPr>
        </p:pic>
        <p:sp>
          <p:nvSpPr>
            <p:cNvPr id="56" name="Rectangle 55">
              <a:extLst>
                <a:ext uri="{FF2B5EF4-FFF2-40B4-BE49-F238E27FC236}">
                  <a16:creationId xmlns:a16="http://schemas.microsoft.com/office/drawing/2014/main" id="{4F3CA912-3C0A-9D75-93E4-F12D4665536C}"/>
                </a:ext>
              </a:extLst>
            </p:cNvPr>
            <p:cNvSpPr/>
            <p:nvPr/>
          </p:nvSpPr>
          <p:spPr>
            <a:xfrm>
              <a:off x="1045948" y="4605041"/>
              <a:ext cx="5459843" cy="433821"/>
            </a:xfrm>
            <a:prstGeom prst="rect">
              <a:avLst/>
            </a:prstGeom>
          </p:spPr>
          <p:txBody>
            <a:bodyPr wrap="square">
              <a:spAutoFit/>
            </a:bodyPr>
            <a:lstStyle/>
            <a:p>
              <a:pPr algn="ctr"/>
              <a:r>
                <a:rPr lang="en-US" sz="1000" dirty="0">
                  <a:solidFill>
                    <a:schemeClr val="tx2"/>
                  </a:solidFill>
                  <a:latin typeface="+mn-lt"/>
                </a:rPr>
                <a:t>Transverse</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grpSp>
        <p:nvGrpSpPr>
          <p:cNvPr id="57" name="Group 7">
            <a:extLst>
              <a:ext uri="{FF2B5EF4-FFF2-40B4-BE49-F238E27FC236}">
                <a16:creationId xmlns:a16="http://schemas.microsoft.com/office/drawing/2014/main" id="{AC267679-3848-0D4A-3708-FAEEDDD01B54}"/>
              </a:ext>
            </a:extLst>
          </p:cNvPr>
          <p:cNvGrpSpPr>
            <a:grpSpLocks noChangeAspect="1"/>
          </p:cNvGrpSpPr>
          <p:nvPr/>
        </p:nvGrpSpPr>
        <p:grpSpPr>
          <a:xfrm>
            <a:off x="222547" y="3922486"/>
            <a:ext cx="3768659" cy="1297558"/>
            <a:chOff x="5680133" y="1297437"/>
            <a:chExt cx="6127797" cy="2109814"/>
          </a:xfrm>
        </p:grpSpPr>
        <p:pic>
          <p:nvPicPr>
            <p:cNvPr id="58" name="Picture 2">
              <a:extLst>
                <a:ext uri="{FF2B5EF4-FFF2-40B4-BE49-F238E27FC236}">
                  <a16:creationId xmlns:a16="http://schemas.microsoft.com/office/drawing/2014/main" id="{54C46343-920A-57CC-55F7-1E639E654CA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5560" y="1297437"/>
              <a:ext cx="5932370" cy="2109814"/>
            </a:xfrm>
            <a:prstGeom prst="rect">
              <a:avLst/>
            </a:prstGeom>
          </p:spPr>
        </p:pic>
        <p:grpSp>
          <p:nvGrpSpPr>
            <p:cNvPr id="59" name="Group 19">
              <a:extLst>
                <a:ext uri="{FF2B5EF4-FFF2-40B4-BE49-F238E27FC236}">
                  <a16:creationId xmlns:a16="http://schemas.microsoft.com/office/drawing/2014/main" id="{1B745020-5F29-4F12-8710-FD6821F44759}"/>
                </a:ext>
              </a:extLst>
            </p:cNvPr>
            <p:cNvGrpSpPr/>
            <p:nvPr/>
          </p:nvGrpSpPr>
          <p:grpSpPr>
            <a:xfrm>
              <a:off x="5680133" y="2604786"/>
              <a:ext cx="586296" cy="336484"/>
              <a:chOff x="9548452" y="4991906"/>
              <a:chExt cx="586296" cy="336484"/>
            </a:xfrm>
          </p:grpSpPr>
          <p:cxnSp>
            <p:nvCxnSpPr>
              <p:cNvPr id="67" name="Straight Arrow Connector 20">
                <a:extLst>
                  <a:ext uri="{FF2B5EF4-FFF2-40B4-BE49-F238E27FC236}">
                    <a16:creationId xmlns:a16="http://schemas.microsoft.com/office/drawing/2014/main" id="{7A105FD4-CBFF-AA36-8A81-7DC98D4F3B65}"/>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21">
                <a:extLst>
                  <a:ext uri="{FF2B5EF4-FFF2-40B4-BE49-F238E27FC236}">
                    <a16:creationId xmlns:a16="http://schemas.microsoft.com/office/drawing/2014/main" id="{48418B5C-0EE8-61EB-DDD1-B0DA26028961}"/>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60" name="Group 61">
              <a:extLst>
                <a:ext uri="{FF2B5EF4-FFF2-40B4-BE49-F238E27FC236}">
                  <a16:creationId xmlns:a16="http://schemas.microsoft.com/office/drawing/2014/main" id="{B287A286-3AA6-B3DD-DFAF-DC942B777ECC}"/>
                </a:ext>
              </a:extLst>
            </p:cNvPr>
            <p:cNvGrpSpPr/>
            <p:nvPr/>
          </p:nvGrpSpPr>
          <p:grpSpPr>
            <a:xfrm>
              <a:off x="7433139" y="2619685"/>
              <a:ext cx="586296" cy="336484"/>
              <a:chOff x="9548452" y="4991906"/>
              <a:chExt cx="586296" cy="336484"/>
            </a:xfrm>
          </p:grpSpPr>
          <p:cxnSp>
            <p:nvCxnSpPr>
              <p:cNvPr id="65" name="Straight Arrow Connector 62">
                <a:extLst>
                  <a:ext uri="{FF2B5EF4-FFF2-40B4-BE49-F238E27FC236}">
                    <a16:creationId xmlns:a16="http://schemas.microsoft.com/office/drawing/2014/main" id="{8642692C-4F69-9CED-0709-DC6EC69523D7}"/>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3">
                <a:extLst>
                  <a:ext uri="{FF2B5EF4-FFF2-40B4-BE49-F238E27FC236}">
                    <a16:creationId xmlns:a16="http://schemas.microsoft.com/office/drawing/2014/main" id="{91F669B2-800C-A4AD-8ED6-3EC2E518AD4C}"/>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61" name="Group 65">
              <a:extLst>
                <a:ext uri="{FF2B5EF4-FFF2-40B4-BE49-F238E27FC236}">
                  <a16:creationId xmlns:a16="http://schemas.microsoft.com/office/drawing/2014/main" id="{5787AEAE-6D56-90F8-2DA9-4497B3608A64}"/>
                </a:ext>
              </a:extLst>
            </p:cNvPr>
            <p:cNvGrpSpPr/>
            <p:nvPr/>
          </p:nvGrpSpPr>
          <p:grpSpPr>
            <a:xfrm>
              <a:off x="9230101" y="2616360"/>
              <a:ext cx="779107" cy="555996"/>
              <a:chOff x="9421861" y="4991906"/>
              <a:chExt cx="779107" cy="555996"/>
            </a:xfrm>
          </p:grpSpPr>
          <p:cxnSp>
            <p:nvCxnSpPr>
              <p:cNvPr id="62" name="Straight Arrow Connector 66">
                <a:extLst>
                  <a:ext uri="{FF2B5EF4-FFF2-40B4-BE49-F238E27FC236}">
                    <a16:creationId xmlns:a16="http://schemas.microsoft.com/office/drawing/2014/main" id="{320982D1-8791-EBAA-66B6-BFC3B6E7FB3E}"/>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7">
                <a:extLst>
                  <a:ext uri="{FF2B5EF4-FFF2-40B4-BE49-F238E27FC236}">
                    <a16:creationId xmlns:a16="http://schemas.microsoft.com/office/drawing/2014/main" id="{79E8D6DE-1189-C4F8-77DD-9BA33F8259A8}"/>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DA74104-82E2-170C-6073-073AF681F46B}"/>
                  </a:ext>
                </a:extLst>
              </p:cNvPr>
              <p:cNvSpPr/>
              <p:nvPr/>
            </p:nvSpPr>
            <p:spPr>
              <a:xfrm rot="19910935">
                <a:off x="9421861" y="5197593"/>
                <a:ext cx="779107" cy="350309"/>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grpSp>
      </p:grpSp>
      <p:sp>
        <p:nvSpPr>
          <p:cNvPr id="69" name="Rectangle 68">
            <a:extLst>
              <a:ext uri="{FF2B5EF4-FFF2-40B4-BE49-F238E27FC236}">
                <a16:creationId xmlns:a16="http://schemas.microsoft.com/office/drawing/2014/main" id="{EF527BF2-CEB1-6302-8633-CB13A5D8E728}"/>
              </a:ext>
            </a:extLst>
          </p:cNvPr>
          <p:cNvSpPr/>
          <p:nvPr/>
        </p:nvSpPr>
        <p:spPr>
          <a:xfrm rot="19910935">
            <a:off x="1164029" y="5009027"/>
            <a:ext cx="479159" cy="215444"/>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sp>
        <p:nvSpPr>
          <p:cNvPr id="70" name="Text Box 385">
            <a:extLst>
              <a:ext uri="{FF2B5EF4-FFF2-40B4-BE49-F238E27FC236}">
                <a16:creationId xmlns:a16="http://schemas.microsoft.com/office/drawing/2014/main" id="{B69EBBC0-E311-CC29-1E6F-DF6DE345BB12}"/>
              </a:ext>
            </a:extLst>
          </p:cNvPr>
          <p:cNvSpPr txBox="1">
            <a:spLocks noChangeArrowheads="1"/>
          </p:cNvSpPr>
          <p:nvPr/>
        </p:nvSpPr>
        <p:spPr bwMode="auto">
          <a:xfrm>
            <a:off x="162858" y="2021632"/>
            <a:ext cx="8310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Probe Coupler</a:t>
            </a:r>
          </a:p>
        </p:txBody>
      </p:sp>
      <p:sp>
        <p:nvSpPr>
          <p:cNvPr id="71" name="Text Box 385">
            <a:extLst>
              <a:ext uri="{FF2B5EF4-FFF2-40B4-BE49-F238E27FC236}">
                <a16:creationId xmlns:a16="http://schemas.microsoft.com/office/drawing/2014/main" id="{68204C99-79CE-1384-008D-3493E5618E0D}"/>
              </a:ext>
            </a:extLst>
          </p:cNvPr>
          <p:cNvSpPr txBox="1">
            <a:spLocks noChangeArrowheads="1"/>
          </p:cNvSpPr>
          <p:nvPr/>
        </p:nvSpPr>
        <p:spPr bwMode="auto">
          <a:xfrm>
            <a:off x="2362052" y="2022793"/>
            <a:ext cx="7702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100" dirty="0">
                <a:solidFill>
                  <a:srgbClr val="253E64"/>
                </a:solidFill>
                <a:latin typeface="+mn-lt"/>
              </a:rPr>
              <a:t>DQW Coupler</a:t>
            </a:r>
          </a:p>
        </p:txBody>
      </p:sp>
      <p:sp>
        <p:nvSpPr>
          <p:cNvPr id="72" name="Text Box 385">
            <a:extLst>
              <a:ext uri="{FF2B5EF4-FFF2-40B4-BE49-F238E27FC236}">
                <a16:creationId xmlns:a16="http://schemas.microsoft.com/office/drawing/2014/main" id="{58B3EC1F-3A21-BD40-7FE6-2199614174CF}"/>
              </a:ext>
            </a:extLst>
          </p:cNvPr>
          <p:cNvSpPr txBox="1">
            <a:spLocks noChangeArrowheads="1"/>
          </p:cNvSpPr>
          <p:nvPr/>
        </p:nvSpPr>
        <p:spPr bwMode="auto">
          <a:xfrm>
            <a:off x="1076716" y="2021632"/>
            <a:ext cx="92529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Hook Coupler</a:t>
            </a:r>
          </a:p>
        </p:txBody>
      </p:sp>
      <p:sp>
        <p:nvSpPr>
          <p:cNvPr id="3" name="ZoneTexte 2">
            <a:extLst>
              <a:ext uri="{FF2B5EF4-FFF2-40B4-BE49-F238E27FC236}">
                <a16:creationId xmlns:a16="http://schemas.microsoft.com/office/drawing/2014/main" id="{AE344A0F-D604-645E-DF64-B80AAF56405A}"/>
              </a:ext>
            </a:extLst>
          </p:cNvPr>
          <p:cNvSpPr txBox="1"/>
          <p:nvPr/>
        </p:nvSpPr>
        <p:spPr>
          <a:xfrm>
            <a:off x="6851500" y="572180"/>
            <a:ext cx="3575448" cy="369332"/>
          </a:xfrm>
          <a:prstGeom prst="rect">
            <a:avLst/>
          </a:prstGeom>
          <a:noFill/>
        </p:spPr>
        <p:txBody>
          <a:bodyPr wrap="square" rtlCol="0">
            <a:spAutoFit/>
          </a:bodyPr>
          <a:lstStyle/>
          <a:p>
            <a:r>
              <a:rPr lang="en-GB" sz="1800" u="sng" dirty="0">
                <a:solidFill>
                  <a:srgbClr val="CC0066"/>
                </a:solidFill>
                <a:latin typeface="+mn-lt"/>
              </a:rPr>
              <a:t>Collaboration IJCLab-</a:t>
            </a:r>
            <a:r>
              <a:rPr lang="en-GB" sz="1800" u="sng" dirty="0" err="1">
                <a:solidFill>
                  <a:srgbClr val="CC0066"/>
                </a:solidFill>
                <a:latin typeface="+mn-lt"/>
              </a:rPr>
              <a:t>Jlab</a:t>
            </a:r>
            <a:r>
              <a:rPr lang="en-GB" sz="1800" u="sng" dirty="0">
                <a:solidFill>
                  <a:srgbClr val="CC0066"/>
                </a:solidFill>
                <a:latin typeface="+mn-lt"/>
              </a:rPr>
              <a:t> and CERN</a:t>
            </a:r>
          </a:p>
        </p:txBody>
      </p:sp>
      <p:sp>
        <p:nvSpPr>
          <p:cNvPr id="4" name="Espace réservé du pied de page 3">
            <a:extLst>
              <a:ext uri="{FF2B5EF4-FFF2-40B4-BE49-F238E27FC236}">
                <a16:creationId xmlns:a16="http://schemas.microsoft.com/office/drawing/2014/main" id="{F3352E51-C312-4AC1-9A09-CCE561A38782}"/>
              </a:ext>
            </a:extLst>
          </p:cNvPr>
          <p:cNvSpPr>
            <a:spLocks noGrp="1"/>
          </p:cNvSpPr>
          <p:nvPr>
            <p:ph type="ftr" sz="quarter" idx="11"/>
          </p:nvPr>
        </p:nvSpPr>
        <p:spPr/>
        <p:txBody>
          <a:bodyPr/>
          <a:lstStyle/>
          <a:p>
            <a:r>
              <a:rPr lang="en-US"/>
              <a:t>SRF Frontiers Workshop</a:t>
            </a:r>
            <a:endParaRPr lang="fr-FR" dirty="0"/>
          </a:p>
        </p:txBody>
      </p:sp>
      <p:pic>
        <p:nvPicPr>
          <p:cNvPr id="6" name="Image 5">
            <a:extLst>
              <a:ext uri="{FF2B5EF4-FFF2-40B4-BE49-F238E27FC236}">
                <a16:creationId xmlns:a16="http://schemas.microsoft.com/office/drawing/2014/main" id="{ED79BEC8-42F0-FCA4-546C-C2129BD431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3429337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23</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Status of HOM studies :  </a:t>
            </a:r>
            <a:endParaRPr lang="en-GB" dirty="0">
              <a:solidFill>
                <a:schemeClr val="accent5">
                  <a:lumMod val="75000"/>
                </a:schemeClr>
              </a:solidFill>
              <a:latin typeface="+mn-lt"/>
            </a:endParaRPr>
          </a:p>
        </p:txBody>
      </p:sp>
      <p:pic>
        <p:nvPicPr>
          <p:cNvPr id="3" name="Picture 16">
            <a:extLst>
              <a:ext uri="{FF2B5EF4-FFF2-40B4-BE49-F238E27FC236}">
                <a16:creationId xmlns:a16="http://schemas.microsoft.com/office/drawing/2014/main" id="{2C0937F9-D69F-6B08-63F6-F795F1567B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045" y="1158002"/>
            <a:ext cx="1233628" cy="1698109"/>
          </a:xfrm>
          <a:prstGeom prst="rect">
            <a:avLst/>
          </a:prstGeom>
          <a:ln>
            <a:solidFill>
              <a:schemeClr val="tx1"/>
            </a:solidFill>
          </a:ln>
        </p:spPr>
      </p:pic>
      <p:sp>
        <p:nvSpPr>
          <p:cNvPr id="17" name="TextBox 24">
            <a:extLst>
              <a:ext uri="{FF2B5EF4-FFF2-40B4-BE49-F238E27FC236}">
                <a16:creationId xmlns:a16="http://schemas.microsoft.com/office/drawing/2014/main" id="{DB4E51A7-E36B-8730-A0FD-9E343CEC8F93}"/>
              </a:ext>
            </a:extLst>
          </p:cNvPr>
          <p:cNvSpPr txBox="1"/>
          <p:nvPr/>
        </p:nvSpPr>
        <p:spPr>
          <a:xfrm>
            <a:off x="451591" y="2856111"/>
            <a:ext cx="4214716" cy="276999"/>
          </a:xfrm>
          <a:prstGeom prst="rect">
            <a:avLst/>
          </a:prstGeom>
          <a:noFill/>
        </p:spPr>
        <p:txBody>
          <a:bodyPr wrap="square" rtlCol="0">
            <a:spAutoFit/>
          </a:bodyPr>
          <a:lstStyle/>
          <a:p>
            <a:pPr algn="ctr"/>
            <a:r>
              <a:rPr lang="en-US" sz="1200" dirty="0">
                <a:latin typeface="+mn-lt"/>
              </a:rPr>
              <a:t>3D-printed</a:t>
            </a:r>
            <a:r>
              <a:rPr lang="fr-FR" sz="1200" dirty="0">
                <a:latin typeface="+mn-lt"/>
              </a:rPr>
              <a:t> prototype (Epoxy </a:t>
            </a:r>
            <a:r>
              <a:rPr lang="fr-FR" sz="1200" dirty="0" err="1">
                <a:latin typeface="+mn-lt"/>
              </a:rPr>
              <a:t>Accura</a:t>
            </a:r>
            <a:r>
              <a:rPr lang="fr-FR" sz="1200" dirty="0">
                <a:latin typeface="+mn-lt"/>
              </a:rPr>
              <a:t> 48) </a:t>
            </a:r>
            <a:r>
              <a:rPr lang="fr-FR" sz="1200" dirty="0" err="1">
                <a:latin typeface="+mn-lt"/>
              </a:rPr>
              <a:t>copper-coated</a:t>
            </a:r>
            <a:r>
              <a:rPr lang="fr-FR" sz="1200" dirty="0">
                <a:latin typeface="+mn-lt"/>
              </a:rPr>
              <a:t> @CERN</a:t>
            </a:r>
            <a:endParaRPr lang="en-US" sz="1200" dirty="0">
              <a:latin typeface="+mn-lt"/>
            </a:endParaRPr>
          </a:p>
        </p:txBody>
      </p:sp>
      <p:sp>
        <p:nvSpPr>
          <p:cNvPr id="21" name="Title 15">
            <a:extLst>
              <a:ext uri="{FF2B5EF4-FFF2-40B4-BE49-F238E27FC236}">
                <a16:creationId xmlns:a16="http://schemas.microsoft.com/office/drawing/2014/main" id="{C72D8DBA-B7B6-C737-9ED5-F48A0F765746}"/>
              </a:ext>
            </a:extLst>
          </p:cNvPr>
          <p:cNvSpPr txBox="1">
            <a:spLocks/>
          </p:cNvSpPr>
          <p:nvPr/>
        </p:nvSpPr>
        <p:spPr>
          <a:xfrm>
            <a:off x="201813" y="623863"/>
            <a:ext cx="10308112" cy="477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US" sz="1600" b="0" dirty="0">
                <a:solidFill>
                  <a:schemeClr val="tx1"/>
                </a:solidFill>
                <a:latin typeface="+mn-lt"/>
              </a:rPr>
              <a:t>From RF design to performance measurements</a:t>
            </a:r>
            <a:r>
              <a:rPr lang="en-US" sz="1600" b="0" dirty="0">
                <a:solidFill>
                  <a:srgbClr val="C00000"/>
                </a:solidFill>
                <a:latin typeface="+mn-lt"/>
              </a:rPr>
              <a:t>: </a:t>
            </a:r>
            <a:r>
              <a:rPr lang="en-US" sz="1600" dirty="0">
                <a:solidFill>
                  <a:srgbClr val="C00000"/>
                </a:solidFill>
                <a:latin typeface="+mn-lt"/>
              </a:rPr>
              <a:t>Successful</a:t>
            </a:r>
            <a:r>
              <a:rPr lang="en-US" sz="1600" b="0" dirty="0">
                <a:solidFill>
                  <a:srgbClr val="C00000"/>
                </a:solidFill>
                <a:latin typeface="+mn-lt"/>
              </a:rPr>
              <a:t> </a:t>
            </a:r>
            <a:r>
              <a:rPr lang="en-US" sz="1600" dirty="0">
                <a:solidFill>
                  <a:srgbClr val="C00000"/>
                </a:solidFill>
                <a:latin typeface="+mn-lt"/>
              </a:rPr>
              <a:t>collaborative effort between IJCLab, Jefferson Lab &amp; CERN </a:t>
            </a:r>
          </a:p>
        </p:txBody>
      </p:sp>
      <p:pic>
        <p:nvPicPr>
          <p:cNvPr id="33" name="Image 32">
            <a:extLst>
              <a:ext uri="{FF2B5EF4-FFF2-40B4-BE49-F238E27FC236}">
                <a16:creationId xmlns:a16="http://schemas.microsoft.com/office/drawing/2014/main" id="{DF6E064D-316D-310A-E132-5B8A28171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8366" y="1391351"/>
            <a:ext cx="1861997" cy="1269070"/>
          </a:xfrm>
          <a:prstGeom prst="rect">
            <a:avLst/>
          </a:prstGeom>
          <a:ln w="25400">
            <a:solidFill>
              <a:schemeClr val="accent1">
                <a:lumMod val="75000"/>
              </a:schemeClr>
            </a:solidFill>
          </a:ln>
        </p:spPr>
      </p:pic>
      <p:pic>
        <p:nvPicPr>
          <p:cNvPr id="34" name="Image 33">
            <a:extLst>
              <a:ext uri="{FF2B5EF4-FFF2-40B4-BE49-F238E27FC236}">
                <a16:creationId xmlns:a16="http://schemas.microsoft.com/office/drawing/2014/main" id="{FBC5DFA2-A2AB-C605-FA6A-C3B4413980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054" y="1158002"/>
            <a:ext cx="1292085" cy="1698109"/>
          </a:xfrm>
          <a:prstGeom prst="rect">
            <a:avLst/>
          </a:prstGeom>
          <a:ln>
            <a:solidFill>
              <a:schemeClr val="tx1"/>
            </a:solidFill>
          </a:ln>
        </p:spPr>
      </p:pic>
      <p:sp>
        <p:nvSpPr>
          <p:cNvPr id="38" name="ZoneTexte 37">
            <a:extLst>
              <a:ext uri="{FF2B5EF4-FFF2-40B4-BE49-F238E27FC236}">
                <a16:creationId xmlns:a16="http://schemas.microsoft.com/office/drawing/2014/main" id="{94A23B21-B317-2829-2E17-9B87AA407878}"/>
              </a:ext>
            </a:extLst>
          </p:cNvPr>
          <p:cNvSpPr txBox="1"/>
          <p:nvPr/>
        </p:nvSpPr>
        <p:spPr>
          <a:xfrm>
            <a:off x="489843" y="2568079"/>
            <a:ext cx="1137822" cy="276999"/>
          </a:xfrm>
          <a:prstGeom prst="rect">
            <a:avLst/>
          </a:prstGeom>
          <a:noFill/>
        </p:spPr>
        <p:txBody>
          <a:bodyPr wrap="square" rtlCol="0">
            <a:spAutoFit/>
          </a:bodyPr>
          <a:lstStyle/>
          <a:p>
            <a:pPr algn="ctr"/>
            <a:r>
              <a:rPr lang="en-GB" sz="1200" dirty="0">
                <a:latin typeface="+mn-lt"/>
              </a:rPr>
              <a:t>Hook coupler</a:t>
            </a:r>
          </a:p>
        </p:txBody>
      </p:sp>
      <p:sp>
        <p:nvSpPr>
          <p:cNvPr id="39" name="ZoneTexte 38">
            <a:extLst>
              <a:ext uri="{FF2B5EF4-FFF2-40B4-BE49-F238E27FC236}">
                <a16:creationId xmlns:a16="http://schemas.microsoft.com/office/drawing/2014/main" id="{65D671F0-485A-F7F9-1C81-3E987F91749F}"/>
              </a:ext>
            </a:extLst>
          </p:cNvPr>
          <p:cNvSpPr txBox="1"/>
          <p:nvPr/>
        </p:nvSpPr>
        <p:spPr>
          <a:xfrm>
            <a:off x="1800293" y="1127919"/>
            <a:ext cx="1137822" cy="276999"/>
          </a:xfrm>
          <a:prstGeom prst="rect">
            <a:avLst/>
          </a:prstGeom>
          <a:noFill/>
        </p:spPr>
        <p:txBody>
          <a:bodyPr wrap="square" rtlCol="0">
            <a:spAutoFit/>
          </a:bodyPr>
          <a:lstStyle/>
          <a:p>
            <a:pPr algn="ctr"/>
            <a:r>
              <a:rPr lang="en-GB" sz="1200" dirty="0">
                <a:latin typeface="+mn-lt"/>
              </a:rPr>
              <a:t>Probe coupler</a:t>
            </a:r>
          </a:p>
        </p:txBody>
      </p:sp>
      <p:sp>
        <p:nvSpPr>
          <p:cNvPr id="40" name="ZoneTexte 39">
            <a:extLst>
              <a:ext uri="{FF2B5EF4-FFF2-40B4-BE49-F238E27FC236}">
                <a16:creationId xmlns:a16="http://schemas.microsoft.com/office/drawing/2014/main" id="{8D65628E-FC6A-BACA-95D8-CEA2A4803DA2}"/>
              </a:ext>
            </a:extLst>
          </p:cNvPr>
          <p:cNvSpPr txBox="1"/>
          <p:nvPr/>
        </p:nvSpPr>
        <p:spPr>
          <a:xfrm>
            <a:off x="3672501" y="2424063"/>
            <a:ext cx="1137822" cy="276999"/>
          </a:xfrm>
          <a:prstGeom prst="rect">
            <a:avLst/>
          </a:prstGeom>
          <a:noFill/>
        </p:spPr>
        <p:txBody>
          <a:bodyPr wrap="square" rtlCol="0">
            <a:spAutoFit/>
          </a:bodyPr>
          <a:lstStyle/>
          <a:p>
            <a:pPr algn="ctr"/>
            <a:r>
              <a:rPr lang="en-GB" sz="1200" dirty="0">
                <a:latin typeface="+mn-lt"/>
              </a:rPr>
              <a:t>DQW coupler</a:t>
            </a:r>
          </a:p>
        </p:txBody>
      </p:sp>
      <p:sp>
        <p:nvSpPr>
          <p:cNvPr id="2" name="Espace réservé de la date 1">
            <a:extLst>
              <a:ext uri="{FF2B5EF4-FFF2-40B4-BE49-F238E27FC236}">
                <a16:creationId xmlns:a16="http://schemas.microsoft.com/office/drawing/2014/main" id="{ABC1F04F-F353-CBF3-40BE-2574B303B879}"/>
              </a:ext>
            </a:extLst>
          </p:cNvPr>
          <p:cNvSpPr>
            <a:spLocks noGrp="1"/>
          </p:cNvSpPr>
          <p:nvPr>
            <p:ph type="dt" sz="half" idx="10"/>
          </p:nvPr>
        </p:nvSpPr>
        <p:spPr/>
        <p:txBody>
          <a:bodyPr/>
          <a:lstStyle/>
          <a:p>
            <a:r>
              <a:rPr lang="fr-FR"/>
              <a:t>13/11/2025</a:t>
            </a:r>
            <a:endParaRPr lang="fr-FR" dirty="0"/>
          </a:p>
        </p:txBody>
      </p:sp>
      <p:pic>
        <p:nvPicPr>
          <p:cNvPr id="6" name="Image 5">
            <a:extLst>
              <a:ext uri="{FF2B5EF4-FFF2-40B4-BE49-F238E27FC236}">
                <a16:creationId xmlns:a16="http://schemas.microsoft.com/office/drawing/2014/main" id="{CD17AA21-474D-5E5D-A5F2-22A59E8B6E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9381" y="1371862"/>
            <a:ext cx="4833551" cy="2609198"/>
          </a:xfrm>
          <a:prstGeom prst="rect">
            <a:avLst/>
          </a:prstGeom>
        </p:spPr>
      </p:pic>
      <p:grpSp>
        <p:nvGrpSpPr>
          <p:cNvPr id="16" name="Groupe 15">
            <a:extLst>
              <a:ext uri="{FF2B5EF4-FFF2-40B4-BE49-F238E27FC236}">
                <a16:creationId xmlns:a16="http://schemas.microsoft.com/office/drawing/2014/main" id="{8238A1FD-4680-92A8-AADA-AB3D3A2DA74E}"/>
              </a:ext>
            </a:extLst>
          </p:cNvPr>
          <p:cNvGrpSpPr/>
          <p:nvPr/>
        </p:nvGrpSpPr>
        <p:grpSpPr>
          <a:xfrm>
            <a:off x="5170363" y="1217205"/>
            <a:ext cx="5400600" cy="3024336"/>
            <a:chOff x="5170363" y="1229544"/>
            <a:chExt cx="5400600" cy="3024336"/>
          </a:xfrm>
        </p:grpSpPr>
        <p:sp>
          <p:nvSpPr>
            <p:cNvPr id="7" name="Rectangle : coins arrondis 6">
              <a:extLst>
                <a:ext uri="{FF2B5EF4-FFF2-40B4-BE49-F238E27FC236}">
                  <a16:creationId xmlns:a16="http://schemas.microsoft.com/office/drawing/2014/main" id="{3DBAEB29-E21C-ED16-6319-BCABE6BF6765}"/>
                </a:ext>
              </a:extLst>
            </p:cNvPr>
            <p:cNvSpPr/>
            <p:nvPr/>
          </p:nvSpPr>
          <p:spPr>
            <a:xfrm>
              <a:off x="5314379" y="1229544"/>
              <a:ext cx="5256584" cy="3024336"/>
            </a:xfrm>
            <a:prstGeom prst="roundRect">
              <a:avLst>
                <a:gd name="adj" fmla="val 2664"/>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cteur droit 9">
              <a:extLst>
                <a:ext uri="{FF2B5EF4-FFF2-40B4-BE49-F238E27FC236}">
                  <a16:creationId xmlns:a16="http://schemas.microsoft.com/office/drawing/2014/main" id="{0FE3D4E9-32B6-05A0-D597-BE4E19B9F06A}"/>
                </a:ext>
              </a:extLst>
            </p:cNvPr>
            <p:cNvCxnSpPr>
              <a:cxnSpLocks/>
            </p:cNvCxnSpPr>
            <p:nvPr/>
          </p:nvCxnSpPr>
          <p:spPr>
            <a:xfrm>
              <a:off x="5170363" y="2660421"/>
              <a:ext cx="144016" cy="15214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A73D193-7EDF-E3A7-F4C5-D26754A5D883}"/>
                </a:ext>
              </a:extLst>
            </p:cNvPr>
            <p:cNvCxnSpPr>
              <a:cxnSpLocks/>
            </p:cNvCxnSpPr>
            <p:nvPr/>
          </p:nvCxnSpPr>
          <p:spPr>
            <a:xfrm flipV="1">
              <a:off x="5170363" y="1229544"/>
              <a:ext cx="216024" cy="14401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8" name="Image 7">
            <a:extLst>
              <a:ext uri="{FF2B5EF4-FFF2-40B4-BE49-F238E27FC236}">
                <a16:creationId xmlns:a16="http://schemas.microsoft.com/office/drawing/2014/main" id="{6FA52DF4-CB6D-D709-8A9D-00D048282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827" y="3281332"/>
            <a:ext cx="2736304" cy="1764636"/>
          </a:xfrm>
          <a:prstGeom prst="rect">
            <a:avLst/>
          </a:prstGeom>
          <a:ln w="12700">
            <a:solidFill>
              <a:schemeClr val="tx1"/>
            </a:solidFill>
          </a:ln>
        </p:spPr>
      </p:pic>
      <p:pic>
        <p:nvPicPr>
          <p:cNvPr id="12" name="Image 11">
            <a:extLst>
              <a:ext uri="{FF2B5EF4-FFF2-40B4-BE49-F238E27FC236}">
                <a16:creationId xmlns:a16="http://schemas.microsoft.com/office/drawing/2014/main" id="{698F5310-E6E3-07DA-590B-5B79E33AF8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6576" y="3255052"/>
            <a:ext cx="1911778" cy="1704591"/>
          </a:xfrm>
          <a:prstGeom prst="rect">
            <a:avLst/>
          </a:prstGeom>
          <a:ln w="12700">
            <a:solidFill>
              <a:schemeClr val="tx1"/>
            </a:solidFill>
          </a:ln>
        </p:spPr>
      </p:pic>
      <p:sp>
        <p:nvSpPr>
          <p:cNvPr id="13" name="ZoneTexte 12">
            <a:extLst>
              <a:ext uri="{FF2B5EF4-FFF2-40B4-BE49-F238E27FC236}">
                <a16:creationId xmlns:a16="http://schemas.microsoft.com/office/drawing/2014/main" id="{E023EE65-49AB-7983-3DA8-E8474D91EDC8}"/>
              </a:ext>
            </a:extLst>
          </p:cNvPr>
          <p:cNvSpPr txBox="1"/>
          <p:nvPr/>
        </p:nvSpPr>
        <p:spPr>
          <a:xfrm>
            <a:off x="5314379" y="4397896"/>
            <a:ext cx="5267553" cy="954107"/>
          </a:xfrm>
          <a:prstGeom prst="rect">
            <a:avLst/>
          </a:prstGeom>
          <a:noFill/>
          <a:ln w="25400">
            <a:solidFill>
              <a:srgbClr val="C00000"/>
            </a:solidFill>
          </a:ln>
        </p:spPr>
        <p:txBody>
          <a:bodyPr wrap="square" rtlCol="0">
            <a:spAutoFit/>
          </a:bodyPr>
          <a:lstStyle/>
          <a:p>
            <a:pPr algn="just"/>
            <a:r>
              <a:rPr lang="en-GB" sz="1400" dirty="0">
                <a:latin typeface="+mn-lt"/>
              </a:rPr>
              <a:t>Ultimately, we aim to produce Nb HOM couplers with optimised design and to install them on a new Nb 5-cell PERLE cavity with optimised end groups.</a:t>
            </a:r>
            <a:r>
              <a:rPr lang="en-GB" sz="1400" dirty="0">
                <a:latin typeface="+mn-lt"/>
                <a:sym typeface="Wingdings" pitchFamily="2" charset="2"/>
              </a:rPr>
              <a:t> </a:t>
            </a:r>
            <a:r>
              <a:rPr lang="en-GB" sz="1400" b="1" dirty="0">
                <a:latin typeface="+mn-lt"/>
                <a:sym typeface="Wingdings" pitchFamily="2" charset="2"/>
              </a:rPr>
              <a:t>The Production of 4 cavity scheduled within the ISAS program</a:t>
            </a:r>
          </a:p>
        </p:txBody>
      </p:sp>
      <p:sp>
        <p:nvSpPr>
          <p:cNvPr id="5" name="ZoneTexte 4">
            <a:extLst>
              <a:ext uri="{FF2B5EF4-FFF2-40B4-BE49-F238E27FC236}">
                <a16:creationId xmlns:a16="http://schemas.microsoft.com/office/drawing/2014/main" id="{958C51A1-86D5-1C8C-FDA0-3F3DAE631536}"/>
              </a:ext>
            </a:extLst>
          </p:cNvPr>
          <p:cNvSpPr txBox="1"/>
          <p:nvPr/>
        </p:nvSpPr>
        <p:spPr>
          <a:xfrm>
            <a:off x="262851" y="5386263"/>
            <a:ext cx="10308112" cy="307777"/>
          </a:xfrm>
          <a:prstGeom prst="rect">
            <a:avLst/>
          </a:prstGeom>
          <a:noFill/>
        </p:spPr>
        <p:txBody>
          <a:bodyPr wrap="square" rtlCol="0">
            <a:spAutoFit/>
          </a:bodyPr>
          <a:lstStyle/>
          <a:p>
            <a:r>
              <a:rPr lang="en-GB" sz="1400" i="1" dirty="0">
                <a:solidFill>
                  <a:schemeClr val="accent1">
                    <a:lumMod val="75000"/>
                  </a:schemeClr>
                </a:solidFill>
                <a:latin typeface="+mn-lt"/>
                <a:cs typeface="Arial" panose="020B0604020202020204" pitchFamily="34" charset="0"/>
              </a:rPr>
              <a:t>C. </a:t>
            </a:r>
            <a:r>
              <a:rPr lang="en-GB" sz="1400" i="1" dirty="0" err="1">
                <a:solidFill>
                  <a:schemeClr val="accent1">
                    <a:lumMod val="75000"/>
                  </a:schemeClr>
                </a:solidFill>
                <a:latin typeface="+mn-lt"/>
                <a:cs typeface="Arial" panose="020B0604020202020204" pitchFamily="34" charset="0"/>
              </a:rPr>
              <a:t>Barbagallo</a:t>
            </a:r>
            <a:r>
              <a:rPr lang="en-GB" sz="1400" i="1" dirty="0">
                <a:solidFill>
                  <a:schemeClr val="accent1">
                    <a:lumMod val="75000"/>
                  </a:schemeClr>
                </a:solidFill>
                <a:latin typeface="+mn-lt"/>
                <a:cs typeface="Arial" panose="020B0604020202020204" pitchFamily="34" charset="0"/>
              </a:rPr>
              <a:t> et al. “First RF measurements of coaxial HOM coupler prototypes in a copper cavity for the PERLE project”- IPAC’23- MOPA025 </a:t>
            </a:r>
          </a:p>
        </p:txBody>
      </p:sp>
      <p:sp>
        <p:nvSpPr>
          <p:cNvPr id="4" name="Espace réservé du pied de page 3">
            <a:extLst>
              <a:ext uri="{FF2B5EF4-FFF2-40B4-BE49-F238E27FC236}">
                <a16:creationId xmlns:a16="http://schemas.microsoft.com/office/drawing/2014/main" id="{6D468760-BA84-446D-947E-A0736B42402C}"/>
              </a:ext>
            </a:extLst>
          </p:cNvPr>
          <p:cNvSpPr>
            <a:spLocks noGrp="1"/>
          </p:cNvSpPr>
          <p:nvPr>
            <p:ph type="ftr" sz="quarter" idx="11"/>
          </p:nvPr>
        </p:nvSpPr>
        <p:spPr/>
        <p:txBody>
          <a:bodyPr/>
          <a:lstStyle/>
          <a:p>
            <a:r>
              <a:rPr lang="en-US"/>
              <a:t>SRF Frontiers Workshop</a:t>
            </a:r>
            <a:endParaRPr lang="fr-FR" dirty="0"/>
          </a:p>
        </p:txBody>
      </p:sp>
      <p:pic>
        <p:nvPicPr>
          <p:cNvPr id="14" name="Image 13">
            <a:extLst>
              <a:ext uri="{FF2B5EF4-FFF2-40B4-BE49-F238E27FC236}">
                <a16:creationId xmlns:a16="http://schemas.microsoft.com/office/drawing/2014/main" id="{37874367-4B39-4044-66C2-2BFC8CFDBA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666883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1B74E-3018-C695-DDC3-06FDAAF02747}"/>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AC3189C-B68C-ABDC-4CA9-6AAE47083042}"/>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DAC5DAA1-7D52-6A21-9B42-BEA35229E769}"/>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7B3B82A6-C6DC-795C-E57C-C17C54EC2A0F}"/>
              </a:ext>
            </a:extLst>
          </p:cNvPr>
          <p:cNvSpPr>
            <a:spLocks noGrp="1"/>
          </p:cNvSpPr>
          <p:nvPr>
            <p:ph type="sldNum" sz="quarter" idx="12"/>
          </p:nvPr>
        </p:nvSpPr>
        <p:spPr/>
        <p:txBody>
          <a:bodyPr/>
          <a:lstStyle/>
          <a:p>
            <a:fld id="{77E71596-5F9D-49C5-9701-16B3CA54319D}" type="slidenum">
              <a:rPr lang="fr-FR" smtClean="0"/>
              <a:pPr/>
              <a:t>24</a:t>
            </a:fld>
            <a:endParaRPr lang="fr-FR"/>
          </a:p>
        </p:txBody>
      </p:sp>
      <p:sp>
        <p:nvSpPr>
          <p:cNvPr id="6" name="Titre 1">
            <a:extLst>
              <a:ext uri="{FF2B5EF4-FFF2-40B4-BE49-F238E27FC236}">
                <a16:creationId xmlns:a16="http://schemas.microsoft.com/office/drawing/2014/main" id="{B325EE28-F174-203D-BB63-59CA2BF1FAEF}"/>
              </a:ext>
            </a:extLst>
          </p:cNvPr>
          <p:cNvSpPr txBox="1">
            <a:spLocks/>
          </p:cNvSpPr>
          <p:nvPr/>
        </p:nvSpPr>
        <p:spPr>
          <a:xfrm>
            <a:off x="1137915" y="149425"/>
            <a:ext cx="9073008" cy="4320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5">
                    <a:lumMod val="75000"/>
                  </a:schemeClr>
                </a:solidFill>
                <a:latin typeface="+mn-lt"/>
              </a:rPr>
              <a:t>Coupleurs HOM et absorbeurs:</a:t>
            </a:r>
          </a:p>
        </p:txBody>
      </p:sp>
      <p:pic>
        <p:nvPicPr>
          <p:cNvPr id="25" name="図 5">
            <a:extLst>
              <a:ext uri="{FF2B5EF4-FFF2-40B4-BE49-F238E27FC236}">
                <a16:creationId xmlns:a16="http://schemas.microsoft.com/office/drawing/2014/main" id="{B8161054-7F6A-E0E2-E3DF-052DB1304F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18532" y="49427"/>
            <a:ext cx="1640010" cy="504056"/>
          </a:xfrm>
          <a:prstGeom prst="rect">
            <a:avLst/>
          </a:prstGeom>
        </p:spPr>
      </p:pic>
      <p:sp>
        <p:nvSpPr>
          <p:cNvPr id="2" name="コンテンツ プレースホルダー 3">
            <a:extLst>
              <a:ext uri="{FF2B5EF4-FFF2-40B4-BE49-F238E27FC236}">
                <a16:creationId xmlns:a16="http://schemas.microsoft.com/office/drawing/2014/main" id="{8589F094-5373-C100-2609-41DFBDFAD70D}"/>
              </a:ext>
            </a:extLst>
          </p:cNvPr>
          <p:cNvSpPr>
            <a:spLocks noGrp="1"/>
          </p:cNvSpPr>
          <p:nvPr>
            <p:ph sz="half" idx="2"/>
          </p:nvPr>
        </p:nvSpPr>
        <p:spPr>
          <a:xfrm>
            <a:off x="201811" y="654525"/>
            <a:ext cx="8157084" cy="3953007"/>
          </a:xfrm>
        </p:spPr>
        <p:txBody>
          <a:bodyPr>
            <a:noAutofit/>
          </a:bodyPr>
          <a:lstStyle/>
          <a:p>
            <a:pPr>
              <a:buFont typeface="Wingdings" pitchFamily="2" charset="2"/>
              <a:buChar char="§"/>
            </a:pPr>
            <a:r>
              <a:rPr lang="fr-FR" sz="1600" b="1" dirty="0" err="1">
                <a:solidFill>
                  <a:schemeClr val="tx1"/>
                </a:solidFill>
              </a:rPr>
              <a:t>Two</a:t>
            </a:r>
            <a:r>
              <a:rPr lang="fr-FR" sz="1600" b="1" dirty="0">
                <a:solidFill>
                  <a:schemeClr val="tx1"/>
                </a:solidFill>
              </a:rPr>
              <a:t> Hook-type HOM </a:t>
            </a:r>
            <a:r>
              <a:rPr lang="fr-FR" sz="1600" b="1" dirty="0" err="1">
                <a:solidFill>
                  <a:schemeClr val="tx1"/>
                </a:solidFill>
              </a:rPr>
              <a:t>couplers</a:t>
            </a:r>
            <a:r>
              <a:rPr lang="fr-FR" sz="1600" b="1" dirty="0">
                <a:solidFill>
                  <a:schemeClr val="tx1"/>
                </a:solidFill>
              </a:rPr>
              <a:t> </a:t>
            </a:r>
            <a:r>
              <a:rPr lang="fr-FR" sz="1500" dirty="0">
                <a:solidFill>
                  <a:schemeClr val="tx1"/>
                </a:solidFill>
              </a:rPr>
              <a:t>are </a:t>
            </a:r>
            <a:r>
              <a:rPr lang="fr-FR" sz="1500" dirty="0" err="1">
                <a:solidFill>
                  <a:schemeClr val="tx1"/>
                </a:solidFill>
              </a:rPr>
              <a:t>needed</a:t>
            </a:r>
            <a:r>
              <a:rPr lang="fr-FR" sz="1500" dirty="0">
                <a:solidFill>
                  <a:schemeClr val="tx1"/>
                </a:solidFill>
              </a:rPr>
              <a:t> per </a:t>
            </a:r>
            <a:r>
              <a:rPr lang="fr-FR" sz="1500" dirty="0" err="1">
                <a:solidFill>
                  <a:schemeClr val="tx1"/>
                </a:solidFill>
              </a:rPr>
              <a:t>cavity</a:t>
            </a:r>
            <a:r>
              <a:rPr lang="fr-FR" sz="1500" dirty="0">
                <a:solidFill>
                  <a:schemeClr val="tx1"/>
                </a:solidFill>
              </a:rPr>
              <a:t> </a:t>
            </a:r>
            <a:r>
              <a:rPr lang="fr-FR" sz="1500" dirty="0">
                <a:solidFill>
                  <a:schemeClr val="tx1"/>
                </a:solidFill>
                <a:sym typeface="Wingdings" pitchFamily="2" charset="2"/>
              </a:rPr>
              <a:t></a:t>
            </a:r>
            <a:r>
              <a:rPr lang="fr-FR" sz="1500" dirty="0">
                <a:solidFill>
                  <a:schemeClr val="tx1"/>
                </a:solidFill>
              </a:rPr>
              <a:t> 8 in total to </a:t>
            </a:r>
            <a:r>
              <a:rPr lang="fr-FR" sz="1500" dirty="0" err="1">
                <a:solidFill>
                  <a:schemeClr val="tx1"/>
                </a:solidFill>
              </a:rPr>
              <a:t>equip</a:t>
            </a:r>
            <a:r>
              <a:rPr lang="fr-FR" sz="1500" dirty="0">
                <a:solidFill>
                  <a:schemeClr val="tx1"/>
                </a:solidFill>
              </a:rPr>
              <a:t> the CM. </a:t>
            </a:r>
          </a:p>
          <a:p>
            <a:pPr marL="0" indent="0">
              <a:buNone/>
            </a:pPr>
            <a:r>
              <a:rPr lang="fr-FR" sz="1500" dirty="0">
                <a:solidFill>
                  <a:schemeClr val="tx1"/>
                </a:solidFill>
              </a:rPr>
              <a:t>To </a:t>
            </a:r>
            <a:r>
              <a:rPr lang="fr-FR" sz="1500" dirty="0" err="1">
                <a:solidFill>
                  <a:schemeClr val="tx1"/>
                </a:solidFill>
              </a:rPr>
              <a:t>reduce</a:t>
            </a:r>
            <a:r>
              <a:rPr lang="fr-FR" sz="1500" dirty="0">
                <a:solidFill>
                  <a:schemeClr val="tx1"/>
                </a:solidFill>
              </a:rPr>
              <a:t> </a:t>
            </a:r>
            <a:r>
              <a:rPr lang="fr-FR" sz="1500" dirty="0" err="1">
                <a:solidFill>
                  <a:schemeClr val="tx1"/>
                </a:solidFill>
              </a:rPr>
              <a:t>manufacturing</a:t>
            </a:r>
            <a:r>
              <a:rPr lang="fr-FR" sz="1500" dirty="0">
                <a:solidFill>
                  <a:schemeClr val="tx1"/>
                </a:solidFill>
              </a:rPr>
              <a:t> </a:t>
            </a:r>
            <a:r>
              <a:rPr lang="fr-FR" sz="1500" dirty="0" err="1">
                <a:solidFill>
                  <a:schemeClr val="tx1"/>
                </a:solidFill>
              </a:rPr>
              <a:t>costs</a:t>
            </a:r>
            <a:r>
              <a:rPr lang="fr-FR" sz="1500" dirty="0">
                <a:solidFill>
                  <a:schemeClr val="tx1"/>
                </a:solidFill>
              </a:rPr>
              <a:t>: </a:t>
            </a:r>
          </a:p>
          <a:p>
            <a:pPr>
              <a:buFont typeface="Courier New" panose="02070309020205020404" pitchFamily="49" charset="0"/>
              <a:buChar char="o"/>
            </a:pPr>
            <a:r>
              <a:rPr lang="fr-FR" sz="1500" dirty="0">
                <a:solidFill>
                  <a:schemeClr val="tx1"/>
                </a:solidFill>
              </a:rPr>
              <a:t>The RF design has been </a:t>
            </a:r>
            <a:r>
              <a:rPr lang="fr-FR" sz="1500" dirty="0" err="1">
                <a:solidFill>
                  <a:schemeClr val="tx1"/>
                </a:solidFill>
              </a:rPr>
              <a:t>optimized</a:t>
            </a:r>
            <a:r>
              <a:rPr lang="fr-FR" sz="1500" dirty="0">
                <a:solidFill>
                  <a:schemeClr val="tx1"/>
                </a:solidFill>
              </a:rPr>
              <a:t> to </a:t>
            </a:r>
            <a:r>
              <a:rPr lang="fr-FR" sz="1500" dirty="0" err="1">
                <a:solidFill>
                  <a:schemeClr val="tx1"/>
                </a:solidFill>
              </a:rPr>
              <a:t>integrate</a:t>
            </a:r>
            <a:r>
              <a:rPr lang="fr-FR" sz="1500" dirty="0">
                <a:solidFill>
                  <a:schemeClr val="tx1"/>
                </a:solidFill>
              </a:rPr>
              <a:t> a commercial RF </a:t>
            </a:r>
            <a:r>
              <a:rPr lang="fr-FR" sz="1500" dirty="0" err="1">
                <a:solidFill>
                  <a:schemeClr val="tx1"/>
                </a:solidFill>
              </a:rPr>
              <a:t>feedthrough</a:t>
            </a:r>
            <a:r>
              <a:rPr lang="fr-FR" sz="1500" dirty="0">
                <a:solidFill>
                  <a:schemeClr val="tx1"/>
                </a:solidFill>
              </a:rPr>
              <a:t> (PHOM max 2W @ 2K). </a:t>
            </a:r>
          </a:p>
          <a:p>
            <a:pPr>
              <a:buFont typeface="Courier New" panose="02070309020205020404" pitchFamily="49" charset="0"/>
              <a:buChar char="o"/>
            </a:pPr>
            <a:r>
              <a:rPr lang="fr-FR" sz="1500" dirty="0" err="1">
                <a:solidFill>
                  <a:schemeClr val="tx1"/>
                </a:solidFill>
              </a:rPr>
              <a:t>Optimization</a:t>
            </a:r>
            <a:r>
              <a:rPr lang="fr-FR" sz="1500" dirty="0">
                <a:solidFill>
                  <a:schemeClr val="tx1"/>
                </a:solidFill>
              </a:rPr>
              <a:t> of the </a:t>
            </a:r>
            <a:r>
              <a:rPr lang="fr-FR" sz="1500" dirty="0" err="1">
                <a:solidFill>
                  <a:schemeClr val="tx1"/>
                </a:solidFill>
              </a:rPr>
              <a:t>cooling</a:t>
            </a:r>
            <a:r>
              <a:rPr lang="fr-FR" sz="1500" dirty="0">
                <a:solidFill>
                  <a:schemeClr val="tx1"/>
                </a:solidFill>
              </a:rPr>
              <a:t> circuit and </a:t>
            </a:r>
            <a:r>
              <a:rPr lang="fr-FR" sz="1500" dirty="0" err="1">
                <a:solidFill>
                  <a:schemeClr val="tx1"/>
                </a:solidFill>
              </a:rPr>
              <a:t>two</a:t>
            </a:r>
            <a:r>
              <a:rPr lang="fr-FR" sz="1500" dirty="0">
                <a:solidFill>
                  <a:schemeClr val="tx1"/>
                </a:solidFill>
              </a:rPr>
              <a:t> He jacket designs are </a:t>
            </a:r>
            <a:r>
              <a:rPr lang="fr-FR" sz="1500" dirty="0" err="1">
                <a:solidFill>
                  <a:schemeClr val="tx1"/>
                </a:solidFill>
              </a:rPr>
              <a:t>proposed</a:t>
            </a:r>
            <a:r>
              <a:rPr lang="fr-FR" sz="1500" dirty="0">
                <a:solidFill>
                  <a:schemeClr val="tx1"/>
                </a:solidFill>
              </a:rPr>
              <a:t> (SS and Ti). </a:t>
            </a:r>
          </a:p>
          <a:p>
            <a:pPr marL="0" indent="0">
              <a:buNone/>
            </a:pPr>
            <a:r>
              <a:rPr lang="fr-FR" sz="1500" dirty="0">
                <a:solidFill>
                  <a:schemeClr val="tx1"/>
                </a:solidFill>
                <a:sym typeface="Wingdings" pitchFamily="2" charset="2"/>
              </a:rPr>
              <a:t> </a:t>
            </a:r>
            <a:r>
              <a:rPr lang="fr-FR" sz="1500" dirty="0" err="1">
                <a:solidFill>
                  <a:schemeClr val="tx1"/>
                </a:solidFill>
              </a:rPr>
              <a:t>Only</a:t>
            </a:r>
            <a:r>
              <a:rPr lang="fr-FR" sz="1500" dirty="0">
                <a:solidFill>
                  <a:schemeClr val="tx1"/>
                </a:solidFill>
              </a:rPr>
              <a:t> 4 </a:t>
            </a:r>
            <a:r>
              <a:rPr lang="fr-FR" sz="1500" dirty="0" err="1">
                <a:solidFill>
                  <a:schemeClr val="tx1"/>
                </a:solidFill>
              </a:rPr>
              <a:t>will</a:t>
            </a:r>
            <a:r>
              <a:rPr lang="fr-FR" sz="1500" dirty="0">
                <a:solidFill>
                  <a:schemeClr val="tx1"/>
                </a:solidFill>
              </a:rPr>
              <a:t> </a:t>
            </a:r>
            <a:r>
              <a:rPr lang="fr-FR" sz="1500" dirty="0" err="1">
                <a:solidFill>
                  <a:schemeClr val="tx1"/>
                </a:solidFill>
              </a:rPr>
              <a:t>be</a:t>
            </a:r>
            <a:r>
              <a:rPr lang="fr-FR" sz="1500" dirty="0">
                <a:solidFill>
                  <a:schemeClr val="tx1"/>
                </a:solidFill>
              </a:rPr>
              <a:t> </a:t>
            </a:r>
            <a:r>
              <a:rPr lang="fr-FR" sz="1500" dirty="0" err="1">
                <a:solidFill>
                  <a:schemeClr val="tx1"/>
                </a:solidFill>
              </a:rPr>
              <a:t>produced</a:t>
            </a:r>
            <a:r>
              <a:rPr lang="fr-FR" sz="1500" dirty="0">
                <a:solidFill>
                  <a:schemeClr val="tx1"/>
                </a:solidFill>
              </a:rPr>
              <a:t> by CERN </a:t>
            </a:r>
            <a:r>
              <a:rPr lang="fr-FR" sz="1500" dirty="0" err="1">
                <a:solidFill>
                  <a:schemeClr val="tx1"/>
                </a:solidFill>
              </a:rPr>
              <a:t>within</a:t>
            </a:r>
            <a:r>
              <a:rPr lang="fr-FR" sz="1500" dirty="0">
                <a:solidFill>
                  <a:schemeClr val="tx1"/>
                </a:solidFill>
              </a:rPr>
              <a:t> the </a:t>
            </a:r>
            <a:r>
              <a:rPr lang="fr-FR" sz="1500" dirty="0" err="1">
                <a:solidFill>
                  <a:schemeClr val="tx1"/>
                </a:solidFill>
              </a:rPr>
              <a:t>iSAS</a:t>
            </a:r>
            <a:r>
              <a:rPr lang="fr-FR" sz="1500" dirty="0">
                <a:solidFill>
                  <a:schemeClr val="tx1"/>
                </a:solidFill>
              </a:rPr>
              <a:t> </a:t>
            </a:r>
            <a:r>
              <a:rPr lang="fr-FR" sz="1500" dirty="0" err="1">
                <a:solidFill>
                  <a:schemeClr val="tx1"/>
                </a:solidFill>
              </a:rPr>
              <a:t>framework</a:t>
            </a:r>
            <a:r>
              <a:rPr lang="fr-FR" sz="1500" dirty="0">
                <a:solidFill>
                  <a:schemeClr val="tx1"/>
                </a:solidFill>
              </a:rPr>
              <a:t>. </a:t>
            </a:r>
          </a:p>
          <a:p>
            <a:pPr marL="0" indent="0">
              <a:buNone/>
            </a:pPr>
            <a:r>
              <a:rPr lang="fr-FR" sz="1500" dirty="0">
                <a:solidFill>
                  <a:schemeClr val="tx1"/>
                </a:solidFill>
                <a:sym typeface="Wingdings" pitchFamily="2" charset="2"/>
              </a:rPr>
              <a:t> </a:t>
            </a:r>
            <a:r>
              <a:rPr lang="fr-FR" sz="1500" dirty="0" err="1">
                <a:solidFill>
                  <a:schemeClr val="tx1"/>
                </a:solidFill>
              </a:rPr>
              <a:t>Quotations</a:t>
            </a:r>
            <a:r>
              <a:rPr lang="fr-FR" sz="1500" dirty="0">
                <a:solidFill>
                  <a:schemeClr val="tx1"/>
                </a:solidFill>
              </a:rPr>
              <a:t> </a:t>
            </a:r>
            <a:r>
              <a:rPr lang="fr-FR" sz="1500" dirty="0" err="1">
                <a:solidFill>
                  <a:schemeClr val="tx1"/>
                </a:solidFill>
              </a:rPr>
              <a:t>requested</a:t>
            </a:r>
            <a:r>
              <a:rPr lang="fr-FR" sz="1500" dirty="0">
                <a:solidFill>
                  <a:schemeClr val="tx1"/>
                </a:solidFill>
              </a:rPr>
              <a:t> </a:t>
            </a:r>
            <a:r>
              <a:rPr lang="fr-FR" sz="1500" dirty="0" err="1">
                <a:solidFill>
                  <a:schemeClr val="tx1"/>
                </a:solidFill>
              </a:rPr>
              <a:t>from</a:t>
            </a:r>
            <a:r>
              <a:rPr lang="fr-FR" sz="1500" dirty="0">
                <a:solidFill>
                  <a:schemeClr val="tx1"/>
                </a:solidFill>
              </a:rPr>
              <a:t> </a:t>
            </a:r>
            <a:r>
              <a:rPr lang="fr-FR" sz="1500" dirty="0" err="1">
                <a:solidFill>
                  <a:schemeClr val="tx1"/>
                </a:solidFill>
              </a:rPr>
              <a:t>manufacturers</a:t>
            </a:r>
            <a:r>
              <a:rPr lang="fr-FR" sz="1500" dirty="0">
                <a:solidFill>
                  <a:schemeClr val="tx1"/>
                </a:solidFill>
              </a:rPr>
              <a:t> for the production of the 4 </a:t>
            </a:r>
            <a:r>
              <a:rPr lang="fr-FR" sz="1500" dirty="0" err="1">
                <a:solidFill>
                  <a:schemeClr val="tx1"/>
                </a:solidFill>
              </a:rPr>
              <a:t>additional</a:t>
            </a:r>
            <a:r>
              <a:rPr lang="fr-FR" sz="1500" dirty="0">
                <a:solidFill>
                  <a:schemeClr val="tx1"/>
                </a:solidFill>
              </a:rPr>
              <a:t> HOM </a:t>
            </a:r>
            <a:r>
              <a:rPr lang="fr-FR" sz="1500" dirty="0" err="1">
                <a:solidFill>
                  <a:schemeClr val="tx1"/>
                </a:solidFill>
              </a:rPr>
              <a:t>couplers</a:t>
            </a:r>
            <a:r>
              <a:rPr lang="fr-FR" sz="1500" dirty="0">
                <a:solidFill>
                  <a:schemeClr val="tx1"/>
                </a:solidFill>
              </a:rPr>
              <a:t>. </a:t>
            </a:r>
          </a:p>
          <a:p>
            <a:pPr>
              <a:buFont typeface="Wingdings" pitchFamily="2" charset="2"/>
              <a:buChar char="§"/>
            </a:pPr>
            <a:r>
              <a:rPr lang="fr-FR" sz="1600" b="1" dirty="0">
                <a:solidFill>
                  <a:schemeClr val="tx1"/>
                </a:solidFill>
              </a:rPr>
              <a:t>Cold </a:t>
            </a:r>
            <a:r>
              <a:rPr lang="fr-FR" sz="1600" b="1" dirty="0" err="1">
                <a:solidFill>
                  <a:schemeClr val="tx1"/>
                </a:solidFill>
              </a:rPr>
              <a:t>absorbers</a:t>
            </a:r>
            <a:r>
              <a:rPr lang="fr-FR" sz="1600" dirty="0">
                <a:solidFill>
                  <a:schemeClr val="tx1"/>
                </a:solidFill>
              </a:rPr>
              <a:t>: </a:t>
            </a:r>
            <a:r>
              <a:rPr lang="fr-FR" sz="1500" dirty="0">
                <a:solidFill>
                  <a:schemeClr val="tx1"/>
                </a:solidFill>
              </a:rPr>
              <a:t>A PhD </a:t>
            </a:r>
            <a:r>
              <a:rPr lang="fr-FR" sz="1500" dirty="0" err="1">
                <a:solidFill>
                  <a:schemeClr val="tx1"/>
                </a:solidFill>
              </a:rPr>
              <a:t>thesis</a:t>
            </a:r>
            <a:r>
              <a:rPr lang="fr-FR" sz="1500" dirty="0">
                <a:solidFill>
                  <a:schemeClr val="tx1"/>
                </a:solidFill>
              </a:rPr>
              <a:t> has </a:t>
            </a:r>
            <a:r>
              <a:rPr lang="fr-FR" sz="1500" dirty="0" err="1">
                <a:solidFill>
                  <a:schemeClr val="tx1"/>
                </a:solidFill>
              </a:rPr>
              <a:t>just</a:t>
            </a:r>
            <a:r>
              <a:rPr lang="fr-FR" sz="1500" dirty="0">
                <a:solidFill>
                  <a:schemeClr val="tx1"/>
                </a:solidFill>
              </a:rPr>
              <a:t> </a:t>
            </a:r>
            <a:r>
              <a:rPr lang="fr-FR" sz="1500" dirty="0" err="1">
                <a:solidFill>
                  <a:schemeClr val="tx1"/>
                </a:solidFill>
              </a:rPr>
              <a:t>started</a:t>
            </a:r>
            <a:r>
              <a:rPr lang="fr-FR" sz="1500" dirty="0">
                <a:solidFill>
                  <a:schemeClr val="tx1"/>
                </a:solidFill>
              </a:rPr>
              <a:t> on </a:t>
            </a:r>
            <a:r>
              <a:rPr lang="fr-FR" sz="1500" dirty="0" err="1">
                <a:solidFill>
                  <a:schemeClr val="tx1"/>
                </a:solidFill>
              </a:rPr>
              <a:t>this</a:t>
            </a:r>
            <a:r>
              <a:rPr lang="fr-FR" sz="1500" dirty="0">
                <a:solidFill>
                  <a:schemeClr val="tx1"/>
                </a:solidFill>
              </a:rPr>
              <a:t> topic, to </a:t>
            </a:r>
            <a:r>
              <a:rPr lang="fr-FR" sz="1500" dirty="0" err="1">
                <a:solidFill>
                  <a:schemeClr val="tx1"/>
                </a:solidFill>
              </a:rPr>
              <a:t>be</a:t>
            </a:r>
            <a:r>
              <a:rPr lang="fr-FR" sz="1500" dirty="0">
                <a:solidFill>
                  <a:schemeClr val="tx1"/>
                </a:solidFill>
              </a:rPr>
              <a:t> </a:t>
            </a:r>
            <a:r>
              <a:rPr lang="fr-FR" sz="1500" dirty="0" err="1">
                <a:solidFill>
                  <a:schemeClr val="tx1"/>
                </a:solidFill>
              </a:rPr>
              <a:t>investigated</a:t>
            </a:r>
            <a:r>
              <a:rPr lang="fr-FR" sz="1500" dirty="0">
                <a:solidFill>
                  <a:schemeClr val="tx1"/>
                </a:solidFill>
              </a:rPr>
              <a:t>: </a:t>
            </a:r>
          </a:p>
          <a:p>
            <a:pPr>
              <a:buFont typeface="Courier New" panose="02070309020205020404" pitchFamily="49" charset="0"/>
              <a:buChar char="o"/>
            </a:pPr>
            <a:r>
              <a:rPr lang="fr-FR" sz="1500" dirty="0" err="1">
                <a:solidFill>
                  <a:schemeClr val="tx1"/>
                </a:solidFill>
              </a:rPr>
              <a:t>What</a:t>
            </a:r>
            <a:r>
              <a:rPr lang="fr-FR" sz="1500" dirty="0">
                <a:solidFill>
                  <a:schemeClr val="tx1"/>
                </a:solidFill>
              </a:rPr>
              <a:t> </a:t>
            </a:r>
            <a:r>
              <a:rPr lang="fr-FR" sz="1500" dirty="0" err="1">
                <a:solidFill>
                  <a:schemeClr val="tx1"/>
                </a:solidFill>
              </a:rPr>
              <a:t>material</a:t>
            </a:r>
            <a:r>
              <a:rPr lang="fr-FR" sz="1500" dirty="0">
                <a:solidFill>
                  <a:schemeClr val="tx1"/>
                </a:solidFill>
              </a:rPr>
              <a:t> to use (</a:t>
            </a:r>
            <a:r>
              <a:rPr lang="fr-FR" sz="1500" dirty="0" err="1">
                <a:solidFill>
                  <a:schemeClr val="tx1"/>
                </a:solidFill>
              </a:rPr>
              <a:t>SiC</a:t>
            </a:r>
            <a:r>
              <a:rPr lang="fr-FR" sz="1500" dirty="0">
                <a:solidFill>
                  <a:schemeClr val="tx1"/>
                </a:solidFill>
              </a:rPr>
              <a:t>, </a:t>
            </a:r>
            <a:r>
              <a:rPr lang="fr-FR" sz="1500" dirty="0" err="1">
                <a:solidFill>
                  <a:schemeClr val="tx1"/>
                </a:solidFill>
              </a:rPr>
              <a:t>AlN</a:t>
            </a:r>
            <a:r>
              <a:rPr lang="fr-FR" sz="1500" dirty="0">
                <a:solidFill>
                  <a:schemeClr val="tx1"/>
                </a:solidFill>
              </a:rPr>
              <a:t>, </a:t>
            </a:r>
            <a:r>
              <a:rPr lang="fr-FR" sz="1500" dirty="0" err="1">
                <a:solidFill>
                  <a:schemeClr val="tx1"/>
                </a:solidFill>
              </a:rPr>
              <a:t>others</a:t>
            </a:r>
            <a:r>
              <a:rPr lang="fr-FR" sz="1500" dirty="0">
                <a:solidFill>
                  <a:schemeClr val="tx1"/>
                </a:solidFill>
              </a:rPr>
              <a:t>...)? </a:t>
            </a:r>
          </a:p>
          <a:p>
            <a:pPr>
              <a:buFont typeface="Courier New" panose="02070309020205020404" pitchFamily="49" charset="0"/>
              <a:buChar char="o"/>
            </a:pPr>
            <a:r>
              <a:rPr lang="fr-FR" sz="1500" dirty="0">
                <a:solidFill>
                  <a:schemeClr val="tx1"/>
                </a:solidFill>
              </a:rPr>
              <a:t>How </a:t>
            </a:r>
            <a:r>
              <a:rPr lang="fr-FR" sz="1500" dirty="0" err="1">
                <a:solidFill>
                  <a:schemeClr val="tx1"/>
                </a:solidFill>
              </a:rPr>
              <a:t>many</a:t>
            </a:r>
            <a:r>
              <a:rPr lang="fr-FR" sz="1500" dirty="0">
                <a:solidFill>
                  <a:schemeClr val="tx1"/>
                </a:solidFill>
              </a:rPr>
              <a:t> </a:t>
            </a:r>
            <a:r>
              <a:rPr lang="fr-FR" sz="1500" dirty="0" err="1">
                <a:solidFill>
                  <a:schemeClr val="tx1"/>
                </a:solidFill>
              </a:rPr>
              <a:t>BLAs</a:t>
            </a:r>
            <a:r>
              <a:rPr lang="fr-FR" sz="1500" dirty="0">
                <a:solidFill>
                  <a:schemeClr val="tx1"/>
                </a:solidFill>
              </a:rPr>
              <a:t> in the CM? </a:t>
            </a:r>
            <a:r>
              <a:rPr lang="fr-FR" sz="1500" dirty="0" err="1">
                <a:solidFill>
                  <a:schemeClr val="tx1"/>
                </a:solidFill>
              </a:rPr>
              <a:t>Two</a:t>
            </a:r>
            <a:r>
              <a:rPr lang="fr-FR" sz="1500" dirty="0">
                <a:solidFill>
                  <a:schemeClr val="tx1"/>
                </a:solidFill>
              </a:rPr>
              <a:t> options: 3 cold </a:t>
            </a:r>
            <a:r>
              <a:rPr lang="fr-FR" sz="1500" dirty="0" err="1">
                <a:solidFill>
                  <a:schemeClr val="tx1"/>
                </a:solidFill>
              </a:rPr>
              <a:t>BLAs</a:t>
            </a:r>
            <a:r>
              <a:rPr lang="fr-FR" sz="1500" dirty="0">
                <a:solidFill>
                  <a:schemeClr val="tx1"/>
                </a:solidFill>
              </a:rPr>
              <a:t> + 2 hot or 5 cold. </a:t>
            </a:r>
          </a:p>
          <a:p>
            <a:pPr>
              <a:buFont typeface="Courier New" panose="02070309020205020404" pitchFamily="49" charset="0"/>
              <a:buChar char="o"/>
            </a:pPr>
            <a:r>
              <a:rPr lang="fr-FR" sz="1500" dirty="0" err="1">
                <a:solidFill>
                  <a:schemeClr val="tx1"/>
                </a:solidFill>
              </a:rPr>
              <a:t>Cooling</a:t>
            </a:r>
            <a:r>
              <a:rPr lang="fr-FR" sz="1500" dirty="0">
                <a:solidFill>
                  <a:schemeClr val="tx1"/>
                </a:solidFill>
              </a:rPr>
              <a:t> </a:t>
            </a:r>
            <a:r>
              <a:rPr lang="fr-FR" sz="1500" dirty="0" err="1">
                <a:solidFill>
                  <a:schemeClr val="tx1"/>
                </a:solidFill>
              </a:rPr>
              <a:t>with</a:t>
            </a:r>
            <a:r>
              <a:rPr lang="fr-FR" sz="1500" dirty="0">
                <a:solidFill>
                  <a:schemeClr val="tx1"/>
                </a:solidFill>
              </a:rPr>
              <a:t> </a:t>
            </a:r>
            <a:r>
              <a:rPr lang="fr-FR" sz="1500" dirty="0" err="1">
                <a:solidFill>
                  <a:schemeClr val="tx1"/>
                </a:solidFill>
              </a:rPr>
              <a:t>gaseous</a:t>
            </a:r>
            <a:r>
              <a:rPr lang="fr-FR" sz="1500" dirty="0">
                <a:solidFill>
                  <a:schemeClr val="tx1"/>
                </a:solidFill>
              </a:rPr>
              <a:t> He at 50K via a </a:t>
            </a:r>
            <a:r>
              <a:rPr lang="fr-FR" sz="1500" dirty="0" err="1">
                <a:solidFill>
                  <a:schemeClr val="tx1"/>
                </a:solidFill>
              </a:rPr>
              <a:t>dedicated</a:t>
            </a:r>
            <a:r>
              <a:rPr lang="fr-FR" sz="1500" dirty="0">
                <a:solidFill>
                  <a:schemeClr val="tx1"/>
                </a:solidFill>
              </a:rPr>
              <a:t> </a:t>
            </a:r>
            <a:r>
              <a:rPr lang="fr-FR" sz="1500" dirty="0" err="1">
                <a:solidFill>
                  <a:schemeClr val="tx1"/>
                </a:solidFill>
              </a:rPr>
              <a:t>cryo</a:t>
            </a:r>
            <a:r>
              <a:rPr lang="fr-FR" sz="1500" dirty="0">
                <a:solidFill>
                  <a:schemeClr val="tx1"/>
                </a:solidFill>
              </a:rPr>
              <a:t> circuit. </a:t>
            </a:r>
          </a:p>
          <a:p>
            <a:pPr>
              <a:buFont typeface="Courier New" panose="02070309020205020404" pitchFamily="49" charset="0"/>
              <a:buChar char="o"/>
            </a:pPr>
            <a:r>
              <a:rPr lang="fr-FR" sz="1500" dirty="0">
                <a:solidFill>
                  <a:schemeClr val="tx1"/>
                </a:solidFill>
              </a:rPr>
              <a:t>A </a:t>
            </a:r>
            <a:r>
              <a:rPr lang="fr-FR" sz="1500" dirty="0" err="1">
                <a:solidFill>
                  <a:schemeClr val="tx1"/>
                </a:solidFill>
              </a:rPr>
              <a:t>preliminary</a:t>
            </a:r>
            <a:r>
              <a:rPr lang="fr-FR" sz="1500" dirty="0">
                <a:solidFill>
                  <a:schemeClr val="tx1"/>
                </a:solidFill>
              </a:rPr>
              <a:t> design to </a:t>
            </a:r>
            <a:r>
              <a:rPr lang="fr-FR" sz="1500" dirty="0" err="1">
                <a:solidFill>
                  <a:schemeClr val="tx1"/>
                </a:solidFill>
              </a:rPr>
              <a:t>extract</a:t>
            </a:r>
            <a:r>
              <a:rPr lang="fr-FR" sz="1500" dirty="0">
                <a:solidFill>
                  <a:schemeClr val="tx1"/>
                </a:solidFill>
              </a:rPr>
              <a:t> PHOM = 100W </a:t>
            </a:r>
            <a:r>
              <a:rPr lang="fr-FR" sz="1500" dirty="0" err="1">
                <a:solidFill>
                  <a:schemeClr val="tx1"/>
                </a:solidFill>
              </a:rPr>
              <a:t>still</a:t>
            </a:r>
            <a:r>
              <a:rPr lang="fr-FR" sz="1500" dirty="0">
                <a:solidFill>
                  <a:schemeClr val="tx1"/>
                </a:solidFill>
              </a:rPr>
              <a:t> </a:t>
            </a:r>
            <a:r>
              <a:rPr lang="fr-FR" sz="1500" dirty="0" err="1">
                <a:solidFill>
                  <a:schemeClr val="tx1"/>
                </a:solidFill>
              </a:rPr>
              <a:t>needs</a:t>
            </a:r>
            <a:r>
              <a:rPr lang="fr-FR" sz="1500" dirty="0">
                <a:solidFill>
                  <a:schemeClr val="tx1"/>
                </a:solidFill>
              </a:rPr>
              <a:t> </a:t>
            </a:r>
            <a:r>
              <a:rPr lang="fr-FR" sz="1500" dirty="0" err="1">
                <a:solidFill>
                  <a:schemeClr val="tx1"/>
                </a:solidFill>
              </a:rPr>
              <a:t>optimization</a:t>
            </a:r>
            <a:r>
              <a:rPr lang="fr-FR" sz="1500" dirty="0">
                <a:solidFill>
                  <a:schemeClr val="tx1"/>
                </a:solidFill>
              </a:rPr>
              <a:t>.</a:t>
            </a:r>
            <a:endParaRPr lang="fr-FR" sz="1500" noProof="0" dirty="0">
              <a:solidFill>
                <a:schemeClr val="tx1"/>
              </a:solidFill>
              <a:cs typeface="Arial" charset="0"/>
              <a:sym typeface="Wingdings" panose="05000000000000000000" pitchFamily="2" charset="2"/>
            </a:endParaRPr>
          </a:p>
        </p:txBody>
      </p:sp>
      <p:pic>
        <p:nvPicPr>
          <p:cNvPr id="8" name="Image 7">
            <a:extLst>
              <a:ext uri="{FF2B5EF4-FFF2-40B4-BE49-F238E27FC236}">
                <a16:creationId xmlns:a16="http://schemas.microsoft.com/office/drawing/2014/main" id="{BE704025-08A7-FD0D-3E92-6F685DB200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00870" y="2576934"/>
            <a:ext cx="710507" cy="956866"/>
          </a:xfrm>
          <a:prstGeom prst="rect">
            <a:avLst/>
          </a:prstGeom>
        </p:spPr>
      </p:pic>
      <p:pic>
        <p:nvPicPr>
          <p:cNvPr id="11" name="Image 10">
            <a:extLst>
              <a:ext uri="{FF2B5EF4-FFF2-40B4-BE49-F238E27FC236}">
                <a16:creationId xmlns:a16="http://schemas.microsoft.com/office/drawing/2014/main" id="{F39A9D21-464B-39B5-353E-9237E462F1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38715" y="1223596"/>
            <a:ext cx="2040329" cy="1158076"/>
          </a:xfrm>
          <a:prstGeom prst="rect">
            <a:avLst/>
          </a:prstGeom>
          <a:ln>
            <a:solidFill>
              <a:schemeClr val="tx1"/>
            </a:solidFill>
          </a:ln>
        </p:spPr>
      </p:pic>
      <p:sp>
        <p:nvSpPr>
          <p:cNvPr id="26" name="ZoneTexte 25">
            <a:extLst>
              <a:ext uri="{FF2B5EF4-FFF2-40B4-BE49-F238E27FC236}">
                <a16:creationId xmlns:a16="http://schemas.microsoft.com/office/drawing/2014/main" id="{DA7846DA-01AC-35BF-6504-0B9EBD7BBE88}"/>
              </a:ext>
            </a:extLst>
          </p:cNvPr>
          <p:cNvSpPr txBox="1"/>
          <p:nvPr/>
        </p:nvSpPr>
        <p:spPr>
          <a:xfrm>
            <a:off x="7834659" y="725488"/>
            <a:ext cx="2808312" cy="461665"/>
          </a:xfrm>
          <a:prstGeom prst="rect">
            <a:avLst/>
          </a:prstGeom>
          <a:noFill/>
        </p:spPr>
        <p:txBody>
          <a:bodyPr wrap="square" rtlCol="0">
            <a:spAutoFit/>
          </a:bodyPr>
          <a:lstStyle/>
          <a:p>
            <a:pPr algn="ctr"/>
            <a:r>
              <a:rPr lang="en-GB" sz="1200" noProof="0" dirty="0">
                <a:solidFill>
                  <a:srgbClr val="F39200"/>
                </a:solidFill>
                <a:latin typeface="+mn-lt"/>
              </a:rPr>
              <a:t>design simplification by adding a standard RF feedthrough on CF16 flange</a:t>
            </a:r>
          </a:p>
        </p:txBody>
      </p:sp>
      <p:pic>
        <p:nvPicPr>
          <p:cNvPr id="27" name="Image 26">
            <a:extLst>
              <a:ext uri="{FF2B5EF4-FFF2-40B4-BE49-F238E27FC236}">
                <a16:creationId xmlns:a16="http://schemas.microsoft.com/office/drawing/2014/main" id="{0480BF65-D707-C21A-E6D4-BB54815C33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37134" y="2586987"/>
            <a:ext cx="1014816" cy="946813"/>
          </a:xfrm>
          <a:prstGeom prst="rect">
            <a:avLst/>
          </a:prstGeom>
        </p:spPr>
      </p:pic>
      <p:sp>
        <p:nvSpPr>
          <p:cNvPr id="28" name="Flèche droite 23">
            <a:extLst>
              <a:ext uri="{FF2B5EF4-FFF2-40B4-BE49-F238E27FC236}">
                <a16:creationId xmlns:a16="http://schemas.microsoft.com/office/drawing/2014/main" id="{B645F771-8B5B-F8AC-4BE0-26EFCB6879D4}"/>
              </a:ext>
            </a:extLst>
          </p:cNvPr>
          <p:cNvSpPr/>
          <p:nvPr/>
        </p:nvSpPr>
        <p:spPr>
          <a:xfrm>
            <a:off x="9276370" y="2951757"/>
            <a:ext cx="360040" cy="241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37CB9D44-E99D-8F40-2CFA-C634D1B882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10723" y="4037856"/>
            <a:ext cx="1819209" cy="1460767"/>
          </a:xfrm>
          <a:prstGeom prst="rect">
            <a:avLst/>
          </a:prstGeom>
        </p:spPr>
      </p:pic>
      <p:sp>
        <p:nvSpPr>
          <p:cNvPr id="29" name="ZoneTexte 28">
            <a:extLst>
              <a:ext uri="{FF2B5EF4-FFF2-40B4-BE49-F238E27FC236}">
                <a16:creationId xmlns:a16="http://schemas.microsoft.com/office/drawing/2014/main" id="{543F6E8D-13E7-6C6F-6CC4-083D5501D11D}"/>
              </a:ext>
            </a:extLst>
          </p:cNvPr>
          <p:cNvSpPr txBox="1"/>
          <p:nvPr/>
        </p:nvSpPr>
        <p:spPr>
          <a:xfrm>
            <a:off x="9322136" y="4037856"/>
            <a:ext cx="835788" cy="276999"/>
          </a:xfrm>
          <a:prstGeom prst="rect">
            <a:avLst/>
          </a:prstGeom>
          <a:noFill/>
        </p:spPr>
        <p:txBody>
          <a:bodyPr wrap="square" rtlCol="0">
            <a:spAutoFit/>
          </a:bodyPr>
          <a:lstStyle/>
          <a:p>
            <a:pPr algn="r"/>
            <a:r>
              <a:rPr lang="fr-FR" sz="1200" dirty="0">
                <a:solidFill>
                  <a:schemeClr val="bg1"/>
                </a:solidFill>
                <a:latin typeface="+mn-lt"/>
              </a:rPr>
              <a:t>He jacket</a:t>
            </a:r>
          </a:p>
        </p:txBody>
      </p:sp>
      <p:sp>
        <p:nvSpPr>
          <p:cNvPr id="31" name="ZoneTexte 30">
            <a:extLst>
              <a:ext uri="{FF2B5EF4-FFF2-40B4-BE49-F238E27FC236}">
                <a16:creationId xmlns:a16="http://schemas.microsoft.com/office/drawing/2014/main" id="{45A76405-25A0-4D21-C382-8C82F1E9A65D}"/>
              </a:ext>
            </a:extLst>
          </p:cNvPr>
          <p:cNvSpPr txBox="1"/>
          <p:nvPr/>
        </p:nvSpPr>
        <p:spPr>
          <a:xfrm>
            <a:off x="8143836" y="3544833"/>
            <a:ext cx="2499135" cy="276999"/>
          </a:xfrm>
          <a:prstGeom prst="rect">
            <a:avLst/>
          </a:prstGeom>
          <a:noFill/>
        </p:spPr>
        <p:txBody>
          <a:bodyPr wrap="square" rtlCol="0">
            <a:spAutoFit/>
          </a:bodyPr>
          <a:lstStyle/>
          <a:p>
            <a:pPr algn="ctr"/>
            <a:r>
              <a:rPr lang="en-GB" sz="1200" noProof="0">
                <a:solidFill>
                  <a:srgbClr val="F39200"/>
                </a:solidFill>
                <a:latin typeface="+mn-lt"/>
              </a:rPr>
              <a:t>Cooling circuit Optimization</a:t>
            </a:r>
          </a:p>
        </p:txBody>
      </p:sp>
      <p:cxnSp>
        <p:nvCxnSpPr>
          <p:cNvPr id="32" name="Connecteur droit avec flèche 31">
            <a:extLst>
              <a:ext uri="{FF2B5EF4-FFF2-40B4-BE49-F238E27FC236}">
                <a16:creationId xmlns:a16="http://schemas.microsoft.com/office/drawing/2014/main" id="{48395E02-3742-6D79-F547-37F35A4B3A31}"/>
              </a:ext>
            </a:extLst>
          </p:cNvPr>
          <p:cNvCxnSpPr>
            <a:cxnSpLocks/>
            <a:stCxn id="29" idx="2"/>
          </p:cNvCxnSpPr>
          <p:nvPr/>
        </p:nvCxnSpPr>
        <p:spPr>
          <a:xfrm flipH="1">
            <a:off x="9322136" y="4314855"/>
            <a:ext cx="417894" cy="2926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Image 35">
            <a:extLst>
              <a:ext uri="{FF2B5EF4-FFF2-40B4-BE49-F238E27FC236}">
                <a16:creationId xmlns:a16="http://schemas.microsoft.com/office/drawing/2014/main" id="{39F6235E-F0E8-33B7-9214-8D8CC228BF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9026" y="4419675"/>
            <a:ext cx="1579129" cy="1490389"/>
          </a:xfrm>
          <a:prstGeom prst="rect">
            <a:avLst/>
          </a:prstGeom>
        </p:spPr>
      </p:pic>
      <p:pic>
        <p:nvPicPr>
          <p:cNvPr id="37" name="Image 36">
            <a:extLst>
              <a:ext uri="{FF2B5EF4-FFF2-40B4-BE49-F238E27FC236}">
                <a16:creationId xmlns:a16="http://schemas.microsoft.com/office/drawing/2014/main" id="{3B97E358-39CB-6035-F4DF-FB6B01CD350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20601" y="4382683"/>
            <a:ext cx="2614104" cy="1311357"/>
          </a:xfrm>
          <a:prstGeom prst="rect">
            <a:avLst/>
          </a:prstGeom>
        </p:spPr>
      </p:pic>
      <p:sp>
        <p:nvSpPr>
          <p:cNvPr id="38" name="ZoneTexte 37">
            <a:extLst>
              <a:ext uri="{FF2B5EF4-FFF2-40B4-BE49-F238E27FC236}">
                <a16:creationId xmlns:a16="http://schemas.microsoft.com/office/drawing/2014/main" id="{81D0B018-BF7E-7C01-6F5D-219980105253}"/>
              </a:ext>
            </a:extLst>
          </p:cNvPr>
          <p:cNvSpPr txBox="1"/>
          <p:nvPr/>
        </p:nvSpPr>
        <p:spPr>
          <a:xfrm>
            <a:off x="51891" y="5201017"/>
            <a:ext cx="1792692" cy="276999"/>
          </a:xfrm>
          <a:prstGeom prst="rect">
            <a:avLst/>
          </a:prstGeom>
          <a:noFill/>
        </p:spPr>
        <p:txBody>
          <a:bodyPr wrap="square" rtlCol="0">
            <a:spAutoFit/>
          </a:bodyPr>
          <a:lstStyle/>
          <a:p>
            <a:pPr algn="ctr"/>
            <a:r>
              <a:rPr lang="fr-FR" sz="1200" u="sng" dirty="0">
                <a:latin typeface="+mn-lt"/>
              </a:rPr>
              <a:t>BLA Thermal mapping</a:t>
            </a:r>
          </a:p>
        </p:txBody>
      </p:sp>
      <p:sp>
        <p:nvSpPr>
          <p:cNvPr id="39" name="ZoneTexte 38">
            <a:extLst>
              <a:ext uri="{FF2B5EF4-FFF2-40B4-BE49-F238E27FC236}">
                <a16:creationId xmlns:a16="http://schemas.microsoft.com/office/drawing/2014/main" id="{2203F316-9520-07F4-9A91-22A06BD7E404}"/>
              </a:ext>
            </a:extLst>
          </p:cNvPr>
          <p:cNvSpPr txBox="1"/>
          <p:nvPr/>
        </p:nvSpPr>
        <p:spPr>
          <a:xfrm>
            <a:off x="6106467" y="5406008"/>
            <a:ext cx="1995373" cy="276999"/>
          </a:xfrm>
          <a:prstGeom prst="rect">
            <a:avLst/>
          </a:prstGeom>
          <a:noFill/>
        </p:spPr>
        <p:txBody>
          <a:bodyPr wrap="square" rtlCol="0">
            <a:spAutoFit/>
          </a:bodyPr>
          <a:lstStyle/>
          <a:p>
            <a:pPr algn="ctr"/>
            <a:r>
              <a:rPr lang="fr-FR" sz="1200" u="sng" dirty="0">
                <a:latin typeface="+mn-lt"/>
              </a:rPr>
              <a:t>Config </a:t>
            </a:r>
            <a:r>
              <a:rPr lang="fr-FR" sz="1200" u="sng" dirty="0" err="1">
                <a:latin typeface="+mn-lt"/>
              </a:rPr>
              <a:t>with</a:t>
            </a:r>
            <a:r>
              <a:rPr lang="fr-FR" sz="1200" u="sng" dirty="0">
                <a:latin typeface="+mn-lt"/>
              </a:rPr>
              <a:t> 5 cold  </a:t>
            </a:r>
            <a:r>
              <a:rPr lang="fr-FR" sz="1200" u="sng" dirty="0" err="1">
                <a:latin typeface="+mn-lt"/>
              </a:rPr>
              <a:t>BLAs</a:t>
            </a:r>
            <a:endParaRPr lang="fr-FR" sz="1200" u="sng" dirty="0">
              <a:latin typeface="+mn-lt"/>
            </a:endParaRPr>
          </a:p>
        </p:txBody>
      </p:sp>
    </p:spTree>
    <p:extLst>
      <p:ext uri="{BB962C8B-B14F-4D97-AF65-F5344CB8AC3E}">
        <p14:creationId xmlns:p14="http://schemas.microsoft.com/office/powerpoint/2010/main" val="449602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DD14-5EA6-0663-04E5-446CBC6BFCB4}"/>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F27DF92-509C-9CBC-33A1-2DAF0642AAB9}"/>
              </a:ext>
            </a:extLst>
          </p:cNvPr>
          <p:cNvSpPr>
            <a:spLocks noGrp="1"/>
          </p:cNvSpPr>
          <p:nvPr>
            <p:ph type="dt" sz="half" idx="10"/>
          </p:nvPr>
        </p:nvSpPr>
        <p:spPr/>
        <p:txBody>
          <a:bodyPr/>
          <a:lstStyle/>
          <a:p>
            <a:r>
              <a:rPr lang="fr-FR"/>
              <a:t>13/11/2025</a:t>
            </a:r>
          </a:p>
        </p:txBody>
      </p:sp>
      <p:sp>
        <p:nvSpPr>
          <p:cNvPr id="4" name="Espace réservé du pied de page 3">
            <a:extLst>
              <a:ext uri="{FF2B5EF4-FFF2-40B4-BE49-F238E27FC236}">
                <a16:creationId xmlns:a16="http://schemas.microsoft.com/office/drawing/2014/main" id="{EC612AB8-ECC8-7161-DFD2-DA6F85AD08EA}"/>
              </a:ext>
            </a:extLst>
          </p:cNvPr>
          <p:cNvSpPr>
            <a:spLocks noGrp="1"/>
          </p:cNvSpPr>
          <p:nvPr>
            <p:ph type="ftr" sz="quarter" idx="11"/>
          </p:nvPr>
        </p:nvSpPr>
        <p:spPr/>
        <p:txBody>
          <a:bodyPr/>
          <a:lstStyle/>
          <a:p>
            <a:r>
              <a:rPr lang="fr-FR"/>
              <a:t>SRF Frontiers Workshop</a:t>
            </a:r>
          </a:p>
        </p:txBody>
      </p:sp>
      <p:sp>
        <p:nvSpPr>
          <p:cNvPr id="5" name="Espace réservé du numéro de diapositive 4">
            <a:extLst>
              <a:ext uri="{FF2B5EF4-FFF2-40B4-BE49-F238E27FC236}">
                <a16:creationId xmlns:a16="http://schemas.microsoft.com/office/drawing/2014/main" id="{41E2F284-D637-3235-D9A3-8CB3BEC12D61}"/>
              </a:ext>
            </a:extLst>
          </p:cNvPr>
          <p:cNvSpPr>
            <a:spLocks noGrp="1"/>
          </p:cNvSpPr>
          <p:nvPr>
            <p:ph type="sldNum" sz="quarter" idx="12"/>
          </p:nvPr>
        </p:nvSpPr>
        <p:spPr/>
        <p:txBody>
          <a:bodyPr/>
          <a:lstStyle/>
          <a:p>
            <a:fld id="{77E71596-5F9D-49C5-9701-16B3CA54319D}" type="slidenum">
              <a:rPr lang="fr-FR" smtClean="0"/>
              <a:pPr/>
              <a:t>25</a:t>
            </a:fld>
            <a:endParaRPr lang="fr-FR"/>
          </a:p>
        </p:txBody>
      </p:sp>
      <p:sp>
        <p:nvSpPr>
          <p:cNvPr id="6" name="Titre 1">
            <a:extLst>
              <a:ext uri="{FF2B5EF4-FFF2-40B4-BE49-F238E27FC236}">
                <a16:creationId xmlns:a16="http://schemas.microsoft.com/office/drawing/2014/main" id="{2A49B25A-F06C-B436-41F7-CD92FBE0C971}"/>
              </a:ext>
            </a:extLst>
          </p:cNvPr>
          <p:cNvSpPr txBox="1">
            <a:spLocks/>
          </p:cNvSpPr>
          <p:nvPr/>
        </p:nvSpPr>
        <p:spPr>
          <a:xfrm>
            <a:off x="1137915" y="149425"/>
            <a:ext cx="9073008" cy="43204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5">
                    <a:lumMod val="75000"/>
                  </a:schemeClr>
                </a:solidFill>
                <a:latin typeface="+mn-lt"/>
              </a:rPr>
              <a:t>Coupleur de puissance:</a:t>
            </a:r>
          </a:p>
        </p:txBody>
      </p:sp>
      <p:pic>
        <p:nvPicPr>
          <p:cNvPr id="25" name="図 5">
            <a:extLst>
              <a:ext uri="{FF2B5EF4-FFF2-40B4-BE49-F238E27FC236}">
                <a16:creationId xmlns:a16="http://schemas.microsoft.com/office/drawing/2014/main" id="{AD86848B-5499-E47E-0DEC-705EF2577D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18532" y="49427"/>
            <a:ext cx="1640010" cy="504056"/>
          </a:xfrm>
          <a:prstGeom prst="rect">
            <a:avLst/>
          </a:prstGeom>
        </p:spPr>
      </p:pic>
      <p:pic>
        <p:nvPicPr>
          <p:cNvPr id="10" name="Image 9">
            <a:extLst>
              <a:ext uri="{FF2B5EF4-FFF2-40B4-BE49-F238E27FC236}">
                <a16:creationId xmlns:a16="http://schemas.microsoft.com/office/drawing/2014/main" id="{A77BA484-0CEA-67ED-B88E-4453C6B49A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30802" y="681471"/>
            <a:ext cx="1447471" cy="2276265"/>
          </a:xfrm>
          <a:prstGeom prst="rect">
            <a:avLst/>
          </a:prstGeom>
        </p:spPr>
      </p:pic>
      <p:pic>
        <p:nvPicPr>
          <p:cNvPr id="12" name="Image 11">
            <a:extLst>
              <a:ext uri="{FF2B5EF4-FFF2-40B4-BE49-F238E27FC236}">
                <a16:creationId xmlns:a16="http://schemas.microsoft.com/office/drawing/2014/main" id="{E3DF0282-0A28-29C5-6ED5-3831A5249E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5559" y="754798"/>
            <a:ext cx="1392889" cy="2181006"/>
          </a:xfrm>
          <a:prstGeom prst="rect">
            <a:avLst/>
          </a:prstGeom>
        </p:spPr>
      </p:pic>
      <p:pic>
        <p:nvPicPr>
          <p:cNvPr id="15" name="Image 14">
            <a:extLst>
              <a:ext uri="{FF2B5EF4-FFF2-40B4-BE49-F238E27FC236}">
                <a16:creationId xmlns:a16="http://schemas.microsoft.com/office/drawing/2014/main" id="{C4D6313D-E9A0-F2D9-24C1-97BACDE63D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96088" y="3332499"/>
            <a:ext cx="3108891" cy="1972191"/>
          </a:xfrm>
          <a:prstGeom prst="rect">
            <a:avLst/>
          </a:prstGeom>
        </p:spPr>
      </p:pic>
      <p:sp>
        <p:nvSpPr>
          <p:cNvPr id="8" name="コンテンツ プレースホルダー 3">
            <a:extLst>
              <a:ext uri="{FF2B5EF4-FFF2-40B4-BE49-F238E27FC236}">
                <a16:creationId xmlns:a16="http://schemas.microsoft.com/office/drawing/2014/main" id="{5977CE99-8347-B603-0E5F-1D8EE278AE0A}"/>
              </a:ext>
            </a:extLst>
          </p:cNvPr>
          <p:cNvSpPr>
            <a:spLocks noGrp="1"/>
          </p:cNvSpPr>
          <p:nvPr>
            <p:ph sz="half" idx="2"/>
          </p:nvPr>
        </p:nvSpPr>
        <p:spPr>
          <a:xfrm>
            <a:off x="227044" y="958680"/>
            <a:ext cx="7823639" cy="1747865"/>
          </a:xfrm>
        </p:spPr>
        <p:txBody>
          <a:bodyPr>
            <a:noAutofit/>
          </a:bodyPr>
          <a:lstStyle/>
          <a:p>
            <a:r>
              <a:rPr lang="fr-FR" altLang="ja-SE" sz="1800" b="1" dirty="0">
                <a:solidFill>
                  <a:schemeClr val="tx1"/>
                </a:solidFill>
                <a:cs typeface="Arial" charset="0"/>
                <a:sym typeface="Wingdings" panose="05000000000000000000" pitchFamily="2" charset="2"/>
              </a:rPr>
              <a:t>Power </a:t>
            </a:r>
            <a:r>
              <a:rPr lang="fr-FR" altLang="ja-SE" sz="1800" b="1" dirty="0" err="1">
                <a:solidFill>
                  <a:schemeClr val="tx1"/>
                </a:solidFill>
                <a:cs typeface="Arial" charset="0"/>
                <a:sym typeface="Wingdings" panose="05000000000000000000" pitchFamily="2" charset="2"/>
              </a:rPr>
              <a:t>couplers</a:t>
            </a:r>
            <a:endParaRPr lang="fr-FR" altLang="ja-SE" sz="1800" dirty="0">
              <a:solidFill>
                <a:schemeClr val="tx1"/>
              </a:solidFill>
              <a:cs typeface="Arial" charset="0"/>
              <a:sym typeface="Wingdings" panose="05000000000000000000" pitchFamily="2" charset="2"/>
            </a:endParaRPr>
          </a:p>
          <a:p>
            <a:pPr>
              <a:buFont typeface="Courier New" panose="02070309020205020404" pitchFamily="49" charset="0"/>
              <a:buChar char="o"/>
            </a:pPr>
            <a:r>
              <a:rPr lang="fr-FR" altLang="ja-SE" sz="1800" dirty="0">
                <a:solidFill>
                  <a:schemeClr val="tx1"/>
                </a:solidFill>
                <a:cs typeface="Arial" charset="0"/>
                <a:sym typeface="Wingdings" panose="05000000000000000000" pitchFamily="2" charset="2"/>
              </a:rPr>
              <a:t>SPL </a:t>
            </a:r>
            <a:r>
              <a:rPr lang="fr-FR" altLang="ja-SE" sz="1800" dirty="0" err="1">
                <a:solidFill>
                  <a:schemeClr val="tx1"/>
                </a:solidFill>
                <a:cs typeface="Arial" charset="0"/>
                <a:sym typeface="Wingdings" panose="05000000000000000000" pitchFamily="2" charset="2"/>
              </a:rPr>
              <a:t>is</a:t>
            </a:r>
            <a:r>
              <a:rPr lang="fr-FR" altLang="ja-SE" sz="1800" dirty="0">
                <a:solidFill>
                  <a:schemeClr val="tx1"/>
                </a:solidFill>
                <a:cs typeface="Arial" charset="0"/>
                <a:sym typeface="Wingdings" panose="05000000000000000000" pitchFamily="2" charset="2"/>
              </a:rPr>
              <a:t> the </a:t>
            </a:r>
            <a:r>
              <a:rPr lang="fr-FR" altLang="ja-SE" sz="1800" dirty="0" err="1">
                <a:solidFill>
                  <a:schemeClr val="tx1"/>
                </a:solidFill>
                <a:cs typeface="Arial" charset="0"/>
                <a:sym typeface="Wingdings" panose="05000000000000000000" pitchFamily="2" charset="2"/>
              </a:rPr>
              <a:t>baseline</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with</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some</a:t>
            </a:r>
            <a:r>
              <a:rPr lang="fr-FR" altLang="ja-SE" sz="1800" dirty="0">
                <a:solidFill>
                  <a:schemeClr val="tx1"/>
                </a:solidFill>
                <a:cs typeface="Arial" charset="0"/>
                <a:sym typeface="Wingdings" panose="05000000000000000000" pitchFamily="2" charset="2"/>
              </a:rPr>
              <a:t> adaptations to </a:t>
            </a:r>
            <a:r>
              <a:rPr lang="fr-FR" altLang="ja-SE" sz="1800" dirty="0" err="1">
                <a:solidFill>
                  <a:schemeClr val="tx1"/>
                </a:solidFill>
                <a:cs typeface="Arial" charset="0"/>
                <a:sym typeface="Wingdings" panose="05000000000000000000" pitchFamily="2" charset="2"/>
              </a:rPr>
              <a:t>cope</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with</a:t>
            </a:r>
            <a:r>
              <a:rPr lang="fr-FR" altLang="ja-SE" sz="1800" dirty="0">
                <a:solidFill>
                  <a:schemeClr val="tx1"/>
                </a:solidFill>
                <a:cs typeface="Arial" charset="0"/>
                <a:sym typeface="Wingdings" panose="05000000000000000000" pitchFamily="2" charset="2"/>
              </a:rPr>
              <a:t> PERLE </a:t>
            </a:r>
            <a:r>
              <a:rPr lang="fr-FR" altLang="ja-SE" sz="1800" dirty="0" err="1">
                <a:solidFill>
                  <a:schemeClr val="tx1"/>
                </a:solidFill>
                <a:cs typeface="Arial" charset="0"/>
                <a:sym typeface="Wingdings" panose="05000000000000000000" pitchFamily="2" charset="2"/>
              </a:rPr>
              <a:t>requirements</a:t>
            </a:r>
            <a:endParaRPr lang="fr-FR" altLang="ja-SE" sz="1800" dirty="0">
              <a:solidFill>
                <a:schemeClr val="tx1"/>
              </a:solidFill>
              <a:cs typeface="Arial" charset="0"/>
              <a:sym typeface="Wingdings" panose="05000000000000000000" pitchFamily="2" charset="2"/>
            </a:endParaRPr>
          </a:p>
          <a:p>
            <a:pPr>
              <a:buFont typeface="Courier New" panose="02070309020205020404" pitchFamily="49" charset="0"/>
              <a:buChar char="o"/>
            </a:pPr>
            <a:r>
              <a:rPr lang="fr-FR" altLang="ja-SE" sz="1800" dirty="0">
                <a:solidFill>
                  <a:schemeClr val="tx1"/>
                </a:solidFill>
                <a:cs typeface="Arial" charset="0"/>
                <a:sym typeface="Wingdings" panose="05000000000000000000" pitchFamily="2" charset="2"/>
              </a:rPr>
              <a:t>Design </a:t>
            </a:r>
            <a:r>
              <a:rPr lang="fr-FR" altLang="ja-SE" sz="1800" dirty="0" err="1">
                <a:solidFill>
                  <a:schemeClr val="tx1"/>
                </a:solidFill>
                <a:cs typeface="Arial" charset="0"/>
                <a:sym typeface="Wingdings" panose="05000000000000000000" pitchFamily="2" charset="2"/>
              </a:rPr>
              <a:t>completed</a:t>
            </a:r>
            <a:r>
              <a:rPr lang="fr-FR" altLang="ja-SE" sz="1800" dirty="0">
                <a:solidFill>
                  <a:schemeClr val="tx1"/>
                </a:solidFill>
                <a:cs typeface="Arial" charset="0"/>
                <a:sym typeface="Wingdings" panose="05000000000000000000" pitchFamily="2" charset="2"/>
              </a:rPr>
              <a:t> and </a:t>
            </a:r>
            <a:r>
              <a:rPr lang="fr-FR" altLang="ja-SE" sz="1800" dirty="0" err="1">
                <a:solidFill>
                  <a:schemeClr val="tx1"/>
                </a:solidFill>
                <a:cs typeface="Arial" charset="0"/>
                <a:sym typeface="Wingdings" panose="05000000000000000000" pitchFamily="2" charset="2"/>
              </a:rPr>
              <a:t>validated</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technical</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review</a:t>
            </a:r>
            <a:r>
              <a:rPr lang="fr-FR" altLang="ja-SE" sz="1800" dirty="0">
                <a:solidFill>
                  <a:schemeClr val="tx1"/>
                </a:solidFill>
                <a:cs typeface="Arial" charset="0"/>
                <a:sym typeface="Wingdings" panose="05000000000000000000" pitchFamily="2" charset="2"/>
              </a:rPr>
              <a:t> last June)</a:t>
            </a:r>
          </a:p>
          <a:p>
            <a:pPr>
              <a:buFont typeface="Courier New" panose="02070309020205020404" pitchFamily="49" charset="0"/>
              <a:buChar char="o"/>
            </a:pPr>
            <a:r>
              <a:rPr lang="fr-FR" altLang="ja-SE" sz="1800" dirty="0">
                <a:solidFill>
                  <a:schemeClr val="tx1"/>
                </a:solidFill>
                <a:cs typeface="Arial" charset="0"/>
                <a:sym typeface="Wingdings" panose="05000000000000000000" pitchFamily="2" charset="2"/>
              </a:rPr>
              <a:t>4 </a:t>
            </a:r>
            <a:r>
              <a:rPr lang="fr-FR" altLang="ja-SE" sz="1800" dirty="0" err="1">
                <a:solidFill>
                  <a:schemeClr val="tx1"/>
                </a:solidFill>
                <a:cs typeface="Arial" charset="0"/>
                <a:sym typeface="Wingdings" panose="05000000000000000000" pitchFamily="2" charset="2"/>
              </a:rPr>
              <a:t>couplers</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will</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be</a:t>
            </a:r>
            <a:r>
              <a:rPr lang="fr-FR" altLang="ja-SE" sz="1800" dirty="0">
                <a:solidFill>
                  <a:schemeClr val="tx1"/>
                </a:solidFill>
                <a:cs typeface="Arial" charset="0"/>
                <a:sym typeface="Wingdings" panose="05000000000000000000" pitchFamily="2" charset="2"/>
              </a:rPr>
              <a:t> </a:t>
            </a:r>
            <a:r>
              <a:rPr lang="fr-FR" altLang="ja-SE" sz="1800" dirty="0" err="1">
                <a:solidFill>
                  <a:schemeClr val="tx1"/>
                </a:solidFill>
                <a:cs typeface="Arial" charset="0"/>
                <a:sym typeface="Wingdings" panose="05000000000000000000" pitchFamily="2" charset="2"/>
              </a:rPr>
              <a:t>produced</a:t>
            </a:r>
            <a:r>
              <a:rPr lang="fr-FR" altLang="ja-SE" sz="1800" dirty="0">
                <a:solidFill>
                  <a:schemeClr val="tx1"/>
                </a:solidFill>
                <a:cs typeface="Arial" charset="0"/>
                <a:sym typeface="Wingdings" panose="05000000000000000000" pitchFamily="2" charset="2"/>
              </a:rPr>
              <a:t> by CERN by end of 2026</a:t>
            </a:r>
          </a:p>
          <a:p>
            <a:pPr marL="0" indent="0">
              <a:buNone/>
            </a:pPr>
            <a:endParaRPr lang="fr-FR" altLang="ja-SE" sz="1800" dirty="0">
              <a:solidFill>
                <a:schemeClr val="tx1"/>
              </a:solidFill>
              <a:cs typeface="Arial" charset="0"/>
              <a:sym typeface="Wingdings" panose="05000000000000000000" pitchFamily="2" charset="2"/>
            </a:endParaRPr>
          </a:p>
        </p:txBody>
      </p:sp>
      <p:sp>
        <p:nvSpPr>
          <p:cNvPr id="9" name="Rectangle 8">
            <a:extLst>
              <a:ext uri="{FF2B5EF4-FFF2-40B4-BE49-F238E27FC236}">
                <a16:creationId xmlns:a16="http://schemas.microsoft.com/office/drawing/2014/main" id="{C9F43431-52C0-65E8-4D64-97CDA0076B81}"/>
              </a:ext>
            </a:extLst>
          </p:cNvPr>
          <p:cNvSpPr/>
          <p:nvPr/>
        </p:nvSpPr>
        <p:spPr>
          <a:xfrm>
            <a:off x="227043" y="2773047"/>
            <a:ext cx="6167455" cy="2848985"/>
          </a:xfrm>
          <a:prstGeom prst="rect">
            <a:avLst/>
          </a:prstGeom>
        </p:spPr>
        <p:txBody>
          <a:bodyPr wrap="square">
            <a:spAutoFit/>
          </a:bodyPr>
          <a:lstStyle/>
          <a:p>
            <a:pPr marL="228600" lvl="0" indent="-228600" defTabSz="914400" fontAlgn="auto">
              <a:lnSpc>
                <a:spcPct val="90000"/>
              </a:lnSpc>
              <a:spcBef>
                <a:spcPts val="1000"/>
              </a:spcBef>
              <a:spcAft>
                <a:spcPts val="0"/>
              </a:spcAft>
              <a:buFont typeface="Courier New" panose="02070309020205020404" pitchFamily="49" charset="0"/>
              <a:buChar char="o"/>
            </a:pPr>
            <a:r>
              <a:rPr lang="fr-FR" altLang="ja-SE" sz="1800" dirty="0" err="1">
                <a:solidFill>
                  <a:prstClr val="black"/>
                </a:solidFill>
                <a:latin typeface="Calibri" panose="020F0502020204030204"/>
                <a:sym typeface="Wingdings" panose="05000000000000000000" pitchFamily="2" charset="2"/>
              </a:rPr>
              <a:t>Same</a:t>
            </a:r>
            <a:r>
              <a:rPr lang="fr-FR" altLang="ja-SE" sz="1800" dirty="0">
                <a:solidFill>
                  <a:prstClr val="black"/>
                </a:solidFill>
                <a:latin typeface="Calibri" panose="020F0502020204030204"/>
                <a:sym typeface="Wingdings" panose="05000000000000000000" pitchFamily="2" charset="2"/>
              </a:rPr>
              <a:t> </a:t>
            </a:r>
            <a:r>
              <a:rPr lang="fr-FR" altLang="ja-SE" sz="1800" dirty="0" err="1">
                <a:solidFill>
                  <a:prstClr val="black"/>
                </a:solidFill>
                <a:latin typeface="Calibri" panose="020F0502020204030204"/>
                <a:sym typeface="Wingdings" panose="05000000000000000000" pitchFamily="2" charset="2"/>
              </a:rPr>
              <a:t>cooling</a:t>
            </a:r>
            <a:r>
              <a:rPr lang="fr-FR" altLang="ja-SE" sz="1800" dirty="0">
                <a:solidFill>
                  <a:prstClr val="black"/>
                </a:solidFill>
                <a:latin typeface="Calibri" panose="020F0502020204030204"/>
                <a:sym typeface="Wingdings" panose="05000000000000000000" pitchFamily="2" charset="2"/>
              </a:rPr>
              <a:t> configuration </a:t>
            </a:r>
            <a:r>
              <a:rPr lang="fr-FR" altLang="ja-SE" sz="1800" dirty="0" err="1">
                <a:solidFill>
                  <a:prstClr val="black"/>
                </a:solidFill>
                <a:latin typeface="Calibri" panose="020F0502020204030204"/>
                <a:sym typeface="Wingdings" panose="05000000000000000000" pitchFamily="2" charset="2"/>
              </a:rPr>
              <a:t>than</a:t>
            </a:r>
            <a:r>
              <a:rPr lang="fr-FR" altLang="ja-SE" sz="1800" dirty="0">
                <a:solidFill>
                  <a:prstClr val="black"/>
                </a:solidFill>
                <a:latin typeface="Calibri" panose="020F0502020204030204"/>
                <a:sym typeface="Wingdings" panose="05000000000000000000" pitchFamily="2" charset="2"/>
              </a:rPr>
              <a:t> the one of ESS: </a:t>
            </a:r>
            <a:r>
              <a:rPr lang="en-US" altLang="ja-SE" sz="1800" dirty="0">
                <a:solidFill>
                  <a:prstClr val="black"/>
                </a:solidFill>
                <a:latin typeface="Calibri" panose="020F0502020204030204"/>
                <a:sym typeface="Wingdings" panose="05000000000000000000" pitchFamily="2" charset="2"/>
              </a:rPr>
              <a:t>helium circulation from 4/5 K to 300 K through a double wall tube</a:t>
            </a:r>
          </a:p>
          <a:p>
            <a:pPr marL="228600" lvl="0" indent="-228600" defTabSz="914400" fontAlgn="auto">
              <a:lnSpc>
                <a:spcPct val="90000"/>
              </a:lnSpc>
              <a:spcBef>
                <a:spcPts val="1000"/>
              </a:spcBef>
              <a:spcAft>
                <a:spcPts val="0"/>
              </a:spcAft>
              <a:buFont typeface="Courier New" panose="02070309020205020404" pitchFamily="49" charset="0"/>
              <a:buChar char="o"/>
            </a:pPr>
            <a:r>
              <a:rPr lang="en-US" altLang="ja-SE" sz="1800" dirty="0">
                <a:solidFill>
                  <a:prstClr val="black"/>
                </a:solidFill>
                <a:latin typeface="Calibri" panose="020F0502020204030204"/>
                <a:sym typeface="Wingdings" panose="05000000000000000000" pitchFamily="2" charset="2"/>
              </a:rPr>
              <a:t>Double-wall tube procurement was not included in ISAS: need to be ordered in 2026. We got 2 options:</a:t>
            </a:r>
          </a:p>
          <a:p>
            <a:pPr marL="730250" lvl="1" indent="-228600" defTabSz="914400" fontAlgn="auto">
              <a:lnSpc>
                <a:spcPct val="90000"/>
              </a:lnSpc>
              <a:spcBef>
                <a:spcPts val="1000"/>
              </a:spcBef>
              <a:spcAft>
                <a:spcPts val="0"/>
              </a:spcAft>
              <a:buFont typeface="Courier New" panose="02070309020205020404" pitchFamily="49" charset="0"/>
              <a:buChar char="o"/>
            </a:pPr>
            <a:r>
              <a:rPr lang="en-US" altLang="ja-SE" sz="1800" dirty="0">
                <a:solidFill>
                  <a:prstClr val="black"/>
                </a:solidFill>
                <a:latin typeface="Calibri" panose="020F0502020204030204"/>
                <a:sym typeface="Wingdings" panose="05000000000000000000" pitchFamily="2" charset="2"/>
              </a:rPr>
              <a:t>Take the ESS design (baseline)  need to sign an NDA with CEA.</a:t>
            </a:r>
          </a:p>
          <a:p>
            <a:pPr marL="730250" lvl="1" indent="-228600" defTabSz="914400" fontAlgn="auto">
              <a:lnSpc>
                <a:spcPct val="90000"/>
              </a:lnSpc>
              <a:spcBef>
                <a:spcPts val="1000"/>
              </a:spcBef>
              <a:spcAft>
                <a:spcPts val="0"/>
              </a:spcAft>
              <a:buFont typeface="Courier New" panose="02070309020205020404" pitchFamily="49" charset="0"/>
              <a:buChar char="o"/>
            </a:pPr>
            <a:r>
              <a:rPr lang="en-US" altLang="ja-SE" sz="1800" dirty="0">
                <a:solidFill>
                  <a:prstClr val="black"/>
                </a:solidFill>
                <a:latin typeface="Calibri" panose="020F0502020204030204"/>
                <a:sym typeface="Wingdings" panose="05000000000000000000" pitchFamily="2" charset="2"/>
              </a:rPr>
              <a:t>Mitigation: modify/adapt the DWT of the ESS double-spoke  Study about to start.</a:t>
            </a:r>
          </a:p>
          <a:p>
            <a:pPr marL="730250" lvl="1" indent="-228600" defTabSz="914400" fontAlgn="auto">
              <a:lnSpc>
                <a:spcPct val="90000"/>
              </a:lnSpc>
              <a:spcBef>
                <a:spcPts val="1000"/>
              </a:spcBef>
              <a:spcAft>
                <a:spcPts val="0"/>
              </a:spcAft>
              <a:buFont typeface="Courier New" panose="02070309020205020404" pitchFamily="49" charset="0"/>
              <a:buChar char="o"/>
            </a:pPr>
            <a:endParaRPr lang="en-US" altLang="ja-SE" sz="1800" dirty="0">
              <a:solidFill>
                <a:prstClr val="black"/>
              </a:solidFill>
              <a:latin typeface="Calibri" panose="020F0502020204030204"/>
              <a:sym typeface="Wingdings" panose="05000000000000000000" pitchFamily="2" charset="2"/>
            </a:endParaRPr>
          </a:p>
        </p:txBody>
      </p:sp>
    </p:spTree>
    <p:extLst>
      <p:ext uri="{BB962C8B-B14F-4D97-AF65-F5344CB8AC3E}">
        <p14:creationId xmlns:p14="http://schemas.microsoft.com/office/powerpoint/2010/main" val="2854504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DE9B0A-5973-4AF4-A513-9D8CAF5137B6}"/>
              </a:ext>
            </a:extLst>
          </p:cNvPr>
          <p:cNvSpPr/>
          <p:nvPr/>
        </p:nvSpPr>
        <p:spPr>
          <a:xfrm>
            <a:off x="65366" y="1013520"/>
            <a:ext cx="10520867" cy="4524315"/>
          </a:xfrm>
          <a:prstGeom prst="rect">
            <a:avLst/>
          </a:prstGeom>
        </p:spPr>
        <p:txBody>
          <a:bodyPr wrap="square">
            <a:spAutoFit/>
          </a:bodyPr>
          <a:lstStyle/>
          <a:p>
            <a:pPr algn="just"/>
            <a:endParaRPr lang="en-CA" sz="1600" b="1" dirty="0">
              <a:solidFill>
                <a:srgbClr val="000000"/>
              </a:solidFill>
              <a:latin typeface="+mn-lt"/>
              <a:ea typeface="Times New Roman" panose="02020603050405020304" pitchFamily="18" charset="0"/>
            </a:endParaRPr>
          </a:p>
          <a:p>
            <a:pPr marL="285750" indent="-285750" algn="just">
              <a:buFont typeface="Arial" panose="020B0604020202020204" pitchFamily="34" charset="0"/>
              <a:buChar char="•"/>
            </a:pPr>
            <a:r>
              <a:rPr lang="en-CA" sz="1600" dirty="0">
                <a:latin typeface="+mn-lt"/>
                <a:ea typeface="Times New Roman" panose="02020603050405020304" pitchFamily="18" charset="0"/>
              </a:rPr>
              <a:t>We are making good progress on design phase, </a:t>
            </a:r>
            <a:r>
              <a:rPr lang="en-CA" sz="1600" b="1" dirty="0">
                <a:latin typeface="+mn-lt"/>
                <a:ea typeface="Times New Roman" panose="02020603050405020304" pitchFamily="18" charset="0"/>
              </a:rPr>
              <a:t>PERLE TDR is foreseen to be released beginning 2026</a:t>
            </a:r>
            <a:r>
              <a:rPr lang="en-CA" sz="1600" dirty="0">
                <a:latin typeface="+mn-lt"/>
                <a:ea typeface="Times New Roman" panose="02020603050405020304" pitchFamily="18" charset="0"/>
              </a:rPr>
              <a:t>. </a:t>
            </a:r>
          </a:p>
          <a:p>
            <a:pPr marL="285750" indent="-285750" algn="just">
              <a:buFont typeface="Arial" panose="020B0604020202020204" pitchFamily="34" charset="0"/>
              <a:buChar char="•"/>
            </a:pPr>
            <a:endParaRPr lang="en-CA" sz="1600" dirty="0">
              <a:latin typeface="+mn-lt"/>
              <a:ea typeface="Times New Roman" panose="02020603050405020304" pitchFamily="18" charset="0"/>
            </a:endParaRPr>
          </a:p>
          <a:p>
            <a:pPr marL="285750" indent="-285750" algn="just">
              <a:buFont typeface="Arial" panose="020B0604020202020204" pitchFamily="34" charset="0"/>
              <a:buChar char="•"/>
            </a:pPr>
            <a:r>
              <a:rPr lang="en-CA" sz="1600" dirty="0">
                <a:latin typeface="+mn-lt"/>
                <a:ea typeface="Times New Roman" panose="02020603050405020304" pitchFamily="18" charset="0"/>
              </a:rPr>
              <a:t>We adopt a </a:t>
            </a:r>
            <a:r>
              <a:rPr lang="en-CA" sz="1600" b="1" dirty="0">
                <a:latin typeface="+mn-lt"/>
                <a:ea typeface="Times New Roman" panose="02020603050405020304" pitchFamily="18" charset="0"/>
              </a:rPr>
              <a:t>staging approach to build PERLE</a:t>
            </a:r>
            <a:r>
              <a:rPr lang="en-CA" sz="1600" dirty="0">
                <a:latin typeface="+mn-lt"/>
                <a:ea typeface="Times New Roman" panose="02020603050405020304" pitchFamily="18" charset="0"/>
              </a:rPr>
              <a:t> in respect to available funds and in-kind contributions. </a:t>
            </a:r>
            <a:r>
              <a:rPr lang="en-CA" sz="1600" b="1" dirty="0">
                <a:latin typeface="+mn-lt"/>
                <a:ea typeface="Times New Roman" panose="02020603050405020304" pitchFamily="18" charset="0"/>
              </a:rPr>
              <a:t>More funds are needed for the complete program. </a:t>
            </a:r>
            <a:r>
              <a:rPr lang="en-CA" sz="1600" dirty="0">
                <a:latin typeface="+mn-lt"/>
                <a:ea typeface="Times New Roman" panose="02020603050405020304" pitchFamily="18" charset="0"/>
              </a:rPr>
              <a:t> </a:t>
            </a:r>
          </a:p>
          <a:p>
            <a:pPr algn="just"/>
            <a:endParaRPr lang="en-CA" sz="1600" kern="800" dirty="0">
              <a:latin typeface="+mn-lt"/>
              <a:ea typeface="Times New Roman" panose="02020603050405020304" pitchFamily="18" charset="0"/>
            </a:endParaRPr>
          </a:p>
          <a:p>
            <a:pPr marL="285750" indent="-285750" algn="just">
              <a:buFont typeface="Arial" panose="020B0604020202020204" pitchFamily="34" charset="0"/>
              <a:buChar char="•"/>
            </a:pPr>
            <a:r>
              <a:rPr lang="en-CA" sz="1600" b="1" kern="800" dirty="0">
                <a:solidFill>
                  <a:srgbClr val="C00000"/>
                </a:solidFill>
                <a:latin typeface="+mn-lt"/>
                <a:ea typeface="Times New Roman" panose="02020603050405020304" pitchFamily="18" charset="0"/>
              </a:rPr>
              <a:t>DC-gun + photocathode+ preparation chamber </a:t>
            </a:r>
            <a:r>
              <a:rPr lang="en-CA" sz="1600" kern="800" dirty="0">
                <a:latin typeface="+mn-lt"/>
                <a:ea typeface="Times New Roman" panose="02020603050405020304" pitchFamily="18" charset="0"/>
              </a:rPr>
              <a:t>acquired </a:t>
            </a:r>
            <a:r>
              <a:rPr lang="en-CA" sz="1600" b="1" kern="800" dirty="0">
                <a:latin typeface="+mn-lt"/>
                <a:ea typeface="Times New Roman" panose="02020603050405020304" pitchFamily="18" charset="0"/>
              </a:rPr>
              <a:t>by RI within a Collaboration Agreement</a:t>
            </a:r>
            <a:r>
              <a:rPr lang="en-CA" sz="1600" kern="800" dirty="0">
                <a:latin typeface="+mn-lt"/>
                <a:ea typeface="Times New Roman" panose="02020603050405020304" pitchFamily="18" charset="0"/>
              </a:rPr>
              <a:t>. All material has been shipped to IJCLab end of January 2024, installed on site at IJCLab (in the “Igloo”) and is now partially operational (Photocathode production). First beam is scheduled on March 2026. The </a:t>
            </a:r>
            <a:r>
              <a:rPr lang="en-CA" sz="1600" b="1" kern="800" dirty="0">
                <a:solidFill>
                  <a:srgbClr val="C00000"/>
                </a:solidFill>
                <a:latin typeface="+mn-lt"/>
                <a:ea typeface="Times New Roman" panose="02020603050405020304" pitchFamily="18" charset="0"/>
              </a:rPr>
              <a:t>Laser</a:t>
            </a:r>
            <a:r>
              <a:rPr lang="en-CA" sz="1600" b="1" kern="800" dirty="0">
                <a:solidFill>
                  <a:srgbClr val="FF0000"/>
                </a:solidFill>
                <a:latin typeface="+mn-lt"/>
                <a:ea typeface="Times New Roman" panose="02020603050405020304" pitchFamily="18" charset="0"/>
              </a:rPr>
              <a:t> </a:t>
            </a:r>
            <a:r>
              <a:rPr lang="en-CA" sz="1600" kern="800" dirty="0">
                <a:latin typeface="+mn-lt"/>
                <a:ea typeface="Times New Roman" panose="02020603050405020304" pitchFamily="18" charset="0"/>
              </a:rPr>
              <a:t>has been also purchased, installed and tested.</a:t>
            </a:r>
          </a:p>
          <a:p>
            <a:pPr marL="285750" indent="-285750" algn="just">
              <a:buFont typeface="Arial" panose="020B0604020202020204" pitchFamily="34" charset="0"/>
              <a:buChar char="•"/>
            </a:pPr>
            <a:endParaRPr lang="en-CA" sz="1600" kern="800" dirty="0">
              <a:latin typeface="+mn-lt"/>
              <a:ea typeface="Times New Roman" panose="02020603050405020304" pitchFamily="18" charset="0"/>
            </a:endParaRPr>
          </a:p>
          <a:p>
            <a:pPr marL="285750" indent="-285750" algn="just">
              <a:buFont typeface="Arial" panose="020B0604020202020204" pitchFamily="34" charset="0"/>
              <a:buChar char="•"/>
            </a:pPr>
            <a:r>
              <a:rPr lang="en-CA" sz="1600" b="1" dirty="0">
                <a:ea typeface="Times New Roman" panose="02020603050405020304" pitchFamily="18" charset="0"/>
              </a:rPr>
              <a:t>Funds obtained within RI2 national program (CNRS) </a:t>
            </a:r>
            <a:r>
              <a:rPr lang="en-CA" sz="1600" dirty="0">
                <a:ea typeface="Times New Roman" panose="02020603050405020304" pitchFamily="18" charset="0"/>
              </a:rPr>
              <a:t>which should allow to finance </a:t>
            </a:r>
            <a:r>
              <a:rPr lang="en-CA" sz="1600" b="1" dirty="0">
                <a:solidFill>
                  <a:srgbClr val="C00000"/>
                </a:solidFill>
                <a:ea typeface="Times New Roman" panose="02020603050405020304" pitchFamily="18" charset="0"/>
              </a:rPr>
              <a:t>the full injection line. </a:t>
            </a:r>
            <a:endParaRPr lang="en-CA" sz="1600" kern="800" dirty="0">
              <a:latin typeface="+mn-lt"/>
              <a:ea typeface="Times New Roman" panose="02020603050405020304" pitchFamily="18" charset="0"/>
            </a:endParaRPr>
          </a:p>
          <a:p>
            <a:pPr marL="285750" indent="-285750" algn="just">
              <a:buFont typeface="Arial" panose="020B0604020202020204" pitchFamily="34" charset="0"/>
              <a:buChar char="•"/>
            </a:pPr>
            <a:endParaRPr lang="en-CA" sz="1600" kern="800" dirty="0">
              <a:latin typeface="+mn-lt"/>
              <a:ea typeface="Times New Roman" panose="02020603050405020304" pitchFamily="18" charset="0"/>
            </a:endParaRPr>
          </a:p>
          <a:p>
            <a:pPr marL="285750" indent="-285750" algn="just">
              <a:buFont typeface="Arial" panose="020B0604020202020204" pitchFamily="34" charset="0"/>
              <a:buChar char="•"/>
            </a:pPr>
            <a:r>
              <a:rPr lang="en-CA" sz="1600" b="1" dirty="0" err="1">
                <a:latin typeface="+mn-lt"/>
                <a:ea typeface="Times New Roman" panose="02020603050405020304" pitchFamily="18" charset="0"/>
              </a:rPr>
              <a:t>iSAS</a:t>
            </a:r>
            <a:r>
              <a:rPr lang="en-CA" sz="1600" b="1" dirty="0">
                <a:latin typeface="+mn-lt"/>
                <a:ea typeface="Times New Roman" panose="02020603050405020304" pitchFamily="18" charset="0"/>
              </a:rPr>
              <a:t>:</a:t>
            </a:r>
            <a:r>
              <a:rPr lang="en-CA" sz="1600" dirty="0">
                <a:latin typeface="+mn-lt"/>
                <a:ea typeface="Times New Roman" panose="02020603050405020304" pitchFamily="18" charset="0"/>
              </a:rPr>
              <a:t> European INFRA-TECH project </a:t>
            </a:r>
            <a:r>
              <a:rPr lang="en-GB" sz="1600" dirty="0">
                <a:latin typeface="+mn-lt"/>
              </a:rPr>
              <a:t>11 research partners (</a:t>
            </a:r>
            <a:r>
              <a:rPr lang="en-GB" sz="1600" b="1" dirty="0">
                <a:latin typeface="+mn-lt"/>
              </a:rPr>
              <a:t>CNRS, CERN, ESS, DESY, VUB, CEA, HZB, INFN, UKRI, UL, EPFL</a:t>
            </a:r>
            <a:r>
              <a:rPr lang="en-GB" sz="1600" dirty="0">
                <a:latin typeface="+mn-lt"/>
              </a:rPr>
              <a:t>)</a:t>
            </a:r>
            <a:r>
              <a:rPr lang="en-CA" sz="1600" dirty="0">
                <a:latin typeface="+mn-lt"/>
              </a:rPr>
              <a:t>. </a:t>
            </a:r>
            <a:r>
              <a:rPr lang="en-CA" sz="1600" dirty="0">
                <a:latin typeface="+mn-lt"/>
                <a:ea typeface="Times New Roman" panose="02020603050405020304" pitchFamily="18" charset="0"/>
              </a:rPr>
              <a:t>Financial support for the construction of the </a:t>
            </a:r>
            <a:r>
              <a:rPr lang="en-CA" sz="1600" b="1" dirty="0">
                <a:solidFill>
                  <a:srgbClr val="C00000"/>
                </a:solidFill>
                <a:latin typeface="+mn-lt"/>
                <a:ea typeface="Times New Roman" panose="02020603050405020304" pitchFamily="18" charset="0"/>
              </a:rPr>
              <a:t>full LINAC cryomodule </a:t>
            </a:r>
            <a:r>
              <a:rPr lang="en-CA" sz="1600" dirty="0">
                <a:latin typeface="+mn-lt"/>
                <a:ea typeface="Times New Roman" panose="02020603050405020304" pitchFamily="18" charset="0"/>
              </a:rPr>
              <a:t>(with IN2P3 matching funds + </a:t>
            </a:r>
            <a:r>
              <a:rPr lang="en-CA" sz="1600" kern="800" dirty="0">
                <a:latin typeface="+mn-lt"/>
                <a:ea typeface="Times New Roman" panose="02020603050405020304" pitchFamily="18" charset="0"/>
              </a:rPr>
              <a:t>CM vessel from ESS). The 4 SRF cavities are already ordered. Reception is foreseen in one year from now.</a:t>
            </a:r>
            <a:endParaRPr lang="en-CA" sz="1600" dirty="0">
              <a:latin typeface="+mn-lt"/>
              <a:ea typeface="Times New Roman" panose="02020603050405020304" pitchFamily="18" charset="0"/>
            </a:endParaRPr>
          </a:p>
          <a:p>
            <a:pPr algn="just"/>
            <a:endParaRPr lang="en-CA" sz="1600" dirty="0">
              <a:latin typeface="+mn-lt"/>
              <a:ea typeface="Times New Roman" panose="02020603050405020304" pitchFamily="18" charset="0"/>
            </a:endParaRPr>
          </a:p>
          <a:p>
            <a:pPr algn="just"/>
            <a:endParaRPr lang="en-CA" sz="1600" dirty="0">
              <a:latin typeface="+mn-lt"/>
              <a:ea typeface="Times New Roman" panose="02020603050405020304" pitchFamily="18" charset="0"/>
            </a:endParaRPr>
          </a:p>
        </p:txBody>
      </p:sp>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SRF Frontiers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26</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13/11/2025</a:t>
            </a:r>
            <a:endParaRPr lang="fr-FR" dirty="0"/>
          </a:p>
        </p:txBody>
      </p:sp>
      <p:sp>
        <p:nvSpPr>
          <p:cNvPr id="8" name="Titre 1">
            <a:extLst>
              <a:ext uri="{FF2B5EF4-FFF2-40B4-BE49-F238E27FC236}">
                <a16:creationId xmlns:a16="http://schemas.microsoft.com/office/drawing/2014/main" id="{8097CA47-0EC2-B0FF-7B72-51752D1DF6AE}"/>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Summary:</a:t>
            </a:r>
            <a:endParaRPr lang="en-GB" dirty="0">
              <a:solidFill>
                <a:schemeClr val="accent5">
                  <a:lumMod val="75000"/>
                </a:schemeClr>
              </a:solidFill>
              <a:latin typeface="+mn-lt"/>
            </a:endParaRPr>
          </a:p>
        </p:txBody>
      </p:sp>
    </p:spTree>
    <p:extLst>
      <p:ext uri="{BB962C8B-B14F-4D97-AF65-F5344CB8AC3E}">
        <p14:creationId xmlns:p14="http://schemas.microsoft.com/office/powerpoint/2010/main" val="108669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7E9EF-828F-1779-42AD-C26D58FAF77C}"/>
            </a:ext>
          </a:extLst>
        </p:cNvPr>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66D344E8-FF28-8AC0-D375-010BC8F94D53}"/>
              </a:ext>
            </a:extLst>
          </p:cNvPr>
          <p:cNvSpPr>
            <a:spLocks noGrp="1"/>
          </p:cNvSpPr>
          <p:nvPr>
            <p:ph type="ftr" sz="quarter" idx="11"/>
          </p:nvPr>
        </p:nvSpPr>
        <p:spPr/>
        <p:txBody>
          <a:bodyPr/>
          <a:lstStyle/>
          <a:p>
            <a:r>
              <a:rPr lang="fr-FR">
                <a:latin typeface="+mn-lt"/>
              </a:rPr>
              <a:t>SRF Frontiers Workshop</a:t>
            </a:r>
          </a:p>
        </p:txBody>
      </p:sp>
      <p:sp>
        <p:nvSpPr>
          <p:cNvPr id="9" name="Espace réservé du numéro de diapositive 8">
            <a:extLst>
              <a:ext uri="{FF2B5EF4-FFF2-40B4-BE49-F238E27FC236}">
                <a16:creationId xmlns:a16="http://schemas.microsoft.com/office/drawing/2014/main" id="{35B7341A-83F9-2A35-BA94-06F17604A898}"/>
              </a:ext>
            </a:extLst>
          </p:cNvPr>
          <p:cNvSpPr>
            <a:spLocks noGrp="1"/>
          </p:cNvSpPr>
          <p:nvPr>
            <p:ph type="sldNum" sz="quarter" idx="12"/>
          </p:nvPr>
        </p:nvSpPr>
        <p:spPr/>
        <p:txBody>
          <a:bodyPr/>
          <a:lstStyle/>
          <a:p>
            <a:fld id="{77E71596-5F9D-49C5-9701-16B3CA54319D}" type="slidenum">
              <a:rPr lang="fr-FR" smtClean="0">
                <a:latin typeface="+mn-lt"/>
              </a:rPr>
              <a:pPr/>
              <a:t>27</a:t>
            </a:fld>
            <a:endParaRPr lang="fr-FR">
              <a:latin typeface="+mn-lt"/>
            </a:endParaRPr>
          </a:p>
        </p:txBody>
      </p:sp>
      <p:sp>
        <p:nvSpPr>
          <p:cNvPr id="5" name="Espace réservé de la date 4">
            <a:extLst>
              <a:ext uri="{FF2B5EF4-FFF2-40B4-BE49-F238E27FC236}">
                <a16:creationId xmlns:a16="http://schemas.microsoft.com/office/drawing/2014/main" id="{7C03A259-5EB7-1A07-FAAE-1DF44C2E8592}"/>
              </a:ext>
            </a:extLst>
          </p:cNvPr>
          <p:cNvSpPr>
            <a:spLocks noGrp="1"/>
          </p:cNvSpPr>
          <p:nvPr>
            <p:ph type="dt" sz="half" idx="10"/>
          </p:nvPr>
        </p:nvSpPr>
        <p:spPr/>
        <p:txBody>
          <a:bodyPr/>
          <a:lstStyle/>
          <a:p>
            <a:r>
              <a:rPr lang="fr-FR"/>
              <a:t>13/11/2025</a:t>
            </a:r>
          </a:p>
        </p:txBody>
      </p:sp>
      <p:sp>
        <p:nvSpPr>
          <p:cNvPr id="129" name="ZoneTexte 128">
            <a:extLst>
              <a:ext uri="{FF2B5EF4-FFF2-40B4-BE49-F238E27FC236}">
                <a16:creationId xmlns:a16="http://schemas.microsoft.com/office/drawing/2014/main" id="{4FB5C9DF-DA64-6233-F81E-551228CC0AAC}"/>
              </a:ext>
            </a:extLst>
          </p:cNvPr>
          <p:cNvSpPr txBox="1"/>
          <p:nvPr/>
        </p:nvSpPr>
        <p:spPr>
          <a:xfrm>
            <a:off x="273819" y="2381672"/>
            <a:ext cx="10308113" cy="830997"/>
          </a:xfrm>
          <a:prstGeom prst="rect">
            <a:avLst/>
          </a:prstGeom>
          <a:noFill/>
        </p:spPr>
        <p:txBody>
          <a:bodyPr wrap="square" rtlCol="0">
            <a:spAutoFit/>
          </a:bodyPr>
          <a:lstStyle/>
          <a:p>
            <a:pPr algn="ctr"/>
            <a:r>
              <a:rPr lang="en-GB" sz="4800" b="1">
                <a:solidFill>
                  <a:srgbClr val="F39200"/>
                </a:solidFill>
                <a:latin typeface="+mn-lt"/>
                <a:sym typeface="Wingdings" pitchFamily="2" charset="2"/>
              </a:rPr>
              <a:t>Thank you for your</a:t>
            </a:r>
            <a:r>
              <a:rPr lang="en-GB" sz="4800" b="1" noProof="0" dirty="0">
                <a:solidFill>
                  <a:srgbClr val="F39200"/>
                </a:solidFill>
                <a:latin typeface="+mn-lt"/>
                <a:sym typeface="Wingdings" pitchFamily="2" charset="2"/>
              </a:rPr>
              <a:t> attention!</a:t>
            </a:r>
          </a:p>
        </p:txBody>
      </p:sp>
    </p:spTree>
    <p:extLst>
      <p:ext uri="{BB962C8B-B14F-4D97-AF65-F5344CB8AC3E}">
        <p14:creationId xmlns:p14="http://schemas.microsoft.com/office/powerpoint/2010/main" val="406835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3F5452-C906-B6B1-F968-2F9F0BBD55D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PERLE’s Impact on ERL panorama</a:t>
            </a:r>
          </a:p>
        </p:txBody>
      </p:sp>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13/11/2025</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3</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SRF Frontiers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1" name="ZoneTexte 20">
            <a:extLst>
              <a:ext uri="{FF2B5EF4-FFF2-40B4-BE49-F238E27FC236}">
                <a16:creationId xmlns:a16="http://schemas.microsoft.com/office/drawing/2014/main" id="{78D09AD7-400C-CBD1-F290-268FC5F5653A}"/>
              </a:ext>
            </a:extLst>
          </p:cNvPr>
          <p:cNvSpPr txBox="1"/>
          <p:nvPr/>
        </p:nvSpPr>
        <p:spPr>
          <a:xfrm>
            <a:off x="345827" y="725488"/>
            <a:ext cx="10081119" cy="2185214"/>
          </a:xfrm>
          <a:prstGeom prst="rect">
            <a:avLst/>
          </a:prstGeom>
          <a:noFill/>
        </p:spPr>
        <p:txBody>
          <a:bodyPr wrap="square" rtlCol="0">
            <a:spAutoFit/>
          </a:bodyPr>
          <a:lstStyle/>
          <a:p>
            <a:r>
              <a:rPr lang="en-GB" sz="1800" b="1" dirty="0">
                <a:solidFill>
                  <a:srgbClr val="F39200"/>
                </a:solidFill>
                <a:latin typeface="+mn-lt"/>
              </a:rPr>
              <a:t>PERLE main objectives:</a:t>
            </a:r>
          </a:p>
          <a:p>
            <a:pPr marL="342900" indent="-342900">
              <a:buFont typeface="Wingdings" pitchFamily="2" charset="2"/>
              <a:buChar char="§"/>
            </a:pPr>
            <a:r>
              <a:rPr lang="en-GB" sz="1800" dirty="0">
                <a:latin typeface="+mn-lt"/>
              </a:rPr>
              <a:t>Demonstrate multi-turn and high current operation </a:t>
            </a:r>
            <a:r>
              <a:rPr lang="en-GB" sz="1800" dirty="0">
                <a:latin typeface="+mn-lt"/>
                <a:sym typeface="Wingdings" pitchFamily="2" charset="2"/>
              </a:rPr>
              <a:t> access to unexplored power regimes</a:t>
            </a:r>
          </a:p>
          <a:p>
            <a:pPr marL="342900" indent="-342900">
              <a:buFont typeface="Wingdings" pitchFamily="2" charset="2"/>
              <a:buChar char="§"/>
            </a:pPr>
            <a:r>
              <a:rPr lang="en-GB" sz="1800" dirty="0">
                <a:latin typeface="+mn-lt"/>
              </a:rPr>
              <a:t>Validation of important technical choices:</a:t>
            </a:r>
          </a:p>
          <a:p>
            <a:pPr marL="844550" lvl="1" indent="-342900">
              <a:buFont typeface="Courier New" panose="02070309020205020404" pitchFamily="49" charset="0"/>
              <a:buChar char="o"/>
            </a:pPr>
            <a:r>
              <a:rPr lang="en-GB" sz="1600" dirty="0">
                <a:latin typeface="+mn-lt"/>
              </a:rPr>
              <a:t>High-charge electron gun: 500 </a:t>
            </a:r>
            <a:r>
              <a:rPr lang="en-GB" sz="1600" dirty="0" err="1">
                <a:latin typeface="+mn-lt"/>
              </a:rPr>
              <a:t>pC</a:t>
            </a:r>
            <a:r>
              <a:rPr lang="en-GB" sz="1600" dirty="0">
                <a:latin typeface="+mn-lt"/>
              </a:rPr>
              <a:t> at 40 MHz</a:t>
            </a:r>
          </a:p>
          <a:p>
            <a:pPr marL="844550" lvl="1" indent="-342900">
              <a:buFont typeface="Courier New" panose="02070309020205020404" pitchFamily="49" charset="0"/>
              <a:buChar char="o"/>
            </a:pPr>
            <a:r>
              <a:rPr lang="en-GB" sz="1600" dirty="0">
                <a:latin typeface="+mn-lt"/>
              </a:rPr>
              <a:t>Optimized 800 MHz SRF system: Maximise the efficiency  </a:t>
            </a:r>
          </a:p>
          <a:p>
            <a:pPr marL="844550" lvl="1" indent="-342900">
              <a:buFont typeface="Courier New" panose="02070309020205020404" pitchFamily="49" charset="0"/>
              <a:buChar char="o"/>
            </a:pPr>
            <a:r>
              <a:rPr lang="en-GB" sz="1600" dirty="0">
                <a:latin typeface="+mn-lt"/>
              </a:rPr>
              <a:t>Common circulation arcs for accelerated and decelerated beams</a:t>
            </a:r>
          </a:p>
          <a:p>
            <a:pPr marL="844550" lvl="1" indent="-342900">
              <a:buFont typeface="Courier New" panose="02070309020205020404" pitchFamily="49" charset="0"/>
              <a:buChar char="o"/>
            </a:pPr>
            <a:r>
              <a:rPr lang="en-GB" sz="1600" dirty="0">
                <a:latin typeface="+mn-lt"/>
              </a:rPr>
              <a:t>Non-invasive diagnostics  </a:t>
            </a:r>
            <a:endParaRPr lang="en-GB" sz="1800" dirty="0">
              <a:latin typeface="+mn-lt"/>
            </a:endParaRPr>
          </a:p>
          <a:p>
            <a:pPr marL="342900" indent="-342900">
              <a:buFont typeface="Wingdings" pitchFamily="2" charset="2"/>
              <a:buChar char="§"/>
            </a:pPr>
            <a:r>
              <a:rPr lang="en-GB" sz="1800" dirty="0">
                <a:latin typeface="+mn-lt"/>
              </a:rPr>
              <a:t>Host experiments of interest for our lab and institute.  </a:t>
            </a:r>
          </a:p>
        </p:txBody>
      </p:sp>
      <p:pic>
        <p:nvPicPr>
          <p:cNvPr id="36" name="Image 35">
            <a:extLst>
              <a:ext uri="{FF2B5EF4-FFF2-40B4-BE49-F238E27FC236}">
                <a16:creationId xmlns:a16="http://schemas.microsoft.com/office/drawing/2014/main" id="{1486A2FC-0925-C49B-2DBD-1EBC640C8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6427" y="2525688"/>
            <a:ext cx="4680520" cy="2948938"/>
          </a:xfrm>
          <a:prstGeom prst="rect">
            <a:avLst/>
          </a:prstGeom>
        </p:spPr>
      </p:pic>
      <p:graphicFrame>
        <p:nvGraphicFramePr>
          <p:cNvPr id="38" name="Tableau 37">
            <a:extLst>
              <a:ext uri="{FF2B5EF4-FFF2-40B4-BE49-F238E27FC236}">
                <a16:creationId xmlns:a16="http://schemas.microsoft.com/office/drawing/2014/main" id="{43AC484F-0D7F-CCF3-9DB6-441527F6DAAF}"/>
              </a:ext>
            </a:extLst>
          </p:cNvPr>
          <p:cNvGraphicFramePr>
            <a:graphicFrameLocks noGrp="1"/>
          </p:cNvGraphicFramePr>
          <p:nvPr>
            <p:extLst>
              <p:ext uri="{D42A27DB-BD31-4B8C-83A1-F6EECF244321}">
                <p14:modId xmlns:p14="http://schemas.microsoft.com/office/powerpoint/2010/main" val="915513783"/>
              </p:ext>
            </p:extLst>
          </p:nvPr>
        </p:nvGraphicFramePr>
        <p:xfrm>
          <a:off x="954237" y="3029744"/>
          <a:ext cx="3928095" cy="2468151"/>
        </p:xfrm>
        <a:graphic>
          <a:graphicData uri="http://schemas.openxmlformats.org/drawingml/2006/table">
            <a:tbl>
              <a:tblPr firstRow="1" firstCol="1" bandRow="1"/>
              <a:tblGrid>
                <a:gridCol w="2124491">
                  <a:extLst>
                    <a:ext uri="{9D8B030D-6E8A-4147-A177-3AD203B41FA5}">
                      <a16:colId xmlns:a16="http://schemas.microsoft.com/office/drawing/2014/main" val="20000"/>
                    </a:ext>
                  </a:extLst>
                </a:gridCol>
                <a:gridCol w="901802">
                  <a:extLst>
                    <a:ext uri="{9D8B030D-6E8A-4147-A177-3AD203B41FA5}">
                      <a16:colId xmlns:a16="http://schemas.microsoft.com/office/drawing/2014/main" val="20001"/>
                    </a:ext>
                  </a:extLst>
                </a:gridCol>
                <a:gridCol w="901802">
                  <a:extLst>
                    <a:ext uri="{9D8B030D-6E8A-4147-A177-3AD203B41FA5}">
                      <a16:colId xmlns:a16="http://schemas.microsoft.com/office/drawing/2014/main" val="20002"/>
                    </a:ext>
                  </a:extLst>
                </a:gridCol>
              </a:tblGrid>
              <a:tr h="268400">
                <a:tc>
                  <a:txBody>
                    <a:bodyPr/>
                    <a:lstStyle/>
                    <a:p>
                      <a:pPr algn="l">
                        <a:spcAft>
                          <a:spcPts val="0"/>
                        </a:spcAft>
                      </a:pPr>
                      <a:r>
                        <a:rPr lang="en-GB" sz="1400" b="1" dirty="0">
                          <a:effectLst/>
                          <a:latin typeface="+mn-lt"/>
                          <a:ea typeface="Arial" charset="0"/>
                          <a:cs typeface="Arial" charset="0"/>
                        </a:rPr>
                        <a:t>Target Parameter</a:t>
                      </a:r>
                      <a:endParaRPr lang="fr-FR" sz="14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400" b="1" dirty="0">
                          <a:effectLst/>
                          <a:latin typeface="+mn-lt"/>
                          <a:ea typeface="Arial" charset="0"/>
                          <a:cs typeface="Arial" charset="0"/>
                        </a:rPr>
                        <a:t>Unit</a:t>
                      </a:r>
                      <a:endParaRPr lang="fr-FR" sz="14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400" b="1" dirty="0">
                          <a:effectLst/>
                          <a:latin typeface="+mn-lt"/>
                          <a:ea typeface="Arial" charset="0"/>
                          <a:cs typeface="Arial" charset="0"/>
                        </a:rPr>
                        <a:t>Value</a:t>
                      </a:r>
                      <a:endParaRPr lang="fr-FR" sz="14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55279">
                <a:tc>
                  <a:txBody>
                    <a:bodyPr/>
                    <a:lstStyle/>
                    <a:p>
                      <a:pPr algn="l">
                        <a:spcAft>
                          <a:spcPts val="0"/>
                        </a:spcAft>
                      </a:pPr>
                      <a:r>
                        <a:rPr lang="en-GB" sz="1400" b="0" dirty="0">
                          <a:effectLst/>
                          <a:latin typeface="+mn-lt"/>
                          <a:ea typeface="Arial" charset="0"/>
                          <a:cs typeface="Arial" charset="0"/>
                        </a:rPr>
                        <a:t>Injection energy</a:t>
                      </a:r>
                      <a:endParaRPr lang="fr-FR" sz="14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400" b="0" dirty="0">
                          <a:effectLst/>
                          <a:latin typeface="+mn-lt"/>
                          <a:ea typeface="Arial" charset="0"/>
                          <a:cs typeface="Arial" charset="0"/>
                        </a:rPr>
                        <a:t>MeV</a:t>
                      </a:r>
                      <a:endParaRPr lang="fr-FR" sz="14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7</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94440">
                <a:tc>
                  <a:txBody>
                    <a:bodyPr/>
                    <a:lstStyle/>
                    <a:p>
                      <a:pPr algn="l">
                        <a:spcAft>
                          <a:spcPts val="0"/>
                        </a:spcAft>
                      </a:pPr>
                      <a:r>
                        <a:rPr lang="en-GB" sz="1400" b="0" dirty="0">
                          <a:effectLst/>
                          <a:latin typeface="+mn-lt"/>
                          <a:ea typeface="Arial" charset="0"/>
                          <a:cs typeface="Arial" charset="0"/>
                        </a:rPr>
                        <a:t>Electron beam energy</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a:effectLst/>
                          <a:latin typeface="+mn-lt"/>
                          <a:ea typeface="Arial" charset="0"/>
                          <a:cs typeface="Arial" charset="0"/>
                        </a:rPr>
                        <a:t>MeV</a:t>
                      </a:r>
                      <a:endParaRPr lang="fr-FR" sz="14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500</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59195">
                <a:tc>
                  <a:txBody>
                    <a:bodyPr/>
                    <a:lstStyle/>
                    <a:p>
                      <a:pPr algn="l">
                        <a:spcAft>
                          <a:spcPts val="0"/>
                        </a:spcAft>
                      </a:pPr>
                      <a:r>
                        <a:rPr lang="en-GB" sz="1400" b="0" dirty="0">
                          <a:effectLst/>
                          <a:latin typeface="+mn-lt"/>
                          <a:ea typeface="Arial" charset="0"/>
                          <a:cs typeface="Arial" charset="0"/>
                        </a:rPr>
                        <a:t>Normalised Emittance </a:t>
                      </a:r>
                      <a:r>
                        <a:rPr lang="en-GB" sz="1400" b="0" dirty="0" err="1">
                          <a:effectLst/>
                          <a:latin typeface="+mn-lt"/>
                          <a:ea typeface="Arial" charset="0"/>
                          <a:cs typeface="Arial" charset="0"/>
                        </a:rPr>
                        <a:t>γε</a:t>
                      </a:r>
                      <a:r>
                        <a:rPr lang="en-GB" sz="1400" b="0" baseline="-25000" dirty="0" err="1">
                          <a:effectLst/>
                          <a:latin typeface="+mn-lt"/>
                          <a:ea typeface="Arial" charset="0"/>
                          <a:cs typeface="Arial" charset="0"/>
                        </a:rPr>
                        <a:t>x,y</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effectLst/>
                          <a:latin typeface="+mn-lt"/>
                          <a:ea typeface="Arial" charset="0"/>
                          <a:cs typeface="Arial" charset="0"/>
                        </a:rPr>
                        <a:t>mm mrad</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6</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189037">
                <a:tc>
                  <a:txBody>
                    <a:bodyPr/>
                    <a:lstStyle/>
                    <a:p>
                      <a:pPr algn="l">
                        <a:spcAft>
                          <a:spcPts val="0"/>
                        </a:spcAft>
                      </a:pPr>
                      <a:r>
                        <a:rPr lang="en-GB" sz="1400" b="0" dirty="0">
                          <a:effectLst/>
                          <a:latin typeface="+mn-lt"/>
                          <a:ea typeface="Arial" charset="0"/>
                          <a:cs typeface="Arial" charset="0"/>
                        </a:rPr>
                        <a:t>Average beam current</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effectLst/>
                          <a:latin typeface="+mn-lt"/>
                          <a:ea typeface="Arial" charset="0"/>
                          <a:cs typeface="Arial" charset="0"/>
                        </a:rPr>
                        <a:t>mA</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20</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34999">
                <a:tc>
                  <a:txBody>
                    <a:bodyPr/>
                    <a:lstStyle/>
                    <a:p>
                      <a:pPr algn="l">
                        <a:spcAft>
                          <a:spcPts val="0"/>
                        </a:spcAft>
                      </a:pPr>
                      <a:r>
                        <a:rPr lang="en-GB" sz="1400" b="0" dirty="0">
                          <a:effectLst/>
                          <a:latin typeface="+mn-lt"/>
                          <a:ea typeface="Arial" charset="0"/>
                          <a:cs typeface="Arial" charset="0"/>
                        </a:rPr>
                        <a:t>Bunch charge</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err="1">
                          <a:effectLst/>
                          <a:latin typeface="+mn-lt"/>
                          <a:ea typeface="Arial" charset="0"/>
                          <a:cs typeface="Arial" charset="0"/>
                        </a:rPr>
                        <a:t>pC</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500</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189037">
                <a:tc>
                  <a:txBody>
                    <a:bodyPr/>
                    <a:lstStyle/>
                    <a:p>
                      <a:pPr algn="l">
                        <a:spcAft>
                          <a:spcPts val="0"/>
                        </a:spcAft>
                      </a:pPr>
                      <a:r>
                        <a:rPr lang="en-GB" sz="1400" b="0" dirty="0">
                          <a:effectLst/>
                          <a:latin typeface="+mn-lt"/>
                          <a:ea typeface="Arial" charset="0"/>
                          <a:cs typeface="Arial" charset="0"/>
                        </a:rPr>
                        <a:t>Bunch length</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a:effectLst/>
                          <a:latin typeface="+mn-lt"/>
                          <a:ea typeface="Arial" charset="0"/>
                          <a:cs typeface="Arial" charset="0"/>
                        </a:rPr>
                        <a:t>mm</a:t>
                      </a:r>
                      <a:endParaRPr lang="fr-FR" sz="14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3</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49314">
                <a:tc>
                  <a:txBody>
                    <a:bodyPr/>
                    <a:lstStyle/>
                    <a:p>
                      <a:pPr algn="l">
                        <a:spcAft>
                          <a:spcPts val="0"/>
                        </a:spcAft>
                      </a:pPr>
                      <a:r>
                        <a:rPr lang="en-GB" sz="1400" b="0" dirty="0">
                          <a:effectLst/>
                          <a:latin typeface="+mn-lt"/>
                          <a:ea typeface="Arial" charset="0"/>
                          <a:cs typeface="Arial" charset="0"/>
                        </a:rPr>
                        <a:t>Bunch spacing</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effectLst/>
                          <a:latin typeface="+mn-lt"/>
                          <a:ea typeface="Arial" charset="0"/>
                          <a:cs typeface="Arial" charset="0"/>
                        </a:rPr>
                        <a:t>ns</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25</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189037">
                <a:tc>
                  <a:txBody>
                    <a:bodyPr/>
                    <a:lstStyle/>
                    <a:p>
                      <a:pPr algn="l">
                        <a:spcAft>
                          <a:spcPts val="0"/>
                        </a:spcAft>
                      </a:pPr>
                      <a:r>
                        <a:rPr lang="en-GB" sz="1400" b="0" dirty="0">
                          <a:effectLst/>
                          <a:latin typeface="+mn-lt"/>
                          <a:ea typeface="Arial" charset="0"/>
                          <a:cs typeface="Arial" charset="0"/>
                        </a:rPr>
                        <a:t>RF frequency</a:t>
                      </a:r>
                      <a:endParaRPr lang="fr-FR" sz="14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a:effectLst/>
                          <a:latin typeface="+mn-lt"/>
                          <a:ea typeface="Arial" charset="0"/>
                          <a:cs typeface="Arial" charset="0"/>
                        </a:rPr>
                        <a:t>MHz</a:t>
                      </a:r>
                      <a:endParaRPr lang="fr-FR" sz="14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801.58</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47524">
                <a:tc>
                  <a:txBody>
                    <a:bodyPr/>
                    <a:lstStyle/>
                    <a:p>
                      <a:pPr algn="l">
                        <a:spcAft>
                          <a:spcPts val="0"/>
                        </a:spcAft>
                      </a:pPr>
                      <a:r>
                        <a:rPr lang="en-GB" sz="1400" b="0" dirty="0">
                          <a:effectLst/>
                          <a:latin typeface="+mn-lt"/>
                          <a:ea typeface="Arial" charset="0"/>
                          <a:cs typeface="Arial" charset="0"/>
                        </a:rPr>
                        <a:t>Duty factor</a:t>
                      </a:r>
                      <a:endParaRPr lang="fr-FR" sz="14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400" b="0">
                          <a:effectLst/>
                          <a:latin typeface="+mn-lt"/>
                          <a:ea typeface="Arial" charset="0"/>
                          <a:cs typeface="Arial" charset="0"/>
                        </a:rPr>
                        <a:t> </a:t>
                      </a:r>
                      <a:endParaRPr lang="fr-FR" sz="14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400" b="0" dirty="0">
                          <a:solidFill>
                            <a:schemeClr val="tx1"/>
                          </a:solidFill>
                          <a:effectLst/>
                          <a:latin typeface="+mn-lt"/>
                          <a:ea typeface="Arial" charset="0"/>
                          <a:cs typeface="Arial" charset="0"/>
                        </a:rPr>
                        <a:t>CW</a:t>
                      </a:r>
                      <a:endParaRPr lang="fr-FR" sz="14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42" name="ZoneTexte 41">
            <a:extLst>
              <a:ext uri="{FF2B5EF4-FFF2-40B4-BE49-F238E27FC236}">
                <a16:creationId xmlns:a16="http://schemas.microsoft.com/office/drawing/2014/main" id="{CB33501D-545D-D235-0883-A94B1AB7591E}"/>
              </a:ext>
            </a:extLst>
          </p:cNvPr>
          <p:cNvSpPr txBox="1"/>
          <p:nvPr/>
        </p:nvSpPr>
        <p:spPr>
          <a:xfrm>
            <a:off x="8327746" y="4685928"/>
            <a:ext cx="2315225" cy="338554"/>
          </a:xfrm>
          <a:prstGeom prst="rect">
            <a:avLst/>
          </a:prstGeom>
          <a:noFill/>
        </p:spPr>
        <p:txBody>
          <a:bodyPr wrap="square" rtlCol="0">
            <a:spAutoFit/>
          </a:bodyPr>
          <a:lstStyle/>
          <a:p>
            <a:r>
              <a:rPr lang="en-GB" sz="1600" b="1" i="1" u="sng" dirty="0">
                <a:solidFill>
                  <a:srgbClr val="CC0066"/>
                </a:solidFill>
                <a:latin typeface="+mn-lt"/>
              </a:rPr>
              <a:t>PERLE 500 MeV version</a:t>
            </a:r>
          </a:p>
        </p:txBody>
      </p:sp>
    </p:spTree>
    <p:extLst>
      <p:ext uri="{BB962C8B-B14F-4D97-AF65-F5344CB8AC3E}">
        <p14:creationId xmlns:p14="http://schemas.microsoft.com/office/powerpoint/2010/main" val="3933537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F39467-5866-6109-3403-485E155E6D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13" y="723411"/>
            <a:ext cx="5087837" cy="4898621"/>
          </a:xfrm>
          <a:prstGeom prst="rect">
            <a:avLst/>
          </a:prstGeom>
        </p:spPr>
      </p:pic>
      <p:sp>
        <p:nvSpPr>
          <p:cNvPr id="9" name="ZoneTexte 8">
            <a:extLst>
              <a:ext uri="{FF2B5EF4-FFF2-40B4-BE49-F238E27FC236}">
                <a16:creationId xmlns:a16="http://schemas.microsoft.com/office/drawing/2014/main" id="{9097A452-3ACE-E9DF-F1E4-C0D9B5B865C6}"/>
              </a:ext>
            </a:extLst>
          </p:cNvPr>
          <p:cNvSpPr txBox="1"/>
          <p:nvPr/>
        </p:nvSpPr>
        <p:spPr>
          <a:xfrm>
            <a:off x="4882331" y="1157536"/>
            <a:ext cx="5616624" cy="4031873"/>
          </a:xfrm>
          <a:prstGeom prst="rect">
            <a:avLst/>
          </a:prstGeom>
          <a:noFill/>
        </p:spPr>
        <p:txBody>
          <a:bodyPr wrap="square" rtlCol="0">
            <a:spAutoFit/>
          </a:bodyPr>
          <a:lstStyle/>
          <a:p>
            <a:r>
              <a:rPr lang="en-GB" sz="1600" b="0" i="0" u="none" strike="noStrike" dirty="0">
                <a:solidFill>
                  <a:srgbClr val="000000"/>
                </a:solidFill>
                <a:effectLst/>
                <a:latin typeface="+mn-lt"/>
              </a:rPr>
              <a:t>The first paper on Beam Dynamics and PERLE Design has been published in Physical Review Accelerators and Beams (PRAB) and </a:t>
            </a:r>
            <a:r>
              <a:rPr lang="en-GB" sz="1600" dirty="0">
                <a:solidFill>
                  <a:srgbClr val="000000"/>
                </a:solidFill>
                <a:latin typeface="+mn-lt"/>
              </a:rPr>
              <a:t>w</a:t>
            </a:r>
            <a:r>
              <a:rPr lang="en-GB" sz="1600" b="0" i="0" u="none" strike="noStrike" dirty="0">
                <a:solidFill>
                  <a:srgbClr val="000000"/>
                </a:solidFill>
                <a:effectLst/>
                <a:latin typeface="+mn-lt"/>
              </a:rPr>
              <a:t>as also </a:t>
            </a:r>
            <a:r>
              <a:rPr lang="en-GB" sz="1600" dirty="0">
                <a:solidFill>
                  <a:srgbClr val="000000"/>
                </a:solidFill>
                <a:latin typeface="+mn-lt"/>
              </a:rPr>
              <a:t>select</a:t>
            </a:r>
            <a:r>
              <a:rPr lang="en-GB" sz="1600" b="0" i="0" u="none" strike="noStrike" dirty="0">
                <a:solidFill>
                  <a:srgbClr val="000000"/>
                </a:solidFill>
                <a:effectLst/>
                <a:latin typeface="+mn-lt"/>
              </a:rPr>
              <a:t>ed as a « PRAB Editors Suggestion »</a:t>
            </a:r>
            <a:r>
              <a:rPr lang="en-GB" sz="1600" dirty="0">
                <a:latin typeface="+mn-lt"/>
              </a:rPr>
              <a:t> on the journal homepage alongside other highlighted articles: </a:t>
            </a:r>
            <a:r>
              <a:rPr lang="en-GB" sz="1600" dirty="0">
                <a:latin typeface="+mn-lt"/>
                <a:hlinkClick r:id="rId3"/>
              </a:rPr>
              <a:t>https://journals.aps.org/prab</a:t>
            </a:r>
            <a:endParaRPr lang="en-GB" sz="1600" dirty="0">
              <a:latin typeface="+mn-lt"/>
            </a:endParaRPr>
          </a:p>
          <a:p>
            <a:endParaRPr lang="en-GB" sz="1600" dirty="0">
              <a:latin typeface="+mn-lt"/>
            </a:endParaRPr>
          </a:p>
          <a:p>
            <a:r>
              <a:rPr lang="en-GB" sz="1600" dirty="0">
                <a:latin typeface="+mn-lt"/>
              </a:rPr>
              <a:t>The following studies was reported in this paper for the </a:t>
            </a:r>
            <a:r>
              <a:rPr lang="en-GB" sz="1600" b="1" dirty="0">
                <a:latin typeface="+mn-lt"/>
              </a:rPr>
              <a:t>500 MeV version</a:t>
            </a:r>
            <a:r>
              <a:rPr lang="en-GB" sz="1600" dirty="0">
                <a:latin typeface="+mn-lt"/>
              </a:rPr>
              <a:t> of PERLE:</a:t>
            </a:r>
          </a:p>
          <a:p>
            <a:endParaRPr lang="en-GB" sz="1600" dirty="0">
              <a:latin typeface="+mn-lt"/>
            </a:endParaRPr>
          </a:p>
          <a:p>
            <a:pPr marL="787400" lvl="1" indent="-285750">
              <a:buFont typeface="Wingdings" pitchFamily="2" charset="2"/>
              <a:buChar char="§"/>
            </a:pPr>
            <a:r>
              <a:rPr lang="en-GB" sz="1600" dirty="0">
                <a:latin typeface="+mn-lt"/>
              </a:rPr>
              <a:t>Lattice architecture and optics</a:t>
            </a:r>
          </a:p>
          <a:p>
            <a:pPr marL="787400" lvl="1" indent="-285750">
              <a:buFont typeface="Wingdings" pitchFamily="2" charset="2"/>
              <a:buChar char="§"/>
            </a:pPr>
            <a:r>
              <a:rPr lang="en-GB" sz="1600" dirty="0">
                <a:latin typeface="+mn-lt"/>
              </a:rPr>
              <a:t>Staging construction</a:t>
            </a:r>
          </a:p>
          <a:p>
            <a:pPr marL="787400" lvl="1" indent="-285750">
              <a:buFont typeface="Wingdings" pitchFamily="2" charset="2"/>
              <a:buChar char="§"/>
            </a:pPr>
            <a:r>
              <a:rPr lang="en-GB" sz="1600" dirty="0">
                <a:latin typeface="+mn-lt"/>
              </a:rPr>
              <a:t>Injector and merger, space charge study</a:t>
            </a:r>
          </a:p>
          <a:p>
            <a:pPr marL="787400" lvl="1" indent="-285750">
              <a:buFont typeface="Wingdings" pitchFamily="2" charset="2"/>
              <a:buChar char="§"/>
            </a:pPr>
            <a:r>
              <a:rPr lang="en-GB" sz="1600" dirty="0">
                <a:latin typeface="+mn-lt"/>
              </a:rPr>
              <a:t>Longitudinal matching</a:t>
            </a:r>
          </a:p>
          <a:p>
            <a:pPr marL="787400" lvl="1" indent="-285750">
              <a:buFont typeface="Wingdings" pitchFamily="2" charset="2"/>
              <a:buChar char="§"/>
            </a:pPr>
            <a:r>
              <a:rPr lang="en-GB" sz="1600" dirty="0">
                <a:latin typeface="+mn-lt"/>
              </a:rPr>
              <a:t>Filling pattern and bunch timing options</a:t>
            </a:r>
          </a:p>
          <a:p>
            <a:pPr marL="787400" lvl="1" indent="-285750">
              <a:buFont typeface="Wingdings" pitchFamily="2" charset="2"/>
              <a:buChar char="§"/>
            </a:pPr>
            <a:r>
              <a:rPr lang="en-GB" sz="1600" dirty="0">
                <a:latin typeface="+mn-lt"/>
              </a:rPr>
              <a:t>Start to end simulations with CSR and Wakefield</a:t>
            </a:r>
          </a:p>
          <a:p>
            <a:pPr marL="787400" lvl="1" indent="-285750">
              <a:buFont typeface="Wingdings" pitchFamily="2" charset="2"/>
              <a:buChar char="§"/>
            </a:pPr>
            <a:r>
              <a:rPr lang="en-GB" sz="1600" dirty="0">
                <a:latin typeface="+mn-lt"/>
              </a:rPr>
              <a:t>BBU study </a:t>
            </a:r>
          </a:p>
        </p:txBody>
      </p:sp>
      <p:sp>
        <p:nvSpPr>
          <p:cNvPr id="11" name="Titre 1">
            <a:extLst>
              <a:ext uri="{FF2B5EF4-FFF2-40B4-BE49-F238E27FC236}">
                <a16:creationId xmlns:a16="http://schemas.microsoft.com/office/drawing/2014/main" id="{5AE18300-D0E1-2F72-0BE7-346683AF0B56}"/>
              </a:ext>
            </a:extLst>
          </p:cNvPr>
          <p:cNvSpPr>
            <a:spLocks noGrp="1"/>
          </p:cNvSpPr>
          <p:nvPr>
            <p:ph type="title"/>
          </p:nvPr>
        </p:nvSpPr>
        <p:spPr>
          <a:xfrm>
            <a:off x="993899" y="126821"/>
            <a:ext cx="9001000" cy="432048"/>
          </a:xfrm>
        </p:spPr>
        <p:txBody>
          <a:bodyPr>
            <a:noAutofit/>
          </a:bodyPr>
          <a:lstStyle/>
          <a:p>
            <a:r>
              <a:rPr lang="en-US" dirty="0">
                <a:solidFill>
                  <a:schemeClr val="accent5">
                    <a:lumMod val="75000"/>
                  </a:schemeClr>
                </a:solidFill>
                <a:latin typeface="+mn-lt"/>
              </a:rPr>
              <a:t>First paper of PERLE collaboration (centered on beam dynamics)</a:t>
            </a:r>
          </a:p>
        </p:txBody>
      </p:sp>
      <p:sp>
        <p:nvSpPr>
          <p:cNvPr id="4" name="Espace réservé de la date 3">
            <a:extLst>
              <a:ext uri="{FF2B5EF4-FFF2-40B4-BE49-F238E27FC236}">
                <a16:creationId xmlns:a16="http://schemas.microsoft.com/office/drawing/2014/main" id="{4465B930-3354-EA99-21A3-FD15A3A5C251}"/>
              </a:ext>
            </a:extLst>
          </p:cNvPr>
          <p:cNvSpPr>
            <a:spLocks noGrp="1"/>
          </p:cNvSpPr>
          <p:nvPr>
            <p:ph type="dt" sz="half" idx="10"/>
          </p:nvPr>
        </p:nvSpPr>
        <p:spPr/>
        <p:txBody>
          <a:bodyPr/>
          <a:lstStyle/>
          <a:p>
            <a:r>
              <a:rPr lang="fr-FR">
                <a:latin typeface="+mn-lt"/>
              </a:rPr>
              <a:t>13/11/2025</a:t>
            </a:r>
            <a:endParaRPr lang="fr-FR" dirty="0">
              <a:latin typeface="+mn-lt"/>
            </a:endParaRPr>
          </a:p>
        </p:txBody>
      </p:sp>
      <p:sp>
        <p:nvSpPr>
          <p:cNvPr id="6" name="Espace réservé du numéro de diapositive 5">
            <a:extLst>
              <a:ext uri="{FF2B5EF4-FFF2-40B4-BE49-F238E27FC236}">
                <a16:creationId xmlns:a16="http://schemas.microsoft.com/office/drawing/2014/main" id="{A290814C-C57C-0F36-D9A4-74179A7FFF8D}"/>
              </a:ext>
            </a:extLst>
          </p:cNvPr>
          <p:cNvSpPr>
            <a:spLocks noGrp="1"/>
          </p:cNvSpPr>
          <p:nvPr>
            <p:ph type="sldNum" sz="quarter" idx="12"/>
          </p:nvPr>
        </p:nvSpPr>
        <p:spPr/>
        <p:txBody>
          <a:bodyPr/>
          <a:lstStyle/>
          <a:p>
            <a:fld id="{77E71596-5F9D-49C5-9701-16B3CA54319D}" type="slidenum">
              <a:rPr lang="fr-FR" smtClean="0">
                <a:latin typeface="+mn-lt"/>
              </a:rPr>
              <a:pPr/>
              <a:t>4</a:t>
            </a:fld>
            <a:endParaRPr lang="fr-FR" dirty="0">
              <a:latin typeface="+mn-lt"/>
            </a:endParaRPr>
          </a:p>
        </p:txBody>
      </p:sp>
      <p:sp>
        <p:nvSpPr>
          <p:cNvPr id="5" name="Espace réservé du pied de page 4">
            <a:extLst>
              <a:ext uri="{FF2B5EF4-FFF2-40B4-BE49-F238E27FC236}">
                <a16:creationId xmlns:a16="http://schemas.microsoft.com/office/drawing/2014/main" id="{7BA92398-ECB1-44D6-B250-E25EA58211CC}"/>
              </a:ext>
            </a:extLst>
          </p:cNvPr>
          <p:cNvSpPr>
            <a:spLocks noGrp="1"/>
          </p:cNvSpPr>
          <p:nvPr>
            <p:ph type="ftr" sz="quarter" idx="11"/>
          </p:nvPr>
        </p:nvSpPr>
        <p:spPr/>
        <p:txBody>
          <a:bodyPr/>
          <a:lstStyle/>
          <a:p>
            <a:r>
              <a:rPr lang="en-US">
                <a:latin typeface="+mn-lt"/>
              </a:rPr>
              <a:t>SRF Frontiers Workshop</a:t>
            </a:r>
            <a:endParaRPr lang="fr-FR" dirty="0">
              <a:latin typeface="+mn-lt"/>
            </a:endParaRPr>
          </a:p>
        </p:txBody>
      </p:sp>
      <p:pic>
        <p:nvPicPr>
          <p:cNvPr id="3" name="Image 2">
            <a:extLst>
              <a:ext uri="{FF2B5EF4-FFF2-40B4-BE49-F238E27FC236}">
                <a16:creationId xmlns:a16="http://schemas.microsoft.com/office/drawing/2014/main" id="{6EF5BC8D-2C24-2874-A2B5-7A74049D53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372738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13/11/2025</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SRF Frontiers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0" name="Titre 1">
            <a:extLst>
              <a:ext uri="{FF2B5EF4-FFF2-40B4-BE49-F238E27FC236}">
                <a16:creationId xmlns:a16="http://schemas.microsoft.com/office/drawing/2014/main" id="{6122D1CE-26A6-486D-9201-AEE4A876CB20}"/>
              </a:ext>
            </a:extLst>
          </p:cNvPr>
          <p:cNvSpPr txBox="1">
            <a:spLocks/>
          </p:cNvSpPr>
          <p:nvPr/>
        </p:nvSpPr>
        <p:spPr>
          <a:xfrm>
            <a:off x="993899" y="126821"/>
            <a:ext cx="8136904"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US" dirty="0">
                <a:solidFill>
                  <a:schemeClr val="accent5">
                    <a:lumMod val="75000"/>
                  </a:schemeClr>
                </a:solidFill>
                <a:latin typeface="+mn-lt"/>
              </a:rPr>
              <a:t>Further design and beam dynamics studies </a:t>
            </a:r>
          </a:p>
        </p:txBody>
      </p:sp>
      <p:pic>
        <p:nvPicPr>
          <p:cNvPr id="19" name="Picture 15">
            <a:extLst>
              <a:ext uri="{FF2B5EF4-FFF2-40B4-BE49-F238E27FC236}">
                <a16:creationId xmlns:a16="http://schemas.microsoft.com/office/drawing/2014/main" id="{4FC8AEE8-2F72-4ED6-9CB0-8A33C04487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803" y="3621493"/>
            <a:ext cx="5030880" cy="1812235"/>
          </a:xfrm>
          <a:prstGeom prst="rect">
            <a:avLst/>
          </a:prstGeom>
        </p:spPr>
      </p:pic>
      <p:pic>
        <p:nvPicPr>
          <p:cNvPr id="4" name="Image 3">
            <a:extLst>
              <a:ext uri="{FF2B5EF4-FFF2-40B4-BE49-F238E27FC236}">
                <a16:creationId xmlns:a16="http://schemas.microsoft.com/office/drawing/2014/main" id="{EB3F2F6B-06C8-D77E-7EAA-6B43D4F71C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089" y="3363785"/>
            <a:ext cx="5039458" cy="2273188"/>
          </a:xfrm>
          <a:prstGeom prst="rect">
            <a:avLst/>
          </a:prstGeom>
        </p:spPr>
      </p:pic>
      <p:pic>
        <p:nvPicPr>
          <p:cNvPr id="6" name="Image 5">
            <a:extLst>
              <a:ext uri="{FF2B5EF4-FFF2-40B4-BE49-F238E27FC236}">
                <a16:creationId xmlns:a16="http://schemas.microsoft.com/office/drawing/2014/main" id="{6AB49212-9AC7-CF61-9BAE-FDB381B9C5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4974" y="897266"/>
            <a:ext cx="4731867" cy="2550084"/>
          </a:xfrm>
          <a:prstGeom prst="rect">
            <a:avLst/>
          </a:prstGeom>
        </p:spPr>
      </p:pic>
      <p:sp>
        <p:nvSpPr>
          <p:cNvPr id="36" name="253 MeV">
            <a:extLst>
              <a:ext uri="{FF2B5EF4-FFF2-40B4-BE49-F238E27FC236}">
                <a16:creationId xmlns:a16="http://schemas.microsoft.com/office/drawing/2014/main" id="{4291846A-CAA7-7ABB-55FD-8846EFED536C}"/>
              </a:ext>
            </a:extLst>
          </p:cNvPr>
          <p:cNvSpPr txBox="1"/>
          <p:nvPr/>
        </p:nvSpPr>
        <p:spPr>
          <a:xfrm>
            <a:off x="9994899" y="1276484"/>
            <a:ext cx="761615"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253 MeV</a:t>
            </a:r>
          </a:p>
        </p:txBody>
      </p:sp>
      <p:grpSp>
        <p:nvGrpSpPr>
          <p:cNvPr id="40" name="Groupe 39">
            <a:extLst>
              <a:ext uri="{FF2B5EF4-FFF2-40B4-BE49-F238E27FC236}">
                <a16:creationId xmlns:a16="http://schemas.microsoft.com/office/drawing/2014/main" id="{6F6D950A-07C4-D4F7-99FD-7437439FD4E2}"/>
              </a:ext>
            </a:extLst>
          </p:cNvPr>
          <p:cNvGrpSpPr/>
          <p:nvPr/>
        </p:nvGrpSpPr>
        <p:grpSpPr>
          <a:xfrm>
            <a:off x="5458395" y="869504"/>
            <a:ext cx="5256584" cy="2578657"/>
            <a:chOff x="5458395" y="869504"/>
            <a:chExt cx="5256584" cy="2578657"/>
          </a:xfrm>
        </p:grpSpPr>
        <p:sp>
          <p:nvSpPr>
            <p:cNvPr id="3" name="ZoneTexte 2">
              <a:extLst>
                <a:ext uri="{FF2B5EF4-FFF2-40B4-BE49-F238E27FC236}">
                  <a16:creationId xmlns:a16="http://schemas.microsoft.com/office/drawing/2014/main" id="{88196FFA-9B69-850B-62C8-C9CA4793ACF1}"/>
                </a:ext>
              </a:extLst>
            </p:cNvPr>
            <p:cNvSpPr txBox="1"/>
            <p:nvPr/>
          </p:nvSpPr>
          <p:spPr>
            <a:xfrm>
              <a:off x="5962451" y="869504"/>
              <a:ext cx="3672408" cy="338554"/>
            </a:xfrm>
            <a:prstGeom prst="rect">
              <a:avLst/>
            </a:prstGeom>
            <a:noFill/>
          </p:spPr>
          <p:txBody>
            <a:bodyPr wrap="square" rtlCol="0">
              <a:spAutoFit/>
            </a:bodyPr>
            <a:lstStyle/>
            <a:p>
              <a:pPr algn="ctr"/>
              <a:r>
                <a:rPr lang="en-GB" sz="1600" b="1" dirty="0">
                  <a:solidFill>
                    <a:schemeClr val="accent5">
                      <a:lumMod val="75000"/>
                    </a:schemeClr>
                  </a:solidFill>
                  <a:latin typeface="Calibri" panose="020F0502020204030204" pitchFamily="34" charset="0"/>
                  <a:cs typeface="Calibri" panose="020F0502020204030204" pitchFamily="34" charset="0"/>
                </a:rPr>
                <a:t>PERLE 250 MeV version</a:t>
              </a:r>
            </a:p>
          </p:txBody>
        </p:sp>
        <p:pic>
          <p:nvPicPr>
            <p:cNvPr id="5" name="survey_full.pdf" descr="survey_full.pdf">
              <a:extLst>
                <a:ext uri="{FF2B5EF4-FFF2-40B4-BE49-F238E27FC236}">
                  <a16:creationId xmlns:a16="http://schemas.microsoft.com/office/drawing/2014/main" id="{A75CF2E4-7BD5-F61F-6EB7-8AFBDBEB314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458395" y="1157536"/>
              <a:ext cx="4732535" cy="2290625"/>
            </a:xfrm>
            <a:prstGeom prst="rect">
              <a:avLst/>
            </a:prstGeom>
            <a:ln w="12700">
              <a:miter lim="400000"/>
            </a:ln>
          </p:spPr>
        </p:pic>
        <p:sp>
          <p:nvSpPr>
            <p:cNvPr id="7" name="Booster">
              <a:extLst>
                <a:ext uri="{FF2B5EF4-FFF2-40B4-BE49-F238E27FC236}">
                  <a16:creationId xmlns:a16="http://schemas.microsoft.com/office/drawing/2014/main" id="{50C98250-807C-BBBB-83D8-F676CEA99D33}"/>
                </a:ext>
              </a:extLst>
            </p:cNvPr>
            <p:cNvSpPr txBox="1"/>
            <p:nvPr/>
          </p:nvSpPr>
          <p:spPr>
            <a:xfrm rot="1800000">
              <a:off x="5815300" y="1814214"/>
              <a:ext cx="687455" cy="287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200" b="0" dirty="0">
                  <a:solidFill>
                    <a:srgbClr val="C00000"/>
                  </a:solidFill>
                </a:rPr>
                <a:t>Booster</a:t>
              </a:r>
            </a:p>
          </p:txBody>
        </p:sp>
        <p:sp>
          <p:nvSpPr>
            <p:cNvPr id="10" name="Merger">
              <a:extLst>
                <a:ext uri="{FF2B5EF4-FFF2-40B4-BE49-F238E27FC236}">
                  <a16:creationId xmlns:a16="http://schemas.microsoft.com/office/drawing/2014/main" id="{2478029A-196C-57A6-CBCB-7B85B9E2D7B5}"/>
                </a:ext>
              </a:extLst>
            </p:cNvPr>
            <p:cNvSpPr txBox="1"/>
            <p:nvPr/>
          </p:nvSpPr>
          <p:spPr>
            <a:xfrm rot="1800000">
              <a:off x="6659606" y="1810594"/>
              <a:ext cx="6422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Merger</a:t>
              </a:r>
            </a:p>
          </p:txBody>
        </p:sp>
        <p:sp>
          <p:nvSpPr>
            <p:cNvPr id="11" name="Cryo-Module">
              <a:extLst>
                <a:ext uri="{FF2B5EF4-FFF2-40B4-BE49-F238E27FC236}">
                  <a16:creationId xmlns:a16="http://schemas.microsoft.com/office/drawing/2014/main" id="{E2E3533E-BC37-CCAE-2CEF-EEF496B1DE9B}"/>
                </a:ext>
              </a:extLst>
            </p:cNvPr>
            <p:cNvSpPr txBox="1"/>
            <p:nvPr/>
          </p:nvSpPr>
          <p:spPr>
            <a:xfrm>
              <a:off x="7281626" y="1813302"/>
              <a:ext cx="817533"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100" dirty="0" err="1">
                  <a:solidFill>
                    <a:srgbClr val="C00000"/>
                  </a:solidFill>
                </a:rPr>
                <a:t>Cryo</a:t>
              </a:r>
              <a:r>
                <a:rPr lang="fr-FR" sz="1100" dirty="0">
                  <a:solidFill>
                    <a:srgbClr val="C00000"/>
                  </a:solidFill>
                </a:rPr>
                <a:t>m</a:t>
              </a:r>
              <a:r>
                <a:rPr sz="1100" dirty="0" err="1">
                  <a:solidFill>
                    <a:srgbClr val="C00000"/>
                  </a:solidFill>
                </a:rPr>
                <a:t>odule</a:t>
              </a:r>
              <a:endParaRPr sz="1100" dirty="0">
                <a:solidFill>
                  <a:srgbClr val="C00000"/>
                </a:solidFill>
              </a:endParaRPr>
            </a:p>
          </p:txBody>
        </p:sp>
        <p:sp>
          <p:nvSpPr>
            <p:cNvPr id="17" name="7 MeV">
              <a:extLst>
                <a:ext uri="{FF2B5EF4-FFF2-40B4-BE49-F238E27FC236}">
                  <a16:creationId xmlns:a16="http://schemas.microsoft.com/office/drawing/2014/main" id="{432D2788-F4DF-5666-1AB3-AB9756A0631A}"/>
                </a:ext>
              </a:extLst>
            </p:cNvPr>
            <p:cNvSpPr txBox="1"/>
            <p:nvPr/>
          </p:nvSpPr>
          <p:spPr>
            <a:xfrm>
              <a:off x="7690642" y="2389366"/>
              <a:ext cx="648073"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18" name="Diag. Line">
              <a:extLst>
                <a:ext uri="{FF2B5EF4-FFF2-40B4-BE49-F238E27FC236}">
                  <a16:creationId xmlns:a16="http://schemas.microsoft.com/office/drawing/2014/main" id="{A667CD05-98B9-7648-1902-DFF608B900CD}"/>
                </a:ext>
              </a:extLst>
            </p:cNvPr>
            <p:cNvSpPr txBox="1"/>
            <p:nvPr/>
          </p:nvSpPr>
          <p:spPr>
            <a:xfrm>
              <a:off x="6342778" y="2389366"/>
              <a:ext cx="771801"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Diag. Line</a:t>
              </a:r>
            </a:p>
          </p:txBody>
        </p:sp>
        <p:sp>
          <p:nvSpPr>
            <p:cNvPr id="21" name="7 MeV">
              <a:extLst>
                <a:ext uri="{FF2B5EF4-FFF2-40B4-BE49-F238E27FC236}">
                  <a16:creationId xmlns:a16="http://schemas.microsoft.com/office/drawing/2014/main" id="{02372C00-60AA-D833-8F81-F5E4C3EDEEEF}"/>
                </a:ext>
              </a:extLst>
            </p:cNvPr>
            <p:cNvSpPr txBox="1"/>
            <p:nvPr/>
          </p:nvSpPr>
          <p:spPr>
            <a:xfrm>
              <a:off x="8554738" y="2318132"/>
              <a:ext cx="648073"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22" name="IP1 (FP)">
              <a:extLst>
                <a:ext uri="{FF2B5EF4-FFF2-40B4-BE49-F238E27FC236}">
                  <a16:creationId xmlns:a16="http://schemas.microsoft.com/office/drawing/2014/main" id="{5D41910F-9859-D98F-CD5E-92AA5CC7CE2E}"/>
                </a:ext>
              </a:extLst>
            </p:cNvPr>
            <p:cNvSpPr txBox="1"/>
            <p:nvPr/>
          </p:nvSpPr>
          <p:spPr>
            <a:xfrm>
              <a:off x="9014769" y="1805608"/>
              <a:ext cx="692098"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IP1 (FP)</a:t>
              </a:r>
            </a:p>
          </p:txBody>
        </p:sp>
        <p:sp>
          <p:nvSpPr>
            <p:cNvPr id="23" name="Rounded Rectangle">
              <a:extLst>
                <a:ext uri="{FF2B5EF4-FFF2-40B4-BE49-F238E27FC236}">
                  <a16:creationId xmlns:a16="http://schemas.microsoft.com/office/drawing/2014/main" id="{0E2D2C51-8288-FAF5-D332-A42E6B389B20}"/>
                </a:ext>
              </a:extLst>
            </p:cNvPr>
            <p:cNvSpPr/>
            <p:nvPr/>
          </p:nvSpPr>
          <p:spPr>
            <a:xfrm>
              <a:off x="9202811" y="2076699"/>
              <a:ext cx="336507" cy="232965"/>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4" name="Star">
              <a:extLst>
                <a:ext uri="{FF2B5EF4-FFF2-40B4-BE49-F238E27FC236}">
                  <a16:creationId xmlns:a16="http://schemas.microsoft.com/office/drawing/2014/main" id="{2AD58A00-F104-64DC-4614-AD52058B539B}"/>
                </a:ext>
              </a:extLst>
            </p:cNvPr>
            <p:cNvSpPr>
              <a:spLocks noChangeAspect="1"/>
            </p:cNvSpPr>
            <p:nvPr/>
          </p:nvSpPr>
          <p:spPr>
            <a:xfrm>
              <a:off x="9310835" y="2129567"/>
              <a:ext cx="108000" cy="108089"/>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5" name="Rounded Rectangle">
              <a:extLst>
                <a:ext uri="{FF2B5EF4-FFF2-40B4-BE49-F238E27FC236}">
                  <a16:creationId xmlns:a16="http://schemas.microsoft.com/office/drawing/2014/main" id="{82AD8634-035E-06DE-D438-D29F2234FA74}"/>
                </a:ext>
              </a:extLst>
            </p:cNvPr>
            <p:cNvSpPr/>
            <p:nvPr/>
          </p:nvSpPr>
          <p:spPr>
            <a:xfrm>
              <a:off x="7282128" y="2885728"/>
              <a:ext cx="336507" cy="232965"/>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 name="Star">
              <a:extLst>
                <a:ext uri="{FF2B5EF4-FFF2-40B4-BE49-F238E27FC236}">
                  <a16:creationId xmlns:a16="http://schemas.microsoft.com/office/drawing/2014/main" id="{610895DE-45C8-2033-9EE1-29AC895FA3DB}"/>
                </a:ext>
              </a:extLst>
            </p:cNvPr>
            <p:cNvSpPr>
              <a:spLocks noChangeAspect="1"/>
            </p:cNvSpPr>
            <p:nvPr/>
          </p:nvSpPr>
          <p:spPr>
            <a:xfrm>
              <a:off x="7390152" y="2938596"/>
              <a:ext cx="108000" cy="108089"/>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7" name="IP1 (FP)">
              <a:extLst>
                <a:ext uri="{FF2B5EF4-FFF2-40B4-BE49-F238E27FC236}">
                  <a16:creationId xmlns:a16="http://schemas.microsoft.com/office/drawing/2014/main" id="{04FFB00A-6F12-49F7-9541-0504670AF422}"/>
                </a:ext>
              </a:extLst>
            </p:cNvPr>
            <p:cNvSpPr txBox="1"/>
            <p:nvPr/>
          </p:nvSpPr>
          <p:spPr>
            <a:xfrm>
              <a:off x="7186587" y="2685867"/>
              <a:ext cx="476074"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a:t>
              </a:r>
              <a:r>
                <a:rPr lang="fr-FR" sz="1100" dirty="0">
                  <a:solidFill>
                    <a:srgbClr val="C00000"/>
                  </a:solidFill>
                </a:rPr>
                <a:t>2</a:t>
              </a:r>
              <a:r>
                <a:rPr sz="1100" dirty="0">
                  <a:solidFill>
                    <a:srgbClr val="C00000"/>
                  </a:solidFill>
                </a:rPr>
                <a:t> </a:t>
              </a:r>
            </a:p>
          </p:txBody>
        </p:sp>
        <p:sp>
          <p:nvSpPr>
            <p:cNvPr id="31" name="Rounded Rectangle">
              <a:extLst>
                <a:ext uri="{FF2B5EF4-FFF2-40B4-BE49-F238E27FC236}">
                  <a16:creationId xmlns:a16="http://schemas.microsoft.com/office/drawing/2014/main" id="{841FE537-F493-A589-046B-9346C0CA7845}"/>
                </a:ext>
              </a:extLst>
            </p:cNvPr>
            <p:cNvSpPr/>
            <p:nvPr/>
          </p:nvSpPr>
          <p:spPr>
            <a:xfrm>
              <a:off x="7282128" y="3173760"/>
              <a:ext cx="336507" cy="232965"/>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 name="Star">
              <a:extLst>
                <a:ext uri="{FF2B5EF4-FFF2-40B4-BE49-F238E27FC236}">
                  <a16:creationId xmlns:a16="http://schemas.microsoft.com/office/drawing/2014/main" id="{7D3E631A-8B89-7586-8CF5-3748230666A3}"/>
                </a:ext>
              </a:extLst>
            </p:cNvPr>
            <p:cNvSpPr>
              <a:spLocks noChangeAspect="1"/>
            </p:cNvSpPr>
            <p:nvPr/>
          </p:nvSpPr>
          <p:spPr>
            <a:xfrm>
              <a:off x="7402611" y="3245768"/>
              <a:ext cx="108000" cy="108089"/>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34" name="89 MeV">
              <a:extLst>
                <a:ext uri="{FF2B5EF4-FFF2-40B4-BE49-F238E27FC236}">
                  <a16:creationId xmlns:a16="http://schemas.microsoft.com/office/drawing/2014/main" id="{EDF5AA04-4BFE-192A-4294-736313D63150}"/>
                </a:ext>
              </a:extLst>
            </p:cNvPr>
            <p:cNvSpPr txBox="1"/>
            <p:nvPr/>
          </p:nvSpPr>
          <p:spPr>
            <a:xfrm>
              <a:off x="10008989" y="1052766"/>
              <a:ext cx="705990"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89 MeV</a:t>
              </a:r>
            </a:p>
          </p:txBody>
        </p:sp>
        <p:sp>
          <p:nvSpPr>
            <p:cNvPr id="35" name="171 MeV">
              <a:extLst>
                <a:ext uri="{FF2B5EF4-FFF2-40B4-BE49-F238E27FC236}">
                  <a16:creationId xmlns:a16="http://schemas.microsoft.com/office/drawing/2014/main" id="{6D33BABC-D6D2-E849-9EB6-6EB2469BBC22}"/>
                </a:ext>
              </a:extLst>
            </p:cNvPr>
            <p:cNvSpPr txBox="1"/>
            <p:nvPr/>
          </p:nvSpPr>
          <p:spPr>
            <a:xfrm>
              <a:off x="10008989" y="1165230"/>
              <a:ext cx="705990"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171 MeV</a:t>
              </a:r>
            </a:p>
          </p:txBody>
        </p:sp>
        <p:sp>
          <p:nvSpPr>
            <p:cNvPr id="37" name="Rounded Rectangle">
              <a:extLst>
                <a:ext uri="{FF2B5EF4-FFF2-40B4-BE49-F238E27FC236}">
                  <a16:creationId xmlns:a16="http://schemas.microsoft.com/office/drawing/2014/main" id="{D5189BE9-505F-4F4F-DF38-DE5B8CD082B4}"/>
                </a:ext>
              </a:extLst>
            </p:cNvPr>
            <p:cNvSpPr/>
            <p:nvPr/>
          </p:nvSpPr>
          <p:spPr>
            <a:xfrm>
              <a:off x="9202811" y="1284611"/>
              <a:ext cx="336507" cy="232965"/>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 name="Star">
              <a:extLst>
                <a:ext uri="{FF2B5EF4-FFF2-40B4-BE49-F238E27FC236}">
                  <a16:creationId xmlns:a16="http://schemas.microsoft.com/office/drawing/2014/main" id="{934AC77E-D1FD-5CFC-BA2D-51C820E1492D}"/>
                </a:ext>
              </a:extLst>
            </p:cNvPr>
            <p:cNvSpPr>
              <a:spLocks noChangeAspect="1"/>
            </p:cNvSpPr>
            <p:nvPr/>
          </p:nvSpPr>
          <p:spPr>
            <a:xfrm>
              <a:off x="9310835" y="1337479"/>
              <a:ext cx="108000" cy="108089"/>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grpSp>
    </p:spTree>
    <p:extLst>
      <p:ext uri="{BB962C8B-B14F-4D97-AF65-F5344CB8AC3E}">
        <p14:creationId xmlns:p14="http://schemas.microsoft.com/office/powerpoint/2010/main" val="3140047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3F5452-C906-B6B1-F968-2F9F0BBD55D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PERLE Timeline (macroscopic view)</a:t>
            </a:r>
          </a:p>
        </p:txBody>
      </p:sp>
      <p:sp>
        <p:nvSpPr>
          <p:cNvPr id="4" name="Rectangle : coins arrondis 3">
            <a:extLst>
              <a:ext uri="{FF2B5EF4-FFF2-40B4-BE49-F238E27FC236}">
                <a16:creationId xmlns:a16="http://schemas.microsoft.com/office/drawing/2014/main" id="{32FB39F4-5FA4-A2D8-6D77-EB2CB867AFFC}"/>
              </a:ext>
            </a:extLst>
          </p:cNvPr>
          <p:cNvSpPr/>
          <p:nvPr/>
        </p:nvSpPr>
        <p:spPr>
          <a:xfrm>
            <a:off x="8316435" y="5196654"/>
            <a:ext cx="2359093" cy="389483"/>
          </a:xfrm>
          <a:prstGeom prst="roundRect">
            <a:avLst/>
          </a:prstGeom>
          <a:solidFill>
            <a:srgbClr val="CC00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bg1"/>
                </a:solidFill>
              </a:rPr>
              <a:t>Phase 4: PERLE </a:t>
            </a:r>
            <a:r>
              <a:rPr lang="en-GB" sz="1600" b="1" dirty="0">
                <a:solidFill>
                  <a:schemeClr val="bg1"/>
                </a:solidFill>
                <a:ea typeface="Calibri" panose="020F0502020204030204" pitchFamily="34" charset="0"/>
                <a:cs typeface="Times New Roman" panose="02020603050405020304" pitchFamily="18" charset="0"/>
              </a:rPr>
              <a:t>500 MeV</a:t>
            </a:r>
            <a:endParaRPr lang="en-GB" sz="1600" b="1" dirty="0">
              <a:solidFill>
                <a:schemeClr val="bg1"/>
              </a:solidFill>
            </a:endParaRPr>
          </a:p>
        </p:txBody>
      </p:sp>
      <p:cxnSp>
        <p:nvCxnSpPr>
          <p:cNvPr id="5" name="Connecteur droit 4">
            <a:extLst>
              <a:ext uri="{FF2B5EF4-FFF2-40B4-BE49-F238E27FC236}">
                <a16:creationId xmlns:a16="http://schemas.microsoft.com/office/drawing/2014/main" id="{92D0ABD6-8DD0-C5E8-95C2-A9717615D9F9}"/>
              </a:ext>
            </a:extLst>
          </p:cNvPr>
          <p:cNvCxnSpPr>
            <a:cxnSpLocks/>
          </p:cNvCxnSpPr>
          <p:nvPr/>
        </p:nvCxnSpPr>
        <p:spPr>
          <a:xfrm flipH="1">
            <a:off x="3437495" y="1479075"/>
            <a:ext cx="4676" cy="360949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7244012E-860E-5E2A-7045-C97161B9BE3E}"/>
              </a:ext>
            </a:extLst>
          </p:cNvPr>
          <p:cNvSpPr/>
          <p:nvPr/>
        </p:nvSpPr>
        <p:spPr>
          <a:xfrm>
            <a:off x="1855280" y="2154430"/>
            <a:ext cx="2484405" cy="36836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1: </a:t>
            </a:r>
            <a:r>
              <a:rPr lang="fr-FR" sz="1600" b="1" dirty="0">
                <a:solidFill>
                  <a:schemeClr val="tx1"/>
                </a:solidFill>
                <a:ea typeface="Calibri" panose="020F0502020204030204" pitchFamily="34" charset="0"/>
                <a:cs typeface="Times New Roman" panose="02020603050405020304" pitchFamily="18" charset="0"/>
              </a:rPr>
              <a:t>Injection line</a:t>
            </a:r>
            <a:endParaRPr lang="en-GB" sz="1600" b="1" dirty="0">
              <a:solidFill>
                <a:schemeClr val="tx1"/>
              </a:solidFill>
            </a:endParaRPr>
          </a:p>
        </p:txBody>
      </p:sp>
      <p:grpSp>
        <p:nvGrpSpPr>
          <p:cNvPr id="46" name="Groupe 45">
            <a:extLst>
              <a:ext uri="{FF2B5EF4-FFF2-40B4-BE49-F238E27FC236}">
                <a16:creationId xmlns:a16="http://schemas.microsoft.com/office/drawing/2014/main" id="{346F4C21-7920-DB22-7C2F-C55C78B5A9EA}"/>
              </a:ext>
            </a:extLst>
          </p:cNvPr>
          <p:cNvGrpSpPr/>
          <p:nvPr/>
        </p:nvGrpSpPr>
        <p:grpSpPr>
          <a:xfrm>
            <a:off x="191508" y="4867278"/>
            <a:ext cx="790208" cy="364719"/>
            <a:chOff x="2002011" y="4867278"/>
            <a:chExt cx="790208" cy="364719"/>
          </a:xfrm>
        </p:grpSpPr>
        <p:sp>
          <p:nvSpPr>
            <p:cNvPr id="15" name="Rectangle 14">
              <a:extLst>
                <a:ext uri="{FF2B5EF4-FFF2-40B4-BE49-F238E27FC236}">
                  <a16:creationId xmlns:a16="http://schemas.microsoft.com/office/drawing/2014/main" id="{0CC99929-BAA1-9FD8-662A-DB1BA03D8DEE}"/>
                </a:ext>
              </a:extLst>
            </p:cNvPr>
            <p:cNvSpPr/>
            <p:nvPr/>
          </p:nvSpPr>
          <p:spPr>
            <a:xfrm>
              <a:off x="2002011" y="4867278"/>
              <a:ext cx="790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2" name="ZoneTexte 21">
              <a:extLst>
                <a:ext uri="{FF2B5EF4-FFF2-40B4-BE49-F238E27FC236}">
                  <a16:creationId xmlns:a16="http://schemas.microsoft.com/office/drawing/2014/main" id="{3F146C24-C9F5-A206-E557-CD6411C07175}"/>
                </a:ext>
              </a:extLst>
            </p:cNvPr>
            <p:cNvSpPr txBox="1"/>
            <p:nvPr/>
          </p:nvSpPr>
          <p:spPr>
            <a:xfrm>
              <a:off x="2029502" y="4882207"/>
              <a:ext cx="692589" cy="307777"/>
            </a:xfrm>
            <a:prstGeom prst="rect">
              <a:avLst/>
            </a:prstGeom>
            <a:noFill/>
          </p:spPr>
          <p:txBody>
            <a:bodyPr wrap="square" rtlCol="0">
              <a:spAutoFit/>
            </a:bodyPr>
            <a:lstStyle/>
            <a:p>
              <a:pPr algn="ctr"/>
              <a:r>
                <a:rPr lang="en-GB" sz="1400" dirty="0">
                  <a:solidFill>
                    <a:schemeClr val="bg1"/>
                  </a:solidFill>
                  <a:latin typeface="+mn-lt"/>
                </a:rPr>
                <a:t>2022</a:t>
              </a:r>
            </a:p>
          </p:txBody>
        </p:sp>
      </p:grpSp>
      <p:grpSp>
        <p:nvGrpSpPr>
          <p:cNvPr id="47" name="Groupe 46">
            <a:extLst>
              <a:ext uri="{FF2B5EF4-FFF2-40B4-BE49-F238E27FC236}">
                <a16:creationId xmlns:a16="http://schemas.microsoft.com/office/drawing/2014/main" id="{65EBC4E1-B5C3-FD12-416B-FDD889889AF8}"/>
              </a:ext>
            </a:extLst>
          </p:cNvPr>
          <p:cNvGrpSpPr/>
          <p:nvPr/>
        </p:nvGrpSpPr>
        <p:grpSpPr>
          <a:xfrm>
            <a:off x="973319" y="4867278"/>
            <a:ext cx="796208" cy="364719"/>
            <a:chOff x="2841187" y="4867278"/>
            <a:chExt cx="796208" cy="364719"/>
          </a:xfrm>
        </p:grpSpPr>
        <p:sp>
          <p:nvSpPr>
            <p:cNvPr id="14" name="Rectangle 13">
              <a:extLst>
                <a:ext uri="{FF2B5EF4-FFF2-40B4-BE49-F238E27FC236}">
                  <a16:creationId xmlns:a16="http://schemas.microsoft.com/office/drawing/2014/main" id="{3BFC22C8-8713-103F-B0FA-A046F4926E86}"/>
                </a:ext>
              </a:extLst>
            </p:cNvPr>
            <p:cNvSpPr/>
            <p:nvPr/>
          </p:nvSpPr>
          <p:spPr>
            <a:xfrm>
              <a:off x="2841187" y="4867278"/>
              <a:ext cx="796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3" name="ZoneTexte 22">
              <a:extLst>
                <a:ext uri="{FF2B5EF4-FFF2-40B4-BE49-F238E27FC236}">
                  <a16:creationId xmlns:a16="http://schemas.microsoft.com/office/drawing/2014/main" id="{845FF997-026C-A064-2DEA-6E23988D683B}"/>
                </a:ext>
              </a:extLst>
            </p:cNvPr>
            <p:cNvSpPr txBox="1"/>
            <p:nvPr/>
          </p:nvSpPr>
          <p:spPr>
            <a:xfrm>
              <a:off x="2882049" y="4882207"/>
              <a:ext cx="692589" cy="307777"/>
            </a:xfrm>
            <a:prstGeom prst="rect">
              <a:avLst/>
            </a:prstGeom>
            <a:noFill/>
            <a:ln>
              <a:noFill/>
            </a:ln>
          </p:spPr>
          <p:txBody>
            <a:bodyPr wrap="square" rtlCol="0">
              <a:spAutoFit/>
            </a:bodyPr>
            <a:lstStyle/>
            <a:p>
              <a:pPr algn="ctr"/>
              <a:r>
                <a:rPr lang="en-GB" sz="1400" dirty="0">
                  <a:solidFill>
                    <a:schemeClr val="bg1"/>
                  </a:solidFill>
                  <a:latin typeface="+mn-lt"/>
                </a:rPr>
                <a:t>2023</a:t>
              </a:r>
            </a:p>
          </p:txBody>
        </p:sp>
      </p:grpSp>
      <p:grpSp>
        <p:nvGrpSpPr>
          <p:cNvPr id="48" name="Groupe 47">
            <a:extLst>
              <a:ext uri="{FF2B5EF4-FFF2-40B4-BE49-F238E27FC236}">
                <a16:creationId xmlns:a16="http://schemas.microsoft.com/office/drawing/2014/main" id="{35AFD5C4-A0F4-B23E-CEEE-9BC4F81CB6C6}"/>
              </a:ext>
            </a:extLst>
          </p:cNvPr>
          <p:cNvGrpSpPr/>
          <p:nvPr/>
        </p:nvGrpSpPr>
        <p:grpSpPr>
          <a:xfrm>
            <a:off x="1775684" y="4867278"/>
            <a:ext cx="790208" cy="364719"/>
            <a:chOff x="3643552" y="4867278"/>
            <a:chExt cx="790208" cy="364719"/>
          </a:xfrm>
        </p:grpSpPr>
        <p:sp>
          <p:nvSpPr>
            <p:cNvPr id="13" name="Rectangle 12">
              <a:extLst>
                <a:ext uri="{FF2B5EF4-FFF2-40B4-BE49-F238E27FC236}">
                  <a16:creationId xmlns:a16="http://schemas.microsoft.com/office/drawing/2014/main" id="{2F472FCC-5AB1-BDBA-8C3A-7F970AE1E2B0}"/>
                </a:ext>
              </a:extLst>
            </p:cNvPr>
            <p:cNvSpPr/>
            <p:nvPr/>
          </p:nvSpPr>
          <p:spPr>
            <a:xfrm>
              <a:off x="3643552" y="4867278"/>
              <a:ext cx="790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4" name="ZoneTexte 23">
              <a:extLst>
                <a:ext uri="{FF2B5EF4-FFF2-40B4-BE49-F238E27FC236}">
                  <a16:creationId xmlns:a16="http://schemas.microsoft.com/office/drawing/2014/main" id="{AC443F9F-2030-CE2F-7104-83737C957370}"/>
                </a:ext>
              </a:extLst>
            </p:cNvPr>
            <p:cNvSpPr txBox="1"/>
            <p:nvPr/>
          </p:nvSpPr>
          <p:spPr>
            <a:xfrm>
              <a:off x="3730203" y="4882207"/>
              <a:ext cx="692589" cy="307777"/>
            </a:xfrm>
            <a:prstGeom prst="rect">
              <a:avLst/>
            </a:prstGeom>
            <a:noFill/>
          </p:spPr>
          <p:txBody>
            <a:bodyPr wrap="square" rtlCol="0">
              <a:spAutoFit/>
            </a:bodyPr>
            <a:lstStyle/>
            <a:p>
              <a:pPr algn="ctr"/>
              <a:r>
                <a:rPr lang="en-GB" sz="1400" dirty="0">
                  <a:solidFill>
                    <a:schemeClr val="bg1"/>
                  </a:solidFill>
                  <a:latin typeface="+mn-lt"/>
                </a:rPr>
                <a:t>2024</a:t>
              </a:r>
            </a:p>
          </p:txBody>
        </p:sp>
      </p:grpSp>
      <p:grpSp>
        <p:nvGrpSpPr>
          <p:cNvPr id="49" name="Groupe 48">
            <a:extLst>
              <a:ext uri="{FF2B5EF4-FFF2-40B4-BE49-F238E27FC236}">
                <a16:creationId xmlns:a16="http://schemas.microsoft.com/office/drawing/2014/main" id="{A0FE87BC-DDDB-244E-31AE-A049F69497F2}"/>
              </a:ext>
            </a:extLst>
          </p:cNvPr>
          <p:cNvGrpSpPr/>
          <p:nvPr/>
        </p:nvGrpSpPr>
        <p:grpSpPr>
          <a:xfrm>
            <a:off x="2511584" y="4867278"/>
            <a:ext cx="796208" cy="364719"/>
            <a:chOff x="4539991" y="4867278"/>
            <a:chExt cx="796208" cy="364719"/>
          </a:xfrm>
        </p:grpSpPr>
        <p:sp>
          <p:nvSpPr>
            <p:cNvPr id="12" name="Rectangle 11">
              <a:extLst>
                <a:ext uri="{FF2B5EF4-FFF2-40B4-BE49-F238E27FC236}">
                  <a16:creationId xmlns:a16="http://schemas.microsoft.com/office/drawing/2014/main" id="{94F9235E-458D-59D9-5B69-3CF3149BC091}"/>
                </a:ext>
              </a:extLst>
            </p:cNvPr>
            <p:cNvSpPr/>
            <p:nvPr/>
          </p:nvSpPr>
          <p:spPr>
            <a:xfrm>
              <a:off x="4539991" y="4867278"/>
              <a:ext cx="796208"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5" name="ZoneTexte 24">
              <a:extLst>
                <a:ext uri="{FF2B5EF4-FFF2-40B4-BE49-F238E27FC236}">
                  <a16:creationId xmlns:a16="http://schemas.microsoft.com/office/drawing/2014/main" id="{771582E8-1119-19CA-A4DE-EF2FFD5354E6}"/>
                </a:ext>
              </a:extLst>
            </p:cNvPr>
            <p:cNvSpPr txBox="1"/>
            <p:nvPr/>
          </p:nvSpPr>
          <p:spPr>
            <a:xfrm>
              <a:off x="4594299" y="4882207"/>
              <a:ext cx="692589" cy="307777"/>
            </a:xfrm>
            <a:prstGeom prst="rect">
              <a:avLst/>
            </a:prstGeom>
            <a:noFill/>
          </p:spPr>
          <p:txBody>
            <a:bodyPr wrap="square" rtlCol="0">
              <a:spAutoFit/>
            </a:bodyPr>
            <a:lstStyle/>
            <a:p>
              <a:pPr algn="ctr"/>
              <a:r>
                <a:rPr lang="en-GB" sz="1400" dirty="0">
                  <a:solidFill>
                    <a:schemeClr val="bg1"/>
                  </a:solidFill>
                  <a:latin typeface="+mn-lt"/>
                </a:rPr>
                <a:t>2025</a:t>
              </a:r>
            </a:p>
          </p:txBody>
        </p:sp>
      </p:grpSp>
      <p:grpSp>
        <p:nvGrpSpPr>
          <p:cNvPr id="50" name="Groupe 49">
            <a:extLst>
              <a:ext uri="{FF2B5EF4-FFF2-40B4-BE49-F238E27FC236}">
                <a16:creationId xmlns:a16="http://schemas.microsoft.com/office/drawing/2014/main" id="{97D2D55C-5C5C-7DD4-97EE-DE8546162D3A}"/>
              </a:ext>
            </a:extLst>
          </p:cNvPr>
          <p:cNvGrpSpPr/>
          <p:nvPr/>
        </p:nvGrpSpPr>
        <p:grpSpPr>
          <a:xfrm>
            <a:off x="3285827" y="4867278"/>
            <a:ext cx="796310" cy="364719"/>
            <a:chOff x="5436430" y="4867278"/>
            <a:chExt cx="796310" cy="364719"/>
          </a:xfrm>
        </p:grpSpPr>
        <p:sp>
          <p:nvSpPr>
            <p:cNvPr id="11" name="Rectangle 10">
              <a:extLst>
                <a:ext uri="{FF2B5EF4-FFF2-40B4-BE49-F238E27FC236}">
                  <a16:creationId xmlns:a16="http://schemas.microsoft.com/office/drawing/2014/main" id="{745D2DB9-929A-A181-BD0F-FBC9CFAB30D2}"/>
                </a:ext>
              </a:extLst>
            </p:cNvPr>
            <p:cNvSpPr/>
            <p:nvPr/>
          </p:nvSpPr>
          <p:spPr>
            <a:xfrm>
              <a:off x="5436430" y="4867278"/>
              <a:ext cx="796310"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6" name="ZoneTexte 25">
              <a:extLst>
                <a:ext uri="{FF2B5EF4-FFF2-40B4-BE49-F238E27FC236}">
                  <a16:creationId xmlns:a16="http://schemas.microsoft.com/office/drawing/2014/main" id="{28EAFA08-9B76-45AF-2736-B87A3D292DB9}"/>
                </a:ext>
              </a:extLst>
            </p:cNvPr>
            <p:cNvSpPr txBox="1"/>
            <p:nvPr/>
          </p:nvSpPr>
          <p:spPr>
            <a:xfrm>
              <a:off x="5458395" y="4882207"/>
              <a:ext cx="692589" cy="307777"/>
            </a:xfrm>
            <a:prstGeom prst="rect">
              <a:avLst/>
            </a:prstGeom>
            <a:noFill/>
          </p:spPr>
          <p:txBody>
            <a:bodyPr wrap="square" rtlCol="0">
              <a:spAutoFit/>
            </a:bodyPr>
            <a:lstStyle/>
            <a:p>
              <a:pPr algn="ctr"/>
              <a:r>
                <a:rPr lang="en-GB" sz="1400" dirty="0">
                  <a:solidFill>
                    <a:schemeClr val="bg1"/>
                  </a:solidFill>
                  <a:latin typeface="+mn-lt"/>
                </a:rPr>
                <a:t>2026</a:t>
              </a:r>
            </a:p>
          </p:txBody>
        </p:sp>
      </p:grpSp>
      <p:grpSp>
        <p:nvGrpSpPr>
          <p:cNvPr id="51" name="Groupe 50">
            <a:extLst>
              <a:ext uri="{FF2B5EF4-FFF2-40B4-BE49-F238E27FC236}">
                <a16:creationId xmlns:a16="http://schemas.microsoft.com/office/drawing/2014/main" id="{9EBBE378-3F58-658C-52E7-C3F0F82E8AD0}"/>
              </a:ext>
            </a:extLst>
          </p:cNvPr>
          <p:cNvGrpSpPr/>
          <p:nvPr/>
        </p:nvGrpSpPr>
        <p:grpSpPr>
          <a:xfrm>
            <a:off x="4082137" y="4867278"/>
            <a:ext cx="796310" cy="364719"/>
            <a:chOff x="6332870" y="4867278"/>
            <a:chExt cx="796310" cy="364719"/>
          </a:xfrm>
        </p:grpSpPr>
        <p:sp>
          <p:nvSpPr>
            <p:cNvPr id="10" name="Rectangle 9">
              <a:extLst>
                <a:ext uri="{FF2B5EF4-FFF2-40B4-BE49-F238E27FC236}">
                  <a16:creationId xmlns:a16="http://schemas.microsoft.com/office/drawing/2014/main" id="{B4AA1A3C-4A50-D1A2-9AFD-CC71311D1C2D}"/>
                </a:ext>
              </a:extLst>
            </p:cNvPr>
            <p:cNvSpPr/>
            <p:nvPr/>
          </p:nvSpPr>
          <p:spPr>
            <a:xfrm>
              <a:off x="6332870" y="4867278"/>
              <a:ext cx="796310"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27" name="ZoneTexte 26">
              <a:extLst>
                <a:ext uri="{FF2B5EF4-FFF2-40B4-BE49-F238E27FC236}">
                  <a16:creationId xmlns:a16="http://schemas.microsoft.com/office/drawing/2014/main" id="{2FC2EDDE-44DE-8438-A321-E3FEE77FB4F5}"/>
                </a:ext>
              </a:extLst>
            </p:cNvPr>
            <p:cNvSpPr txBox="1"/>
            <p:nvPr/>
          </p:nvSpPr>
          <p:spPr>
            <a:xfrm>
              <a:off x="6394499" y="4882207"/>
              <a:ext cx="692589" cy="307777"/>
            </a:xfrm>
            <a:prstGeom prst="rect">
              <a:avLst/>
            </a:prstGeom>
            <a:noFill/>
          </p:spPr>
          <p:txBody>
            <a:bodyPr wrap="square" rtlCol="0">
              <a:spAutoFit/>
            </a:bodyPr>
            <a:lstStyle/>
            <a:p>
              <a:pPr algn="ctr"/>
              <a:r>
                <a:rPr lang="en-GB" sz="1400" dirty="0">
                  <a:solidFill>
                    <a:schemeClr val="bg1"/>
                  </a:solidFill>
                  <a:latin typeface="+mn-lt"/>
                </a:rPr>
                <a:t>2027</a:t>
              </a:r>
            </a:p>
          </p:txBody>
        </p:sp>
      </p:grpSp>
      <p:grpSp>
        <p:nvGrpSpPr>
          <p:cNvPr id="119" name="Groupe 118">
            <a:extLst>
              <a:ext uri="{FF2B5EF4-FFF2-40B4-BE49-F238E27FC236}">
                <a16:creationId xmlns:a16="http://schemas.microsoft.com/office/drawing/2014/main" id="{F92937FD-8058-3C63-EACC-A29717646DD9}"/>
              </a:ext>
            </a:extLst>
          </p:cNvPr>
          <p:cNvGrpSpPr/>
          <p:nvPr/>
        </p:nvGrpSpPr>
        <p:grpSpPr>
          <a:xfrm>
            <a:off x="5598527" y="4867278"/>
            <a:ext cx="790509" cy="364719"/>
            <a:chOff x="7119092" y="4867278"/>
            <a:chExt cx="790509" cy="364719"/>
          </a:xfrm>
        </p:grpSpPr>
        <p:sp>
          <p:nvSpPr>
            <p:cNvPr id="17" name="Rectangle 16">
              <a:extLst>
                <a:ext uri="{FF2B5EF4-FFF2-40B4-BE49-F238E27FC236}">
                  <a16:creationId xmlns:a16="http://schemas.microsoft.com/office/drawing/2014/main" id="{9DFF3FA7-3FD4-D107-E0F0-5879047F8B45}"/>
                </a:ext>
              </a:extLst>
            </p:cNvPr>
            <p:cNvSpPr/>
            <p:nvPr/>
          </p:nvSpPr>
          <p:spPr>
            <a:xfrm>
              <a:off x="7119092" y="4867278"/>
              <a:ext cx="79050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29" name="ZoneTexte 28">
              <a:extLst>
                <a:ext uri="{FF2B5EF4-FFF2-40B4-BE49-F238E27FC236}">
                  <a16:creationId xmlns:a16="http://schemas.microsoft.com/office/drawing/2014/main" id="{E18FCB5D-CB85-D59E-0827-E432A5136ECA}"/>
                </a:ext>
              </a:extLst>
            </p:cNvPr>
            <p:cNvSpPr txBox="1"/>
            <p:nvPr/>
          </p:nvSpPr>
          <p:spPr>
            <a:xfrm>
              <a:off x="7188043" y="4882207"/>
              <a:ext cx="692589" cy="307777"/>
            </a:xfrm>
            <a:prstGeom prst="rect">
              <a:avLst/>
            </a:prstGeom>
            <a:noFill/>
          </p:spPr>
          <p:txBody>
            <a:bodyPr wrap="square" rtlCol="0">
              <a:spAutoFit/>
            </a:bodyPr>
            <a:lstStyle/>
            <a:p>
              <a:pPr algn="ctr"/>
              <a:r>
                <a:rPr lang="en-GB" sz="1400" dirty="0">
                  <a:solidFill>
                    <a:schemeClr val="bg1"/>
                  </a:solidFill>
                  <a:latin typeface="+mn-lt"/>
                </a:rPr>
                <a:t>2029</a:t>
              </a:r>
            </a:p>
          </p:txBody>
        </p:sp>
      </p:grpSp>
      <p:grpSp>
        <p:nvGrpSpPr>
          <p:cNvPr id="96" name="Groupe 95">
            <a:extLst>
              <a:ext uri="{FF2B5EF4-FFF2-40B4-BE49-F238E27FC236}">
                <a16:creationId xmlns:a16="http://schemas.microsoft.com/office/drawing/2014/main" id="{FBFB41D1-FAA9-0E9A-6E38-0432A76C8483}"/>
              </a:ext>
            </a:extLst>
          </p:cNvPr>
          <p:cNvGrpSpPr/>
          <p:nvPr/>
        </p:nvGrpSpPr>
        <p:grpSpPr>
          <a:xfrm>
            <a:off x="7182703" y="4867279"/>
            <a:ext cx="790509" cy="364719"/>
            <a:chOff x="9918628" y="4867279"/>
            <a:chExt cx="790509" cy="364719"/>
          </a:xfrm>
        </p:grpSpPr>
        <p:sp>
          <p:nvSpPr>
            <p:cNvPr id="18" name="Rectangle : avec coins arrondis en haut 17">
              <a:extLst>
                <a:ext uri="{FF2B5EF4-FFF2-40B4-BE49-F238E27FC236}">
                  <a16:creationId xmlns:a16="http://schemas.microsoft.com/office/drawing/2014/main" id="{23FC6AC5-09CD-3933-CCC2-0395EC05670B}"/>
                </a:ext>
              </a:extLst>
            </p:cNvPr>
            <p:cNvSpPr/>
            <p:nvPr/>
          </p:nvSpPr>
          <p:spPr>
            <a:xfrm rot="5400000">
              <a:off x="10131523" y="4654384"/>
              <a:ext cx="364719" cy="790509"/>
            </a:xfrm>
            <a:prstGeom prst="round2Same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30" name="ZoneTexte 29">
              <a:extLst>
                <a:ext uri="{FF2B5EF4-FFF2-40B4-BE49-F238E27FC236}">
                  <a16:creationId xmlns:a16="http://schemas.microsoft.com/office/drawing/2014/main" id="{9A46ED1B-4454-E333-C02A-E9EC7943CF50}"/>
                </a:ext>
              </a:extLst>
            </p:cNvPr>
            <p:cNvSpPr txBox="1"/>
            <p:nvPr/>
          </p:nvSpPr>
          <p:spPr>
            <a:xfrm>
              <a:off x="9950382" y="4882207"/>
              <a:ext cx="692589" cy="307777"/>
            </a:xfrm>
            <a:prstGeom prst="rect">
              <a:avLst/>
            </a:prstGeom>
            <a:noFill/>
          </p:spPr>
          <p:txBody>
            <a:bodyPr wrap="square" rtlCol="0">
              <a:spAutoFit/>
            </a:bodyPr>
            <a:lstStyle/>
            <a:p>
              <a:pPr algn="ctr"/>
              <a:r>
                <a:rPr lang="en-GB" sz="1400" dirty="0">
                  <a:solidFill>
                    <a:schemeClr val="bg1"/>
                  </a:solidFill>
                  <a:latin typeface="+mn-lt"/>
                </a:rPr>
                <a:t>2031</a:t>
              </a:r>
            </a:p>
          </p:txBody>
        </p:sp>
      </p:grpSp>
      <p:grpSp>
        <p:nvGrpSpPr>
          <p:cNvPr id="54" name="Groupe 53">
            <a:extLst>
              <a:ext uri="{FF2B5EF4-FFF2-40B4-BE49-F238E27FC236}">
                <a16:creationId xmlns:a16="http://schemas.microsoft.com/office/drawing/2014/main" id="{7A7D8FB2-55B9-AA84-30CF-31FEEF144250}"/>
              </a:ext>
            </a:extLst>
          </p:cNvPr>
          <p:cNvGrpSpPr/>
          <p:nvPr/>
        </p:nvGrpSpPr>
        <p:grpSpPr>
          <a:xfrm>
            <a:off x="6390615" y="4867278"/>
            <a:ext cx="790509" cy="364719"/>
            <a:chOff x="9022287" y="4867278"/>
            <a:chExt cx="790509" cy="364719"/>
          </a:xfrm>
        </p:grpSpPr>
        <p:sp>
          <p:nvSpPr>
            <p:cNvPr id="31" name="Rectangle 30">
              <a:extLst>
                <a:ext uri="{FF2B5EF4-FFF2-40B4-BE49-F238E27FC236}">
                  <a16:creationId xmlns:a16="http://schemas.microsoft.com/office/drawing/2014/main" id="{BEC5137F-986C-F68B-568C-FF0F459423F0}"/>
                </a:ext>
              </a:extLst>
            </p:cNvPr>
            <p:cNvSpPr/>
            <p:nvPr/>
          </p:nvSpPr>
          <p:spPr>
            <a:xfrm>
              <a:off x="9022287" y="4867278"/>
              <a:ext cx="79050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32" name="ZoneTexte 31">
              <a:extLst>
                <a:ext uri="{FF2B5EF4-FFF2-40B4-BE49-F238E27FC236}">
                  <a16:creationId xmlns:a16="http://schemas.microsoft.com/office/drawing/2014/main" id="{3B7EB8AA-5248-B3C6-0267-E1F8C44A39C5}"/>
                </a:ext>
              </a:extLst>
            </p:cNvPr>
            <p:cNvSpPr txBox="1"/>
            <p:nvPr/>
          </p:nvSpPr>
          <p:spPr>
            <a:xfrm>
              <a:off x="9058795" y="4882207"/>
              <a:ext cx="692589" cy="307777"/>
            </a:xfrm>
            <a:prstGeom prst="rect">
              <a:avLst/>
            </a:prstGeom>
            <a:noFill/>
          </p:spPr>
          <p:txBody>
            <a:bodyPr wrap="square" rtlCol="0">
              <a:spAutoFit/>
            </a:bodyPr>
            <a:lstStyle/>
            <a:p>
              <a:pPr algn="ctr"/>
              <a:r>
                <a:rPr lang="en-GB" sz="1400" dirty="0">
                  <a:solidFill>
                    <a:schemeClr val="bg1"/>
                  </a:solidFill>
                  <a:latin typeface="+mn-lt"/>
                </a:rPr>
                <a:t>2030</a:t>
              </a:r>
            </a:p>
          </p:txBody>
        </p:sp>
      </p:grpSp>
      <p:sp>
        <p:nvSpPr>
          <p:cNvPr id="33" name="Rectangle : coins arrondis 32">
            <a:extLst>
              <a:ext uri="{FF2B5EF4-FFF2-40B4-BE49-F238E27FC236}">
                <a16:creationId xmlns:a16="http://schemas.microsoft.com/office/drawing/2014/main" id="{8CDCE9B2-6E0F-9AE9-1B7C-43FE2CA3A57C}"/>
              </a:ext>
            </a:extLst>
          </p:cNvPr>
          <p:cNvSpPr/>
          <p:nvPr/>
        </p:nvSpPr>
        <p:spPr>
          <a:xfrm>
            <a:off x="201812" y="1207973"/>
            <a:ext cx="3240354" cy="379636"/>
          </a:xfrm>
          <a:prstGeom prst="roundRec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TDR and prototyping phase</a:t>
            </a:r>
          </a:p>
        </p:txBody>
      </p:sp>
      <p:cxnSp>
        <p:nvCxnSpPr>
          <p:cNvPr id="34" name="Connecteur droit 33">
            <a:extLst>
              <a:ext uri="{FF2B5EF4-FFF2-40B4-BE49-F238E27FC236}">
                <a16:creationId xmlns:a16="http://schemas.microsoft.com/office/drawing/2014/main" id="{2479A06F-A324-A294-53B6-D918D7DE9682}"/>
              </a:ext>
            </a:extLst>
          </p:cNvPr>
          <p:cNvCxnSpPr>
            <a:cxnSpLocks/>
          </p:cNvCxnSpPr>
          <p:nvPr/>
        </p:nvCxnSpPr>
        <p:spPr>
          <a:xfrm>
            <a:off x="4339686" y="2236539"/>
            <a:ext cx="20240" cy="26456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B904979-3348-3294-4BB9-85A94DF7E5F0}"/>
              </a:ext>
            </a:extLst>
          </p:cNvPr>
          <p:cNvCxnSpPr>
            <a:cxnSpLocks/>
          </p:cNvCxnSpPr>
          <p:nvPr/>
        </p:nvCxnSpPr>
        <p:spPr>
          <a:xfrm>
            <a:off x="201809" y="1397791"/>
            <a:ext cx="2" cy="34731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8" name="Groupe 97">
            <a:extLst>
              <a:ext uri="{FF2B5EF4-FFF2-40B4-BE49-F238E27FC236}">
                <a16:creationId xmlns:a16="http://schemas.microsoft.com/office/drawing/2014/main" id="{E43A48BE-7785-DA67-1EE3-29A8CB3F39FD}"/>
              </a:ext>
            </a:extLst>
          </p:cNvPr>
          <p:cNvGrpSpPr/>
          <p:nvPr/>
        </p:nvGrpSpPr>
        <p:grpSpPr>
          <a:xfrm>
            <a:off x="7974791" y="4867275"/>
            <a:ext cx="651956" cy="348176"/>
            <a:chOff x="10858995" y="4834449"/>
            <a:chExt cx="651956" cy="348176"/>
          </a:xfrm>
        </p:grpSpPr>
        <p:sp>
          <p:nvSpPr>
            <p:cNvPr id="39" name="Chevron 38">
              <a:extLst>
                <a:ext uri="{FF2B5EF4-FFF2-40B4-BE49-F238E27FC236}">
                  <a16:creationId xmlns:a16="http://schemas.microsoft.com/office/drawing/2014/main" id="{624FCCC5-84F2-98AC-D8B6-E943B0123C55}"/>
                </a:ext>
              </a:extLst>
            </p:cNvPr>
            <p:cNvSpPr/>
            <p:nvPr/>
          </p:nvSpPr>
          <p:spPr>
            <a:xfrm>
              <a:off x="10858995" y="4839295"/>
              <a:ext cx="301614" cy="343330"/>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a:solidFill>
                  <a:schemeClr val="tx1"/>
                </a:solidFill>
              </a:endParaRPr>
            </a:p>
          </p:txBody>
        </p:sp>
        <p:sp>
          <p:nvSpPr>
            <p:cNvPr id="40" name="Chevron 39">
              <a:extLst>
                <a:ext uri="{FF2B5EF4-FFF2-40B4-BE49-F238E27FC236}">
                  <a16:creationId xmlns:a16="http://schemas.microsoft.com/office/drawing/2014/main" id="{51464142-9DD4-17EC-0F62-9D637BBFE691}"/>
                </a:ext>
              </a:extLst>
            </p:cNvPr>
            <p:cNvSpPr/>
            <p:nvPr/>
          </p:nvSpPr>
          <p:spPr>
            <a:xfrm>
              <a:off x="11037650" y="4834449"/>
              <a:ext cx="310312" cy="343329"/>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41" name="Chevron 40">
              <a:extLst>
                <a:ext uri="{FF2B5EF4-FFF2-40B4-BE49-F238E27FC236}">
                  <a16:creationId xmlns:a16="http://schemas.microsoft.com/office/drawing/2014/main" id="{4C2A6004-EF27-96F6-8D4F-2CA2325A5103}"/>
                </a:ext>
              </a:extLst>
            </p:cNvPr>
            <p:cNvSpPr/>
            <p:nvPr/>
          </p:nvSpPr>
          <p:spPr>
            <a:xfrm>
              <a:off x="11200639" y="4834449"/>
              <a:ext cx="310312" cy="343329"/>
            </a:xfrm>
            <a:prstGeom prst="chevron">
              <a:avLst>
                <a:gd name="adj" fmla="val 6462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grpSp>
      <p:sp>
        <p:nvSpPr>
          <p:cNvPr id="8" name="Rectangle : coins arrondis 7">
            <a:extLst>
              <a:ext uri="{FF2B5EF4-FFF2-40B4-BE49-F238E27FC236}">
                <a16:creationId xmlns:a16="http://schemas.microsoft.com/office/drawing/2014/main" id="{D566E5D9-D626-C452-5C46-EC654AA085CC}"/>
              </a:ext>
            </a:extLst>
          </p:cNvPr>
          <p:cNvSpPr/>
          <p:nvPr/>
        </p:nvSpPr>
        <p:spPr>
          <a:xfrm>
            <a:off x="7326620" y="2405750"/>
            <a:ext cx="2308239" cy="364719"/>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3: PERLE </a:t>
            </a:r>
            <a:r>
              <a:rPr lang="en-GB" sz="1600" b="1" dirty="0">
                <a:solidFill>
                  <a:schemeClr val="tx1"/>
                </a:solidFill>
                <a:ea typeface="Calibri" panose="020F0502020204030204" pitchFamily="34" charset="0"/>
                <a:cs typeface="Times New Roman" panose="02020603050405020304" pitchFamily="18" charset="0"/>
              </a:rPr>
              <a:t>250 MeV</a:t>
            </a:r>
            <a:endParaRPr lang="en-GB" sz="1600" b="1" dirty="0">
              <a:solidFill>
                <a:schemeClr val="tx1"/>
              </a:solidFill>
            </a:endParaRPr>
          </a:p>
        </p:txBody>
      </p:sp>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13/11/2025</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6</a:t>
            </a:fld>
            <a:endParaRPr lang="fr-FR" dirty="0">
              <a:latin typeface="+mn-lt"/>
            </a:endParaRPr>
          </a:p>
        </p:txBody>
      </p:sp>
      <p:pic>
        <p:nvPicPr>
          <p:cNvPr id="116" name="Image 115">
            <a:extLst>
              <a:ext uri="{FF2B5EF4-FFF2-40B4-BE49-F238E27FC236}">
                <a16:creationId xmlns:a16="http://schemas.microsoft.com/office/drawing/2014/main" id="{ADF9B2F8-6A5D-7EB8-5FCB-41EB29416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9070" y="745798"/>
            <a:ext cx="2847327" cy="1397369"/>
          </a:xfrm>
          <a:prstGeom prst="rect">
            <a:avLst/>
          </a:prstGeom>
          <a:ln w="19050">
            <a:solidFill>
              <a:schemeClr val="tx1"/>
            </a:solidFill>
          </a:ln>
        </p:spPr>
      </p:pic>
      <p:grpSp>
        <p:nvGrpSpPr>
          <p:cNvPr id="118" name="Groupe 117">
            <a:extLst>
              <a:ext uri="{FF2B5EF4-FFF2-40B4-BE49-F238E27FC236}">
                <a16:creationId xmlns:a16="http://schemas.microsoft.com/office/drawing/2014/main" id="{C145EAB6-DC7B-C905-6401-FDA5AC6B6369}"/>
              </a:ext>
            </a:extLst>
          </p:cNvPr>
          <p:cNvGrpSpPr/>
          <p:nvPr/>
        </p:nvGrpSpPr>
        <p:grpSpPr>
          <a:xfrm>
            <a:off x="4874454" y="4867276"/>
            <a:ext cx="719529" cy="364719"/>
            <a:chOff x="6395019" y="4867276"/>
            <a:chExt cx="719529" cy="364719"/>
          </a:xfrm>
        </p:grpSpPr>
        <p:sp>
          <p:nvSpPr>
            <p:cNvPr id="117" name="Rectangle 116">
              <a:extLst>
                <a:ext uri="{FF2B5EF4-FFF2-40B4-BE49-F238E27FC236}">
                  <a16:creationId xmlns:a16="http://schemas.microsoft.com/office/drawing/2014/main" id="{39B70228-4979-90CF-23E9-D4BB1715013B}"/>
                </a:ext>
              </a:extLst>
            </p:cNvPr>
            <p:cNvSpPr/>
            <p:nvPr/>
          </p:nvSpPr>
          <p:spPr>
            <a:xfrm>
              <a:off x="6395019" y="4867276"/>
              <a:ext cx="719529" cy="36471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37" dirty="0">
                <a:solidFill>
                  <a:schemeClr val="tx1"/>
                </a:solidFill>
              </a:endParaRPr>
            </a:p>
          </p:txBody>
        </p:sp>
        <p:sp>
          <p:nvSpPr>
            <p:cNvPr id="28" name="ZoneTexte 27">
              <a:extLst>
                <a:ext uri="{FF2B5EF4-FFF2-40B4-BE49-F238E27FC236}">
                  <a16:creationId xmlns:a16="http://schemas.microsoft.com/office/drawing/2014/main" id="{E45D780B-0BC8-DD73-1F92-C1D98F1964C5}"/>
                </a:ext>
              </a:extLst>
            </p:cNvPr>
            <p:cNvSpPr txBox="1"/>
            <p:nvPr/>
          </p:nvSpPr>
          <p:spPr>
            <a:xfrm>
              <a:off x="6421260" y="4901952"/>
              <a:ext cx="621311" cy="307777"/>
            </a:xfrm>
            <a:prstGeom prst="rect">
              <a:avLst/>
            </a:prstGeom>
            <a:noFill/>
          </p:spPr>
          <p:txBody>
            <a:bodyPr wrap="square" rtlCol="0">
              <a:spAutoFit/>
            </a:bodyPr>
            <a:lstStyle/>
            <a:p>
              <a:pPr algn="ctr"/>
              <a:r>
                <a:rPr lang="en-GB" sz="1400" dirty="0">
                  <a:solidFill>
                    <a:schemeClr val="bg1"/>
                  </a:solidFill>
                  <a:latin typeface="+mn-lt"/>
                </a:rPr>
                <a:t>2028</a:t>
              </a:r>
            </a:p>
          </p:txBody>
        </p:sp>
      </p:gr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SRF Frontiers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67" name="Rectangle : coins arrondis 66">
            <a:extLst>
              <a:ext uri="{FF2B5EF4-FFF2-40B4-BE49-F238E27FC236}">
                <a16:creationId xmlns:a16="http://schemas.microsoft.com/office/drawing/2014/main" id="{7FF235E8-F4F6-4970-BE4A-5E552453341E}"/>
              </a:ext>
            </a:extLst>
          </p:cNvPr>
          <p:cNvSpPr/>
          <p:nvPr/>
        </p:nvSpPr>
        <p:spPr>
          <a:xfrm>
            <a:off x="3749170" y="1589584"/>
            <a:ext cx="2069265" cy="430229"/>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2: PERLE </a:t>
            </a:r>
            <a:r>
              <a:rPr lang="en-GB" sz="1600" b="1" dirty="0">
                <a:solidFill>
                  <a:schemeClr val="tx1"/>
                </a:solidFill>
                <a:ea typeface="Calibri" panose="020F0502020204030204" pitchFamily="34" charset="0"/>
                <a:cs typeface="Times New Roman" panose="02020603050405020304" pitchFamily="18" charset="0"/>
              </a:rPr>
              <a:t>1 tour</a:t>
            </a:r>
            <a:endParaRPr lang="en-GB" sz="1600" b="1" dirty="0">
              <a:solidFill>
                <a:schemeClr val="tx1"/>
              </a:solidFill>
            </a:endParaRPr>
          </a:p>
        </p:txBody>
      </p:sp>
      <p:cxnSp>
        <p:nvCxnSpPr>
          <p:cNvPr id="71" name="Connecteur droit 70">
            <a:extLst>
              <a:ext uri="{FF2B5EF4-FFF2-40B4-BE49-F238E27FC236}">
                <a16:creationId xmlns:a16="http://schemas.microsoft.com/office/drawing/2014/main" id="{FF1A206B-A18F-43F5-B5F7-9383E5AB736A}"/>
              </a:ext>
            </a:extLst>
          </p:cNvPr>
          <p:cNvCxnSpPr>
            <a:cxnSpLocks/>
          </p:cNvCxnSpPr>
          <p:nvPr/>
        </p:nvCxnSpPr>
        <p:spPr>
          <a:xfrm>
            <a:off x="5818435" y="2154430"/>
            <a:ext cx="8697" cy="30775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068533BB-D964-4965-8075-999CFE5B3E80}"/>
              </a:ext>
            </a:extLst>
          </p:cNvPr>
          <p:cNvCxnSpPr>
            <a:cxnSpLocks/>
          </p:cNvCxnSpPr>
          <p:nvPr/>
        </p:nvCxnSpPr>
        <p:spPr>
          <a:xfrm flipH="1">
            <a:off x="7252732" y="2320954"/>
            <a:ext cx="31206" cy="25612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0363756F-CB55-12D1-7996-2A20228C9B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7995" y="2597696"/>
            <a:ext cx="2466912" cy="1520339"/>
          </a:xfrm>
          <a:prstGeom prst="rect">
            <a:avLst/>
          </a:prstGeom>
          <a:ln w="15875">
            <a:solidFill>
              <a:schemeClr val="tx1"/>
            </a:solidFill>
          </a:ln>
        </p:spPr>
      </p:pic>
      <p:pic>
        <p:nvPicPr>
          <p:cNvPr id="20" name="Image 19">
            <a:extLst>
              <a:ext uri="{FF2B5EF4-FFF2-40B4-BE49-F238E27FC236}">
                <a16:creationId xmlns:a16="http://schemas.microsoft.com/office/drawing/2014/main" id="{0CC11AFD-E741-0688-6014-3667C9352B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3938" y="2809226"/>
            <a:ext cx="3360384" cy="1387144"/>
          </a:xfrm>
          <a:prstGeom prst="rect">
            <a:avLst/>
          </a:prstGeom>
          <a:ln w="19050">
            <a:solidFill>
              <a:schemeClr val="tx1"/>
            </a:solidFill>
          </a:ln>
        </p:spPr>
      </p:pic>
      <p:grpSp>
        <p:nvGrpSpPr>
          <p:cNvPr id="38" name="Groupe 37">
            <a:extLst>
              <a:ext uri="{FF2B5EF4-FFF2-40B4-BE49-F238E27FC236}">
                <a16:creationId xmlns:a16="http://schemas.microsoft.com/office/drawing/2014/main" id="{E87BDE77-DA0A-0B2C-0EA2-72D86B8CE4A6}"/>
              </a:ext>
            </a:extLst>
          </p:cNvPr>
          <p:cNvGrpSpPr/>
          <p:nvPr/>
        </p:nvGrpSpPr>
        <p:grpSpPr>
          <a:xfrm>
            <a:off x="8714302" y="653480"/>
            <a:ext cx="1368152" cy="864072"/>
            <a:chOff x="8387500" y="1301576"/>
            <a:chExt cx="1368152" cy="864072"/>
          </a:xfrm>
        </p:grpSpPr>
        <p:pic>
          <p:nvPicPr>
            <p:cNvPr id="19" name="Image 18">
              <a:extLst>
                <a:ext uri="{FF2B5EF4-FFF2-40B4-BE49-F238E27FC236}">
                  <a16:creationId xmlns:a16="http://schemas.microsoft.com/office/drawing/2014/main" id="{5023744B-D96F-B842-D981-64A14E47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54533" y="1534369"/>
              <a:ext cx="1152334" cy="631279"/>
            </a:xfrm>
            <a:prstGeom prst="rect">
              <a:avLst/>
            </a:prstGeom>
          </p:spPr>
        </p:pic>
        <p:sp>
          <p:nvSpPr>
            <p:cNvPr id="21" name="ZoneTexte 20">
              <a:extLst>
                <a:ext uri="{FF2B5EF4-FFF2-40B4-BE49-F238E27FC236}">
                  <a16:creationId xmlns:a16="http://schemas.microsoft.com/office/drawing/2014/main" id="{202F5AB0-5082-4786-0D03-B9E3CF87F9F5}"/>
                </a:ext>
              </a:extLst>
            </p:cNvPr>
            <p:cNvSpPr txBox="1"/>
            <p:nvPr/>
          </p:nvSpPr>
          <p:spPr>
            <a:xfrm rot="20899010">
              <a:off x="8387500" y="1301576"/>
              <a:ext cx="1368152" cy="369332"/>
            </a:xfrm>
            <a:prstGeom prst="rect">
              <a:avLst/>
            </a:prstGeom>
            <a:noFill/>
          </p:spPr>
          <p:txBody>
            <a:bodyPr wrap="square" rtlCol="0">
              <a:spAutoFit/>
            </a:bodyPr>
            <a:lstStyle/>
            <a:p>
              <a:r>
                <a:rPr lang="en-GB" sz="1800" b="1" dirty="0">
                  <a:solidFill>
                    <a:schemeClr val="accent6">
                      <a:lumMod val="75000"/>
                    </a:schemeClr>
                  </a:solidFill>
                </a:rPr>
                <a:t>“Partially”</a:t>
              </a:r>
            </a:p>
          </p:txBody>
        </p:sp>
      </p:grpSp>
      <p:grpSp>
        <p:nvGrpSpPr>
          <p:cNvPr id="43" name="Groupe 42">
            <a:extLst>
              <a:ext uri="{FF2B5EF4-FFF2-40B4-BE49-F238E27FC236}">
                <a16:creationId xmlns:a16="http://schemas.microsoft.com/office/drawing/2014/main" id="{47AE3F66-70F3-7467-D9A3-1F0289E75061}"/>
              </a:ext>
            </a:extLst>
          </p:cNvPr>
          <p:cNvGrpSpPr/>
          <p:nvPr/>
        </p:nvGrpSpPr>
        <p:grpSpPr>
          <a:xfrm>
            <a:off x="1857995" y="3965848"/>
            <a:ext cx="3022029" cy="811833"/>
            <a:chOff x="1857995" y="3965848"/>
            <a:chExt cx="3022029" cy="811833"/>
          </a:xfrm>
        </p:grpSpPr>
        <p:pic>
          <p:nvPicPr>
            <p:cNvPr id="6" name="Image 5">
              <a:extLst>
                <a:ext uri="{FF2B5EF4-FFF2-40B4-BE49-F238E27FC236}">
                  <a16:creationId xmlns:a16="http://schemas.microsoft.com/office/drawing/2014/main" id="{0D1A0115-D96D-35B8-0C81-2C04D28AA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7995" y="3965848"/>
              <a:ext cx="1152334" cy="631279"/>
            </a:xfrm>
            <a:prstGeom prst="rect">
              <a:avLst/>
            </a:prstGeom>
          </p:spPr>
        </p:pic>
        <p:sp>
          <p:nvSpPr>
            <p:cNvPr id="36" name="ZoneTexte 35">
              <a:extLst>
                <a:ext uri="{FF2B5EF4-FFF2-40B4-BE49-F238E27FC236}">
                  <a16:creationId xmlns:a16="http://schemas.microsoft.com/office/drawing/2014/main" id="{DA81F6F8-08EF-877F-BA87-232A4F8C07C5}"/>
                </a:ext>
              </a:extLst>
            </p:cNvPr>
            <p:cNvSpPr txBox="1"/>
            <p:nvPr/>
          </p:nvSpPr>
          <p:spPr>
            <a:xfrm>
              <a:off x="2002009" y="4469904"/>
              <a:ext cx="2878015" cy="307777"/>
            </a:xfrm>
            <a:prstGeom prst="rect">
              <a:avLst/>
            </a:prstGeom>
            <a:noFill/>
          </p:spPr>
          <p:txBody>
            <a:bodyPr wrap="square" rtlCol="0">
              <a:spAutoFit/>
            </a:bodyPr>
            <a:lstStyle/>
            <a:p>
              <a:r>
                <a:rPr lang="en-GB" sz="1400" dirty="0">
                  <a:latin typeface="+mn-lt"/>
                </a:rPr>
                <a:t>By CNRS National Program RI2</a:t>
              </a:r>
            </a:p>
          </p:txBody>
        </p:sp>
      </p:grpSp>
      <p:sp>
        <p:nvSpPr>
          <p:cNvPr id="37" name="ZoneTexte 36">
            <a:extLst>
              <a:ext uri="{FF2B5EF4-FFF2-40B4-BE49-F238E27FC236}">
                <a16:creationId xmlns:a16="http://schemas.microsoft.com/office/drawing/2014/main" id="{835C9D9B-CB01-350D-B27B-F8304789CD94}"/>
              </a:ext>
            </a:extLst>
          </p:cNvPr>
          <p:cNvSpPr txBox="1"/>
          <p:nvPr/>
        </p:nvSpPr>
        <p:spPr>
          <a:xfrm>
            <a:off x="8452570" y="1498412"/>
            <a:ext cx="2551776" cy="523220"/>
          </a:xfrm>
          <a:prstGeom prst="rect">
            <a:avLst/>
          </a:prstGeom>
          <a:noFill/>
        </p:spPr>
        <p:txBody>
          <a:bodyPr wrap="square" rtlCol="0">
            <a:spAutoFit/>
          </a:bodyPr>
          <a:lstStyle/>
          <a:p>
            <a:pPr algn="ctr"/>
            <a:r>
              <a:rPr lang="en-GB" sz="1400" dirty="0">
                <a:latin typeface="+mn-lt"/>
              </a:rPr>
              <a:t>CM funded by EU Program </a:t>
            </a:r>
            <a:r>
              <a:rPr lang="en-GB" sz="1400" dirty="0" err="1">
                <a:latin typeface="+mn-lt"/>
              </a:rPr>
              <a:t>iSAS</a:t>
            </a:r>
            <a:r>
              <a:rPr lang="en-GB" sz="1400" dirty="0">
                <a:latin typeface="+mn-lt"/>
              </a:rPr>
              <a:t> + Matching funds (IN2P3)</a:t>
            </a:r>
          </a:p>
        </p:txBody>
      </p:sp>
      <p:sp>
        <p:nvSpPr>
          <p:cNvPr id="42" name="ZoneTexte 41">
            <a:extLst>
              <a:ext uri="{FF2B5EF4-FFF2-40B4-BE49-F238E27FC236}">
                <a16:creationId xmlns:a16="http://schemas.microsoft.com/office/drawing/2014/main" id="{DABA8EBD-757A-9476-4B25-2E087DDC9998}"/>
              </a:ext>
            </a:extLst>
          </p:cNvPr>
          <p:cNvSpPr txBox="1"/>
          <p:nvPr/>
        </p:nvSpPr>
        <p:spPr>
          <a:xfrm>
            <a:off x="8019187" y="4253880"/>
            <a:ext cx="2551776" cy="523220"/>
          </a:xfrm>
          <a:prstGeom prst="rect">
            <a:avLst/>
          </a:prstGeom>
          <a:noFill/>
          <a:ln>
            <a:solidFill>
              <a:srgbClr val="C00000"/>
            </a:solidFill>
          </a:ln>
        </p:spPr>
        <p:txBody>
          <a:bodyPr wrap="square" rtlCol="0">
            <a:spAutoFit/>
          </a:bodyPr>
          <a:lstStyle/>
          <a:p>
            <a:pPr algn="ctr"/>
            <a:r>
              <a:rPr lang="en-GB" sz="1400" b="1" dirty="0">
                <a:solidFill>
                  <a:srgbClr val="C00000"/>
                </a:solidFill>
                <a:latin typeface="+mn-lt"/>
              </a:rPr>
              <a:t>Extra funding needed for 6 arcs configuration </a:t>
            </a:r>
          </a:p>
        </p:txBody>
      </p:sp>
    </p:spTree>
    <p:extLst>
      <p:ext uri="{BB962C8B-B14F-4D97-AF65-F5344CB8AC3E}">
        <p14:creationId xmlns:p14="http://schemas.microsoft.com/office/powerpoint/2010/main" val="259268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E11A5-9546-00CE-2E46-54114EC49E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CD8E00A-CA6B-586B-B5BD-EAE0603AACE0}"/>
              </a:ext>
            </a:extLst>
          </p:cNvPr>
          <p:cNvSpPr>
            <a:spLocks noGrp="1"/>
          </p:cNvSpPr>
          <p:nvPr>
            <p:ph type="title"/>
          </p:nvPr>
        </p:nvSpPr>
        <p:spPr>
          <a:xfrm>
            <a:off x="1137915" y="149425"/>
            <a:ext cx="7021492" cy="432048"/>
          </a:xfrm>
        </p:spPr>
        <p:txBody>
          <a:bodyPr>
            <a:normAutofit/>
          </a:bodyPr>
          <a:lstStyle/>
          <a:p>
            <a:r>
              <a:rPr lang="fr-FR" dirty="0">
                <a:solidFill>
                  <a:schemeClr val="accent1">
                    <a:lumMod val="75000"/>
                  </a:schemeClr>
                </a:solidFill>
                <a:latin typeface="+mn-lt"/>
              </a:rPr>
              <a:t>PERLE global planning</a:t>
            </a:r>
          </a:p>
        </p:txBody>
      </p:sp>
      <p:sp>
        <p:nvSpPr>
          <p:cNvPr id="8" name="Espace réservé du pied de page 7">
            <a:extLst>
              <a:ext uri="{FF2B5EF4-FFF2-40B4-BE49-F238E27FC236}">
                <a16:creationId xmlns:a16="http://schemas.microsoft.com/office/drawing/2014/main" id="{DC7A3A3B-0927-F97E-3247-B15B95BFB3A4}"/>
              </a:ext>
            </a:extLst>
          </p:cNvPr>
          <p:cNvSpPr>
            <a:spLocks noGrp="1"/>
          </p:cNvSpPr>
          <p:nvPr>
            <p:ph type="ftr" sz="quarter" idx="11"/>
          </p:nvPr>
        </p:nvSpPr>
        <p:spPr/>
        <p:txBody>
          <a:bodyPr/>
          <a:lstStyle/>
          <a:p>
            <a:r>
              <a:rPr lang="fr-FR">
                <a:latin typeface="+mn-lt"/>
              </a:rPr>
              <a:t>SRF Frontiers Workshop</a:t>
            </a:r>
          </a:p>
        </p:txBody>
      </p:sp>
      <p:sp>
        <p:nvSpPr>
          <p:cNvPr id="9" name="Espace réservé du numéro de diapositive 8">
            <a:extLst>
              <a:ext uri="{FF2B5EF4-FFF2-40B4-BE49-F238E27FC236}">
                <a16:creationId xmlns:a16="http://schemas.microsoft.com/office/drawing/2014/main" id="{15389C35-455A-D1FF-1E45-DAA87E179AD7}"/>
              </a:ext>
            </a:extLst>
          </p:cNvPr>
          <p:cNvSpPr>
            <a:spLocks noGrp="1"/>
          </p:cNvSpPr>
          <p:nvPr>
            <p:ph type="sldNum" sz="quarter" idx="12"/>
          </p:nvPr>
        </p:nvSpPr>
        <p:spPr/>
        <p:txBody>
          <a:bodyPr/>
          <a:lstStyle/>
          <a:p>
            <a:fld id="{77E71596-5F9D-49C5-9701-16B3CA54319D}" type="slidenum">
              <a:rPr lang="fr-FR" smtClean="0">
                <a:latin typeface="+mn-lt"/>
              </a:rPr>
              <a:pPr/>
              <a:t>7</a:t>
            </a:fld>
            <a:endParaRPr lang="fr-FR">
              <a:latin typeface="+mn-lt"/>
            </a:endParaRPr>
          </a:p>
        </p:txBody>
      </p:sp>
      <p:sp>
        <p:nvSpPr>
          <p:cNvPr id="5" name="Espace réservé de la date 4">
            <a:extLst>
              <a:ext uri="{FF2B5EF4-FFF2-40B4-BE49-F238E27FC236}">
                <a16:creationId xmlns:a16="http://schemas.microsoft.com/office/drawing/2014/main" id="{C9ACD511-10C0-C436-6745-348E5CA6F757}"/>
              </a:ext>
            </a:extLst>
          </p:cNvPr>
          <p:cNvSpPr>
            <a:spLocks noGrp="1"/>
          </p:cNvSpPr>
          <p:nvPr>
            <p:ph type="dt" sz="half" idx="10"/>
          </p:nvPr>
        </p:nvSpPr>
        <p:spPr/>
        <p:txBody>
          <a:bodyPr/>
          <a:lstStyle/>
          <a:p>
            <a:r>
              <a:rPr lang="fr-FR"/>
              <a:t>13/11/2025</a:t>
            </a:r>
          </a:p>
        </p:txBody>
      </p:sp>
      <p:cxnSp>
        <p:nvCxnSpPr>
          <p:cNvPr id="3" name="Connecteur droit 2">
            <a:extLst>
              <a:ext uri="{FF2B5EF4-FFF2-40B4-BE49-F238E27FC236}">
                <a16:creationId xmlns:a16="http://schemas.microsoft.com/office/drawing/2014/main" id="{E349A7B7-07CC-A14A-F8E2-012BD58D5A0A}"/>
              </a:ext>
            </a:extLst>
          </p:cNvPr>
          <p:cNvCxnSpPr>
            <a:cxnSpLocks/>
          </p:cNvCxnSpPr>
          <p:nvPr/>
        </p:nvCxnSpPr>
        <p:spPr>
          <a:xfrm>
            <a:off x="6288084" y="3426097"/>
            <a:ext cx="0" cy="145548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F1273109-1886-EB14-99CB-D56C3AE62F59}"/>
              </a:ext>
            </a:extLst>
          </p:cNvPr>
          <p:cNvCxnSpPr>
            <a:cxnSpLocks/>
          </p:cNvCxnSpPr>
          <p:nvPr/>
        </p:nvCxnSpPr>
        <p:spPr>
          <a:xfrm>
            <a:off x="6054256" y="2513208"/>
            <a:ext cx="0" cy="23442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94FE132-63F9-171A-6A89-9F5FD04FD8A8}"/>
              </a:ext>
            </a:extLst>
          </p:cNvPr>
          <p:cNvSpPr/>
          <p:nvPr/>
        </p:nvSpPr>
        <p:spPr>
          <a:xfrm>
            <a:off x="3174031" y="1472752"/>
            <a:ext cx="1430559" cy="3408828"/>
          </a:xfrm>
          <a:prstGeom prst="rect">
            <a:avLst/>
          </a:prstGeom>
          <a:solidFill>
            <a:srgbClr val="F43CDE">
              <a:alpha val="11000"/>
            </a:srgbClr>
          </a:solidFill>
          <a:ln w="28575">
            <a:solidFill>
              <a:srgbClr val="FF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1" name="Rectangle 10">
            <a:extLst>
              <a:ext uri="{FF2B5EF4-FFF2-40B4-BE49-F238E27FC236}">
                <a16:creationId xmlns:a16="http://schemas.microsoft.com/office/drawing/2014/main" id="{648E7659-33E3-EAF3-7644-BCBF1E598601}"/>
              </a:ext>
            </a:extLst>
          </p:cNvPr>
          <p:cNvSpPr/>
          <p:nvPr/>
        </p:nvSpPr>
        <p:spPr>
          <a:xfrm>
            <a:off x="6970563" y="914745"/>
            <a:ext cx="445608" cy="936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2" name="Rectangle 11">
            <a:extLst>
              <a:ext uri="{FF2B5EF4-FFF2-40B4-BE49-F238E27FC236}">
                <a16:creationId xmlns:a16="http://schemas.microsoft.com/office/drawing/2014/main" id="{B2060B4A-4AB2-901C-9063-8217D7D64E05}"/>
              </a:ext>
            </a:extLst>
          </p:cNvPr>
          <p:cNvSpPr/>
          <p:nvPr/>
        </p:nvSpPr>
        <p:spPr>
          <a:xfrm>
            <a:off x="6969299" y="1155761"/>
            <a:ext cx="445608" cy="93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nvGrpSpPr>
          <p:cNvPr id="13" name="Groupe 12">
            <a:extLst>
              <a:ext uri="{FF2B5EF4-FFF2-40B4-BE49-F238E27FC236}">
                <a16:creationId xmlns:a16="http://schemas.microsoft.com/office/drawing/2014/main" id="{D0D47A31-E596-98F7-0F4B-932B39354D7A}"/>
              </a:ext>
            </a:extLst>
          </p:cNvPr>
          <p:cNvGrpSpPr/>
          <p:nvPr/>
        </p:nvGrpSpPr>
        <p:grpSpPr>
          <a:xfrm>
            <a:off x="6970563" y="1390506"/>
            <a:ext cx="456906" cy="124817"/>
            <a:chOff x="5746387" y="2231600"/>
            <a:chExt cx="547848" cy="72008"/>
          </a:xfrm>
        </p:grpSpPr>
        <p:sp>
          <p:nvSpPr>
            <p:cNvPr id="14" name="Rectangle 13">
              <a:extLst>
                <a:ext uri="{FF2B5EF4-FFF2-40B4-BE49-F238E27FC236}">
                  <a16:creationId xmlns:a16="http://schemas.microsoft.com/office/drawing/2014/main" id="{58C67E22-AB14-DD37-4553-B10FF50A09DC}"/>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5" name="Rectangle 14">
              <a:extLst>
                <a:ext uri="{FF2B5EF4-FFF2-40B4-BE49-F238E27FC236}">
                  <a16:creationId xmlns:a16="http://schemas.microsoft.com/office/drawing/2014/main" id="{311E1B27-CDFB-D37D-4C42-E0F4D2A640D3}"/>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sp>
        <p:nvSpPr>
          <p:cNvPr id="16" name="ZoneTexte 15">
            <a:extLst>
              <a:ext uri="{FF2B5EF4-FFF2-40B4-BE49-F238E27FC236}">
                <a16:creationId xmlns:a16="http://schemas.microsoft.com/office/drawing/2014/main" id="{FDF9C48F-5055-2289-DA41-498102E27338}"/>
              </a:ext>
            </a:extLst>
          </p:cNvPr>
          <p:cNvSpPr txBox="1"/>
          <p:nvPr/>
        </p:nvSpPr>
        <p:spPr>
          <a:xfrm>
            <a:off x="7431409" y="797496"/>
            <a:ext cx="892125" cy="307777"/>
          </a:xfrm>
          <a:prstGeom prst="rect">
            <a:avLst/>
          </a:prstGeom>
          <a:noFill/>
        </p:spPr>
        <p:txBody>
          <a:bodyPr wrap="square" rtlCol="0">
            <a:spAutoFit/>
          </a:bodyPr>
          <a:lstStyle/>
          <a:p>
            <a:r>
              <a:rPr lang="en-US" sz="1400" dirty="0">
                <a:latin typeface="Bahnschrift SemiBold" panose="020B0502040204020203" pitchFamily="34" charset="0"/>
              </a:rPr>
              <a:t>Design</a:t>
            </a:r>
          </a:p>
        </p:txBody>
      </p:sp>
      <p:sp>
        <p:nvSpPr>
          <p:cNvPr id="17" name="ZoneTexte 16">
            <a:extLst>
              <a:ext uri="{FF2B5EF4-FFF2-40B4-BE49-F238E27FC236}">
                <a16:creationId xmlns:a16="http://schemas.microsoft.com/office/drawing/2014/main" id="{E79D8655-A190-A8F5-552D-2C3E42FDC7F3}"/>
              </a:ext>
            </a:extLst>
          </p:cNvPr>
          <p:cNvSpPr txBox="1"/>
          <p:nvPr/>
        </p:nvSpPr>
        <p:spPr>
          <a:xfrm>
            <a:off x="7427469" y="1013520"/>
            <a:ext cx="3345306" cy="307777"/>
          </a:xfrm>
          <a:prstGeom prst="rect">
            <a:avLst/>
          </a:prstGeom>
          <a:noFill/>
        </p:spPr>
        <p:txBody>
          <a:bodyPr wrap="square" rtlCol="0">
            <a:spAutoFit/>
          </a:bodyPr>
          <a:lstStyle/>
          <a:p>
            <a:r>
              <a:rPr lang="en-US" sz="1400" dirty="0">
                <a:latin typeface="Bahnschrift SemiBold" panose="020B0502040204020203" pitchFamily="34" charset="0"/>
              </a:rPr>
              <a:t>Procurement/Construction/Installation</a:t>
            </a:r>
          </a:p>
        </p:txBody>
      </p:sp>
      <p:sp>
        <p:nvSpPr>
          <p:cNvPr id="18" name="ZoneTexte 17">
            <a:extLst>
              <a:ext uri="{FF2B5EF4-FFF2-40B4-BE49-F238E27FC236}">
                <a16:creationId xmlns:a16="http://schemas.microsoft.com/office/drawing/2014/main" id="{47FD338C-387E-B6F9-6515-3DDF0DE6BEBE}"/>
              </a:ext>
            </a:extLst>
          </p:cNvPr>
          <p:cNvSpPr txBox="1"/>
          <p:nvPr/>
        </p:nvSpPr>
        <p:spPr>
          <a:xfrm>
            <a:off x="7417486" y="1262600"/>
            <a:ext cx="1467232" cy="307777"/>
          </a:xfrm>
          <a:prstGeom prst="rect">
            <a:avLst/>
          </a:prstGeom>
          <a:noFill/>
        </p:spPr>
        <p:txBody>
          <a:bodyPr wrap="square" rtlCol="0">
            <a:spAutoFit/>
          </a:bodyPr>
          <a:lstStyle/>
          <a:p>
            <a:r>
              <a:rPr lang="en-US" sz="1400" dirty="0">
                <a:latin typeface="Bahnschrift SemiBold" panose="020B0502040204020203" pitchFamily="34" charset="0"/>
              </a:rPr>
              <a:t>Commissioning</a:t>
            </a:r>
          </a:p>
        </p:txBody>
      </p:sp>
      <p:sp>
        <p:nvSpPr>
          <p:cNvPr id="19" name="Rectangle 18">
            <a:extLst>
              <a:ext uri="{FF2B5EF4-FFF2-40B4-BE49-F238E27FC236}">
                <a16:creationId xmlns:a16="http://schemas.microsoft.com/office/drawing/2014/main" id="{DE715A30-FD37-486F-EB77-0BD1A6F8FB5A}"/>
              </a:ext>
            </a:extLst>
          </p:cNvPr>
          <p:cNvSpPr/>
          <p:nvPr/>
        </p:nvSpPr>
        <p:spPr>
          <a:xfrm rot="5400000">
            <a:off x="9380192" y="4952643"/>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2031</a:t>
            </a:r>
          </a:p>
        </p:txBody>
      </p:sp>
      <p:sp>
        <p:nvSpPr>
          <p:cNvPr id="20" name="ZoneTexte 19">
            <a:extLst>
              <a:ext uri="{FF2B5EF4-FFF2-40B4-BE49-F238E27FC236}">
                <a16:creationId xmlns:a16="http://schemas.microsoft.com/office/drawing/2014/main" id="{47DFD629-974A-BE9C-4918-BD0E856D19A8}"/>
              </a:ext>
            </a:extLst>
          </p:cNvPr>
          <p:cNvSpPr txBox="1"/>
          <p:nvPr/>
        </p:nvSpPr>
        <p:spPr>
          <a:xfrm>
            <a:off x="9797420" y="3728313"/>
            <a:ext cx="577176" cy="261610"/>
          </a:xfrm>
          <a:prstGeom prst="rect">
            <a:avLst/>
          </a:prstGeom>
          <a:noFill/>
        </p:spPr>
        <p:txBody>
          <a:bodyPr wrap="square" rtlCol="0">
            <a:spAutoFit/>
          </a:bodyPr>
          <a:lstStyle/>
          <a:p>
            <a:r>
              <a:rPr lang="en-US" sz="1100" dirty="0">
                <a:latin typeface="Bahnschrift SemiBold" panose="020B0502040204020203" pitchFamily="34" charset="0"/>
              </a:rPr>
              <a:t>5 MW</a:t>
            </a:r>
          </a:p>
        </p:txBody>
      </p:sp>
      <p:sp>
        <p:nvSpPr>
          <p:cNvPr id="21" name="ZoneTexte 20">
            <a:extLst>
              <a:ext uri="{FF2B5EF4-FFF2-40B4-BE49-F238E27FC236}">
                <a16:creationId xmlns:a16="http://schemas.microsoft.com/office/drawing/2014/main" id="{BEC5ADDE-54CB-D361-0E9A-9DEF5E0917D7}"/>
              </a:ext>
            </a:extLst>
          </p:cNvPr>
          <p:cNvSpPr txBox="1"/>
          <p:nvPr/>
        </p:nvSpPr>
        <p:spPr>
          <a:xfrm>
            <a:off x="1732658" y="4464370"/>
            <a:ext cx="560267" cy="276999"/>
          </a:xfrm>
          <a:prstGeom prst="rect">
            <a:avLst/>
          </a:prstGeom>
          <a:noFill/>
        </p:spPr>
        <p:txBody>
          <a:bodyPr wrap="square" rtlCol="0">
            <a:spAutoFit/>
          </a:bodyPr>
          <a:lstStyle/>
          <a:p>
            <a:r>
              <a:rPr lang="en-US" sz="1200" dirty="0">
                <a:solidFill>
                  <a:srgbClr val="FF0000"/>
                </a:solidFill>
                <a:latin typeface="Bahnschrift SemiBold" panose="020B0502040204020203" pitchFamily="34" charset="0"/>
              </a:rPr>
              <a:t>TDR</a:t>
            </a:r>
          </a:p>
        </p:txBody>
      </p:sp>
      <p:sp>
        <p:nvSpPr>
          <p:cNvPr id="22" name="ZoneTexte 21">
            <a:extLst>
              <a:ext uri="{FF2B5EF4-FFF2-40B4-BE49-F238E27FC236}">
                <a16:creationId xmlns:a16="http://schemas.microsoft.com/office/drawing/2014/main" id="{9725BF62-A973-0347-68BB-1877BC1B1E00}"/>
              </a:ext>
            </a:extLst>
          </p:cNvPr>
          <p:cNvSpPr txBox="1"/>
          <p:nvPr/>
        </p:nvSpPr>
        <p:spPr>
          <a:xfrm>
            <a:off x="2997667" y="3370528"/>
            <a:ext cx="1760087" cy="523220"/>
          </a:xfrm>
          <a:prstGeom prst="rect">
            <a:avLst/>
          </a:prstGeom>
          <a:noFill/>
        </p:spPr>
        <p:txBody>
          <a:bodyPr wrap="square" rtlCol="0">
            <a:spAutoFit/>
          </a:bodyPr>
          <a:lstStyle/>
          <a:p>
            <a:pPr algn="ctr"/>
            <a:r>
              <a:rPr lang="en-US" sz="1400" b="1" dirty="0">
                <a:solidFill>
                  <a:srgbClr val="FF00FF"/>
                </a:solidFill>
                <a:latin typeface="Bahnschrift SemiBold" panose="020B0502040204020203" pitchFamily="34" charset="0"/>
              </a:rPr>
              <a:t>Civil engineering work</a:t>
            </a:r>
          </a:p>
        </p:txBody>
      </p:sp>
      <p:sp>
        <p:nvSpPr>
          <p:cNvPr id="23" name="Rectangle 22">
            <a:extLst>
              <a:ext uri="{FF2B5EF4-FFF2-40B4-BE49-F238E27FC236}">
                <a16:creationId xmlns:a16="http://schemas.microsoft.com/office/drawing/2014/main" id="{009F50B8-A3DB-3AAA-F6C2-A7062D967FE1}"/>
              </a:ext>
            </a:extLst>
          </p:cNvPr>
          <p:cNvSpPr/>
          <p:nvPr/>
        </p:nvSpPr>
        <p:spPr>
          <a:xfrm rot="5400000">
            <a:off x="831933" y="4943214"/>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2025</a:t>
            </a:r>
          </a:p>
        </p:txBody>
      </p:sp>
      <p:sp>
        <p:nvSpPr>
          <p:cNvPr id="24" name="Rectangle 23">
            <a:extLst>
              <a:ext uri="{FF2B5EF4-FFF2-40B4-BE49-F238E27FC236}">
                <a16:creationId xmlns:a16="http://schemas.microsoft.com/office/drawing/2014/main" id="{3C9F1F5F-8A65-B24A-7C7A-55D5AA523082}"/>
              </a:ext>
            </a:extLst>
          </p:cNvPr>
          <p:cNvSpPr/>
          <p:nvPr/>
        </p:nvSpPr>
        <p:spPr>
          <a:xfrm rot="5400000">
            <a:off x="6631342" y="4952643"/>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2029</a:t>
            </a:r>
          </a:p>
        </p:txBody>
      </p:sp>
      <p:sp>
        <p:nvSpPr>
          <p:cNvPr id="25" name="Rectangle 24">
            <a:extLst>
              <a:ext uri="{FF2B5EF4-FFF2-40B4-BE49-F238E27FC236}">
                <a16:creationId xmlns:a16="http://schemas.microsoft.com/office/drawing/2014/main" id="{16442F32-00F3-1CDA-0159-E34DEF84EC83}"/>
              </a:ext>
            </a:extLst>
          </p:cNvPr>
          <p:cNvSpPr/>
          <p:nvPr/>
        </p:nvSpPr>
        <p:spPr>
          <a:xfrm rot="5400000">
            <a:off x="8055910" y="4952643"/>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2030</a:t>
            </a:r>
          </a:p>
        </p:txBody>
      </p:sp>
      <p:sp>
        <p:nvSpPr>
          <p:cNvPr id="26" name="Rectangle 25">
            <a:extLst>
              <a:ext uri="{FF2B5EF4-FFF2-40B4-BE49-F238E27FC236}">
                <a16:creationId xmlns:a16="http://schemas.microsoft.com/office/drawing/2014/main" id="{7D97D315-262A-C216-D663-D3C50CAC57D1}"/>
              </a:ext>
            </a:extLst>
          </p:cNvPr>
          <p:cNvSpPr/>
          <p:nvPr/>
        </p:nvSpPr>
        <p:spPr>
          <a:xfrm rot="5400000">
            <a:off x="5153287" y="4963087"/>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2028</a:t>
            </a:r>
          </a:p>
        </p:txBody>
      </p:sp>
      <p:sp>
        <p:nvSpPr>
          <p:cNvPr id="27" name="Rectangle 26">
            <a:extLst>
              <a:ext uri="{FF2B5EF4-FFF2-40B4-BE49-F238E27FC236}">
                <a16:creationId xmlns:a16="http://schemas.microsoft.com/office/drawing/2014/main" id="{A1E971B2-2E77-0C1F-FC3B-35BC73FC5D14}"/>
              </a:ext>
            </a:extLst>
          </p:cNvPr>
          <p:cNvSpPr/>
          <p:nvPr/>
        </p:nvSpPr>
        <p:spPr>
          <a:xfrm rot="5400000">
            <a:off x="3750986" y="4963086"/>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2027</a:t>
            </a:r>
          </a:p>
        </p:txBody>
      </p:sp>
      <p:sp>
        <p:nvSpPr>
          <p:cNvPr id="28" name="Rectangle 27">
            <a:extLst>
              <a:ext uri="{FF2B5EF4-FFF2-40B4-BE49-F238E27FC236}">
                <a16:creationId xmlns:a16="http://schemas.microsoft.com/office/drawing/2014/main" id="{83F72E34-5ACF-C441-E166-C4EEE28E2FE6}"/>
              </a:ext>
            </a:extLst>
          </p:cNvPr>
          <p:cNvSpPr/>
          <p:nvPr/>
        </p:nvSpPr>
        <p:spPr>
          <a:xfrm rot="5400000">
            <a:off x="2221006" y="4952643"/>
            <a:ext cx="216010" cy="524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Bahnschrift SemiBold" panose="020B0502040204020203" pitchFamily="34" charset="0"/>
              </a:rPr>
              <a:t>2026</a:t>
            </a:r>
          </a:p>
        </p:txBody>
      </p:sp>
      <p:grpSp>
        <p:nvGrpSpPr>
          <p:cNvPr id="29" name="Groupe 28">
            <a:extLst>
              <a:ext uri="{FF2B5EF4-FFF2-40B4-BE49-F238E27FC236}">
                <a16:creationId xmlns:a16="http://schemas.microsoft.com/office/drawing/2014/main" id="{4CE441BB-F372-5605-ACEF-8F17E0D58B68}"/>
              </a:ext>
            </a:extLst>
          </p:cNvPr>
          <p:cNvGrpSpPr/>
          <p:nvPr/>
        </p:nvGrpSpPr>
        <p:grpSpPr>
          <a:xfrm>
            <a:off x="293806" y="4643379"/>
            <a:ext cx="10080789" cy="585726"/>
            <a:chOff x="345828" y="4901952"/>
            <a:chExt cx="10081119" cy="585745"/>
          </a:xfrm>
        </p:grpSpPr>
        <p:sp>
          <p:nvSpPr>
            <p:cNvPr id="30" name="Flèche : droite 11">
              <a:extLst>
                <a:ext uri="{FF2B5EF4-FFF2-40B4-BE49-F238E27FC236}">
                  <a16:creationId xmlns:a16="http://schemas.microsoft.com/office/drawing/2014/main" id="{FD723FCC-296E-BD3B-1797-8FB4A98FAF54}"/>
                </a:ext>
              </a:extLst>
            </p:cNvPr>
            <p:cNvSpPr/>
            <p:nvPr/>
          </p:nvSpPr>
          <p:spPr>
            <a:xfrm>
              <a:off x="345828" y="5117976"/>
              <a:ext cx="10081119" cy="1396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cxnSp>
          <p:nvCxnSpPr>
            <p:cNvPr id="31" name="Connecteur droit 30">
              <a:extLst>
                <a:ext uri="{FF2B5EF4-FFF2-40B4-BE49-F238E27FC236}">
                  <a16:creationId xmlns:a16="http://schemas.microsoft.com/office/drawing/2014/main" id="{06EC5CA5-3EAB-7C44-D08E-547631D3E47F}"/>
                </a:ext>
              </a:extLst>
            </p:cNvPr>
            <p:cNvCxnSpPr/>
            <p:nvPr/>
          </p:nvCxnSpPr>
          <p:spPr>
            <a:xfrm>
              <a:off x="345828"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EAFC8F8-0283-542C-F2F4-B4F6B553A036}"/>
                </a:ext>
              </a:extLst>
            </p:cNvPr>
            <p:cNvCxnSpPr/>
            <p:nvPr/>
          </p:nvCxnSpPr>
          <p:spPr>
            <a:xfrm>
              <a:off x="1785987"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5A38376-CD07-473E-7E39-A03A03A91C6F}"/>
                </a:ext>
              </a:extLst>
            </p:cNvPr>
            <p:cNvCxnSpPr/>
            <p:nvPr/>
          </p:nvCxnSpPr>
          <p:spPr>
            <a:xfrm>
              <a:off x="3226147"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8D42D7E1-DC02-99B0-5B33-75729D025B05}"/>
                </a:ext>
              </a:extLst>
            </p:cNvPr>
            <p:cNvCxnSpPr/>
            <p:nvPr/>
          </p:nvCxnSpPr>
          <p:spPr>
            <a:xfrm>
              <a:off x="4666307" y="4911633"/>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282E89FB-5DDE-DA11-05F1-CC15B2C7D237}"/>
                </a:ext>
              </a:extLst>
            </p:cNvPr>
            <p:cNvCxnSpPr/>
            <p:nvPr/>
          </p:nvCxnSpPr>
          <p:spPr>
            <a:xfrm>
              <a:off x="6106467"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B119290-276B-1E90-F9BC-4970F9A22B98}"/>
                </a:ext>
              </a:extLst>
            </p:cNvPr>
            <p:cNvCxnSpPr/>
            <p:nvPr/>
          </p:nvCxnSpPr>
          <p:spPr>
            <a:xfrm>
              <a:off x="7546627"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67F321A5-515E-7B0B-F25F-E1C859DDF0D9}"/>
                </a:ext>
              </a:extLst>
            </p:cNvPr>
            <p:cNvCxnSpPr/>
            <p:nvPr/>
          </p:nvCxnSpPr>
          <p:spPr>
            <a:xfrm>
              <a:off x="8986787" y="4901952"/>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299BCA56-53AE-DCBF-EB9E-21B3EEBB7A11}"/>
              </a:ext>
            </a:extLst>
          </p:cNvPr>
          <p:cNvSpPr/>
          <p:nvPr/>
        </p:nvSpPr>
        <p:spPr>
          <a:xfrm>
            <a:off x="3157839" y="3016589"/>
            <a:ext cx="1437192" cy="55129"/>
          </a:xfrm>
          <a:prstGeom prst="rect">
            <a:avLst/>
          </a:prstGeom>
          <a:solidFill>
            <a:srgbClr val="F43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cxnSp>
        <p:nvCxnSpPr>
          <p:cNvPr id="39" name="Connecteur droit 38">
            <a:extLst>
              <a:ext uri="{FF2B5EF4-FFF2-40B4-BE49-F238E27FC236}">
                <a16:creationId xmlns:a16="http://schemas.microsoft.com/office/drawing/2014/main" id="{684C916B-B416-0A19-FFED-FF10BB55B891}"/>
              </a:ext>
            </a:extLst>
          </p:cNvPr>
          <p:cNvCxnSpPr>
            <a:cxnSpLocks/>
            <a:stCxn id="117" idx="2"/>
          </p:cNvCxnSpPr>
          <p:nvPr/>
        </p:nvCxnSpPr>
        <p:spPr>
          <a:xfrm>
            <a:off x="6751963" y="2573534"/>
            <a:ext cx="16480" cy="23084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F9962FB3-702C-ACDB-37F4-DBF8BFA59907}"/>
              </a:ext>
            </a:extLst>
          </p:cNvPr>
          <p:cNvCxnSpPr>
            <a:cxnSpLocks/>
          </p:cNvCxnSpPr>
          <p:nvPr/>
        </p:nvCxnSpPr>
        <p:spPr>
          <a:xfrm>
            <a:off x="7494369" y="3405529"/>
            <a:ext cx="0" cy="145386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3E9FBA3-E696-A08E-2D33-E4A9EEBE036A}"/>
              </a:ext>
            </a:extLst>
          </p:cNvPr>
          <p:cNvCxnSpPr>
            <a:cxnSpLocks/>
          </p:cNvCxnSpPr>
          <p:nvPr/>
        </p:nvCxnSpPr>
        <p:spPr>
          <a:xfrm>
            <a:off x="5043565" y="2515124"/>
            <a:ext cx="6635" cy="240231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Explosion : 8 points 127">
            <a:extLst>
              <a:ext uri="{FF2B5EF4-FFF2-40B4-BE49-F238E27FC236}">
                <a16:creationId xmlns:a16="http://schemas.microsoft.com/office/drawing/2014/main" id="{BD0FD935-9B9C-BADA-7B3F-DBA2AEB57EAD}"/>
              </a:ext>
            </a:extLst>
          </p:cNvPr>
          <p:cNvSpPr/>
          <p:nvPr/>
        </p:nvSpPr>
        <p:spPr>
          <a:xfrm>
            <a:off x="1787816" y="4735658"/>
            <a:ext cx="360027" cy="3619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43" name="Rectangle 42">
            <a:extLst>
              <a:ext uri="{FF2B5EF4-FFF2-40B4-BE49-F238E27FC236}">
                <a16:creationId xmlns:a16="http://schemas.microsoft.com/office/drawing/2014/main" id="{3C38DE75-9BED-738F-5A96-54D8A81AB241}"/>
              </a:ext>
            </a:extLst>
          </p:cNvPr>
          <p:cNvSpPr/>
          <p:nvPr/>
        </p:nvSpPr>
        <p:spPr>
          <a:xfrm>
            <a:off x="4604590" y="4151974"/>
            <a:ext cx="4329893" cy="934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44" name="ZoneTexte 43">
            <a:extLst>
              <a:ext uri="{FF2B5EF4-FFF2-40B4-BE49-F238E27FC236}">
                <a16:creationId xmlns:a16="http://schemas.microsoft.com/office/drawing/2014/main" id="{742A282A-5E93-C87D-5B7C-B557BB6B4FE3}"/>
              </a:ext>
            </a:extLst>
          </p:cNvPr>
          <p:cNvSpPr txBox="1"/>
          <p:nvPr/>
        </p:nvSpPr>
        <p:spPr>
          <a:xfrm>
            <a:off x="231837" y="4004390"/>
            <a:ext cx="1742555" cy="338554"/>
          </a:xfrm>
          <a:prstGeom prst="rect">
            <a:avLst/>
          </a:prstGeom>
          <a:noFill/>
        </p:spPr>
        <p:txBody>
          <a:bodyPr wrap="square" rtlCol="0">
            <a:spAutoFit/>
          </a:bodyPr>
          <a:lstStyle/>
          <a:p>
            <a:r>
              <a:rPr lang="en-US" sz="1600" b="1" dirty="0">
                <a:latin typeface="Bahnschrift SemiBold" panose="020B0502040204020203" pitchFamily="34" charset="0"/>
              </a:rPr>
              <a:t>ERL 3-loop</a:t>
            </a:r>
          </a:p>
        </p:txBody>
      </p:sp>
      <p:grpSp>
        <p:nvGrpSpPr>
          <p:cNvPr id="45" name="Groupe 44">
            <a:extLst>
              <a:ext uri="{FF2B5EF4-FFF2-40B4-BE49-F238E27FC236}">
                <a16:creationId xmlns:a16="http://schemas.microsoft.com/office/drawing/2014/main" id="{D9FE1A52-ECC5-AEE1-08F2-E633C84EF648}"/>
              </a:ext>
            </a:extLst>
          </p:cNvPr>
          <p:cNvGrpSpPr/>
          <p:nvPr/>
        </p:nvGrpSpPr>
        <p:grpSpPr>
          <a:xfrm>
            <a:off x="9026869" y="4151974"/>
            <a:ext cx="1015043" cy="93600"/>
            <a:chOff x="5718995" y="2231600"/>
            <a:chExt cx="1350025" cy="72008"/>
          </a:xfrm>
        </p:grpSpPr>
        <p:grpSp>
          <p:nvGrpSpPr>
            <p:cNvPr id="46" name="Groupe 45">
              <a:extLst>
                <a:ext uri="{FF2B5EF4-FFF2-40B4-BE49-F238E27FC236}">
                  <a16:creationId xmlns:a16="http://schemas.microsoft.com/office/drawing/2014/main" id="{F537BFE2-B458-8513-65FC-D5E1E5219880}"/>
                </a:ext>
              </a:extLst>
            </p:cNvPr>
            <p:cNvGrpSpPr/>
            <p:nvPr/>
          </p:nvGrpSpPr>
          <p:grpSpPr>
            <a:xfrm>
              <a:off x="5718995" y="2231600"/>
              <a:ext cx="602633" cy="72008"/>
              <a:chOff x="5746387" y="2231600"/>
              <a:chExt cx="547848" cy="72008"/>
            </a:xfrm>
          </p:grpSpPr>
          <p:sp>
            <p:nvSpPr>
              <p:cNvPr id="50" name="Rectangle 49">
                <a:extLst>
                  <a:ext uri="{FF2B5EF4-FFF2-40B4-BE49-F238E27FC236}">
                    <a16:creationId xmlns:a16="http://schemas.microsoft.com/office/drawing/2014/main" id="{886E34B3-77FA-E515-31F9-2ECC7ECF816D}"/>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1" name="Rectangle 50">
                <a:extLst>
                  <a:ext uri="{FF2B5EF4-FFF2-40B4-BE49-F238E27FC236}">
                    <a16:creationId xmlns:a16="http://schemas.microsoft.com/office/drawing/2014/main" id="{EAA5540C-3CE7-6A0C-D855-292164DC42B3}"/>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47" name="Groupe 46">
              <a:extLst>
                <a:ext uri="{FF2B5EF4-FFF2-40B4-BE49-F238E27FC236}">
                  <a16:creationId xmlns:a16="http://schemas.microsoft.com/office/drawing/2014/main" id="{FFA9B4F4-6FBD-2024-3498-48034CFBB7D1}"/>
                </a:ext>
              </a:extLst>
            </p:cNvPr>
            <p:cNvGrpSpPr/>
            <p:nvPr/>
          </p:nvGrpSpPr>
          <p:grpSpPr>
            <a:xfrm>
              <a:off x="6466387" y="2231600"/>
              <a:ext cx="602633" cy="72008"/>
              <a:chOff x="5746387" y="2231600"/>
              <a:chExt cx="547848" cy="72008"/>
            </a:xfrm>
          </p:grpSpPr>
          <p:sp>
            <p:nvSpPr>
              <p:cNvPr id="48" name="Rectangle 47">
                <a:extLst>
                  <a:ext uri="{FF2B5EF4-FFF2-40B4-BE49-F238E27FC236}">
                    <a16:creationId xmlns:a16="http://schemas.microsoft.com/office/drawing/2014/main" id="{060EBC84-66C3-1315-FFFB-6C83C04821C4}"/>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49" name="Rectangle 48">
                <a:extLst>
                  <a:ext uri="{FF2B5EF4-FFF2-40B4-BE49-F238E27FC236}">
                    <a16:creationId xmlns:a16="http://schemas.microsoft.com/office/drawing/2014/main" id="{A7B4F79D-A3CB-1A11-E9F9-98BB4A0DD6EB}"/>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sp>
        <p:nvSpPr>
          <p:cNvPr id="52" name="Explosion : 8 points 124">
            <a:extLst>
              <a:ext uri="{FF2B5EF4-FFF2-40B4-BE49-F238E27FC236}">
                <a16:creationId xmlns:a16="http://schemas.microsoft.com/office/drawing/2014/main" id="{1B132F19-60EE-48A8-2970-EB3692D1C462}"/>
              </a:ext>
            </a:extLst>
          </p:cNvPr>
          <p:cNvSpPr/>
          <p:nvPr/>
        </p:nvSpPr>
        <p:spPr>
          <a:xfrm>
            <a:off x="9912049" y="3989923"/>
            <a:ext cx="325792"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3" name="Rectangle 52">
            <a:extLst>
              <a:ext uri="{FF2B5EF4-FFF2-40B4-BE49-F238E27FC236}">
                <a16:creationId xmlns:a16="http://schemas.microsoft.com/office/drawing/2014/main" id="{1A650A77-6543-E841-6583-E407815030AA}"/>
              </a:ext>
            </a:extLst>
          </p:cNvPr>
          <p:cNvSpPr/>
          <p:nvPr/>
        </p:nvSpPr>
        <p:spPr>
          <a:xfrm>
            <a:off x="288795" y="1472752"/>
            <a:ext cx="1833377" cy="702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4" name="Rectangle 53">
            <a:extLst>
              <a:ext uri="{FF2B5EF4-FFF2-40B4-BE49-F238E27FC236}">
                <a16:creationId xmlns:a16="http://schemas.microsoft.com/office/drawing/2014/main" id="{FCF36BBF-7C9E-25E3-749D-B9183FC9E2FC}"/>
              </a:ext>
            </a:extLst>
          </p:cNvPr>
          <p:cNvSpPr/>
          <p:nvPr/>
        </p:nvSpPr>
        <p:spPr>
          <a:xfrm>
            <a:off x="2497905" y="2356506"/>
            <a:ext cx="3464560" cy="867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5" name="Rectangle 54">
            <a:extLst>
              <a:ext uri="{FF2B5EF4-FFF2-40B4-BE49-F238E27FC236}">
                <a16:creationId xmlns:a16="http://schemas.microsoft.com/office/drawing/2014/main" id="{1BBE3F4C-ACF0-C40D-C195-72B1BD72CDDD}"/>
              </a:ext>
            </a:extLst>
          </p:cNvPr>
          <p:cNvSpPr/>
          <p:nvPr/>
        </p:nvSpPr>
        <p:spPr>
          <a:xfrm>
            <a:off x="2553246" y="3251974"/>
            <a:ext cx="3615860" cy="93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6" name="Rectangle 55">
            <a:extLst>
              <a:ext uri="{FF2B5EF4-FFF2-40B4-BE49-F238E27FC236}">
                <a16:creationId xmlns:a16="http://schemas.microsoft.com/office/drawing/2014/main" id="{D03E26C9-DEEA-B17D-EDA6-45A4F5C77B50}"/>
              </a:ext>
            </a:extLst>
          </p:cNvPr>
          <p:cNvSpPr/>
          <p:nvPr/>
        </p:nvSpPr>
        <p:spPr>
          <a:xfrm>
            <a:off x="288795" y="2355381"/>
            <a:ext cx="2209109" cy="9374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7" name="Rectangle 56">
            <a:extLst>
              <a:ext uri="{FF2B5EF4-FFF2-40B4-BE49-F238E27FC236}">
                <a16:creationId xmlns:a16="http://schemas.microsoft.com/office/drawing/2014/main" id="{4F45C630-AB01-B285-CD4E-CA1E062DF85C}"/>
              </a:ext>
            </a:extLst>
          </p:cNvPr>
          <p:cNvSpPr/>
          <p:nvPr/>
        </p:nvSpPr>
        <p:spPr>
          <a:xfrm>
            <a:off x="288795" y="3251974"/>
            <a:ext cx="2264451" cy="936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8" name="Explosion : 8 points 32">
            <a:extLst>
              <a:ext uri="{FF2B5EF4-FFF2-40B4-BE49-F238E27FC236}">
                <a16:creationId xmlns:a16="http://schemas.microsoft.com/office/drawing/2014/main" id="{4C5A233A-62F4-30CC-5D2C-1354BBD4D463}"/>
              </a:ext>
            </a:extLst>
          </p:cNvPr>
          <p:cNvSpPr/>
          <p:nvPr/>
        </p:nvSpPr>
        <p:spPr>
          <a:xfrm>
            <a:off x="1998413" y="1335827"/>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59" name="Explosion : 8 points 36">
            <a:extLst>
              <a:ext uri="{FF2B5EF4-FFF2-40B4-BE49-F238E27FC236}">
                <a16:creationId xmlns:a16="http://schemas.microsoft.com/office/drawing/2014/main" id="{C764D295-4278-FA1D-F4AB-BF40077FB2BB}"/>
              </a:ext>
            </a:extLst>
          </p:cNvPr>
          <p:cNvSpPr/>
          <p:nvPr/>
        </p:nvSpPr>
        <p:spPr>
          <a:xfrm>
            <a:off x="5894403" y="2211574"/>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60" name="ZoneTexte 59">
            <a:extLst>
              <a:ext uri="{FF2B5EF4-FFF2-40B4-BE49-F238E27FC236}">
                <a16:creationId xmlns:a16="http://schemas.microsoft.com/office/drawing/2014/main" id="{938F2F6F-E0D7-D32D-402F-FA452E23C023}"/>
              </a:ext>
            </a:extLst>
          </p:cNvPr>
          <p:cNvSpPr txBox="1"/>
          <p:nvPr/>
        </p:nvSpPr>
        <p:spPr>
          <a:xfrm>
            <a:off x="1545874" y="959853"/>
            <a:ext cx="1248225" cy="430887"/>
          </a:xfrm>
          <a:prstGeom prst="rect">
            <a:avLst/>
          </a:prstGeom>
          <a:noFill/>
        </p:spPr>
        <p:txBody>
          <a:bodyPr wrap="square" rtlCol="0">
            <a:spAutoFit/>
          </a:bodyPr>
          <a:lstStyle/>
          <a:p>
            <a:pPr algn="ctr"/>
            <a:r>
              <a:rPr lang="en-US" sz="1100" b="1" dirty="0">
                <a:latin typeface="Bahnschrift SemiBold" panose="020B0502040204020203" pitchFamily="34" charset="0"/>
              </a:rPr>
              <a:t>First electrons April 2026</a:t>
            </a:r>
          </a:p>
        </p:txBody>
      </p:sp>
      <p:sp>
        <p:nvSpPr>
          <p:cNvPr id="61" name="ZoneTexte 60">
            <a:extLst>
              <a:ext uri="{FF2B5EF4-FFF2-40B4-BE49-F238E27FC236}">
                <a16:creationId xmlns:a16="http://schemas.microsoft.com/office/drawing/2014/main" id="{E968F4D2-151B-F205-89E7-D807FC735E71}"/>
              </a:ext>
            </a:extLst>
          </p:cNvPr>
          <p:cNvSpPr txBox="1"/>
          <p:nvPr/>
        </p:nvSpPr>
        <p:spPr>
          <a:xfrm>
            <a:off x="200786" y="1565534"/>
            <a:ext cx="2097631" cy="338554"/>
          </a:xfrm>
          <a:prstGeom prst="rect">
            <a:avLst/>
          </a:prstGeom>
          <a:noFill/>
        </p:spPr>
        <p:txBody>
          <a:bodyPr wrap="square" rtlCol="0">
            <a:spAutoFit/>
          </a:bodyPr>
          <a:lstStyle/>
          <a:p>
            <a:r>
              <a:rPr lang="en-US" sz="1600" b="1" dirty="0">
                <a:latin typeface="Bahnschrift SemiBold" panose="020B0502040204020203" pitchFamily="34" charset="0"/>
              </a:rPr>
              <a:t>DC Gun @ 350 keV</a:t>
            </a:r>
          </a:p>
        </p:txBody>
      </p:sp>
      <p:sp>
        <p:nvSpPr>
          <p:cNvPr id="62" name="ZoneTexte 61">
            <a:extLst>
              <a:ext uri="{FF2B5EF4-FFF2-40B4-BE49-F238E27FC236}">
                <a16:creationId xmlns:a16="http://schemas.microsoft.com/office/drawing/2014/main" id="{B29CEBC5-E741-EF30-CAE1-B4C934066A43}"/>
              </a:ext>
            </a:extLst>
          </p:cNvPr>
          <p:cNvSpPr txBox="1"/>
          <p:nvPr/>
        </p:nvSpPr>
        <p:spPr>
          <a:xfrm>
            <a:off x="225508" y="2454260"/>
            <a:ext cx="2628473" cy="338554"/>
          </a:xfrm>
          <a:prstGeom prst="rect">
            <a:avLst/>
          </a:prstGeom>
          <a:noFill/>
        </p:spPr>
        <p:txBody>
          <a:bodyPr wrap="square" rtlCol="0">
            <a:spAutoFit/>
          </a:bodyPr>
          <a:lstStyle/>
          <a:p>
            <a:r>
              <a:rPr lang="en-US" sz="1600" b="1" dirty="0">
                <a:latin typeface="Bahnschrift SemiBold" panose="020B0502040204020203" pitchFamily="34" charset="0"/>
              </a:rPr>
              <a:t>Injector @ 7 MeV</a:t>
            </a:r>
          </a:p>
        </p:txBody>
      </p:sp>
      <p:sp>
        <p:nvSpPr>
          <p:cNvPr id="63" name="ZoneTexte 62">
            <a:extLst>
              <a:ext uri="{FF2B5EF4-FFF2-40B4-BE49-F238E27FC236}">
                <a16:creationId xmlns:a16="http://schemas.microsoft.com/office/drawing/2014/main" id="{60ED9540-5A8A-A530-07AB-AED9C01894DD}"/>
              </a:ext>
            </a:extLst>
          </p:cNvPr>
          <p:cNvSpPr txBox="1"/>
          <p:nvPr/>
        </p:nvSpPr>
        <p:spPr>
          <a:xfrm>
            <a:off x="4526541" y="1826011"/>
            <a:ext cx="1083821" cy="430887"/>
          </a:xfrm>
          <a:prstGeom prst="rect">
            <a:avLst/>
          </a:prstGeom>
          <a:noFill/>
        </p:spPr>
        <p:txBody>
          <a:bodyPr wrap="square" rtlCol="0">
            <a:spAutoFit/>
          </a:bodyPr>
          <a:lstStyle/>
          <a:p>
            <a:pPr algn="ctr"/>
            <a:r>
              <a:rPr lang="en-US" sz="1100" dirty="0">
                <a:latin typeface="Bahnschrift SemiBold" panose="020B0502040204020203" pitchFamily="34" charset="0"/>
              </a:rPr>
              <a:t>Buncher installation</a:t>
            </a:r>
          </a:p>
        </p:txBody>
      </p:sp>
      <p:sp>
        <p:nvSpPr>
          <p:cNvPr id="64" name="ZoneTexte 63">
            <a:extLst>
              <a:ext uri="{FF2B5EF4-FFF2-40B4-BE49-F238E27FC236}">
                <a16:creationId xmlns:a16="http://schemas.microsoft.com/office/drawing/2014/main" id="{839EEF82-E719-484A-A874-2E1296C3AD42}"/>
              </a:ext>
            </a:extLst>
          </p:cNvPr>
          <p:cNvSpPr txBox="1"/>
          <p:nvPr/>
        </p:nvSpPr>
        <p:spPr>
          <a:xfrm>
            <a:off x="229761" y="3346790"/>
            <a:ext cx="2708477" cy="338554"/>
          </a:xfrm>
          <a:prstGeom prst="rect">
            <a:avLst/>
          </a:prstGeom>
          <a:noFill/>
        </p:spPr>
        <p:txBody>
          <a:bodyPr wrap="square" rtlCol="0">
            <a:spAutoFit/>
          </a:bodyPr>
          <a:lstStyle/>
          <a:p>
            <a:r>
              <a:rPr lang="en-US" sz="1600" b="1" dirty="0">
                <a:latin typeface="Bahnschrift SemiBold" panose="020B0502040204020203" pitchFamily="34" charset="0"/>
              </a:rPr>
              <a:t>ERL 1-loop @ 89 </a:t>
            </a:r>
            <a:r>
              <a:rPr lang="en-US" sz="1600" b="1" dirty="0" err="1">
                <a:latin typeface="Bahnschrift SemiBold" panose="020B0502040204020203" pitchFamily="34" charset="0"/>
              </a:rPr>
              <a:t>Mev</a:t>
            </a:r>
            <a:endParaRPr lang="en-US" sz="1600" b="1" dirty="0">
              <a:latin typeface="Bahnschrift SemiBold" panose="020B0502040204020203" pitchFamily="34" charset="0"/>
            </a:endParaRPr>
          </a:p>
        </p:txBody>
      </p:sp>
      <p:sp>
        <p:nvSpPr>
          <p:cNvPr id="65" name="ZoneTexte 64">
            <a:extLst>
              <a:ext uri="{FF2B5EF4-FFF2-40B4-BE49-F238E27FC236}">
                <a16:creationId xmlns:a16="http://schemas.microsoft.com/office/drawing/2014/main" id="{2A2DBADC-99CA-FC01-04A0-ED295EFA7FA3}"/>
              </a:ext>
            </a:extLst>
          </p:cNvPr>
          <p:cNvSpPr txBox="1"/>
          <p:nvPr/>
        </p:nvSpPr>
        <p:spPr>
          <a:xfrm>
            <a:off x="4487393" y="1101609"/>
            <a:ext cx="947029" cy="261610"/>
          </a:xfrm>
          <a:prstGeom prst="rect">
            <a:avLst/>
          </a:prstGeom>
          <a:noFill/>
        </p:spPr>
        <p:txBody>
          <a:bodyPr wrap="square" rtlCol="0">
            <a:spAutoFit/>
          </a:bodyPr>
          <a:lstStyle/>
          <a:p>
            <a:r>
              <a:rPr lang="en-US" sz="1100" dirty="0">
                <a:latin typeface="Bahnschrift SemiBold" panose="020B0502040204020203" pitchFamily="34" charset="0"/>
              </a:rPr>
              <a:t>20 mA</a:t>
            </a:r>
          </a:p>
        </p:txBody>
      </p:sp>
      <p:sp>
        <p:nvSpPr>
          <p:cNvPr id="66" name="ZoneTexte 65">
            <a:extLst>
              <a:ext uri="{FF2B5EF4-FFF2-40B4-BE49-F238E27FC236}">
                <a16:creationId xmlns:a16="http://schemas.microsoft.com/office/drawing/2014/main" id="{FB1E0D45-2439-2E19-A6C0-801EEF11C583}"/>
              </a:ext>
            </a:extLst>
          </p:cNvPr>
          <p:cNvSpPr txBox="1"/>
          <p:nvPr/>
        </p:nvSpPr>
        <p:spPr>
          <a:xfrm>
            <a:off x="6526137" y="1947498"/>
            <a:ext cx="686098" cy="261610"/>
          </a:xfrm>
          <a:prstGeom prst="rect">
            <a:avLst/>
          </a:prstGeom>
          <a:noFill/>
        </p:spPr>
        <p:txBody>
          <a:bodyPr wrap="square" rtlCol="0">
            <a:spAutoFit/>
          </a:bodyPr>
          <a:lstStyle/>
          <a:p>
            <a:r>
              <a:rPr lang="en-US" sz="1100" dirty="0">
                <a:latin typeface="Bahnschrift SemiBold" panose="020B0502040204020203" pitchFamily="34" charset="0"/>
              </a:rPr>
              <a:t>5 mA</a:t>
            </a:r>
          </a:p>
        </p:txBody>
      </p:sp>
      <p:grpSp>
        <p:nvGrpSpPr>
          <p:cNvPr id="67" name="Groupe 66">
            <a:extLst>
              <a:ext uri="{FF2B5EF4-FFF2-40B4-BE49-F238E27FC236}">
                <a16:creationId xmlns:a16="http://schemas.microsoft.com/office/drawing/2014/main" id="{EE425CD3-BDE7-4721-311F-8E2296814240}"/>
              </a:ext>
            </a:extLst>
          </p:cNvPr>
          <p:cNvGrpSpPr/>
          <p:nvPr/>
        </p:nvGrpSpPr>
        <p:grpSpPr>
          <a:xfrm>
            <a:off x="2367998" y="1473573"/>
            <a:ext cx="1015043" cy="93600"/>
            <a:chOff x="5718995" y="2231600"/>
            <a:chExt cx="1350025" cy="72008"/>
          </a:xfrm>
        </p:grpSpPr>
        <p:grpSp>
          <p:nvGrpSpPr>
            <p:cNvPr id="68" name="Groupe 67">
              <a:extLst>
                <a:ext uri="{FF2B5EF4-FFF2-40B4-BE49-F238E27FC236}">
                  <a16:creationId xmlns:a16="http://schemas.microsoft.com/office/drawing/2014/main" id="{3BC82974-F70C-ABE6-1C3C-08DDC4F38BFB}"/>
                </a:ext>
              </a:extLst>
            </p:cNvPr>
            <p:cNvGrpSpPr/>
            <p:nvPr/>
          </p:nvGrpSpPr>
          <p:grpSpPr>
            <a:xfrm>
              <a:off x="5718995" y="2231600"/>
              <a:ext cx="602633" cy="72008"/>
              <a:chOff x="5746387" y="2231600"/>
              <a:chExt cx="547848" cy="72008"/>
            </a:xfrm>
          </p:grpSpPr>
          <p:sp>
            <p:nvSpPr>
              <p:cNvPr id="72" name="Rectangle 71">
                <a:extLst>
                  <a:ext uri="{FF2B5EF4-FFF2-40B4-BE49-F238E27FC236}">
                    <a16:creationId xmlns:a16="http://schemas.microsoft.com/office/drawing/2014/main" id="{82F889E0-0293-0BB2-C146-B3FE49E27343}"/>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73" name="Rectangle 72">
                <a:extLst>
                  <a:ext uri="{FF2B5EF4-FFF2-40B4-BE49-F238E27FC236}">
                    <a16:creationId xmlns:a16="http://schemas.microsoft.com/office/drawing/2014/main" id="{A3CEC156-CF39-BCF9-7454-8C4B1E2786B4}"/>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69" name="Groupe 68">
              <a:extLst>
                <a:ext uri="{FF2B5EF4-FFF2-40B4-BE49-F238E27FC236}">
                  <a16:creationId xmlns:a16="http://schemas.microsoft.com/office/drawing/2014/main" id="{303A8B9C-1369-3831-EB32-59F0A2D6ECA8}"/>
                </a:ext>
              </a:extLst>
            </p:cNvPr>
            <p:cNvGrpSpPr/>
            <p:nvPr/>
          </p:nvGrpSpPr>
          <p:grpSpPr>
            <a:xfrm>
              <a:off x="6466387" y="2231600"/>
              <a:ext cx="602633" cy="72008"/>
              <a:chOff x="5746387" y="2231600"/>
              <a:chExt cx="547848" cy="72008"/>
            </a:xfrm>
          </p:grpSpPr>
          <p:sp>
            <p:nvSpPr>
              <p:cNvPr id="70" name="Rectangle 69">
                <a:extLst>
                  <a:ext uri="{FF2B5EF4-FFF2-40B4-BE49-F238E27FC236}">
                    <a16:creationId xmlns:a16="http://schemas.microsoft.com/office/drawing/2014/main" id="{D8318DE3-8977-CA15-32D4-FF58592FEDB9}"/>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71" name="Rectangle 70">
                <a:extLst>
                  <a:ext uri="{FF2B5EF4-FFF2-40B4-BE49-F238E27FC236}">
                    <a16:creationId xmlns:a16="http://schemas.microsoft.com/office/drawing/2014/main" id="{91E0D480-DEB3-E5F5-5F7B-37D832EBCBA2}"/>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grpSp>
        <p:nvGrpSpPr>
          <p:cNvPr id="74" name="Groupe 73">
            <a:extLst>
              <a:ext uri="{FF2B5EF4-FFF2-40B4-BE49-F238E27FC236}">
                <a16:creationId xmlns:a16="http://schemas.microsoft.com/office/drawing/2014/main" id="{B147FE5C-4F9E-36BC-E0D4-5460AC96BFCB}"/>
              </a:ext>
            </a:extLst>
          </p:cNvPr>
          <p:cNvGrpSpPr/>
          <p:nvPr/>
        </p:nvGrpSpPr>
        <p:grpSpPr>
          <a:xfrm>
            <a:off x="6326957" y="3251488"/>
            <a:ext cx="1015043" cy="93600"/>
            <a:chOff x="5718995" y="2231600"/>
            <a:chExt cx="1350025" cy="72008"/>
          </a:xfrm>
        </p:grpSpPr>
        <p:grpSp>
          <p:nvGrpSpPr>
            <p:cNvPr id="75" name="Groupe 74">
              <a:extLst>
                <a:ext uri="{FF2B5EF4-FFF2-40B4-BE49-F238E27FC236}">
                  <a16:creationId xmlns:a16="http://schemas.microsoft.com/office/drawing/2014/main" id="{E408A33E-D47A-9AD6-5EC5-B47C18DBFBE4}"/>
                </a:ext>
              </a:extLst>
            </p:cNvPr>
            <p:cNvGrpSpPr/>
            <p:nvPr/>
          </p:nvGrpSpPr>
          <p:grpSpPr>
            <a:xfrm>
              <a:off x="5718995" y="2231600"/>
              <a:ext cx="602633" cy="72008"/>
              <a:chOff x="5746387" y="2231600"/>
              <a:chExt cx="547848" cy="72008"/>
            </a:xfrm>
          </p:grpSpPr>
          <p:sp>
            <p:nvSpPr>
              <p:cNvPr id="79" name="Rectangle 78">
                <a:extLst>
                  <a:ext uri="{FF2B5EF4-FFF2-40B4-BE49-F238E27FC236}">
                    <a16:creationId xmlns:a16="http://schemas.microsoft.com/office/drawing/2014/main" id="{26949040-5DE2-BD48-6432-90073F00D075}"/>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80" name="Rectangle 79">
                <a:extLst>
                  <a:ext uri="{FF2B5EF4-FFF2-40B4-BE49-F238E27FC236}">
                    <a16:creationId xmlns:a16="http://schemas.microsoft.com/office/drawing/2014/main" id="{FCD3FD44-1381-7D7A-043C-0431FE13F582}"/>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76" name="Groupe 75">
              <a:extLst>
                <a:ext uri="{FF2B5EF4-FFF2-40B4-BE49-F238E27FC236}">
                  <a16:creationId xmlns:a16="http://schemas.microsoft.com/office/drawing/2014/main" id="{627F0517-8166-4017-FB38-8B4AD37D1A35}"/>
                </a:ext>
              </a:extLst>
            </p:cNvPr>
            <p:cNvGrpSpPr/>
            <p:nvPr/>
          </p:nvGrpSpPr>
          <p:grpSpPr>
            <a:xfrm>
              <a:off x="6466387" y="2231600"/>
              <a:ext cx="602633" cy="72008"/>
              <a:chOff x="5746387" y="2231600"/>
              <a:chExt cx="547848" cy="72008"/>
            </a:xfrm>
          </p:grpSpPr>
          <p:sp>
            <p:nvSpPr>
              <p:cNvPr id="77" name="Rectangle 76">
                <a:extLst>
                  <a:ext uri="{FF2B5EF4-FFF2-40B4-BE49-F238E27FC236}">
                    <a16:creationId xmlns:a16="http://schemas.microsoft.com/office/drawing/2014/main" id="{5137F914-EB8B-1FFA-6C7F-7E9D2E64AC04}"/>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78" name="Rectangle 77">
                <a:extLst>
                  <a:ext uri="{FF2B5EF4-FFF2-40B4-BE49-F238E27FC236}">
                    <a16:creationId xmlns:a16="http://schemas.microsoft.com/office/drawing/2014/main" id="{7968FEB9-79B3-22DB-1D30-00F51ACE64AD}"/>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sp>
        <p:nvSpPr>
          <p:cNvPr id="81" name="ZoneTexte 80">
            <a:extLst>
              <a:ext uri="{FF2B5EF4-FFF2-40B4-BE49-F238E27FC236}">
                <a16:creationId xmlns:a16="http://schemas.microsoft.com/office/drawing/2014/main" id="{61A5AE13-777B-13A3-65DF-03D5B3B0C894}"/>
              </a:ext>
            </a:extLst>
          </p:cNvPr>
          <p:cNvSpPr txBox="1"/>
          <p:nvPr/>
        </p:nvSpPr>
        <p:spPr>
          <a:xfrm>
            <a:off x="5728380" y="2711077"/>
            <a:ext cx="1189523" cy="430887"/>
          </a:xfrm>
          <a:prstGeom prst="rect">
            <a:avLst/>
          </a:prstGeom>
          <a:noFill/>
        </p:spPr>
        <p:txBody>
          <a:bodyPr wrap="square" rtlCol="0">
            <a:spAutoFit/>
          </a:bodyPr>
          <a:lstStyle/>
          <a:p>
            <a:pPr algn="ctr"/>
            <a:r>
              <a:rPr lang="en-US" sz="1100" dirty="0">
                <a:latin typeface="Bahnschrift SemiBold" panose="020B0502040204020203" pitchFamily="34" charset="0"/>
              </a:rPr>
              <a:t>Cryomodule installation</a:t>
            </a:r>
          </a:p>
        </p:txBody>
      </p:sp>
      <p:sp>
        <p:nvSpPr>
          <p:cNvPr id="82" name="Explosion : 8 points 99">
            <a:extLst>
              <a:ext uri="{FF2B5EF4-FFF2-40B4-BE49-F238E27FC236}">
                <a16:creationId xmlns:a16="http://schemas.microsoft.com/office/drawing/2014/main" id="{E957013D-26D1-F337-6661-4DCC7F045AA1}"/>
              </a:ext>
            </a:extLst>
          </p:cNvPr>
          <p:cNvSpPr/>
          <p:nvPr/>
        </p:nvSpPr>
        <p:spPr>
          <a:xfrm>
            <a:off x="7304799" y="3107974"/>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83" name="ZoneTexte 82">
            <a:extLst>
              <a:ext uri="{FF2B5EF4-FFF2-40B4-BE49-F238E27FC236}">
                <a16:creationId xmlns:a16="http://schemas.microsoft.com/office/drawing/2014/main" id="{ACCE44CD-59A1-9DFD-5576-4EA149E9DB0E}"/>
              </a:ext>
            </a:extLst>
          </p:cNvPr>
          <p:cNvSpPr txBox="1"/>
          <p:nvPr/>
        </p:nvSpPr>
        <p:spPr>
          <a:xfrm>
            <a:off x="7193367" y="2858115"/>
            <a:ext cx="648021" cy="261610"/>
          </a:xfrm>
          <a:prstGeom prst="rect">
            <a:avLst/>
          </a:prstGeom>
          <a:noFill/>
        </p:spPr>
        <p:txBody>
          <a:bodyPr wrap="square" rtlCol="0">
            <a:spAutoFit/>
          </a:bodyPr>
          <a:lstStyle/>
          <a:p>
            <a:r>
              <a:rPr lang="en-US" sz="1100" dirty="0">
                <a:latin typeface="Bahnschrift SemiBold" panose="020B0502040204020203" pitchFamily="34" charset="0"/>
              </a:rPr>
              <a:t>0.5 MW</a:t>
            </a:r>
          </a:p>
        </p:txBody>
      </p:sp>
      <p:sp>
        <p:nvSpPr>
          <p:cNvPr id="84" name="Explosion : 8 points 132">
            <a:extLst>
              <a:ext uri="{FF2B5EF4-FFF2-40B4-BE49-F238E27FC236}">
                <a16:creationId xmlns:a16="http://schemas.microsoft.com/office/drawing/2014/main" id="{82084E56-B542-92F9-7E65-73F21E85C799}"/>
              </a:ext>
            </a:extLst>
          </p:cNvPr>
          <p:cNvSpPr/>
          <p:nvPr/>
        </p:nvSpPr>
        <p:spPr>
          <a:xfrm>
            <a:off x="6102423" y="3113945"/>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85" name="Explosion : 8 points 33">
            <a:extLst>
              <a:ext uri="{FF2B5EF4-FFF2-40B4-BE49-F238E27FC236}">
                <a16:creationId xmlns:a16="http://schemas.microsoft.com/office/drawing/2014/main" id="{0E1E7484-A88F-7194-FC3A-582072C2E88B}"/>
              </a:ext>
            </a:extLst>
          </p:cNvPr>
          <p:cNvSpPr/>
          <p:nvPr/>
        </p:nvSpPr>
        <p:spPr>
          <a:xfrm>
            <a:off x="4307380" y="2813135"/>
            <a:ext cx="360027" cy="451544"/>
          </a:xfrm>
          <a:prstGeom prst="irregularSeal1">
            <a:avLst/>
          </a:prstGeom>
          <a:solidFill>
            <a:srgbClr val="F43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cxnSp>
        <p:nvCxnSpPr>
          <p:cNvPr id="86" name="Connecteur droit 85">
            <a:extLst>
              <a:ext uri="{FF2B5EF4-FFF2-40B4-BE49-F238E27FC236}">
                <a16:creationId xmlns:a16="http://schemas.microsoft.com/office/drawing/2014/main" id="{A93C6E10-8BB1-D149-6A35-7C51D9C55F73}"/>
              </a:ext>
            </a:extLst>
          </p:cNvPr>
          <p:cNvCxnSpPr>
            <a:cxnSpLocks/>
          </p:cNvCxnSpPr>
          <p:nvPr/>
        </p:nvCxnSpPr>
        <p:spPr>
          <a:xfrm>
            <a:off x="10041912" y="4269624"/>
            <a:ext cx="0" cy="64781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Explosion : 8 points 111">
            <a:extLst>
              <a:ext uri="{FF2B5EF4-FFF2-40B4-BE49-F238E27FC236}">
                <a16:creationId xmlns:a16="http://schemas.microsoft.com/office/drawing/2014/main" id="{BC244BAB-D1BC-7C43-6B75-BAAC1F8ABB31}"/>
              </a:ext>
            </a:extLst>
          </p:cNvPr>
          <p:cNvSpPr/>
          <p:nvPr/>
        </p:nvSpPr>
        <p:spPr>
          <a:xfrm>
            <a:off x="2866107" y="1347252"/>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88" name="ZoneTexte 87">
            <a:extLst>
              <a:ext uri="{FF2B5EF4-FFF2-40B4-BE49-F238E27FC236}">
                <a16:creationId xmlns:a16="http://schemas.microsoft.com/office/drawing/2014/main" id="{4C59C481-0325-10F4-38AB-F9322CE8ED6B}"/>
              </a:ext>
            </a:extLst>
          </p:cNvPr>
          <p:cNvSpPr txBox="1"/>
          <p:nvPr/>
        </p:nvSpPr>
        <p:spPr>
          <a:xfrm>
            <a:off x="2745944" y="1109609"/>
            <a:ext cx="650075" cy="261610"/>
          </a:xfrm>
          <a:prstGeom prst="rect">
            <a:avLst/>
          </a:prstGeom>
          <a:noFill/>
        </p:spPr>
        <p:txBody>
          <a:bodyPr wrap="square" rtlCol="0">
            <a:spAutoFit/>
          </a:bodyPr>
          <a:lstStyle/>
          <a:p>
            <a:r>
              <a:rPr lang="en-US" sz="1100" dirty="0">
                <a:latin typeface="Bahnschrift SemiBold" panose="020B0502040204020203" pitchFamily="34" charset="0"/>
              </a:rPr>
              <a:t>5 mA</a:t>
            </a:r>
          </a:p>
        </p:txBody>
      </p:sp>
      <p:sp>
        <p:nvSpPr>
          <p:cNvPr id="89" name="Explosion : 8 points 128">
            <a:extLst>
              <a:ext uri="{FF2B5EF4-FFF2-40B4-BE49-F238E27FC236}">
                <a16:creationId xmlns:a16="http://schemas.microsoft.com/office/drawing/2014/main" id="{4911E51D-52B1-485F-BECC-EDB42E151A1F}"/>
              </a:ext>
            </a:extLst>
          </p:cNvPr>
          <p:cNvSpPr/>
          <p:nvPr/>
        </p:nvSpPr>
        <p:spPr>
          <a:xfrm>
            <a:off x="8615821" y="2212113"/>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90" name="ZoneTexte 89">
            <a:extLst>
              <a:ext uri="{FF2B5EF4-FFF2-40B4-BE49-F238E27FC236}">
                <a16:creationId xmlns:a16="http://schemas.microsoft.com/office/drawing/2014/main" id="{C8020E4A-A3E6-593A-A082-2BB6605A1CDF}"/>
              </a:ext>
            </a:extLst>
          </p:cNvPr>
          <p:cNvSpPr txBox="1"/>
          <p:nvPr/>
        </p:nvSpPr>
        <p:spPr>
          <a:xfrm>
            <a:off x="8491461" y="1932368"/>
            <a:ext cx="713338" cy="261610"/>
          </a:xfrm>
          <a:prstGeom prst="rect">
            <a:avLst/>
          </a:prstGeom>
          <a:noFill/>
        </p:spPr>
        <p:txBody>
          <a:bodyPr wrap="square" rtlCol="0">
            <a:spAutoFit/>
          </a:bodyPr>
          <a:lstStyle/>
          <a:p>
            <a:r>
              <a:rPr lang="en-US" sz="1100" dirty="0">
                <a:latin typeface="Bahnschrift SemiBold" panose="020B0502040204020203" pitchFamily="34" charset="0"/>
              </a:rPr>
              <a:t>20 mA</a:t>
            </a:r>
          </a:p>
        </p:txBody>
      </p:sp>
      <p:cxnSp>
        <p:nvCxnSpPr>
          <p:cNvPr id="91" name="Connecteur droit 90">
            <a:extLst>
              <a:ext uri="{FF2B5EF4-FFF2-40B4-BE49-F238E27FC236}">
                <a16:creationId xmlns:a16="http://schemas.microsoft.com/office/drawing/2014/main" id="{C9F6028F-B4D1-8C2C-EA1A-E532FAFF9DC2}"/>
              </a:ext>
            </a:extLst>
          </p:cNvPr>
          <p:cNvCxnSpPr>
            <a:cxnSpLocks/>
          </p:cNvCxnSpPr>
          <p:nvPr/>
        </p:nvCxnSpPr>
        <p:spPr>
          <a:xfrm flipH="1">
            <a:off x="8748783" y="2642683"/>
            <a:ext cx="21980" cy="22865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2" name="Groupe 91">
            <a:extLst>
              <a:ext uri="{FF2B5EF4-FFF2-40B4-BE49-F238E27FC236}">
                <a16:creationId xmlns:a16="http://schemas.microsoft.com/office/drawing/2014/main" id="{383A9505-3818-E751-32FE-197340C089DF}"/>
              </a:ext>
            </a:extLst>
          </p:cNvPr>
          <p:cNvGrpSpPr/>
          <p:nvPr/>
        </p:nvGrpSpPr>
        <p:grpSpPr>
          <a:xfrm>
            <a:off x="7807507" y="3251488"/>
            <a:ext cx="987744" cy="94085"/>
            <a:chOff x="7807507" y="3059514"/>
            <a:chExt cx="987744" cy="94085"/>
          </a:xfrm>
        </p:grpSpPr>
        <p:grpSp>
          <p:nvGrpSpPr>
            <p:cNvPr id="93" name="Groupe 92">
              <a:extLst>
                <a:ext uri="{FF2B5EF4-FFF2-40B4-BE49-F238E27FC236}">
                  <a16:creationId xmlns:a16="http://schemas.microsoft.com/office/drawing/2014/main" id="{30870625-560C-13D9-341E-556C1B3CDDD3}"/>
                </a:ext>
              </a:extLst>
            </p:cNvPr>
            <p:cNvGrpSpPr/>
            <p:nvPr/>
          </p:nvGrpSpPr>
          <p:grpSpPr>
            <a:xfrm>
              <a:off x="7807507" y="3059514"/>
              <a:ext cx="453929" cy="93600"/>
              <a:chOff x="5746387" y="2231600"/>
              <a:chExt cx="547848" cy="72008"/>
            </a:xfrm>
          </p:grpSpPr>
          <p:sp>
            <p:nvSpPr>
              <p:cNvPr id="97" name="Rectangle 96">
                <a:extLst>
                  <a:ext uri="{FF2B5EF4-FFF2-40B4-BE49-F238E27FC236}">
                    <a16:creationId xmlns:a16="http://schemas.microsoft.com/office/drawing/2014/main" id="{B249F1E0-8114-DF5A-664C-17389250F6B2}"/>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98" name="Rectangle 97">
                <a:extLst>
                  <a:ext uri="{FF2B5EF4-FFF2-40B4-BE49-F238E27FC236}">
                    <a16:creationId xmlns:a16="http://schemas.microsoft.com/office/drawing/2014/main" id="{3A5F7824-CEF0-4923-388C-ABCD4E019457}"/>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94" name="Groupe 93">
              <a:extLst>
                <a:ext uri="{FF2B5EF4-FFF2-40B4-BE49-F238E27FC236}">
                  <a16:creationId xmlns:a16="http://schemas.microsoft.com/office/drawing/2014/main" id="{592BFF0B-E8FC-6E04-361D-8D801EE1EDF2}"/>
                </a:ext>
              </a:extLst>
            </p:cNvPr>
            <p:cNvGrpSpPr/>
            <p:nvPr/>
          </p:nvGrpSpPr>
          <p:grpSpPr>
            <a:xfrm>
              <a:off x="8341322" y="3059999"/>
              <a:ext cx="453929" cy="93600"/>
              <a:chOff x="5746387" y="2231600"/>
              <a:chExt cx="547848" cy="72008"/>
            </a:xfrm>
          </p:grpSpPr>
          <p:sp>
            <p:nvSpPr>
              <p:cNvPr id="95" name="Rectangle 94">
                <a:extLst>
                  <a:ext uri="{FF2B5EF4-FFF2-40B4-BE49-F238E27FC236}">
                    <a16:creationId xmlns:a16="http://schemas.microsoft.com/office/drawing/2014/main" id="{693F452E-8F67-F729-C58C-ADB89A2ACB1B}"/>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96" name="Rectangle 95">
                <a:extLst>
                  <a:ext uri="{FF2B5EF4-FFF2-40B4-BE49-F238E27FC236}">
                    <a16:creationId xmlns:a16="http://schemas.microsoft.com/office/drawing/2014/main" id="{609B97B5-1985-39E5-8A99-CC2484CC16CA}"/>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sp>
        <p:nvSpPr>
          <p:cNvPr id="99" name="Explosion : 8 points 143">
            <a:extLst>
              <a:ext uri="{FF2B5EF4-FFF2-40B4-BE49-F238E27FC236}">
                <a16:creationId xmlns:a16="http://schemas.microsoft.com/office/drawing/2014/main" id="{FA6C976D-B6CD-132B-9EC5-A2FAD36BC52F}"/>
              </a:ext>
            </a:extLst>
          </p:cNvPr>
          <p:cNvSpPr/>
          <p:nvPr/>
        </p:nvSpPr>
        <p:spPr>
          <a:xfrm>
            <a:off x="8768656" y="3107848"/>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00" name="ZoneTexte 99">
            <a:extLst>
              <a:ext uri="{FF2B5EF4-FFF2-40B4-BE49-F238E27FC236}">
                <a16:creationId xmlns:a16="http://schemas.microsoft.com/office/drawing/2014/main" id="{70CD4BD0-0190-B4E4-658E-5E934D284863}"/>
              </a:ext>
            </a:extLst>
          </p:cNvPr>
          <p:cNvSpPr txBox="1"/>
          <p:nvPr/>
        </p:nvSpPr>
        <p:spPr>
          <a:xfrm>
            <a:off x="8721441" y="2852123"/>
            <a:ext cx="766756" cy="261610"/>
          </a:xfrm>
          <a:prstGeom prst="rect">
            <a:avLst/>
          </a:prstGeom>
          <a:noFill/>
        </p:spPr>
        <p:txBody>
          <a:bodyPr wrap="square" rtlCol="0">
            <a:spAutoFit/>
          </a:bodyPr>
          <a:lstStyle/>
          <a:p>
            <a:r>
              <a:rPr lang="en-US" sz="1100" dirty="0">
                <a:latin typeface="Bahnschrift SemiBold" panose="020B0502040204020203" pitchFamily="34" charset="0"/>
              </a:rPr>
              <a:t>2 MW</a:t>
            </a:r>
          </a:p>
        </p:txBody>
      </p:sp>
      <p:sp>
        <p:nvSpPr>
          <p:cNvPr id="101" name="Explosion : 8 points 148">
            <a:extLst>
              <a:ext uri="{FF2B5EF4-FFF2-40B4-BE49-F238E27FC236}">
                <a16:creationId xmlns:a16="http://schemas.microsoft.com/office/drawing/2014/main" id="{AE0CCA28-AF2A-29BE-78F7-40602AAD48C2}"/>
              </a:ext>
            </a:extLst>
          </p:cNvPr>
          <p:cNvSpPr/>
          <p:nvPr/>
        </p:nvSpPr>
        <p:spPr>
          <a:xfrm>
            <a:off x="4882344" y="2211686"/>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02" name="ZoneTexte 101">
            <a:extLst>
              <a:ext uri="{FF2B5EF4-FFF2-40B4-BE49-F238E27FC236}">
                <a16:creationId xmlns:a16="http://schemas.microsoft.com/office/drawing/2014/main" id="{30A07284-A44B-FEDD-0092-B6C02B681210}"/>
              </a:ext>
            </a:extLst>
          </p:cNvPr>
          <p:cNvSpPr txBox="1"/>
          <p:nvPr/>
        </p:nvSpPr>
        <p:spPr>
          <a:xfrm>
            <a:off x="5505631" y="1831336"/>
            <a:ext cx="1083821" cy="430887"/>
          </a:xfrm>
          <a:prstGeom prst="rect">
            <a:avLst/>
          </a:prstGeom>
          <a:noFill/>
        </p:spPr>
        <p:txBody>
          <a:bodyPr wrap="square" rtlCol="0">
            <a:spAutoFit/>
          </a:bodyPr>
          <a:lstStyle/>
          <a:p>
            <a:pPr algn="ctr"/>
            <a:r>
              <a:rPr lang="en-US" sz="1100" dirty="0">
                <a:latin typeface="Bahnschrift SemiBold" panose="020B0502040204020203" pitchFamily="34" charset="0"/>
              </a:rPr>
              <a:t>Booster installation</a:t>
            </a:r>
          </a:p>
        </p:txBody>
      </p:sp>
      <p:grpSp>
        <p:nvGrpSpPr>
          <p:cNvPr id="103" name="Groupe 102">
            <a:extLst>
              <a:ext uri="{FF2B5EF4-FFF2-40B4-BE49-F238E27FC236}">
                <a16:creationId xmlns:a16="http://schemas.microsoft.com/office/drawing/2014/main" id="{528F3E18-28ED-7352-AB3F-03A4FAD9BE79}"/>
              </a:ext>
            </a:extLst>
          </p:cNvPr>
          <p:cNvGrpSpPr/>
          <p:nvPr/>
        </p:nvGrpSpPr>
        <p:grpSpPr>
          <a:xfrm>
            <a:off x="6272219" y="2355574"/>
            <a:ext cx="453929" cy="93600"/>
            <a:chOff x="5746387" y="2231600"/>
            <a:chExt cx="547848" cy="72008"/>
          </a:xfrm>
        </p:grpSpPr>
        <p:sp>
          <p:nvSpPr>
            <p:cNvPr id="104" name="Rectangle 103">
              <a:extLst>
                <a:ext uri="{FF2B5EF4-FFF2-40B4-BE49-F238E27FC236}">
                  <a16:creationId xmlns:a16="http://schemas.microsoft.com/office/drawing/2014/main" id="{624F312F-FBAC-0E78-0141-354503E772A6}"/>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05" name="Rectangle 104">
              <a:extLst>
                <a:ext uri="{FF2B5EF4-FFF2-40B4-BE49-F238E27FC236}">
                  <a16:creationId xmlns:a16="http://schemas.microsoft.com/office/drawing/2014/main" id="{F10D1189-F56C-D700-CB29-2D113B9EAB1F}"/>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sp>
        <p:nvSpPr>
          <p:cNvPr id="106" name="Rectangle 105">
            <a:extLst>
              <a:ext uri="{FF2B5EF4-FFF2-40B4-BE49-F238E27FC236}">
                <a16:creationId xmlns:a16="http://schemas.microsoft.com/office/drawing/2014/main" id="{6BF09859-8086-779B-E09F-8D9AF87586CE}"/>
              </a:ext>
            </a:extLst>
          </p:cNvPr>
          <p:cNvSpPr/>
          <p:nvPr/>
        </p:nvSpPr>
        <p:spPr>
          <a:xfrm>
            <a:off x="3203932" y="4152634"/>
            <a:ext cx="1409494" cy="936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07" name="Rectangle 106">
            <a:extLst>
              <a:ext uri="{FF2B5EF4-FFF2-40B4-BE49-F238E27FC236}">
                <a16:creationId xmlns:a16="http://schemas.microsoft.com/office/drawing/2014/main" id="{AC17D69D-A989-AEE3-1817-32E4D8ADCDB1}"/>
              </a:ext>
            </a:extLst>
          </p:cNvPr>
          <p:cNvSpPr/>
          <p:nvPr/>
        </p:nvSpPr>
        <p:spPr>
          <a:xfrm>
            <a:off x="3219025" y="1473574"/>
            <a:ext cx="509951" cy="846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nvGrpSpPr>
          <p:cNvPr id="108" name="Groupe 107">
            <a:extLst>
              <a:ext uri="{FF2B5EF4-FFF2-40B4-BE49-F238E27FC236}">
                <a16:creationId xmlns:a16="http://schemas.microsoft.com/office/drawing/2014/main" id="{018B4DD2-8379-B55D-4B3C-A544811D355A}"/>
              </a:ext>
            </a:extLst>
          </p:cNvPr>
          <p:cNvGrpSpPr/>
          <p:nvPr/>
        </p:nvGrpSpPr>
        <p:grpSpPr>
          <a:xfrm>
            <a:off x="7546627" y="2355574"/>
            <a:ext cx="453929" cy="93600"/>
            <a:chOff x="5746387" y="2231600"/>
            <a:chExt cx="547848" cy="72008"/>
          </a:xfrm>
        </p:grpSpPr>
        <p:sp>
          <p:nvSpPr>
            <p:cNvPr id="109" name="Rectangle 108">
              <a:extLst>
                <a:ext uri="{FF2B5EF4-FFF2-40B4-BE49-F238E27FC236}">
                  <a16:creationId xmlns:a16="http://schemas.microsoft.com/office/drawing/2014/main" id="{E23C4C0E-995F-470D-5AF4-6EF2211E277E}"/>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10" name="Rectangle 109">
              <a:extLst>
                <a:ext uri="{FF2B5EF4-FFF2-40B4-BE49-F238E27FC236}">
                  <a16:creationId xmlns:a16="http://schemas.microsoft.com/office/drawing/2014/main" id="{124FB9CD-DA96-044C-688A-22C10B4740F7}"/>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111" name="Groupe 110">
            <a:extLst>
              <a:ext uri="{FF2B5EF4-FFF2-40B4-BE49-F238E27FC236}">
                <a16:creationId xmlns:a16="http://schemas.microsoft.com/office/drawing/2014/main" id="{4CD2A2D7-BAEC-4992-E994-17AA4E67C0D3}"/>
              </a:ext>
            </a:extLst>
          </p:cNvPr>
          <p:cNvGrpSpPr/>
          <p:nvPr/>
        </p:nvGrpSpPr>
        <p:grpSpPr>
          <a:xfrm>
            <a:off x="8172818" y="2355380"/>
            <a:ext cx="453929" cy="93600"/>
            <a:chOff x="5746387" y="2231600"/>
            <a:chExt cx="547848" cy="72008"/>
          </a:xfrm>
        </p:grpSpPr>
        <p:sp>
          <p:nvSpPr>
            <p:cNvPr id="112" name="Rectangle 111">
              <a:extLst>
                <a:ext uri="{FF2B5EF4-FFF2-40B4-BE49-F238E27FC236}">
                  <a16:creationId xmlns:a16="http://schemas.microsoft.com/office/drawing/2014/main" id="{40010220-AE00-C1A6-AC29-6A4C5C36034B}"/>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13" name="Rectangle 112">
              <a:extLst>
                <a:ext uri="{FF2B5EF4-FFF2-40B4-BE49-F238E27FC236}">
                  <a16:creationId xmlns:a16="http://schemas.microsoft.com/office/drawing/2014/main" id="{45959D86-AB34-F24B-DF9A-929808B8DCAC}"/>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grpSp>
        <p:nvGrpSpPr>
          <p:cNvPr id="114" name="Groupe 113">
            <a:extLst>
              <a:ext uri="{FF2B5EF4-FFF2-40B4-BE49-F238E27FC236}">
                <a16:creationId xmlns:a16="http://schemas.microsoft.com/office/drawing/2014/main" id="{FE2BADA2-C547-098F-ED80-A94206B0E516}"/>
              </a:ext>
            </a:extLst>
          </p:cNvPr>
          <p:cNvGrpSpPr/>
          <p:nvPr/>
        </p:nvGrpSpPr>
        <p:grpSpPr>
          <a:xfrm>
            <a:off x="6960978" y="2355574"/>
            <a:ext cx="453929" cy="93600"/>
            <a:chOff x="5746387" y="2231600"/>
            <a:chExt cx="547848" cy="72008"/>
          </a:xfrm>
        </p:grpSpPr>
        <p:sp>
          <p:nvSpPr>
            <p:cNvPr id="115" name="Rectangle 114">
              <a:extLst>
                <a:ext uri="{FF2B5EF4-FFF2-40B4-BE49-F238E27FC236}">
                  <a16:creationId xmlns:a16="http://schemas.microsoft.com/office/drawing/2014/main" id="{D65A5D32-7ACA-EAE6-0802-2A7262FA3197}"/>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16" name="Rectangle 115">
              <a:extLst>
                <a:ext uri="{FF2B5EF4-FFF2-40B4-BE49-F238E27FC236}">
                  <a16:creationId xmlns:a16="http://schemas.microsoft.com/office/drawing/2014/main" id="{925B2F58-1F11-F184-740A-146A74EEFFB6}"/>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sp>
        <p:nvSpPr>
          <p:cNvPr id="117" name="Explosion : 8 points 35">
            <a:extLst>
              <a:ext uri="{FF2B5EF4-FFF2-40B4-BE49-F238E27FC236}">
                <a16:creationId xmlns:a16="http://schemas.microsoft.com/office/drawing/2014/main" id="{9057DD93-FE03-E126-47AA-980634B6398F}"/>
              </a:ext>
            </a:extLst>
          </p:cNvPr>
          <p:cNvSpPr/>
          <p:nvPr/>
        </p:nvSpPr>
        <p:spPr>
          <a:xfrm>
            <a:off x="6610536" y="2211574"/>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18" name="ZoneTexte 117">
            <a:extLst>
              <a:ext uri="{FF2B5EF4-FFF2-40B4-BE49-F238E27FC236}">
                <a16:creationId xmlns:a16="http://schemas.microsoft.com/office/drawing/2014/main" id="{0C3167FF-8BBB-8B23-303D-D485DDEEA197}"/>
              </a:ext>
            </a:extLst>
          </p:cNvPr>
          <p:cNvSpPr txBox="1"/>
          <p:nvPr/>
        </p:nvSpPr>
        <p:spPr>
          <a:xfrm>
            <a:off x="6923970" y="1927447"/>
            <a:ext cx="1619491" cy="430887"/>
          </a:xfrm>
          <a:prstGeom prst="rect">
            <a:avLst/>
          </a:prstGeom>
          <a:noFill/>
        </p:spPr>
        <p:txBody>
          <a:bodyPr wrap="square" rtlCol="0">
            <a:spAutoFit/>
          </a:bodyPr>
          <a:lstStyle/>
          <a:p>
            <a:pPr algn="ctr"/>
            <a:r>
              <a:rPr lang="en-US" sz="1100" b="1" dirty="0">
                <a:solidFill>
                  <a:srgbClr val="C00000"/>
                </a:solidFill>
                <a:latin typeface="Bahnschrift SemiBold" panose="020B0502040204020203" pitchFamily="34" charset="0"/>
              </a:rPr>
              <a:t>Booster </a:t>
            </a:r>
          </a:p>
          <a:p>
            <a:pPr algn="ctr"/>
            <a:r>
              <a:rPr lang="en-US" sz="1100" b="1" dirty="0">
                <a:solidFill>
                  <a:srgbClr val="C00000"/>
                </a:solidFill>
                <a:latin typeface="Bahnschrift SemiBold" panose="020B0502040204020203" pitchFamily="34" charset="0"/>
              </a:rPr>
              <a:t>RF sources upgrade</a:t>
            </a:r>
          </a:p>
        </p:txBody>
      </p:sp>
      <p:cxnSp>
        <p:nvCxnSpPr>
          <p:cNvPr id="119" name="Connecteur droit 118">
            <a:extLst>
              <a:ext uri="{FF2B5EF4-FFF2-40B4-BE49-F238E27FC236}">
                <a16:creationId xmlns:a16="http://schemas.microsoft.com/office/drawing/2014/main" id="{B1783342-E999-3156-68FE-C63FBCBF57E7}"/>
              </a:ext>
            </a:extLst>
          </p:cNvPr>
          <p:cNvCxnSpPr/>
          <p:nvPr/>
        </p:nvCxnSpPr>
        <p:spPr>
          <a:xfrm>
            <a:off x="8060042" y="2076518"/>
            <a:ext cx="381196" cy="2743"/>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B7DD781F-2389-6B3C-ADDA-3B72999678F1}"/>
              </a:ext>
            </a:extLst>
          </p:cNvPr>
          <p:cNvCxnSpPr/>
          <p:nvPr/>
        </p:nvCxnSpPr>
        <p:spPr>
          <a:xfrm>
            <a:off x="7031526" y="2064790"/>
            <a:ext cx="381196" cy="2743"/>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ZoneTexte 120">
            <a:extLst>
              <a:ext uri="{FF2B5EF4-FFF2-40B4-BE49-F238E27FC236}">
                <a16:creationId xmlns:a16="http://schemas.microsoft.com/office/drawing/2014/main" id="{E6E685AF-E7A0-E561-184E-7B9DC7970B75}"/>
              </a:ext>
            </a:extLst>
          </p:cNvPr>
          <p:cNvSpPr txBox="1"/>
          <p:nvPr/>
        </p:nvSpPr>
        <p:spPr>
          <a:xfrm>
            <a:off x="3095303" y="1045710"/>
            <a:ext cx="778916" cy="430887"/>
          </a:xfrm>
          <a:prstGeom prst="rect">
            <a:avLst/>
          </a:prstGeom>
          <a:noFill/>
        </p:spPr>
        <p:txBody>
          <a:bodyPr wrap="square" rtlCol="0">
            <a:spAutoFit/>
          </a:bodyPr>
          <a:lstStyle/>
          <a:p>
            <a:pPr algn="ctr"/>
            <a:r>
              <a:rPr lang="en-US" sz="1100" b="1" dirty="0">
                <a:solidFill>
                  <a:srgbClr val="C00000"/>
                </a:solidFill>
                <a:latin typeface="Bahnschrift SemiBold" panose="020B0502040204020203" pitchFamily="34" charset="0"/>
              </a:rPr>
              <a:t> Upgrade</a:t>
            </a:r>
          </a:p>
          <a:p>
            <a:pPr algn="ctr"/>
            <a:r>
              <a:rPr lang="en-US" sz="1100" b="1" dirty="0">
                <a:solidFill>
                  <a:srgbClr val="C00000"/>
                </a:solidFill>
                <a:latin typeface="Bahnschrift SemiBold" panose="020B0502040204020203" pitchFamily="34" charset="0"/>
              </a:rPr>
              <a:t>Laser</a:t>
            </a:r>
          </a:p>
        </p:txBody>
      </p:sp>
      <p:grpSp>
        <p:nvGrpSpPr>
          <p:cNvPr id="122" name="Groupe 121">
            <a:extLst>
              <a:ext uri="{FF2B5EF4-FFF2-40B4-BE49-F238E27FC236}">
                <a16:creationId xmlns:a16="http://schemas.microsoft.com/office/drawing/2014/main" id="{19297258-2DA2-4950-4B3F-9D152D270015}"/>
              </a:ext>
            </a:extLst>
          </p:cNvPr>
          <p:cNvGrpSpPr/>
          <p:nvPr/>
        </p:nvGrpSpPr>
        <p:grpSpPr>
          <a:xfrm>
            <a:off x="4546277" y="1448747"/>
            <a:ext cx="294106" cy="84656"/>
            <a:chOff x="5746387" y="2231600"/>
            <a:chExt cx="547848" cy="72008"/>
          </a:xfrm>
        </p:grpSpPr>
        <p:sp>
          <p:nvSpPr>
            <p:cNvPr id="123" name="Rectangle 122">
              <a:extLst>
                <a:ext uri="{FF2B5EF4-FFF2-40B4-BE49-F238E27FC236}">
                  <a16:creationId xmlns:a16="http://schemas.microsoft.com/office/drawing/2014/main" id="{4BA508A5-7807-7E4F-B59E-45187EFFA37E}"/>
                </a:ext>
              </a:extLst>
            </p:cNvPr>
            <p:cNvSpPr/>
            <p:nvPr/>
          </p:nvSpPr>
          <p:spPr>
            <a:xfrm>
              <a:off x="574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sp>
          <p:nvSpPr>
            <p:cNvPr id="124" name="Rectangle 123">
              <a:extLst>
                <a:ext uri="{FF2B5EF4-FFF2-40B4-BE49-F238E27FC236}">
                  <a16:creationId xmlns:a16="http://schemas.microsoft.com/office/drawing/2014/main" id="{DC960EF6-1A03-25FB-4728-B858722ED9E9}"/>
                </a:ext>
              </a:extLst>
            </p:cNvPr>
            <p:cNvSpPr/>
            <p:nvPr/>
          </p:nvSpPr>
          <p:spPr>
            <a:xfrm>
              <a:off x="6106387" y="2231600"/>
              <a:ext cx="187848" cy="7200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grpSp>
      <p:sp>
        <p:nvSpPr>
          <p:cNvPr id="125" name="Explosion : 8 points 135">
            <a:extLst>
              <a:ext uri="{FF2B5EF4-FFF2-40B4-BE49-F238E27FC236}">
                <a16:creationId xmlns:a16="http://schemas.microsoft.com/office/drawing/2014/main" id="{A71BD8EA-1E6F-1E75-9865-634CE8C85989}"/>
              </a:ext>
            </a:extLst>
          </p:cNvPr>
          <p:cNvSpPr/>
          <p:nvPr/>
        </p:nvSpPr>
        <p:spPr>
          <a:xfrm>
            <a:off x="4810336" y="1338500"/>
            <a:ext cx="360027" cy="36196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Bahnschrift SemiBold" panose="020B0502040204020203" pitchFamily="34" charset="0"/>
            </a:endParaRPr>
          </a:p>
        </p:txBody>
      </p:sp>
      <p:cxnSp>
        <p:nvCxnSpPr>
          <p:cNvPr id="126" name="Connecteur droit 125">
            <a:extLst>
              <a:ext uri="{FF2B5EF4-FFF2-40B4-BE49-F238E27FC236}">
                <a16:creationId xmlns:a16="http://schemas.microsoft.com/office/drawing/2014/main" id="{26F60933-7EDE-5B0B-86C9-A658F3982C18}"/>
              </a:ext>
            </a:extLst>
          </p:cNvPr>
          <p:cNvCxnSpPr>
            <a:cxnSpLocks/>
          </p:cNvCxnSpPr>
          <p:nvPr/>
        </p:nvCxnSpPr>
        <p:spPr>
          <a:xfrm flipH="1">
            <a:off x="8946583" y="3329704"/>
            <a:ext cx="7773" cy="17519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7" name="Flèche vers le bas 126">
            <a:extLst>
              <a:ext uri="{FF2B5EF4-FFF2-40B4-BE49-F238E27FC236}">
                <a16:creationId xmlns:a16="http://schemas.microsoft.com/office/drawing/2014/main" id="{AE3525B3-680B-B79B-1F41-1EA6D9CA4458}"/>
              </a:ext>
            </a:extLst>
          </p:cNvPr>
          <p:cNvSpPr/>
          <p:nvPr/>
        </p:nvSpPr>
        <p:spPr>
          <a:xfrm rot="10800000">
            <a:off x="1485062" y="5019998"/>
            <a:ext cx="60812" cy="333690"/>
          </a:xfrm>
          <a:prstGeom prst="downArrow">
            <a:avLst/>
          </a:prstGeom>
          <a:solidFill>
            <a:srgbClr val="CC006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CC0066"/>
              </a:solidFill>
            </a:endParaRPr>
          </a:p>
        </p:txBody>
      </p:sp>
      <p:sp>
        <p:nvSpPr>
          <p:cNvPr id="128" name="ZoneTexte 127">
            <a:extLst>
              <a:ext uri="{FF2B5EF4-FFF2-40B4-BE49-F238E27FC236}">
                <a16:creationId xmlns:a16="http://schemas.microsoft.com/office/drawing/2014/main" id="{138C824A-DA5E-2B3E-90C5-73B03946EFC9}"/>
              </a:ext>
            </a:extLst>
          </p:cNvPr>
          <p:cNvSpPr txBox="1"/>
          <p:nvPr/>
        </p:nvSpPr>
        <p:spPr>
          <a:xfrm>
            <a:off x="1001317" y="5370875"/>
            <a:ext cx="1144710" cy="323165"/>
          </a:xfrm>
          <a:prstGeom prst="rect">
            <a:avLst/>
          </a:prstGeom>
          <a:noFill/>
          <a:ln>
            <a:solidFill>
              <a:srgbClr val="CC0066"/>
            </a:solidFill>
          </a:ln>
        </p:spPr>
        <p:txBody>
          <a:bodyPr wrap="square" rtlCol="0">
            <a:spAutoFit/>
          </a:bodyPr>
          <a:lstStyle/>
          <a:p>
            <a:pPr algn="ctr"/>
            <a:r>
              <a:rPr lang="en-GB" sz="1500" dirty="0">
                <a:solidFill>
                  <a:srgbClr val="CC0066"/>
                </a:solidFill>
                <a:latin typeface="Calibri" panose="020F0502020204030204" pitchFamily="34" charset="0"/>
                <a:ea typeface="Baskerville" panose="02020502070401020303" pitchFamily="18" charset="0"/>
                <a:cs typeface="Calibri" panose="020F0502020204030204" pitchFamily="34" charset="0"/>
              </a:rPr>
              <a:t>We are here</a:t>
            </a:r>
          </a:p>
        </p:txBody>
      </p:sp>
    </p:spTree>
    <p:extLst>
      <p:ext uri="{BB962C8B-B14F-4D97-AF65-F5344CB8AC3E}">
        <p14:creationId xmlns:p14="http://schemas.microsoft.com/office/powerpoint/2010/main" val="203074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C3017A12-84A2-435C-8733-E39A79284C0F}"/>
              </a:ext>
            </a:extLst>
          </p:cNvPr>
          <p:cNvSpPr>
            <a:spLocks noGrp="1"/>
          </p:cNvSpPr>
          <p:nvPr>
            <p:ph type="dt" sz="half" idx="10"/>
          </p:nvPr>
        </p:nvSpPr>
        <p:spPr/>
        <p:txBody>
          <a:bodyPr/>
          <a:lstStyle/>
          <a:p>
            <a:r>
              <a:rPr lang="fr-FR"/>
              <a:t>13/11/2025</a:t>
            </a:r>
            <a:endParaRPr lang="fr-FR" dirty="0"/>
          </a:p>
        </p:txBody>
      </p:sp>
      <p:sp>
        <p:nvSpPr>
          <p:cNvPr id="8" name="Espace réservé du pied de page 7">
            <a:extLst>
              <a:ext uri="{FF2B5EF4-FFF2-40B4-BE49-F238E27FC236}">
                <a16:creationId xmlns:a16="http://schemas.microsoft.com/office/drawing/2014/main" id="{BA405708-4D09-4E6E-86EC-CFA9E24D23D5}"/>
              </a:ext>
            </a:extLst>
          </p:cNvPr>
          <p:cNvSpPr>
            <a:spLocks noGrp="1"/>
          </p:cNvSpPr>
          <p:nvPr>
            <p:ph type="ftr" sz="quarter" idx="11"/>
          </p:nvPr>
        </p:nvSpPr>
        <p:spPr/>
        <p:txBody>
          <a:bodyPr/>
          <a:lstStyle/>
          <a:p>
            <a:r>
              <a:rPr lang="en-US"/>
              <a:t>SRF Frontiers Workshop</a:t>
            </a:r>
            <a:endParaRPr lang="fr-FR" dirty="0"/>
          </a:p>
        </p:txBody>
      </p:sp>
      <p:sp>
        <p:nvSpPr>
          <p:cNvPr id="9" name="Espace réservé du numéro de diapositive 8">
            <a:extLst>
              <a:ext uri="{FF2B5EF4-FFF2-40B4-BE49-F238E27FC236}">
                <a16:creationId xmlns:a16="http://schemas.microsoft.com/office/drawing/2014/main" id="{2322ECAC-5517-4D38-A6B6-56705D739069}"/>
              </a:ext>
            </a:extLst>
          </p:cNvPr>
          <p:cNvSpPr>
            <a:spLocks noGrp="1"/>
          </p:cNvSpPr>
          <p:nvPr>
            <p:ph type="sldNum" sz="quarter" idx="12"/>
          </p:nvPr>
        </p:nvSpPr>
        <p:spPr/>
        <p:txBody>
          <a:bodyPr/>
          <a:lstStyle/>
          <a:p>
            <a:fld id="{77E71596-5F9D-49C5-9701-16B3CA54319D}" type="slidenum">
              <a:rPr lang="fr-FR" smtClean="0"/>
              <a:pPr/>
              <a:t>8</a:t>
            </a:fld>
            <a:endParaRPr lang="fr-FR" dirty="0"/>
          </a:p>
        </p:txBody>
      </p:sp>
      <p:grpSp>
        <p:nvGrpSpPr>
          <p:cNvPr id="2" name="Groupe 1">
            <a:extLst>
              <a:ext uri="{FF2B5EF4-FFF2-40B4-BE49-F238E27FC236}">
                <a16:creationId xmlns:a16="http://schemas.microsoft.com/office/drawing/2014/main" id="{91546BA1-03DC-779C-10AF-872576B7CC40}"/>
              </a:ext>
            </a:extLst>
          </p:cNvPr>
          <p:cNvGrpSpPr/>
          <p:nvPr/>
        </p:nvGrpSpPr>
        <p:grpSpPr>
          <a:xfrm>
            <a:off x="269802" y="653480"/>
            <a:ext cx="10058207" cy="5040560"/>
            <a:chOff x="269802" y="653480"/>
            <a:chExt cx="10058207" cy="5040560"/>
          </a:xfrm>
        </p:grpSpPr>
        <p:pic>
          <p:nvPicPr>
            <p:cNvPr id="3" name="Image 2">
              <a:extLst>
                <a:ext uri="{FF2B5EF4-FFF2-40B4-BE49-F238E27FC236}">
                  <a16:creationId xmlns:a16="http://schemas.microsoft.com/office/drawing/2014/main" id="{EE9A2683-EB72-5427-41B2-C1B3293797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47" y="653480"/>
              <a:ext cx="10008984" cy="4959260"/>
            </a:xfrm>
            <a:prstGeom prst="rect">
              <a:avLst/>
            </a:prstGeom>
          </p:spPr>
        </p:pic>
        <p:sp>
          <p:nvSpPr>
            <p:cNvPr id="4" name="ZoneTexte 3">
              <a:extLst>
                <a:ext uri="{FF2B5EF4-FFF2-40B4-BE49-F238E27FC236}">
                  <a16:creationId xmlns:a16="http://schemas.microsoft.com/office/drawing/2014/main" id="{1FA0F86A-B1C2-A7CA-09E9-009AD142046C}"/>
                </a:ext>
              </a:extLst>
            </p:cNvPr>
            <p:cNvSpPr txBox="1"/>
            <p:nvPr/>
          </p:nvSpPr>
          <p:spPr>
            <a:xfrm>
              <a:off x="2075035" y="799626"/>
              <a:ext cx="1223120" cy="369332"/>
            </a:xfrm>
            <a:prstGeom prst="rect">
              <a:avLst/>
            </a:prstGeom>
            <a:noFill/>
          </p:spPr>
          <p:txBody>
            <a:bodyPr wrap="square">
              <a:spAutoFit/>
            </a:bodyPr>
            <a:lstStyle/>
            <a:p>
              <a:r>
                <a:rPr lang="fr-FR" sz="1800" dirty="0">
                  <a:latin typeface="+mn-lt"/>
                </a:rPr>
                <a:t>HV system</a:t>
              </a:r>
            </a:p>
          </p:txBody>
        </p:sp>
        <p:sp>
          <p:nvSpPr>
            <p:cNvPr id="5" name="ZoneTexte 4">
              <a:extLst>
                <a:ext uri="{FF2B5EF4-FFF2-40B4-BE49-F238E27FC236}">
                  <a16:creationId xmlns:a16="http://schemas.microsoft.com/office/drawing/2014/main" id="{87226464-C0F0-F722-A80F-8A3DBDFCF4D4}"/>
                </a:ext>
              </a:extLst>
            </p:cNvPr>
            <p:cNvSpPr txBox="1"/>
            <p:nvPr/>
          </p:nvSpPr>
          <p:spPr>
            <a:xfrm>
              <a:off x="269802" y="5324708"/>
              <a:ext cx="4036465" cy="369332"/>
            </a:xfrm>
            <a:prstGeom prst="rect">
              <a:avLst/>
            </a:prstGeom>
            <a:noFill/>
          </p:spPr>
          <p:txBody>
            <a:bodyPr wrap="square">
              <a:spAutoFit/>
            </a:bodyPr>
            <a:lstStyle/>
            <a:p>
              <a:r>
                <a:rPr lang="en-GB" sz="1800" noProof="0">
                  <a:latin typeface="+mn-lt"/>
                </a:rPr>
                <a:t>Photocathode Preparation Facility (PPF)</a:t>
              </a:r>
            </a:p>
          </p:txBody>
        </p:sp>
        <p:sp>
          <p:nvSpPr>
            <p:cNvPr id="6" name="ZoneTexte 5">
              <a:extLst>
                <a:ext uri="{FF2B5EF4-FFF2-40B4-BE49-F238E27FC236}">
                  <a16:creationId xmlns:a16="http://schemas.microsoft.com/office/drawing/2014/main" id="{D22BC44E-BAB6-CB24-11FD-E278BF4A329E}"/>
                </a:ext>
              </a:extLst>
            </p:cNvPr>
            <p:cNvSpPr txBox="1"/>
            <p:nvPr/>
          </p:nvSpPr>
          <p:spPr>
            <a:xfrm>
              <a:off x="489843" y="2741712"/>
              <a:ext cx="1440160" cy="369332"/>
            </a:xfrm>
            <a:prstGeom prst="rect">
              <a:avLst/>
            </a:prstGeom>
            <a:noFill/>
          </p:spPr>
          <p:txBody>
            <a:bodyPr wrap="square">
              <a:spAutoFit/>
            </a:bodyPr>
            <a:lstStyle/>
            <a:p>
              <a:r>
                <a:rPr lang="en-GB" sz="1800" noProof="0">
                  <a:latin typeface="+mn-lt"/>
                </a:rPr>
                <a:t>DC </a:t>
              </a:r>
              <a:r>
                <a:rPr lang="en-GB" sz="1800" noProof="0" dirty="0" err="1">
                  <a:latin typeface="+mn-lt"/>
                </a:rPr>
                <a:t>Photogun</a:t>
              </a:r>
              <a:endParaRPr lang="en-GB" sz="1800" noProof="0" dirty="0">
                <a:latin typeface="+mn-lt"/>
              </a:endParaRPr>
            </a:p>
          </p:txBody>
        </p:sp>
        <p:cxnSp>
          <p:nvCxnSpPr>
            <p:cNvPr id="16" name="Connecteur droit avec flèche 15">
              <a:extLst>
                <a:ext uri="{FF2B5EF4-FFF2-40B4-BE49-F238E27FC236}">
                  <a16:creationId xmlns:a16="http://schemas.microsoft.com/office/drawing/2014/main" id="{EE7CAEDE-8BEE-0B92-FDBA-C07D2CBA28EF}"/>
                </a:ext>
              </a:extLst>
            </p:cNvPr>
            <p:cNvCxnSpPr>
              <a:cxnSpLocks/>
              <a:stCxn id="6" idx="3"/>
            </p:cNvCxnSpPr>
            <p:nvPr/>
          </p:nvCxnSpPr>
          <p:spPr>
            <a:xfrm>
              <a:off x="1930003" y="2926378"/>
              <a:ext cx="1944216" cy="369332"/>
            </a:xfrm>
            <a:prstGeom prst="straightConnector1">
              <a:avLst/>
            </a:prstGeom>
            <a:ln w="19050">
              <a:solidFill>
                <a:srgbClr val="CC006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D0A5FE5C-F001-6A86-9616-EA97B1A00FC6}"/>
                </a:ext>
              </a:extLst>
            </p:cNvPr>
            <p:cNvSpPr txBox="1"/>
            <p:nvPr/>
          </p:nvSpPr>
          <p:spPr>
            <a:xfrm>
              <a:off x="4450283" y="4739352"/>
              <a:ext cx="1090396" cy="369332"/>
            </a:xfrm>
            <a:prstGeom prst="rect">
              <a:avLst/>
            </a:prstGeom>
            <a:noFill/>
          </p:spPr>
          <p:txBody>
            <a:bodyPr wrap="square">
              <a:spAutoFit/>
            </a:bodyPr>
            <a:lstStyle/>
            <a:p>
              <a:pPr algn="ctr"/>
              <a:r>
                <a:rPr lang="fr-FR" sz="1800" dirty="0">
                  <a:latin typeface="+mn-lt"/>
                </a:rPr>
                <a:t>Buncher</a:t>
              </a:r>
            </a:p>
          </p:txBody>
        </p:sp>
        <p:sp>
          <p:nvSpPr>
            <p:cNvPr id="21" name="ZoneTexte 20">
              <a:extLst>
                <a:ext uri="{FF2B5EF4-FFF2-40B4-BE49-F238E27FC236}">
                  <a16:creationId xmlns:a16="http://schemas.microsoft.com/office/drawing/2014/main" id="{7DF5D1D0-F8A2-3044-DDA6-7E815CE87724}"/>
                </a:ext>
              </a:extLst>
            </p:cNvPr>
            <p:cNvSpPr txBox="1"/>
            <p:nvPr/>
          </p:nvSpPr>
          <p:spPr>
            <a:xfrm>
              <a:off x="6899571" y="2516396"/>
              <a:ext cx="1223120" cy="369332"/>
            </a:xfrm>
            <a:prstGeom prst="rect">
              <a:avLst/>
            </a:prstGeom>
            <a:noFill/>
          </p:spPr>
          <p:txBody>
            <a:bodyPr wrap="square">
              <a:spAutoFit/>
            </a:bodyPr>
            <a:lstStyle/>
            <a:p>
              <a:r>
                <a:rPr lang="fr-FR" sz="1800" dirty="0">
                  <a:latin typeface="+mn-lt"/>
                </a:rPr>
                <a:t>Booster</a:t>
              </a:r>
            </a:p>
          </p:txBody>
        </p:sp>
        <p:sp>
          <p:nvSpPr>
            <p:cNvPr id="22" name="ZoneTexte 21">
              <a:extLst>
                <a:ext uri="{FF2B5EF4-FFF2-40B4-BE49-F238E27FC236}">
                  <a16:creationId xmlns:a16="http://schemas.microsoft.com/office/drawing/2014/main" id="{E49599EB-C994-5E90-EB16-F9EB0C25C77E}"/>
                </a:ext>
              </a:extLst>
            </p:cNvPr>
            <p:cNvSpPr txBox="1"/>
            <p:nvPr/>
          </p:nvSpPr>
          <p:spPr>
            <a:xfrm>
              <a:off x="8843787" y="3236476"/>
              <a:ext cx="1223120" cy="369332"/>
            </a:xfrm>
            <a:prstGeom prst="rect">
              <a:avLst/>
            </a:prstGeom>
            <a:noFill/>
          </p:spPr>
          <p:txBody>
            <a:bodyPr wrap="square">
              <a:spAutoFit/>
            </a:bodyPr>
            <a:lstStyle/>
            <a:p>
              <a:r>
                <a:rPr lang="fr-FR" sz="1800" dirty="0">
                  <a:latin typeface="+mn-lt"/>
                </a:rPr>
                <a:t>Merger</a:t>
              </a:r>
            </a:p>
          </p:txBody>
        </p:sp>
        <p:sp>
          <p:nvSpPr>
            <p:cNvPr id="23" name="ZoneTexte 22">
              <a:extLst>
                <a:ext uri="{FF2B5EF4-FFF2-40B4-BE49-F238E27FC236}">
                  <a16:creationId xmlns:a16="http://schemas.microsoft.com/office/drawing/2014/main" id="{90D183C5-68AA-2500-9191-381F5401B286}"/>
                </a:ext>
              </a:extLst>
            </p:cNvPr>
            <p:cNvSpPr txBox="1"/>
            <p:nvPr/>
          </p:nvSpPr>
          <p:spPr>
            <a:xfrm>
              <a:off x="8482731" y="5324708"/>
              <a:ext cx="1845278" cy="369332"/>
            </a:xfrm>
            <a:prstGeom prst="rect">
              <a:avLst/>
            </a:prstGeom>
            <a:noFill/>
          </p:spPr>
          <p:txBody>
            <a:bodyPr wrap="square">
              <a:spAutoFit/>
            </a:bodyPr>
            <a:lstStyle/>
            <a:p>
              <a:r>
                <a:rPr lang="fr-FR" sz="1800" dirty="0">
                  <a:latin typeface="+mn-lt"/>
                </a:rPr>
                <a:t>Diagnostics line</a:t>
              </a:r>
            </a:p>
          </p:txBody>
        </p:sp>
        <p:cxnSp>
          <p:nvCxnSpPr>
            <p:cNvPr id="24" name="Connecteur droit avec flèche 23">
              <a:extLst>
                <a:ext uri="{FF2B5EF4-FFF2-40B4-BE49-F238E27FC236}">
                  <a16:creationId xmlns:a16="http://schemas.microsoft.com/office/drawing/2014/main" id="{4E8A1FD0-0F6D-D316-69CD-10B4FD8C3D0C}"/>
                </a:ext>
              </a:extLst>
            </p:cNvPr>
            <p:cNvCxnSpPr>
              <a:cxnSpLocks/>
              <a:stCxn id="20" idx="0"/>
            </p:cNvCxnSpPr>
            <p:nvPr/>
          </p:nvCxnSpPr>
          <p:spPr>
            <a:xfrm flipH="1" flipV="1">
              <a:off x="4520143" y="3524508"/>
              <a:ext cx="475338" cy="1214844"/>
            </a:xfrm>
            <a:prstGeom prst="straightConnector1">
              <a:avLst/>
            </a:prstGeom>
            <a:ln w="19050">
              <a:solidFill>
                <a:srgbClr val="CC0066"/>
              </a:solidFill>
              <a:prstDash val="solid"/>
              <a:tailEnd type="triangle"/>
            </a:ln>
          </p:spPr>
          <p:style>
            <a:lnRef idx="1">
              <a:schemeClr val="accent1"/>
            </a:lnRef>
            <a:fillRef idx="0">
              <a:schemeClr val="accent1"/>
            </a:fillRef>
            <a:effectRef idx="0">
              <a:schemeClr val="accent1"/>
            </a:effectRef>
            <a:fontRef idx="minor">
              <a:schemeClr val="tx1"/>
            </a:fontRef>
          </p:style>
        </p:cxnSp>
      </p:grpSp>
      <p:pic>
        <p:nvPicPr>
          <p:cNvPr id="29" name="Image 28">
            <a:extLst>
              <a:ext uri="{FF2B5EF4-FFF2-40B4-BE49-F238E27FC236}">
                <a16:creationId xmlns:a16="http://schemas.microsoft.com/office/drawing/2014/main" id="{CFAE112C-5ADD-BE96-C9CD-95B5C51A9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30" name="Titre 1">
            <a:extLst>
              <a:ext uri="{FF2B5EF4-FFF2-40B4-BE49-F238E27FC236}">
                <a16:creationId xmlns:a16="http://schemas.microsoft.com/office/drawing/2014/main" id="{50B8C559-D7A6-4B93-ACA7-90412D85E5A6}"/>
              </a:ext>
            </a:extLst>
          </p:cNvPr>
          <p:cNvSpPr txBox="1">
            <a:spLocks/>
          </p:cNvSpPr>
          <p:nvPr/>
        </p:nvSpPr>
        <p:spPr>
          <a:xfrm>
            <a:off x="1065907" y="149425"/>
            <a:ext cx="5688632"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fr-FR" dirty="0">
                <a:solidFill>
                  <a:schemeClr val="accent5">
                    <a:lumMod val="75000"/>
                  </a:schemeClr>
                </a:solidFill>
                <a:latin typeface="+mn-lt"/>
              </a:rPr>
              <a:t>The injection line</a:t>
            </a:r>
          </a:p>
        </p:txBody>
      </p:sp>
      <p:sp>
        <p:nvSpPr>
          <p:cNvPr id="33" name="ZoneTexte 32">
            <a:extLst>
              <a:ext uri="{FF2B5EF4-FFF2-40B4-BE49-F238E27FC236}">
                <a16:creationId xmlns:a16="http://schemas.microsoft.com/office/drawing/2014/main" id="{9D5D16AE-F40F-F765-7ADC-D326CA2495DA}"/>
              </a:ext>
            </a:extLst>
          </p:cNvPr>
          <p:cNvSpPr txBox="1"/>
          <p:nvPr/>
        </p:nvSpPr>
        <p:spPr>
          <a:xfrm>
            <a:off x="6898556" y="799626"/>
            <a:ext cx="3312367" cy="646331"/>
          </a:xfrm>
          <a:prstGeom prst="rect">
            <a:avLst/>
          </a:prstGeom>
          <a:noFill/>
          <a:ln>
            <a:solidFill>
              <a:srgbClr val="CC0066"/>
            </a:solidFill>
          </a:ln>
        </p:spPr>
        <p:txBody>
          <a:bodyPr wrap="square" rtlCol="0">
            <a:spAutoFit/>
          </a:bodyPr>
          <a:lstStyle/>
          <a:p>
            <a:pPr algn="ctr"/>
            <a:r>
              <a:rPr lang="en-GB" sz="1800" b="1" i="1" dirty="0">
                <a:solidFill>
                  <a:srgbClr val="CC0066"/>
                </a:solidFill>
                <a:latin typeface="+mn-lt"/>
              </a:rPr>
              <a:t>Funded by the national program RI2 (CNRS)</a:t>
            </a:r>
          </a:p>
        </p:txBody>
      </p:sp>
    </p:spTree>
    <p:extLst>
      <p:ext uri="{BB962C8B-B14F-4D97-AF65-F5344CB8AC3E}">
        <p14:creationId xmlns:p14="http://schemas.microsoft.com/office/powerpoint/2010/main" val="121894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77447C45-3E6E-4B48-AC50-CB2F8DE1F0A6}"/>
              </a:ext>
            </a:extLst>
          </p:cNvPr>
          <p:cNvSpPr>
            <a:spLocks noGrp="1"/>
          </p:cNvSpPr>
          <p:nvPr>
            <p:ph type="dt" sz="half" idx="10"/>
          </p:nvPr>
        </p:nvSpPr>
        <p:spPr/>
        <p:txBody>
          <a:bodyPr/>
          <a:lstStyle/>
          <a:p>
            <a:r>
              <a:rPr lang="fr-FR">
                <a:latin typeface="+mn-lt"/>
              </a:rPr>
              <a:t>13/11/2025</a:t>
            </a:r>
            <a:endParaRPr lang="en-US" dirty="0">
              <a:latin typeface="+mn-lt"/>
            </a:endParaRPr>
          </a:p>
        </p:txBody>
      </p:sp>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9</a:t>
            </a:fld>
            <a:endParaRPr lang="en-US" dirty="0">
              <a:latin typeface="+mn-lt"/>
            </a:endParaRPr>
          </a:p>
        </p:txBody>
      </p:sp>
      <p:sp>
        <p:nvSpPr>
          <p:cNvPr id="10" name="Titre 1">
            <a:extLst>
              <a:ext uri="{FF2B5EF4-FFF2-40B4-BE49-F238E27FC236}">
                <a16:creationId xmlns:a16="http://schemas.microsoft.com/office/drawing/2014/main" id="{28C5EDD7-AFFD-6A14-8BF2-FF769AB56B82}"/>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PERLE e- Source</a:t>
            </a:r>
          </a:p>
        </p:txBody>
      </p:sp>
      <p:pic>
        <p:nvPicPr>
          <p:cNvPr id="5" name="Image 4">
            <a:extLst>
              <a:ext uri="{FF2B5EF4-FFF2-40B4-BE49-F238E27FC236}">
                <a16:creationId xmlns:a16="http://schemas.microsoft.com/office/drawing/2014/main" id="{E5A1C0EE-DB7D-F16E-88F0-568FA1196A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8226" y="2093640"/>
            <a:ext cx="3378401" cy="2902696"/>
          </a:xfrm>
          <a:prstGeom prst="rect">
            <a:avLst/>
          </a:prstGeom>
        </p:spPr>
      </p:pic>
      <p:pic>
        <p:nvPicPr>
          <p:cNvPr id="11" name="Image 10">
            <a:extLst>
              <a:ext uri="{FF2B5EF4-FFF2-40B4-BE49-F238E27FC236}">
                <a16:creationId xmlns:a16="http://schemas.microsoft.com/office/drawing/2014/main" id="{6D778171-F141-BB97-B041-20ACD5501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851" y="2309664"/>
            <a:ext cx="3102319" cy="2310763"/>
          </a:xfrm>
          <a:prstGeom prst="rect">
            <a:avLst/>
          </a:prstGeom>
        </p:spPr>
      </p:pic>
      <p:pic>
        <p:nvPicPr>
          <p:cNvPr id="12" name="Image 11">
            <a:extLst>
              <a:ext uri="{FF2B5EF4-FFF2-40B4-BE49-F238E27FC236}">
                <a16:creationId xmlns:a16="http://schemas.microsoft.com/office/drawing/2014/main" id="{35882708-2085-A22F-0FDD-B8017042E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5887" y="2453680"/>
            <a:ext cx="2783068" cy="2055367"/>
          </a:xfrm>
          <a:prstGeom prst="rect">
            <a:avLst/>
          </a:prstGeom>
        </p:spPr>
      </p:pic>
      <p:sp>
        <p:nvSpPr>
          <p:cNvPr id="4" name="ZoneTexte 3">
            <a:extLst>
              <a:ext uri="{FF2B5EF4-FFF2-40B4-BE49-F238E27FC236}">
                <a16:creationId xmlns:a16="http://schemas.microsoft.com/office/drawing/2014/main" id="{DCF9C82C-2E08-305B-2E50-5A18A8402115}"/>
              </a:ext>
            </a:extLst>
          </p:cNvPr>
          <p:cNvSpPr txBox="1"/>
          <p:nvPr/>
        </p:nvSpPr>
        <p:spPr>
          <a:xfrm>
            <a:off x="168321" y="4763868"/>
            <a:ext cx="3705898" cy="830997"/>
          </a:xfrm>
          <a:prstGeom prst="rect">
            <a:avLst/>
          </a:prstGeom>
          <a:noFill/>
        </p:spPr>
        <p:txBody>
          <a:bodyPr wrap="square" rtlCol="0">
            <a:spAutoFit/>
          </a:bodyPr>
          <a:lstStyle/>
          <a:p>
            <a:pPr algn="ctr"/>
            <a:r>
              <a:rPr lang="en-GB" sz="1600" dirty="0">
                <a:latin typeface="+mn-lt"/>
              </a:rPr>
              <a:t>A DC Gun, Cornell design (400 </a:t>
            </a:r>
            <a:r>
              <a:rPr lang="en-GB" sz="1600" dirty="0" err="1">
                <a:latin typeface="+mn-lt"/>
              </a:rPr>
              <a:t>pC</a:t>
            </a:r>
            <a:r>
              <a:rPr lang="en-GB" sz="1600" dirty="0">
                <a:latin typeface="+mn-lt"/>
              </a:rPr>
              <a:t>, 50 MHz demonstrated), fully equipped (all pumps) in load-lock version</a:t>
            </a:r>
          </a:p>
        </p:txBody>
      </p:sp>
      <p:sp>
        <p:nvSpPr>
          <p:cNvPr id="6" name="ZoneTexte 5">
            <a:extLst>
              <a:ext uri="{FF2B5EF4-FFF2-40B4-BE49-F238E27FC236}">
                <a16:creationId xmlns:a16="http://schemas.microsoft.com/office/drawing/2014/main" id="{6136D4D0-419F-9E46-985C-C457B31D4736}"/>
              </a:ext>
            </a:extLst>
          </p:cNvPr>
          <p:cNvSpPr txBox="1"/>
          <p:nvPr/>
        </p:nvSpPr>
        <p:spPr>
          <a:xfrm>
            <a:off x="3946227" y="5045968"/>
            <a:ext cx="3705898" cy="584775"/>
          </a:xfrm>
          <a:prstGeom prst="rect">
            <a:avLst/>
          </a:prstGeom>
          <a:noFill/>
        </p:spPr>
        <p:txBody>
          <a:bodyPr wrap="square" rtlCol="0">
            <a:spAutoFit/>
          </a:bodyPr>
          <a:lstStyle/>
          <a:p>
            <a:pPr algn="ctr"/>
            <a:r>
              <a:rPr lang="en-GB" sz="1600" dirty="0">
                <a:latin typeface="+mn-lt"/>
              </a:rPr>
              <a:t>HV power supply suited for high bunch charge (designed for 40 mA, 450 kV)   </a:t>
            </a:r>
          </a:p>
        </p:txBody>
      </p:sp>
      <p:sp>
        <p:nvSpPr>
          <p:cNvPr id="14" name="ZoneTexte 13">
            <a:extLst>
              <a:ext uri="{FF2B5EF4-FFF2-40B4-BE49-F238E27FC236}">
                <a16:creationId xmlns:a16="http://schemas.microsoft.com/office/drawing/2014/main" id="{CBA2E1DD-BF18-9D4C-62AF-808D80D6B4BD}"/>
              </a:ext>
            </a:extLst>
          </p:cNvPr>
          <p:cNvSpPr txBox="1"/>
          <p:nvPr/>
        </p:nvSpPr>
        <p:spPr>
          <a:xfrm>
            <a:off x="7834659" y="4753580"/>
            <a:ext cx="2592288" cy="584775"/>
          </a:xfrm>
          <a:prstGeom prst="rect">
            <a:avLst/>
          </a:prstGeom>
          <a:noFill/>
        </p:spPr>
        <p:txBody>
          <a:bodyPr wrap="square" rtlCol="0">
            <a:spAutoFit/>
          </a:bodyPr>
          <a:lstStyle/>
          <a:p>
            <a:pPr algn="ctr"/>
            <a:r>
              <a:rPr lang="en-GB" sz="1600" dirty="0">
                <a:latin typeface="+mn-lt"/>
              </a:rPr>
              <a:t>A Photocathode Preparation Facility (PPF)</a:t>
            </a:r>
          </a:p>
        </p:txBody>
      </p:sp>
      <p:sp>
        <p:nvSpPr>
          <p:cNvPr id="15" name="ZoneTexte 14">
            <a:extLst>
              <a:ext uri="{FF2B5EF4-FFF2-40B4-BE49-F238E27FC236}">
                <a16:creationId xmlns:a16="http://schemas.microsoft.com/office/drawing/2014/main" id="{97F07DD1-35E2-8A75-E1A5-176D88A99264}"/>
              </a:ext>
            </a:extLst>
          </p:cNvPr>
          <p:cNvSpPr txBox="1"/>
          <p:nvPr/>
        </p:nvSpPr>
        <p:spPr>
          <a:xfrm>
            <a:off x="489843" y="1098302"/>
            <a:ext cx="10009112" cy="923330"/>
          </a:xfrm>
          <a:prstGeom prst="rect">
            <a:avLst/>
          </a:prstGeom>
          <a:noFill/>
        </p:spPr>
        <p:txBody>
          <a:bodyPr wrap="square" rtlCol="0">
            <a:spAutoFit/>
          </a:bodyPr>
          <a:lstStyle/>
          <a:p>
            <a:pPr algn="just"/>
            <a:r>
              <a:rPr lang="en-GB" sz="1800" dirty="0">
                <a:latin typeface="+mn-lt"/>
              </a:rPr>
              <a:t>Within a Collaboration Agreement for photoinjector R&amp;D between IJCLab (IN2P3) and Research Instruments GmbH (RI), Hardware of lighthouse project (terminated) transferred to IJCLab for PERLE. The gun was commissioned and tested at high rep rate, at a limited bunch charge. </a:t>
            </a:r>
            <a:r>
              <a:rPr lang="en-GB" sz="1800" dirty="0">
                <a:latin typeface="+mn-lt"/>
                <a:sym typeface="Wingdings" pitchFamily="2" charset="2"/>
              </a:rPr>
              <a:t>It includes:</a:t>
            </a:r>
            <a:endParaRPr lang="en-GB" sz="1800" dirty="0">
              <a:latin typeface="+mn-lt"/>
            </a:endParaRPr>
          </a:p>
        </p:txBody>
      </p:sp>
      <p:sp>
        <p:nvSpPr>
          <p:cNvPr id="8" name="Espace réservé du pied de page 7">
            <a:extLst>
              <a:ext uri="{FF2B5EF4-FFF2-40B4-BE49-F238E27FC236}">
                <a16:creationId xmlns:a16="http://schemas.microsoft.com/office/drawing/2014/main" id="{90064D04-8C29-4979-A831-2B91B5D837A7}"/>
              </a:ext>
            </a:extLst>
          </p:cNvPr>
          <p:cNvSpPr>
            <a:spLocks noGrp="1"/>
          </p:cNvSpPr>
          <p:nvPr>
            <p:ph type="ftr" sz="quarter" idx="11"/>
          </p:nvPr>
        </p:nvSpPr>
        <p:spPr/>
        <p:txBody>
          <a:bodyPr/>
          <a:lstStyle/>
          <a:p>
            <a:r>
              <a:rPr lang="en-US"/>
              <a:t>SRF Frontiers Workshop</a:t>
            </a:r>
            <a:endParaRPr lang="fr-FR" dirty="0"/>
          </a:p>
        </p:txBody>
      </p:sp>
      <p:sp>
        <p:nvSpPr>
          <p:cNvPr id="17" name="ZoneTexte 16">
            <a:extLst>
              <a:ext uri="{FF2B5EF4-FFF2-40B4-BE49-F238E27FC236}">
                <a16:creationId xmlns:a16="http://schemas.microsoft.com/office/drawing/2014/main" id="{1EA59B6C-95AE-4149-AAA7-39C35B35EB1C}"/>
              </a:ext>
            </a:extLst>
          </p:cNvPr>
          <p:cNvSpPr txBox="1"/>
          <p:nvPr/>
        </p:nvSpPr>
        <p:spPr>
          <a:xfrm>
            <a:off x="6826547" y="713387"/>
            <a:ext cx="4331449" cy="369332"/>
          </a:xfrm>
          <a:prstGeom prst="rect">
            <a:avLst/>
          </a:prstGeom>
          <a:noFill/>
        </p:spPr>
        <p:txBody>
          <a:bodyPr wrap="square" rtlCol="0">
            <a:spAutoFit/>
          </a:bodyPr>
          <a:lstStyle/>
          <a:p>
            <a:r>
              <a:rPr lang="en-GB" sz="1800" u="sng" dirty="0">
                <a:solidFill>
                  <a:srgbClr val="CC0066"/>
                </a:solidFill>
                <a:latin typeface="+mn-lt"/>
              </a:rPr>
              <a:t>Collaboration IJCLab-LPSC &amp; RI GmbH</a:t>
            </a:r>
          </a:p>
        </p:txBody>
      </p:sp>
      <p:pic>
        <p:nvPicPr>
          <p:cNvPr id="2" name="Image 1">
            <a:extLst>
              <a:ext uri="{FF2B5EF4-FFF2-40B4-BE49-F238E27FC236}">
                <a16:creationId xmlns:a16="http://schemas.microsoft.com/office/drawing/2014/main" id="{2DD62825-1649-8B08-A47B-10735F6673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Tree>
    <p:extLst>
      <p:ext uri="{BB962C8B-B14F-4D97-AF65-F5344CB8AC3E}">
        <p14:creationId xmlns:p14="http://schemas.microsoft.com/office/powerpoint/2010/main" val="4140541630"/>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98494</TotalTime>
  <Words>2925</Words>
  <Application>Microsoft Macintosh PowerPoint</Application>
  <PresentationFormat>Personnalisé</PresentationFormat>
  <Paragraphs>467</Paragraphs>
  <Slides>27</Slides>
  <Notes>0</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27</vt:i4>
      </vt:variant>
    </vt:vector>
  </HeadingPairs>
  <TitlesOfParts>
    <vt:vector size="37" baseType="lpstr">
      <vt:lpstr>Arial</vt:lpstr>
      <vt:lpstr>Bahnschrift SemiBold</vt:lpstr>
      <vt:lpstr>Calibri</vt:lpstr>
      <vt:lpstr>Calibri Light</vt:lpstr>
      <vt:lpstr>Cambria Math</vt:lpstr>
      <vt:lpstr>Courier New</vt:lpstr>
      <vt:lpstr>Times New Roman</vt:lpstr>
      <vt:lpstr>Wingdings</vt:lpstr>
      <vt:lpstr>1_modele-IJCLAb-powerpoint</vt:lpstr>
      <vt:lpstr>Masque IJCLab standard</vt:lpstr>
      <vt:lpstr>Présentation PowerPoint</vt:lpstr>
      <vt:lpstr>ERL - The global landscape  </vt:lpstr>
      <vt:lpstr>Présentation PowerPoint</vt:lpstr>
      <vt:lpstr>First paper of PERLE collaboration (centered on beam dynamics)</vt:lpstr>
      <vt:lpstr>Présentation PowerPoint</vt:lpstr>
      <vt:lpstr>Présentation PowerPoint</vt:lpstr>
      <vt:lpstr>PERLE global planning</vt:lpstr>
      <vt:lpstr>Présentation PowerPoint</vt:lpstr>
      <vt:lpstr>PERLE e- Source</vt:lpstr>
      <vt:lpstr>PERLE e- Source</vt:lpstr>
      <vt:lpstr>PERLE e- Source</vt:lpstr>
      <vt:lpstr>PERLE e- Source:</vt:lpstr>
      <vt:lpstr>PERLE e- gun: Achieved milestones</vt:lpstr>
      <vt:lpstr>Design of the buncher cavity:</vt:lpstr>
      <vt:lpstr>Design of the buncher cavity:</vt:lpstr>
      <vt:lpstr>Design of the booster cryomodule:</vt:lpstr>
      <vt:lpstr>Booster single cell cavity </vt:lpstr>
      <vt:lpstr>Other systems of the injector:</vt:lpstr>
      <vt:lpstr>Linac cryomodule design</vt:lpstr>
      <vt:lpstr>PERLE SRF cavity : reminder </vt:lpstr>
      <vt:lpstr>SRF cavity : latest news</vt:lpstr>
      <vt:lpstr>Status of HOM studies : </vt:lpstr>
      <vt:lpstr>Status of HOM studies :  </vt:lpstr>
      <vt:lpstr>Présentation PowerPoint</vt:lpstr>
      <vt:lpstr>Présentation PowerPoint</vt:lpstr>
      <vt:lpstr>Summary:</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2233</cp:revision>
  <cp:lastPrinted>2022-06-10T08:50:38Z</cp:lastPrinted>
  <dcterms:created xsi:type="dcterms:W3CDTF">2011-03-09T16:37:49Z</dcterms:created>
  <dcterms:modified xsi:type="dcterms:W3CDTF">2025-11-13T13:26:35Z</dcterms:modified>
</cp:coreProperties>
</file>